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10"/>
  </p:notesMasterIdLst>
  <p:sldIdLst>
    <p:sldId id="299" r:id="rId2"/>
    <p:sldId id="257" r:id="rId3"/>
    <p:sldId id="258" r:id="rId4"/>
    <p:sldId id="259" r:id="rId5"/>
    <p:sldId id="344" r:id="rId6"/>
    <p:sldId id="345" r:id="rId7"/>
    <p:sldId id="330" r:id="rId8"/>
    <p:sldId id="32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78A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87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11F54-0313-4549-9F7D-EC7E67E94983}" type="datetimeFigureOut">
              <a:rPr lang="ru-RU" smtClean="0"/>
              <a:pPr/>
              <a:t>28.09.2022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4CE16-04E7-422D-9572-3FA5F8F78F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2545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>
            <a:extLst>
              <a:ext uri="{FF2B5EF4-FFF2-40B4-BE49-F238E27FC236}">
                <a16:creationId xmlns="" xmlns:a16="http://schemas.microsoft.com/office/drawing/2014/main" id="{43940B40-5F19-42F9-BF0D-3253D1FD6D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>
            <a:extLst>
              <a:ext uri="{FF2B5EF4-FFF2-40B4-BE49-F238E27FC236}">
                <a16:creationId xmlns="" xmlns:a16="http://schemas.microsoft.com/office/drawing/2014/main" id="{849680EA-4149-49C3-B760-8DF235DDA1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A3B1B50-B9F6-48EC-991F-626D4F2BFE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ECD0249-FEA8-4615-9FD7-011FEC7036DF}" type="slidenum">
              <a:rPr lang="ru-RU" altLang="ru-RU">
                <a:latin typeface="Calibri" panose="020F0502020204030204" pitchFamily="34" charset="0"/>
              </a:rPr>
              <a:pPr eaLnBrk="1" hangingPunct="1"/>
              <a:t>1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560-975E-416F-ACDE-A92BEEE201E4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648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FE2E-844A-4025-B051-22D61E68DA0B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24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BEF2-6C59-417C-BB56-897790E41CE3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86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5F88-743E-46A1-B1CD-865A91787047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06751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30FCD-B3DB-426F-9083-AEE812C669CB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92661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91DC-B0D9-48BD-830C-E00F2BD11F21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5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6C2A-923B-4FA8-B3CA-7FD2F270AE92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2325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7278-7CF1-424F-A361-6C81C2149D10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9887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819-ED4D-40F2-8792-4E670E788B43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573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2333-7549-4F7F-ABED-DC21D639974B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297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C50E0-351F-4979-AD68-DF8BC9149FF4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0337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4C728E9-DC16-41CD-955C-F3D5A5210D9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513CB-6447-4D8B-BB86-50F00A9545AB}" type="datetime1">
              <a:rPr lang="ru-RU" smtClean="0"/>
              <a:pPr>
                <a:defRPr/>
              </a:pPr>
              <a:t>28.09.2022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B889432-5306-4B31-BEDC-C76279AB1D4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629D5E1-355B-4BCF-B564-77AA06B2D1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6FEF554-2D8D-4270-8444-64BA31084441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="" xmlns:p14="http://schemas.microsoft.com/office/powerpoint/2010/main" val="330935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612" y="1287255"/>
            <a:ext cx="10493187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77D2D-62AE-450D-8414-97D51EDAAD57}" type="datetime1">
              <a:rPr lang="ru-RU" smtClean="0"/>
              <a:pPr/>
              <a:t>28.09.2022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A9683-2069-44FB-92CF-B990766CA1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0613" y="151990"/>
            <a:ext cx="10493187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8258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>
            <a:extLst>
              <a:ext uri="{FF2B5EF4-FFF2-40B4-BE49-F238E27FC236}">
                <a16:creationId xmlns="" xmlns:a16="http://schemas.microsoft.com/office/drawing/2014/main" id="{E8D20FAA-DCD4-4F92-AD75-214A5956A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1933" y="190500"/>
            <a:ext cx="7943186" cy="1266909"/>
          </a:xfrm>
        </p:spPr>
        <p:txBody>
          <a:bodyPr>
            <a:noAutofit/>
          </a:bodyPr>
          <a:lstStyle/>
          <a:p>
            <a:pPr marL="182880">
              <a:lnSpc>
                <a:spcPct val="15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uk-UA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</a:t>
            </a:r>
            <a:b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</a:t>
            </a:r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хімії</a:t>
            </a:r>
          </a:p>
        </p:txBody>
      </p:sp>
      <p:sp>
        <p:nvSpPr>
          <p:cNvPr id="9219" name="Подзаголовок 2">
            <a:extLst>
              <a:ext uri="{FF2B5EF4-FFF2-40B4-BE49-F238E27FC236}">
                <a16:creationId xmlns="" xmlns:a16="http://schemas.microsoft.com/office/drawing/2014/main" id="{ABBB8D24-62AD-48F1-A0EA-FADE7630D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267" y="2705856"/>
            <a:ext cx="10883900" cy="1853615"/>
          </a:xfrm>
        </p:spPr>
        <p:txBody>
          <a:bodyPr rtlCol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Комплексні сполуки в аналітичній хімії. Фактори, що впливають на </a:t>
            </a:r>
            <a:r>
              <a:rPr lang="uk-UA" dirty="0" err="1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комплексоутворення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Кількісні характеристики стійкості комплексних сполук. </a:t>
            </a:r>
            <a:endParaRPr lang="ru-RU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Застосування комплексних сполук з метою знаходження, розділення та маскування іонів. 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45" name="Picture 5" descr="C:\Users\Ivan\Desktop\Odessa_national_medical_university_logo.svg.png">
            <a:extLst>
              <a:ext uri="{FF2B5EF4-FFF2-40B4-BE49-F238E27FC236}">
                <a16:creationId xmlns="" xmlns:a16="http://schemas.microsoft.com/office/drawing/2014/main" id="{85C20092-AA8E-4843-9DD6-AD435D336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21933" cy="2244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Ivan\Desktop\1360904839.jpg">
            <a:extLst>
              <a:ext uri="{FF2B5EF4-FFF2-40B4-BE49-F238E27FC236}">
                <a16:creationId xmlns="" xmlns:a16="http://schemas.microsoft.com/office/drawing/2014/main" id="{7A691404-3E73-4E15-B072-8D47BC562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119" y="66622"/>
            <a:ext cx="2176597" cy="2111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TextBox 1">
            <a:extLst>
              <a:ext uri="{FF2B5EF4-FFF2-40B4-BE49-F238E27FC236}">
                <a16:creationId xmlns="" xmlns:a16="http://schemas.microsoft.com/office/drawing/2014/main" id="{F9B3E29C-E741-4ED6-AAE3-EC776F9D1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9820" y="6172200"/>
            <a:ext cx="1641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Одеса – 2022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0A2DFB3-0848-4DCE-87DC-0056AA56CC9D}"/>
              </a:ext>
            </a:extLst>
          </p:cNvPr>
          <p:cNvSpPr txBox="1"/>
          <p:nvPr/>
        </p:nvSpPr>
        <p:spPr>
          <a:xfrm>
            <a:off x="1921933" y="2038553"/>
            <a:ext cx="7943185" cy="498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uk-UA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з аналітичної хімії №5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="" xmlns:a16="http://schemas.microsoft.com/office/drawing/2014/main" id="{B6DC9C73-F219-4A69-9D6E-3FA53009A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833" y="269814"/>
            <a:ext cx="268374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uk-UA" alt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ЛЕКЦІЇ</a:t>
            </a:r>
            <a:endParaRPr lang="uk-UA" alt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Rectangle 5">
            <a:extLst>
              <a:ext uri="{FF2B5EF4-FFF2-40B4-BE49-F238E27FC236}">
                <a16:creationId xmlns="" xmlns:a16="http://schemas.microsoft.com/office/drawing/2014/main" id="{73ED6AAC-E32A-4878-BCEC-A2D6E4803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2354" y="1463605"/>
            <a:ext cx="9864846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Поняття комплексної сполуки і процесу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комплексоутворення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 Типи комплексних сполук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Класифікація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комплексів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Рівноваги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розчинах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сполук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Константи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нестійкості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комплексів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uk-UA" alt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FE4B31BA-B11E-4417-ACAA-358ABC100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>
            <a:extLst>
              <a:ext uri="{FF2B5EF4-FFF2-40B4-BE49-F238E27FC236}">
                <a16:creationId xmlns="" xmlns:a16="http://schemas.microsoft.com/office/drawing/2014/main" id="{47B8EC33-8D91-47F2-B5BB-867CD3ACC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5183" y="428960"/>
            <a:ext cx="986249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Поняття комплексної сполуки і процесу </a:t>
            </a:r>
            <a:r>
              <a:rPr lang="uk-UA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комплексоутворення</a:t>
            </a:r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ctr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Типи комплексних сполук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F45D009E-F7CC-4EB9-9C14-91E9E216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738859" y="1618937"/>
            <a:ext cx="98785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7525" algn="l"/>
              </a:tabLst>
            </a:pPr>
            <a:r>
              <a:rPr kumimoji="0" lang="uk-UA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Комплексними називають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елементарні об'єкти, що утворені з більш складних об'єктів (іонів, молекул), здатних до самостійного існування в розчинах.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1" name="AutoShape 3" descr="13. ОСНОВНІ КЛАСИ НЕОРГАНІЧНИХ РЕЧОВИН: 13.8. Комплексні спол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3" name="AutoShape 5" descr="13. ОСНОВНІ КЛАСИ НЕОРГАНІЧНИХ РЕЧОВИН: 13.8. Комплексні спол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2441" y="2412714"/>
            <a:ext cx="5063781" cy="1994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6" name="Picture 8" descr="ճ��_������ ������ � ������ _������ �������� ��쳿 - ���������� ������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6926" y="4512038"/>
            <a:ext cx="6220176" cy="16792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>
            <a:extLst>
              <a:ext uri="{FF2B5EF4-FFF2-40B4-BE49-F238E27FC236}">
                <a16:creationId xmlns="" xmlns:a16="http://schemas.microsoft.com/office/drawing/2014/main" id="{94F47338-8919-4815-A134-2F6400860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6167" y="181001"/>
            <a:ext cx="3600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uk-UA" alt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Характрне</a:t>
            </a:r>
            <a:r>
              <a:rPr lang="uk-UA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координаційне число</a:t>
            </a:r>
            <a:endParaRPr lang="uk-UA" alt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4" name="Rectangle 6">
            <a:extLst>
              <a:ext uri="{FF2B5EF4-FFF2-40B4-BE49-F238E27FC236}">
                <a16:creationId xmlns="" xmlns:a16="http://schemas.microsoft.com/office/drawing/2014/main" id="{845A0AFC-1621-45E8-A051-6CE254DEE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6048" y="639780"/>
            <a:ext cx="6392749" cy="1477328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uk-UA" baseline="30000" dirty="0" err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Au</a:t>
            </a:r>
            <a:r>
              <a:rPr lang="uk-UA" baseline="30000" dirty="0" err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uk-UA" baseline="30000" dirty="0" err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Hg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Pb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Cd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3+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Fe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Fe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3+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,Co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4-6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Sn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4+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Sr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Ba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="" xmlns:a16="http://schemas.microsoft.com/office/drawing/2014/main" id="{6117CACF-6EFC-47E2-A737-483DBFAD0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3729" y="2273131"/>
            <a:ext cx="26206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uk-UA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 лігандів</a:t>
            </a:r>
            <a:endParaRPr lang="uk-UA" alt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700E68B0-6E5A-4FBB-9B10-B4209D93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931410" y="2758328"/>
          <a:ext cx="8128000" cy="3169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Ліганд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Ліганд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фторо-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Нітро-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Cl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хлоро-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Нітрато-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Br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бромо-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NH</a:t>
                      </a:r>
                      <a:r>
                        <a:rPr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baseline="-25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Аміно-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йодо-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Аква-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гідоксо-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Нітрозо-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CN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ціано-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Карбоніл-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SCN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тіоціано-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2-</a:t>
                      </a:r>
                      <a:endParaRPr lang="ru-RU" sz="20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Карбонато-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="" xmlns:a16="http://schemas.microsoft.com/office/drawing/2014/main" id="{F0FD8EE6-8C95-41F5-AFCD-8A749D97C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656" y="220146"/>
            <a:ext cx="34926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uk-UA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 і методи досліджень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46FE489-AE8E-415E-A5A2-272F9B4C98FE}"/>
              </a:ext>
            </a:extLst>
          </p:cNvPr>
          <p:cNvSpPr txBox="1"/>
          <p:nvPr/>
        </p:nvSpPr>
        <p:spPr>
          <a:xfrm>
            <a:off x="2158583" y="975431"/>
            <a:ext cx="958566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449580"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Ліганди можуть обіймати у координаційної сфері одне чи кілька місць,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з'єднуватися з центральним атомом за допомогою одного або кількох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зв'язків.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цією ознакою розрізняють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монодентатні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бідентатні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трідентатні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полідентатні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ліганди. Прикладами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монодентатних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лігандів є іони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20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</a:t>
            </a:r>
            <a:r>
              <a:rPr lang="en-US" sz="20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CN</a:t>
            </a:r>
            <a:r>
              <a:rPr lang="en-US" sz="20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OH</a:t>
            </a:r>
            <a:r>
              <a:rPr lang="en-US" sz="20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молекули 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O, CO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ін. Комплекси з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полідентатними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лігандами називаються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хелатними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32E6D06E-7D11-4301-9A16-65F8793F8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4BE1DCDC-D643-4EFF-AC74-D0E4E7756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48" y="589478"/>
            <a:ext cx="9406946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Класифікація </a:t>
            </a:r>
            <a:r>
              <a:rPr lang="uk-UA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комплексів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За </a:t>
            </a:r>
            <a:r>
              <a:rPr lang="uk-UA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характером електричного заряду розрізняють катіонні, аніонні та нейтральні комплекси. У наближенні іонної моделі заряд комплексу є алгебраїчну суму зарядів частинок, що </a:t>
            </a:r>
            <a:r>
              <a:rPr lang="uk-UA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 утворюють. 	</a:t>
            </a:r>
            <a:r>
              <a:rPr lang="uk-UA" altLang="ru-RU" sz="24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Катіонний </a:t>
            </a:r>
            <a:r>
              <a:rPr lang="uk-UA" altLang="ru-RU" sz="24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uk-UA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 розглядати як утворений у результаті координації навколо позитивного іона нейтральних </a:t>
            </a:r>
            <a:r>
              <a:rPr lang="uk-UA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молекул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Zn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(NH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]Cl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altLang="ru-RU" sz="2400" u="sng" dirty="0" err="1" smtClean="0">
                <a:latin typeface="Times New Roman" pitchFamily="18" charset="0"/>
                <a:cs typeface="Times New Roman" pitchFamily="18" charset="0"/>
              </a:rPr>
              <a:t>аніонному</a:t>
            </a:r>
            <a:r>
              <a:rPr lang="ru-RU" alt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u="sng" dirty="0" err="1" smtClean="0">
                <a:latin typeface="Times New Roman" pitchFamily="18" charset="0"/>
                <a:cs typeface="Times New Roman" pitchFamily="18" charset="0"/>
              </a:rPr>
              <a:t>комплекс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ролі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комлексоутворювача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виступає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атом позитивного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окиснення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позитивний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іон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лігандами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атоми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негативного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окиснення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аніони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[BeF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].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400" u="sng" dirty="0" err="1" smtClean="0">
                <a:latin typeface="Times New Roman" pitchFamily="18" charset="0"/>
                <a:cs typeface="Times New Roman" pitchFamily="18" charset="0"/>
              </a:rPr>
              <a:t>Нейтральні</a:t>
            </a:r>
            <a:r>
              <a:rPr lang="ru-RU" alt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u="sng" dirty="0" err="1" smtClean="0"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alt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координації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атома молекул, а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одночасної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координації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позитивного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іона-комплексоутворювача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негативних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молекул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Pt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(NH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kumimoji="0" lang="ru-RU" altLang="ru-RU" sz="240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54DE6966-07BF-43C2-BFBC-529FD5C30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6440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="" xmlns:a16="http://schemas.microsoft.com/office/drawing/2014/main" id="{06113A44-725F-4A9E-9C47-BF06C0740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554" y="491071"/>
            <a:ext cx="9683646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Рівноваги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розчинах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сполук</a:t>
            </a: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Розчинам комплексних сполук, які стосуються електролітів, властиві динамічні іонні рівноваги, притаманні електролітів, тобто. комплексні сполуки в розчинах схильні до первинної електролітичної дисоціації</a:t>
            </a: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. Комплексні </a:t>
            </a: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солі, що не змінюються в концентрованому розчині, при розведенні поводяться так само, як і прості солі, розпадаючись на іони. Це підтверджується зміною електропровідності розчинів комплексних сполук</a:t>
            </a: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. Наприклад</a:t>
            </a: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, у водному розчині 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[PtCl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піддається первинній електролітичній дисоціації згідно з рівнянням</a:t>
            </a: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indent="4508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[PtCl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en-US" altLang="ru-RU" sz="2000" dirty="0" smtClean="0">
                <a:latin typeface="Times New Roman"/>
                <a:cs typeface="Times New Roman"/>
              </a:rPr>
              <a:t>↔</a:t>
            </a:r>
            <a:r>
              <a:rPr lang="uk-UA" altLang="ru-RU" sz="2000" dirty="0" smtClean="0">
                <a:latin typeface="Times New Roman"/>
                <a:cs typeface="Times New Roman"/>
              </a:rPr>
              <a:t> 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2K</a:t>
            </a:r>
            <a:r>
              <a:rPr lang="en-US" altLang="ru-RU" sz="20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 + [PtCl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ru-RU" sz="20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Комплексні іони в розчинах зазнають також вторинної електролітичної дисоціації, її розглядають поза зв'язком з </a:t>
            </a:r>
            <a:r>
              <a:rPr lang="uk-UA" altLang="ru-RU" sz="2000" dirty="0" err="1" smtClean="0">
                <a:latin typeface="Times New Roman" pitchFamily="18" charset="0"/>
                <a:cs typeface="Times New Roman" pitchFamily="18" charset="0"/>
              </a:rPr>
              <a:t>сольватаційними</a:t>
            </a: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 процесами і зображують у вигляді загальноприйнятих простих рівнянь електролітичної дисоціації</a:t>
            </a: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indent="4508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PtCl</a:t>
            </a:r>
            <a:r>
              <a:rPr lang="en-US" alt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ru-RU" sz="20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↔ Pt</a:t>
            </a:r>
            <a:r>
              <a:rPr lang="en-US" altLang="ru-RU" sz="20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 + 4Cl</a:t>
            </a:r>
            <a:r>
              <a:rPr lang="en-US" altLang="ru-RU" sz="20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kumimoji="0" lang="uk-UA" altLang="ru-RU" sz="20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омер слайда 19">
            <a:extLst>
              <a:ext uri="{FF2B5EF4-FFF2-40B4-BE49-F238E27FC236}">
                <a16:creationId xmlns="" xmlns:a16="http://schemas.microsoft.com/office/drawing/2014/main" id="{4CE16007-0702-4A0A-9FF8-5D51DF603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9683-2069-44FB-92CF-B990766CA1E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>
            <a:extLst>
              <a:ext uri="{FF2B5EF4-FFF2-40B4-BE49-F238E27FC236}">
                <a16:creationId xmlns="" xmlns:a16="http://schemas.microsoft.com/office/drawing/2014/main" id="{52B3C65A-7A97-4662-BD06-9258100C64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1" y="136521"/>
            <a:ext cx="8454452" cy="2381827"/>
          </a:xfrm>
        </p:spPr>
        <p:txBody>
          <a:bodyPr>
            <a:normAutofit/>
          </a:bodyPr>
          <a:lstStyle/>
          <a:p>
            <a:pPr marL="49213" indent="-49213" algn="just">
              <a:lnSpc>
                <a:spcPct val="10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uk-UA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425E8CE1-940C-4F28-AF7E-14D0EA827A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6FEF554-2D8D-4270-8444-64BA31084441}" type="slidenum">
              <a:rPr lang="uk-UA" altLang="ru-RU" smtClean="0"/>
              <a:pPr/>
              <a:t>8</a:t>
            </a:fld>
            <a:endParaRPr lang="uk-UA" alt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36772" y="623054"/>
            <a:ext cx="90204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 нестійкості 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комплексів</a:t>
            </a:r>
          </a:p>
          <a:p>
            <a:pPr algn="just"/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Знаючи концентрацію комплексного іона, наприклад [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Ag(CN)</a:t>
            </a:r>
            <a:r>
              <a:rPr lang="en-US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ru-RU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визначивши концентрацію вільних іонів металу [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altLang="ru-RU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лігандів [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CN</a:t>
            </a:r>
            <a:r>
              <a:rPr lang="en-US" altLang="ru-RU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], 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 знайти числову величину константи динамічної рівноваги, що відповідає вторинній електролітичній дисоціації комплексу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Такі 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 називають </a:t>
            </a:r>
            <a:r>
              <a:rPr lang="uk-UA" alt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константами нестійкості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зворотні їм величини називають константами стійкості. Застосувавши закон дії мас до рівноважної системи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(CN)</a:t>
            </a:r>
            <a:r>
              <a:rPr lang="uk-UA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↔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uk-UA" sz="2000" baseline="30000" dirty="0" err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+ 2CN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2678" y="3303821"/>
            <a:ext cx="2800643" cy="1013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610607" y="4563469"/>
            <a:ext cx="3950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K[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(CN)</a:t>
            </a:r>
            <a:r>
              <a:rPr lang="uk-UA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– константа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нестійкості.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38136" y="5152312"/>
            <a:ext cx="85094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Чим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величина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константи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нестійкості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стійкіший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комплекс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Знаючи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величину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константи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нестійкості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комплексного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іона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обчислити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концентрацію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комплексоутворювача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ліганду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ема2" id="{94F04C68-B027-4E7E-8E6D-90F90224A70D}" vid="{988641B8-1D6C-4D02-8B9C-80B3C890273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444</TotalTime>
  <Words>476</Words>
  <Application>Microsoft Office PowerPoint</Application>
  <PresentationFormat>Произвольный</PresentationFormat>
  <Paragraphs>77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Тема2</vt:lpstr>
      <vt:lpstr>ОДЕСЬКИЙ НАЦІОНАЛЬНИЙ МЕДИЧНИЙ УНІВЕРСИТЕТ Фармацевтичний факультет Кафедра фармацевтичної хімії</vt:lpstr>
      <vt:lpstr>Слайд 2</vt:lpstr>
      <vt:lpstr>Слайд 3</vt:lpstr>
      <vt:lpstr>Слайд 4</vt:lpstr>
      <vt:lpstr>Слайд 5</vt:lpstr>
      <vt:lpstr>Слайд 6</vt:lpstr>
      <vt:lpstr>Слайд 7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Фармацевтичний факультет Кафедра Фармацевтичної хімії</dc:title>
  <dc:creator>Іван Олегович Шишкін</dc:creator>
  <cp:lastModifiedBy>Кристина Голубчик</cp:lastModifiedBy>
  <cp:revision>13</cp:revision>
  <dcterms:created xsi:type="dcterms:W3CDTF">2022-05-21T17:08:34Z</dcterms:created>
  <dcterms:modified xsi:type="dcterms:W3CDTF">2022-09-28T21:35:24Z</dcterms:modified>
</cp:coreProperties>
</file>