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49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9" r:id="rId47"/>
    <p:sldId id="300" r:id="rId4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F84C03-649B-49B4-AB2C-6414088287C2}" v="1" dt="2024-02-17T10:59:02.3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720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CCC714-5EE5-428A-879A-3AC046EBB0C7}" type="datetimeFigureOut">
              <a:rPr lang="ru-RU" smtClean="0"/>
              <a:pPr/>
              <a:t>17.02.2024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3A29CC-7B96-4C6A-A432-E331260BB64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998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3A29CC-7B96-4C6A-A432-E331260BB64E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7557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AFA1D-D342-4E96-9232-9B5033812094}" type="datetimeFigureOut">
              <a:rPr lang="ru-RU" smtClean="0"/>
              <a:pPr/>
              <a:t>17.02.2024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4CF9C-F36D-4597-8901-E2585DA5F9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AFA1D-D342-4E96-9232-9B5033812094}" type="datetimeFigureOut">
              <a:rPr lang="ru-RU" smtClean="0"/>
              <a:pPr/>
              <a:t>17.02.2024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4CF9C-F36D-4597-8901-E2585DA5F9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AFA1D-D342-4E96-9232-9B5033812094}" type="datetimeFigureOut">
              <a:rPr lang="ru-RU" smtClean="0"/>
              <a:pPr/>
              <a:t>17.02.2024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4CF9C-F36D-4597-8901-E2585DA5F9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AFA1D-D342-4E96-9232-9B5033812094}" type="datetimeFigureOut">
              <a:rPr lang="ru-RU" smtClean="0"/>
              <a:pPr/>
              <a:t>17.02.2024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4CF9C-F36D-4597-8901-E2585DA5F9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AFA1D-D342-4E96-9232-9B5033812094}" type="datetimeFigureOut">
              <a:rPr lang="ru-RU" smtClean="0"/>
              <a:pPr/>
              <a:t>17.02.2024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4CF9C-F36D-4597-8901-E2585DA5F9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AFA1D-D342-4E96-9232-9B5033812094}" type="datetimeFigureOut">
              <a:rPr lang="ru-RU" smtClean="0"/>
              <a:pPr/>
              <a:t>17.02.2024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4CF9C-F36D-4597-8901-E2585DA5F9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AFA1D-D342-4E96-9232-9B5033812094}" type="datetimeFigureOut">
              <a:rPr lang="ru-RU" smtClean="0"/>
              <a:pPr/>
              <a:t>17.02.2024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4CF9C-F36D-4597-8901-E2585DA5F9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AFA1D-D342-4E96-9232-9B5033812094}" type="datetimeFigureOut">
              <a:rPr lang="ru-RU" smtClean="0"/>
              <a:pPr/>
              <a:t>17.02.2024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4CF9C-F36D-4597-8901-E2585DA5F9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AFA1D-D342-4E96-9232-9B5033812094}" type="datetimeFigureOut">
              <a:rPr lang="ru-RU" smtClean="0"/>
              <a:pPr/>
              <a:t>17.02.2024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4CF9C-F36D-4597-8901-E2585DA5F9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AFA1D-D342-4E96-9232-9B5033812094}" type="datetimeFigureOut">
              <a:rPr lang="ru-RU" smtClean="0"/>
              <a:pPr/>
              <a:t>17.02.2024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4CF9C-F36D-4597-8901-E2585DA5F9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AFA1D-D342-4E96-9232-9B5033812094}" type="datetimeFigureOut">
              <a:rPr lang="ru-RU" smtClean="0"/>
              <a:pPr/>
              <a:t>17.02.2024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4CF9C-F36D-4597-8901-E2585DA5F9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A1AFA1D-D342-4E96-9232-9B5033812094}" type="datetimeFigureOut">
              <a:rPr lang="ru-RU" smtClean="0"/>
              <a:pPr/>
              <a:t>17.02.2024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E4CF9C-F36D-4597-8901-E2585DA5F9A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988840"/>
            <a:ext cx="8146907" cy="1793167"/>
          </a:xfrm>
        </p:spPr>
        <p:txBody>
          <a:bodyPr/>
          <a:lstStyle/>
          <a:p>
            <a:pPr algn="ctr"/>
            <a:r>
              <a:rPr lang="uk-UA" dirty="0">
                <a:effectLst/>
              </a:rPr>
              <a:t>Психіка як результат еволюції матерії</a:t>
            </a:r>
            <a:br>
              <a:rPr lang="ru-RU" dirty="0">
                <a:effectLst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6740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957392" cy="3474720"/>
          </a:xfrm>
        </p:spPr>
        <p:txBody>
          <a:bodyPr>
            <a:noAutofit/>
          </a:bodyPr>
          <a:lstStyle/>
          <a:p>
            <a:pPr algn="ctr"/>
            <a:r>
              <a:rPr lang="uk-UA" sz="4400" b="1" dirty="0">
                <a:solidFill>
                  <a:srgbClr val="7030A0"/>
                </a:solidFill>
                <a:latin typeface="Monotype Corsiva" pitchFamily="66" charset="0"/>
              </a:rPr>
              <a:t>Для пояснення природи психіки важливо спиратися на наукові дані про закономірності її виникнення і станов­лення в умовах еволюції протягом багатьох мільйонів років</a:t>
            </a:r>
            <a:r>
              <a:rPr lang="en-US" sz="4400" b="1" dirty="0">
                <a:solidFill>
                  <a:srgbClr val="7030A0"/>
                </a:solidFill>
                <a:latin typeface="Monotype Corsiva" pitchFamily="66" charset="0"/>
              </a:rPr>
              <a:t>.</a:t>
            </a:r>
            <a:endParaRPr lang="ru-RU" sz="4400" b="1" dirty="0">
              <a:solidFill>
                <a:srgbClr val="7030A0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919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332656"/>
            <a:ext cx="8424936" cy="1761376"/>
          </a:xfrm>
        </p:spPr>
        <p:txBody>
          <a:bodyPr/>
          <a:lstStyle/>
          <a:p>
            <a:pPr algn="ctr"/>
            <a:r>
              <a:rPr lang="uk-UA" sz="3200" i="1" dirty="0">
                <a:solidFill>
                  <a:srgbClr val="FF0000"/>
                </a:solidFill>
              </a:rPr>
              <a:t>Ці дані здобуті археологами, біологами, антропологами, фізіологами та узагальнені психологами.</a:t>
            </a:r>
          </a:p>
          <a:p>
            <a:pPr algn="ctr"/>
            <a:endParaRPr lang="uk-UA" sz="3200" i="1" dirty="0">
              <a:solidFill>
                <a:srgbClr val="FF0000"/>
              </a:solidFill>
            </a:endParaRPr>
          </a:p>
          <a:p>
            <a:pPr algn="ctr"/>
            <a:endParaRPr lang="uk-UA" sz="3200" i="1" dirty="0">
              <a:solidFill>
                <a:srgbClr val="FF0000"/>
              </a:solidFill>
            </a:endParaRPr>
          </a:p>
          <a:p>
            <a:pPr algn="ctr"/>
            <a:endParaRPr lang="ru-RU" sz="3200" i="1" dirty="0">
              <a:solidFill>
                <a:srgbClr val="FF0000"/>
              </a:solidFill>
            </a:endParaRP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88840"/>
            <a:ext cx="3024336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062483"/>
            <a:ext cx="2820202" cy="1578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420888"/>
            <a:ext cx="1964358" cy="1938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926903"/>
            <a:ext cx="4864992" cy="4864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353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332656"/>
            <a:ext cx="8397552" cy="3474720"/>
          </a:xfrm>
        </p:spPr>
        <p:txBody>
          <a:bodyPr>
            <a:normAutofit/>
          </a:bodyPr>
          <a:lstStyle/>
          <a:p>
            <a:pPr algn="ctr"/>
            <a:r>
              <a:rPr lang="uk-UA" sz="3600" b="1" dirty="0">
                <a:solidFill>
                  <a:schemeClr val="accent5">
                    <a:lumMod val="50000"/>
                  </a:schemeClr>
                </a:solidFill>
              </a:rPr>
              <a:t>Зародження і розвиток психіки пов'язуються з еволюційними процесами в природі на стадії виникнення живої матерії. </a:t>
            </a:r>
            <a:endParaRPr lang="ru-RU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996952"/>
            <a:ext cx="3829769" cy="3730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0837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227584" y="476672"/>
            <a:ext cx="6400800" cy="3474720"/>
          </a:xfrm>
        </p:spPr>
        <p:txBody>
          <a:bodyPr/>
          <a:lstStyle/>
          <a:p>
            <a:pPr algn="ctr"/>
            <a:r>
              <a:rPr lang="uk-UA" sz="2800" b="1" dirty="0">
                <a:solidFill>
                  <a:schemeClr val="bg2">
                    <a:lumMod val="50000"/>
                  </a:schemeClr>
                </a:solidFill>
              </a:rPr>
              <a:t>Погляди відомого французького філософа </a:t>
            </a:r>
            <a:r>
              <a:rPr lang="uk-UA" sz="2800" b="1" dirty="0" err="1">
                <a:solidFill>
                  <a:schemeClr val="bg2">
                    <a:lumMod val="50000"/>
                  </a:schemeClr>
                </a:solidFill>
              </a:rPr>
              <a:t>П’єра</a:t>
            </a:r>
            <a:r>
              <a:rPr lang="uk-UA" sz="2800" b="1" dirty="0">
                <a:solidFill>
                  <a:schemeClr val="bg2">
                    <a:lumMod val="50000"/>
                  </a:schemeClr>
                </a:solidFill>
              </a:rPr>
              <a:t>  </a:t>
            </a:r>
            <a:r>
              <a:rPr lang="uk-UA" sz="2800" b="1" dirty="0" err="1">
                <a:solidFill>
                  <a:schemeClr val="bg2">
                    <a:lumMod val="50000"/>
                  </a:schemeClr>
                </a:solidFill>
              </a:rPr>
              <a:t>Тейяр</a:t>
            </a:r>
            <a:r>
              <a:rPr lang="uk-UA" sz="2800" b="1" dirty="0">
                <a:solidFill>
                  <a:schemeClr val="bg2">
                    <a:lumMod val="50000"/>
                  </a:schemeClr>
                </a:solidFill>
              </a:rPr>
              <a:t> де </a:t>
            </a:r>
            <a:r>
              <a:rPr lang="uk-UA" sz="2800" b="1" dirty="0" err="1">
                <a:solidFill>
                  <a:schemeClr val="bg2">
                    <a:lumMod val="50000"/>
                  </a:schemeClr>
                </a:solidFill>
              </a:rPr>
              <a:t>Шардена</a:t>
            </a:r>
            <a:r>
              <a:rPr lang="uk-UA" sz="2800" b="1" dirty="0">
                <a:solidFill>
                  <a:schemeClr val="bg2">
                    <a:lumMod val="50000"/>
                  </a:schemeClr>
                </a:solidFill>
              </a:rPr>
              <a:t>     (1881 — 1955) </a:t>
            </a:r>
          </a:p>
          <a:p>
            <a:pPr marL="45720" indent="0" algn="ctr">
              <a:buNone/>
            </a:pPr>
            <a:r>
              <a:rPr lang="uk-UA" sz="2800" b="1" dirty="0">
                <a:solidFill>
                  <a:schemeClr val="bg2">
                    <a:lumMod val="50000"/>
                  </a:schemeClr>
                </a:solidFill>
              </a:rPr>
              <a:t>на еволюцію матерії та психіки </a:t>
            </a:r>
            <a:endParaRPr lang="ru-RU" sz="2800" b="1" dirty="0">
              <a:solidFill>
                <a:schemeClr val="bg2">
                  <a:lumMod val="50000"/>
                </a:schemeClr>
              </a:solidFill>
            </a:endParaRPr>
          </a:p>
          <a:p>
            <a:pPr marL="45720" indent="0">
              <a:buNone/>
            </a:pP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564904"/>
            <a:ext cx="3456384" cy="410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3267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2800" i="1" dirty="0">
                <a:solidFill>
                  <a:srgbClr val="FF0000"/>
                </a:solidFill>
              </a:rPr>
              <a:t>Розвиток матерії, або, за його термінологією, </a:t>
            </a:r>
            <a:r>
              <a:rPr lang="uk-UA" sz="2800" i="1" dirty="0" err="1">
                <a:solidFill>
                  <a:srgbClr val="FF0000"/>
                </a:solidFill>
              </a:rPr>
              <a:t>універсуму</a:t>
            </a:r>
            <a:r>
              <a:rPr lang="uk-UA" sz="2800" i="1" dirty="0">
                <a:solidFill>
                  <a:srgbClr val="FF0000"/>
                </a:solidFill>
              </a:rPr>
              <a:t>, триває упродовж кількох мільярдів років і виявляється в розширенні «первісного атома» до розмірів сучасних галактик.</a:t>
            </a:r>
            <a:endParaRPr lang="ru-RU" sz="2800" i="1" dirty="0">
              <a:solidFill>
                <a:srgbClr val="FF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501008"/>
            <a:ext cx="3976836" cy="2982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6729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5699" y="1052736"/>
            <a:ext cx="8856984" cy="3474720"/>
          </a:xfrm>
        </p:spPr>
        <p:txBody>
          <a:bodyPr>
            <a:noAutofit/>
          </a:bodyPr>
          <a:lstStyle/>
          <a:p>
            <a:pPr algn="ctr"/>
            <a:r>
              <a:rPr lang="uk-UA" sz="3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Процес просторового розширення матерії здійснюється водночас із протилежним процесом — органічним згортанням </a:t>
            </a:r>
            <a:r>
              <a:rPr lang="uk-UA" sz="36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універсуму</a:t>
            </a:r>
            <a:r>
              <a:rPr lang="uk-UA" sz="3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до самого себе від дуже простих тіл до винятково складних.</a:t>
            </a:r>
            <a:endParaRPr lang="ru-RU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670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476672"/>
            <a:ext cx="7677472" cy="2304256"/>
          </a:xfrm>
        </p:spPr>
        <p:txBody>
          <a:bodyPr/>
          <a:lstStyle/>
          <a:p>
            <a:pPr algn="ctr"/>
            <a:r>
              <a:rPr lang="uk-UA" sz="4400" dirty="0"/>
              <a:t>Розвиток психіки — психогенез — є складовою </a:t>
            </a:r>
            <a:r>
              <a:rPr lang="uk-UA" sz="4400" dirty="0" err="1"/>
              <a:t>космогенезу</a:t>
            </a:r>
            <a:r>
              <a:rPr lang="uk-UA" sz="4400" dirty="0"/>
              <a:t>.</a:t>
            </a:r>
            <a:endParaRPr lang="ru-RU" sz="4400" dirty="0"/>
          </a:p>
          <a:p>
            <a:pPr marL="45720" indent="0">
              <a:buNone/>
            </a:pP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924944"/>
            <a:ext cx="4968552" cy="3054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1135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259632" y="1124744"/>
            <a:ext cx="6400800" cy="3474720"/>
          </a:xfrm>
        </p:spPr>
        <p:txBody>
          <a:bodyPr>
            <a:noAutofit/>
          </a:bodyPr>
          <a:lstStyle/>
          <a:p>
            <a:pPr algn="ctr"/>
            <a:r>
              <a:rPr lang="uk-UA" sz="6000" b="1" dirty="0">
                <a:solidFill>
                  <a:schemeClr val="accent6"/>
                </a:solidFill>
                <a:latin typeface="Monotype Corsiva" pitchFamily="66" charset="0"/>
              </a:rPr>
              <a:t>Таке розуміння психогенезу наближається до теорії панпсихізму.</a:t>
            </a:r>
            <a:endParaRPr lang="ru-RU" sz="6000" b="1" dirty="0">
              <a:solidFill>
                <a:schemeClr val="accent6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562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332656"/>
            <a:ext cx="6408712" cy="1656184"/>
          </a:xfrm>
        </p:spPr>
        <p:txBody>
          <a:bodyPr/>
          <a:lstStyle/>
          <a:p>
            <a:pPr algn="ctr"/>
            <a:r>
              <a:rPr lang="uk-UA" sz="5400" dirty="0"/>
              <a:t>Стадії </a:t>
            </a:r>
            <a:r>
              <a:rPr lang="uk-UA" sz="5400" dirty="0" err="1"/>
              <a:t>універсуму</a:t>
            </a:r>
            <a:endParaRPr lang="ru-RU" sz="5400" dirty="0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6732240" y="2060848"/>
            <a:ext cx="1080120" cy="12961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5292080" y="2760057"/>
            <a:ext cx="720080" cy="15121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H="1">
            <a:off x="1475656" y="2003973"/>
            <a:ext cx="1304528" cy="13530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3059832" y="2760057"/>
            <a:ext cx="1016496" cy="15121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блако 13"/>
          <p:cNvSpPr/>
          <p:nvPr/>
        </p:nvSpPr>
        <p:spPr>
          <a:xfrm>
            <a:off x="0" y="3516141"/>
            <a:ext cx="2699792" cy="920971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err="1"/>
              <a:t>Переджиття</a:t>
            </a:r>
            <a:endParaRPr lang="ru-RU" dirty="0"/>
          </a:p>
        </p:txBody>
      </p:sp>
      <p:sp>
        <p:nvSpPr>
          <p:cNvPr id="15" name="Облако 14"/>
          <p:cNvSpPr/>
          <p:nvPr/>
        </p:nvSpPr>
        <p:spPr>
          <a:xfrm>
            <a:off x="1187624" y="4437483"/>
            <a:ext cx="2699792" cy="920971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Життя</a:t>
            </a:r>
            <a:endParaRPr lang="ru-RU" dirty="0"/>
          </a:p>
        </p:txBody>
      </p:sp>
      <p:sp>
        <p:nvSpPr>
          <p:cNvPr id="16" name="Облако 15"/>
          <p:cNvSpPr/>
          <p:nvPr/>
        </p:nvSpPr>
        <p:spPr>
          <a:xfrm>
            <a:off x="4427984" y="4272225"/>
            <a:ext cx="2934072" cy="1086229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Думку</a:t>
            </a:r>
            <a:endParaRPr lang="ru-RU" dirty="0"/>
          </a:p>
        </p:txBody>
      </p:sp>
      <p:sp>
        <p:nvSpPr>
          <p:cNvPr id="17" name="Облако 16"/>
          <p:cNvSpPr/>
          <p:nvPr/>
        </p:nvSpPr>
        <p:spPr>
          <a:xfrm>
            <a:off x="6732240" y="3516512"/>
            <a:ext cx="2699792" cy="920971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err="1"/>
              <a:t>Наджиття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1427312" y="5730730"/>
            <a:ext cx="633670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/>
              <a:t>Кожній з них властиві відповідні стадії психогенезу.</a:t>
            </a:r>
            <a:endParaRPr lang="ru-RU" sz="2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0113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6512511" cy="1143000"/>
          </a:xfrm>
        </p:spPr>
        <p:txBody>
          <a:bodyPr/>
          <a:lstStyle/>
          <a:p>
            <a:r>
              <a:rPr lang="uk-UA" dirty="0"/>
              <a:t>Стадія </a:t>
            </a:r>
            <a:r>
              <a:rPr lang="uk-UA" dirty="0" err="1"/>
              <a:t>Переджиття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1628800"/>
            <a:ext cx="8208912" cy="3960440"/>
          </a:xfrm>
        </p:spPr>
        <p:txBody>
          <a:bodyPr>
            <a:noAutofit/>
          </a:bodyPr>
          <a:lstStyle/>
          <a:p>
            <a:pPr algn="ctr"/>
            <a:r>
              <a:rPr lang="uk-UA" sz="4000" b="1" dirty="0">
                <a:ln>
                  <a:solidFill>
                    <a:schemeClr val="accent6"/>
                  </a:solidFill>
                </a:ln>
                <a:solidFill>
                  <a:srgbClr val="FFFF00"/>
                </a:solidFill>
                <a:latin typeface="Monotype Corsiva" pitchFamily="66" charset="0"/>
              </a:rPr>
              <a:t>Суб'єктивне, психічне втілюється в матерію у вигляді потенції. Планета Земля має природжений потенціал </a:t>
            </a:r>
            <a:r>
              <a:rPr lang="uk-UA" sz="4000" b="1" dirty="0" err="1">
                <a:ln>
                  <a:solidFill>
                    <a:schemeClr val="accent6"/>
                  </a:solidFill>
                </a:ln>
                <a:solidFill>
                  <a:srgbClr val="FFFF00"/>
                </a:solidFill>
                <a:latin typeface="Monotype Corsiva" pitchFamily="66" charset="0"/>
              </a:rPr>
              <a:t>переджиття</a:t>
            </a:r>
            <a:r>
              <a:rPr lang="uk-UA" sz="4000" b="1" dirty="0">
                <a:ln>
                  <a:solidFill>
                    <a:schemeClr val="accent6"/>
                  </a:solidFill>
                </a:ln>
                <a:solidFill>
                  <a:srgbClr val="FFFF00"/>
                </a:solidFill>
                <a:latin typeface="Monotype Corsiva" pitchFamily="66" charset="0"/>
              </a:rPr>
              <a:t> і відповідну йому масу елемен­тарної психічної, духовної енергії — </a:t>
            </a:r>
            <a:r>
              <a:rPr lang="uk-UA" sz="4000" b="1" dirty="0" err="1">
                <a:ln>
                  <a:solidFill>
                    <a:schemeClr val="accent6"/>
                  </a:solidFill>
                </a:ln>
                <a:solidFill>
                  <a:srgbClr val="FFFF00"/>
                </a:solidFill>
                <a:latin typeface="Monotype Corsiva" pitchFamily="66" charset="0"/>
              </a:rPr>
              <a:t>передсвідомості</a:t>
            </a:r>
            <a:r>
              <a:rPr lang="uk-UA" sz="4000" b="1" dirty="0">
                <a:ln>
                  <a:solidFill>
                    <a:schemeClr val="accent6"/>
                  </a:solidFill>
                </a:ln>
                <a:solidFill>
                  <a:srgbClr val="FFFF00"/>
                </a:solidFill>
                <a:latin typeface="Monotype Corsiva" pitchFamily="66" charset="0"/>
              </a:rPr>
              <a:t>. </a:t>
            </a:r>
            <a:endParaRPr lang="ru-RU" sz="4000" b="1" dirty="0">
              <a:ln>
                <a:solidFill>
                  <a:schemeClr val="accent6"/>
                </a:solidFill>
              </a:ln>
              <a:solidFill>
                <a:srgbClr val="FFFF00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08572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60648"/>
            <a:ext cx="6296487" cy="1143000"/>
          </a:xfrm>
        </p:spPr>
        <p:txBody>
          <a:bodyPr/>
          <a:lstStyle/>
          <a:p>
            <a:pPr algn="ctr"/>
            <a:r>
              <a:rPr lang="uk-UA" dirty="0"/>
              <a:t>Стадія Життя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43608" y="1484784"/>
            <a:ext cx="7344816" cy="4176464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uk-UA" sz="3600" i="1" dirty="0">
                <a:ln>
                  <a:solidFill>
                    <a:schemeClr val="accent6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</a:rPr>
              <a:t>Формується біосфера, яка поширюється на оболонці планети у вигляді живої маси організованої матерії — мікроорганізмів і </a:t>
            </a:r>
            <a:r>
              <a:rPr lang="uk-UA" sz="3600" i="1" dirty="0" err="1">
                <a:ln>
                  <a:solidFill>
                    <a:schemeClr val="accent6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</a:rPr>
              <a:t>мегамолекул</a:t>
            </a:r>
            <a:r>
              <a:rPr lang="uk-UA" sz="3600" i="1" dirty="0">
                <a:ln>
                  <a:solidFill>
                    <a:schemeClr val="accent6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</a:rPr>
              <a:t>; остання розгалужується у вигляді дерева життя. </a:t>
            </a:r>
            <a:endParaRPr lang="ru-RU" sz="3600" i="1" dirty="0">
              <a:ln>
                <a:solidFill>
                  <a:schemeClr val="accent6"/>
                </a:solidFill>
              </a:ln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4035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332656"/>
            <a:ext cx="6512511" cy="1143000"/>
          </a:xfrm>
        </p:spPr>
        <p:txBody>
          <a:bodyPr/>
          <a:lstStyle/>
          <a:p>
            <a:pPr algn="ctr"/>
            <a:r>
              <a:rPr lang="uk-UA" dirty="0"/>
              <a:t>Стадія Думки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99592" y="1628800"/>
            <a:ext cx="7488832" cy="3816424"/>
          </a:xfrm>
        </p:spPr>
        <p:txBody>
          <a:bodyPr>
            <a:noAutofit/>
          </a:bodyPr>
          <a:lstStyle/>
          <a:p>
            <a:pPr algn="ctr"/>
            <a:r>
              <a:rPr lang="uk-UA" sz="3200" i="1" dirty="0">
                <a:ln>
                  <a:solidFill>
                    <a:srgbClr val="FFFF00"/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Характерне інтенсивне зростання свідомості. Феномен людини виявляється у парадоксальному явищі: при незначних морфологічних змінах людини починається небачене потрясіння усіх сфер життя на планеті.</a:t>
            </a:r>
            <a:endParaRPr lang="ru-RU" sz="3200" i="1" dirty="0">
              <a:ln>
                <a:solidFill>
                  <a:srgbClr val="FFFF00"/>
                </a:solidFill>
              </a:ln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9031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88640"/>
            <a:ext cx="6512511" cy="1143000"/>
          </a:xfrm>
        </p:spPr>
        <p:txBody>
          <a:bodyPr/>
          <a:lstStyle/>
          <a:p>
            <a:pPr algn="ctr"/>
            <a:r>
              <a:rPr lang="uk-UA" dirty="0"/>
              <a:t>Стадія </a:t>
            </a:r>
            <a:r>
              <a:rPr lang="uk-UA" dirty="0" err="1"/>
              <a:t>Наджиття</a:t>
            </a:r>
            <a:r>
              <a:rPr lang="uk-UA" dirty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1412776"/>
            <a:ext cx="7704856" cy="4104456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uk-UA" sz="3600" dirty="0">
                <a:ln>
                  <a:solidFill>
                    <a:schemeClr val="accent6"/>
                  </a:solidFill>
                </a:ln>
                <a:solidFill>
                  <a:srgbClr val="FFC000"/>
                </a:solidFill>
              </a:rPr>
              <a:t>Характерним є об'єднання народів, духовне оновлення Землі, формування </a:t>
            </a:r>
            <a:r>
              <a:rPr lang="uk-UA" sz="3600" dirty="0" err="1">
                <a:ln>
                  <a:solidFill>
                    <a:schemeClr val="accent6"/>
                  </a:solidFill>
                </a:ln>
                <a:solidFill>
                  <a:srgbClr val="FFC000"/>
                </a:solidFill>
              </a:rPr>
              <a:t>Надлюдства</a:t>
            </a:r>
            <a:r>
              <a:rPr lang="uk-UA" sz="3600" dirty="0">
                <a:ln>
                  <a:solidFill>
                    <a:schemeClr val="accent6"/>
                  </a:solidFill>
                </a:ln>
                <a:solidFill>
                  <a:srgbClr val="FFC000"/>
                </a:solidFill>
              </a:rPr>
              <a:t>. </a:t>
            </a:r>
            <a:r>
              <a:rPr lang="uk-UA" sz="3600" dirty="0" err="1">
                <a:ln>
                  <a:solidFill>
                    <a:schemeClr val="accent6"/>
                  </a:solidFill>
                </a:ln>
                <a:solidFill>
                  <a:srgbClr val="FFC000"/>
                </a:solidFill>
              </a:rPr>
              <a:t>Ноогенез</a:t>
            </a:r>
            <a:r>
              <a:rPr lang="uk-UA" sz="3600" dirty="0">
                <a:ln>
                  <a:solidFill>
                    <a:schemeClr val="accent6"/>
                  </a:solidFill>
                </a:ln>
                <a:solidFill>
                  <a:srgbClr val="FFC000"/>
                </a:solidFill>
              </a:rPr>
              <a:t> приводить до олюднення часу й простору, до виникнення </a:t>
            </a:r>
            <a:r>
              <a:rPr lang="uk-UA" sz="3600" dirty="0" err="1">
                <a:ln>
                  <a:solidFill>
                    <a:schemeClr val="accent6"/>
                  </a:solidFill>
                </a:ln>
                <a:solidFill>
                  <a:srgbClr val="FFC000"/>
                </a:solidFill>
              </a:rPr>
              <a:t>Надособистості</a:t>
            </a:r>
            <a:r>
              <a:rPr lang="uk-UA" sz="3600" dirty="0">
                <a:ln>
                  <a:solidFill>
                    <a:schemeClr val="accent6"/>
                  </a:solidFill>
                </a:ln>
                <a:solidFill>
                  <a:srgbClr val="FFC000"/>
                </a:solidFill>
              </a:rPr>
              <a:t>. </a:t>
            </a:r>
            <a:endParaRPr lang="ru-RU" sz="3600" dirty="0">
              <a:ln>
                <a:solidFill>
                  <a:schemeClr val="accent6"/>
                </a:solidFill>
              </a:ln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4078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692696"/>
            <a:ext cx="7992888" cy="2880320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Психіка, таким чином, виникла як необхідний механізм сигналізації, орієнтації, організації поведінки живих істот, що поліпшувало умови їхнього життя.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5200960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99592" y="1340768"/>
            <a:ext cx="7776864" cy="3474720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uk-UA" sz="5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Розвиток психіки здійснювався як доцільний процес і проходив ряд етапів, набуваючи на кожному з них якісно нових ознак.</a:t>
            </a:r>
            <a:endParaRPr lang="ru-RU" sz="5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29228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-108520" y="188640"/>
            <a:ext cx="9144000" cy="2409448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uk-UA" sz="4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Розвиток психічних механізмів регуляції поведінки живих істот проходив ряд етапів: </a:t>
            </a:r>
            <a:endParaRPr lang="ru-RU" sz="44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marL="45720" indent="0">
              <a:buNone/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07504" y="2204864"/>
            <a:ext cx="903649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/>
              <a:t>1)чутливість щодо окремих властивостей об'єктів у найпростіших організмів </a:t>
            </a:r>
            <a:endParaRPr lang="ru-RU" sz="2400" i="1" dirty="0"/>
          </a:p>
          <a:p>
            <a:r>
              <a:rPr lang="uk-UA" sz="2400" b="1" i="1" dirty="0"/>
              <a:t> 2)сприймання цілісних предметів у більш складних живих істот</a:t>
            </a:r>
            <a:endParaRPr lang="ru-RU" sz="2400" i="1" dirty="0"/>
          </a:p>
          <a:p>
            <a:r>
              <a:rPr lang="uk-UA" sz="2400" b="1" i="1" dirty="0"/>
              <a:t> 3) практичний інтелект вищих тварин </a:t>
            </a:r>
            <a:endParaRPr lang="ru-RU" sz="2400" i="1" dirty="0"/>
          </a:p>
          <a:p>
            <a:r>
              <a:rPr lang="uk-UA" sz="2400" b="1" i="1" dirty="0"/>
              <a:t>4) практичний і абстрактний інтелект як основа первісної свідомої психіки у прадавньої людини </a:t>
            </a:r>
            <a:endParaRPr lang="ru-RU" sz="2400" i="1" dirty="0"/>
          </a:p>
          <a:p>
            <a:r>
              <a:rPr lang="uk-UA" sz="2400" b="1" i="1" dirty="0"/>
              <a:t>5)свідомість і самосвідомість стародавньої людини </a:t>
            </a:r>
            <a:endParaRPr lang="ru-RU" sz="2400" i="1" dirty="0"/>
          </a:p>
          <a:p>
            <a:r>
              <a:rPr lang="uk-UA" sz="2400" b="1" i="1" dirty="0"/>
              <a:t>6) особистість людини до нашої і нашої ери, зокрема епох Відродження, Просвітництва, промислової революції та сучасного соціального і науково-технічного поступу. </a:t>
            </a:r>
            <a:endParaRPr lang="ru-RU" sz="2400" i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16576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620688"/>
            <a:ext cx="8460432" cy="550579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uk-UA" sz="5700" b="1" dirty="0">
                <a:ln>
                  <a:solidFill>
                    <a:srgbClr val="7030A0"/>
                  </a:solidFill>
                </a:ln>
                <a:solidFill>
                  <a:srgbClr val="FFFF00"/>
                </a:solidFill>
                <a:latin typeface="Monotype Corsiva" pitchFamily="66" charset="0"/>
              </a:rPr>
              <a:t>При переході від попереднього до наступного етапу форми психіки трансформуються у досконаліші психічні системи регуляції поведінки та діяльності живих істот, дедалі ефективніше забезпечуючи їхню життєдіяльність.</a:t>
            </a:r>
            <a:endParaRPr lang="ru-RU" sz="5700" dirty="0">
              <a:ln>
                <a:solidFill>
                  <a:srgbClr val="7030A0"/>
                </a:solidFill>
              </a:ln>
              <a:solidFill>
                <a:srgbClr val="FFFF00"/>
              </a:solidFill>
              <a:latin typeface="Monotype Corsiva" pitchFamily="66" charset="0"/>
            </a:endParaRPr>
          </a:p>
          <a:p>
            <a:pPr marL="45720" indent="0"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2152963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317432" cy="4425672"/>
          </a:xfrm>
        </p:spPr>
        <p:txBody>
          <a:bodyPr>
            <a:noAutofit/>
          </a:bodyPr>
          <a:lstStyle/>
          <a:p>
            <a:pPr algn="ctr"/>
            <a:r>
              <a:rPr lang="uk-UA" sz="4800" dirty="0">
                <a:latin typeface="Monotype Corsiva" pitchFamily="66" charset="0"/>
              </a:rPr>
              <a:t>Виникнення первісної психіки пов'язане з переходом від </a:t>
            </a:r>
            <a:r>
              <a:rPr lang="uk-UA" sz="4800" dirty="0" err="1">
                <a:latin typeface="Monotype Corsiva" pitchFamily="66" charset="0"/>
              </a:rPr>
              <a:t>допсихічних</a:t>
            </a:r>
            <a:r>
              <a:rPr lang="uk-UA" sz="4800" dirty="0">
                <a:latin typeface="Monotype Corsiva" pitchFamily="66" charset="0"/>
              </a:rPr>
              <a:t> форм регуляції поведінки — так званих тропізмів.</a:t>
            </a:r>
            <a:endParaRPr lang="ru-RU" sz="48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2805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404664"/>
            <a:ext cx="6512511" cy="1143000"/>
          </a:xfrm>
        </p:spPr>
        <p:txBody>
          <a:bodyPr/>
          <a:lstStyle/>
          <a:p>
            <a:pPr algn="ctr"/>
            <a:r>
              <a:rPr lang="uk-UA" dirty="0"/>
              <a:t>Види тропізмів</a:t>
            </a:r>
            <a:endParaRPr lang="ru-RU" dirty="0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6124364" y="1712549"/>
            <a:ext cx="1071736" cy="12961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cxnSpLocks/>
            <a:stCxn id="2" idx="2"/>
          </p:cNvCxnSpPr>
          <p:nvPr/>
        </p:nvCxnSpPr>
        <p:spPr>
          <a:xfrm flipH="1">
            <a:off x="4056984" y="1547664"/>
            <a:ext cx="602920" cy="1557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H="1">
            <a:off x="2051720" y="1124744"/>
            <a:ext cx="1008112" cy="13681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Облако 11"/>
          <p:cNvSpPr/>
          <p:nvPr/>
        </p:nvSpPr>
        <p:spPr>
          <a:xfrm>
            <a:off x="107504" y="2492896"/>
            <a:ext cx="2736304" cy="1224136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термотропізм</a:t>
            </a:r>
            <a:endParaRPr lang="ru-RU" dirty="0"/>
          </a:p>
        </p:txBody>
      </p:sp>
      <p:sp>
        <p:nvSpPr>
          <p:cNvPr id="13" name="Облако 12"/>
          <p:cNvSpPr/>
          <p:nvPr/>
        </p:nvSpPr>
        <p:spPr>
          <a:xfrm>
            <a:off x="2732783" y="3550314"/>
            <a:ext cx="2736304" cy="1224136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фототропізм</a:t>
            </a:r>
            <a:endParaRPr lang="ru-RU" dirty="0"/>
          </a:p>
        </p:txBody>
      </p:sp>
      <p:sp>
        <p:nvSpPr>
          <p:cNvPr id="14" name="Облако 13"/>
          <p:cNvSpPr/>
          <p:nvPr/>
        </p:nvSpPr>
        <p:spPr>
          <a:xfrm>
            <a:off x="6278270" y="3104964"/>
            <a:ext cx="2736304" cy="1224136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хемотропізм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0217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algn="ctr"/>
            <a:r>
              <a:rPr lang="uk-UA" sz="4800" dirty="0">
                <a:solidFill>
                  <a:srgbClr val="FF0000"/>
                </a:solidFill>
                <a:latin typeface="Monotype Corsiva" pitchFamily="66" charset="0"/>
              </a:rPr>
              <a:t>Тропізм, таксис </a:t>
            </a:r>
            <a:r>
              <a:rPr lang="uk-UA" sz="4800" dirty="0">
                <a:latin typeface="Monotype Corsiva" pitchFamily="66" charset="0"/>
              </a:rPr>
              <a:t>— </a:t>
            </a:r>
            <a:r>
              <a:rPr lang="uk-UA" sz="4800" dirty="0">
                <a:solidFill>
                  <a:srgbClr val="7030A0"/>
                </a:solidFill>
                <a:latin typeface="Monotype Corsiva" pitchFamily="66" charset="0"/>
              </a:rPr>
              <a:t>це засоби рухового реагування найпростіших організмів на фактори, від яких залежить їхнє біологічне існування.</a:t>
            </a:r>
            <a:endParaRPr lang="ru-RU" sz="4800" dirty="0">
              <a:solidFill>
                <a:srgbClr val="7030A0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4106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731520"/>
            <a:ext cx="8640960" cy="5721816"/>
          </a:xfrm>
        </p:spPr>
        <p:txBody>
          <a:bodyPr>
            <a:noAutofit/>
          </a:bodyPr>
          <a:lstStyle/>
          <a:p>
            <a:pPr algn="ctr"/>
            <a:r>
              <a:rPr lang="uk-UA" sz="4000" dirty="0">
                <a:latin typeface="Monotype Corsiva" pitchFamily="66" charset="0"/>
              </a:rPr>
              <a:t>У процесі еволюції виникає форма відображення </a:t>
            </a:r>
            <a:r>
              <a:rPr lang="uk-UA" sz="4000" dirty="0">
                <a:solidFill>
                  <a:srgbClr val="FF0000"/>
                </a:solidFill>
                <a:latin typeface="Monotype Corsiva" pitchFamily="66" charset="0"/>
              </a:rPr>
              <a:t>чутливість </a:t>
            </a:r>
            <a:r>
              <a:rPr lang="uk-UA" sz="4000" dirty="0">
                <a:solidFill>
                  <a:schemeClr val="tx1"/>
                </a:solidFill>
                <a:latin typeface="Monotype Corsiva" pitchFamily="66" charset="0"/>
              </a:rPr>
              <a:t>- </a:t>
            </a:r>
            <a:r>
              <a:rPr lang="uk-UA" sz="4000" dirty="0">
                <a:latin typeface="Monotype Corsiva" pitchFamily="66" charset="0"/>
              </a:rPr>
              <a:t>здатність реагувати на </a:t>
            </a:r>
            <a:r>
              <a:rPr lang="uk-UA" sz="4000" dirty="0" err="1">
                <a:latin typeface="Monotype Corsiva" pitchFamily="66" charset="0"/>
              </a:rPr>
              <a:t>біотично</a:t>
            </a:r>
            <a:r>
              <a:rPr lang="uk-UA" sz="4000" dirty="0">
                <a:latin typeface="Monotype Corsiva" pitchFamily="66" charset="0"/>
              </a:rPr>
              <a:t> значущі об'єкти не в процесі безпосереднього контакту з ними, а на відстані — за допомогою сигналів про них, завдяки чому організми можуть уникнути загрози для свого існування або скористатися сприятливими умовами.</a:t>
            </a:r>
            <a:endParaRPr lang="ru-RU" sz="4000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0341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731520"/>
            <a:ext cx="8280920" cy="5793824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uk-UA" sz="3200" b="1" dirty="0">
                <a:ln w="1905">
                  <a:solidFill>
                    <a:srgbClr val="7030A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Об'єктивна дійсність виступала для живих істот не тільки через окремі властивості, а й через різноманітні предмети. Поступово формується новий тип цілісного сигнального, психічного відображення предметів. Виникає - </a:t>
            </a:r>
            <a:r>
              <a:rPr lang="ru-RU" sz="3200" b="1" dirty="0" err="1">
                <a:ln w="1905">
                  <a:solidFill>
                    <a:srgbClr val="7030A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перцептивна</a:t>
            </a:r>
            <a:r>
              <a:rPr lang="ru-RU" sz="3200" b="1" dirty="0">
                <a:ln w="1905">
                  <a:solidFill>
                    <a:srgbClr val="7030A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uk-UA" sz="3200" b="1" dirty="0">
                <a:ln w="1905">
                  <a:solidFill>
                    <a:srgbClr val="7030A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психіка як здатність тварин до сприймання, перцепції цілісних предметів і до предметного відображення дійсності.</a:t>
            </a:r>
            <a:endParaRPr lang="ru-RU" sz="3200" b="1" dirty="0">
              <a:ln w="1905">
                <a:solidFill>
                  <a:srgbClr val="7030A0"/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ru-RU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586050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4000" dirty="0">
                <a:solidFill>
                  <a:srgbClr val="FF0000"/>
                </a:solidFill>
              </a:rPr>
              <a:t>Вершиною психічного розвитку тварин є практичний інтелект.</a:t>
            </a:r>
            <a:endParaRPr lang="ru-RU" sz="4000" dirty="0">
              <a:solidFill>
                <a:srgbClr val="FF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068960"/>
            <a:ext cx="3744416" cy="3532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10853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029400" cy="3921616"/>
          </a:xfrm>
        </p:spPr>
        <p:txBody>
          <a:bodyPr>
            <a:noAutofit/>
          </a:bodyPr>
          <a:lstStyle/>
          <a:p>
            <a:r>
              <a:rPr lang="uk-UA" sz="3200" i="1" dirty="0">
                <a:solidFill>
                  <a:srgbClr val="7030A0"/>
                </a:solidFill>
              </a:rPr>
              <a:t>Великого значення набуває у вищих тварин, особливо в мавп, не лише використання предметів, наприклад гілок, кісток, каміння, а й маніпулювання ними,що </a:t>
            </a:r>
          </a:p>
          <a:p>
            <a:pPr marL="45720" indent="0">
              <a:buNone/>
            </a:pPr>
            <a:r>
              <a:rPr lang="uk-UA" sz="3200" i="1" dirty="0">
                <a:solidFill>
                  <a:srgbClr val="7030A0"/>
                </a:solidFill>
              </a:rPr>
              <a:t>передує їх уживанню як </a:t>
            </a:r>
          </a:p>
          <a:p>
            <a:pPr marL="45720" indent="0">
              <a:buNone/>
            </a:pPr>
            <a:r>
              <a:rPr lang="uk-UA" sz="3200" i="1" dirty="0">
                <a:solidFill>
                  <a:srgbClr val="7030A0"/>
                </a:solidFill>
              </a:rPr>
              <a:t>знарядь праці.</a:t>
            </a:r>
            <a:endParaRPr lang="ru-RU" sz="3200" i="1" dirty="0">
              <a:solidFill>
                <a:srgbClr val="7030A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356992"/>
            <a:ext cx="2654969" cy="334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31038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101408" cy="4497680"/>
          </a:xfrm>
        </p:spPr>
        <p:txBody>
          <a:bodyPr>
            <a:noAutofit/>
          </a:bodyPr>
          <a:lstStyle/>
          <a:p>
            <a:pPr algn="ctr"/>
            <a:r>
              <a:rPr lang="uk-UA" sz="3600" dirty="0">
                <a:ln>
                  <a:solidFill>
                    <a:schemeClr val="accent6"/>
                  </a:solidFill>
                </a:ln>
                <a:solidFill>
                  <a:srgbClr val="FFFF00"/>
                </a:solidFill>
              </a:rPr>
              <a:t>Новий етап у розвитку психіки у філогенезі пов'язаний із змінами в поведінці людиноподібних мавп та прадавніх людей, що проявлялося передовсім у виготовленні матеріальних знарядь дії на об'єкти середовища.</a:t>
            </a:r>
            <a:endParaRPr lang="ru-RU" sz="3600" dirty="0">
              <a:ln>
                <a:solidFill>
                  <a:schemeClr val="accent6"/>
                </a:solidFill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5650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731520"/>
            <a:ext cx="7632848" cy="4497680"/>
          </a:xfrm>
        </p:spPr>
        <p:txBody>
          <a:bodyPr>
            <a:noAutofit/>
          </a:bodyPr>
          <a:lstStyle/>
          <a:p>
            <a:pPr algn="ctr"/>
            <a:r>
              <a:rPr lang="uk-UA" sz="4000" dirty="0">
                <a:solidFill>
                  <a:schemeClr val="accent2">
                    <a:lumMod val="50000"/>
                  </a:schemeClr>
                </a:solidFill>
              </a:rPr>
              <a:t>Це приводило до накопичення знань про властивості об'єктів, умінь застосовувати знання і знаряддя у різних ситуаціях, до значного розширення фонду навичок. </a:t>
            </a:r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128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260648"/>
            <a:ext cx="8280920" cy="3474720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Важливе значення в організації спільної діяльності мала мовленнєва діяльність. Передання досвіду від одного члена первісних угруповань до іншого, від одного покоління прадавніх людей до іншого.</a:t>
            </a:r>
            <a:endParaRPr lang="ru-RU" sz="32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371794"/>
            <a:ext cx="5222028" cy="3450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63463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9503" y="188640"/>
            <a:ext cx="8784976" cy="1473344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4000" dirty="0">
                <a:solidFill>
                  <a:srgbClr val="C00000"/>
                </a:solidFill>
              </a:rPr>
              <a:t> </a:t>
            </a:r>
            <a:r>
              <a:rPr lang="uk-UA" sz="4000" dirty="0">
                <a:solidFill>
                  <a:srgbClr val="C00000"/>
                </a:solidFill>
              </a:rPr>
              <a:t>Ф. </a:t>
            </a:r>
            <a:r>
              <a:rPr lang="uk-UA" sz="4000" dirty="0" err="1">
                <a:solidFill>
                  <a:srgbClr val="C00000"/>
                </a:solidFill>
              </a:rPr>
              <a:t>Клікса</a:t>
            </a:r>
            <a:r>
              <a:rPr lang="uk-UA" sz="4000" dirty="0">
                <a:solidFill>
                  <a:srgbClr val="C00000"/>
                </a:solidFill>
              </a:rPr>
              <a:t> визначив,що розвиток людського інтелекту проходить три фази:</a:t>
            </a:r>
            <a:endParaRPr lang="ru-RU" sz="4000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1700808"/>
            <a:ext cx="748883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I - </a:t>
            </a:r>
            <a:r>
              <a:rPr lang="uk-UA" sz="2400" dirty="0">
                <a:solidFill>
                  <a:schemeClr val="bg2">
                    <a:lumMod val="10000"/>
                  </a:schemeClr>
                </a:solidFill>
              </a:rPr>
              <a:t>розвитку вищих тварин — </a:t>
            </a:r>
            <a:r>
              <a:rPr lang="uk-UA" sz="2400" dirty="0" err="1">
                <a:solidFill>
                  <a:schemeClr val="bg2">
                    <a:lumMod val="10000"/>
                  </a:schemeClr>
                </a:solidFill>
              </a:rPr>
              <a:t>научіння</a:t>
            </a:r>
            <a:r>
              <a:rPr lang="uk-UA" sz="2400" dirty="0">
                <a:solidFill>
                  <a:schemeClr val="bg2">
                    <a:lumMod val="10000"/>
                  </a:schemeClr>
                </a:solidFill>
              </a:rPr>
              <a:t> та навички;</a:t>
            </a:r>
          </a:p>
          <a:p>
            <a:r>
              <a:rPr lang="uk-UA" sz="2400" dirty="0" err="1">
                <a:solidFill>
                  <a:schemeClr val="bg2">
                    <a:lumMod val="10000"/>
                  </a:schemeClr>
                </a:solidFill>
              </a:rPr>
              <a:t>Научіння</a:t>
            </a:r>
            <a:r>
              <a:rPr lang="uk-UA" sz="2400" dirty="0">
                <a:solidFill>
                  <a:schemeClr val="bg2">
                    <a:lumMod val="10000"/>
                  </a:schemeClr>
                </a:solidFill>
              </a:rPr>
              <a:t> спирається на індивідуальну пам'ять.</a:t>
            </a:r>
          </a:p>
          <a:p>
            <a:r>
              <a:rPr lang="uk-UA" sz="2400" dirty="0">
                <a:solidFill>
                  <a:schemeClr val="bg2">
                    <a:lumMod val="10000"/>
                  </a:schemeClr>
                </a:solidFill>
              </a:rPr>
              <a:t>ІІ - період переходу від тварини до людини</a:t>
            </a:r>
          </a:p>
          <a:p>
            <a:r>
              <a:rPr lang="uk-UA" sz="2400" dirty="0">
                <a:solidFill>
                  <a:schemeClr val="bg2">
                    <a:lumMod val="10000"/>
                  </a:schemeClr>
                </a:solidFill>
              </a:rPr>
              <a:t>На основі наявного досвіду будуються передбачення подальшого розвитку подій, приймаються рішення. </a:t>
            </a:r>
          </a:p>
          <a:p>
            <a:r>
              <a:rPr lang="uk-UA" sz="2400" dirty="0">
                <a:solidFill>
                  <a:schemeClr val="bg2">
                    <a:lumMod val="10000"/>
                  </a:schemeClr>
                </a:solidFill>
              </a:rPr>
              <a:t>ІІІ - відрив процесів мислення від реальності, поява суто людського абстрактного інтелекту</a:t>
            </a:r>
          </a:p>
          <a:p>
            <a:r>
              <a:rPr lang="uk-UA" sz="2400" dirty="0">
                <a:solidFill>
                  <a:schemeClr val="bg2">
                    <a:lumMod val="10000"/>
                  </a:schemeClr>
                </a:solidFill>
              </a:rPr>
              <a:t>Як відомо, пам'ять живиться сприйняттями, а мислення — змістом пам'яті, який фіксується в людини у формі образів і слів.  </a:t>
            </a:r>
            <a:endParaRPr lang="ru-RU" sz="24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1281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algn="ctr"/>
            <a:r>
              <a:rPr lang="uk-UA" sz="3600" dirty="0">
                <a:ln>
                  <a:solidFill>
                    <a:srgbClr val="C00000"/>
                  </a:solidFill>
                </a:ln>
                <a:solidFill>
                  <a:srgbClr val="FFC000"/>
                </a:solidFill>
              </a:rPr>
              <a:t>Отже, у прадавньої людини, крім практичного інтелекту, формуються такі компоненти абстрактного інтелекту, як мислення й уява, словесна пам'ять та довільна увага, воля, а також дедалі зростаюча система знань, умінь і навичок. </a:t>
            </a:r>
            <a:endParaRPr lang="ru-RU" sz="3600" dirty="0">
              <a:ln>
                <a:solidFill>
                  <a:srgbClr val="C00000"/>
                </a:solidFill>
              </a:ln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1129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731520"/>
            <a:ext cx="6860232" cy="3474720"/>
          </a:xfrm>
        </p:spPr>
        <p:txBody>
          <a:bodyPr>
            <a:normAutofit lnSpcReduction="10000"/>
          </a:bodyPr>
          <a:lstStyle/>
          <a:p>
            <a:pPr algn="ctr"/>
            <a:r>
              <a:rPr lang="uk-UA" sz="3200" i="1" dirty="0">
                <a:solidFill>
                  <a:schemeClr val="accent1">
                    <a:lumMod val="50000"/>
                  </a:schemeClr>
                </a:solidFill>
              </a:rPr>
              <a:t>Суспільна організація трудової діяльності спонукала до розподілу ролей між членами первісних людських угруповань, обов'язків у </a:t>
            </a:r>
          </a:p>
          <a:p>
            <a:pPr marL="45720" indent="0" algn="ctr">
              <a:buNone/>
            </a:pPr>
            <a:r>
              <a:rPr lang="uk-UA" sz="3200" i="1" dirty="0">
                <a:solidFill>
                  <a:schemeClr val="accent1">
                    <a:lumMod val="50000"/>
                  </a:schemeClr>
                </a:solidFill>
              </a:rPr>
              <a:t>здійсненні </a:t>
            </a:r>
          </a:p>
          <a:p>
            <a:pPr marL="45720" indent="0" algn="ctr">
              <a:buNone/>
            </a:pPr>
            <a:r>
              <a:rPr lang="uk-UA" sz="3200" i="1" dirty="0">
                <a:solidFill>
                  <a:schemeClr val="accent1">
                    <a:lumMod val="50000"/>
                  </a:schemeClr>
                </a:solidFill>
              </a:rPr>
              <a:t>спільної справи.</a:t>
            </a:r>
            <a:endParaRPr lang="ru-RU" sz="32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9362" y="2961129"/>
            <a:ext cx="2909664" cy="3896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46200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389440" cy="5505792"/>
          </a:xfrm>
        </p:spPr>
        <p:txBody>
          <a:bodyPr>
            <a:normAutofit/>
          </a:bodyPr>
          <a:lstStyle/>
          <a:p>
            <a:pPr algn="ctr"/>
            <a:r>
              <a:rPr lang="uk-UA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Це вимагало наявності в людини більш досконалої форми мотивації, пізнавальної, </a:t>
            </a:r>
            <a:r>
              <a:rPr lang="uk-UA" sz="2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цілеутворюючої</a:t>
            </a:r>
            <a:r>
              <a:rPr lang="uk-UA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вольової функції психіки. Розвиток цих функцій здійснювався завдяки вдосконаленню абстрактного мислення й уяви, здатності до запам'ятовування змістової та операційної сторін мотивів, цілей, дій, до довільного розподілу уваги, планування дій, що забезпечувало успішну участь людини в суспільній діяльності.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endParaRPr lang="ru-RU" dirty="0">
              <a:ln>
                <a:solidFill>
                  <a:srgbClr val="FF0000"/>
                </a:solidFill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8398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731520"/>
            <a:ext cx="8352928" cy="4929728"/>
          </a:xfr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uk-UA" sz="4000" b="1" dirty="0">
                <a:ln/>
                <a:solidFill>
                  <a:srgbClr val="7030A0"/>
                </a:solidFill>
              </a:rPr>
              <a:t>Після цього починається соціальний, історичний період розвитку психіки людини, який прийшов на зміну біологічному, еволюційному періодові.</a:t>
            </a:r>
            <a:endParaRPr lang="ru-RU" sz="4000" b="1" dirty="0">
              <a:ln/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1134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87624" y="188640"/>
            <a:ext cx="6400800" cy="3474720"/>
          </a:xfrm>
        </p:spPr>
        <p:txBody>
          <a:bodyPr>
            <a:normAutofit/>
          </a:bodyPr>
          <a:lstStyle/>
          <a:p>
            <a:r>
              <a:rPr lang="uk-UA" sz="4400" dirty="0">
                <a:solidFill>
                  <a:schemeClr val="accent6"/>
                </a:solidFill>
              </a:rPr>
              <a:t>Вирішального значення у розвитку психічних властивос­тей людини набуває слово </a:t>
            </a:r>
            <a:endParaRPr lang="ru-RU" sz="4400" dirty="0">
              <a:solidFill>
                <a:schemeClr val="accent6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42" y="3500438"/>
            <a:ext cx="4051459" cy="3357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09578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88640"/>
            <a:ext cx="6512511" cy="1143000"/>
          </a:xfrm>
        </p:spPr>
        <p:txBody>
          <a:bodyPr/>
          <a:lstStyle/>
          <a:p>
            <a:pPr algn="ctr"/>
            <a:r>
              <a:rPr lang="uk-UA" dirty="0"/>
              <a:t>Форми свідомої психіки: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331640" y="1556792"/>
            <a:ext cx="7416824" cy="4968552"/>
          </a:xfrm>
        </p:spPr>
        <p:txBody>
          <a:bodyPr>
            <a:normAutofit/>
          </a:bodyPr>
          <a:lstStyle/>
          <a:p>
            <a:r>
              <a:rPr lang="uk-UA" sz="2800" dirty="0"/>
              <a:t>а) суто людських пізнавальних, інтелектуальних процесів;</a:t>
            </a:r>
          </a:p>
          <a:p>
            <a:pPr marL="45720" indent="0">
              <a:buNone/>
            </a:pPr>
            <a:r>
              <a:rPr lang="uk-UA" sz="2800" dirty="0"/>
              <a:t>  б) </a:t>
            </a:r>
            <a:r>
              <a:rPr lang="uk-UA" sz="2800" dirty="0" err="1"/>
              <a:t>потрібнісно-мотиваційної</a:t>
            </a:r>
            <a:r>
              <a:rPr lang="uk-UA" sz="2800" dirty="0"/>
              <a:t> та </a:t>
            </a:r>
            <a:r>
              <a:rPr lang="uk-UA" sz="2800" dirty="0" err="1"/>
              <a:t>цілеутворюючої</a:t>
            </a:r>
            <a:r>
              <a:rPr lang="uk-UA" sz="2800" dirty="0"/>
              <a:t> сфер діяльності й необхідної для її здійснення системи знань, умінь і навичок;</a:t>
            </a:r>
          </a:p>
          <a:p>
            <a:pPr marL="45720" indent="0">
              <a:buNone/>
            </a:pPr>
            <a:r>
              <a:rPr lang="uk-UA" sz="2800" dirty="0"/>
              <a:t>   в) емоційно-почуттєвої сфери як важливого фактора регуляції діяльності й суспільних стосунків.</a:t>
            </a:r>
            <a:endParaRPr lang="ru-RU" sz="2800" dirty="0"/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75305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813376" cy="3474720"/>
          </a:xfrm>
        </p:spPr>
        <p:txBody>
          <a:bodyPr>
            <a:normAutofit/>
          </a:bodyPr>
          <a:lstStyle/>
          <a:p>
            <a:pPr algn="ctr"/>
            <a:r>
              <a:rPr lang="uk-UA" sz="3600" dirty="0"/>
              <a:t>Інтенсивно формується новий тип людської психіки - </a:t>
            </a:r>
            <a:r>
              <a:rPr lang="uk-UA" sz="3600" dirty="0">
                <a:solidFill>
                  <a:schemeClr val="accent6"/>
                </a:solidFill>
              </a:rPr>
              <a:t>Творчість</a:t>
            </a:r>
            <a:endParaRPr lang="ru-RU" sz="3600" dirty="0">
              <a:solidFill>
                <a:schemeClr val="accent6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7" y="2492896"/>
            <a:ext cx="5386199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35362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uk-UA" sz="3600" dirty="0"/>
              <a:t>У межах свідомості виникає якісно нове психічне утворення — </a:t>
            </a:r>
            <a:r>
              <a:rPr lang="uk-UA" sz="3600" dirty="0">
                <a:solidFill>
                  <a:schemeClr val="accent6"/>
                </a:solidFill>
              </a:rPr>
              <a:t>самосвідомість</a:t>
            </a:r>
            <a:r>
              <a:rPr lang="uk-UA" sz="3600" dirty="0"/>
              <a:t>, внутрішній рефлексивний механізм саморозвитку, саморегуляції психіки людини.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4643530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548680"/>
            <a:ext cx="6400800" cy="3474720"/>
          </a:xfrm>
        </p:spPr>
        <p:txBody>
          <a:bodyPr>
            <a:noAutofit/>
          </a:bodyPr>
          <a:lstStyle/>
          <a:p>
            <a:r>
              <a:rPr lang="uk-UA" sz="4000" dirty="0">
                <a:solidFill>
                  <a:schemeClr val="bg2">
                    <a:lumMod val="10000"/>
                  </a:schemeClr>
                </a:solidFill>
              </a:rPr>
              <a:t>У 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</a:rPr>
              <a:t>XIX</a:t>
            </a:r>
            <a:r>
              <a:rPr lang="uk-UA" sz="4000" dirty="0">
                <a:solidFill>
                  <a:schemeClr val="bg2">
                    <a:lumMod val="10000"/>
                  </a:schemeClr>
                </a:solidFill>
              </a:rPr>
              <a:t>—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</a:rPr>
              <a:t>XX </a:t>
            </a:r>
            <a:r>
              <a:rPr lang="uk-UA" sz="4000" dirty="0">
                <a:solidFill>
                  <a:schemeClr val="bg2">
                    <a:lumMod val="10000"/>
                  </a:schemeClr>
                </a:solidFill>
              </a:rPr>
              <a:t>ст. особистість формується як рівень розвитку психіки людини з притаманною їй системою вищих психічних функцій. </a:t>
            </a:r>
            <a:endParaRPr lang="ru-RU" sz="4000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838895"/>
            <a:ext cx="3569741" cy="3059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41514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116632"/>
            <a:ext cx="8964488" cy="6552728"/>
          </a:xfrm>
        </p:spPr>
        <p:txBody>
          <a:bodyPr>
            <a:normAutofit/>
          </a:bodyPr>
          <a:lstStyle/>
          <a:p>
            <a:r>
              <a:rPr lang="uk-UA" sz="3300" dirty="0">
                <a:solidFill>
                  <a:schemeClr val="accent6">
                    <a:lumMod val="50000"/>
                  </a:schemeClr>
                </a:solidFill>
              </a:rPr>
              <a:t>У цю систему входять: здатність </a:t>
            </a:r>
            <a:r>
              <a:rPr lang="uk-UA" sz="3300" dirty="0" err="1">
                <a:solidFill>
                  <a:schemeClr val="accent6">
                    <a:lumMod val="50000"/>
                  </a:schemeClr>
                </a:solidFill>
              </a:rPr>
              <a:t>пристосовуватичя</a:t>
            </a:r>
            <a:r>
              <a:rPr lang="uk-UA" sz="3300" dirty="0">
                <a:solidFill>
                  <a:schemeClr val="accent6">
                    <a:lumMod val="50000"/>
                  </a:schemeClr>
                </a:solidFill>
              </a:rPr>
              <a:t> до різних форм спілкування та взаємодія особистості з соціумом; здатність до формування складної системи </a:t>
            </a:r>
            <a:r>
              <a:rPr lang="uk-UA" sz="3300" dirty="0" err="1">
                <a:solidFill>
                  <a:schemeClr val="accent6">
                    <a:lumMod val="50000"/>
                  </a:schemeClr>
                </a:solidFill>
              </a:rPr>
              <a:t>цілеутворення</a:t>
            </a:r>
            <a:r>
              <a:rPr lang="uk-UA" sz="3300" dirty="0">
                <a:solidFill>
                  <a:schemeClr val="accent6">
                    <a:lumMod val="50000"/>
                  </a:schemeClr>
                </a:solidFill>
              </a:rPr>
              <a:t>, смислової регуляції власної поведінки; розвинена система знань, завдяки яким людина пізнає навколишнє середовище, усвідомлює і розв'язує значущі проблеми, питання, завдання; психофізіологічні якості, під впливом яких формується індивідуальність й особистість.</a:t>
            </a:r>
            <a:endParaRPr lang="ru-RU" sz="3300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98271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731520"/>
            <a:ext cx="9036496" cy="3474720"/>
          </a:xfrm>
        </p:spPr>
        <p:txBody>
          <a:bodyPr>
            <a:normAutofit/>
          </a:bodyPr>
          <a:lstStyle/>
          <a:p>
            <a:r>
              <a:rPr lang="uk-UA" sz="5400" dirty="0">
                <a:latin typeface="Monotype Corsiva" pitchFamily="66" charset="0"/>
              </a:rPr>
              <a:t>Особистість стає вершиною філогенезу психіки</a:t>
            </a:r>
            <a:endParaRPr lang="ru-RU" sz="5400" b="1" dirty="0">
              <a:latin typeface="Monotype Corsiva" pitchFamily="66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924944"/>
            <a:ext cx="5946461" cy="3378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36186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188640"/>
            <a:ext cx="7893496" cy="5865832"/>
          </a:xfrm>
        </p:spPr>
        <p:txBody>
          <a:bodyPr>
            <a:normAutofit fontScale="85000" lnSpcReduction="20000"/>
          </a:bodyPr>
          <a:lstStyle/>
          <a:p>
            <a:r>
              <a:rPr lang="uk-UA" sz="3100" dirty="0"/>
              <a:t>Розвиток психіки людини, її психічних здібностей три­ває в умовах науково-технічного поступу і соціальних перетворень світової цивілізації, яким притаманні інтенсивний розвиток структури професійної діяльності; залучення людини до різних видів творчої діяльності; вплив на людину величезних потоків інформації; активне функціонування інститутів формування і самовираження особистості — систем освіти, науки, виробництва, культури тощо; формування особисті тісно зорієнтованого штучного предметного середовища як важливого фактора становлення і функціонування людської особистості; глобальні екологічні перетворення планети і практичне формування ноосфери; вихід у Всесвіт.</a:t>
            </a:r>
            <a:endParaRPr lang="ru-RU" sz="31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19478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algn="ctr"/>
            <a:r>
              <a:rPr lang="uk-UA" sz="4800" dirty="0">
                <a:solidFill>
                  <a:schemeClr val="accent6">
                    <a:lumMod val="50000"/>
                  </a:schemeClr>
                </a:solidFill>
              </a:rPr>
              <a:t>Ці умови детермінують розвиток нових психічних якостей особистості. </a:t>
            </a:r>
            <a:endParaRPr lang="ru-RU" sz="48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0857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620688"/>
            <a:ext cx="6525344" cy="4496159"/>
          </a:xfrm>
        </p:spPr>
        <p:txBody>
          <a:bodyPr>
            <a:noAutofit/>
          </a:bodyPr>
          <a:lstStyle/>
          <a:p>
            <a:pPr algn="ctr"/>
            <a:r>
              <a:rPr lang="uk-UA" sz="3200" i="1" dirty="0"/>
              <a:t>П. В. </a:t>
            </a:r>
            <a:r>
              <a:rPr lang="uk-UA" sz="3200" i="1" dirty="0" err="1"/>
              <a:t>Симонов</a:t>
            </a:r>
            <a:r>
              <a:rPr lang="uk-UA" sz="3200" i="1" dirty="0"/>
              <a:t> вважав: що поряд зі свідомістю та самосвідомістю виникає так звана </a:t>
            </a:r>
            <a:r>
              <a:rPr lang="uk-UA" sz="3200" i="1" dirty="0" err="1">
                <a:solidFill>
                  <a:schemeClr val="accent6">
                    <a:lumMod val="50000"/>
                  </a:schemeClr>
                </a:solidFill>
              </a:rPr>
              <a:t>понадсвідомість</a:t>
            </a:r>
            <a:r>
              <a:rPr lang="uk-UA" sz="3200" i="1" dirty="0"/>
              <a:t>, а поряд з людським інтелектом з'являється </a:t>
            </a:r>
            <a:r>
              <a:rPr lang="uk-UA" sz="3200" i="1" dirty="0" err="1"/>
              <a:t>понадінтелект</a:t>
            </a:r>
            <a:r>
              <a:rPr lang="uk-UA" sz="3200" i="1" dirty="0"/>
              <a:t>, підсилений «штучним інтелектом» сучасних комп'ютерів.</a:t>
            </a:r>
            <a:endParaRPr lang="ru-RU" sz="3200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230" y="3613204"/>
            <a:ext cx="2303318" cy="322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99966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15616" y="692696"/>
            <a:ext cx="7148264" cy="5649808"/>
          </a:xfrm>
        </p:spPr>
        <p:txBody>
          <a:bodyPr>
            <a:noAutofit/>
          </a:bodyPr>
          <a:lstStyle/>
          <a:p>
            <a:pPr algn="ctr"/>
            <a:r>
              <a:rPr lang="uk-UA" sz="3600" dirty="0">
                <a:solidFill>
                  <a:schemeClr val="bg2">
                    <a:lumMod val="10000"/>
                  </a:schemeClr>
                </a:solidFill>
              </a:rPr>
              <a:t>Отже, в процесі філогенезу виникає і розвивається безперервна низка форм психічного відображення живими істотами навколишньої дійсності, які сприяють досконалішій регуляції їхньої поведінки та життєдіяльності. </a:t>
            </a:r>
            <a:endParaRPr lang="ru-RU" sz="36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72562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91F85A31C7AA844B95C91FBD6DA2CE89" ma:contentTypeVersion="2" ma:contentTypeDescription="Створення нового документа." ma:contentTypeScope="" ma:versionID="b3c5cc5fb024e84a7c05d359b4db3647">
  <xsd:schema xmlns:xsd="http://www.w3.org/2001/XMLSchema" xmlns:xs="http://www.w3.org/2001/XMLSchema" xmlns:p="http://schemas.microsoft.com/office/2006/metadata/properties" xmlns:ns2="c9fffe3f-ba19-4224-8759-808bace311e0" targetNamespace="http://schemas.microsoft.com/office/2006/metadata/properties" ma:root="true" ma:fieldsID="7245f6a1593b6f67918847299e2e803f" ns2:_="">
    <xsd:import namespace="c9fffe3f-ba19-4224-8759-808bace311e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fffe3f-ba19-4224-8759-808bace311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вмісту"/>
        <xsd:element ref="dc:title" minOccurs="0" maxOccurs="1" ma:index="4" ma:displayName="Заголовок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ACEC02F-216B-4595-A91D-58CA2CE2D21C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FAF05A98-38E3-4A9F-9F6E-D038025BFB4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54D3B7D-1030-4349-8134-A59656E51E6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9fffe3f-ba19-4224-8759-808bace311e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248</TotalTime>
  <Words>1254</Words>
  <Application>Microsoft Office PowerPoint</Application>
  <PresentationFormat>Экран (4:3)</PresentationFormat>
  <Paragraphs>79</Paragraphs>
  <Slides>44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5" baseType="lpstr">
      <vt:lpstr>Воздушный поток</vt:lpstr>
      <vt:lpstr>Психіка як результат еволюції матерії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Стадії універсуму</vt:lpstr>
      <vt:lpstr>Стадія Переджиття</vt:lpstr>
      <vt:lpstr>Стадія Життя</vt:lpstr>
      <vt:lpstr>Стадія Думки</vt:lpstr>
      <vt:lpstr>Стадія Наджиття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Види тропізмів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Форми свідомої психіки: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Психіка як результат еволюції матерії</dc:title>
  <dc:creator>User</dc:creator>
  <cp:lastModifiedBy>Павленкова Інна Петрівна</cp:lastModifiedBy>
  <cp:revision>27</cp:revision>
  <dcterms:created xsi:type="dcterms:W3CDTF">2013-10-15T11:08:12Z</dcterms:created>
  <dcterms:modified xsi:type="dcterms:W3CDTF">2024-02-17T10:59:37Z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0x01010091F85A31C7AA844B95C91FBD6DA2CE89</vt:lpwstr>
  </property>
</Properties>
</file>