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67" r:id="rId7"/>
    <p:sldId id="268" r:id="rId8"/>
    <p:sldId id="258" r:id="rId9"/>
    <p:sldId id="259" r:id="rId10"/>
    <p:sldId id="260" r:id="rId11"/>
    <p:sldId id="261" r:id="rId12"/>
    <p:sldId id="263" r:id="rId13"/>
    <p:sldId id="264" r:id="rId14"/>
    <p:sldId id="269" r:id="rId15"/>
    <p:sldId id="262" r:id="rId16"/>
    <p:sldId id="265" r:id="rId17"/>
    <p:sldId id="26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886DB6-6986-4E54-AABC-44FE08415CAC}" v="9" dt="2024-02-17T10:57:40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0" autoAdjust="0"/>
    <p:restoredTop sz="94660"/>
  </p:normalViewPr>
  <p:slideViewPr>
    <p:cSldViewPr snapToGrid="0">
      <p:cViewPr varScale="1">
        <p:scale>
          <a:sx n="49" d="100"/>
          <a:sy n="49" d="100"/>
        </p:scale>
        <p:origin x="5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6C783A-BB97-4239-9329-09B063F0388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736F19B4-118C-4480-ADAC-DF59634A0FB4}">
      <dgm:prSet phldrT="[Текст]"/>
      <dgm:spPr/>
      <dgm:t>
        <a:bodyPr/>
        <a:lstStyle/>
        <a:p>
          <a:r>
            <a:rPr lang="uk-UA" i="1" dirty="0"/>
            <a:t> однотипні за функціями ансамблі нейронів можуть поєднуватися в більші одиниці - модулі, що здійснюють більш складну переробку інформації;</a:t>
          </a:r>
          <a:endParaRPr lang="uk-UA" dirty="0"/>
        </a:p>
      </dgm:t>
    </dgm:pt>
    <dgm:pt modelId="{BA5E48EE-E99C-4335-B152-826011F5A46A}" type="parTrans" cxnId="{46AAD5B8-0E36-45BD-8C8B-EBB0473977CA}">
      <dgm:prSet/>
      <dgm:spPr/>
      <dgm:t>
        <a:bodyPr/>
        <a:lstStyle/>
        <a:p>
          <a:endParaRPr lang="uk-UA"/>
        </a:p>
      </dgm:t>
    </dgm:pt>
    <dgm:pt modelId="{324BBDCB-F0FC-4772-8A96-CE449C8CBDD3}" type="sibTrans" cxnId="{46AAD5B8-0E36-45BD-8C8B-EBB0473977CA}">
      <dgm:prSet/>
      <dgm:spPr/>
      <dgm:t>
        <a:bodyPr/>
        <a:lstStyle/>
        <a:p>
          <a:endParaRPr lang="uk-UA"/>
        </a:p>
      </dgm:t>
    </dgm:pt>
    <dgm:pt modelId="{52DD5F7C-97D7-49A1-9A93-F35C0D6BAA28}">
      <dgm:prSet custT="1"/>
      <dgm:spPr/>
      <dgm:t>
        <a:bodyPr/>
        <a:lstStyle/>
        <a:p>
          <a:r>
            <a:rPr lang="uk-UA" sz="2300" i="1" dirty="0"/>
            <a:t> </a:t>
          </a:r>
          <a:r>
            <a:rPr lang="uk-UA" sz="2800" i="1" dirty="0"/>
            <a:t>кора головного мозку складається з ансамблів, утворених колонками нейронів, функція яких полягає в одержанні і переробці інформації; колонки розрізняються за джерелом одержуваних сигналів і за мішенями, до яких вони адресують власні сигнали;</a:t>
          </a:r>
          <a:endParaRPr lang="uk-UA" sz="2800" dirty="0"/>
        </a:p>
      </dgm:t>
    </dgm:pt>
    <dgm:pt modelId="{249F710B-53AC-4A62-A641-D8F10A0F45CA}" type="parTrans" cxnId="{133D595E-29E5-4630-B7F2-40B1CBE363C8}">
      <dgm:prSet/>
      <dgm:spPr/>
      <dgm:t>
        <a:bodyPr/>
        <a:lstStyle/>
        <a:p>
          <a:endParaRPr lang="uk-UA"/>
        </a:p>
      </dgm:t>
    </dgm:pt>
    <dgm:pt modelId="{1ABF800D-DE2F-4C2E-8A59-9A0C254C3525}" type="sibTrans" cxnId="{133D595E-29E5-4630-B7F2-40B1CBE363C8}">
      <dgm:prSet/>
      <dgm:spPr/>
      <dgm:t>
        <a:bodyPr/>
        <a:lstStyle/>
        <a:p>
          <a:endParaRPr lang="uk-UA"/>
        </a:p>
      </dgm:t>
    </dgm:pt>
    <dgm:pt modelId="{417F5A0E-8D78-4DD1-BDF5-1D0B3998968D}">
      <dgm:prSet custT="1"/>
      <dgm:spPr/>
      <dgm:t>
        <a:bodyPr/>
        <a:lstStyle/>
        <a:p>
          <a:r>
            <a:rPr lang="uk-UA" sz="3200" i="1" dirty="0"/>
            <a:t>модулі функціонують у складі великих петель, по яких інформація не тільки передається з колонок у кору, а й повертається назад.</a:t>
          </a:r>
          <a:endParaRPr lang="uk-UA" sz="3200" dirty="0"/>
        </a:p>
      </dgm:t>
    </dgm:pt>
    <dgm:pt modelId="{55602F82-5DE7-4906-A9FC-CA2B37A44FE5}" type="sibTrans" cxnId="{222F032E-EB52-4120-B139-8E6AF60514CA}">
      <dgm:prSet/>
      <dgm:spPr/>
      <dgm:t>
        <a:bodyPr/>
        <a:lstStyle/>
        <a:p>
          <a:endParaRPr lang="uk-UA"/>
        </a:p>
      </dgm:t>
    </dgm:pt>
    <dgm:pt modelId="{AB10655C-A284-4590-9EA6-C1BCC866603E}" type="parTrans" cxnId="{222F032E-EB52-4120-B139-8E6AF60514CA}">
      <dgm:prSet/>
      <dgm:spPr/>
      <dgm:t>
        <a:bodyPr/>
        <a:lstStyle/>
        <a:p>
          <a:endParaRPr lang="uk-UA"/>
        </a:p>
      </dgm:t>
    </dgm:pt>
    <dgm:pt modelId="{9D3C96BE-A725-456A-995F-52C7C01A9354}" type="pres">
      <dgm:prSet presAssocID="{CE6C783A-BB97-4239-9329-09B063F03880}" presName="linearFlow" presStyleCnt="0">
        <dgm:presLayoutVars>
          <dgm:dir/>
          <dgm:resizeHandles val="exact"/>
        </dgm:presLayoutVars>
      </dgm:prSet>
      <dgm:spPr/>
    </dgm:pt>
    <dgm:pt modelId="{E018473E-FB78-4A1B-B1AE-3E07AC4AAB27}" type="pres">
      <dgm:prSet presAssocID="{52DD5F7C-97D7-49A1-9A93-F35C0D6BAA28}" presName="composite" presStyleCnt="0"/>
      <dgm:spPr/>
    </dgm:pt>
    <dgm:pt modelId="{840245DA-F321-43A3-8D7A-613EC557DC0C}" type="pres">
      <dgm:prSet presAssocID="{52DD5F7C-97D7-49A1-9A93-F35C0D6BAA28}" presName="imgShp" presStyleLbl="fgImgPlace1" presStyleIdx="0" presStyleCnt="3" custAng="17620421" custFlipVert="1" custFlipHor="1" custScaleX="3712" custScaleY="2519" custLinFactNeighborX="-32155" custLinFactNeighborY="-4287"/>
      <dgm:spPr/>
    </dgm:pt>
    <dgm:pt modelId="{8C7EAECA-B4F4-4A63-BE9D-E6F335C8E405}" type="pres">
      <dgm:prSet presAssocID="{52DD5F7C-97D7-49A1-9A93-F35C0D6BAA28}" presName="txShp" presStyleLbl="node1" presStyleIdx="0" presStyleCnt="3" custScaleX="124884" custScaleY="138396" custLinFactNeighborX="-5631" custLinFactNeighborY="7502">
        <dgm:presLayoutVars>
          <dgm:bulletEnabled val="1"/>
        </dgm:presLayoutVars>
      </dgm:prSet>
      <dgm:spPr/>
    </dgm:pt>
    <dgm:pt modelId="{E684BB2A-AD43-4B3F-A270-2B1ED4E4382B}" type="pres">
      <dgm:prSet presAssocID="{1ABF800D-DE2F-4C2E-8A59-9A0C254C3525}" presName="spacing" presStyleCnt="0"/>
      <dgm:spPr/>
    </dgm:pt>
    <dgm:pt modelId="{5B190581-A84C-4686-A034-F3317B7A5AEB}" type="pres">
      <dgm:prSet presAssocID="{736F19B4-118C-4480-ADAC-DF59634A0FB4}" presName="composite" presStyleCnt="0"/>
      <dgm:spPr/>
    </dgm:pt>
    <dgm:pt modelId="{4DF7B07B-24C3-4DD0-BBD3-646AAF0AF17D}" type="pres">
      <dgm:prSet presAssocID="{736F19B4-118C-4480-ADAC-DF59634A0FB4}" presName="imgShp" presStyleLbl="fgImgPlace1" presStyleIdx="1" presStyleCnt="3" custFlipVert="1" custFlipHor="1" custScaleX="3713" custScaleY="23044" custLinFactNeighborX="-20365"/>
      <dgm:spPr/>
    </dgm:pt>
    <dgm:pt modelId="{7552A6CE-6841-487D-9670-B1442CF227C3}" type="pres">
      <dgm:prSet presAssocID="{736F19B4-118C-4480-ADAC-DF59634A0FB4}" presName="txShp" presStyleLbl="node1" presStyleIdx="1" presStyleCnt="3" custScaleX="132410">
        <dgm:presLayoutVars>
          <dgm:bulletEnabled val="1"/>
        </dgm:presLayoutVars>
      </dgm:prSet>
      <dgm:spPr/>
    </dgm:pt>
    <dgm:pt modelId="{8444F5CC-DF5E-4CD7-B07C-10D4B68379DD}" type="pres">
      <dgm:prSet presAssocID="{324BBDCB-F0FC-4772-8A96-CE449C8CBDD3}" presName="spacing" presStyleCnt="0"/>
      <dgm:spPr/>
    </dgm:pt>
    <dgm:pt modelId="{630401E0-9A6A-4761-A44D-84460136A5D8}" type="pres">
      <dgm:prSet presAssocID="{417F5A0E-8D78-4DD1-BDF5-1D0B3998968D}" presName="composite" presStyleCnt="0"/>
      <dgm:spPr/>
    </dgm:pt>
    <dgm:pt modelId="{6B155F16-8FC6-4D76-AAEC-1B9152F83EE8}" type="pres">
      <dgm:prSet presAssocID="{417F5A0E-8D78-4DD1-BDF5-1D0B3998968D}" presName="imgShp" presStyleLbl="fgImgPlace1" presStyleIdx="2" presStyleCnt="3" custFlipVert="1" custFlipHor="0" custScaleX="8854" custScaleY="6008"/>
      <dgm:spPr/>
    </dgm:pt>
    <dgm:pt modelId="{FC37DD3D-0E72-4E0A-877C-457716E054DB}" type="pres">
      <dgm:prSet presAssocID="{417F5A0E-8D78-4DD1-BDF5-1D0B3998968D}" presName="txShp" presStyleLbl="node1" presStyleIdx="2" presStyleCnt="3" custScaleX="143117" custLinFactNeighborX="1117" custLinFactNeighborY="-7600">
        <dgm:presLayoutVars>
          <dgm:bulletEnabled val="1"/>
        </dgm:presLayoutVars>
      </dgm:prSet>
      <dgm:spPr/>
    </dgm:pt>
  </dgm:ptLst>
  <dgm:cxnLst>
    <dgm:cxn modelId="{490E5315-A31E-482E-9DEC-6CFE0EB9464B}" type="presOf" srcId="{736F19B4-118C-4480-ADAC-DF59634A0FB4}" destId="{7552A6CE-6841-487D-9670-B1442CF227C3}" srcOrd="0" destOrd="0" presId="urn:microsoft.com/office/officeart/2005/8/layout/vList3"/>
    <dgm:cxn modelId="{222F032E-EB52-4120-B139-8E6AF60514CA}" srcId="{CE6C783A-BB97-4239-9329-09B063F03880}" destId="{417F5A0E-8D78-4DD1-BDF5-1D0B3998968D}" srcOrd="2" destOrd="0" parTransId="{AB10655C-A284-4590-9EA6-C1BCC866603E}" sibTransId="{55602F82-5DE7-4906-A9FC-CA2B37A44FE5}"/>
    <dgm:cxn modelId="{133D595E-29E5-4630-B7F2-40B1CBE363C8}" srcId="{CE6C783A-BB97-4239-9329-09B063F03880}" destId="{52DD5F7C-97D7-49A1-9A93-F35C0D6BAA28}" srcOrd="0" destOrd="0" parTransId="{249F710B-53AC-4A62-A641-D8F10A0F45CA}" sibTransId="{1ABF800D-DE2F-4C2E-8A59-9A0C254C3525}"/>
    <dgm:cxn modelId="{46E28865-9062-4F46-81B2-F168FB960F2B}" type="presOf" srcId="{417F5A0E-8D78-4DD1-BDF5-1D0B3998968D}" destId="{FC37DD3D-0E72-4E0A-877C-457716E054DB}" srcOrd="0" destOrd="0" presId="urn:microsoft.com/office/officeart/2005/8/layout/vList3"/>
    <dgm:cxn modelId="{F4A88951-410D-4BB5-B8B9-B02C05A6E3A7}" type="presOf" srcId="{52DD5F7C-97D7-49A1-9A93-F35C0D6BAA28}" destId="{8C7EAECA-B4F4-4A63-BE9D-E6F335C8E405}" srcOrd="0" destOrd="0" presId="urn:microsoft.com/office/officeart/2005/8/layout/vList3"/>
    <dgm:cxn modelId="{7C782EAD-C341-490E-B754-2FA9468FA55E}" type="presOf" srcId="{CE6C783A-BB97-4239-9329-09B063F03880}" destId="{9D3C96BE-A725-456A-995F-52C7C01A9354}" srcOrd="0" destOrd="0" presId="urn:microsoft.com/office/officeart/2005/8/layout/vList3"/>
    <dgm:cxn modelId="{46AAD5B8-0E36-45BD-8C8B-EBB0473977CA}" srcId="{CE6C783A-BB97-4239-9329-09B063F03880}" destId="{736F19B4-118C-4480-ADAC-DF59634A0FB4}" srcOrd="1" destOrd="0" parTransId="{BA5E48EE-E99C-4335-B152-826011F5A46A}" sibTransId="{324BBDCB-F0FC-4772-8A96-CE449C8CBDD3}"/>
    <dgm:cxn modelId="{EBA5216C-A266-44D2-880A-C5503EE75169}" type="presParOf" srcId="{9D3C96BE-A725-456A-995F-52C7C01A9354}" destId="{E018473E-FB78-4A1B-B1AE-3E07AC4AAB27}" srcOrd="0" destOrd="0" presId="urn:microsoft.com/office/officeart/2005/8/layout/vList3"/>
    <dgm:cxn modelId="{4D78B5FA-4EE9-4A8F-9F25-91AFEE70E37E}" type="presParOf" srcId="{E018473E-FB78-4A1B-B1AE-3E07AC4AAB27}" destId="{840245DA-F321-43A3-8D7A-613EC557DC0C}" srcOrd="0" destOrd="0" presId="urn:microsoft.com/office/officeart/2005/8/layout/vList3"/>
    <dgm:cxn modelId="{597B8110-C386-4370-A141-7BD9F78F1841}" type="presParOf" srcId="{E018473E-FB78-4A1B-B1AE-3E07AC4AAB27}" destId="{8C7EAECA-B4F4-4A63-BE9D-E6F335C8E405}" srcOrd="1" destOrd="0" presId="urn:microsoft.com/office/officeart/2005/8/layout/vList3"/>
    <dgm:cxn modelId="{0FADA44C-1BD9-4F4E-986F-74F8AABD1F56}" type="presParOf" srcId="{9D3C96BE-A725-456A-995F-52C7C01A9354}" destId="{E684BB2A-AD43-4B3F-A270-2B1ED4E4382B}" srcOrd="1" destOrd="0" presId="urn:microsoft.com/office/officeart/2005/8/layout/vList3"/>
    <dgm:cxn modelId="{450803A9-1ECD-46F7-8914-388E6BC5DCA0}" type="presParOf" srcId="{9D3C96BE-A725-456A-995F-52C7C01A9354}" destId="{5B190581-A84C-4686-A034-F3317B7A5AEB}" srcOrd="2" destOrd="0" presId="urn:microsoft.com/office/officeart/2005/8/layout/vList3"/>
    <dgm:cxn modelId="{97FA3FF0-8E65-4A47-9B18-F41E8C517EBF}" type="presParOf" srcId="{5B190581-A84C-4686-A034-F3317B7A5AEB}" destId="{4DF7B07B-24C3-4DD0-BBD3-646AAF0AF17D}" srcOrd="0" destOrd="0" presId="urn:microsoft.com/office/officeart/2005/8/layout/vList3"/>
    <dgm:cxn modelId="{7C44D50C-65BF-48E0-A28F-8454D765D97D}" type="presParOf" srcId="{5B190581-A84C-4686-A034-F3317B7A5AEB}" destId="{7552A6CE-6841-487D-9670-B1442CF227C3}" srcOrd="1" destOrd="0" presId="urn:microsoft.com/office/officeart/2005/8/layout/vList3"/>
    <dgm:cxn modelId="{7FBBED2E-F177-4E39-B716-4DC8B10C1077}" type="presParOf" srcId="{9D3C96BE-A725-456A-995F-52C7C01A9354}" destId="{8444F5CC-DF5E-4CD7-B07C-10D4B68379DD}" srcOrd="3" destOrd="0" presId="urn:microsoft.com/office/officeart/2005/8/layout/vList3"/>
    <dgm:cxn modelId="{2687FB36-E7F0-402E-96FB-489922F73EEE}" type="presParOf" srcId="{9D3C96BE-A725-456A-995F-52C7C01A9354}" destId="{630401E0-9A6A-4761-A44D-84460136A5D8}" srcOrd="4" destOrd="0" presId="urn:microsoft.com/office/officeart/2005/8/layout/vList3"/>
    <dgm:cxn modelId="{ECFEE195-2759-4B3E-9ED5-7D849B8DC038}" type="presParOf" srcId="{630401E0-9A6A-4761-A44D-84460136A5D8}" destId="{6B155F16-8FC6-4D76-AAEC-1B9152F83EE8}" srcOrd="0" destOrd="0" presId="urn:microsoft.com/office/officeart/2005/8/layout/vList3"/>
    <dgm:cxn modelId="{809B64C0-C9F2-4C48-A2D9-7337573FE492}" type="presParOf" srcId="{630401E0-9A6A-4761-A44D-84460136A5D8}" destId="{FC37DD3D-0E72-4E0A-877C-457716E054D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7EAECA-B4F4-4A63-BE9D-E6F335C8E405}">
      <dsp:nvSpPr>
        <dsp:cNvPr id="0" name=""/>
        <dsp:cNvSpPr/>
      </dsp:nvSpPr>
      <dsp:spPr>
        <a:xfrm rot="10800000">
          <a:off x="568847" y="123250"/>
          <a:ext cx="9984567" cy="226989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258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i="1" kern="1200" dirty="0"/>
            <a:t> </a:t>
          </a:r>
          <a:r>
            <a:rPr lang="uk-UA" sz="2800" i="1" kern="1200" dirty="0"/>
            <a:t>кора головного мозку складається з ансамблів, утворених колонками нейронів, функція яких полягає в одержанні і переробці інформації; колонки розрізняються за джерелом одержуваних сигналів і за мішенями, до яких вони адресують власні сигнали;</a:t>
          </a:r>
          <a:endParaRPr lang="uk-UA" sz="2800" kern="1200" dirty="0"/>
        </a:p>
      </dsp:txBody>
      <dsp:txXfrm rot="10800000">
        <a:off x="1136320" y="123250"/>
        <a:ext cx="9417094" cy="2269892"/>
      </dsp:txXfrm>
    </dsp:sp>
    <dsp:sp modelId="{840245DA-F321-43A3-8D7A-613EC557DC0C}">
      <dsp:nvSpPr>
        <dsp:cNvPr id="0" name=""/>
        <dsp:cNvSpPr/>
      </dsp:nvSpPr>
      <dsp:spPr>
        <a:xfrm rot="17620421" flipH="1" flipV="1">
          <a:off x="1455967" y="1044182"/>
          <a:ext cx="60882" cy="4131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52A6CE-6841-487D-9670-B1442CF227C3}">
      <dsp:nvSpPr>
        <dsp:cNvPr id="0" name=""/>
        <dsp:cNvSpPr/>
      </dsp:nvSpPr>
      <dsp:spPr>
        <a:xfrm rot="10800000">
          <a:off x="718195" y="2759694"/>
          <a:ext cx="10586276" cy="164014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258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i="1" kern="1200" dirty="0"/>
            <a:t> однотипні за функціями ансамблі нейронів можуть поєднуватися в більші одиниці - модулі, що здійснюють більш складну переробку інформації;</a:t>
          </a:r>
          <a:endParaRPr lang="uk-UA" sz="3100" kern="1200" dirty="0"/>
        </a:p>
      </dsp:txBody>
      <dsp:txXfrm rot="10800000">
        <a:off x="1128231" y="2759694"/>
        <a:ext cx="10176240" cy="1640143"/>
      </dsp:txXfrm>
    </dsp:sp>
    <dsp:sp modelId="{4DF7B07B-24C3-4DD0-BBD3-646AAF0AF17D}">
      <dsp:nvSpPr>
        <dsp:cNvPr id="0" name=""/>
        <dsp:cNvSpPr/>
      </dsp:nvSpPr>
      <dsp:spPr>
        <a:xfrm flipH="1" flipV="1">
          <a:off x="1649332" y="3390788"/>
          <a:ext cx="60898" cy="37795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37DD3D-0E72-4E0A-877C-457716E054DB}">
      <dsp:nvSpPr>
        <dsp:cNvPr id="0" name=""/>
        <dsp:cNvSpPr/>
      </dsp:nvSpPr>
      <dsp:spPr>
        <a:xfrm rot="10800000">
          <a:off x="379483" y="4764781"/>
          <a:ext cx="11442309" cy="164014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258" tIns="121920" rIns="227584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i="1" kern="1200" dirty="0"/>
            <a:t>модулі функціонують у складі великих петель, по яких інформація не тільки передається з колонок у кору, а й повертається назад.</a:t>
          </a:r>
          <a:endParaRPr lang="uk-UA" sz="3200" kern="1200" dirty="0"/>
        </a:p>
      </dsp:txBody>
      <dsp:txXfrm rot="10800000">
        <a:off x="789519" y="4764781"/>
        <a:ext cx="11032273" cy="1640143"/>
      </dsp:txXfrm>
    </dsp:sp>
    <dsp:sp modelId="{6B155F16-8FC6-4D76-AAEC-1B9152F83EE8}">
      <dsp:nvSpPr>
        <dsp:cNvPr id="0" name=""/>
        <dsp:cNvSpPr/>
      </dsp:nvSpPr>
      <dsp:spPr>
        <a:xfrm flipV="1">
          <a:off x="1941187" y="5660233"/>
          <a:ext cx="145218" cy="9853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9603F0-2C76-44BB-8CB5-F1AC09B8A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0713" y="5004404"/>
            <a:ext cx="8637072" cy="977621"/>
          </a:xfrm>
        </p:spPr>
        <p:txBody>
          <a:bodyPr>
            <a:normAutofit/>
          </a:bodyPr>
          <a:lstStyle/>
          <a:p>
            <a:pPr algn="ctr"/>
            <a:r>
              <a:rPr lang="uk-UA" sz="4400" dirty="0" err="1"/>
              <a:t>Психофізологія</a:t>
            </a:r>
            <a:r>
              <a:rPr lang="uk-UA" sz="4400" dirty="0"/>
              <a:t> свідомості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1A0761-045B-4CC1-A4EC-0EDCEE920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718" y="875975"/>
            <a:ext cx="42291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352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67A31AF-69C7-4003-B667-19123A3E1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456" y="195065"/>
            <a:ext cx="11079088" cy="614736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</a:t>
            </a:r>
            <a:r>
              <a:rPr lang="uk-UA" sz="2800" b="1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Свідомість</a:t>
            </a:r>
            <a:r>
              <a:rPr lang="uk-UA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- це одне з основних понять філософії, соціології і психології, що означає здатність людини до ідеального відтворення дійсності за допомогою мислення; це вища форма психічного відображення і саморегуляції, що властива людині як суспільно-історичній істоті, пов'язана з мовою ідеальна сторона цілеспрямованої діяльності.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uk-UA" sz="32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               </a:t>
            </a:r>
            <a:r>
              <a:rPr lang="uk-UA" sz="32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П.В.Симонов</a:t>
            </a:r>
            <a:r>
              <a:rPr lang="uk-UA" sz="32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       свідомість</a:t>
            </a:r>
            <a:r>
              <a:rPr lang="uk-UA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: </a:t>
            </a:r>
            <a:r>
              <a:rPr lang="uk-UA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 це "спільне знання", знання разом з кимсь, тобто знання, що може бути передано іншій людині за допомогою мови, не- вербальних символів, художніх образів і може стати надбанням інших членів суспільства.</a:t>
            </a:r>
            <a:endParaRPr lang="uk-UA" sz="2400" dirty="0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414E6054-4DC8-4377-B926-81A7AE3CC948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8093413" y="3950332"/>
            <a:ext cx="1253787" cy="1702877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C2654F-B111-434C-A5F2-BA90864CD51B}"/>
              </a:ext>
            </a:extLst>
          </p:cNvPr>
          <p:cNvSpPr/>
          <p:nvPr/>
        </p:nvSpPr>
        <p:spPr>
          <a:xfrm>
            <a:off x="9347200" y="5252936"/>
            <a:ext cx="2844800" cy="8005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dirty="0"/>
              <a:t>суспільна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036703D9-3A17-45AE-9531-EBAFFB565C08}"/>
              </a:ext>
            </a:extLst>
          </p:cNvPr>
          <p:cNvCxnSpPr>
            <a:cxnSpLocks/>
          </p:cNvCxnSpPr>
          <p:nvPr/>
        </p:nvCxnSpPr>
        <p:spPr>
          <a:xfrm flipH="1">
            <a:off x="4098588" y="3891064"/>
            <a:ext cx="1057073" cy="1809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352197-C51A-4BAE-9767-B20E0D562AAA}"/>
              </a:ext>
            </a:extLst>
          </p:cNvPr>
          <p:cNvSpPr/>
          <p:nvPr/>
        </p:nvSpPr>
        <p:spPr>
          <a:xfrm>
            <a:off x="556456" y="5252936"/>
            <a:ext cx="3338211" cy="74127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dirty="0" err="1"/>
              <a:t>інивідуальна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1767155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D0F220C-219B-4C86-BBE2-57D82301A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187" y="214009"/>
            <a:ext cx="11867745" cy="6070059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Aft>
                <a:spcPts val="1500"/>
              </a:spcAft>
            </a:pPr>
            <a:r>
              <a:rPr lang="uk-UA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Свідомість як психологічний і психофізіологічний феномен являє собою один із найскладніших і малозрозумілих проявів діяльності мозку. Єдиного розуміння того, що варто мати на увазі під цим поняттям, поки не існує. І разом з тим цей термін у різних контекстах широко використовується в повсякденній мові і науковій літературі. Можна виділити два основних, різних за змістом, розуміння </a:t>
            </a:r>
            <a:r>
              <a:rPr lang="uk-UA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терміна</a:t>
            </a:r>
            <a:r>
              <a:rPr lang="uk-UA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"свідомість". У найбільш простому розумінні вона являє собою простий стан бадьорості, можливість контакту з зовнішнім світом і адекватною реакцією на його події (те, що неможливе під час сну і порушується при деяких хворобах). Філософи і психологи розуміють під свідомістю вищий прояв психіки, пов'язаний з абстракцією, відділенням себе від навколишнього середовища і соціальних контактів з іншими людьми. Поєднує ці два підходи розуміння свідомості як світу суб'єктивних </a:t>
            </a:r>
            <a:r>
              <a:rPr lang="uk-UA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відчуттів</a:t>
            </a:r>
            <a:r>
              <a:rPr lang="uk-UA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думок і почуттів, що утворюють духовний світ людини, її внутрішнє життя.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500"/>
              </a:spcAft>
            </a:pPr>
            <a:r>
              <a:rPr lang="uk-UA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 у спрощеному розумінні свідомість ще розуміється як: 1) розум; 2) ясне розуміння чого-небудь; 3) думка про що-небудь, почуття, відчуття чого-небудь.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6415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D7DB647-A5FD-4951-9858-1AA56FFC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73" y="233464"/>
            <a:ext cx="11420272" cy="57587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uk-UA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 у спрощеному розумінні свідомість ще розуміється як: 1) розум; 2) ясне розуміння чого-небудь; 3) думка про що-небудь, почуття, відчуття чого-небудь.</a:t>
            </a:r>
            <a:endParaRPr lang="uk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uk-UA" sz="2800" i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uk-UA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психофізіологічної позиції свідомість розуміють як психофізіологічний механізм контролю і довільної регуляції поведінки й діяльності, основна функція якого полягає в адекватному відображенні змін зовнішнього і внутрішнього середовища та забезпеченні адаптації організму до них. При цьому виконавчими структурами свідомості є ієрархічно організовані мозкові функціональні системи.</a:t>
            </a:r>
            <a:endParaRPr lang="uk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40718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9C814-7592-4FEA-906B-5A9C2FE4A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186268"/>
            <a:ext cx="11362267" cy="558799"/>
          </a:xfrm>
        </p:spPr>
        <p:txBody>
          <a:bodyPr>
            <a:normAutofit fontScale="90000"/>
          </a:bodyPr>
          <a:lstStyle/>
          <a:p>
            <a:pPr algn="ctr"/>
            <a:r>
              <a:rPr lang="uk-UA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Свідомість</a:t>
            </a:r>
            <a:br>
              <a:rPr lang="uk-UA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B32ECA-D313-444D-BEE5-24123D7C1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083734"/>
            <a:ext cx="11836399" cy="502919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500"/>
              </a:spcAft>
            </a:pPr>
            <a:r>
              <a:rPr lang="uk-UA" sz="24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Індивідуальна свідомість </a:t>
            </a:r>
            <a:r>
              <a:rPr lang="uk-UA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являє собою процес усвідомлення людиною явищ оточуючого світу і самої себе. Знання про оточуючий світ виражено у вигляді зовнішньої чи внутрішньої мови і має властивість абстрагування й узагальнення. Свідомість являє собою не просте відображення явищ оточуючого світу і знання про них, а й певне ставлення людини до цих явищ.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500"/>
              </a:spcAft>
            </a:pPr>
            <a:r>
              <a:rPr lang="uk-UA" sz="24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Суспільна свідомість </a:t>
            </a:r>
            <a:r>
              <a:rPr lang="uk-UA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являє собою систему ідей, тих чи інших традицій, поглядів, що панують у даному суспільстві, у певних умовах суспільного життя.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55612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06743C-7772-464A-8CD6-74E0C341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330387"/>
            <a:ext cx="9603275" cy="587136"/>
          </a:xfrm>
        </p:spPr>
        <p:txBody>
          <a:bodyPr>
            <a:normAutofit/>
          </a:bodyPr>
          <a:lstStyle/>
          <a:p>
            <a:pPr algn="ctr"/>
            <a:r>
              <a:rPr lang="uk-UA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Теорії свідомості</a:t>
            </a:r>
            <a:endParaRPr lang="uk-UA" dirty="0">
              <a:highlight>
                <a:srgbClr val="FFFF00"/>
              </a:highligh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8C9F39-2529-42EE-A9AF-727089D82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1" y="917523"/>
            <a:ext cx="11616266" cy="511074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uk-UA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Існує безліч теорій  і підходів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Структурні</a:t>
            </a:r>
            <a:r>
              <a:rPr lang="uk-UA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- акцент робиться на розгляді ролі окремих структур чи нейронних мереж мозку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функціональні</a:t>
            </a:r>
            <a:r>
              <a:rPr lang="uk-UA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- визначають свідомість через спеціальні когнітивні операції - мислення, уяву, запам'ятовування і бажання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Ці два підходи не виключають один одного, тому що спеціальні операції, пов'язані зі свідомістю, реалізуються за участю особливих нейронних мереж, що знаходяться в конкретних структурах мозку </a:t>
            </a:r>
          </a:p>
        </p:txBody>
      </p:sp>
    </p:spTree>
    <p:extLst>
      <p:ext uri="{BB962C8B-B14F-4D97-AF65-F5344CB8AC3E}">
        <p14:creationId xmlns:p14="http://schemas.microsoft.com/office/powerpoint/2010/main" val="141829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BE14AD-B737-4411-A7DE-8811D67C5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4463" y="0"/>
            <a:ext cx="5405573" cy="491067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7A7B1A-9333-49D1-99C6-4466B94E7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20" y="321733"/>
            <a:ext cx="11852314" cy="57065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uk-UA" sz="26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uk-UA" dirty="0"/>
          </a:p>
        </p:txBody>
      </p:sp>
      <p:pic>
        <p:nvPicPr>
          <p:cNvPr id="2052" name="Picture 4" descr="Иван Петрович Павлов - первый среди российских ученых Нобелевский лауреат -  Институт физиологии им. И.П. Павлова">
            <a:extLst>
              <a:ext uri="{FF2B5EF4-FFF2-40B4-BE49-F238E27FC236}">
                <a16:creationId xmlns:a16="http://schemas.microsoft.com/office/drawing/2014/main" id="{C4417249-D0A4-49A8-8887-6180112A2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857"/>
            <a:ext cx="5405573" cy="693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63EA0B-FDDC-43B7-9E74-BA50DE98BD0B}"/>
              </a:ext>
            </a:extLst>
          </p:cNvPr>
          <p:cNvSpPr txBox="1"/>
          <p:nvPr/>
        </p:nvSpPr>
        <p:spPr>
          <a:xfrm>
            <a:off x="5644463" y="-74857"/>
            <a:ext cx="6123683" cy="6748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</a:pPr>
            <a:r>
              <a:rPr lang="uk-UA" sz="2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Теорія </a:t>
            </a:r>
            <a:r>
              <a:rPr lang="uk-UA" sz="28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світлої плями»</a:t>
            </a:r>
          </a:p>
          <a:p>
            <a:pPr>
              <a:spcAft>
                <a:spcPts val="1500"/>
              </a:spcAft>
            </a:pPr>
            <a:r>
              <a:rPr lang="uk-UA" sz="2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І.П. Павлова.</a:t>
            </a:r>
            <a:r>
              <a:rPr lang="uk-UA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Гіпотеза про зв'язок свідомості з певною ділянкою кори головного мозку вперше була висловлена І.П. Павловим. Вчений образно представляв свідомість як зону підвищеної збудливості, що переміщується по корі, її "творчу" ділянку - "світлу пляму свідомості" на темному тлі іншої кори. Нині використання методу ПЕТ-томографії показує, що зона локальної активації дійсно має вигляд світлої плями на темному тлі.</a:t>
            </a:r>
            <a:endParaRPr lang="uk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70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8F07EB8-5ACA-4265-9800-41F0689A2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-739302"/>
            <a:ext cx="12022666" cy="7461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"Прожекторна теорія свідомості" </a:t>
            </a:r>
            <a:r>
              <a:rPr lang="uk-UA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Ф. Крика. Ця теорія є сучасним аналогом уявлень І.П. Павлова. </a:t>
            </a:r>
          </a:p>
          <a:p>
            <a:pPr marL="0" indent="0">
              <a:buNone/>
            </a:pPr>
            <a:r>
              <a:rPr lang="uk-UA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Теорія "повторного входу" збудження </a:t>
            </a:r>
            <a:r>
              <a:rPr lang="uk-UA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Дж</a:t>
            </a:r>
            <a:r>
              <a:rPr lang="uk-UA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uk-UA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Еделмена</a:t>
            </a:r>
            <a:r>
              <a:rPr lang="uk-UA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У цій теорії був запропонований інший нейрофізіологічний механізм виникнення свідомості. "Повторний вхід збудження" означає, що збудження, яке </a:t>
            </a:r>
            <a:r>
              <a:rPr lang="uk-UA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виникло</a:t>
            </a:r>
            <a:r>
              <a:rPr lang="uk-UA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в групі нейронів первинної зони кори, повертається в ту саму нейронну групу після додаткової обробки інформації в інших нервових центрах чи надходження нової інформації з зовнішнього середовища, а також з довгострокової пам'яті. </a:t>
            </a:r>
            <a:endParaRPr lang="uk-UA" i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Теорія "інформаційного синтезу" О.М. Іваницького. </a:t>
            </a:r>
            <a:r>
              <a:rPr lang="uk-UA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 цій теорії ідеї </a:t>
            </a:r>
            <a:r>
              <a:rPr lang="uk-UA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Дж</a:t>
            </a:r>
            <a:r>
              <a:rPr lang="uk-UA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uk-UA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Еделмена</a:t>
            </a:r>
            <a:r>
              <a:rPr lang="uk-UA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дістали подальший розвиток. Головна роль у ній приділяється поняттю інформаційного синтезу - об'єднання інформації про фізичні і семантичні особливості стимулу. </a:t>
            </a:r>
          </a:p>
          <a:p>
            <a:pPr marL="0" indent="0">
              <a:buNone/>
            </a:pPr>
            <a:r>
              <a:rPr lang="uk-UA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Теорія свідомості </a:t>
            </a:r>
            <a:r>
              <a:rPr lang="uk-UA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Дж</a:t>
            </a:r>
            <a:r>
              <a:rPr lang="uk-UA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uk-UA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Еклза</a:t>
            </a:r>
            <a:r>
              <a:rPr lang="uk-UA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lang="uk-UA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Ця теорія ґрунтується на особливій функції дендритів пірамідних клітин кори, що, розташовуючись у нижніх шарах кори на рівні її IV шару, збираються в дендритний пучок, що досягає І шару.</a:t>
            </a:r>
          </a:p>
          <a:p>
            <a:pPr marL="0" indent="0">
              <a:buNone/>
            </a:pPr>
            <a:r>
              <a:rPr lang="uk-UA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Голографічна теорія К. </a:t>
            </a:r>
            <a:r>
              <a:rPr lang="uk-UA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Прибрама</a:t>
            </a:r>
            <a:r>
              <a:rPr lang="uk-UA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Сутність цієї теорії полягає в тому, що інформація про вхідні сигнали розподілена по нейронній системі так само, як вона розподілена по усьому візерунку фізичної голограми (у тих областях мозку, де вхідні впливи викликають стійкі візерунки </a:t>
            </a:r>
            <a:r>
              <a:rPr lang="uk-UA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синаптичних</a:t>
            </a:r>
            <a:r>
              <a:rPr lang="uk-UA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мікроструктур).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2494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8D83750-B302-4699-B393-D7A7E82DE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75098"/>
            <a:ext cx="11904133" cy="668290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особливості </a:t>
            </a:r>
            <a:r>
              <a:rPr lang="ru-RU" sz="24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свідомості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здорової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людини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переривчастість</a:t>
            </a:r>
            <a:r>
              <a:rPr lang="ru-RU" sz="24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</a:t>
            </a:r>
            <a:r>
              <a:rPr lang="ru-RU" sz="24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вибірковість</a:t>
            </a:r>
            <a:r>
              <a:rPr lang="ru-RU" sz="24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Досвідомий відсів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інформації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здійснюється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за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допомогою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спеціальних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нервових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механізмів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що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створюють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вищих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відділах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головного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мозку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найкращі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умови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для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усвідомленого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сприйняття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значущих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даний момент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явищ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оточуючого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середовища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Отже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для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усвідомлення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якого-небудь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зовнішнього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явища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недостатньо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тільки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надходження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інформації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про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нього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кору головного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мозку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збудження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там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нервових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клітин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Психофізіологи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багатьох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лабораторіях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світу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намагаються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виявити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вивчити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критичні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зміни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мозку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пов'язані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усвідомленням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явищ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оточуючого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середовища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з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визначенням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умов, при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яких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мозкові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процеси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починають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супроводжуватися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свідомістю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Обробка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інформації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(виконання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елементарних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когнітивних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операцій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здійснюється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дискретних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нейронних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мережах. Не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всі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процеси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обробки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таких мережах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усвідомлюються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процеси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що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забезпечують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поінформованість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людини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про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когнітивні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операції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а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точніше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про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їхні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результати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утворюють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особливу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субсистему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свідомості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її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вищий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рівень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517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F48E1FC-AD7A-4B5E-A034-991C252D8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541867"/>
            <a:ext cx="11819466" cy="54863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Вищий 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рівень</a:t>
            </a: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свідомості</a:t>
            </a: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може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існувати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без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участі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модулюючої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системи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мозку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ретикулярної</a:t>
            </a: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формації</a:t>
            </a: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і 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лімбічної</a:t>
            </a: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системи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).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Генералізовані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і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локальні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впливи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з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неспецифічної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системи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стовбура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мозку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і таламуса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сходяться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на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клітинах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нейрональних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мереж кори,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створюючи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умови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необхідні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для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обробки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інформації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Переривання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зв'язків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нейрональних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мереж,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що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обробляють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інформацію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із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системою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активації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що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модулює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їхні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операції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викликає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порушення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свідомості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Залежність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свідомості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від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модулюючої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системи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мозку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дає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підставу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пов'язувати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свідомість з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певним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станом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мозку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а не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зі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змістом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інформаційних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процесів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Вихід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з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цього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специфічного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стану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призводить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до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вимикання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вищих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психічних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функцій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при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збереженні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механізмів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життєзабезпечення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ru-RU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Іншими</a:t>
            </a:r>
            <a:r>
              <a:rPr lang="ru-RU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словами, 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основний</a:t>
            </a: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внесок</a:t>
            </a: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у стан 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свідомості</a:t>
            </a: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вносить 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базальна</a:t>
            </a: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холінергічна</a:t>
            </a: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система 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переднього</a:t>
            </a: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мозку</a:t>
            </a:r>
            <a:r>
              <a:rPr lang="ru-RU" sz="28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uk-UA" sz="2800" b="0" i="0" dirty="0">
              <a:solidFill>
                <a:srgbClr val="000000"/>
              </a:solidFill>
              <a:effectLst/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824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5FF71A7C-96B5-43B2-84E2-E0B5B0ACB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52936" y="447472"/>
            <a:ext cx="6712085" cy="5011391"/>
          </a:xfrm>
        </p:spPr>
        <p:txBody>
          <a:bodyPr>
            <a:normAutofit lnSpcReduction="10000"/>
          </a:bodyPr>
          <a:lstStyle/>
          <a:p>
            <a:r>
              <a:rPr lang="uk-UA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Інформаційний аспект свідомості формується в основному за рахунок діяльності кори великих півкуль. </a:t>
            </a:r>
          </a:p>
          <a:p>
            <a:r>
              <a:rPr lang="uk-UA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Для розуміння ролі кори в забезпеченні свідомості є важливими уявлення, сформульовані американським фізіологом Ф. </a:t>
            </a:r>
            <a:r>
              <a:rPr lang="uk-UA" sz="2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Маунткаслом</a:t>
            </a:r>
            <a:r>
              <a:rPr lang="uk-UA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про ансамблеву організацію кори. Його концепція спирається на ряд положень:</a:t>
            </a:r>
            <a:endParaRPr lang="uk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41EBFFA-9765-4632-A0A6-536C6450C90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217" y="447472"/>
            <a:ext cx="3609166" cy="560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317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772DD5E9-DEAE-426C-B65E-77EDCBC267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3800340"/>
              </p:ext>
            </p:extLst>
          </p:nvPr>
        </p:nvGraphicFramePr>
        <p:xfrm>
          <a:off x="84666" y="-214009"/>
          <a:ext cx="12022667" cy="6529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6362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DAC900C-14EA-4922-80B6-7C5A6CA8E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553" y="1"/>
            <a:ext cx="11997447" cy="612842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Модуль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це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морфофункціональна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одиниця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переробки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інформації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в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корі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ru-RU" sz="24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Модулі</a:t>
            </a:r>
            <a:r>
              <a:rPr lang="ru-RU" sz="24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групуються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у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більші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об'єднання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що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утворюють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зони</a:t>
            </a:r>
            <a:r>
              <a:rPr lang="ru-RU" sz="24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кори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Описаний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спосіб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будови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кори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утворює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так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звані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"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розподілені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"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системи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що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забезпечують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умови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для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реалізації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найскладніших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психічних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функцій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у тому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числі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і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свідомості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Нейрофізіологічні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феномени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такого типу, як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повторний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вхід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збудження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чи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синхронізація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електричної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активності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нейронів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природним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чином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реалізуються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в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розподілених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системах.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Останні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мають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також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ще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одну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особливість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: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оскільки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продукція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цих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систем не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може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бути результатом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діяльності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тільки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одного модуля,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випадання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одного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чи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більш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модулів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не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може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припинити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її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функціонування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Завдяки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цьому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розподілені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системи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кори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мозку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володіють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голографічним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принципом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функціонування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Поширення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властивостей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голограми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на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функції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кори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мозку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означає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що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інформація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в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корі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мозку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розподілена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і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вимикання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якоїсь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частини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системи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(у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припустимих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межах)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призводить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до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послаблення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функції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а не до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її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втрати</a:t>
            </a:r>
            <a:r>
              <a:rPr lang="ru-RU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uk-UA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59344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FEE92BE-FF4E-476E-A3A5-3F322B3C2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4000" b="1" cap="all" dirty="0"/>
              <a:t>ДЯКУЮ ЗА УВАГУ!</a:t>
            </a:r>
            <a:endParaRPr lang="uk-UA" sz="4000" b="1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18812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1F85A31C7AA844B95C91FBD6DA2CE89" ma:contentTypeVersion="2" ma:contentTypeDescription="Створення нового документа." ma:contentTypeScope="" ma:versionID="b3c5cc5fb024e84a7c05d359b4db3647">
  <xsd:schema xmlns:xsd="http://www.w3.org/2001/XMLSchema" xmlns:xs="http://www.w3.org/2001/XMLSchema" xmlns:p="http://schemas.microsoft.com/office/2006/metadata/properties" xmlns:ns2="c9fffe3f-ba19-4224-8759-808bace311e0" targetNamespace="http://schemas.microsoft.com/office/2006/metadata/properties" ma:root="true" ma:fieldsID="7245f6a1593b6f67918847299e2e803f" ns2:_="">
    <xsd:import namespace="c9fffe3f-ba19-4224-8759-808bace311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ffe3f-ba19-4224-8759-808bace311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C8C5CBB-F8FC-4AF2-B19E-325E957414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440AFB-2784-4C50-A994-8C8247BCD1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fffe3f-ba19-4224-8759-808bace311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7C3F2DB-75BB-44D5-B1D3-05049845E9A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619</TotalTime>
  <Words>1353</Words>
  <Application>Microsoft Office PowerPoint</Application>
  <PresentationFormat>Широкоэкранный</PresentationFormat>
  <Paragraphs>41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Свідомість </vt:lpstr>
      <vt:lpstr>Теорії свідомості</vt:lpstr>
      <vt:lpstr>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Павленкова Інна Петрівна</dc:creator>
  <cp:lastModifiedBy>Павленкова Інна Петрівна</cp:lastModifiedBy>
  <cp:revision>34</cp:revision>
  <dcterms:created xsi:type="dcterms:W3CDTF">2023-03-30T13:10:11Z</dcterms:created>
  <dcterms:modified xsi:type="dcterms:W3CDTF">2024-02-17T10:58:04Z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0x01010091F85A31C7AA844B95C91FBD6DA2CE89</vt:lpwstr>
  </property>
</Properties>
</file>