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61" r:id="rId6"/>
    <p:sldId id="263" r:id="rId7"/>
    <p:sldId id="262" r:id="rId8"/>
    <p:sldId id="264" r:id="rId9"/>
    <p:sldId id="265" r:id="rId10"/>
    <p:sldId id="266" r:id="rId11"/>
    <p:sldId id="257" r:id="rId12"/>
    <p:sldId id="268" r:id="rId13"/>
    <p:sldId id="258" r:id="rId14"/>
    <p:sldId id="269" r:id="rId15"/>
    <p:sldId id="259" r:id="rId16"/>
    <p:sldId id="26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C2E0C1-BECF-400E-9B87-86825EB81536}" v="2" dt="2024-02-17T12:05:10.5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1B8032-8C46-41E0-9805-2037AD97EBC0}"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E0F152BC-0A35-4BA3-8F34-8A97F8F5B81B}">
      <dgm:prSet/>
      <dgm:spPr/>
      <dgm:t>
        <a:bodyPr/>
        <a:lstStyle/>
        <a:p>
          <a:r>
            <a:rPr lang="en-US"/>
            <a:t>• Focus on your relationship as a couple (not just parents-to-be).</a:t>
          </a:r>
        </a:p>
      </dgm:t>
    </dgm:pt>
    <dgm:pt modelId="{44AEC048-1C6A-4308-96B6-8661F74DE331}" type="parTrans" cxnId="{A063513A-629A-4D62-A166-4549A2D44F34}">
      <dgm:prSet/>
      <dgm:spPr/>
      <dgm:t>
        <a:bodyPr/>
        <a:lstStyle/>
        <a:p>
          <a:endParaRPr lang="en-US"/>
        </a:p>
      </dgm:t>
    </dgm:pt>
    <dgm:pt modelId="{2215809C-E5A2-43B3-B29A-19D926095CF4}" type="sibTrans" cxnId="{A063513A-629A-4D62-A166-4549A2D44F34}">
      <dgm:prSet/>
      <dgm:spPr/>
      <dgm:t>
        <a:bodyPr/>
        <a:lstStyle/>
        <a:p>
          <a:endParaRPr lang="en-US"/>
        </a:p>
      </dgm:t>
    </dgm:pt>
    <dgm:pt modelId="{40BAE30C-1D58-424C-B2E2-C1A08836551F}">
      <dgm:prSet/>
      <dgm:spPr/>
      <dgm:t>
        <a:bodyPr/>
        <a:lstStyle/>
        <a:p>
          <a:r>
            <a:rPr lang="en-US"/>
            <a:t>• Talk about sex.</a:t>
          </a:r>
        </a:p>
      </dgm:t>
    </dgm:pt>
    <dgm:pt modelId="{308E8AAB-48DA-4DC4-BE24-42E94414228C}" type="parTrans" cxnId="{350B2671-4733-477F-B4A4-5B7D05ED9A78}">
      <dgm:prSet/>
      <dgm:spPr/>
      <dgm:t>
        <a:bodyPr/>
        <a:lstStyle/>
        <a:p>
          <a:endParaRPr lang="en-US"/>
        </a:p>
      </dgm:t>
    </dgm:pt>
    <dgm:pt modelId="{34B004D0-5D28-4774-9109-E6CEEA3A3552}" type="sibTrans" cxnId="{350B2671-4733-477F-B4A4-5B7D05ED9A78}">
      <dgm:prSet/>
      <dgm:spPr/>
      <dgm:t>
        <a:bodyPr/>
        <a:lstStyle/>
        <a:p>
          <a:endParaRPr lang="en-US"/>
        </a:p>
      </dgm:t>
    </dgm:pt>
    <dgm:pt modelId="{C3D156C0-7DF4-4A3A-8B41-354A083F674B}">
      <dgm:prSet/>
      <dgm:spPr/>
      <dgm:t>
        <a:bodyPr/>
        <a:lstStyle/>
        <a:p>
          <a:r>
            <a:rPr lang="en-US"/>
            <a:t>• Face your sexual challenges as partners.</a:t>
          </a:r>
        </a:p>
      </dgm:t>
    </dgm:pt>
    <dgm:pt modelId="{527F8371-E422-42AB-9967-FEA3167B7864}" type="parTrans" cxnId="{E5AB17DA-6EA3-4A01-AEB5-21BAB3A8984E}">
      <dgm:prSet/>
      <dgm:spPr/>
      <dgm:t>
        <a:bodyPr/>
        <a:lstStyle/>
        <a:p>
          <a:endParaRPr lang="en-US"/>
        </a:p>
      </dgm:t>
    </dgm:pt>
    <dgm:pt modelId="{24DCBCB9-D801-405A-AB84-341C6C98B971}" type="sibTrans" cxnId="{E5AB17DA-6EA3-4A01-AEB5-21BAB3A8984E}">
      <dgm:prSet/>
      <dgm:spPr/>
      <dgm:t>
        <a:bodyPr/>
        <a:lstStyle/>
        <a:p>
          <a:endParaRPr lang="en-US"/>
        </a:p>
      </dgm:t>
    </dgm:pt>
    <dgm:pt modelId="{9B141E56-BD2D-40F2-B156-27973A2F5B66}">
      <dgm:prSet/>
      <dgm:spPr/>
      <dgm:t>
        <a:bodyPr/>
        <a:lstStyle/>
        <a:p>
          <a:r>
            <a:rPr lang="en-US"/>
            <a:t>• Do it anyway! Sex encourages intimacy.</a:t>
          </a:r>
        </a:p>
      </dgm:t>
    </dgm:pt>
    <dgm:pt modelId="{F8A7645D-2F58-4687-A504-987E58B424FE}" type="parTrans" cxnId="{68F1F1DC-87C3-4423-9E69-7D28BE2698E5}">
      <dgm:prSet/>
      <dgm:spPr/>
      <dgm:t>
        <a:bodyPr/>
        <a:lstStyle/>
        <a:p>
          <a:endParaRPr lang="en-US"/>
        </a:p>
      </dgm:t>
    </dgm:pt>
    <dgm:pt modelId="{FAF49CF8-D072-4015-9DD1-2E2D32A8F18D}" type="sibTrans" cxnId="{68F1F1DC-87C3-4423-9E69-7D28BE2698E5}">
      <dgm:prSet/>
      <dgm:spPr/>
      <dgm:t>
        <a:bodyPr/>
        <a:lstStyle/>
        <a:p>
          <a:endParaRPr lang="en-US"/>
        </a:p>
      </dgm:t>
    </dgm:pt>
    <dgm:pt modelId="{EE63C27E-5901-47A1-B27D-F867B2C36642}">
      <dgm:prSet/>
      <dgm:spPr/>
      <dgm:t>
        <a:bodyPr/>
        <a:lstStyle/>
        <a:p>
          <a:r>
            <a:rPr lang="en-US"/>
            <a:t>• Avoid ritualized, mechanistic, procreative approaches to sex.</a:t>
          </a:r>
        </a:p>
      </dgm:t>
    </dgm:pt>
    <dgm:pt modelId="{BC222D7C-8A62-4BAC-B2CD-7B27EB967D5C}" type="parTrans" cxnId="{4A47BF62-8418-41EA-8109-8E603F547475}">
      <dgm:prSet/>
      <dgm:spPr/>
      <dgm:t>
        <a:bodyPr/>
        <a:lstStyle/>
        <a:p>
          <a:endParaRPr lang="en-US"/>
        </a:p>
      </dgm:t>
    </dgm:pt>
    <dgm:pt modelId="{18BFEA89-4EAF-4E63-9292-B45DF88D10DC}" type="sibTrans" cxnId="{4A47BF62-8418-41EA-8109-8E603F547475}">
      <dgm:prSet/>
      <dgm:spPr/>
      <dgm:t>
        <a:bodyPr/>
        <a:lstStyle/>
        <a:p>
          <a:endParaRPr lang="en-US"/>
        </a:p>
      </dgm:t>
    </dgm:pt>
    <dgm:pt modelId="{A357CA9D-F6FB-4608-80DC-0968C7B94157}">
      <dgm:prSet/>
      <dgm:spPr/>
      <dgm:t>
        <a:bodyPr/>
        <a:lstStyle/>
        <a:p>
          <a:r>
            <a:rPr lang="en-US"/>
            <a:t>• Make time for lovemaking not baby making.</a:t>
          </a:r>
        </a:p>
      </dgm:t>
    </dgm:pt>
    <dgm:pt modelId="{A3C3A5B7-1E49-4D31-9869-A14A60064C4B}" type="parTrans" cxnId="{DD82E173-B7F2-4428-BD8D-5BC42628E2C6}">
      <dgm:prSet/>
      <dgm:spPr/>
      <dgm:t>
        <a:bodyPr/>
        <a:lstStyle/>
        <a:p>
          <a:endParaRPr lang="en-US"/>
        </a:p>
      </dgm:t>
    </dgm:pt>
    <dgm:pt modelId="{7FF28BEB-6804-4FE6-B522-D29FF9275935}" type="sibTrans" cxnId="{DD82E173-B7F2-4428-BD8D-5BC42628E2C6}">
      <dgm:prSet/>
      <dgm:spPr/>
      <dgm:t>
        <a:bodyPr/>
        <a:lstStyle/>
        <a:p>
          <a:endParaRPr lang="en-US"/>
        </a:p>
      </dgm:t>
    </dgm:pt>
    <dgm:pt modelId="{83F387AD-7A4E-416D-91B3-96B711FC144D}">
      <dgm:prSet/>
      <dgm:spPr/>
      <dgm:t>
        <a:bodyPr/>
        <a:lstStyle/>
        <a:p>
          <a:r>
            <a:rPr lang="en-US"/>
            <a:t>• Plan sexual activities that are playful, enjoyable, or interesting, especially during non-fertile times.</a:t>
          </a:r>
        </a:p>
      </dgm:t>
    </dgm:pt>
    <dgm:pt modelId="{B9760287-045D-43B0-B5EC-DE7D2DC8ADE7}" type="parTrans" cxnId="{C19346B7-CD2A-4618-B55D-C28296DFB3C3}">
      <dgm:prSet/>
      <dgm:spPr/>
      <dgm:t>
        <a:bodyPr/>
        <a:lstStyle/>
        <a:p>
          <a:endParaRPr lang="en-US"/>
        </a:p>
      </dgm:t>
    </dgm:pt>
    <dgm:pt modelId="{719D6717-BB5B-43B9-8AD1-179BC40E655B}" type="sibTrans" cxnId="{C19346B7-CD2A-4618-B55D-C28296DFB3C3}">
      <dgm:prSet/>
      <dgm:spPr/>
      <dgm:t>
        <a:bodyPr/>
        <a:lstStyle/>
        <a:p>
          <a:endParaRPr lang="en-US"/>
        </a:p>
      </dgm:t>
    </dgm:pt>
    <dgm:pt modelId="{C0A4CD8E-0182-4F79-9202-496F9595652B}">
      <dgm:prSet/>
      <dgm:spPr/>
      <dgm:t>
        <a:bodyPr/>
        <a:lstStyle/>
        <a:p>
          <a:r>
            <a:rPr lang="en-US"/>
            <a:t>• Find alone time for the two of you.</a:t>
          </a:r>
        </a:p>
      </dgm:t>
    </dgm:pt>
    <dgm:pt modelId="{B9CA7D74-A64E-4B63-BA18-9246A6D107CF}" type="parTrans" cxnId="{5181F5B4-1619-4EFC-A089-7C624CA9DC08}">
      <dgm:prSet/>
      <dgm:spPr/>
      <dgm:t>
        <a:bodyPr/>
        <a:lstStyle/>
        <a:p>
          <a:endParaRPr lang="en-US"/>
        </a:p>
      </dgm:t>
    </dgm:pt>
    <dgm:pt modelId="{1FBDA42E-482E-4C1C-B5DB-5D1A2CE138EC}" type="sibTrans" cxnId="{5181F5B4-1619-4EFC-A089-7C624CA9DC08}">
      <dgm:prSet/>
      <dgm:spPr/>
      <dgm:t>
        <a:bodyPr/>
        <a:lstStyle/>
        <a:p>
          <a:endParaRPr lang="en-US"/>
        </a:p>
      </dgm:t>
    </dgm:pt>
    <dgm:pt modelId="{5C7CF452-68C1-4171-A7D0-C5BD58D6C97B}">
      <dgm:prSet/>
      <dgm:spPr/>
      <dgm:t>
        <a:bodyPr/>
        <a:lstStyle/>
        <a:p>
          <a:r>
            <a:rPr lang="en-US"/>
            <a:t>• Play together…whatever that means to you.</a:t>
          </a:r>
        </a:p>
      </dgm:t>
    </dgm:pt>
    <dgm:pt modelId="{6EF06BD8-5E1B-48A6-B48E-0F946C9924AD}" type="parTrans" cxnId="{C8AED05F-3659-4ECB-94A9-06496DE4CDD8}">
      <dgm:prSet/>
      <dgm:spPr/>
      <dgm:t>
        <a:bodyPr/>
        <a:lstStyle/>
        <a:p>
          <a:endParaRPr lang="en-US"/>
        </a:p>
      </dgm:t>
    </dgm:pt>
    <dgm:pt modelId="{8346DDE3-9629-4CD6-8861-BF2A2DCB4B8D}" type="sibTrans" cxnId="{C8AED05F-3659-4ECB-94A9-06496DE4CDD8}">
      <dgm:prSet/>
      <dgm:spPr/>
      <dgm:t>
        <a:bodyPr/>
        <a:lstStyle/>
        <a:p>
          <a:endParaRPr lang="en-US"/>
        </a:p>
      </dgm:t>
    </dgm:pt>
    <dgm:pt modelId="{321ABE5F-ADD2-48E7-BE17-5615AC89B2EE}">
      <dgm:prSet/>
      <dgm:spPr/>
      <dgm:t>
        <a:bodyPr/>
        <a:lstStyle/>
        <a:p>
          <a:r>
            <a:rPr lang="en-US"/>
            <a:t>• Devote time to activities and interests that you enjoy together.</a:t>
          </a:r>
        </a:p>
      </dgm:t>
    </dgm:pt>
    <dgm:pt modelId="{395EB0C2-AE13-431B-930E-87E9CA814406}" type="parTrans" cxnId="{99DEEB11-D9E3-4D2E-A8BF-5F9FB1996E2A}">
      <dgm:prSet/>
      <dgm:spPr/>
      <dgm:t>
        <a:bodyPr/>
        <a:lstStyle/>
        <a:p>
          <a:endParaRPr lang="en-US"/>
        </a:p>
      </dgm:t>
    </dgm:pt>
    <dgm:pt modelId="{5D652D18-4ADF-41BC-ACEF-A107E7E2151E}" type="sibTrans" cxnId="{99DEEB11-D9E3-4D2E-A8BF-5F9FB1996E2A}">
      <dgm:prSet/>
      <dgm:spPr/>
      <dgm:t>
        <a:bodyPr/>
        <a:lstStyle/>
        <a:p>
          <a:endParaRPr lang="en-US"/>
        </a:p>
      </dgm:t>
    </dgm:pt>
    <dgm:pt modelId="{29784C8A-1B19-410F-94D7-78F41905AE90}">
      <dgm:prSet/>
      <dgm:spPr/>
      <dgm:t>
        <a:bodyPr/>
        <a:lstStyle/>
        <a:p>
          <a:r>
            <a:rPr lang="en-US"/>
            <a:t>• Don’t let infertility be all you do or talk about.</a:t>
          </a:r>
        </a:p>
      </dgm:t>
    </dgm:pt>
    <dgm:pt modelId="{0B5F1FCE-A6C1-4534-8E86-9FDF008663B5}" type="parTrans" cxnId="{B04D15DD-B23B-49ED-8A64-DB1E0CDDB2D0}">
      <dgm:prSet/>
      <dgm:spPr/>
      <dgm:t>
        <a:bodyPr/>
        <a:lstStyle/>
        <a:p>
          <a:endParaRPr lang="en-US"/>
        </a:p>
      </dgm:t>
    </dgm:pt>
    <dgm:pt modelId="{4389B55D-34DA-4887-A376-E9FDBDA03388}" type="sibTrans" cxnId="{B04D15DD-B23B-49ED-8A64-DB1E0CDDB2D0}">
      <dgm:prSet/>
      <dgm:spPr/>
      <dgm:t>
        <a:bodyPr/>
        <a:lstStyle/>
        <a:p>
          <a:endParaRPr lang="en-US"/>
        </a:p>
      </dgm:t>
    </dgm:pt>
    <dgm:pt modelId="{F7C10720-0AD5-412E-8691-119DCD2AF54E}">
      <dgm:prSet/>
      <dgm:spPr/>
      <dgm:t>
        <a:bodyPr/>
        <a:lstStyle/>
        <a:p>
          <a:r>
            <a:rPr lang="en-US"/>
            <a:t>• Know that your fertility does not define you.</a:t>
          </a:r>
        </a:p>
      </dgm:t>
    </dgm:pt>
    <dgm:pt modelId="{AE4215F9-72C0-4794-867F-AD0878D2CB17}" type="parTrans" cxnId="{3679E529-0B58-451A-98D8-882DDD2D85F0}">
      <dgm:prSet/>
      <dgm:spPr/>
      <dgm:t>
        <a:bodyPr/>
        <a:lstStyle/>
        <a:p>
          <a:endParaRPr lang="en-US"/>
        </a:p>
      </dgm:t>
    </dgm:pt>
    <dgm:pt modelId="{BD9DC00D-1EB7-4295-9DD7-72218B986B0B}" type="sibTrans" cxnId="{3679E529-0B58-451A-98D8-882DDD2D85F0}">
      <dgm:prSet/>
      <dgm:spPr/>
      <dgm:t>
        <a:bodyPr/>
        <a:lstStyle/>
        <a:p>
          <a:endParaRPr lang="en-US"/>
        </a:p>
      </dgm:t>
    </dgm:pt>
    <dgm:pt modelId="{4931296B-E695-48A0-B5B5-060EAD1F4598}">
      <dgm:prSet/>
      <dgm:spPr/>
      <dgm:t>
        <a:bodyPr/>
        <a:lstStyle/>
        <a:p>
          <a:r>
            <a:rPr lang="en-US"/>
            <a:t>• Know that sexual challenges during this time are normal.</a:t>
          </a:r>
        </a:p>
      </dgm:t>
    </dgm:pt>
    <dgm:pt modelId="{BA19AECB-10A9-42DB-A0FB-7C8FF4F70E23}" type="parTrans" cxnId="{2B3B48EA-777C-4F61-A5BB-FF33B5CACED0}">
      <dgm:prSet/>
      <dgm:spPr/>
      <dgm:t>
        <a:bodyPr/>
        <a:lstStyle/>
        <a:p>
          <a:endParaRPr lang="en-US"/>
        </a:p>
      </dgm:t>
    </dgm:pt>
    <dgm:pt modelId="{72E0A65F-E788-46D7-A742-1F1FE15E8A81}" type="sibTrans" cxnId="{2B3B48EA-777C-4F61-A5BB-FF33B5CACED0}">
      <dgm:prSet/>
      <dgm:spPr/>
      <dgm:t>
        <a:bodyPr/>
        <a:lstStyle/>
        <a:p>
          <a:endParaRPr lang="en-US"/>
        </a:p>
      </dgm:t>
    </dgm:pt>
    <dgm:pt modelId="{DEB8FD43-B45D-4799-9654-9479509F4718}">
      <dgm:prSet/>
      <dgm:spPr/>
      <dgm:t>
        <a:bodyPr/>
        <a:lstStyle/>
        <a:p>
          <a:r>
            <a:rPr lang="en-US"/>
            <a:t>• Seek help and know you are not alone</a:t>
          </a:r>
        </a:p>
      </dgm:t>
    </dgm:pt>
    <dgm:pt modelId="{A9CD427A-AC29-4A14-B28B-2F2761CDA096}" type="parTrans" cxnId="{715D5149-5310-418A-AEF5-EFF0191124F9}">
      <dgm:prSet/>
      <dgm:spPr/>
      <dgm:t>
        <a:bodyPr/>
        <a:lstStyle/>
        <a:p>
          <a:endParaRPr lang="en-US"/>
        </a:p>
      </dgm:t>
    </dgm:pt>
    <dgm:pt modelId="{BDC97137-318B-473E-B112-B67F2B41373B}" type="sibTrans" cxnId="{715D5149-5310-418A-AEF5-EFF0191124F9}">
      <dgm:prSet/>
      <dgm:spPr/>
      <dgm:t>
        <a:bodyPr/>
        <a:lstStyle/>
        <a:p>
          <a:endParaRPr lang="en-US"/>
        </a:p>
      </dgm:t>
    </dgm:pt>
    <dgm:pt modelId="{C13D07FB-FABE-4472-9B0E-F9AE1F73E638}" type="pres">
      <dgm:prSet presAssocID="{A51B8032-8C46-41E0-9805-2037AD97EBC0}" presName="diagram" presStyleCnt="0">
        <dgm:presLayoutVars>
          <dgm:dir/>
          <dgm:resizeHandles val="exact"/>
        </dgm:presLayoutVars>
      </dgm:prSet>
      <dgm:spPr/>
    </dgm:pt>
    <dgm:pt modelId="{6C11C47C-5E49-4806-9818-DAB8BF9C4311}" type="pres">
      <dgm:prSet presAssocID="{E0F152BC-0A35-4BA3-8F34-8A97F8F5B81B}" presName="node" presStyleLbl="node1" presStyleIdx="0" presStyleCnt="14">
        <dgm:presLayoutVars>
          <dgm:bulletEnabled val="1"/>
        </dgm:presLayoutVars>
      </dgm:prSet>
      <dgm:spPr/>
    </dgm:pt>
    <dgm:pt modelId="{5DD42D42-D3EB-4718-B769-EF62B7E93CA5}" type="pres">
      <dgm:prSet presAssocID="{2215809C-E5A2-43B3-B29A-19D926095CF4}" presName="sibTrans" presStyleCnt="0"/>
      <dgm:spPr/>
    </dgm:pt>
    <dgm:pt modelId="{356038EE-914F-471C-AF04-CD0ECE6F42C7}" type="pres">
      <dgm:prSet presAssocID="{40BAE30C-1D58-424C-B2E2-C1A08836551F}" presName="node" presStyleLbl="node1" presStyleIdx="1" presStyleCnt="14">
        <dgm:presLayoutVars>
          <dgm:bulletEnabled val="1"/>
        </dgm:presLayoutVars>
      </dgm:prSet>
      <dgm:spPr/>
    </dgm:pt>
    <dgm:pt modelId="{00392443-169E-4BF4-8ABB-30D8C69E35C3}" type="pres">
      <dgm:prSet presAssocID="{34B004D0-5D28-4774-9109-E6CEEA3A3552}" presName="sibTrans" presStyleCnt="0"/>
      <dgm:spPr/>
    </dgm:pt>
    <dgm:pt modelId="{6FF06D18-7326-46B4-9304-90AAD40EC99F}" type="pres">
      <dgm:prSet presAssocID="{C3D156C0-7DF4-4A3A-8B41-354A083F674B}" presName="node" presStyleLbl="node1" presStyleIdx="2" presStyleCnt="14">
        <dgm:presLayoutVars>
          <dgm:bulletEnabled val="1"/>
        </dgm:presLayoutVars>
      </dgm:prSet>
      <dgm:spPr/>
    </dgm:pt>
    <dgm:pt modelId="{8482BAAC-AA67-4DA4-BCD9-D9F4E9FDDF2D}" type="pres">
      <dgm:prSet presAssocID="{24DCBCB9-D801-405A-AB84-341C6C98B971}" presName="sibTrans" presStyleCnt="0"/>
      <dgm:spPr/>
    </dgm:pt>
    <dgm:pt modelId="{3705D150-6D65-440D-8F4C-2BBBB9390B3B}" type="pres">
      <dgm:prSet presAssocID="{9B141E56-BD2D-40F2-B156-27973A2F5B66}" presName="node" presStyleLbl="node1" presStyleIdx="3" presStyleCnt="14">
        <dgm:presLayoutVars>
          <dgm:bulletEnabled val="1"/>
        </dgm:presLayoutVars>
      </dgm:prSet>
      <dgm:spPr/>
    </dgm:pt>
    <dgm:pt modelId="{7EB6C607-2CAC-419F-854D-5ACEA560527E}" type="pres">
      <dgm:prSet presAssocID="{FAF49CF8-D072-4015-9DD1-2E2D32A8F18D}" presName="sibTrans" presStyleCnt="0"/>
      <dgm:spPr/>
    </dgm:pt>
    <dgm:pt modelId="{F53C3E5E-6F86-47F3-99C9-4D0BB07250C1}" type="pres">
      <dgm:prSet presAssocID="{EE63C27E-5901-47A1-B27D-F867B2C36642}" presName="node" presStyleLbl="node1" presStyleIdx="4" presStyleCnt="14">
        <dgm:presLayoutVars>
          <dgm:bulletEnabled val="1"/>
        </dgm:presLayoutVars>
      </dgm:prSet>
      <dgm:spPr/>
    </dgm:pt>
    <dgm:pt modelId="{E8EA0B90-68FF-4953-A588-BE084BC03E4C}" type="pres">
      <dgm:prSet presAssocID="{18BFEA89-4EAF-4E63-9292-B45DF88D10DC}" presName="sibTrans" presStyleCnt="0"/>
      <dgm:spPr/>
    </dgm:pt>
    <dgm:pt modelId="{D072F6C0-211C-4303-943E-C50B59879349}" type="pres">
      <dgm:prSet presAssocID="{A357CA9D-F6FB-4608-80DC-0968C7B94157}" presName="node" presStyleLbl="node1" presStyleIdx="5" presStyleCnt="14">
        <dgm:presLayoutVars>
          <dgm:bulletEnabled val="1"/>
        </dgm:presLayoutVars>
      </dgm:prSet>
      <dgm:spPr/>
    </dgm:pt>
    <dgm:pt modelId="{6B8F2A11-120F-4C57-B249-120AFC616EB7}" type="pres">
      <dgm:prSet presAssocID="{7FF28BEB-6804-4FE6-B522-D29FF9275935}" presName="sibTrans" presStyleCnt="0"/>
      <dgm:spPr/>
    </dgm:pt>
    <dgm:pt modelId="{C19375E7-3100-45F0-85A3-21E86EF63432}" type="pres">
      <dgm:prSet presAssocID="{83F387AD-7A4E-416D-91B3-96B711FC144D}" presName="node" presStyleLbl="node1" presStyleIdx="6" presStyleCnt="14">
        <dgm:presLayoutVars>
          <dgm:bulletEnabled val="1"/>
        </dgm:presLayoutVars>
      </dgm:prSet>
      <dgm:spPr/>
    </dgm:pt>
    <dgm:pt modelId="{C866229C-DF3B-49E6-8B0D-CC01048CDD55}" type="pres">
      <dgm:prSet presAssocID="{719D6717-BB5B-43B9-8AD1-179BC40E655B}" presName="sibTrans" presStyleCnt="0"/>
      <dgm:spPr/>
    </dgm:pt>
    <dgm:pt modelId="{CD98839B-921E-4F78-A8F6-4757C6DF5220}" type="pres">
      <dgm:prSet presAssocID="{C0A4CD8E-0182-4F79-9202-496F9595652B}" presName="node" presStyleLbl="node1" presStyleIdx="7" presStyleCnt="14">
        <dgm:presLayoutVars>
          <dgm:bulletEnabled val="1"/>
        </dgm:presLayoutVars>
      </dgm:prSet>
      <dgm:spPr/>
    </dgm:pt>
    <dgm:pt modelId="{A98C4ECB-B8DC-4A45-A97C-1DCABFB38CCE}" type="pres">
      <dgm:prSet presAssocID="{1FBDA42E-482E-4C1C-B5DB-5D1A2CE138EC}" presName="sibTrans" presStyleCnt="0"/>
      <dgm:spPr/>
    </dgm:pt>
    <dgm:pt modelId="{F1BF4E6C-63E2-43D3-A54A-E0D2339C48B9}" type="pres">
      <dgm:prSet presAssocID="{5C7CF452-68C1-4171-A7D0-C5BD58D6C97B}" presName="node" presStyleLbl="node1" presStyleIdx="8" presStyleCnt="14">
        <dgm:presLayoutVars>
          <dgm:bulletEnabled val="1"/>
        </dgm:presLayoutVars>
      </dgm:prSet>
      <dgm:spPr/>
    </dgm:pt>
    <dgm:pt modelId="{7E281604-E811-47B2-943A-F7E2BB8EA1C1}" type="pres">
      <dgm:prSet presAssocID="{8346DDE3-9629-4CD6-8861-BF2A2DCB4B8D}" presName="sibTrans" presStyleCnt="0"/>
      <dgm:spPr/>
    </dgm:pt>
    <dgm:pt modelId="{B07AB566-2255-4422-83D2-ABA97AAB7A2D}" type="pres">
      <dgm:prSet presAssocID="{321ABE5F-ADD2-48E7-BE17-5615AC89B2EE}" presName="node" presStyleLbl="node1" presStyleIdx="9" presStyleCnt="14">
        <dgm:presLayoutVars>
          <dgm:bulletEnabled val="1"/>
        </dgm:presLayoutVars>
      </dgm:prSet>
      <dgm:spPr/>
    </dgm:pt>
    <dgm:pt modelId="{65762DE7-32EB-43DF-9C8A-E253DF7246DE}" type="pres">
      <dgm:prSet presAssocID="{5D652D18-4ADF-41BC-ACEF-A107E7E2151E}" presName="sibTrans" presStyleCnt="0"/>
      <dgm:spPr/>
    </dgm:pt>
    <dgm:pt modelId="{12ABCE03-EFD7-4A12-AC1E-A374FD1B59A8}" type="pres">
      <dgm:prSet presAssocID="{29784C8A-1B19-410F-94D7-78F41905AE90}" presName="node" presStyleLbl="node1" presStyleIdx="10" presStyleCnt="14">
        <dgm:presLayoutVars>
          <dgm:bulletEnabled val="1"/>
        </dgm:presLayoutVars>
      </dgm:prSet>
      <dgm:spPr/>
    </dgm:pt>
    <dgm:pt modelId="{9184DF65-6FD2-472D-9B8E-79A4A7B1D3BB}" type="pres">
      <dgm:prSet presAssocID="{4389B55D-34DA-4887-A376-E9FDBDA03388}" presName="sibTrans" presStyleCnt="0"/>
      <dgm:spPr/>
    </dgm:pt>
    <dgm:pt modelId="{0474DDEE-AA46-4FF8-BFDD-9752ADA9912D}" type="pres">
      <dgm:prSet presAssocID="{F7C10720-0AD5-412E-8691-119DCD2AF54E}" presName="node" presStyleLbl="node1" presStyleIdx="11" presStyleCnt="14">
        <dgm:presLayoutVars>
          <dgm:bulletEnabled val="1"/>
        </dgm:presLayoutVars>
      </dgm:prSet>
      <dgm:spPr/>
    </dgm:pt>
    <dgm:pt modelId="{9688D994-758D-4832-8A28-0673C495759A}" type="pres">
      <dgm:prSet presAssocID="{BD9DC00D-1EB7-4295-9DD7-72218B986B0B}" presName="sibTrans" presStyleCnt="0"/>
      <dgm:spPr/>
    </dgm:pt>
    <dgm:pt modelId="{0DA7E527-999D-4F4A-BA52-B653B34F242E}" type="pres">
      <dgm:prSet presAssocID="{4931296B-E695-48A0-B5B5-060EAD1F4598}" presName="node" presStyleLbl="node1" presStyleIdx="12" presStyleCnt="14">
        <dgm:presLayoutVars>
          <dgm:bulletEnabled val="1"/>
        </dgm:presLayoutVars>
      </dgm:prSet>
      <dgm:spPr/>
    </dgm:pt>
    <dgm:pt modelId="{D7DCC5D1-7799-4C8F-BFF2-FAF91EB065BC}" type="pres">
      <dgm:prSet presAssocID="{72E0A65F-E788-46D7-A742-1F1FE15E8A81}" presName="sibTrans" presStyleCnt="0"/>
      <dgm:spPr/>
    </dgm:pt>
    <dgm:pt modelId="{301A50DE-7E39-4D20-8001-AC12F557AC27}" type="pres">
      <dgm:prSet presAssocID="{DEB8FD43-B45D-4799-9654-9479509F4718}" presName="node" presStyleLbl="node1" presStyleIdx="13" presStyleCnt="14">
        <dgm:presLayoutVars>
          <dgm:bulletEnabled val="1"/>
        </dgm:presLayoutVars>
      </dgm:prSet>
      <dgm:spPr/>
    </dgm:pt>
  </dgm:ptLst>
  <dgm:cxnLst>
    <dgm:cxn modelId="{D71D1704-8C14-4D0A-89C2-079FE1277222}" type="presOf" srcId="{F7C10720-0AD5-412E-8691-119DCD2AF54E}" destId="{0474DDEE-AA46-4FF8-BFDD-9752ADA9912D}" srcOrd="0" destOrd="0" presId="urn:microsoft.com/office/officeart/2005/8/layout/default"/>
    <dgm:cxn modelId="{B168630D-D596-472E-9767-D690C5515DE1}" type="presOf" srcId="{29784C8A-1B19-410F-94D7-78F41905AE90}" destId="{12ABCE03-EFD7-4A12-AC1E-A374FD1B59A8}" srcOrd="0" destOrd="0" presId="urn:microsoft.com/office/officeart/2005/8/layout/default"/>
    <dgm:cxn modelId="{99DEEB11-D9E3-4D2E-A8BF-5F9FB1996E2A}" srcId="{A51B8032-8C46-41E0-9805-2037AD97EBC0}" destId="{321ABE5F-ADD2-48E7-BE17-5615AC89B2EE}" srcOrd="9" destOrd="0" parTransId="{395EB0C2-AE13-431B-930E-87E9CA814406}" sibTransId="{5D652D18-4ADF-41BC-ACEF-A107E7E2151E}"/>
    <dgm:cxn modelId="{3679E529-0B58-451A-98D8-882DDD2D85F0}" srcId="{A51B8032-8C46-41E0-9805-2037AD97EBC0}" destId="{F7C10720-0AD5-412E-8691-119DCD2AF54E}" srcOrd="11" destOrd="0" parTransId="{AE4215F9-72C0-4794-867F-AD0878D2CB17}" sibTransId="{BD9DC00D-1EB7-4295-9DD7-72218B986B0B}"/>
    <dgm:cxn modelId="{A063513A-629A-4D62-A166-4549A2D44F34}" srcId="{A51B8032-8C46-41E0-9805-2037AD97EBC0}" destId="{E0F152BC-0A35-4BA3-8F34-8A97F8F5B81B}" srcOrd="0" destOrd="0" parTransId="{44AEC048-1C6A-4308-96B6-8661F74DE331}" sibTransId="{2215809C-E5A2-43B3-B29A-19D926095CF4}"/>
    <dgm:cxn modelId="{C8AED05F-3659-4ECB-94A9-06496DE4CDD8}" srcId="{A51B8032-8C46-41E0-9805-2037AD97EBC0}" destId="{5C7CF452-68C1-4171-A7D0-C5BD58D6C97B}" srcOrd="8" destOrd="0" parTransId="{6EF06BD8-5E1B-48A6-B48E-0F946C9924AD}" sibTransId="{8346DDE3-9629-4CD6-8861-BF2A2DCB4B8D}"/>
    <dgm:cxn modelId="{3A3C8641-F6EF-4B64-B946-53032F3BF9BA}" type="presOf" srcId="{83F387AD-7A4E-416D-91B3-96B711FC144D}" destId="{C19375E7-3100-45F0-85A3-21E86EF63432}" srcOrd="0" destOrd="0" presId="urn:microsoft.com/office/officeart/2005/8/layout/default"/>
    <dgm:cxn modelId="{4A47BF62-8418-41EA-8109-8E603F547475}" srcId="{A51B8032-8C46-41E0-9805-2037AD97EBC0}" destId="{EE63C27E-5901-47A1-B27D-F867B2C36642}" srcOrd="4" destOrd="0" parTransId="{BC222D7C-8A62-4BAC-B2CD-7B27EB967D5C}" sibTransId="{18BFEA89-4EAF-4E63-9292-B45DF88D10DC}"/>
    <dgm:cxn modelId="{D75A1E43-45CB-4868-BDF5-334D36B3C6BC}" type="presOf" srcId="{C3D156C0-7DF4-4A3A-8B41-354A083F674B}" destId="{6FF06D18-7326-46B4-9304-90AAD40EC99F}" srcOrd="0" destOrd="0" presId="urn:microsoft.com/office/officeart/2005/8/layout/default"/>
    <dgm:cxn modelId="{81814A46-E7EF-4683-A0E5-04BAF381ED11}" type="presOf" srcId="{A357CA9D-F6FB-4608-80DC-0968C7B94157}" destId="{D072F6C0-211C-4303-943E-C50B59879349}" srcOrd="0" destOrd="0" presId="urn:microsoft.com/office/officeart/2005/8/layout/default"/>
    <dgm:cxn modelId="{715D5149-5310-418A-AEF5-EFF0191124F9}" srcId="{A51B8032-8C46-41E0-9805-2037AD97EBC0}" destId="{DEB8FD43-B45D-4799-9654-9479509F4718}" srcOrd="13" destOrd="0" parTransId="{A9CD427A-AC29-4A14-B28B-2F2761CDA096}" sibTransId="{BDC97137-318B-473E-B112-B67F2B41373B}"/>
    <dgm:cxn modelId="{350B2671-4733-477F-B4A4-5B7D05ED9A78}" srcId="{A51B8032-8C46-41E0-9805-2037AD97EBC0}" destId="{40BAE30C-1D58-424C-B2E2-C1A08836551F}" srcOrd="1" destOrd="0" parTransId="{308E8AAB-48DA-4DC4-BE24-42E94414228C}" sibTransId="{34B004D0-5D28-4774-9109-E6CEEA3A3552}"/>
    <dgm:cxn modelId="{DD82E173-B7F2-4428-BD8D-5BC42628E2C6}" srcId="{A51B8032-8C46-41E0-9805-2037AD97EBC0}" destId="{A357CA9D-F6FB-4608-80DC-0968C7B94157}" srcOrd="5" destOrd="0" parTransId="{A3C3A5B7-1E49-4D31-9869-A14A60064C4B}" sibTransId="{7FF28BEB-6804-4FE6-B522-D29FF9275935}"/>
    <dgm:cxn modelId="{2D3E919B-10A8-474A-902E-01B8CED9F05A}" type="presOf" srcId="{C0A4CD8E-0182-4F79-9202-496F9595652B}" destId="{CD98839B-921E-4F78-A8F6-4757C6DF5220}" srcOrd="0" destOrd="0" presId="urn:microsoft.com/office/officeart/2005/8/layout/default"/>
    <dgm:cxn modelId="{B7ECD8AD-7522-4F2B-8168-FCAB7FC1D01E}" type="presOf" srcId="{A51B8032-8C46-41E0-9805-2037AD97EBC0}" destId="{C13D07FB-FABE-4472-9B0E-F9AE1F73E638}" srcOrd="0" destOrd="0" presId="urn:microsoft.com/office/officeart/2005/8/layout/default"/>
    <dgm:cxn modelId="{5181F5B4-1619-4EFC-A089-7C624CA9DC08}" srcId="{A51B8032-8C46-41E0-9805-2037AD97EBC0}" destId="{C0A4CD8E-0182-4F79-9202-496F9595652B}" srcOrd="7" destOrd="0" parTransId="{B9CA7D74-A64E-4B63-BA18-9246A6D107CF}" sibTransId="{1FBDA42E-482E-4C1C-B5DB-5D1A2CE138EC}"/>
    <dgm:cxn modelId="{C19346B7-CD2A-4618-B55D-C28296DFB3C3}" srcId="{A51B8032-8C46-41E0-9805-2037AD97EBC0}" destId="{83F387AD-7A4E-416D-91B3-96B711FC144D}" srcOrd="6" destOrd="0" parTransId="{B9760287-045D-43B0-B5EC-DE7D2DC8ADE7}" sibTransId="{719D6717-BB5B-43B9-8AD1-179BC40E655B}"/>
    <dgm:cxn modelId="{E3E218C9-F89C-4443-A0A5-889854861B20}" type="presOf" srcId="{40BAE30C-1D58-424C-B2E2-C1A08836551F}" destId="{356038EE-914F-471C-AF04-CD0ECE6F42C7}" srcOrd="0" destOrd="0" presId="urn:microsoft.com/office/officeart/2005/8/layout/default"/>
    <dgm:cxn modelId="{E6C81DD9-4537-4EDC-AB93-C7151008E519}" type="presOf" srcId="{4931296B-E695-48A0-B5B5-060EAD1F4598}" destId="{0DA7E527-999D-4F4A-BA52-B653B34F242E}" srcOrd="0" destOrd="0" presId="urn:microsoft.com/office/officeart/2005/8/layout/default"/>
    <dgm:cxn modelId="{E5AB17DA-6EA3-4A01-AEB5-21BAB3A8984E}" srcId="{A51B8032-8C46-41E0-9805-2037AD97EBC0}" destId="{C3D156C0-7DF4-4A3A-8B41-354A083F674B}" srcOrd="2" destOrd="0" parTransId="{527F8371-E422-42AB-9967-FEA3167B7864}" sibTransId="{24DCBCB9-D801-405A-AB84-341C6C98B971}"/>
    <dgm:cxn modelId="{68F1F1DC-87C3-4423-9E69-7D28BE2698E5}" srcId="{A51B8032-8C46-41E0-9805-2037AD97EBC0}" destId="{9B141E56-BD2D-40F2-B156-27973A2F5B66}" srcOrd="3" destOrd="0" parTransId="{F8A7645D-2F58-4687-A504-987E58B424FE}" sibTransId="{FAF49CF8-D072-4015-9DD1-2E2D32A8F18D}"/>
    <dgm:cxn modelId="{B04D15DD-B23B-49ED-8A64-DB1E0CDDB2D0}" srcId="{A51B8032-8C46-41E0-9805-2037AD97EBC0}" destId="{29784C8A-1B19-410F-94D7-78F41905AE90}" srcOrd="10" destOrd="0" parTransId="{0B5F1FCE-A6C1-4534-8E86-9FDF008663B5}" sibTransId="{4389B55D-34DA-4887-A376-E9FDBDA03388}"/>
    <dgm:cxn modelId="{7FD50DDE-78D3-49E1-8172-A8172D6A44C4}" type="presOf" srcId="{321ABE5F-ADD2-48E7-BE17-5615AC89B2EE}" destId="{B07AB566-2255-4422-83D2-ABA97AAB7A2D}" srcOrd="0" destOrd="0" presId="urn:microsoft.com/office/officeart/2005/8/layout/default"/>
    <dgm:cxn modelId="{8ADCEDDF-613A-40BF-BFA7-CD9CF88EAEA3}" type="presOf" srcId="{DEB8FD43-B45D-4799-9654-9479509F4718}" destId="{301A50DE-7E39-4D20-8001-AC12F557AC27}" srcOrd="0" destOrd="0" presId="urn:microsoft.com/office/officeart/2005/8/layout/default"/>
    <dgm:cxn modelId="{2B3B48EA-777C-4F61-A5BB-FF33B5CACED0}" srcId="{A51B8032-8C46-41E0-9805-2037AD97EBC0}" destId="{4931296B-E695-48A0-B5B5-060EAD1F4598}" srcOrd="12" destOrd="0" parTransId="{BA19AECB-10A9-42DB-A0FB-7C8FF4F70E23}" sibTransId="{72E0A65F-E788-46D7-A742-1F1FE15E8A81}"/>
    <dgm:cxn modelId="{B00D9AF3-5616-4FA9-BABC-DF57AD1F75CB}" type="presOf" srcId="{EE63C27E-5901-47A1-B27D-F867B2C36642}" destId="{F53C3E5E-6F86-47F3-99C9-4D0BB07250C1}" srcOrd="0" destOrd="0" presId="urn:microsoft.com/office/officeart/2005/8/layout/default"/>
    <dgm:cxn modelId="{EC9531F4-D21A-441D-A833-C9B16B3E8671}" type="presOf" srcId="{9B141E56-BD2D-40F2-B156-27973A2F5B66}" destId="{3705D150-6D65-440D-8F4C-2BBBB9390B3B}" srcOrd="0" destOrd="0" presId="urn:microsoft.com/office/officeart/2005/8/layout/default"/>
    <dgm:cxn modelId="{EE0E11F7-507F-4145-88C9-F95E7A696119}" type="presOf" srcId="{E0F152BC-0A35-4BA3-8F34-8A97F8F5B81B}" destId="{6C11C47C-5E49-4806-9818-DAB8BF9C4311}" srcOrd="0" destOrd="0" presId="urn:microsoft.com/office/officeart/2005/8/layout/default"/>
    <dgm:cxn modelId="{2134E0FB-4335-40F3-B588-ABD52941DE35}" type="presOf" srcId="{5C7CF452-68C1-4171-A7D0-C5BD58D6C97B}" destId="{F1BF4E6C-63E2-43D3-A54A-E0D2339C48B9}" srcOrd="0" destOrd="0" presId="urn:microsoft.com/office/officeart/2005/8/layout/default"/>
    <dgm:cxn modelId="{7B1F129A-749E-4E28-A1E9-35A9AEC592F7}" type="presParOf" srcId="{C13D07FB-FABE-4472-9B0E-F9AE1F73E638}" destId="{6C11C47C-5E49-4806-9818-DAB8BF9C4311}" srcOrd="0" destOrd="0" presId="urn:microsoft.com/office/officeart/2005/8/layout/default"/>
    <dgm:cxn modelId="{FEF4DE4B-F9B0-4F26-896D-B384001094AD}" type="presParOf" srcId="{C13D07FB-FABE-4472-9B0E-F9AE1F73E638}" destId="{5DD42D42-D3EB-4718-B769-EF62B7E93CA5}" srcOrd="1" destOrd="0" presId="urn:microsoft.com/office/officeart/2005/8/layout/default"/>
    <dgm:cxn modelId="{FA596A77-4FAA-46FF-A648-E88EA432DC89}" type="presParOf" srcId="{C13D07FB-FABE-4472-9B0E-F9AE1F73E638}" destId="{356038EE-914F-471C-AF04-CD0ECE6F42C7}" srcOrd="2" destOrd="0" presId="urn:microsoft.com/office/officeart/2005/8/layout/default"/>
    <dgm:cxn modelId="{8D4F2330-B19A-4280-95F3-BA43B17B7DE7}" type="presParOf" srcId="{C13D07FB-FABE-4472-9B0E-F9AE1F73E638}" destId="{00392443-169E-4BF4-8ABB-30D8C69E35C3}" srcOrd="3" destOrd="0" presId="urn:microsoft.com/office/officeart/2005/8/layout/default"/>
    <dgm:cxn modelId="{090EA174-8D5F-493D-AB5B-C2673B574BB7}" type="presParOf" srcId="{C13D07FB-FABE-4472-9B0E-F9AE1F73E638}" destId="{6FF06D18-7326-46B4-9304-90AAD40EC99F}" srcOrd="4" destOrd="0" presId="urn:microsoft.com/office/officeart/2005/8/layout/default"/>
    <dgm:cxn modelId="{ACFB3102-3008-4436-832E-D7E29ACA9D27}" type="presParOf" srcId="{C13D07FB-FABE-4472-9B0E-F9AE1F73E638}" destId="{8482BAAC-AA67-4DA4-BCD9-D9F4E9FDDF2D}" srcOrd="5" destOrd="0" presId="urn:microsoft.com/office/officeart/2005/8/layout/default"/>
    <dgm:cxn modelId="{083A53E5-B1E3-443E-A1ED-B6F293F8430F}" type="presParOf" srcId="{C13D07FB-FABE-4472-9B0E-F9AE1F73E638}" destId="{3705D150-6D65-440D-8F4C-2BBBB9390B3B}" srcOrd="6" destOrd="0" presId="urn:microsoft.com/office/officeart/2005/8/layout/default"/>
    <dgm:cxn modelId="{775D3C89-8A6D-4734-8A30-CA1B1257382A}" type="presParOf" srcId="{C13D07FB-FABE-4472-9B0E-F9AE1F73E638}" destId="{7EB6C607-2CAC-419F-854D-5ACEA560527E}" srcOrd="7" destOrd="0" presId="urn:microsoft.com/office/officeart/2005/8/layout/default"/>
    <dgm:cxn modelId="{701508F0-7743-4381-AA2C-BA5631B5B40A}" type="presParOf" srcId="{C13D07FB-FABE-4472-9B0E-F9AE1F73E638}" destId="{F53C3E5E-6F86-47F3-99C9-4D0BB07250C1}" srcOrd="8" destOrd="0" presId="urn:microsoft.com/office/officeart/2005/8/layout/default"/>
    <dgm:cxn modelId="{74A12E8B-0FAB-4535-B2C1-94EDD36B9DA1}" type="presParOf" srcId="{C13D07FB-FABE-4472-9B0E-F9AE1F73E638}" destId="{E8EA0B90-68FF-4953-A588-BE084BC03E4C}" srcOrd="9" destOrd="0" presId="urn:microsoft.com/office/officeart/2005/8/layout/default"/>
    <dgm:cxn modelId="{B79B2D86-EA2A-4EF5-837A-6EDAF17D5ED4}" type="presParOf" srcId="{C13D07FB-FABE-4472-9B0E-F9AE1F73E638}" destId="{D072F6C0-211C-4303-943E-C50B59879349}" srcOrd="10" destOrd="0" presId="urn:microsoft.com/office/officeart/2005/8/layout/default"/>
    <dgm:cxn modelId="{5F80558F-4C67-4FE6-8331-0242F5EDC5DA}" type="presParOf" srcId="{C13D07FB-FABE-4472-9B0E-F9AE1F73E638}" destId="{6B8F2A11-120F-4C57-B249-120AFC616EB7}" srcOrd="11" destOrd="0" presId="urn:microsoft.com/office/officeart/2005/8/layout/default"/>
    <dgm:cxn modelId="{A68D0F63-4271-4927-9DF5-71DFD5597D00}" type="presParOf" srcId="{C13D07FB-FABE-4472-9B0E-F9AE1F73E638}" destId="{C19375E7-3100-45F0-85A3-21E86EF63432}" srcOrd="12" destOrd="0" presId="urn:microsoft.com/office/officeart/2005/8/layout/default"/>
    <dgm:cxn modelId="{66DF3EF2-3F24-47D3-8DB5-E4872235843B}" type="presParOf" srcId="{C13D07FB-FABE-4472-9B0E-F9AE1F73E638}" destId="{C866229C-DF3B-49E6-8B0D-CC01048CDD55}" srcOrd="13" destOrd="0" presId="urn:microsoft.com/office/officeart/2005/8/layout/default"/>
    <dgm:cxn modelId="{EA1474D2-AAF1-4997-9A35-DB93FD1B10CC}" type="presParOf" srcId="{C13D07FB-FABE-4472-9B0E-F9AE1F73E638}" destId="{CD98839B-921E-4F78-A8F6-4757C6DF5220}" srcOrd="14" destOrd="0" presId="urn:microsoft.com/office/officeart/2005/8/layout/default"/>
    <dgm:cxn modelId="{E5BA9F2B-CFD7-4629-9FB5-8CFA7E3C4F32}" type="presParOf" srcId="{C13D07FB-FABE-4472-9B0E-F9AE1F73E638}" destId="{A98C4ECB-B8DC-4A45-A97C-1DCABFB38CCE}" srcOrd="15" destOrd="0" presId="urn:microsoft.com/office/officeart/2005/8/layout/default"/>
    <dgm:cxn modelId="{4A3F0BA2-CA45-4393-B1B2-E5ECB8B3596E}" type="presParOf" srcId="{C13D07FB-FABE-4472-9B0E-F9AE1F73E638}" destId="{F1BF4E6C-63E2-43D3-A54A-E0D2339C48B9}" srcOrd="16" destOrd="0" presId="urn:microsoft.com/office/officeart/2005/8/layout/default"/>
    <dgm:cxn modelId="{C38CF94F-93D8-4D3A-A5B2-F1714D15777C}" type="presParOf" srcId="{C13D07FB-FABE-4472-9B0E-F9AE1F73E638}" destId="{7E281604-E811-47B2-943A-F7E2BB8EA1C1}" srcOrd="17" destOrd="0" presId="urn:microsoft.com/office/officeart/2005/8/layout/default"/>
    <dgm:cxn modelId="{917C00B1-FE4F-4E0A-9B89-D14AA5BBB5F1}" type="presParOf" srcId="{C13D07FB-FABE-4472-9B0E-F9AE1F73E638}" destId="{B07AB566-2255-4422-83D2-ABA97AAB7A2D}" srcOrd="18" destOrd="0" presId="urn:microsoft.com/office/officeart/2005/8/layout/default"/>
    <dgm:cxn modelId="{06CFBD31-CEC0-4A1D-A554-C3E158DB0B0E}" type="presParOf" srcId="{C13D07FB-FABE-4472-9B0E-F9AE1F73E638}" destId="{65762DE7-32EB-43DF-9C8A-E253DF7246DE}" srcOrd="19" destOrd="0" presId="urn:microsoft.com/office/officeart/2005/8/layout/default"/>
    <dgm:cxn modelId="{EFAE7866-1060-4D94-9204-DEE7038FE0AB}" type="presParOf" srcId="{C13D07FB-FABE-4472-9B0E-F9AE1F73E638}" destId="{12ABCE03-EFD7-4A12-AC1E-A374FD1B59A8}" srcOrd="20" destOrd="0" presId="urn:microsoft.com/office/officeart/2005/8/layout/default"/>
    <dgm:cxn modelId="{B898A605-F621-436A-9AB7-1A3ACED5B588}" type="presParOf" srcId="{C13D07FB-FABE-4472-9B0E-F9AE1F73E638}" destId="{9184DF65-6FD2-472D-9B8E-79A4A7B1D3BB}" srcOrd="21" destOrd="0" presId="urn:microsoft.com/office/officeart/2005/8/layout/default"/>
    <dgm:cxn modelId="{F0506179-14BC-4583-BA7F-B33DFF0D27B8}" type="presParOf" srcId="{C13D07FB-FABE-4472-9B0E-F9AE1F73E638}" destId="{0474DDEE-AA46-4FF8-BFDD-9752ADA9912D}" srcOrd="22" destOrd="0" presId="urn:microsoft.com/office/officeart/2005/8/layout/default"/>
    <dgm:cxn modelId="{6F473DD1-0D79-46C4-9FE8-710915CE7238}" type="presParOf" srcId="{C13D07FB-FABE-4472-9B0E-F9AE1F73E638}" destId="{9688D994-758D-4832-8A28-0673C495759A}" srcOrd="23" destOrd="0" presId="urn:microsoft.com/office/officeart/2005/8/layout/default"/>
    <dgm:cxn modelId="{CE9D530E-612B-4D24-8CDA-937710BA5836}" type="presParOf" srcId="{C13D07FB-FABE-4472-9B0E-F9AE1F73E638}" destId="{0DA7E527-999D-4F4A-BA52-B653B34F242E}" srcOrd="24" destOrd="0" presId="urn:microsoft.com/office/officeart/2005/8/layout/default"/>
    <dgm:cxn modelId="{1748D4F7-E464-4687-A322-CC5AFF8DFD1B}" type="presParOf" srcId="{C13D07FB-FABE-4472-9B0E-F9AE1F73E638}" destId="{D7DCC5D1-7799-4C8F-BFF2-FAF91EB065BC}" srcOrd="25" destOrd="0" presId="urn:microsoft.com/office/officeart/2005/8/layout/default"/>
    <dgm:cxn modelId="{568D11D3-AEB2-463F-BF49-3E53457A34B4}" type="presParOf" srcId="{C13D07FB-FABE-4472-9B0E-F9AE1F73E638}" destId="{301A50DE-7E39-4D20-8001-AC12F557AC27}" srcOrd="2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11C47C-5E49-4806-9818-DAB8BF9C4311}">
      <dsp:nvSpPr>
        <dsp:cNvPr id="0" name=""/>
        <dsp:cNvSpPr/>
      </dsp:nvSpPr>
      <dsp:spPr>
        <a:xfrm>
          <a:off x="374592" y="1859"/>
          <a:ext cx="1865039" cy="111902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Focus on your relationship as a couple (not just parents-to-be).</a:t>
          </a:r>
        </a:p>
      </dsp:txBody>
      <dsp:txXfrm>
        <a:off x="374592" y="1859"/>
        <a:ext cx="1865039" cy="1119023"/>
      </dsp:txXfrm>
    </dsp:sp>
    <dsp:sp modelId="{356038EE-914F-471C-AF04-CD0ECE6F42C7}">
      <dsp:nvSpPr>
        <dsp:cNvPr id="0" name=""/>
        <dsp:cNvSpPr/>
      </dsp:nvSpPr>
      <dsp:spPr>
        <a:xfrm>
          <a:off x="2426136" y="1859"/>
          <a:ext cx="1865039" cy="1119023"/>
        </a:xfrm>
        <a:prstGeom prst="rect">
          <a:avLst/>
        </a:prstGeom>
        <a:solidFill>
          <a:schemeClr val="accent2">
            <a:hueOff val="-111951"/>
            <a:satOff val="-6456"/>
            <a:lumOff val="6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Talk about sex.</a:t>
          </a:r>
        </a:p>
      </dsp:txBody>
      <dsp:txXfrm>
        <a:off x="2426136" y="1859"/>
        <a:ext cx="1865039" cy="1119023"/>
      </dsp:txXfrm>
    </dsp:sp>
    <dsp:sp modelId="{6FF06D18-7326-46B4-9304-90AAD40EC99F}">
      <dsp:nvSpPr>
        <dsp:cNvPr id="0" name=""/>
        <dsp:cNvSpPr/>
      </dsp:nvSpPr>
      <dsp:spPr>
        <a:xfrm>
          <a:off x="4477680" y="1859"/>
          <a:ext cx="1865039" cy="1119023"/>
        </a:xfrm>
        <a:prstGeom prst="rect">
          <a:avLst/>
        </a:prstGeom>
        <a:solidFill>
          <a:schemeClr val="accent2">
            <a:hueOff val="-223902"/>
            <a:satOff val="-12912"/>
            <a:lumOff val="13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Face your sexual challenges as partners.</a:t>
          </a:r>
        </a:p>
      </dsp:txBody>
      <dsp:txXfrm>
        <a:off x="4477680" y="1859"/>
        <a:ext cx="1865039" cy="1119023"/>
      </dsp:txXfrm>
    </dsp:sp>
    <dsp:sp modelId="{3705D150-6D65-440D-8F4C-2BBBB9390B3B}">
      <dsp:nvSpPr>
        <dsp:cNvPr id="0" name=""/>
        <dsp:cNvSpPr/>
      </dsp:nvSpPr>
      <dsp:spPr>
        <a:xfrm>
          <a:off x="6529223" y="1859"/>
          <a:ext cx="1865039" cy="1119023"/>
        </a:xfrm>
        <a:prstGeom prst="rect">
          <a:avLst/>
        </a:prstGeom>
        <a:solidFill>
          <a:schemeClr val="accent2">
            <a:hueOff val="-335853"/>
            <a:satOff val="-19368"/>
            <a:lumOff val="19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Do it anyway! Sex encourages intimacy.</a:t>
          </a:r>
        </a:p>
      </dsp:txBody>
      <dsp:txXfrm>
        <a:off x="6529223" y="1859"/>
        <a:ext cx="1865039" cy="1119023"/>
      </dsp:txXfrm>
    </dsp:sp>
    <dsp:sp modelId="{F53C3E5E-6F86-47F3-99C9-4D0BB07250C1}">
      <dsp:nvSpPr>
        <dsp:cNvPr id="0" name=""/>
        <dsp:cNvSpPr/>
      </dsp:nvSpPr>
      <dsp:spPr>
        <a:xfrm>
          <a:off x="8580767" y="1859"/>
          <a:ext cx="1865039" cy="1119023"/>
        </a:xfrm>
        <a:prstGeom prst="rect">
          <a:avLst/>
        </a:prstGeom>
        <a:solidFill>
          <a:schemeClr val="accent2">
            <a:hueOff val="-447804"/>
            <a:satOff val="-25824"/>
            <a:lumOff val="26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Avoid ritualized, mechanistic, procreative approaches to sex.</a:t>
          </a:r>
        </a:p>
      </dsp:txBody>
      <dsp:txXfrm>
        <a:off x="8580767" y="1859"/>
        <a:ext cx="1865039" cy="1119023"/>
      </dsp:txXfrm>
    </dsp:sp>
    <dsp:sp modelId="{D072F6C0-211C-4303-943E-C50B59879349}">
      <dsp:nvSpPr>
        <dsp:cNvPr id="0" name=""/>
        <dsp:cNvSpPr/>
      </dsp:nvSpPr>
      <dsp:spPr>
        <a:xfrm>
          <a:off x="374592" y="1307387"/>
          <a:ext cx="1865039" cy="1119023"/>
        </a:xfrm>
        <a:prstGeom prst="rect">
          <a:avLst/>
        </a:prstGeom>
        <a:solidFill>
          <a:schemeClr val="accent2">
            <a:hueOff val="-559755"/>
            <a:satOff val="-32280"/>
            <a:lumOff val="33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Make time for lovemaking not baby making.</a:t>
          </a:r>
        </a:p>
      </dsp:txBody>
      <dsp:txXfrm>
        <a:off x="374592" y="1307387"/>
        <a:ext cx="1865039" cy="1119023"/>
      </dsp:txXfrm>
    </dsp:sp>
    <dsp:sp modelId="{C19375E7-3100-45F0-85A3-21E86EF63432}">
      <dsp:nvSpPr>
        <dsp:cNvPr id="0" name=""/>
        <dsp:cNvSpPr/>
      </dsp:nvSpPr>
      <dsp:spPr>
        <a:xfrm>
          <a:off x="2426136" y="1307387"/>
          <a:ext cx="1865039" cy="1119023"/>
        </a:xfrm>
        <a:prstGeom prst="rect">
          <a:avLst/>
        </a:prstGeom>
        <a:solidFill>
          <a:schemeClr val="accent2">
            <a:hueOff val="-671706"/>
            <a:satOff val="-38736"/>
            <a:lumOff val="39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Plan sexual activities that are playful, enjoyable, or interesting, especially during non-fertile times.</a:t>
          </a:r>
        </a:p>
      </dsp:txBody>
      <dsp:txXfrm>
        <a:off x="2426136" y="1307387"/>
        <a:ext cx="1865039" cy="1119023"/>
      </dsp:txXfrm>
    </dsp:sp>
    <dsp:sp modelId="{CD98839B-921E-4F78-A8F6-4757C6DF5220}">
      <dsp:nvSpPr>
        <dsp:cNvPr id="0" name=""/>
        <dsp:cNvSpPr/>
      </dsp:nvSpPr>
      <dsp:spPr>
        <a:xfrm>
          <a:off x="4477680" y="1307387"/>
          <a:ext cx="1865039" cy="1119023"/>
        </a:xfrm>
        <a:prstGeom prst="rect">
          <a:avLst/>
        </a:prstGeom>
        <a:solidFill>
          <a:schemeClr val="accent2">
            <a:hueOff val="-783657"/>
            <a:satOff val="-45192"/>
            <a:lumOff val="46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Find alone time for the two of you.</a:t>
          </a:r>
        </a:p>
      </dsp:txBody>
      <dsp:txXfrm>
        <a:off x="4477680" y="1307387"/>
        <a:ext cx="1865039" cy="1119023"/>
      </dsp:txXfrm>
    </dsp:sp>
    <dsp:sp modelId="{F1BF4E6C-63E2-43D3-A54A-E0D2339C48B9}">
      <dsp:nvSpPr>
        <dsp:cNvPr id="0" name=""/>
        <dsp:cNvSpPr/>
      </dsp:nvSpPr>
      <dsp:spPr>
        <a:xfrm>
          <a:off x="6529223" y="1307387"/>
          <a:ext cx="1865039" cy="1119023"/>
        </a:xfrm>
        <a:prstGeom prst="rect">
          <a:avLst/>
        </a:prstGeom>
        <a:solidFill>
          <a:schemeClr val="accent2">
            <a:hueOff val="-895608"/>
            <a:satOff val="-51648"/>
            <a:lumOff val="531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Play together…whatever that means to you.</a:t>
          </a:r>
        </a:p>
      </dsp:txBody>
      <dsp:txXfrm>
        <a:off x="6529223" y="1307387"/>
        <a:ext cx="1865039" cy="1119023"/>
      </dsp:txXfrm>
    </dsp:sp>
    <dsp:sp modelId="{B07AB566-2255-4422-83D2-ABA97AAB7A2D}">
      <dsp:nvSpPr>
        <dsp:cNvPr id="0" name=""/>
        <dsp:cNvSpPr/>
      </dsp:nvSpPr>
      <dsp:spPr>
        <a:xfrm>
          <a:off x="8580767" y="1307387"/>
          <a:ext cx="1865039" cy="1119023"/>
        </a:xfrm>
        <a:prstGeom prst="rect">
          <a:avLst/>
        </a:prstGeom>
        <a:solidFill>
          <a:schemeClr val="accent2">
            <a:hueOff val="-1007559"/>
            <a:satOff val="-58104"/>
            <a:lumOff val="59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Devote time to activities and interests that you enjoy together.</a:t>
          </a:r>
        </a:p>
      </dsp:txBody>
      <dsp:txXfrm>
        <a:off x="8580767" y="1307387"/>
        <a:ext cx="1865039" cy="1119023"/>
      </dsp:txXfrm>
    </dsp:sp>
    <dsp:sp modelId="{12ABCE03-EFD7-4A12-AC1E-A374FD1B59A8}">
      <dsp:nvSpPr>
        <dsp:cNvPr id="0" name=""/>
        <dsp:cNvSpPr/>
      </dsp:nvSpPr>
      <dsp:spPr>
        <a:xfrm>
          <a:off x="1400364" y="2612915"/>
          <a:ext cx="1865039" cy="1119023"/>
        </a:xfrm>
        <a:prstGeom prst="rect">
          <a:avLst/>
        </a:prstGeom>
        <a:solidFill>
          <a:schemeClr val="accent2">
            <a:hueOff val="-1119510"/>
            <a:satOff val="-64560"/>
            <a:lumOff val="66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Don’t let infertility be all you do or talk about.</a:t>
          </a:r>
        </a:p>
      </dsp:txBody>
      <dsp:txXfrm>
        <a:off x="1400364" y="2612915"/>
        <a:ext cx="1865039" cy="1119023"/>
      </dsp:txXfrm>
    </dsp:sp>
    <dsp:sp modelId="{0474DDEE-AA46-4FF8-BFDD-9752ADA9912D}">
      <dsp:nvSpPr>
        <dsp:cNvPr id="0" name=""/>
        <dsp:cNvSpPr/>
      </dsp:nvSpPr>
      <dsp:spPr>
        <a:xfrm>
          <a:off x="3451908" y="2612915"/>
          <a:ext cx="1865039" cy="1119023"/>
        </a:xfrm>
        <a:prstGeom prst="rect">
          <a:avLst/>
        </a:prstGeom>
        <a:solidFill>
          <a:schemeClr val="accent2">
            <a:hueOff val="-1231461"/>
            <a:satOff val="-71016"/>
            <a:lumOff val="73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Know that your fertility does not define you.</a:t>
          </a:r>
        </a:p>
      </dsp:txBody>
      <dsp:txXfrm>
        <a:off x="3451908" y="2612915"/>
        <a:ext cx="1865039" cy="1119023"/>
      </dsp:txXfrm>
    </dsp:sp>
    <dsp:sp modelId="{0DA7E527-999D-4F4A-BA52-B653B34F242E}">
      <dsp:nvSpPr>
        <dsp:cNvPr id="0" name=""/>
        <dsp:cNvSpPr/>
      </dsp:nvSpPr>
      <dsp:spPr>
        <a:xfrm>
          <a:off x="5503451" y="2612915"/>
          <a:ext cx="1865039" cy="1119023"/>
        </a:xfrm>
        <a:prstGeom prst="rect">
          <a:avLst/>
        </a:prstGeom>
        <a:solidFill>
          <a:schemeClr val="accent2">
            <a:hueOff val="-1343412"/>
            <a:satOff val="-77472"/>
            <a:lumOff val="79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Know that sexual challenges during this time are normal.</a:t>
          </a:r>
        </a:p>
      </dsp:txBody>
      <dsp:txXfrm>
        <a:off x="5503451" y="2612915"/>
        <a:ext cx="1865039" cy="1119023"/>
      </dsp:txXfrm>
    </dsp:sp>
    <dsp:sp modelId="{301A50DE-7E39-4D20-8001-AC12F557AC27}">
      <dsp:nvSpPr>
        <dsp:cNvPr id="0" name=""/>
        <dsp:cNvSpPr/>
      </dsp:nvSpPr>
      <dsp:spPr>
        <a:xfrm>
          <a:off x="7554995" y="2612915"/>
          <a:ext cx="1865039" cy="1119023"/>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Seek help and know you are not alone</a:t>
          </a:r>
        </a:p>
      </dsp:txBody>
      <dsp:txXfrm>
        <a:off x="7554995" y="2612915"/>
        <a:ext cx="1865039" cy="111902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2/17/2024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2/17/2024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2/17/2024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2/17/2024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pngall.com/happy-person-png"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creativecommons.org/licenses/by-nc/3.0/"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news.cancerresearchuk.org/2018/07/20/mixing-complementary-therapy-with-standard-cancer-treatment-could-affect-survival/"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quantumday.com/2013/01/post-stroke-depression-increases-risk.html" TargetMode="External"/><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evidentlycochrane.net/subfertility/" TargetMode="External"/><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hyperlink" Target="https://creativecommons.org/licenses/by-nd/3.0/"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theconversation.com/mondays-medical-myth-erectile-dysfunction-is-all-in-your-mind-8776"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hyperlink" Target="https://creativecommons.org/licenses/by-nd/3.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ufuomaee.blog/2019/02/22/the-over-rated-experience-repost/"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pursuit.unimelb.edu.au/articles/how-could-mental-health-peer-support-workers-improve-emergency-departments" TargetMode="External"/><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hyperlink" Target="https://creativecommons.org/licenses/by-nd/3.0/" TargetMode="Externa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p:cNvSpPr>
            <a:spLocks noGrp="1"/>
          </p:cNvSpPr>
          <p:nvPr>
            <p:ph type="ctrTitle"/>
          </p:nvPr>
        </p:nvSpPr>
        <p:spPr>
          <a:xfrm>
            <a:off x="3204642" y="2353641"/>
            <a:ext cx="5782716" cy="2150719"/>
          </a:xfrm>
          <a:noFill/>
        </p:spPr>
        <p:txBody>
          <a:bodyPr anchor="ctr">
            <a:normAutofit/>
          </a:bodyPr>
          <a:lstStyle/>
          <a:p>
            <a:r>
              <a:rPr lang="en-US" sz="3600">
                <a:solidFill>
                  <a:srgbClr val="080808"/>
                </a:solidFill>
                <a:ea typeface="+mj-lt"/>
                <a:cs typeface="+mj-lt"/>
              </a:rPr>
              <a:t>Sexual health, sexual adaptation. Treatment of sexual disorders. Infertility</a:t>
            </a:r>
            <a:endParaRPr lang="en-US" sz="3600">
              <a:solidFill>
                <a:srgbClr val="080808"/>
              </a:solidFill>
            </a:endParaRPr>
          </a:p>
          <a:p>
            <a:endParaRPr lang="en-US" sz="3600">
              <a:solidFill>
                <a:srgbClr val="080808"/>
              </a:solidFill>
              <a:ea typeface="Calibri Light"/>
              <a:cs typeface="Calibri Light"/>
            </a:endParaRP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6A2304-11BE-A22C-3BCF-8B11FABCAF22}"/>
              </a:ext>
            </a:extLst>
          </p:cNvPr>
          <p:cNvSpPr>
            <a:spLocks noGrp="1"/>
          </p:cNvSpPr>
          <p:nvPr>
            <p:ph type="title"/>
          </p:nvPr>
        </p:nvSpPr>
        <p:spPr>
          <a:xfrm>
            <a:off x="572493" y="238539"/>
            <a:ext cx="11018520" cy="1434415"/>
          </a:xfrm>
        </p:spPr>
        <p:txBody>
          <a:bodyPr anchor="b">
            <a:normAutofit/>
          </a:bodyPr>
          <a:lstStyle/>
          <a:p>
            <a:r>
              <a:rPr lang="en-US" sz="5400">
                <a:ea typeface="Calibri Light"/>
                <a:cs typeface="Calibri Light"/>
              </a:rPr>
              <a:t>SEX</a:t>
            </a:r>
            <a:endParaRPr lang="en-US" sz="5400"/>
          </a:p>
        </p:txBody>
      </p:sp>
      <p:sp>
        <p:nvSpPr>
          <p:cNvPr id="2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C85C776-6C87-5A1E-D7BB-4B6AFF021424}"/>
              </a:ext>
            </a:extLst>
          </p:cNvPr>
          <p:cNvSpPr>
            <a:spLocks noGrp="1"/>
          </p:cNvSpPr>
          <p:nvPr>
            <p:ph idx="1"/>
          </p:nvPr>
        </p:nvSpPr>
        <p:spPr>
          <a:xfrm>
            <a:off x="572493" y="2071316"/>
            <a:ext cx="6713552" cy="4119172"/>
          </a:xfrm>
        </p:spPr>
        <p:txBody>
          <a:bodyPr vert="horz" lIns="91440" tIns="45720" rIns="91440" bIns="45720" rtlCol="0" anchor="t">
            <a:normAutofit/>
          </a:bodyPr>
          <a:lstStyle/>
          <a:p>
            <a:pPr marL="0" indent="0">
              <a:buNone/>
            </a:pPr>
            <a:endParaRPr lang="en-US" sz="2200">
              <a:ea typeface="Calibri"/>
              <a:cs typeface="Calibri"/>
            </a:endParaRPr>
          </a:p>
          <a:p>
            <a:pPr marL="0" indent="0">
              <a:buNone/>
            </a:pPr>
            <a:r>
              <a:rPr lang="en-US" sz="2200">
                <a:ea typeface="+mn-lt"/>
                <a:cs typeface="+mn-lt"/>
              </a:rPr>
              <a:t>Sex refers to the biological characteristics that define humans as female or male. While these sets of biological characteristics are not mutually exclusive, as there are individuals who possess both, they tend to differentiate humans as males and females. </a:t>
            </a:r>
            <a:r>
              <a:rPr lang="en-US" sz="2200" i="1">
                <a:ea typeface="+mn-lt"/>
                <a:cs typeface="+mn-lt"/>
              </a:rPr>
              <a:t>In general use in many languages, the term sex is often used to mean “sexual activity”, but for technical purposes in the context of sexuality and sexual health discussions, the above definition is preferred.</a:t>
            </a:r>
            <a:endParaRPr lang="en-US" sz="2200"/>
          </a:p>
        </p:txBody>
      </p:sp>
      <p:pic>
        <p:nvPicPr>
          <p:cNvPr id="4" name="Picture 4" descr="A picture containing text, person, person, smiling&#10;&#10;Description automatically generated">
            <a:extLst>
              <a:ext uri="{FF2B5EF4-FFF2-40B4-BE49-F238E27FC236}">
                <a16:creationId xmlns:a16="http://schemas.microsoft.com/office/drawing/2014/main" id="{36C5AD0B-6E40-F42F-0C6C-2C6C3BB6AC02}"/>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r="9807"/>
          <a:stretch/>
        </p:blipFill>
        <p:spPr>
          <a:xfrm>
            <a:off x="7675658" y="2093976"/>
            <a:ext cx="3941064" cy="4096512"/>
          </a:xfrm>
          <a:prstGeom prst="rect">
            <a:avLst/>
          </a:prstGeom>
        </p:spPr>
      </p:pic>
      <p:sp>
        <p:nvSpPr>
          <p:cNvPr id="5" name="TextBox 4">
            <a:extLst>
              <a:ext uri="{FF2B5EF4-FFF2-40B4-BE49-F238E27FC236}">
                <a16:creationId xmlns:a16="http://schemas.microsoft.com/office/drawing/2014/main" id="{D53E3C53-02DD-34C8-E63C-E30F17B70735}"/>
              </a:ext>
            </a:extLst>
          </p:cNvPr>
          <p:cNvSpPr txBox="1"/>
          <p:nvPr/>
        </p:nvSpPr>
        <p:spPr>
          <a:xfrm>
            <a:off x="9282430" y="5990433"/>
            <a:ext cx="2334292"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a:extLst>
                    <a:ext uri="{A12FA001-AC4F-418D-AE19-62706E023703}">
                      <ahyp:hlinkClr xmlns:ahyp="http://schemas.microsoft.com/office/drawing/2018/hyperlinkcolor" val="tx"/>
                    </a:ext>
                  </a:extLst>
                </a:hlinkClick>
              </a:rPr>
              <a:t>CC BY-NC</a:t>
            </a:r>
            <a:r>
              <a:rPr lang="en-US" sz="700">
                <a:solidFill>
                  <a:srgbClr val="FFFFFF"/>
                </a:solidFill>
              </a:rPr>
              <a:t>.</a:t>
            </a:r>
          </a:p>
        </p:txBody>
      </p:sp>
    </p:spTree>
    <p:extLst>
      <p:ext uri="{BB962C8B-B14F-4D97-AF65-F5344CB8AC3E}">
        <p14:creationId xmlns:p14="http://schemas.microsoft.com/office/powerpoint/2010/main" val="3704885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6A2304-11BE-A22C-3BCF-8B11FABCAF22}"/>
              </a:ext>
            </a:extLst>
          </p:cNvPr>
          <p:cNvSpPr>
            <a:spLocks noGrp="1"/>
          </p:cNvSpPr>
          <p:nvPr>
            <p:ph type="title"/>
          </p:nvPr>
        </p:nvSpPr>
        <p:spPr>
          <a:xfrm>
            <a:off x="640080" y="325369"/>
            <a:ext cx="4368602" cy="1956841"/>
          </a:xfrm>
        </p:spPr>
        <p:txBody>
          <a:bodyPr anchor="b">
            <a:normAutofit/>
          </a:bodyPr>
          <a:lstStyle/>
          <a:p>
            <a:r>
              <a:rPr lang="en-US" sz="5400"/>
              <a:t>Sexual Health</a:t>
            </a:r>
          </a:p>
          <a:p>
            <a:endParaRPr lang="en-US" sz="5400">
              <a:ea typeface="Calibri Light"/>
              <a:cs typeface="Calibri Light"/>
            </a:endParaRPr>
          </a:p>
        </p:txBody>
      </p:sp>
      <p:sp>
        <p:nvSpPr>
          <p:cNvPr id="2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C85C776-6C87-5A1E-D7BB-4B6AFF021424}"/>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1500">
                <a:ea typeface="+mn-lt"/>
                <a:cs typeface="+mn-lt"/>
              </a:rPr>
              <a:t>According to the current working definition, sexual health is:</a:t>
            </a:r>
            <a:endParaRPr lang="en-US" sz="1500">
              <a:ea typeface="Calibri" panose="020F0502020204030204"/>
              <a:cs typeface="Calibri" panose="020F0502020204030204"/>
            </a:endParaRPr>
          </a:p>
          <a:p>
            <a:r>
              <a:rPr lang="en-US" sz="1500">
                <a:ea typeface="+mn-lt"/>
                <a:cs typeface="+mn-lt"/>
              </a:rPr>
              <a:t>“…a state of physical, emotional, mental and social well-being in relation to sexuality; it is not merely the absence of disease, dysfunction or infirmity. Sexual health requires a positive and respectful approach to sexuality and sexual relationships, as well as the possibility of having pleasurable and safe sexual experiences, free of coercion, discrimination and violence. For sexual health to be attained and maintained, the sexual rights of all persons must be respected, protected and fulfilled.” </a:t>
            </a:r>
            <a:r>
              <a:rPr lang="en-US" sz="1500" i="1">
                <a:ea typeface="+mn-lt"/>
                <a:cs typeface="+mn-lt"/>
              </a:rPr>
              <a:t>(WHO, 2006a)</a:t>
            </a:r>
            <a:endParaRPr lang="en-US" sz="1500"/>
          </a:p>
          <a:p>
            <a:endParaRPr lang="en-US" sz="1500">
              <a:ea typeface="Calibri"/>
              <a:cs typeface="Calibri"/>
            </a:endParaRPr>
          </a:p>
        </p:txBody>
      </p:sp>
      <p:pic>
        <p:nvPicPr>
          <p:cNvPr id="4" name="Picture 4" descr="Health and Fitness Concept | Free Stock Photo | LibreShot">
            <a:extLst>
              <a:ext uri="{FF2B5EF4-FFF2-40B4-BE49-F238E27FC236}">
                <a16:creationId xmlns:a16="http://schemas.microsoft.com/office/drawing/2014/main" id="{95A8A428-CD52-BF4B-8E0E-90C02FDF2A92}"/>
              </a:ext>
            </a:extLst>
          </p:cNvPr>
          <p:cNvPicPr>
            <a:picLocks noChangeAspect="1"/>
          </p:cNvPicPr>
          <p:nvPr/>
        </p:nvPicPr>
        <p:blipFill rotWithShape="1">
          <a:blip r:embed="rId2"/>
          <a:srcRect l="8625" r="2442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074197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A2304-11BE-A22C-3BCF-8B11FABCAF22}"/>
              </a:ext>
            </a:extLst>
          </p:cNvPr>
          <p:cNvSpPr>
            <a:spLocks noGrp="1"/>
          </p:cNvSpPr>
          <p:nvPr>
            <p:ph type="title"/>
          </p:nvPr>
        </p:nvSpPr>
        <p:spPr>
          <a:xfrm>
            <a:off x="1653363" y="365760"/>
            <a:ext cx="9367203" cy="1188720"/>
          </a:xfrm>
        </p:spPr>
        <p:txBody>
          <a:bodyPr>
            <a:normAutofit/>
          </a:bodyPr>
          <a:lstStyle/>
          <a:p>
            <a:r>
              <a:rPr lang="en-US" dirty="0">
                <a:ea typeface="+mj-lt"/>
                <a:cs typeface="+mj-lt"/>
              </a:rPr>
              <a:t> Sexuality</a:t>
            </a:r>
            <a:endParaRPr lang="en-US" dirty="0"/>
          </a:p>
        </p:txBody>
      </p:sp>
      <p:sp>
        <p:nvSpPr>
          <p:cNvPr id="16"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1C85C776-6C87-5A1E-D7BB-4B6AFF021424}"/>
              </a:ext>
            </a:extLst>
          </p:cNvPr>
          <p:cNvSpPr>
            <a:spLocks noGrp="1"/>
          </p:cNvSpPr>
          <p:nvPr>
            <p:ph idx="1"/>
          </p:nvPr>
        </p:nvSpPr>
        <p:spPr>
          <a:xfrm>
            <a:off x="1653363" y="2176272"/>
            <a:ext cx="9367204" cy="4041648"/>
          </a:xfrm>
        </p:spPr>
        <p:txBody>
          <a:bodyPr vert="horz" lIns="91440" tIns="45720" rIns="91440" bIns="45720" rtlCol="0" anchor="t">
            <a:normAutofit/>
          </a:bodyPr>
          <a:lstStyle/>
          <a:p>
            <a:pPr marL="0" indent="0">
              <a:buNone/>
            </a:pPr>
            <a:endParaRPr lang="en-US" sz="2200">
              <a:ea typeface="Calibri" panose="020F0502020204030204"/>
              <a:cs typeface="Calibri" panose="020F0502020204030204"/>
            </a:endParaRPr>
          </a:p>
          <a:p>
            <a:r>
              <a:rPr lang="en-US" sz="2200">
                <a:ea typeface="+mn-lt"/>
                <a:cs typeface="+mn-lt"/>
              </a:rPr>
              <a:t>Sexual health cannot be defined, understood or made operational without a broad consideration of sexuality, which underlies important behaviours and outcomes related to sexual health. The working definition of sexuality is:</a:t>
            </a:r>
            <a:endParaRPr lang="en-US" sz="2200"/>
          </a:p>
          <a:p>
            <a:r>
              <a:rPr lang="en-US" sz="2200">
                <a:ea typeface="+mn-lt"/>
                <a:cs typeface="+mn-lt"/>
              </a:rPr>
              <a:t>“…a central aspect of being human throughout life encompasses sex, gender identities and roles, sexual orientation, eroticism, pleasure, intimacy and reproduction. Sexuality is experienced and expressed in thoughts, fantasies, desires, beliefs, attitudes, values, behaviours, practices, roles and relationships. While sexuality can include all of these dimensions, not all of them are always experienced or expressed. Sexuality is influenced by the interaction of biological, psychological, social, economic, political, cultural, legal, historical, religious and spiritual factors.” </a:t>
            </a:r>
            <a:r>
              <a:rPr lang="en-US" sz="2200" i="1">
                <a:ea typeface="+mn-lt"/>
                <a:cs typeface="+mn-lt"/>
              </a:rPr>
              <a:t>(WHO, 2006a)</a:t>
            </a:r>
            <a:endParaRPr lang="en-US" sz="2200"/>
          </a:p>
          <a:p>
            <a:endParaRPr lang="en-US" sz="2200">
              <a:ea typeface="Calibri"/>
              <a:cs typeface="Calibri"/>
            </a:endParaRPr>
          </a:p>
        </p:txBody>
      </p:sp>
    </p:spTree>
    <p:extLst>
      <p:ext uri="{BB962C8B-B14F-4D97-AF65-F5344CB8AC3E}">
        <p14:creationId xmlns:p14="http://schemas.microsoft.com/office/powerpoint/2010/main" val="2035704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EBF06A5-4173-45DE-87B1-0791E098A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person, indoor, laying&#10;&#10;Description automatically generated">
            <a:extLst>
              <a:ext uri="{FF2B5EF4-FFF2-40B4-BE49-F238E27FC236}">
                <a16:creationId xmlns:a16="http://schemas.microsoft.com/office/drawing/2014/main" id="{9BE83FD7-0C87-317F-07AD-7EC3A1F19EFF}"/>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5799" r="14994" b="1"/>
          <a:stretch/>
        </p:blipFill>
        <p:spPr>
          <a:xfrm>
            <a:off x="6728728" y="1690688"/>
            <a:ext cx="5463273" cy="5167312"/>
          </a:xfrm>
          <a:custGeom>
            <a:avLst/>
            <a:gdLst/>
            <a:ahLst/>
            <a:cxnLst/>
            <a:rect l="l" t="t" r="r" b="b"/>
            <a:pathLst>
              <a:path w="5463273" h="5167312">
                <a:moveTo>
                  <a:pt x="2391664" y="0"/>
                </a:moveTo>
                <a:lnTo>
                  <a:pt x="2729598" y="0"/>
                </a:lnTo>
                <a:lnTo>
                  <a:pt x="3668014" y="0"/>
                </a:lnTo>
                <a:lnTo>
                  <a:pt x="5463273" y="0"/>
                </a:lnTo>
                <a:lnTo>
                  <a:pt x="5463273" y="5167310"/>
                </a:lnTo>
                <a:lnTo>
                  <a:pt x="3668014" y="5167310"/>
                </a:lnTo>
                <a:lnTo>
                  <a:pt x="3668014" y="5167312"/>
                </a:lnTo>
                <a:lnTo>
                  <a:pt x="0" y="5167312"/>
                </a:lnTo>
                <a:lnTo>
                  <a:pt x="2393879" y="952"/>
                </a:lnTo>
                <a:lnTo>
                  <a:pt x="2391664" y="952"/>
                </a:lnTo>
                <a:close/>
              </a:path>
            </a:pathLst>
          </a:custGeom>
        </p:spPr>
      </p:pic>
      <p:sp>
        <p:nvSpPr>
          <p:cNvPr id="21" name="Freeform: Shape 20">
            <a:extLst>
              <a:ext uri="{FF2B5EF4-FFF2-40B4-BE49-F238E27FC236}">
                <a16:creationId xmlns:a16="http://schemas.microsoft.com/office/drawing/2014/main" id="{581DAA37-DAFB-47C9-9EE7-11C030BEC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0688"/>
            <a:ext cx="8958061" cy="5167312"/>
          </a:xfrm>
          <a:custGeom>
            <a:avLst/>
            <a:gdLst>
              <a:gd name="connsiteX0" fmla="*/ 0 w 8958061"/>
              <a:gd name="connsiteY0" fmla="*/ 0 h 5167312"/>
              <a:gd name="connsiteX1" fmla="*/ 7885684 w 8958061"/>
              <a:gd name="connsiteY1" fmla="*/ 0 h 5167312"/>
              <a:gd name="connsiteX2" fmla="*/ 7884964 w 8958061"/>
              <a:gd name="connsiteY2" fmla="*/ 952 h 5167312"/>
              <a:gd name="connsiteX3" fmla="*/ 8958061 w 8958061"/>
              <a:gd name="connsiteY3" fmla="*/ 952 h 5167312"/>
              <a:gd name="connsiteX4" fmla="*/ 6564182 w 8958061"/>
              <a:gd name="connsiteY4" fmla="*/ 5167312 h 5167312"/>
              <a:gd name="connsiteX5" fmla="*/ 3026607 w 8958061"/>
              <a:gd name="connsiteY5" fmla="*/ 5167312 h 5167312"/>
              <a:gd name="connsiteX6" fmla="*/ 3026607 w 8958061"/>
              <a:gd name="connsiteY6" fmla="*/ 5166360 h 5167312"/>
              <a:gd name="connsiteX7" fmla="*/ 0 w 8958061"/>
              <a:gd name="connsiteY7" fmla="*/ 5166360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58061" h="5167312">
                <a:moveTo>
                  <a:pt x="0" y="0"/>
                </a:moveTo>
                <a:lnTo>
                  <a:pt x="7885684" y="0"/>
                </a:lnTo>
                <a:lnTo>
                  <a:pt x="7884964" y="952"/>
                </a:lnTo>
                <a:lnTo>
                  <a:pt x="8958061" y="952"/>
                </a:lnTo>
                <a:lnTo>
                  <a:pt x="6564182" y="5167312"/>
                </a:lnTo>
                <a:lnTo>
                  <a:pt x="3026607" y="5167312"/>
                </a:lnTo>
                <a:lnTo>
                  <a:pt x="3026607" y="5166360"/>
                </a:lnTo>
                <a:lnTo>
                  <a:pt x="0" y="5166360"/>
                </a:lnTo>
                <a:close/>
              </a:path>
            </a:pathLst>
          </a:cu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CA5C48F-6245-C602-5D20-0E73741620E7}"/>
              </a:ext>
            </a:extLst>
          </p:cNvPr>
          <p:cNvSpPr>
            <a:spLocks noGrp="1"/>
          </p:cNvSpPr>
          <p:nvPr>
            <p:ph type="title"/>
          </p:nvPr>
        </p:nvSpPr>
        <p:spPr>
          <a:xfrm>
            <a:off x="841248" y="365759"/>
            <a:ext cx="7769352" cy="1325880"/>
          </a:xfrm>
        </p:spPr>
        <p:txBody>
          <a:bodyPr anchor="ctr">
            <a:normAutofit/>
          </a:bodyPr>
          <a:lstStyle/>
          <a:p>
            <a:pPr>
              <a:spcBef>
                <a:spcPts val="1000"/>
              </a:spcBef>
            </a:pPr>
            <a:r>
              <a:rPr lang="en-US">
                <a:solidFill>
                  <a:schemeClr val="bg1"/>
                </a:solidFill>
                <a:ea typeface="+mj-lt"/>
                <a:cs typeface="+mj-lt"/>
              </a:rPr>
              <a:t>Nonmedical Treatment For Female Sexual Dysfunction</a:t>
            </a:r>
            <a:endParaRPr lang="en-US">
              <a:solidFill>
                <a:schemeClr val="bg1"/>
              </a:solidFill>
            </a:endParaRPr>
          </a:p>
          <a:p>
            <a:endParaRPr lang="en-US">
              <a:solidFill>
                <a:schemeClr val="bg1"/>
              </a:solidFill>
              <a:ea typeface="Calibri Light"/>
              <a:cs typeface="Calibri Light"/>
            </a:endParaRPr>
          </a:p>
        </p:txBody>
      </p:sp>
      <p:sp>
        <p:nvSpPr>
          <p:cNvPr id="23" name="Freeform: Shape 22">
            <a:extLst>
              <a:ext uri="{FF2B5EF4-FFF2-40B4-BE49-F238E27FC236}">
                <a16:creationId xmlns:a16="http://schemas.microsoft.com/office/drawing/2014/main" id="{F4CBD955-7E14-485C-919F-EC1D1B9BC2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5410" y="2"/>
            <a:ext cx="2986590" cy="1511301"/>
          </a:xfrm>
          <a:custGeom>
            <a:avLst/>
            <a:gdLst>
              <a:gd name="connsiteX0" fmla="*/ 697617 w 2986590"/>
              <a:gd name="connsiteY0" fmla="*/ 0 h 1511301"/>
              <a:gd name="connsiteX1" fmla="*/ 1096710 w 2986590"/>
              <a:gd name="connsiteY1" fmla="*/ 0 h 1511301"/>
              <a:gd name="connsiteX2" fmla="*/ 1191330 w 2986590"/>
              <a:gd name="connsiteY2" fmla="*/ 0 h 1511301"/>
              <a:gd name="connsiteX3" fmla="*/ 2986590 w 2986590"/>
              <a:gd name="connsiteY3" fmla="*/ 0 h 1511301"/>
              <a:gd name="connsiteX4" fmla="*/ 2986590 w 2986590"/>
              <a:gd name="connsiteY4" fmla="*/ 1511301 h 1511301"/>
              <a:gd name="connsiteX5" fmla="*/ 1191330 w 2986590"/>
              <a:gd name="connsiteY5" fmla="*/ 1511301 h 1511301"/>
              <a:gd name="connsiteX6" fmla="*/ 399093 w 2986590"/>
              <a:gd name="connsiteY6" fmla="*/ 1511301 h 1511301"/>
              <a:gd name="connsiteX7" fmla="*/ 0 w 2986590"/>
              <a:gd name="connsiteY7" fmla="*/ 1511301 h 1511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6590" h="1511301">
                <a:moveTo>
                  <a:pt x="697617" y="0"/>
                </a:moveTo>
                <a:lnTo>
                  <a:pt x="1096710" y="0"/>
                </a:lnTo>
                <a:lnTo>
                  <a:pt x="1191330" y="0"/>
                </a:lnTo>
                <a:lnTo>
                  <a:pt x="2986590" y="0"/>
                </a:lnTo>
                <a:lnTo>
                  <a:pt x="2986590" y="1511301"/>
                </a:lnTo>
                <a:lnTo>
                  <a:pt x="1191330" y="1511301"/>
                </a:lnTo>
                <a:lnTo>
                  <a:pt x="399093" y="1511301"/>
                </a:lnTo>
                <a:lnTo>
                  <a:pt x="0" y="151130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168B96EC-D3F0-DA5D-65EE-9CC69A6A0829}"/>
              </a:ext>
            </a:extLst>
          </p:cNvPr>
          <p:cNvSpPr>
            <a:spLocks noGrp="1"/>
          </p:cNvSpPr>
          <p:nvPr>
            <p:ph idx="1"/>
          </p:nvPr>
        </p:nvSpPr>
        <p:spPr>
          <a:xfrm>
            <a:off x="841248" y="2209800"/>
            <a:ext cx="5887479" cy="4010025"/>
          </a:xfrm>
        </p:spPr>
        <p:txBody>
          <a:bodyPr vert="horz" lIns="91440" tIns="45720" rIns="91440" bIns="45720" rtlCol="0" anchor="t">
            <a:normAutofit/>
          </a:bodyPr>
          <a:lstStyle/>
          <a:p>
            <a:r>
              <a:rPr lang="en-US" sz="1300">
                <a:solidFill>
                  <a:srgbClr val="FFFFFF"/>
                </a:solidFill>
              </a:rPr>
              <a:t>To treat sexual dysfunction, your doctor might recommend that you start with these strategies:</a:t>
            </a:r>
          </a:p>
          <a:p>
            <a:pPr>
              <a:buChar char="•"/>
            </a:pPr>
            <a:r>
              <a:rPr lang="en-US" sz="1300" b="1">
                <a:solidFill>
                  <a:srgbClr val="FFFFFF"/>
                </a:solidFill>
              </a:rPr>
              <a:t>Talk and listen.</a:t>
            </a:r>
            <a:r>
              <a:rPr lang="en-US" sz="1300">
                <a:solidFill>
                  <a:srgbClr val="FFFFFF"/>
                </a:solidFill>
              </a:rPr>
              <a:t> Open communication with your partner makes a world of difference in your sexual satisfaction. Even if you're not used to talking about your likes and dislikes, learning to do so and providing feedback in a nonthreatening way sets the stage for greater intimacy.</a:t>
            </a:r>
            <a:endParaRPr lang="en-US" sz="1300">
              <a:solidFill>
                <a:srgbClr val="FFFFFF"/>
              </a:solidFill>
              <a:ea typeface="Calibri"/>
              <a:cs typeface="Calibri"/>
            </a:endParaRPr>
          </a:p>
          <a:p>
            <a:pPr>
              <a:buChar char="•"/>
            </a:pPr>
            <a:r>
              <a:rPr lang="en-US" sz="1300" b="1">
                <a:solidFill>
                  <a:srgbClr val="FFFFFF"/>
                </a:solidFill>
              </a:rPr>
              <a:t>Practice healthy lifestyle habits.</a:t>
            </a:r>
            <a:r>
              <a:rPr lang="en-US" sz="1300">
                <a:solidFill>
                  <a:srgbClr val="FFFFFF"/>
                </a:solidFill>
              </a:rPr>
              <a:t> Limit alcohol — drinking too much can blunt your sexual responsiveness. Be physically active — regular physical activity can increase your stamina and elevate your mood, enhancing romantic feelings. Learn ways to decrease stress so you can focus on and enjoy sexual experiences.</a:t>
            </a:r>
            <a:endParaRPr lang="en-US" sz="1300">
              <a:solidFill>
                <a:srgbClr val="FFFFFF"/>
              </a:solidFill>
              <a:ea typeface="Calibri"/>
              <a:cs typeface="Calibri"/>
            </a:endParaRPr>
          </a:p>
          <a:p>
            <a:pPr>
              <a:buChar char="•"/>
            </a:pPr>
            <a:r>
              <a:rPr lang="en-US" sz="1300" b="1">
                <a:solidFill>
                  <a:srgbClr val="FFFFFF"/>
                </a:solidFill>
              </a:rPr>
              <a:t>Seek counseling.</a:t>
            </a:r>
            <a:r>
              <a:rPr lang="en-US" sz="1300">
                <a:solidFill>
                  <a:srgbClr val="FFFFFF"/>
                </a:solidFill>
              </a:rPr>
              <a:t> Talk with a counselor or therapist who specializes in sexual and relationship problems. Therapy often includes education about how to optimize your body's sexual response, ways to enhance intimacy with your partner, and recommendations for reading materials or couples exercises.</a:t>
            </a:r>
            <a:endParaRPr lang="en-US" sz="1300">
              <a:solidFill>
                <a:srgbClr val="FFFFFF"/>
              </a:solidFill>
              <a:ea typeface="Calibri"/>
              <a:cs typeface="Calibri"/>
            </a:endParaRPr>
          </a:p>
          <a:p>
            <a:pPr>
              <a:buChar char="•"/>
            </a:pPr>
            <a:r>
              <a:rPr lang="en-US" sz="1300" b="1">
                <a:solidFill>
                  <a:srgbClr val="FFFFFF"/>
                </a:solidFill>
              </a:rPr>
              <a:t>Use a lubricant.</a:t>
            </a:r>
            <a:r>
              <a:rPr lang="en-US" sz="1300">
                <a:solidFill>
                  <a:srgbClr val="FFFFFF"/>
                </a:solidFill>
              </a:rPr>
              <a:t> A vaginal lubricant may be helpful during intercourse if you have vaginal dryness or pain during sex.</a:t>
            </a:r>
            <a:endParaRPr lang="en-US" sz="1300">
              <a:solidFill>
                <a:srgbClr val="FFFFFF"/>
              </a:solidFill>
              <a:ea typeface="Calibri"/>
              <a:cs typeface="Calibri"/>
            </a:endParaRPr>
          </a:p>
          <a:p>
            <a:pPr>
              <a:buChar char="•"/>
            </a:pPr>
            <a:r>
              <a:rPr lang="en-US" sz="1300" b="1">
                <a:solidFill>
                  <a:srgbClr val="FFFFFF"/>
                </a:solidFill>
              </a:rPr>
              <a:t>Try a device.</a:t>
            </a:r>
            <a:r>
              <a:rPr lang="en-US" sz="1300">
                <a:solidFill>
                  <a:srgbClr val="FFFFFF"/>
                </a:solidFill>
              </a:rPr>
              <a:t> Arousal may be enhanced with stimulation of the clitoris. Use a vibrator to provide clitoral stimulation.</a:t>
            </a:r>
            <a:endParaRPr lang="en-US" sz="1300">
              <a:solidFill>
                <a:srgbClr val="FFFFFF"/>
              </a:solidFill>
              <a:ea typeface="Calibri"/>
              <a:cs typeface="Calibri"/>
            </a:endParaRPr>
          </a:p>
        </p:txBody>
      </p:sp>
      <p:sp>
        <p:nvSpPr>
          <p:cNvPr id="5" name="TextBox 4">
            <a:extLst>
              <a:ext uri="{FF2B5EF4-FFF2-40B4-BE49-F238E27FC236}">
                <a16:creationId xmlns:a16="http://schemas.microsoft.com/office/drawing/2014/main" id="{51B0B6F3-318C-99C7-9D9D-D54B929DAE92}"/>
              </a:ext>
            </a:extLst>
          </p:cNvPr>
          <p:cNvSpPr txBox="1"/>
          <p:nvPr/>
        </p:nvSpPr>
        <p:spPr>
          <a:xfrm>
            <a:off x="9737482" y="6657945"/>
            <a:ext cx="245451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a:extLst>
                    <a:ext uri="{A12FA001-AC4F-418D-AE19-62706E023703}">
                      <ahyp:hlinkClr xmlns:ahyp="http://schemas.microsoft.com/office/drawing/2018/hyperlinkcolor" val="tx"/>
                    </a:ext>
                  </a:extLst>
                </a:hlinkClick>
              </a:rPr>
              <a:t>CC BY-SA-NC</a:t>
            </a:r>
            <a:r>
              <a:rPr lang="en-US" sz="700">
                <a:solidFill>
                  <a:srgbClr val="FFFFFF"/>
                </a:solidFill>
              </a:rPr>
              <a:t>.</a:t>
            </a:r>
          </a:p>
        </p:txBody>
      </p:sp>
    </p:spTree>
    <p:extLst>
      <p:ext uri="{BB962C8B-B14F-4D97-AF65-F5344CB8AC3E}">
        <p14:creationId xmlns:p14="http://schemas.microsoft.com/office/powerpoint/2010/main" val="386905414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Free picture: antibody, cure, influenza, medical evacuation, testing ...">
            <a:extLst>
              <a:ext uri="{FF2B5EF4-FFF2-40B4-BE49-F238E27FC236}">
                <a16:creationId xmlns:a16="http://schemas.microsoft.com/office/drawing/2014/main" id="{8A1A0C95-445B-2494-CCB7-F35C783BA806}"/>
              </a:ext>
            </a:extLst>
          </p:cNvPr>
          <p:cNvPicPr>
            <a:picLocks noChangeAspect="1"/>
          </p:cNvPicPr>
          <p:nvPr/>
        </p:nvPicPr>
        <p:blipFill rotWithShape="1">
          <a:blip r:embed="rId2"/>
          <a:srcRect t="9676" b="6055"/>
          <a:stretch/>
        </p:blipFill>
        <p:spPr>
          <a:xfrm>
            <a:off x="20" y="10"/>
            <a:ext cx="12191981" cy="6857990"/>
          </a:xfrm>
          <a:prstGeom prst="rect">
            <a:avLst/>
          </a:prstGeom>
        </p:spPr>
      </p:pic>
      <p:sp>
        <p:nvSpPr>
          <p:cNvPr id="17" name="Rectangle 16">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9873"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44279BE-D2BC-C1C6-BEBF-C6A18C49E0CE}"/>
              </a:ext>
            </a:extLst>
          </p:cNvPr>
          <p:cNvSpPr>
            <a:spLocks noGrp="1"/>
          </p:cNvSpPr>
          <p:nvPr>
            <p:ph type="title"/>
          </p:nvPr>
        </p:nvSpPr>
        <p:spPr>
          <a:xfrm>
            <a:off x="643467" y="321734"/>
            <a:ext cx="6891186" cy="1135737"/>
          </a:xfrm>
        </p:spPr>
        <p:txBody>
          <a:bodyPr>
            <a:normAutofit/>
          </a:bodyPr>
          <a:lstStyle/>
          <a:p>
            <a:r>
              <a:rPr lang="en-US" sz="3600">
                <a:ea typeface="+mj-lt"/>
                <a:cs typeface="+mj-lt"/>
              </a:rPr>
              <a:t>Medical Treatment For Female Sexual Dysfunction</a:t>
            </a:r>
            <a:endParaRPr lang="en-US" sz="3600"/>
          </a:p>
        </p:txBody>
      </p:sp>
      <p:sp>
        <p:nvSpPr>
          <p:cNvPr id="3" name="Content Placeholder 2">
            <a:extLst>
              <a:ext uri="{FF2B5EF4-FFF2-40B4-BE49-F238E27FC236}">
                <a16:creationId xmlns:a16="http://schemas.microsoft.com/office/drawing/2014/main" id="{C0E0FF61-F3FC-3E00-B6CD-AC55FD02873B}"/>
              </a:ext>
            </a:extLst>
          </p:cNvPr>
          <p:cNvSpPr>
            <a:spLocks noGrp="1"/>
          </p:cNvSpPr>
          <p:nvPr>
            <p:ph idx="1"/>
          </p:nvPr>
        </p:nvSpPr>
        <p:spPr>
          <a:xfrm>
            <a:off x="643467" y="1782981"/>
            <a:ext cx="6891187" cy="4393982"/>
          </a:xfrm>
        </p:spPr>
        <p:txBody>
          <a:bodyPr vert="horz" lIns="91440" tIns="45720" rIns="91440" bIns="45720" rtlCol="0">
            <a:normAutofit/>
          </a:bodyPr>
          <a:lstStyle/>
          <a:p>
            <a:endParaRPr lang="en-US" sz="1100">
              <a:ea typeface="Calibri" panose="020F0502020204030204"/>
              <a:cs typeface="Calibri" panose="020F0502020204030204"/>
            </a:endParaRPr>
          </a:p>
          <a:p>
            <a:r>
              <a:rPr lang="en-US" sz="1100">
                <a:ea typeface="+mn-lt"/>
                <a:cs typeface="+mn-lt"/>
              </a:rPr>
              <a:t>Effective treatment for sexual dysfunction often requires addressing an underlying medical condition or hormonal change. Your doctor may suggest changing a medication you're taking or prescribing a new one.</a:t>
            </a:r>
            <a:endParaRPr lang="en-US" sz="1100"/>
          </a:p>
          <a:p>
            <a:r>
              <a:rPr lang="en-US" sz="1100">
                <a:ea typeface="+mn-lt"/>
                <a:cs typeface="+mn-lt"/>
              </a:rPr>
              <a:t>Possible treatments for female sexual dysfunction might include:</a:t>
            </a:r>
            <a:endParaRPr lang="en-US" sz="1100"/>
          </a:p>
          <a:p>
            <a:r>
              <a:rPr lang="en-US" sz="1100" b="1">
                <a:ea typeface="+mn-lt"/>
                <a:cs typeface="+mn-lt"/>
              </a:rPr>
              <a:t>Estrogen therapy.</a:t>
            </a:r>
            <a:r>
              <a:rPr lang="en-US" sz="1100">
                <a:ea typeface="+mn-lt"/>
                <a:cs typeface="+mn-lt"/>
              </a:rPr>
              <a:t> Localized estrogen therapy comes in the form of a vaginal ring, cream or tablet. This therapy benefits sexual function by improving vaginal tone and elasticity, increasing vaginal blood flow and enhancing lubrication.</a:t>
            </a:r>
            <a:endParaRPr lang="en-US" sz="1100"/>
          </a:p>
          <a:p>
            <a:r>
              <a:rPr lang="en-US" sz="1100">
                <a:ea typeface="+mn-lt"/>
                <a:cs typeface="+mn-lt"/>
              </a:rPr>
              <a:t>The risks of hormone therapy may vary depending on your age, your risk of other health issues such as heart and blood vessel disease and cancer, the dose and type of hormone and whether estrogen is given alone or with a progestin.</a:t>
            </a:r>
            <a:endParaRPr lang="en-US" sz="1100"/>
          </a:p>
          <a:p>
            <a:r>
              <a:rPr lang="en-US" sz="1100">
                <a:ea typeface="+mn-lt"/>
                <a:cs typeface="+mn-lt"/>
              </a:rPr>
              <a:t>Talk with your doctor about benefits and risks. In some cases, hormonal therapy might require close monitoring by your doctor.</a:t>
            </a:r>
            <a:endParaRPr lang="en-US" sz="1100"/>
          </a:p>
          <a:p>
            <a:r>
              <a:rPr lang="en-US" sz="1100" b="1">
                <a:ea typeface="+mn-lt"/>
                <a:cs typeface="+mn-lt"/>
              </a:rPr>
              <a:t>Ospemifene (Osphena).</a:t>
            </a:r>
            <a:r>
              <a:rPr lang="en-US" sz="1100">
                <a:ea typeface="+mn-lt"/>
                <a:cs typeface="+mn-lt"/>
              </a:rPr>
              <a:t> This medication is a selective estrogen receptor modulator. It helps reduce pain during sex for women with vulvovaginal atrophy.</a:t>
            </a:r>
            <a:endParaRPr lang="en-US" sz="1100"/>
          </a:p>
          <a:p>
            <a:r>
              <a:rPr lang="en-US" sz="1100" b="1">
                <a:ea typeface="+mn-lt"/>
                <a:cs typeface="+mn-lt"/>
              </a:rPr>
              <a:t>Androgen therapy.</a:t>
            </a:r>
            <a:r>
              <a:rPr lang="en-US" sz="1100">
                <a:ea typeface="+mn-lt"/>
                <a:cs typeface="+mn-lt"/>
              </a:rPr>
              <a:t> Androgens include testosterone. Testosterone plays a role in healthy sexual function in women as well as men, although women have much lower levels of testosterone.</a:t>
            </a:r>
            <a:endParaRPr lang="en-US" sz="1100"/>
          </a:p>
          <a:p>
            <a:r>
              <a:rPr lang="en-US" sz="1100">
                <a:ea typeface="+mn-lt"/>
                <a:cs typeface="+mn-lt"/>
              </a:rPr>
              <a:t>Androgen therapy for sexual dysfunction is controversial. Some studies show a benefit for women who have low testosterone levels and develop sexual dysfunction; other studies show little or no benefit.</a:t>
            </a:r>
            <a:endParaRPr lang="en-US" sz="1100"/>
          </a:p>
          <a:p>
            <a:endParaRPr lang="en-US" sz="1100"/>
          </a:p>
        </p:txBody>
      </p:sp>
      <p:grpSp>
        <p:nvGrpSpPr>
          <p:cNvPr id="19" name="Group 18">
            <a:extLst>
              <a:ext uri="{FF2B5EF4-FFF2-40B4-BE49-F238E27FC236}">
                <a16:creationId xmlns:a16="http://schemas.microsoft.com/office/drawing/2014/main" id="{07EAA094-9CF6-4695-958A-33D9BCAA9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23132" y="713128"/>
            <a:ext cx="1068867" cy="2126625"/>
            <a:chOff x="10918968" y="713127"/>
            <a:chExt cx="1273032" cy="2532832"/>
          </a:xfrm>
        </p:grpSpPr>
        <p:sp>
          <p:nvSpPr>
            <p:cNvPr id="20" name="Rectangle 1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 name="Isosceles Triangle 22">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2680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Free picture: antibody, cure, influenza, medical evacuation, testing ...">
            <a:extLst>
              <a:ext uri="{FF2B5EF4-FFF2-40B4-BE49-F238E27FC236}">
                <a16:creationId xmlns:a16="http://schemas.microsoft.com/office/drawing/2014/main" id="{6CA7504A-7039-9F4A-A423-135E6E938174}"/>
              </a:ext>
            </a:extLst>
          </p:cNvPr>
          <p:cNvPicPr>
            <a:picLocks noChangeAspect="1"/>
          </p:cNvPicPr>
          <p:nvPr/>
        </p:nvPicPr>
        <p:blipFill rotWithShape="1">
          <a:blip r:embed="rId2"/>
          <a:srcRect t="9676" b="6055"/>
          <a:stretch/>
        </p:blipFill>
        <p:spPr>
          <a:xfrm>
            <a:off x="20" y="10"/>
            <a:ext cx="12191981" cy="6857990"/>
          </a:xfrm>
          <a:prstGeom prst="rect">
            <a:avLst/>
          </a:prstGeom>
        </p:spPr>
      </p:pic>
      <p:sp>
        <p:nvSpPr>
          <p:cNvPr id="17" name="Rectangle 16">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9873"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E51F27-3F8B-EB58-8194-525C46239E58}"/>
              </a:ext>
            </a:extLst>
          </p:cNvPr>
          <p:cNvSpPr>
            <a:spLocks noGrp="1"/>
          </p:cNvSpPr>
          <p:nvPr>
            <p:ph type="title"/>
          </p:nvPr>
        </p:nvSpPr>
        <p:spPr>
          <a:xfrm>
            <a:off x="643467" y="321734"/>
            <a:ext cx="6891186" cy="1135737"/>
          </a:xfrm>
        </p:spPr>
        <p:txBody>
          <a:bodyPr>
            <a:normAutofit/>
          </a:bodyPr>
          <a:lstStyle/>
          <a:p>
            <a:endParaRPr lang="en-US" sz="3600"/>
          </a:p>
        </p:txBody>
      </p:sp>
      <p:sp>
        <p:nvSpPr>
          <p:cNvPr id="3" name="Content Placeholder 2">
            <a:extLst>
              <a:ext uri="{FF2B5EF4-FFF2-40B4-BE49-F238E27FC236}">
                <a16:creationId xmlns:a16="http://schemas.microsoft.com/office/drawing/2014/main" id="{83B564F7-66DC-A568-FE78-478F7B76C990}"/>
              </a:ext>
            </a:extLst>
          </p:cNvPr>
          <p:cNvSpPr>
            <a:spLocks noGrp="1"/>
          </p:cNvSpPr>
          <p:nvPr>
            <p:ph idx="1"/>
          </p:nvPr>
        </p:nvSpPr>
        <p:spPr>
          <a:xfrm>
            <a:off x="643467" y="1782981"/>
            <a:ext cx="6891187" cy="4393982"/>
          </a:xfrm>
        </p:spPr>
        <p:txBody>
          <a:bodyPr vert="horz" lIns="91440" tIns="45720" rIns="91440" bIns="45720" rtlCol="0">
            <a:normAutofit/>
          </a:bodyPr>
          <a:lstStyle/>
          <a:p>
            <a:r>
              <a:rPr lang="en-US" sz="1600">
                <a:ea typeface="+mn-lt"/>
                <a:cs typeface="+mn-lt"/>
              </a:rPr>
              <a:t>Flibanserin (Addyi). Originally developed as an antidepressant, flibanserin is approved by the Food and Drug Administration (FDA) as a treatment for low sexual desire in premenopausal women.</a:t>
            </a:r>
          </a:p>
          <a:p>
            <a:r>
              <a:rPr lang="en-US" sz="1600">
                <a:ea typeface="+mn-lt"/>
                <a:cs typeface="+mn-lt"/>
              </a:rPr>
              <a:t>A daily pill, Addyi may boost sex drive in women who experience low sexual desire and find it distressing. Potentially serious side effects include low blood pressure, sleepiness, nausea, fatigue, dizziness and fainting, particularly if the drug is mixed with alcohol. Experts recommend that you stop taking the drug if you don't notice an improvement in your sex drive after eight weeks.</a:t>
            </a:r>
          </a:p>
          <a:p>
            <a:r>
              <a:rPr lang="en-US" sz="1600">
                <a:ea typeface="+mn-lt"/>
                <a:cs typeface="+mn-lt"/>
              </a:rPr>
              <a:t>Bremelanotide (Vyleesi). Bremelanotide is another FDA-approved treatment for low sexual desire in premenopausal women. This medication is an injection you give yourself just under the skin in the belly or thigh before anticipated sexual activity.</a:t>
            </a:r>
          </a:p>
          <a:p>
            <a:r>
              <a:rPr lang="en-US" sz="1600">
                <a:ea typeface="+mn-lt"/>
                <a:cs typeface="+mn-lt"/>
              </a:rPr>
              <a:t>Some women experience nausea, which is more common after the first injection but tends to improve with the second injection. Other side effects include vomiting, flushing, headache and a skin reaction at the site of the injection.</a:t>
            </a:r>
          </a:p>
          <a:p>
            <a:endParaRPr lang="en-US" sz="1600">
              <a:ea typeface="+mn-lt"/>
              <a:cs typeface="+mn-lt"/>
            </a:endParaRPr>
          </a:p>
          <a:p>
            <a:endParaRPr lang="en-US" sz="1600">
              <a:ea typeface="Calibri"/>
              <a:cs typeface="Calibri"/>
            </a:endParaRPr>
          </a:p>
        </p:txBody>
      </p:sp>
      <p:grpSp>
        <p:nvGrpSpPr>
          <p:cNvPr id="19" name="Group 18">
            <a:extLst>
              <a:ext uri="{FF2B5EF4-FFF2-40B4-BE49-F238E27FC236}">
                <a16:creationId xmlns:a16="http://schemas.microsoft.com/office/drawing/2014/main" id="{07EAA094-9CF6-4695-958A-33D9BCAA9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23132" y="713128"/>
            <a:ext cx="1068867" cy="2126625"/>
            <a:chOff x="10918968" y="713127"/>
            <a:chExt cx="1273032" cy="2532832"/>
          </a:xfrm>
        </p:grpSpPr>
        <p:sp>
          <p:nvSpPr>
            <p:cNvPr id="20" name="Rectangle 1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 name="Isosceles Triangle 22">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6771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7">
            <a:extLst>
              <a:ext uri="{FF2B5EF4-FFF2-40B4-BE49-F238E27FC236}">
                <a16:creationId xmlns:a16="http://schemas.microsoft.com/office/drawing/2014/main" id="{1410D315-0735-804D-6A2A-88011D556396}"/>
              </a:ext>
            </a:extLst>
          </p:cNvPr>
          <p:cNvPicPr>
            <a:picLocks noChangeAspect="1"/>
          </p:cNvPicPr>
          <p:nvPr/>
        </p:nvPicPr>
        <p:blipFill rotWithShape="1">
          <a:blip r:embed="rId2">
            <a:alphaModFix amt="40000"/>
            <a:extLst>
              <a:ext uri="{837473B0-CC2E-450A-ABE3-18F120FF3D39}">
                <a1611:picAttrSrcUrl xmlns:a1611="http://schemas.microsoft.com/office/drawing/2016/11/main" r:id="rId3"/>
              </a:ext>
            </a:extLst>
          </a:blip>
          <a:srcRect r="6666"/>
          <a:stretch/>
        </p:blipFill>
        <p:spPr>
          <a:xfrm>
            <a:off x="20" y="10"/>
            <a:ext cx="12191979" cy="6857990"/>
          </a:xfrm>
          <a:prstGeom prst="rect">
            <a:avLst/>
          </a:prstGeom>
        </p:spPr>
      </p:pic>
      <p:sp>
        <p:nvSpPr>
          <p:cNvPr id="2" name="Title 1">
            <a:extLst>
              <a:ext uri="{FF2B5EF4-FFF2-40B4-BE49-F238E27FC236}">
                <a16:creationId xmlns:a16="http://schemas.microsoft.com/office/drawing/2014/main" id="{AF20A310-E07B-AD3C-7C32-9A79273C29BB}"/>
              </a:ext>
            </a:extLst>
          </p:cNvPr>
          <p:cNvSpPr>
            <a:spLocks noGrp="1"/>
          </p:cNvSpPr>
          <p:nvPr>
            <p:ph type="title"/>
          </p:nvPr>
        </p:nvSpPr>
        <p:spPr>
          <a:xfrm>
            <a:off x="838200" y="365125"/>
            <a:ext cx="10515600" cy="1325563"/>
          </a:xfrm>
        </p:spPr>
        <p:txBody>
          <a:bodyPr>
            <a:normAutofit/>
          </a:bodyPr>
          <a:lstStyle/>
          <a:p>
            <a:r>
              <a:rPr lang="en-US" sz="4200" dirty="0">
                <a:solidFill>
                  <a:srgbClr val="FFFFFF"/>
                </a:solidFill>
                <a:ea typeface="+mj-lt"/>
                <a:cs typeface="+mj-lt"/>
              </a:rPr>
              <a:t>What is sexual dysfunction and how common is it?</a:t>
            </a:r>
            <a:endParaRPr lang="en-US" sz="4200" dirty="0">
              <a:solidFill>
                <a:srgbClr val="FFFFFF"/>
              </a:solidFill>
            </a:endParaRPr>
          </a:p>
        </p:txBody>
      </p:sp>
      <p:sp>
        <p:nvSpPr>
          <p:cNvPr id="15"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39EB24-1814-CBF5-95A3-B5A14870A395}"/>
              </a:ext>
            </a:extLst>
          </p:cNvPr>
          <p:cNvSpPr>
            <a:spLocks noGrp="1"/>
          </p:cNvSpPr>
          <p:nvPr>
            <p:ph idx="1"/>
          </p:nvPr>
        </p:nvSpPr>
        <p:spPr>
          <a:xfrm>
            <a:off x="838200" y="2004446"/>
            <a:ext cx="10515600" cy="4176897"/>
          </a:xfrm>
        </p:spPr>
        <p:txBody>
          <a:bodyPr vert="horz" lIns="91440" tIns="45720" rIns="91440" bIns="45720" rtlCol="0">
            <a:normAutofit/>
          </a:bodyPr>
          <a:lstStyle/>
          <a:p>
            <a:r>
              <a:rPr lang="en-US" sz="2200">
                <a:solidFill>
                  <a:srgbClr val="FFFFFF"/>
                </a:solidFill>
                <a:ea typeface="+mn-lt"/>
                <a:cs typeface="+mn-lt"/>
              </a:rPr>
              <a:t>Sexual dysfunction is a problem in a person’s sexual desire, arousal, or orgasm. Sexual dysfunction is common. It affects as many as 30% of men and 40% of women. For couples dealing with infertility, it is even more common. Often, people ignore or downplay the sexual problems of infertile couples. Many think that the issues will go away on their own or will not have long-term consequences.</a:t>
            </a:r>
            <a:endParaRPr lang="en-US" sz="2200">
              <a:solidFill>
                <a:srgbClr val="FFFFFF"/>
              </a:solidFill>
              <a:ea typeface="Calibri"/>
              <a:cs typeface="Calibri"/>
            </a:endParaRPr>
          </a:p>
          <a:p>
            <a:r>
              <a:rPr lang="en-US" sz="2200">
                <a:solidFill>
                  <a:srgbClr val="FFFFFF"/>
                </a:solidFill>
                <a:ea typeface="+mn-lt"/>
                <a:cs typeface="+mn-lt"/>
              </a:rPr>
              <a:t>Some sexual problems may go away when the pressures of infertility treatment end. But sexual difficulties often linger or get worse after treatment ends or a couple becomes parents. Even couples who never have major sexual problems often find they have times when they have less sexual desire and satisfaction because of emotional distress or the physical strains of infertility or a specific treatment.</a:t>
            </a:r>
            <a:endParaRPr lang="en-US" sz="2200">
              <a:solidFill>
                <a:srgbClr val="FFFFFF"/>
              </a:solidFill>
            </a:endParaRPr>
          </a:p>
          <a:p>
            <a:endParaRPr lang="en-US" sz="2200">
              <a:solidFill>
                <a:srgbClr val="FFFFFF"/>
              </a:solidFill>
            </a:endParaRPr>
          </a:p>
        </p:txBody>
      </p:sp>
      <p:sp>
        <p:nvSpPr>
          <p:cNvPr id="8" name="TextBox 7">
            <a:extLst>
              <a:ext uri="{FF2B5EF4-FFF2-40B4-BE49-F238E27FC236}">
                <a16:creationId xmlns:a16="http://schemas.microsoft.com/office/drawing/2014/main" id="{97C9FEE7-C3F2-34B6-436C-8B0DE0F2FCC8}"/>
              </a:ext>
            </a:extLst>
          </p:cNvPr>
          <p:cNvSpPr txBox="1"/>
          <p:nvPr/>
        </p:nvSpPr>
        <p:spPr>
          <a:xfrm>
            <a:off x="9737481" y="6657945"/>
            <a:ext cx="245451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a:extLst>
                    <a:ext uri="{A12FA001-AC4F-418D-AE19-62706E023703}">
                      <ahyp:hlinkClr xmlns:ahyp="http://schemas.microsoft.com/office/drawing/2018/hyperlinkcolor" val="tx"/>
                    </a:ext>
                  </a:extLst>
                </a:hlinkClick>
              </a:rPr>
              <a:t>CC BY-SA-NC</a:t>
            </a:r>
            <a:r>
              <a:rPr lang="en-US" sz="700">
                <a:solidFill>
                  <a:srgbClr val="FFFFFF"/>
                </a:solidFill>
              </a:rPr>
              <a:t>.</a:t>
            </a:r>
          </a:p>
        </p:txBody>
      </p:sp>
    </p:spTree>
    <p:extLst>
      <p:ext uri="{BB962C8B-B14F-4D97-AF65-F5344CB8AC3E}">
        <p14:creationId xmlns:p14="http://schemas.microsoft.com/office/powerpoint/2010/main" val="3788930559"/>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14">
            <a:extLst>
              <a:ext uri="{FF2B5EF4-FFF2-40B4-BE49-F238E27FC236}">
                <a16:creationId xmlns:a16="http://schemas.microsoft.com/office/drawing/2014/main" id="{6EBF06A5-4173-45DE-87B1-0791E098A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group of people sitting on a couch&#10;&#10;Description automatically generated">
            <a:extLst>
              <a:ext uri="{FF2B5EF4-FFF2-40B4-BE49-F238E27FC236}">
                <a16:creationId xmlns:a16="http://schemas.microsoft.com/office/drawing/2014/main" id="{9F10E803-7F65-7C62-9D4D-7DDCB1339A8B}"/>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r="22009" b="1"/>
          <a:stretch/>
        </p:blipFill>
        <p:spPr>
          <a:xfrm>
            <a:off x="5511589" y="523804"/>
            <a:ext cx="6680411" cy="5696039"/>
          </a:xfrm>
          <a:custGeom>
            <a:avLst/>
            <a:gdLst/>
            <a:ahLst/>
            <a:cxnLst/>
            <a:rect l="l" t="t" r="r" b="b"/>
            <a:pathLst>
              <a:path w="6680411" h="5696039">
                <a:moveTo>
                  <a:pt x="3592766" y="0"/>
                </a:moveTo>
                <a:lnTo>
                  <a:pt x="4718262" y="0"/>
                </a:lnTo>
                <a:lnTo>
                  <a:pt x="4718262" y="2"/>
                </a:lnTo>
                <a:lnTo>
                  <a:pt x="6680411" y="2"/>
                </a:lnTo>
                <a:lnTo>
                  <a:pt x="6680411" y="5696022"/>
                </a:lnTo>
                <a:lnTo>
                  <a:pt x="3888773" y="5696022"/>
                </a:lnTo>
                <a:lnTo>
                  <a:pt x="3888773" y="5696039"/>
                </a:lnTo>
                <a:lnTo>
                  <a:pt x="0" y="5696039"/>
                </a:lnTo>
                <a:lnTo>
                  <a:pt x="2763278" y="19"/>
                </a:lnTo>
                <a:lnTo>
                  <a:pt x="3447183" y="19"/>
                </a:lnTo>
                <a:lnTo>
                  <a:pt x="3447183" y="2"/>
                </a:lnTo>
                <a:lnTo>
                  <a:pt x="3592765" y="2"/>
                </a:lnTo>
                <a:close/>
              </a:path>
            </a:pathLst>
          </a:custGeom>
        </p:spPr>
      </p:pic>
      <p:sp>
        <p:nvSpPr>
          <p:cNvPr id="25" name="Freeform: Shape 16">
            <a:extLst>
              <a:ext uri="{FF2B5EF4-FFF2-40B4-BE49-F238E27FC236}">
                <a16:creationId xmlns:a16="http://schemas.microsoft.com/office/drawing/2014/main" id="{206E9F47-DC46-4A02-B5DB-26B56C39C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23805"/>
            <a:ext cx="7800441" cy="5696020"/>
          </a:xfrm>
          <a:custGeom>
            <a:avLst/>
            <a:gdLst>
              <a:gd name="connsiteX0" fmla="*/ 0 w 7800441"/>
              <a:gd name="connsiteY0" fmla="*/ 0 h 5696020"/>
              <a:gd name="connsiteX1" fmla="*/ 7800441 w 7800441"/>
              <a:gd name="connsiteY1" fmla="*/ 0 h 5696020"/>
              <a:gd name="connsiteX2" fmla="*/ 5037161 w 7800441"/>
              <a:gd name="connsiteY2" fmla="*/ 5696020 h 5696020"/>
              <a:gd name="connsiteX3" fmla="*/ 0 w 7800441"/>
              <a:gd name="connsiteY3" fmla="*/ 5696020 h 5696020"/>
            </a:gdLst>
            <a:ahLst/>
            <a:cxnLst>
              <a:cxn ang="0">
                <a:pos x="connsiteX0" y="connsiteY0"/>
              </a:cxn>
              <a:cxn ang="0">
                <a:pos x="connsiteX1" y="connsiteY1"/>
              </a:cxn>
              <a:cxn ang="0">
                <a:pos x="connsiteX2" y="connsiteY2"/>
              </a:cxn>
              <a:cxn ang="0">
                <a:pos x="connsiteX3" y="connsiteY3"/>
              </a:cxn>
            </a:cxnLst>
            <a:rect l="l" t="t" r="r" b="b"/>
            <a:pathLst>
              <a:path w="7800441" h="5696020">
                <a:moveTo>
                  <a:pt x="0" y="0"/>
                </a:moveTo>
                <a:lnTo>
                  <a:pt x="7800441" y="0"/>
                </a:lnTo>
                <a:lnTo>
                  <a:pt x="5037161" y="5696020"/>
                </a:lnTo>
                <a:lnTo>
                  <a:pt x="0" y="5696020"/>
                </a:lnTo>
                <a:close/>
              </a:path>
            </a:pathLst>
          </a:cu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CDF1DB83-DBC8-72B7-ACAE-AB6EA255D9F4}"/>
              </a:ext>
            </a:extLst>
          </p:cNvPr>
          <p:cNvSpPr>
            <a:spLocks noGrp="1"/>
          </p:cNvSpPr>
          <p:nvPr>
            <p:ph type="title"/>
          </p:nvPr>
        </p:nvSpPr>
        <p:spPr>
          <a:xfrm>
            <a:off x="841247" y="914400"/>
            <a:ext cx="5111877" cy="1095375"/>
          </a:xfrm>
        </p:spPr>
        <p:txBody>
          <a:bodyPr anchor="ctr">
            <a:normAutofit/>
          </a:bodyPr>
          <a:lstStyle/>
          <a:p>
            <a:endParaRPr lang="en-US">
              <a:solidFill>
                <a:srgbClr val="FFFFFF"/>
              </a:solidFill>
            </a:endParaRPr>
          </a:p>
        </p:txBody>
      </p:sp>
      <p:sp>
        <p:nvSpPr>
          <p:cNvPr id="3" name="Content Placeholder 2">
            <a:extLst>
              <a:ext uri="{FF2B5EF4-FFF2-40B4-BE49-F238E27FC236}">
                <a16:creationId xmlns:a16="http://schemas.microsoft.com/office/drawing/2014/main" id="{A7FA4679-3579-A886-1616-8ED3E25F3C25}"/>
              </a:ext>
            </a:extLst>
          </p:cNvPr>
          <p:cNvSpPr>
            <a:spLocks noGrp="1"/>
          </p:cNvSpPr>
          <p:nvPr>
            <p:ph idx="1"/>
          </p:nvPr>
        </p:nvSpPr>
        <p:spPr>
          <a:xfrm>
            <a:off x="841248" y="2333625"/>
            <a:ext cx="4378452" cy="3543300"/>
          </a:xfrm>
        </p:spPr>
        <p:txBody>
          <a:bodyPr vert="horz" lIns="91440" tIns="45720" rIns="91440" bIns="45720" rtlCol="0" anchor="t">
            <a:normAutofit/>
          </a:bodyPr>
          <a:lstStyle/>
          <a:p>
            <a:r>
              <a:rPr lang="en-US" sz="1100">
                <a:solidFill>
                  <a:srgbClr val="FFFFFF"/>
                </a:solidFill>
                <a:ea typeface="+mn-lt"/>
                <a:cs typeface="+mn-lt"/>
              </a:rPr>
              <a:t>Why is it more common in couples with fertility problems?</a:t>
            </a:r>
          </a:p>
          <a:p>
            <a:r>
              <a:rPr lang="en-US" sz="1100">
                <a:solidFill>
                  <a:srgbClr val="FFFFFF"/>
                </a:solidFill>
                <a:ea typeface="+mn-lt"/>
                <a:cs typeface="+mn-lt"/>
              </a:rPr>
              <a:t>Infertility treatments often bring stress, psychological demands, and physically intrusive procedures. These can affect a person’s sexual self-image, desire, and performance. For many couples, making love is a way to connect emotionally. When their sex lives are associated with failure, frustration, anger, and resentment, they can lose this way of showing their emotions. The pressure to perform, and to have (or abstain from) sex due to infertility treatment plans can push couples even further apart. Fertility treatments can make sex less spontaneous and less enjoyable. As sex becomes focused on baby making, couples often stop lovemaking for sexual pleasure.</a:t>
            </a:r>
          </a:p>
          <a:p>
            <a:r>
              <a:rPr lang="en-US" sz="1100">
                <a:solidFill>
                  <a:srgbClr val="FFFFFF"/>
                </a:solidFill>
                <a:ea typeface="+mn-lt"/>
                <a:cs typeface="+mn-lt"/>
              </a:rPr>
              <a:t>These issues can get worse as fertility treatments go on. It doesn’t matter if a couple already had problems with sexual dysfunction or if the problems started with infertility treatments. Sexual dysfunction can take a large toll on emotional well-being. It can also increase the disappointment of not having children and the distress of medical treatment.</a:t>
            </a:r>
          </a:p>
          <a:p>
            <a:endParaRPr lang="en-US" sz="1100">
              <a:solidFill>
                <a:srgbClr val="FFFFFF"/>
              </a:solidFill>
              <a:ea typeface="+mn-lt"/>
              <a:cs typeface="+mn-lt"/>
            </a:endParaRPr>
          </a:p>
          <a:p>
            <a:endParaRPr lang="en-US" sz="1100">
              <a:solidFill>
                <a:srgbClr val="FFFFFF"/>
              </a:solidFill>
              <a:ea typeface="Calibri"/>
              <a:cs typeface="Calibri"/>
            </a:endParaRPr>
          </a:p>
        </p:txBody>
      </p:sp>
      <p:sp>
        <p:nvSpPr>
          <p:cNvPr id="5" name="TextBox 4">
            <a:extLst>
              <a:ext uri="{FF2B5EF4-FFF2-40B4-BE49-F238E27FC236}">
                <a16:creationId xmlns:a16="http://schemas.microsoft.com/office/drawing/2014/main" id="{F0BD5277-AA7A-4613-AE2C-E3CE3DC18A20}"/>
              </a:ext>
            </a:extLst>
          </p:cNvPr>
          <p:cNvSpPr txBox="1"/>
          <p:nvPr/>
        </p:nvSpPr>
        <p:spPr>
          <a:xfrm>
            <a:off x="9851296" y="6657945"/>
            <a:ext cx="234070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a:extLst>
                    <a:ext uri="{A12FA001-AC4F-418D-AE19-62706E023703}">
                      <ahyp:hlinkClr xmlns:ahyp="http://schemas.microsoft.com/office/drawing/2018/hyperlinkcolor" val="tx"/>
                    </a:ext>
                  </a:extLst>
                </a:hlinkClick>
              </a:rPr>
              <a:t>CC BY-ND</a:t>
            </a:r>
            <a:r>
              <a:rPr lang="en-US" sz="700">
                <a:solidFill>
                  <a:srgbClr val="FFFFFF"/>
                </a:solidFill>
              </a:rPr>
              <a:t>.</a:t>
            </a:r>
          </a:p>
        </p:txBody>
      </p:sp>
    </p:spTree>
    <p:extLst>
      <p:ext uri="{BB962C8B-B14F-4D97-AF65-F5344CB8AC3E}">
        <p14:creationId xmlns:p14="http://schemas.microsoft.com/office/powerpoint/2010/main" val="2149233094"/>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25">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B7B0F44-213A-FBC0-1028-5DCD0034B195}"/>
              </a:ext>
            </a:extLst>
          </p:cNvPr>
          <p:cNvSpPr>
            <a:spLocks noGrp="1"/>
          </p:cNvSpPr>
          <p:nvPr>
            <p:ph type="title"/>
          </p:nvPr>
        </p:nvSpPr>
        <p:spPr>
          <a:xfrm>
            <a:off x="643467" y="321734"/>
            <a:ext cx="10905066" cy="1135737"/>
          </a:xfrm>
        </p:spPr>
        <p:txBody>
          <a:bodyPr>
            <a:normAutofit/>
          </a:bodyPr>
          <a:lstStyle/>
          <a:p>
            <a:r>
              <a:rPr lang="en-US" sz="3600">
                <a:ea typeface="+mj-lt"/>
                <a:cs typeface="+mj-lt"/>
              </a:rPr>
              <a:t>What Happens With Sexual Dysfunction Physically?</a:t>
            </a:r>
            <a:endParaRPr lang="en-US" sz="3600"/>
          </a:p>
        </p:txBody>
      </p:sp>
      <p:sp>
        <p:nvSpPr>
          <p:cNvPr id="3" name="Content Placeholder 2">
            <a:extLst>
              <a:ext uri="{FF2B5EF4-FFF2-40B4-BE49-F238E27FC236}">
                <a16:creationId xmlns:a16="http://schemas.microsoft.com/office/drawing/2014/main" id="{08846E29-CF67-24B2-1BFF-131984675E74}"/>
              </a:ext>
            </a:extLst>
          </p:cNvPr>
          <p:cNvSpPr>
            <a:spLocks noGrp="1"/>
          </p:cNvSpPr>
          <p:nvPr>
            <p:ph idx="1"/>
          </p:nvPr>
        </p:nvSpPr>
        <p:spPr>
          <a:xfrm>
            <a:off x="643469" y="1782981"/>
            <a:ext cx="4008384" cy="4393982"/>
          </a:xfrm>
        </p:spPr>
        <p:txBody>
          <a:bodyPr vert="horz" lIns="91440" tIns="45720" rIns="91440" bIns="45720" rtlCol="0">
            <a:normAutofit/>
          </a:bodyPr>
          <a:lstStyle/>
          <a:p>
            <a:endParaRPr lang="en-US" sz="1700">
              <a:ea typeface="+mn-lt"/>
              <a:cs typeface="+mn-lt"/>
            </a:endParaRPr>
          </a:p>
          <a:p>
            <a:r>
              <a:rPr lang="en-US" sz="1700">
                <a:ea typeface="+mn-lt"/>
                <a:cs typeface="+mn-lt"/>
              </a:rPr>
              <a:t>Sexual problems that interfere with intercourse and prevent conception can have a deep impact on couples. Problems in any of the phases of sexual response (desire, arousal, orgasm, resolution) as well as pain disorders may contribute to infertility. This may show up in several ways: not wanting to engage in sex (diminished libido), not being able to have or keep an erection (erectile dysfunction), problems with releasing semen (premature ejaculation and retarded ejaculation), and vaginal muscle tightness that prevents intercourse (vaginismus).</a:t>
            </a:r>
          </a:p>
          <a:p>
            <a:endParaRPr lang="en-US" sz="1700">
              <a:ea typeface="+mn-lt"/>
              <a:cs typeface="+mn-lt"/>
            </a:endParaRPr>
          </a:p>
        </p:txBody>
      </p:sp>
      <p:grpSp>
        <p:nvGrpSpPr>
          <p:cNvPr id="35" name="Group 27">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9" name="Isosceles Triangle 28">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4">
            <a:extLst>
              <a:ext uri="{FF2B5EF4-FFF2-40B4-BE49-F238E27FC236}">
                <a16:creationId xmlns:a16="http://schemas.microsoft.com/office/drawing/2014/main" id="{78244F8A-F6C2-AF5D-DE27-A05137B608B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295320" y="2424074"/>
            <a:ext cx="6253212" cy="3079706"/>
          </a:xfrm>
          <a:prstGeom prst="rect">
            <a:avLst/>
          </a:prstGeom>
        </p:spPr>
      </p:pic>
      <p:grpSp>
        <p:nvGrpSpPr>
          <p:cNvPr id="32" name="Group 31">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33" name="Rectangle 32">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TextBox 4">
            <a:extLst>
              <a:ext uri="{FF2B5EF4-FFF2-40B4-BE49-F238E27FC236}">
                <a16:creationId xmlns:a16="http://schemas.microsoft.com/office/drawing/2014/main" id="{7C1BBF2F-1F33-0AD5-A887-7024B4E006F7}"/>
              </a:ext>
            </a:extLst>
          </p:cNvPr>
          <p:cNvSpPr txBox="1"/>
          <p:nvPr/>
        </p:nvSpPr>
        <p:spPr>
          <a:xfrm>
            <a:off x="9207828" y="5303725"/>
            <a:ext cx="234070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a:extLst>
                    <a:ext uri="{A12FA001-AC4F-418D-AE19-62706E023703}">
                      <ahyp:hlinkClr xmlns:ahyp="http://schemas.microsoft.com/office/drawing/2018/hyperlinkcolor" val="tx"/>
                    </a:ext>
                  </a:extLst>
                </a:hlinkClick>
              </a:rPr>
              <a:t>CC BY-ND</a:t>
            </a:r>
            <a:r>
              <a:rPr lang="en-US" sz="700">
                <a:solidFill>
                  <a:srgbClr val="FFFFFF"/>
                </a:solidFill>
              </a:rPr>
              <a:t>.</a:t>
            </a:r>
          </a:p>
        </p:txBody>
      </p:sp>
    </p:spTree>
    <p:extLst>
      <p:ext uri="{BB962C8B-B14F-4D97-AF65-F5344CB8AC3E}">
        <p14:creationId xmlns:p14="http://schemas.microsoft.com/office/powerpoint/2010/main" val="2738101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EBF06A5-4173-45DE-87B1-0791E098A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person, young&#10;&#10;Description automatically generated">
            <a:extLst>
              <a:ext uri="{FF2B5EF4-FFF2-40B4-BE49-F238E27FC236}">
                <a16:creationId xmlns:a16="http://schemas.microsoft.com/office/drawing/2014/main" id="{BA0AB035-3D85-D805-B73B-F68512D9D0EE}"/>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1144" r="896" b="1"/>
          <a:stretch/>
        </p:blipFill>
        <p:spPr>
          <a:xfrm>
            <a:off x="5511589" y="523804"/>
            <a:ext cx="6680411" cy="5696039"/>
          </a:xfrm>
          <a:custGeom>
            <a:avLst/>
            <a:gdLst/>
            <a:ahLst/>
            <a:cxnLst/>
            <a:rect l="l" t="t" r="r" b="b"/>
            <a:pathLst>
              <a:path w="6680411" h="5696039">
                <a:moveTo>
                  <a:pt x="3592766" y="0"/>
                </a:moveTo>
                <a:lnTo>
                  <a:pt x="4718262" y="0"/>
                </a:lnTo>
                <a:lnTo>
                  <a:pt x="4718262" y="2"/>
                </a:lnTo>
                <a:lnTo>
                  <a:pt x="6680411" y="2"/>
                </a:lnTo>
                <a:lnTo>
                  <a:pt x="6680411" y="5696022"/>
                </a:lnTo>
                <a:lnTo>
                  <a:pt x="3888773" y="5696022"/>
                </a:lnTo>
                <a:lnTo>
                  <a:pt x="3888773" y="5696039"/>
                </a:lnTo>
                <a:lnTo>
                  <a:pt x="0" y="5696039"/>
                </a:lnTo>
                <a:lnTo>
                  <a:pt x="2763278" y="19"/>
                </a:lnTo>
                <a:lnTo>
                  <a:pt x="3447183" y="19"/>
                </a:lnTo>
                <a:lnTo>
                  <a:pt x="3447183" y="2"/>
                </a:lnTo>
                <a:lnTo>
                  <a:pt x="3592765" y="2"/>
                </a:lnTo>
                <a:close/>
              </a:path>
            </a:pathLst>
          </a:custGeom>
        </p:spPr>
      </p:pic>
      <p:sp>
        <p:nvSpPr>
          <p:cNvPr id="19" name="Freeform: Shape 18">
            <a:extLst>
              <a:ext uri="{FF2B5EF4-FFF2-40B4-BE49-F238E27FC236}">
                <a16:creationId xmlns:a16="http://schemas.microsoft.com/office/drawing/2014/main" id="{206E9F47-DC46-4A02-B5DB-26B56C39C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23805"/>
            <a:ext cx="7800441" cy="5696020"/>
          </a:xfrm>
          <a:custGeom>
            <a:avLst/>
            <a:gdLst>
              <a:gd name="connsiteX0" fmla="*/ 0 w 7800441"/>
              <a:gd name="connsiteY0" fmla="*/ 0 h 5696020"/>
              <a:gd name="connsiteX1" fmla="*/ 7800441 w 7800441"/>
              <a:gd name="connsiteY1" fmla="*/ 0 h 5696020"/>
              <a:gd name="connsiteX2" fmla="*/ 5037161 w 7800441"/>
              <a:gd name="connsiteY2" fmla="*/ 5696020 h 5696020"/>
              <a:gd name="connsiteX3" fmla="*/ 0 w 7800441"/>
              <a:gd name="connsiteY3" fmla="*/ 5696020 h 5696020"/>
            </a:gdLst>
            <a:ahLst/>
            <a:cxnLst>
              <a:cxn ang="0">
                <a:pos x="connsiteX0" y="connsiteY0"/>
              </a:cxn>
              <a:cxn ang="0">
                <a:pos x="connsiteX1" y="connsiteY1"/>
              </a:cxn>
              <a:cxn ang="0">
                <a:pos x="connsiteX2" y="connsiteY2"/>
              </a:cxn>
              <a:cxn ang="0">
                <a:pos x="connsiteX3" y="connsiteY3"/>
              </a:cxn>
            </a:cxnLst>
            <a:rect l="l" t="t" r="r" b="b"/>
            <a:pathLst>
              <a:path w="7800441" h="5696020">
                <a:moveTo>
                  <a:pt x="0" y="0"/>
                </a:moveTo>
                <a:lnTo>
                  <a:pt x="7800441" y="0"/>
                </a:lnTo>
                <a:lnTo>
                  <a:pt x="5037161" y="5696020"/>
                </a:lnTo>
                <a:lnTo>
                  <a:pt x="0" y="5696020"/>
                </a:lnTo>
                <a:close/>
              </a:path>
            </a:pathLst>
          </a:cu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83EF2FF8-C69D-EC09-E693-1C367DD52016}"/>
              </a:ext>
            </a:extLst>
          </p:cNvPr>
          <p:cNvSpPr>
            <a:spLocks noGrp="1"/>
          </p:cNvSpPr>
          <p:nvPr>
            <p:ph type="title"/>
          </p:nvPr>
        </p:nvSpPr>
        <p:spPr>
          <a:xfrm>
            <a:off x="841247" y="914400"/>
            <a:ext cx="5111877" cy="1095375"/>
          </a:xfrm>
        </p:spPr>
        <p:txBody>
          <a:bodyPr anchor="ctr">
            <a:normAutofit/>
          </a:bodyPr>
          <a:lstStyle/>
          <a:p>
            <a:r>
              <a:rPr lang="en-US" sz="3400">
                <a:solidFill>
                  <a:srgbClr val="FFFFFF"/>
                </a:solidFill>
                <a:ea typeface="+mj-lt"/>
                <a:cs typeface="+mj-lt"/>
              </a:rPr>
              <a:t>What happens with sexual dysfunction emotionally?</a:t>
            </a:r>
            <a:endParaRPr lang="en-US" sz="3400">
              <a:solidFill>
                <a:srgbClr val="FFFFFF"/>
              </a:solidFill>
            </a:endParaRPr>
          </a:p>
        </p:txBody>
      </p:sp>
      <p:sp>
        <p:nvSpPr>
          <p:cNvPr id="3" name="Content Placeholder 2">
            <a:extLst>
              <a:ext uri="{FF2B5EF4-FFF2-40B4-BE49-F238E27FC236}">
                <a16:creationId xmlns:a16="http://schemas.microsoft.com/office/drawing/2014/main" id="{3C166EF0-239A-74B8-DC6F-353F9018104E}"/>
              </a:ext>
            </a:extLst>
          </p:cNvPr>
          <p:cNvSpPr>
            <a:spLocks noGrp="1"/>
          </p:cNvSpPr>
          <p:nvPr>
            <p:ph idx="1"/>
          </p:nvPr>
        </p:nvSpPr>
        <p:spPr>
          <a:xfrm>
            <a:off x="841248" y="2333625"/>
            <a:ext cx="4378452" cy="3543300"/>
          </a:xfrm>
        </p:spPr>
        <p:txBody>
          <a:bodyPr vert="horz" lIns="91440" tIns="45720" rIns="91440" bIns="45720" rtlCol="0" anchor="t">
            <a:normAutofit/>
          </a:bodyPr>
          <a:lstStyle/>
          <a:p>
            <a:endParaRPr lang="en-US" sz="1400">
              <a:solidFill>
                <a:srgbClr val="FFFFFF"/>
              </a:solidFill>
              <a:ea typeface="+mn-lt"/>
              <a:cs typeface="+mn-lt"/>
            </a:endParaRPr>
          </a:p>
          <a:p>
            <a:r>
              <a:rPr lang="en-US" sz="1400">
                <a:solidFill>
                  <a:srgbClr val="FFFFFF"/>
                </a:solidFill>
                <a:ea typeface="+mn-lt"/>
                <a:cs typeface="+mn-lt"/>
              </a:rPr>
              <a:t>For many couples, sexual performance is affected by the pressure to have planned sex, pressure to perform on demand, extensive and painful tests, and anxiety. Other issues can include turning over control of such a personal aspect of life to a health-care provider. As infertility continues, feelings of sexual inadequacy and depression can occur due to the emotional link between sexuality and fertility. Many couples in infertility treatment say they avoid sexual intimacy during non-fertile times. Men and women can lose pleasure from sexual activity that isn’t for baby making and may avoid sex or not care about having sex. This can lead to a loss of affection overall, and couples may feel tension or disconnected.</a:t>
            </a:r>
          </a:p>
          <a:p>
            <a:endParaRPr lang="en-US" sz="1400">
              <a:solidFill>
                <a:srgbClr val="FFFFFF"/>
              </a:solidFill>
              <a:ea typeface="Calibri"/>
              <a:cs typeface="Calibri"/>
            </a:endParaRPr>
          </a:p>
        </p:txBody>
      </p:sp>
      <p:sp>
        <p:nvSpPr>
          <p:cNvPr id="5" name="TextBox 4">
            <a:extLst>
              <a:ext uri="{FF2B5EF4-FFF2-40B4-BE49-F238E27FC236}">
                <a16:creationId xmlns:a16="http://schemas.microsoft.com/office/drawing/2014/main" id="{5F3C26FE-8087-810E-4F3B-623ABF6EC0B3}"/>
              </a:ext>
            </a:extLst>
          </p:cNvPr>
          <p:cNvSpPr txBox="1"/>
          <p:nvPr/>
        </p:nvSpPr>
        <p:spPr>
          <a:xfrm>
            <a:off x="9718246" y="6657945"/>
            <a:ext cx="247375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a:extLst>
                    <a:ext uri="{A12FA001-AC4F-418D-AE19-62706E023703}">
                      <ahyp:hlinkClr xmlns:ahyp="http://schemas.microsoft.com/office/drawing/2018/hyperlinkcolor" val="tx"/>
                    </a:ext>
                  </a:extLst>
                </a:hlinkClick>
              </a:rPr>
              <a:t>CC BY-NC-ND</a:t>
            </a:r>
            <a:r>
              <a:rPr lang="en-US" sz="700">
                <a:solidFill>
                  <a:srgbClr val="FFFFFF"/>
                </a:solidFill>
              </a:rPr>
              <a:t>.</a:t>
            </a:r>
          </a:p>
        </p:txBody>
      </p:sp>
    </p:spTree>
    <p:extLst>
      <p:ext uri="{BB962C8B-B14F-4D97-AF65-F5344CB8AC3E}">
        <p14:creationId xmlns:p14="http://schemas.microsoft.com/office/powerpoint/2010/main" val="401457995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6">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F725A1-482A-09A5-0DFC-E211B498D347}"/>
              </a:ext>
            </a:extLst>
          </p:cNvPr>
          <p:cNvSpPr>
            <a:spLocks noGrp="1"/>
          </p:cNvSpPr>
          <p:nvPr>
            <p:ph type="title"/>
          </p:nvPr>
        </p:nvSpPr>
        <p:spPr>
          <a:xfrm>
            <a:off x="589560" y="856180"/>
            <a:ext cx="4560584" cy="1128068"/>
          </a:xfrm>
        </p:spPr>
        <p:txBody>
          <a:bodyPr anchor="ctr">
            <a:normAutofit/>
          </a:bodyPr>
          <a:lstStyle/>
          <a:p>
            <a:endParaRPr lang="en-US" sz="4000"/>
          </a:p>
        </p:txBody>
      </p:sp>
      <p:grpSp>
        <p:nvGrpSpPr>
          <p:cNvPr id="15" name="Group 18">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0" name="Rectangle 19">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B0D286F-236C-FAF8-8B6D-A92DF0EA0F9C}"/>
              </a:ext>
            </a:extLst>
          </p:cNvPr>
          <p:cNvSpPr>
            <a:spLocks noGrp="1"/>
          </p:cNvSpPr>
          <p:nvPr>
            <p:ph idx="1"/>
          </p:nvPr>
        </p:nvSpPr>
        <p:spPr>
          <a:xfrm>
            <a:off x="590719" y="2330505"/>
            <a:ext cx="4559425" cy="3979585"/>
          </a:xfrm>
        </p:spPr>
        <p:txBody>
          <a:bodyPr vert="horz" lIns="91440" tIns="45720" rIns="91440" bIns="45720" rtlCol="0" anchor="ctr">
            <a:normAutofit/>
          </a:bodyPr>
          <a:lstStyle/>
          <a:p>
            <a:r>
              <a:rPr lang="en-US" sz="1400">
                <a:ea typeface="+mn-lt"/>
                <a:cs typeface="+mn-lt"/>
              </a:rPr>
              <a:t>Is there any way to treat this?</a:t>
            </a:r>
          </a:p>
          <a:p>
            <a:r>
              <a:rPr lang="en-US" sz="1400">
                <a:ea typeface="+mn-lt"/>
                <a:cs typeface="+mn-lt"/>
              </a:rPr>
              <a:t>Depending on how they are affected by these problems, some couples will need to seek medical help. Others will benefit from counseling or psychological support. Overall, a combination approach is a helpful strategy. Sex therapy and medications are often the best treatment approaches for physical and emotional issues. The most important factor in treatment is the couple’s willingness to reach out and ask for help.</a:t>
            </a:r>
          </a:p>
          <a:p>
            <a:r>
              <a:rPr lang="en-US" sz="1400">
                <a:ea typeface="+mn-lt"/>
                <a:cs typeface="+mn-lt"/>
              </a:rPr>
              <a:t>Summary</a:t>
            </a:r>
          </a:p>
          <a:p>
            <a:r>
              <a:rPr lang="en-US" sz="1400">
                <a:ea typeface="+mn-lt"/>
                <a:cs typeface="+mn-lt"/>
              </a:rPr>
              <a:t>Sexual dysfunction can affect anyone at any time but is especially common in couples struggling with infertility. It is important for couples undergoing treatment for infertility to be aware that some type of sexual dysfunction is common. Being willing to accept support when it is needed can help couples keep the intimacy of their relationship during this challenging time.</a:t>
            </a:r>
          </a:p>
          <a:p>
            <a:endParaRPr lang="en-US" sz="1400">
              <a:ea typeface="+mn-lt"/>
              <a:cs typeface="+mn-lt"/>
            </a:endParaRPr>
          </a:p>
        </p:txBody>
      </p:sp>
      <p:sp>
        <p:nvSpPr>
          <p:cNvPr id="25" name="Rectangle 24">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0D804052-AD24-3EBB-AA96-C1F37A24CB75}"/>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3949" r="28998"/>
          <a:stretch/>
        </p:blipFill>
        <p:spPr>
          <a:xfrm>
            <a:off x="5977788" y="799352"/>
            <a:ext cx="5425410" cy="5259296"/>
          </a:xfrm>
          <a:prstGeom prst="rect">
            <a:avLst/>
          </a:prstGeom>
        </p:spPr>
      </p:pic>
      <p:sp>
        <p:nvSpPr>
          <p:cNvPr id="5" name="TextBox 4">
            <a:extLst>
              <a:ext uri="{FF2B5EF4-FFF2-40B4-BE49-F238E27FC236}">
                <a16:creationId xmlns:a16="http://schemas.microsoft.com/office/drawing/2014/main" id="{14F27B1F-00BC-2505-B4F8-AF9495FA9D41}"/>
              </a:ext>
            </a:extLst>
          </p:cNvPr>
          <p:cNvSpPr txBox="1"/>
          <p:nvPr/>
        </p:nvSpPr>
        <p:spPr>
          <a:xfrm>
            <a:off x="9062494" y="5858593"/>
            <a:ext cx="234070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a:extLst>
                    <a:ext uri="{A12FA001-AC4F-418D-AE19-62706E023703}">
                      <ahyp:hlinkClr xmlns:ahyp="http://schemas.microsoft.com/office/drawing/2018/hyperlinkcolor" val="tx"/>
                    </a:ext>
                  </a:extLst>
                </a:hlinkClick>
              </a:rPr>
              <a:t>CC BY-ND</a:t>
            </a:r>
            <a:r>
              <a:rPr lang="en-US" sz="700">
                <a:solidFill>
                  <a:srgbClr val="FFFFFF"/>
                </a:solidFill>
              </a:rPr>
              <a:t>.</a:t>
            </a:r>
          </a:p>
        </p:txBody>
      </p:sp>
    </p:spTree>
    <p:extLst>
      <p:ext uri="{BB962C8B-B14F-4D97-AF65-F5344CB8AC3E}">
        <p14:creationId xmlns:p14="http://schemas.microsoft.com/office/powerpoint/2010/main" val="2417161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1" name="Group 10">
            <a:extLst>
              <a:ext uri="{FF2B5EF4-FFF2-40B4-BE49-F238E27FC236}">
                <a16:creationId xmlns:a16="http://schemas.microsoft.com/office/drawing/2014/main" id="{05314994-6337-4875-8CF5-652CAFE834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12" name="Rectangle 11">
              <a:extLst>
                <a:ext uri="{FF2B5EF4-FFF2-40B4-BE49-F238E27FC236}">
                  <a16:creationId xmlns:a16="http://schemas.microsoft.com/office/drawing/2014/main" id="{B3A2D4D6-D501-439A-9FC6-397879C46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D20BAA-1998-4EBB-AD61-13A9207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5" name="Freeform: Shape 14">
            <a:extLst>
              <a:ext uri="{FF2B5EF4-FFF2-40B4-BE49-F238E27FC236}">
                <a16:creationId xmlns:a16="http://schemas.microsoft.com/office/drawing/2014/main" id="{7449A6C7-D15F-4AA5-BFA5-71A404B47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7" name="Rectangle 16">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201"/>
            <a:ext cx="11277600" cy="5943598"/>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96771B9F-9130-1722-8648-171635F98428}"/>
              </a:ext>
            </a:extLst>
          </p:cNvPr>
          <p:cNvSpPr>
            <a:spLocks noGrp="1"/>
          </p:cNvSpPr>
          <p:nvPr>
            <p:ph type="title"/>
          </p:nvPr>
        </p:nvSpPr>
        <p:spPr>
          <a:xfrm>
            <a:off x="1143000" y="990599"/>
            <a:ext cx="9906000" cy="685800"/>
          </a:xfrm>
        </p:spPr>
        <p:txBody>
          <a:bodyPr anchor="t">
            <a:normAutofit fontScale="90000"/>
          </a:bodyPr>
          <a:lstStyle/>
          <a:p>
            <a:endParaRPr lang="en-US" sz="4000"/>
          </a:p>
          <a:p>
            <a:r>
              <a:rPr lang="en-US" dirty="0">
                <a:ea typeface="+mj-lt"/>
                <a:cs typeface="+mj-lt"/>
              </a:rPr>
              <a:t>Strategies to help:</a:t>
            </a:r>
            <a:endParaRPr lang="en-US" dirty="0"/>
          </a:p>
        </p:txBody>
      </p:sp>
      <p:graphicFrame>
        <p:nvGraphicFramePr>
          <p:cNvPr id="5" name="Content Placeholder 2">
            <a:extLst>
              <a:ext uri="{FF2B5EF4-FFF2-40B4-BE49-F238E27FC236}">
                <a16:creationId xmlns:a16="http://schemas.microsoft.com/office/drawing/2014/main" id="{A97689E3-A3D9-2F6F-C769-96988F41E3EF}"/>
              </a:ext>
            </a:extLst>
          </p:cNvPr>
          <p:cNvGraphicFramePr>
            <a:graphicFrameLocks noGrp="1"/>
          </p:cNvGraphicFramePr>
          <p:nvPr>
            <p:ph idx="1"/>
            <p:extLst>
              <p:ext uri="{D42A27DB-BD31-4B8C-83A1-F6EECF244321}">
                <p14:modId xmlns:p14="http://schemas.microsoft.com/office/powerpoint/2010/main" val="2230399120"/>
              </p:ext>
            </p:extLst>
          </p:nvPr>
        </p:nvGraphicFramePr>
        <p:xfrm>
          <a:off x="685800" y="2137228"/>
          <a:ext cx="108204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7281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187217A07BDE9C49B14398CE78738845" ma:contentTypeVersion="2" ma:contentTypeDescription="Створення нового документа." ma:contentTypeScope="" ma:versionID="ab812e83abe60e2198e25e896ee492a6">
  <xsd:schema xmlns:xsd="http://www.w3.org/2001/XMLSchema" xmlns:xs="http://www.w3.org/2001/XMLSchema" xmlns:p="http://schemas.microsoft.com/office/2006/metadata/properties" xmlns:ns2="4fd8737c-7a2e-4f93-84c6-a04237ae57c7" targetNamespace="http://schemas.microsoft.com/office/2006/metadata/properties" ma:root="true" ma:fieldsID="7e1f195e65e6982eb1255726bfa575f4" ns2:_="">
    <xsd:import namespace="4fd8737c-7a2e-4f93-84c6-a04237ae57c7"/>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d8737c-7a2e-4f93-84c6-a04237ae57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вмісту"/>
        <xsd:element ref="dc:title" minOccurs="0" maxOccurs="1" ma:index="4" ma:displayName="Заголовок"/>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7B15ED-0F79-40C3-A48D-AF037044F3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d8737c-7a2e-4f93-84c6-a04237ae5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BEE714D-55B0-41BC-97D2-DCE790B8D75E}">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754D0CF-45D8-4846-9494-448074A44C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Широкоэкранный</PresentationFormat>
  <Paragraphs>0</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office theme</vt:lpstr>
      <vt:lpstr>Sexual health, sexual adaptation. Treatment of sexual disorders. Infertility </vt:lpstr>
      <vt:lpstr>SEX</vt:lpstr>
      <vt:lpstr>Sexual Health </vt:lpstr>
      <vt:lpstr> Sexuality</vt:lpstr>
      <vt:lpstr>Nonmedical Treatment For Female Sexual Dysfunction </vt:lpstr>
      <vt:lpstr>Medical Treatment For Female Sexual Dysfunction</vt:lpstr>
      <vt:lpstr>Презентация PowerPoint</vt:lpstr>
      <vt:lpstr>What is sexual dysfunction and how common is it?</vt:lpstr>
      <vt:lpstr>Презентация PowerPoint</vt:lpstr>
      <vt:lpstr>What Happens With Sexual Dysfunction Physically?</vt:lpstr>
      <vt:lpstr>What happens with sexual dysfunction emotionally?</vt:lpstr>
      <vt:lpstr>Презентация PowerPoint</vt:lpstr>
      <vt:lpstr> Strategies to help: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163</cp:revision>
  <dcterms:created xsi:type="dcterms:W3CDTF">2022-09-19T21:19:43Z</dcterms:created>
  <dcterms:modified xsi:type="dcterms:W3CDTF">2024-02-17T12:05:28Z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0x010100187217A07BDE9C49B14398CE78738845</vt:lpwstr>
  </property>
</Properties>
</file>