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4"/>
  </p:sldMasterIdLst>
  <p:sldIdLst>
    <p:sldId id="256" r:id="rId5"/>
    <p:sldId id="257" r:id="rId6"/>
    <p:sldId id="258" r:id="rId7"/>
    <p:sldId id="259" r:id="rId8"/>
    <p:sldId id="260" r:id="rId9"/>
    <p:sldId id="262" r:id="rId10"/>
    <p:sldId id="267" r:id="rId11"/>
    <p:sldId id="268" r:id="rId12"/>
    <p:sldId id="269" r:id="rId13"/>
    <p:sldId id="270" r:id="rId14"/>
    <p:sldId id="265" r:id="rId15"/>
    <p:sldId id="271"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928F42A-362F-4D07-BE45-91D3280D3033}" v="3" dt="2024-02-17T12:06:42.47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915128" y="1788454"/>
            <a:ext cx="8361229" cy="2098226"/>
          </a:xfrm>
        </p:spPr>
        <p:txBody>
          <a:bodyPr anchor="b">
            <a:noAutofit/>
          </a:bodyPr>
          <a:lstStyle>
            <a:lvl1pPr algn="ctr">
              <a:defRPr sz="7200" cap="all" baseline="0">
                <a:solidFill>
                  <a:schemeClr val="tx2"/>
                </a:solidFill>
              </a:defRPr>
            </a:lvl1pPr>
          </a:lstStyle>
          <a:p>
            <a:r>
              <a:rPr lang="en-US"/>
              <a:t>Click to edit Master title style</a:t>
            </a:r>
            <a:endParaRPr lang="en-US" dirty="0"/>
          </a:p>
        </p:txBody>
      </p:sp>
      <p:sp>
        <p:nvSpPr>
          <p:cNvPr id="3" name="Subtitle 2"/>
          <p:cNvSpPr>
            <a:spLocks noGrp="1"/>
          </p:cNvSpPr>
          <p:nvPr>
            <p:ph type="subTitle" idx="1"/>
          </p:nvPr>
        </p:nvSpPr>
        <p:spPr>
          <a:xfrm>
            <a:off x="2679906" y="3956279"/>
            <a:ext cx="6831673" cy="1086237"/>
          </a:xfrm>
        </p:spPr>
        <p:txBody>
          <a:bodyPr>
            <a:normAutofit/>
          </a:bodyPr>
          <a:lstStyle>
            <a:lvl1pPr marL="0" indent="0" algn="ctr">
              <a:lnSpc>
                <a:spcPct val="112000"/>
              </a:lnSpc>
              <a:spcBef>
                <a:spcPts val="0"/>
              </a:spcBef>
              <a:spcAft>
                <a:spcPts val="0"/>
              </a:spcAft>
              <a:buNone/>
              <a:defRPr sz="2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52858" y="6453386"/>
            <a:ext cx="1607944" cy="404614"/>
          </a:xfrm>
        </p:spPr>
        <p:txBody>
          <a:bodyPr/>
          <a:lstStyle>
            <a:lvl1pPr>
              <a:defRPr baseline="0">
                <a:solidFill>
                  <a:schemeClr val="tx2"/>
                </a:solidFill>
              </a:defRPr>
            </a:lvl1pPr>
          </a:lstStyle>
          <a:p>
            <a:fld id="{87DE6118-2437-4B30-8E3C-4D2BE6020583}" type="datetimeFigureOut">
              <a:rPr lang="en-US" dirty="0"/>
              <a:pPr/>
              <a:t>2/17/2024</a:t>
            </a:fld>
            <a:endParaRPr lang="en-US" dirty="0"/>
          </a:p>
        </p:txBody>
      </p:sp>
      <p:sp>
        <p:nvSpPr>
          <p:cNvPr id="5" name="Footer Placeholder 4"/>
          <p:cNvSpPr>
            <a:spLocks noGrp="1"/>
          </p:cNvSpPr>
          <p:nvPr>
            <p:ph type="ftr" sz="quarter" idx="11"/>
          </p:nvPr>
        </p:nvSpPr>
        <p:spPr>
          <a:xfrm>
            <a:off x="2584054" y="6453386"/>
            <a:ext cx="7023377" cy="404614"/>
          </a:xfrm>
        </p:spPr>
        <p:txBody>
          <a:bodyPr/>
          <a:lstStyle>
            <a:lvl1pPr algn="ctr">
              <a:defRPr baseline="0">
                <a:solidFill>
                  <a:schemeClr val="tx2"/>
                </a:solidFill>
              </a:defRPr>
            </a:lvl1pPr>
          </a:lstStyle>
          <a:p>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baseline="0">
                <a:solidFill>
                  <a:schemeClr val="tx2"/>
                </a:solidFill>
              </a:defRPr>
            </a:lvl1pPr>
          </a:lstStyle>
          <a:p>
            <a:fld id="{69E57DC2-970A-4B3E-BB1C-7A09969E49DF}" type="slidenum">
              <a:rPr lang="en-US" dirty="0"/>
              <a:pPr/>
              <a:t>‹#›</a:t>
            </a:fld>
            <a:endParaRPr lang="en-US" dirty="0"/>
          </a:p>
        </p:txBody>
      </p:sp>
      <p:grpSp>
        <p:nvGrpSpPr>
          <p:cNvPr id="7" name="Group 6"/>
          <p:cNvGrpSpPr/>
          <p:nvPr/>
        </p:nvGrpSpPr>
        <p:grpSpPr>
          <a:xfrm>
            <a:off x="752858" y="744469"/>
            <a:ext cx="10674117" cy="5349671"/>
            <a:chOff x="752858" y="744469"/>
            <a:chExt cx="10674117" cy="5349671"/>
          </a:xfrm>
        </p:grpSpPr>
        <p:sp>
          <p:nvSpPr>
            <p:cNvPr id="11" name="Freeform 6"/>
            <p:cNvSpPr/>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gr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2/17/2024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65025" y="1301360"/>
            <a:ext cx="9612971" cy="2852737"/>
          </a:xfrm>
        </p:spPr>
        <p:txBody>
          <a:bodyPr anchor="b">
            <a:normAutofit/>
          </a:bodyPr>
          <a:lstStyle>
            <a:lvl1pPr algn="r">
              <a:defRPr sz="7200" cap="all" baseline="0">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765025" y="4216328"/>
            <a:ext cx="9612971" cy="1143324"/>
          </a:xfrm>
        </p:spPr>
        <p:txBody>
          <a:bodyPr/>
          <a:lstStyle>
            <a:lvl1pPr marL="0" indent="0" algn="r">
              <a:lnSpc>
                <a:spcPct val="112000"/>
              </a:lnSpc>
              <a:spcBef>
                <a:spcPts val="0"/>
              </a:spcBef>
              <a:spcAft>
                <a:spcPts val="0"/>
              </a:spcAft>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738908" y="6453386"/>
            <a:ext cx="1622409" cy="404614"/>
          </a:xfrm>
        </p:spPr>
        <p:txBody>
          <a:bodyPr/>
          <a:lstStyle>
            <a:lvl1pPr>
              <a:defRPr>
                <a:solidFill>
                  <a:schemeClr val="tx2"/>
                </a:solidFill>
              </a:defRPr>
            </a:lvl1pPr>
          </a:lstStyle>
          <a:p>
            <a:fld id="{87DE6118-2437-4B30-8E3C-4D2BE6020583}" type="datetimeFigureOut">
              <a:rPr lang="en-US" dirty="0"/>
              <a:pPr/>
              <a:t>2/17/2024</a:t>
            </a:fld>
            <a:endParaRPr lang="en-US" dirty="0"/>
          </a:p>
        </p:txBody>
      </p:sp>
      <p:sp>
        <p:nvSpPr>
          <p:cNvPr id="5" name="Footer Placeholder 4"/>
          <p:cNvSpPr>
            <a:spLocks noGrp="1"/>
          </p:cNvSpPr>
          <p:nvPr>
            <p:ph type="ftr" sz="quarter" idx="11"/>
          </p:nvPr>
        </p:nvSpPr>
        <p:spPr>
          <a:xfrm>
            <a:off x="2584312" y="6453386"/>
            <a:ext cx="7023377" cy="404614"/>
          </a:xfrm>
        </p:spPr>
        <p:txBody>
          <a:bodyPr/>
          <a:lstStyle>
            <a:lvl1pPr algn="ctr">
              <a:defRPr>
                <a:solidFill>
                  <a:schemeClr val="tx2"/>
                </a:solidFill>
              </a:defRPr>
            </a:lvl1pPr>
          </a:lstStyle>
          <a:p>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a:solidFill>
                  <a:schemeClr val="tx2"/>
                </a:solidFill>
              </a:defRPr>
            </a:lvl1pPr>
          </a:lstStyle>
          <a:p>
            <a:fld id="{69E57DC2-970A-4B3E-BB1C-7A09969E49DF}" type="slidenum">
              <a:rPr lang="en-US" dirty="0"/>
              <a:pPr/>
              <a:t>‹#›</a:t>
            </a:fld>
            <a:endParaRPr lang="en-US" dirty="0"/>
          </a:p>
        </p:txBody>
      </p:sp>
      <p:sp>
        <p:nvSpPr>
          <p:cNvPr id="7" name="Freeform 6" title="Crop Mark"/>
          <p:cNvSpPr/>
          <p:nvPr/>
        </p:nvSpPr>
        <p:spPr bwMode="auto">
          <a:xfrm>
            <a:off x="8151962" y="1685652"/>
            <a:ext cx="3275013"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tx2"/>
          </a:solidFill>
          <a:ln w="0">
            <a:noFill/>
            <a:prstDash val="solid"/>
            <a:round/>
            <a:headEnd/>
            <a:tailEnd/>
          </a:ln>
        </p:spPr>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endParaRPr lang="en-US" dirty="0"/>
          </a:p>
        </p:txBody>
      </p:sp>
      <p:sp>
        <p:nvSpPr>
          <p:cNvPr id="3" name="Content Placeholder 2"/>
          <p:cNvSpPr>
            <a:spLocks noGrp="1"/>
          </p:cNvSpPr>
          <p:nvPr>
            <p:ph sz="half" idx="1"/>
          </p:nvPr>
        </p:nvSpPr>
        <p:spPr>
          <a:xfrm>
            <a:off x="1371600" y="2285999"/>
            <a:ext cx="4447786"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25403" y="2285999"/>
            <a:ext cx="4447786"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7DE6118-2437-4B30-8E3C-4D2BE6020583}" type="datetimeFigureOut">
              <a:rPr lang="en-US" dirty="0"/>
              <a:t>2/17/2024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371600" y="685800"/>
            <a:ext cx="9601200" cy="1485900"/>
          </a:xfrm>
        </p:spPr>
        <p:txBody>
          <a:bodyPr/>
          <a:lstStyle>
            <a:lvl1pPr>
              <a:defRPr>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1371600"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371600"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25014"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525014"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7DE6118-2437-4B30-8E3C-4D2BE6020583}" type="datetimeFigureOut">
              <a:rPr lang="en-US" dirty="0"/>
              <a:t>2/17/2024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7DE6118-2437-4B30-8E3C-4D2BE6020583}" type="datetimeFigureOut">
              <a:rPr lang="en-US" dirty="0"/>
              <a:t>2/17/2024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DE6118-2437-4B30-8E3C-4D2BE6020583}" type="datetimeFigureOut">
              <a:rPr lang="en-US" dirty="0"/>
              <a:t>2/17/2024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Autofit/>
          </a:bodyPr>
          <a:lstStyle>
            <a:lvl1pPr>
              <a:lnSpc>
                <a:spcPct val="84000"/>
              </a:lnSpc>
              <a:defRPr sz="4800" baseline="0">
                <a:solidFill>
                  <a:schemeClr val="tx2"/>
                </a:solidFill>
              </a:defRPr>
            </a:lvl1pPr>
          </a:lstStyle>
          <a:p>
            <a:r>
              <a:rPr lang="en-US"/>
              <a:t>Click to edit Master title style</a:t>
            </a:r>
            <a:endParaRPr lang="en-US" dirty="0"/>
          </a:p>
        </p:txBody>
      </p:sp>
      <p:sp>
        <p:nvSpPr>
          <p:cNvPr id="3" name="Content Placeholder 2"/>
          <p:cNvSpPr>
            <a:spLocks noGrp="1"/>
          </p:cNvSpPr>
          <p:nvPr>
            <p:ph idx="1"/>
          </p:nvPr>
        </p:nvSpPr>
        <p:spPr>
          <a:xfrm>
            <a:off x="6256020" y="685801"/>
            <a:ext cx="5212080" cy="5175250"/>
          </a:xfrm>
        </p:spPr>
        <p:txBody>
          <a:bodyPr/>
          <a:lstStyle>
            <a:lvl1pPr>
              <a:defRPr sz="2000"/>
            </a:lvl1pPr>
            <a:lvl2pPr>
              <a:defRPr sz="2000"/>
            </a:lvl2pPr>
            <a:lvl3pPr>
              <a:defRPr sz="1800"/>
            </a:lvl3pPr>
            <a:lvl4pPr>
              <a:defRPr sz="18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23900" y="2856344"/>
            <a:ext cx="3855720" cy="3011056"/>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87DE6118-2437-4B30-8E3C-4D2BE6020583}" type="datetimeFigureOut">
              <a:rPr lang="en-US" dirty="0"/>
              <a:pPr/>
              <a:t>2/17/2024</a:t>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69E57DC2-970A-4B3E-BB1C-7A09969E49DF}" type="slidenum">
              <a:rPr lang="en-US" dirty="0"/>
              <a:pPr/>
              <a:t>‹#›</a:t>
            </a:fld>
            <a:endParaRPr lang="en-US" dirty="0"/>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rmAutofit/>
          </a:bodyPr>
          <a:lstStyle>
            <a:lvl1pPr>
              <a:lnSpc>
                <a:spcPct val="84000"/>
              </a:lnSpc>
              <a:defRPr sz="48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5532120" y="0"/>
            <a:ext cx="6659880" cy="6857999"/>
          </a:xfrm>
        </p:spPr>
        <p:txBody>
          <a:bodyPr anchor="t">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723900" y="2855968"/>
            <a:ext cx="3855720" cy="3011432"/>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87DE6118-2437-4B30-8E3C-4D2BE6020583}" type="datetimeFigureOut">
              <a:rPr lang="en-US" dirty="0"/>
              <a:pPr/>
              <a:t>2/17/2024</a:t>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69E57DC2-970A-4B3E-BB1C-7A09969E49DF}" type="slidenum">
              <a:rPr lang="en-US" dirty="0"/>
              <a:pPr/>
              <a:t>‹#›</a:t>
            </a:fld>
            <a:endParaRPr lang="en-US" dirty="0"/>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371600" y="2295525"/>
            <a:ext cx="9601200" cy="35718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2/17/2024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6561" y="624156"/>
            <a:ext cx="1565766" cy="5243244"/>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371600" y="624156"/>
            <a:ext cx="8179641" cy="52432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2/17/2024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71600" y="685800"/>
            <a:ext cx="9601200" cy="14859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371600" y="2286000"/>
            <a:ext cx="9601200" cy="35814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390650" y="6453386"/>
            <a:ext cx="1204572" cy="404614"/>
          </a:xfrm>
          <a:prstGeom prst="rect">
            <a:avLst/>
          </a:prstGeom>
        </p:spPr>
        <p:txBody>
          <a:bodyPr vert="horz" lIns="91440" tIns="45720" rIns="91440" bIns="45720" rtlCol="0" anchor="ctr"/>
          <a:lstStyle>
            <a:lvl1pPr algn="l">
              <a:defRPr sz="1200" baseline="0">
                <a:solidFill>
                  <a:schemeClr val="tx2"/>
                </a:solidFill>
              </a:defRPr>
            </a:lvl1pPr>
          </a:lstStyle>
          <a:p>
            <a:fld id="{87DE6118-2437-4B30-8E3C-4D2BE6020583}" type="datetimeFigureOut">
              <a:rPr lang="en-US" dirty="0"/>
              <a:pPr/>
              <a:t>2/17/2024</a:t>
            </a:fld>
            <a:endParaRPr lang="en-US" dirty="0"/>
          </a:p>
        </p:txBody>
      </p:sp>
      <p:sp>
        <p:nvSpPr>
          <p:cNvPr id="5" name="Footer Placeholder 4"/>
          <p:cNvSpPr>
            <a:spLocks noGrp="1"/>
          </p:cNvSpPr>
          <p:nvPr>
            <p:ph type="ftr" sz="quarter" idx="3"/>
          </p:nvPr>
        </p:nvSpPr>
        <p:spPr>
          <a:xfrm>
            <a:off x="2893564" y="6453386"/>
            <a:ext cx="6280830" cy="404614"/>
          </a:xfrm>
          <a:prstGeom prst="rect">
            <a:avLst/>
          </a:prstGeom>
        </p:spPr>
        <p:txBody>
          <a:bodyPr vert="horz" lIns="91440" tIns="45720" rIns="91440" bIns="45720" rtlCol="0" anchor="ctr"/>
          <a:lstStyle>
            <a:lvl1pPr algn="l">
              <a:defRPr sz="1200" baseline="0">
                <a:solidFill>
                  <a:schemeClr val="tx2"/>
                </a:solidFill>
              </a:defRPr>
            </a:lvl1pPr>
          </a:lstStyle>
          <a:p>
            <a:endParaRPr lang="en-US" dirty="0"/>
          </a:p>
        </p:txBody>
      </p:sp>
      <p:sp>
        <p:nvSpPr>
          <p:cNvPr id="6" name="Slide Number Placeholder 5"/>
          <p:cNvSpPr>
            <a:spLocks noGrp="1"/>
          </p:cNvSpPr>
          <p:nvPr>
            <p:ph type="sldNum" sz="quarter" idx="4"/>
          </p:nvPr>
        </p:nvSpPr>
        <p:spPr>
          <a:xfrm>
            <a:off x="9472736" y="6453386"/>
            <a:ext cx="1596292" cy="404614"/>
          </a:xfrm>
          <a:prstGeom prst="rect">
            <a:avLst/>
          </a:prstGeom>
        </p:spPr>
        <p:txBody>
          <a:bodyPr vert="horz" lIns="91440" tIns="45720" rIns="91440" bIns="45720" rtlCol="0" anchor="ctr"/>
          <a:lstStyle>
            <a:lvl1pPr algn="r">
              <a:defRPr sz="1200" baseline="0">
                <a:solidFill>
                  <a:schemeClr val="tx2"/>
                </a:solidFill>
              </a:defRPr>
            </a:lvl1pPr>
          </a:lstStyle>
          <a:p>
            <a:fld id="{69E57DC2-970A-4B3E-BB1C-7A09969E49DF}" type="slidenum">
              <a:rPr lang="en-US" dirty="0"/>
              <a:pPr/>
              <a:t>‹#›</a:t>
            </a:fld>
            <a:endParaRPr lang="en-US" dirty="0"/>
          </a:p>
        </p:txBody>
      </p:sp>
      <p:sp>
        <p:nvSpPr>
          <p:cNvPr id="9" name="Rectangle 8" title="Side bar"/>
          <p:cNvSpPr/>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1368">
          <p15:clr>
            <a:srgbClr val="F26B43"/>
          </p15:clr>
        </p15:guide>
        <p15:guide id="4" orient="horz" pos="1440">
          <p15:clr>
            <a:srgbClr val="F26B43"/>
          </p15:clr>
        </p15:guide>
        <p15:guide id="6" orient="horz" pos="3696">
          <p15:clr>
            <a:srgbClr val="F26B43"/>
          </p15:clr>
        </p15:guide>
        <p15:guide id="7" orient="horz" pos="432">
          <p15:clr>
            <a:srgbClr val="F26B43"/>
          </p15:clr>
        </p15:guide>
        <p15:guide id="8" orient="horz" pos="1512">
          <p15:clr>
            <a:srgbClr val="F26B43"/>
          </p15:clr>
        </p15:guide>
        <p15:guide id="9" pos="6912">
          <p15:clr>
            <a:srgbClr val="F26B43"/>
          </p15:clr>
        </p15:guide>
        <p15:guide id="10" pos="936">
          <p15:clr>
            <a:srgbClr val="F26B43"/>
          </p15:clr>
        </p15:guide>
        <p15:guide id="11" pos="864">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hyperlink" Target="https://my.clevelandclinic.org/health/articles/the-sexual-response-cycle"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my.clevelandclinic.org/departments/heart/conditions-treatments" TargetMode="External"/><Relationship Id="rId2" Type="http://schemas.openxmlformats.org/officeDocument/2006/relationships/hyperlink" Target="https://my.clevelandclinic.org/health/articles/diabetes-basics" TargetMode="External"/><Relationship Id="rId1" Type="http://schemas.openxmlformats.org/officeDocument/2006/relationships/slideLayout" Target="../slideLayouts/slideLayout2.xml"/><Relationship Id="rId6" Type="http://schemas.openxmlformats.org/officeDocument/2006/relationships/hyperlink" Target="https://my.clevelandclinic.org/health/articles/depression-medicines" TargetMode="External"/><Relationship Id="rId5" Type="http://schemas.openxmlformats.org/officeDocument/2006/relationships/hyperlink" Target="https://my.clevelandclinic.org/health/articles/addictions" TargetMode="External"/><Relationship Id="rId4" Type="http://schemas.openxmlformats.org/officeDocument/2006/relationships/hyperlink" Target="https://my.clevelandclinic.org/health/articles/alcoholism"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s://my.clevelandclinic.org/health/articles/psychotherapy-for-depression"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97F764-8AE3-87FB-FEA6-0DC38ABDB7A7}"/>
              </a:ext>
            </a:extLst>
          </p:cNvPr>
          <p:cNvSpPr>
            <a:spLocks noGrp="1"/>
          </p:cNvSpPr>
          <p:nvPr>
            <p:ph type="title"/>
          </p:nvPr>
        </p:nvSpPr>
        <p:spPr/>
        <p:txBody>
          <a:bodyPr>
            <a:normAutofit fontScale="90000"/>
          </a:bodyPr>
          <a:lstStyle/>
          <a:p>
            <a:r>
              <a:rPr lang="en-US" b="1" dirty="0">
                <a:solidFill>
                  <a:srgbClr val="00B0F0"/>
                </a:solidFill>
                <a:latin typeface="Cooper Black" panose="02000000000000000000" pitchFamily="2" charset="0"/>
                <a:ea typeface="Cooper Black" panose="02000000000000000000" pitchFamily="2" charset="0"/>
              </a:rPr>
              <a:t>Sexual disorders. </a:t>
            </a:r>
            <a:br>
              <a:rPr lang="en-US" b="1" dirty="0">
                <a:solidFill>
                  <a:srgbClr val="00B0F0"/>
                </a:solidFill>
                <a:latin typeface="Cooper Black" panose="02000000000000000000" pitchFamily="2" charset="0"/>
                <a:ea typeface="Cooper Black" panose="02000000000000000000" pitchFamily="2" charset="0"/>
              </a:rPr>
            </a:br>
            <a:r>
              <a:rPr lang="en-US" sz="3600" b="1" dirty="0">
                <a:solidFill>
                  <a:srgbClr val="00B0F0"/>
                </a:solidFill>
                <a:latin typeface="Cooper Black" panose="02000000000000000000" pitchFamily="2" charset="0"/>
                <a:ea typeface="Cooper Black" panose="02000000000000000000" pitchFamily="2" charset="0"/>
              </a:rPr>
              <a:t>Classification of sexual disorders</a:t>
            </a:r>
          </a:p>
        </p:txBody>
      </p:sp>
    </p:spTree>
    <p:extLst>
      <p:ext uri="{BB962C8B-B14F-4D97-AF65-F5344CB8AC3E}">
        <p14:creationId xmlns:p14="http://schemas.microsoft.com/office/powerpoint/2010/main" val="8777938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F5DB16-A94F-1D79-2425-ECEC819934B9}"/>
              </a:ext>
            </a:extLst>
          </p:cNvPr>
          <p:cNvSpPr>
            <a:spLocks noGrp="1"/>
          </p:cNvSpPr>
          <p:nvPr>
            <p:ph type="title" idx="4294967295"/>
          </p:nvPr>
        </p:nvSpPr>
        <p:spPr>
          <a:xfrm>
            <a:off x="2393157" y="1478952"/>
            <a:ext cx="10451704" cy="2852738"/>
          </a:xfrm>
        </p:spPr>
        <p:txBody>
          <a:bodyPr>
            <a:normAutofit/>
          </a:bodyPr>
          <a:lstStyle/>
          <a:p>
            <a:r>
              <a:rPr lang="en-US" sz="4800" b="1" dirty="0">
                <a:solidFill>
                  <a:srgbClr val="0070C0"/>
                </a:solidFill>
                <a:latin typeface="Bodoni MT Black" panose="02000000000000000000" pitchFamily="2" charset="0"/>
                <a:ea typeface="Bodoni MT Black" panose="02000000000000000000" pitchFamily="2" charset="0"/>
              </a:rPr>
              <a:t>SEXUAL DYSFUNCTION </a:t>
            </a:r>
          </a:p>
        </p:txBody>
      </p:sp>
      <p:sp>
        <p:nvSpPr>
          <p:cNvPr id="3" name="Content Placeholder 2">
            <a:extLst>
              <a:ext uri="{FF2B5EF4-FFF2-40B4-BE49-F238E27FC236}">
                <a16:creationId xmlns:a16="http://schemas.microsoft.com/office/drawing/2014/main" id="{3F79C177-EFC3-E9E7-1A1B-A8DE5FF0141A}"/>
              </a:ext>
            </a:extLst>
          </p:cNvPr>
          <p:cNvSpPr>
            <a:spLocks noGrp="1"/>
          </p:cNvSpPr>
          <p:nvPr>
            <p:ph type="body" idx="4294967295"/>
          </p:nvPr>
        </p:nvSpPr>
        <p:spPr>
          <a:xfrm>
            <a:off x="1428750" y="2591196"/>
            <a:ext cx="9612313" cy="3802459"/>
          </a:xfrm>
        </p:spPr>
        <p:txBody>
          <a:bodyPr>
            <a:normAutofit/>
          </a:bodyPr>
          <a:lstStyle/>
          <a:p>
            <a:r>
              <a:rPr lang="en-US" sz="4000" b="1" i="1" dirty="0">
                <a:solidFill>
                  <a:srgbClr val="7030A0"/>
                </a:solidFill>
                <a:effectLst/>
                <a:latin typeface="Aharoni" panose="02010803020104030203" pitchFamily="2" charset="-79"/>
                <a:cs typeface="Aharoni" panose="02010803020104030203" pitchFamily="2" charset="-79"/>
              </a:rPr>
              <a:t>Sexual dysfunction can be any problems that prevent a person or couple from experiencing satisfaction from sexual activity. Some 43% of women and 31% of men report some degree of sexual dysfunction.</a:t>
            </a:r>
            <a:endParaRPr lang="en-US" sz="4000" b="1" i="1" dirty="0">
              <a:solidFill>
                <a:srgbClr val="7030A0"/>
              </a:solidFill>
              <a:latin typeface="Aharoni" panose="02010803020104030203" pitchFamily="2" charset="-79"/>
              <a:cs typeface="Aharoni" panose="02010803020104030203" pitchFamily="2" charset="-79"/>
            </a:endParaRPr>
          </a:p>
        </p:txBody>
      </p:sp>
      <p:graphicFrame>
        <p:nvGraphicFramePr>
          <p:cNvPr id="4" name="Table 4">
            <a:extLst>
              <a:ext uri="{FF2B5EF4-FFF2-40B4-BE49-F238E27FC236}">
                <a16:creationId xmlns:a16="http://schemas.microsoft.com/office/drawing/2014/main" id="{7ACA274C-D640-621B-7D26-0525425D387E}"/>
              </a:ext>
            </a:extLst>
          </p:cNvPr>
          <p:cNvGraphicFramePr>
            <a:graphicFrameLocks noGrp="1"/>
          </p:cNvGraphicFramePr>
          <p:nvPr>
            <p:extLst>
              <p:ext uri="{D42A27DB-BD31-4B8C-83A1-F6EECF244321}">
                <p14:modId xmlns:p14="http://schemas.microsoft.com/office/powerpoint/2010/main" val="2325248535"/>
              </p:ext>
            </p:extLst>
          </p:nvPr>
        </p:nvGraphicFramePr>
        <p:xfrm>
          <a:off x="3464719" y="-3102241"/>
          <a:ext cx="8127999" cy="1112520"/>
        </p:xfrm>
        <a:graphic>
          <a:graphicData uri="http://schemas.openxmlformats.org/drawingml/2006/table">
            <a:tbl>
              <a:tblPr firstRow="1" bandRow="1">
                <a:tableStyleId>{5C22544A-7EE6-4342-B048-85BDC9FD1C3A}</a:tableStyleId>
              </a:tblPr>
              <a:tblGrid>
                <a:gridCol w="2709333">
                  <a:extLst>
                    <a:ext uri="{9D8B030D-6E8A-4147-A177-3AD203B41FA5}">
                      <a16:colId xmlns:a16="http://schemas.microsoft.com/office/drawing/2014/main" val="3472324233"/>
                    </a:ext>
                  </a:extLst>
                </a:gridCol>
                <a:gridCol w="2709333">
                  <a:extLst>
                    <a:ext uri="{9D8B030D-6E8A-4147-A177-3AD203B41FA5}">
                      <a16:colId xmlns:a16="http://schemas.microsoft.com/office/drawing/2014/main" val="2791570917"/>
                    </a:ext>
                  </a:extLst>
                </a:gridCol>
                <a:gridCol w="2709333">
                  <a:extLst>
                    <a:ext uri="{9D8B030D-6E8A-4147-A177-3AD203B41FA5}">
                      <a16:colId xmlns:a16="http://schemas.microsoft.com/office/drawing/2014/main" val="1849916785"/>
                    </a:ext>
                  </a:extLst>
                </a:gridCol>
              </a:tblGrid>
              <a:tr h="370840">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3194444766"/>
                  </a:ext>
                </a:extLst>
              </a:tr>
              <a:tr h="370840">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2158076097"/>
                  </a:ext>
                </a:extLst>
              </a:tr>
              <a:tr h="370840">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3346717011"/>
                  </a:ext>
                </a:extLst>
              </a:tr>
            </a:tbl>
          </a:graphicData>
        </a:graphic>
      </p:graphicFrame>
    </p:spTree>
    <p:extLst>
      <p:ext uri="{BB962C8B-B14F-4D97-AF65-F5344CB8AC3E}">
        <p14:creationId xmlns:p14="http://schemas.microsoft.com/office/powerpoint/2010/main" val="18837835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122BC6F-2CD2-35B5-1003-CE592E58C10C}"/>
              </a:ext>
            </a:extLst>
          </p:cNvPr>
          <p:cNvSpPr>
            <a:spLocks noGrp="1"/>
          </p:cNvSpPr>
          <p:nvPr>
            <p:ph idx="1"/>
          </p:nvPr>
        </p:nvSpPr>
        <p:spPr>
          <a:xfrm>
            <a:off x="1371600" y="1504430"/>
            <a:ext cx="9601200" cy="4362970"/>
          </a:xfrm>
        </p:spPr>
        <p:txBody>
          <a:bodyPr>
            <a:normAutofit/>
          </a:bodyPr>
          <a:lstStyle/>
          <a:p>
            <a:pPr marL="0" indent="0">
              <a:buNone/>
            </a:pPr>
            <a:r>
              <a:rPr lang="en-US" sz="4000" b="1" i="0" dirty="0">
                <a:solidFill>
                  <a:srgbClr val="0070C0"/>
                </a:solidFill>
                <a:effectLst/>
                <a:latin typeface="Source Sans Pro" panose="020B0503030403020204" pitchFamily="34" charset="0"/>
              </a:rPr>
              <a:t>What is sexual dysfunction?</a:t>
            </a:r>
          </a:p>
          <a:p>
            <a:r>
              <a:rPr lang="en-US" sz="4000" b="1" i="1" dirty="0">
                <a:solidFill>
                  <a:srgbClr val="7030A0"/>
                </a:solidFill>
                <a:effectLst/>
                <a:latin typeface="Aharoni" panose="02010803020104030203" pitchFamily="2" charset="-79"/>
                <a:cs typeface="Aharoni" panose="02010803020104030203" pitchFamily="2" charset="-79"/>
              </a:rPr>
              <a:t>Sexual dysfunction is a problem that can happen during any phase of the </a:t>
            </a:r>
            <a:r>
              <a:rPr lang="en-US" sz="4000" b="1" i="1" u="none" strike="noStrike" dirty="0">
                <a:solidFill>
                  <a:srgbClr val="7030A0"/>
                </a:solidFill>
                <a:effectLst/>
                <a:latin typeface="Aharoni" panose="02010803020104030203" pitchFamily="2" charset="-79"/>
                <a:cs typeface="Aharoni" panose="02010803020104030203" pitchFamily="2" charset="-79"/>
                <a:hlinkClick r:id="rId2">
                  <a:extLst>
                    <a:ext uri="{A12FA001-AC4F-418D-AE19-62706E023703}">
                      <ahyp:hlinkClr xmlns:ahyp="http://schemas.microsoft.com/office/drawing/2018/hyperlinkcolor" val="tx"/>
                    </a:ext>
                  </a:extLst>
                </a:hlinkClick>
              </a:rPr>
              <a:t>sexual response cycle</a:t>
            </a:r>
            <a:r>
              <a:rPr lang="en-US" sz="4000" b="1" i="1" dirty="0">
                <a:solidFill>
                  <a:srgbClr val="7030A0"/>
                </a:solidFill>
                <a:effectLst/>
                <a:latin typeface="Aharoni" panose="02010803020104030203" pitchFamily="2" charset="-79"/>
                <a:cs typeface="Aharoni" panose="02010803020104030203" pitchFamily="2" charset="-79"/>
              </a:rPr>
              <a:t>. It prevents you from experiencing satisfaction from sexual activity.</a:t>
            </a:r>
          </a:p>
        </p:txBody>
      </p:sp>
    </p:spTree>
    <p:extLst>
      <p:ext uri="{BB962C8B-B14F-4D97-AF65-F5344CB8AC3E}">
        <p14:creationId xmlns:p14="http://schemas.microsoft.com/office/powerpoint/2010/main" val="10262600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6B58051-818A-778D-5657-A4A1C00C6F23}"/>
              </a:ext>
            </a:extLst>
          </p:cNvPr>
          <p:cNvSpPr>
            <a:spLocks noGrp="1"/>
          </p:cNvSpPr>
          <p:nvPr>
            <p:ph idx="1"/>
          </p:nvPr>
        </p:nvSpPr>
        <p:spPr>
          <a:xfrm>
            <a:off x="917336" y="0"/>
            <a:ext cx="11619583" cy="7754543"/>
          </a:xfrm>
        </p:spPr>
        <p:txBody>
          <a:bodyPr>
            <a:noAutofit/>
          </a:bodyPr>
          <a:lstStyle/>
          <a:p>
            <a:pPr marL="0" indent="0">
              <a:buNone/>
            </a:pPr>
            <a:r>
              <a:rPr lang="en-US" sz="4000" b="1" i="0" dirty="0">
                <a:solidFill>
                  <a:srgbClr val="00B0F0"/>
                </a:solidFill>
                <a:effectLst/>
                <a:latin typeface="Source Sans Pro" panose="020B0503030403020204" pitchFamily="34" charset="0"/>
              </a:rPr>
              <a:t>What are the types of sexual dysfunction?</a:t>
            </a:r>
          </a:p>
          <a:p>
            <a:pPr marL="0" indent="0">
              <a:buNone/>
            </a:pPr>
            <a:r>
              <a:rPr lang="en-US" sz="3600" b="1" i="1" dirty="0">
                <a:solidFill>
                  <a:srgbClr val="7030A0"/>
                </a:solidFill>
                <a:effectLst/>
                <a:latin typeface="Aharoni" panose="02010803020104030203" pitchFamily="2" charset="-79"/>
                <a:cs typeface="Aharoni" panose="02010803020104030203" pitchFamily="2" charset="-79"/>
              </a:rPr>
              <a:t>Sexual dysfunction generally is classified into</a:t>
            </a:r>
          </a:p>
          <a:p>
            <a:pPr marL="0" indent="0">
              <a:buNone/>
            </a:pPr>
            <a:r>
              <a:rPr lang="en-US" sz="3600" b="1" i="1" dirty="0">
                <a:solidFill>
                  <a:srgbClr val="7030A0"/>
                </a:solidFill>
                <a:effectLst/>
                <a:latin typeface="Aharoni" panose="02010803020104030203" pitchFamily="2" charset="-79"/>
                <a:cs typeface="Aharoni" panose="02010803020104030203" pitchFamily="2" charset="-79"/>
              </a:rPr>
              <a:t> four categories:</a:t>
            </a:r>
          </a:p>
          <a:p>
            <a:pPr marL="0" indent="0">
              <a:buNone/>
            </a:pPr>
            <a:r>
              <a:rPr lang="en-US" sz="3600" b="1" i="1" u="sng" dirty="0">
                <a:solidFill>
                  <a:srgbClr val="7030A0"/>
                </a:solidFill>
                <a:effectLst/>
                <a:latin typeface="Aharoni" panose="02010803020104030203" pitchFamily="2" charset="-79"/>
                <a:cs typeface="Aharoni" panose="02010803020104030203" pitchFamily="2" charset="-79"/>
              </a:rPr>
              <a:t>Desire disorders: </a:t>
            </a:r>
            <a:r>
              <a:rPr lang="en-US" sz="3600" b="1" i="1" dirty="0">
                <a:solidFill>
                  <a:srgbClr val="7030A0"/>
                </a:solidFill>
                <a:effectLst/>
                <a:latin typeface="Aharoni" panose="02010803020104030203" pitchFamily="2" charset="-79"/>
                <a:cs typeface="Aharoni" panose="02010803020104030203" pitchFamily="2" charset="-79"/>
              </a:rPr>
              <a:t>lack of sexual desire or interest</a:t>
            </a:r>
          </a:p>
          <a:p>
            <a:pPr marL="0" indent="0">
              <a:buNone/>
            </a:pPr>
            <a:r>
              <a:rPr lang="en-US" sz="3600" b="1" i="1" dirty="0">
                <a:solidFill>
                  <a:srgbClr val="7030A0"/>
                </a:solidFill>
                <a:effectLst/>
                <a:latin typeface="Aharoni" panose="02010803020104030203" pitchFamily="2" charset="-79"/>
                <a:cs typeface="Aharoni" panose="02010803020104030203" pitchFamily="2" charset="-79"/>
              </a:rPr>
              <a:t> in sex.</a:t>
            </a:r>
          </a:p>
          <a:p>
            <a:pPr marL="0" indent="0">
              <a:buNone/>
            </a:pPr>
            <a:r>
              <a:rPr lang="en-US" sz="3600" b="1" i="1" u="sng" dirty="0">
                <a:solidFill>
                  <a:srgbClr val="7030A0"/>
                </a:solidFill>
                <a:effectLst/>
                <a:latin typeface="Aharoni" panose="02010803020104030203" pitchFamily="2" charset="-79"/>
                <a:cs typeface="Aharoni" panose="02010803020104030203" pitchFamily="2" charset="-79"/>
              </a:rPr>
              <a:t>Arousal disorders:</a:t>
            </a:r>
            <a:r>
              <a:rPr lang="en-US" sz="3600" b="1" i="1" dirty="0">
                <a:solidFill>
                  <a:srgbClr val="7030A0"/>
                </a:solidFill>
                <a:effectLst/>
                <a:latin typeface="Aharoni" panose="02010803020104030203" pitchFamily="2" charset="-79"/>
                <a:cs typeface="Aharoni" panose="02010803020104030203" pitchFamily="2" charset="-79"/>
              </a:rPr>
              <a:t> inability to become physically aroused or excited during sexual activity.</a:t>
            </a:r>
          </a:p>
          <a:p>
            <a:pPr marL="0" indent="0">
              <a:buNone/>
            </a:pPr>
            <a:r>
              <a:rPr lang="en-US" sz="3600" b="1" i="1" u="sng" dirty="0">
                <a:solidFill>
                  <a:srgbClr val="7030A0"/>
                </a:solidFill>
                <a:effectLst/>
                <a:latin typeface="Aharoni" panose="02010803020104030203" pitchFamily="2" charset="-79"/>
                <a:cs typeface="Aharoni" panose="02010803020104030203" pitchFamily="2" charset="-79"/>
              </a:rPr>
              <a:t>Orgasm disorders:</a:t>
            </a:r>
            <a:r>
              <a:rPr lang="en-US" sz="3600" b="1" i="1" dirty="0">
                <a:solidFill>
                  <a:srgbClr val="7030A0"/>
                </a:solidFill>
                <a:effectLst/>
                <a:latin typeface="Aharoni" panose="02010803020104030203" pitchFamily="2" charset="-79"/>
                <a:cs typeface="Aharoni" panose="02010803020104030203" pitchFamily="2" charset="-79"/>
              </a:rPr>
              <a:t> delay or absence of orgasm (climax).</a:t>
            </a:r>
          </a:p>
          <a:p>
            <a:pPr marL="0" indent="0">
              <a:buNone/>
            </a:pPr>
            <a:r>
              <a:rPr lang="en-US" sz="3600" b="1" i="1" u="sng" dirty="0">
                <a:solidFill>
                  <a:srgbClr val="7030A0"/>
                </a:solidFill>
                <a:effectLst/>
                <a:latin typeface="Aharoni" panose="02010803020104030203" pitchFamily="2" charset="-79"/>
                <a:cs typeface="Aharoni" panose="02010803020104030203" pitchFamily="2" charset="-79"/>
              </a:rPr>
              <a:t>Pain disorders:</a:t>
            </a:r>
            <a:r>
              <a:rPr lang="en-US" sz="3600" b="1" i="1" dirty="0">
                <a:solidFill>
                  <a:srgbClr val="7030A0"/>
                </a:solidFill>
                <a:effectLst/>
                <a:latin typeface="Aharoni" panose="02010803020104030203" pitchFamily="2" charset="-79"/>
                <a:cs typeface="Aharoni" panose="02010803020104030203" pitchFamily="2" charset="-79"/>
              </a:rPr>
              <a:t> pain during intercourse.</a:t>
            </a:r>
          </a:p>
        </p:txBody>
      </p:sp>
    </p:spTree>
    <p:extLst>
      <p:ext uri="{BB962C8B-B14F-4D97-AF65-F5344CB8AC3E}">
        <p14:creationId xmlns:p14="http://schemas.microsoft.com/office/powerpoint/2010/main" val="9151727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3F43037-C998-BCF1-0D63-2935D24E3246}"/>
              </a:ext>
            </a:extLst>
          </p:cNvPr>
          <p:cNvSpPr>
            <a:spLocks noGrp="1"/>
          </p:cNvSpPr>
          <p:nvPr>
            <p:ph idx="1"/>
          </p:nvPr>
        </p:nvSpPr>
        <p:spPr>
          <a:xfrm>
            <a:off x="910828" y="589360"/>
            <a:ext cx="10021490" cy="4777978"/>
          </a:xfrm>
        </p:spPr>
        <p:txBody>
          <a:bodyPr>
            <a:normAutofit/>
          </a:bodyPr>
          <a:lstStyle/>
          <a:p>
            <a:pPr marL="0" indent="0">
              <a:buNone/>
            </a:pPr>
            <a:r>
              <a:rPr lang="en-US" sz="4000" b="1" dirty="0">
                <a:solidFill>
                  <a:srgbClr val="00B0F0"/>
                </a:solidFill>
              </a:rPr>
              <a:t>Who is affected by sexual dysfunction?</a:t>
            </a:r>
            <a:r>
              <a:rPr lang="en-US" sz="4000" b="1" dirty="0"/>
              <a:t>
</a:t>
            </a:r>
            <a:r>
              <a:rPr lang="en-US" sz="2800" b="1" i="1" dirty="0">
                <a:solidFill>
                  <a:srgbClr val="7030A0"/>
                </a:solidFill>
                <a:latin typeface="Aharoni" panose="02010803020104030203" pitchFamily="2" charset="-79"/>
                <a:cs typeface="Aharoni" panose="02010803020104030203" pitchFamily="2" charset="-79"/>
              </a:rPr>
              <a:t>Sexual dysfunction can affect any age, although it is more common in those over 40 because it’s often related to a decline in health associated with aging.</a:t>
            </a:r>
          </a:p>
        </p:txBody>
      </p:sp>
      <p:pic>
        <p:nvPicPr>
          <p:cNvPr id="2" name="Picture 3">
            <a:extLst>
              <a:ext uri="{FF2B5EF4-FFF2-40B4-BE49-F238E27FC236}">
                <a16:creationId xmlns:a16="http://schemas.microsoft.com/office/drawing/2014/main" id="{7433D1CC-07E8-C381-3E03-16AF56E3B14C}"/>
              </a:ext>
            </a:extLst>
          </p:cNvPr>
          <p:cNvPicPr>
            <a:picLocks noChangeAspect="1"/>
          </p:cNvPicPr>
          <p:nvPr/>
        </p:nvPicPr>
        <p:blipFill>
          <a:blip r:embed="rId2"/>
          <a:stretch>
            <a:fillRect/>
          </a:stretch>
        </p:blipFill>
        <p:spPr>
          <a:xfrm>
            <a:off x="4254541" y="2978349"/>
            <a:ext cx="6677777" cy="3756250"/>
          </a:xfrm>
          <a:prstGeom prst="rect">
            <a:avLst/>
          </a:prstGeom>
        </p:spPr>
      </p:pic>
    </p:spTree>
    <p:extLst>
      <p:ext uri="{BB962C8B-B14F-4D97-AF65-F5344CB8AC3E}">
        <p14:creationId xmlns:p14="http://schemas.microsoft.com/office/powerpoint/2010/main" val="18089497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52EC350D-010B-F6B9-F3F6-58D166082120}"/>
              </a:ext>
            </a:extLst>
          </p:cNvPr>
          <p:cNvSpPr>
            <a:spLocks noGrp="1"/>
          </p:cNvSpPr>
          <p:nvPr>
            <p:ph idx="1"/>
          </p:nvPr>
        </p:nvSpPr>
        <p:spPr>
          <a:xfrm>
            <a:off x="980203" y="1471743"/>
            <a:ext cx="10920695" cy="6225650"/>
          </a:xfrm>
        </p:spPr>
        <p:txBody>
          <a:bodyPr>
            <a:noAutofit/>
          </a:bodyPr>
          <a:lstStyle/>
          <a:p>
            <a:r>
              <a:rPr lang="en-US" sz="3600" b="1" i="1" dirty="0">
                <a:solidFill>
                  <a:srgbClr val="7030A0"/>
                </a:solidFill>
                <a:effectLst/>
                <a:latin typeface="Aharoni" panose="02010803020104030203" pitchFamily="2" charset="-79"/>
                <a:cs typeface="Aharoni" panose="02010803020104030203" pitchFamily="2" charset="-79"/>
              </a:rPr>
              <a:t>Physical causes: Many physical and/or medical conditions can cause problems with sexual function. These conditions include </a:t>
            </a:r>
            <a:r>
              <a:rPr lang="en-US" sz="3600" b="1" i="1" u="none" strike="noStrike" dirty="0">
                <a:solidFill>
                  <a:srgbClr val="7030A0"/>
                </a:solidFill>
                <a:effectLst/>
                <a:latin typeface="Aharoni" panose="02010803020104030203" pitchFamily="2" charset="-79"/>
                <a:cs typeface="Aharoni" panose="02010803020104030203" pitchFamily="2" charset="-79"/>
                <a:hlinkClick r:id="rId2">
                  <a:extLst>
                    <a:ext uri="{A12FA001-AC4F-418D-AE19-62706E023703}">
                      <ahyp:hlinkClr xmlns:ahyp="http://schemas.microsoft.com/office/drawing/2018/hyperlinkcolor" val="tx"/>
                    </a:ext>
                  </a:extLst>
                </a:hlinkClick>
              </a:rPr>
              <a:t>diabetes</a:t>
            </a:r>
            <a:r>
              <a:rPr lang="en-US" sz="3600" b="1" i="1" dirty="0">
                <a:solidFill>
                  <a:srgbClr val="7030A0"/>
                </a:solidFill>
                <a:effectLst/>
                <a:latin typeface="Aharoni" panose="02010803020104030203" pitchFamily="2" charset="-79"/>
                <a:cs typeface="Aharoni" panose="02010803020104030203" pitchFamily="2" charset="-79"/>
              </a:rPr>
              <a:t>, </a:t>
            </a:r>
            <a:r>
              <a:rPr lang="en-US" sz="3600" b="1" i="1" u="none" strike="noStrike" dirty="0">
                <a:solidFill>
                  <a:srgbClr val="7030A0"/>
                </a:solidFill>
                <a:effectLst/>
                <a:latin typeface="Aharoni" panose="02010803020104030203" pitchFamily="2" charset="-79"/>
                <a:cs typeface="Aharoni" panose="02010803020104030203" pitchFamily="2" charset="-79"/>
                <a:hlinkClick r:id="rId3">
                  <a:extLst>
                    <a:ext uri="{A12FA001-AC4F-418D-AE19-62706E023703}">
                      <ahyp:hlinkClr xmlns:ahyp="http://schemas.microsoft.com/office/drawing/2018/hyperlinkcolor" val="tx"/>
                    </a:ext>
                  </a:extLst>
                </a:hlinkClick>
              </a:rPr>
              <a:t>heart and vascular (blood vessel) disease</a:t>
            </a:r>
            <a:r>
              <a:rPr lang="en-US" sz="3600" b="1" i="1" dirty="0">
                <a:solidFill>
                  <a:srgbClr val="7030A0"/>
                </a:solidFill>
                <a:effectLst/>
                <a:latin typeface="Aharoni" panose="02010803020104030203" pitchFamily="2" charset="-79"/>
                <a:cs typeface="Aharoni" panose="02010803020104030203" pitchFamily="2" charset="-79"/>
              </a:rPr>
              <a:t>, neurological disorders, hormonal imbalances, chronic diseases such as kidney or liver failure, and </a:t>
            </a:r>
            <a:r>
              <a:rPr lang="en-US" sz="3600" b="1" i="1" u="none" strike="noStrike" dirty="0">
                <a:solidFill>
                  <a:srgbClr val="7030A0"/>
                </a:solidFill>
                <a:effectLst/>
                <a:latin typeface="Aharoni" panose="02010803020104030203" pitchFamily="2" charset="-79"/>
                <a:cs typeface="Aharoni" panose="02010803020104030203" pitchFamily="2" charset="-79"/>
                <a:hlinkClick r:id="rId4">
                  <a:extLst>
                    <a:ext uri="{A12FA001-AC4F-418D-AE19-62706E023703}">
                      <ahyp:hlinkClr xmlns:ahyp="http://schemas.microsoft.com/office/drawing/2018/hyperlinkcolor" val="tx"/>
                    </a:ext>
                  </a:extLst>
                </a:hlinkClick>
              </a:rPr>
              <a:t>alcoholism</a:t>
            </a:r>
            <a:r>
              <a:rPr lang="en-US" sz="3600" b="1" i="1" dirty="0">
                <a:solidFill>
                  <a:srgbClr val="7030A0"/>
                </a:solidFill>
                <a:effectLst/>
                <a:latin typeface="Aharoni" panose="02010803020104030203" pitchFamily="2" charset="-79"/>
                <a:cs typeface="Aharoni" panose="02010803020104030203" pitchFamily="2" charset="-79"/>
              </a:rPr>
              <a:t> and </a:t>
            </a:r>
            <a:r>
              <a:rPr lang="en-US" sz="3600" b="1" i="1" u="none" strike="noStrike" dirty="0">
                <a:solidFill>
                  <a:srgbClr val="7030A0"/>
                </a:solidFill>
                <a:effectLst/>
                <a:latin typeface="Aharoni" panose="02010803020104030203" pitchFamily="2" charset="-79"/>
                <a:cs typeface="Aharoni" panose="02010803020104030203" pitchFamily="2" charset="-79"/>
                <a:hlinkClick r:id="rId5">
                  <a:extLst>
                    <a:ext uri="{A12FA001-AC4F-418D-AE19-62706E023703}">
                      <ahyp:hlinkClr xmlns:ahyp="http://schemas.microsoft.com/office/drawing/2018/hyperlinkcolor" val="tx"/>
                    </a:ext>
                  </a:extLst>
                </a:hlinkClick>
              </a:rPr>
              <a:t>drug abuse</a:t>
            </a:r>
            <a:r>
              <a:rPr lang="en-US" sz="3600" b="1" i="1" dirty="0">
                <a:solidFill>
                  <a:srgbClr val="7030A0"/>
                </a:solidFill>
                <a:effectLst/>
                <a:latin typeface="Aharoni" panose="02010803020104030203" pitchFamily="2" charset="-79"/>
                <a:cs typeface="Aharoni" panose="02010803020104030203" pitchFamily="2" charset="-79"/>
              </a:rPr>
              <a:t>. In addition, the side effects of some medications, including some </a:t>
            </a:r>
            <a:r>
              <a:rPr lang="en-US" sz="3600" b="1" i="1" u="none" strike="noStrike" dirty="0">
                <a:solidFill>
                  <a:srgbClr val="7030A0"/>
                </a:solidFill>
                <a:effectLst/>
                <a:latin typeface="Aharoni" panose="02010803020104030203" pitchFamily="2" charset="-79"/>
                <a:cs typeface="Aharoni" panose="02010803020104030203" pitchFamily="2" charset="-79"/>
                <a:hlinkClick r:id="rId6">
                  <a:extLst>
                    <a:ext uri="{A12FA001-AC4F-418D-AE19-62706E023703}">
                      <ahyp:hlinkClr xmlns:ahyp="http://schemas.microsoft.com/office/drawing/2018/hyperlinkcolor" val="tx"/>
                    </a:ext>
                  </a:extLst>
                </a:hlinkClick>
              </a:rPr>
              <a:t>antidepressant drugs</a:t>
            </a:r>
            <a:r>
              <a:rPr lang="en-US" sz="3600" b="1" i="1" dirty="0">
                <a:solidFill>
                  <a:srgbClr val="7030A0"/>
                </a:solidFill>
                <a:effectLst/>
                <a:latin typeface="Aharoni" panose="02010803020104030203" pitchFamily="2" charset="-79"/>
                <a:cs typeface="Aharoni" panose="02010803020104030203" pitchFamily="2" charset="-79"/>
              </a:rPr>
              <a:t>, can affect sexual function.</a:t>
            </a:r>
            <a:endParaRPr lang="en-US" sz="3600" b="1" i="1" dirty="0">
              <a:solidFill>
                <a:srgbClr val="7030A0"/>
              </a:solidFill>
              <a:latin typeface="Aharoni" panose="02010803020104030203" pitchFamily="2" charset="-79"/>
              <a:cs typeface="Aharoni" panose="02010803020104030203" pitchFamily="2" charset="-79"/>
            </a:endParaRPr>
          </a:p>
        </p:txBody>
      </p:sp>
      <p:sp>
        <p:nvSpPr>
          <p:cNvPr id="4" name="Title 3">
            <a:extLst>
              <a:ext uri="{FF2B5EF4-FFF2-40B4-BE49-F238E27FC236}">
                <a16:creationId xmlns:a16="http://schemas.microsoft.com/office/drawing/2014/main" id="{ADA1D970-530F-728B-CB91-111B76D52A89}"/>
              </a:ext>
            </a:extLst>
          </p:cNvPr>
          <p:cNvSpPr>
            <a:spLocks noGrp="1"/>
          </p:cNvSpPr>
          <p:nvPr>
            <p:ph type="title"/>
          </p:nvPr>
        </p:nvSpPr>
        <p:spPr>
          <a:xfrm>
            <a:off x="5175647" y="909042"/>
            <a:ext cx="9601200" cy="1485900"/>
          </a:xfrm>
        </p:spPr>
        <p:txBody>
          <a:bodyPr/>
          <a:lstStyle/>
          <a:p>
            <a:r>
              <a:rPr lang="en-US" b="1">
                <a:solidFill>
                  <a:srgbClr val="00B0F0"/>
                </a:solidFill>
              </a:rPr>
              <a:t>CAUSES</a:t>
            </a:r>
          </a:p>
        </p:txBody>
      </p:sp>
    </p:spTree>
    <p:extLst>
      <p:ext uri="{BB962C8B-B14F-4D97-AF65-F5344CB8AC3E}">
        <p14:creationId xmlns:p14="http://schemas.microsoft.com/office/powerpoint/2010/main" val="42370053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3C00800-0ADC-E13A-3B8F-DF8AF5F19EC2}"/>
              </a:ext>
            </a:extLst>
          </p:cNvPr>
          <p:cNvSpPr>
            <a:spLocks noGrp="1"/>
          </p:cNvSpPr>
          <p:nvPr>
            <p:ph idx="1"/>
          </p:nvPr>
        </p:nvSpPr>
        <p:spPr>
          <a:xfrm>
            <a:off x="889397" y="446485"/>
            <a:ext cx="9601200" cy="5320670"/>
          </a:xfrm>
        </p:spPr>
        <p:txBody>
          <a:bodyPr>
            <a:normAutofit fontScale="77500" lnSpcReduction="20000"/>
          </a:bodyPr>
          <a:lstStyle/>
          <a:p>
            <a:pPr marL="0" indent="0">
              <a:buNone/>
            </a:pPr>
            <a:r>
              <a:rPr lang="en-US" sz="5200" b="1" dirty="0">
                <a:solidFill>
                  <a:srgbClr val="00B0F0"/>
                </a:solidFill>
              </a:rPr>
              <a:t>DIAGNOSIS OF SEXUAL DYSFUNCTION </a:t>
            </a:r>
          </a:p>
          <a:p>
            <a:r>
              <a:rPr lang="en-US" sz="3500" b="1" i="1" dirty="0">
                <a:solidFill>
                  <a:srgbClr val="7030A0"/>
                </a:solidFill>
                <a:latin typeface="Aharoni" panose="02010803020104030203" pitchFamily="2" charset="-79"/>
                <a:cs typeface="Aharoni" panose="02010803020104030203" pitchFamily="2" charset="-79"/>
              </a:rPr>
              <a:t>In most cases, you recognize something’s interfering with your enjoyment (or a partner’s enjoyment) of a sexual relationship. Your provider usually begins with a complete history of symptoms and a physical. They may order diagnostic tests to rule out medical problems that may be contributing to the dysfunction. Typically lab testing plays a very limited role in the diagnosis of sexual dysfunction.</a:t>
            </a:r>
          </a:p>
          <a:p>
            <a:r>
              <a:rPr lang="en-US" sz="3500" b="1" i="1" dirty="0">
                <a:solidFill>
                  <a:srgbClr val="7030A0"/>
                </a:solidFill>
                <a:latin typeface="Aharoni" panose="02010803020104030203" pitchFamily="2" charset="-79"/>
                <a:cs typeface="Aharoni" panose="02010803020104030203" pitchFamily="2" charset="-79"/>
              </a:rPr>
              <a:t>An evaluation of attitudes about sex, as well as other possible contributing factors —fear, anxiety, past sexual trauma/abuse, relationship concerns, medications, alcohol or drug abuse, etc. — helps a clinician understand the underlying cause of the problem and recommend the right treatment.</a:t>
            </a:r>
          </a:p>
        </p:txBody>
      </p:sp>
    </p:spTree>
    <p:extLst>
      <p:ext uri="{BB962C8B-B14F-4D97-AF65-F5344CB8AC3E}">
        <p14:creationId xmlns:p14="http://schemas.microsoft.com/office/powerpoint/2010/main" val="31409630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CCDF765-143A-67E6-E4A6-900A4DCCFD1F}"/>
              </a:ext>
            </a:extLst>
          </p:cNvPr>
          <p:cNvSpPr>
            <a:spLocks noGrp="1"/>
          </p:cNvSpPr>
          <p:nvPr>
            <p:ph idx="1"/>
          </p:nvPr>
        </p:nvSpPr>
        <p:spPr>
          <a:xfrm>
            <a:off x="799898" y="385548"/>
            <a:ext cx="10997263" cy="8121477"/>
          </a:xfrm>
        </p:spPr>
        <p:txBody>
          <a:bodyPr>
            <a:noAutofit/>
          </a:bodyPr>
          <a:lstStyle/>
          <a:p>
            <a:pPr marL="0" indent="0">
              <a:buNone/>
            </a:pPr>
            <a:r>
              <a:rPr lang="en-US" sz="2800" b="1" dirty="0"/>
              <a:t>                                          </a:t>
            </a:r>
            <a:r>
              <a:rPr lang="en-US" sz="2800" b="1" dirty="0">
                <a:solidFill>
                  <a:srgbClr val="00B0F0"/>
                </a:solidFill>
              </a:rPr>
              <a:t>TREATMENT</a:t>
            </a:r>
            <a:r>
              <a:rPr lang="en-US" sz="2800" b="1" dirty="0"/>
              <a:t> 
</a:t>
            </a:r>
            <a:r>
              <a:rPr lang="en-US" sz="1600" b="1" i="1" dirty="0">
                <a:solidFill>
                  <a:srgbClr val="7030A0"/>
                </a:solidFill>
                <a:latin typeface="Aharoni" panose="02010803020104030203" pitchFamily="2" charset="-79"/>
                <a:cs typeface="Aharoni" panose="02010803020104030203" pitchFamily="2" charset="-79"/>
              </a:rPr>
              <a:t>Most types of sexual dysfunction can be addressed by treating the  physical or psychological problems. Other treatment strategies include:</a:t>
            </a:r>
          </a:p>
          <a:p>
            <a:pPr marL="0" indent="0">
              <a:buNone/>
            </a:pPr>
            <a:r>
              <a:rPr lang="en-US" sz="1600" b="1" i="1" u="sng" dirty="0">
                <a:solidFill>
                  <a:srgbClr val="7030A0"/>
                </a:solidFill>
                <a:latin typeface="Aharoni" panose="02010803020104030203" pitchFamily="2" charset="-79"/>
                <a:cs typeface="Aharoni" panose="02010803020104030203" pitchFamily="2" charset="-79"/>
              </a:rPr>
              <a:t>Medication:</a:t>
            </a:r>
            <a:r>
              <a:rPr lang="en-US" sz="1600" b="1" i="1" dirty="0">
                <a:solidFill>
                  <a:srgbClr val="7030A0"/>
                </a:solidFill>
                <a:latin typeface="Aharoni" panose="02010803020104030203" pitchFamily="2" charset="-79"/>
                <a:cs typeface="Aharoni" panose="02010803020104030203" pitchFamily="2" charset="-79"/>
              </a:rPr>
              <a:t> When a medication is the cause of the dysfunction, a change in the medication may help. Men and women with hormone deficiencies may benefit from hormone shots, pills or creams. For men, drugs, including sildenafil (Viagra®), </a:t>
            </a:r>
            <a:r>
              <a:rPr lang="en-US" sz="1600" b="1" i="1" dirty="0" err="1">
                <a:solidFill>
                  <a:srgbClr val="7030A0"/>
                </a:solidFill>
                <a:latin typeface="Aharoni" panose="02010803020104030203" pitchFamily="2" charset="-79"/>
                <a:cs typeface="Aharoni" panose="02010803020104030203" pitchFamily="2" charset="-79"/>
              </a:rPr>
              <a:t>tadalafil</a:t>
            </a:r>
            <a:r>
              <a:rPr lang="en-US" sz="1600" b="1" i="1" dirty="0">
                <a:solidFill>
                  <a:srgbClr val="7030A0"/>
                </a:solidFill>
                <a:latin typeface="Aharoni" panose="02010803020104030203" pitchFamily="2" charset="-79"/>
                <a:cs typeface="Aharoni" panose="02010803020104030203" pitchFamily="2" charset="-79"/>
              </a:rPr>
              <a:t> (Cialis®), </a:t>
            </a:r>
            <a:r>
              <a:rPr lang="en-US" sz="1600" b="1" i="1" dirty="0" err="1">
                <a:solidFill>
                  <a:srgbClr val="7030A0"/>
                </a:solidFill>
                <a:latin typeface="Aharoni" panose="02010803020104030203" pitchFamily="2" charset="-79"/>
                <a:cs typeface="Aharoni" panose="02010803020104030203" pitchFamily="2" charset="-79"/>
              </a:rPr>
              <a:t>vardenafil</a:t>
            </a:r>
            <a:r>
              <a:rPr lang="en-US" sz="1600" b="1" i="1" dirty="0">
                <a:solidFill>
                  <a:srgbClr val="7030A0"/>
                </a:solidFill>
                <a:latin typeface="Aharoni" panose="02010803020104030203" pitchFamily="2" charset="-79"/>
                <a:cs typeface="Aharoni" panose="02010803020104030203" pitchFamily="2" charset="-79"/>
              </a:rPr>
              <a:t> (Levitra®, </a:t>
            </a:r>
            <a:r>
              <a:rPr lang="en-US" sz="1600" b="1" i="1" dirty="0" err="1">
                <a:solidFill>
                  <a:srgbClr val="7030A0"/>
                </a:solidFill>
                <a:latin typeface="Aharoni" panose="02010803020104030203" pitchFamily="2" charset="-79"/>
                <a:cs typeface="Aharoni" panose="02010803020104030203" pitchFamily="2" charset="-79"/>
              </a:rPr>
              <a:t>Staxyn</a:t>
            </a:r>
            <a:r>
              <a:rPr lang="en-US" sz="1600" b="1" i="1" dirty="0">
                <a:solidFill>
                  <a:srgbClr val="7030A0"/>
                </a:solidFill>
                <a:latin typeface="Aharoni" panose="02010803020104030203" pitchFamily="2" charset="-79"/>
                <a:cs typeface="Aharoni" panose="02010803020104030203" pitchFamily="2" charset="-79"/>
              </a:rPr>
              <a:t>®) and </a:t>
            </a:r>
            <a:r>
              <a:rPr lang="en-US" sz="1600" b="1" i="1" dirty="0" err="1">
                <a:solidFill>
                  <a:srgbClr val="7030A0"/>
                </a:solidFill>
                <a:latin typeface="Aharoni" panose="02010803020104030203" pitchFamily="2" charset="-79"/>
                <a:cs typeface="Aharoni" panose="02010803020104030203" pitchFamily="2" charset="-79"/>
              </a:rPr>
              <a:t>avanafil</a:t>
            </a:r>
            <a:r>
              <a:rPr lang="en-US" sz="1600" b="1" i="1" dirty="0">
                <a:solidFill>
                  <a:srgbClr val="7030A0"/>
                </a:solidFill>
                <a:latin typeface="Aharoni" panose="02010803020104030203" pitchFamily="2" charset="-79"/>
                <a:cs typeface="Aharoni" panose="02010803020104030203" pitchFamily="2" charset="-79"/>
              </a:rPr>
              <a:t> (</a:t>
            </a:r>
            <a:r>
              <a:rPr lang="en-US" sz="1600" b="1" i="1" dirty="0" err="1">
                <a:solidFill>
                  <a:srgbClr val="7030A0"/>
                </a:solidFill>
                <a:latin typeface="Aharoni" panose="02010803020104030203" pitchFamily="2" charset="-79"/>
                <a:cs typeface="Aharoni" panose="02010803020104030203" pitchFamily="2" charset="-79"/>
              </a:rPr>
              <a:t>Stendra</a:t>
            </a:r>
            <a:r>
              <a:rPr lang="en-US" sz="1600" b="1" i="1" dirty="0">
                <a:solidFill>
                  <a:srgbClr val="7030A0"/>
                </a:solidFill>
                <a:latin typeface="Aharoni" panose="02010803020104030203" pitchFamily="2" charset="-79"/>
                <a:cs typeface="Aharoni" panose="02010803020104030203" pitchFamily="2" charset="-79"/>
              </a:rPr>
              <a:t>®) may help improve sexual function by increasing blood flow to the penis. For women, hormonal options such as estrogen and testosterone can be used (although these medications are not approved for this purpose). In premenopausal women, there are two medications that are approved by the FDA to treat low desire, including </a:t>
            </a:r>
            <a:r>
              <a:rPr lang="en-US" sz="1600" b="1" i="1" dirty="0" err="1">
                <a:solidFill>
                  <a:srgbClr val="7030A0"/>
                </a:solidFill>
                <a:latin typeface="Aharoni" panose="02010803020104030203" pitchFamily="2" charset="-79"/>
                <a:cs typeface="Aharoni" panose="02010803020104030203" pitchFamily="2" charset="-79"/>
              </a:rPr>
              <a:t>flibanserin</a:t>
            </a:r>
            <a:r>
              <a:rPr lang="en-US" sz="1600" b="1" i="1" dirty="0">
                <a:solidFill>
                  <a:srgbClr val="7030A0"/>
                </a:solidFill>
                <a:latin typeface="Aharoni" panose="02010803020104030203" pitchFamily="2" charset="-79"/>
                <a:cs typeface="Aharoni" panose="02010803020104030203" pitchFamily="2" charset="-79"/>
              </a:rPr>
              <a:t> (</a:t>
            </a:r>
            <a:r>
              <a:rPr lang="en-US" sz="1600" b="1" i="1" dirty="0" err="1">
                <a:solidFill>
                  <a:srgbClr val="7030A0"/>
                </a:solidFill>
                <a:latin typeface="Aharoni" panose="02010803020104030203" pitchFamily="2" charset="-79"/>
                <a:cs typeface="Aharoni" panose="02010803020104030203" pitchFamily="2" charset="-79"/>
              </a:rPr>
              <a:t>Addyi</a:t>
            </a:r>
            <a:r>
              <a:rPr lang="en-US" sz="1600" b="1" i="1" dirty="0">
                <a:solidFill>
                  <a:srgbClr val="7030A0"/>
                </a:solidFill>
                <a:latin typeface="Aharoni" panose="02010803020104030203" pitchFamily="2" charset="-79"/>
                <a:cs typeface="Aharoni" panose="02010803020104030203" pitchFamily="2" charset="-79"/>
              </a:rPr>
              <a:t>®) and </a:t>
            </a:r>
            <a:r>
              <a:rPr lang="en-US" sz="1600" b="1" i="1" dirty="0" err="1">
                <a:solidFill>
                  <a:srgbClr val="7030A0"/>
                </a:solidFill>
                <a:latin typeface="Aharoni" panose="02010803020104030203" pitchFamily="2" charset="-79"/>
                <a:cs typeface="Aharoni" panose="02010803020104030203" pitchFamily="2" charset="-79"/>
              </a:rPr>
              <a:t>bremelanotide</a:t>
            </a:r>
            <a:r>
              <a:rPr lang="en-US" sz="1600" b="1" i="1" dirty="0">
                <a:solidFill>
                  <a:srgbClr val="7030A0"/>
                </a:solidFill>
                <a:latin typeface="Aharoni" panose="02010803020104030203" pitchFamily="2" charset="-79"/>
                <a:cs typeface="Aharoni" panose="02010803020104030203" pitchFamily="2" charset="-79"/>
              </a:rPr>
              <a:t> (</a:t>
            </a:r>
            <a:r>
              <a:rPr lang="en-US" sz="1600" b="1" i="1" dirty="0" err="1">
                <a:solidFill>
                  <a:srgbClr val="7030A0"/>
                </a:solidFill>
                <a:latin typeface="Aharoni" panose="02010803020104030203" pitchFamily="2" charset="-79"/>
                <a:cs typeface="Aharoni" panose="02010803020104030203" pitchFamily="2" charset="-79"/>
              </a:rPr>
              <a:t>Vyleesi</a:t>
            </a:r>
            <a:r>
              <a:rPr lang="en-US" sz="1600" b="1" i="1" dirty="0">
                <a:solidFill>
                  <a:srgbClr val="7030A0"/>
                </a:solidFill>
                <a:latin typeface="Aharoni" panose="02010803020104030203" pitchFamily="2" charset="-79"/>
                <a:cs typeface="Aharoni" panose="02010803020104030203" pitchFamily="2" charset="-79"/>
              </a:rPr>
              <a:t>®).</a:t>
            </a:r>
          </a:p>
        </p:txBody>
      </p:sp>
      <p:pic>
        <p:nvPicPr>
          <p:cNvPr id="2" name="Picture 3">
            <a:extLst>
              <a:ext uri="{FF2B5EF4-FFF2-40B4-BE49-F238E27FC236}">
                <a16:creationId xmlns:a16="http://schemas.microsoft.com/office/drawing/2014/main" id="{EB0CA65A-0712-49BE-67A7-8978887020F5}"/>
              </a:ext>
            </a:extLst>
          </p:cNvPr>
          <p:cNvPicPr>
            <a:picLocks noChangeAspect="1"/>
          </p:cNvPicPr>
          <p:nvPr/>
        </p:nvPicPr>
        <p:blipFill rotWithShape="1">
          <a:blip r:embed="rId2"/>
          <a:srcRect t="2648" r="-28123"/>
          <a:stretch/>
        </p:blipFill>
        <p:spPr>
          <a:xfrm>
            <a:off x="5378083" y="2982515"/>
            <a:ext cx="7891432" cy="3875485"/>
          </a:xfrm>
          <a:prstGeom prst="rect">
            <a:avLst/>
          </a:prstGeom>
        </p:spPr>
      </p:pic>
    </p:spTree>
    <p:extLst>
      <p:ext uri="{BB962C8B-B14F-4D97-AF65-F5344CB8AC3E}">
        <p14:creationId xmlns:p14="http://schemas.microsoft.com/office/powerpoint/2010/main" val="13601967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A7562C6-40B0-78AF-72E2-FA1D4728707C}"/>
              </a:ext>
            </a:extLst>
          </p:cNvPr>
          <p:cNvSpPr>
            <a:spLocks noGrp="1"/>
          </p:cNvSpPr>
          <p:nvPr>
            <p:ph idx="1"/>
          </p:nvPr>
        </p:nvSpPr>
        <p:spPr>
          <a:xfrm>
            <a:off x="1371600" y="379165"/>
            <a:ext cx="9601200" cy="5488235"/>
          </a:xfrm>
        </p:spPr>
        <p:txBody>
          <a:bodyPr>
            <a:normAutofit/>
          </a:bodyPr>
          <a:lstStyle/>
          <a:p>
            <a:r>
              <a:rPr lang="en-US" sz="2600" b="1" i="1" u="sng" dirty="0">
                <a:solidFill>
                  <a:srgbClr val="7030A0"/>
                </a:solidFill>
                <a:latin typeface="Aharoni" panose="02010803020104030203" pitchFamily="2" charset="-79"/>
                <a:cs typeface="Aharoni" panose="02010803020104030203" pitchFamily="2" charset="-79"/>
              </a:rPr>
              <a:t>Mechanical aids:</a:t>
            </a:r>
            <a:r>
              <a:rPr lang="en-US" sz="2600" b="1" i="1" dirty="0">
                <a:solidFill>
                  <a:srgbClr val="7030A0"/>
                </a:solidFill>
                <a:latin typeface="Aharoni" panose="02010803020104030203" pitchFamily="2" charset="-79"/>
                <a:cs typeface="Aharoni" panose="02010803020104030203" pitchFamily="2" charset="-79"/>
              </a:rPr>
              <a:t> Aids such as vacuum devices and penile implants may help men with erectile dysfunction (the inability to achieve or maintain an erection). A vacuum device (EROS-CTD™) is also approved for use in women, but can be expensive. Dilators may help women who experience narrowing of the vagina. Devices like vibrators can be helpful to help improve sexual enjoyment and climax.</a:t>
            </a:r>
          </a:p>
          <a:p>
            <a:r>
              <a:rPr lang="en-US" sz="2600" b="1" i="1" u="sng" dirty="0">
                <a:solidFill>
                  <a:srgbClr val="7030A0"/>
                </a:solidFill>
                <a:latin typeface="Aharoni" panose="02010803020104030203" pitchFamily="2" charset="-79"/>
                <a:cs typeface="Aharoni" panose="02010803020104030203" pitchFamily="2" charset="-79"/>
              </a:rPr>
              <a:t>Sex therapy: </a:t>
            </a:r>
            <a:r>
              <a:rPr lang="en-US" sz="2600" b="1" i="1" dirty="0">
                <a:solidFill>
                  <a:srgbClr val="7030A0"/>
                </a:solidFill>
                <a:latin typeface="Aharoni" panose="02010803020104030203" pitchFamily="2" charset="-79"/>
                <a:cs typeface="Aharoni" panose="02010803020104030203" pitchFamily="2" charset="-79"/>
              </a:rPr>
              <a:t>Sex therapists can people experiencing sexual problems that can’t be addressed by their primary clinician. Therapists are often good marital counselors, as well. For the couple who wants to begin enjoying their sexual relationship, it’s well worth the time and effort to work with a trained professional.</a:t>
            </a:r>
          </a:p>
          <a:p>
            <a:endParaRPr lang="en-US" dirty="0"/>
          </a:p>
        </p:txBody>
      </p:sp>
    </p:spTree>
    <p:extLst>
      <p:ext uri="{BB962C8B-B14F-4D97-AF65-F5344CB8AC3E}">
        <p14:creationId xmlns:p14="http://schemas.microsoft.com/office/powerpoint/2010/main" val="2325102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3AFAA84-9161-7277-9574-2DE596F18FD5}"/>
              </a:ext>
            </a:extLst>
          </p:cNvPr>
          <p:cNvSpPr>
            <a:spLocks noGrp="1"/>
          </p:cNvSpPr>
          <p:nvPr>
            <p:ph idx="1"/>
          </p:nvPr>
        </p:nvSpPr>
        <p:spPr>
          <a:xfrm>
            <a:off x="1371600" y="342471"/>
            <a:ext cx="9601200" cy="6262343"/>
          </a:xfrm>
        </p:spPr>
        <p:txBody>
          <a:bodyPr>
            <a:noAutofit/>
          </a:bodyPr>
          <a:lstStyle/>
          <a:p>
            <a:r>
              <a:rPr lang="en-US" sz="2800" b="1" i="1" u="sng" dirty="0">
                <a:solidFill>
                  <a:srgbClr val="7030A0"/>
                </a:solidFill>
                <a:effectLst/>
                <a:latin typeface="Aharoni" panose="02010803020104030203" pitchFamily="2" charset="-79"/>
                <a:cs typeface="Aharoni" panose="02010803020104030203" pitchFamily="2" charset="-79"/>
              </a:rPr>
              <a:t>Behavioral treatments: </a:t>
            </a:r>
            <a:r>
              <a:rPr lang="en-US" sz="2800" b="1" i="1" dirty="0">
                <a:solidFill>
                  <a:srgbClr val="7030A0"/>
                </a:solidFill>
                <a:effectLst/>
                <a:latin typeface="Aharoni" panose="02010803020104030203" pitchFamily="2" charset="-79"/>
                <a:cs typeface="Aharoni" panose="02010803020104030203" pitchFamily="2" charset="-79"/>
              </a:rPr>
              <a:t>These involve various techniques, including insights into harmful behaviors in the relationship, or techniques such as self-stimulation for treatment of problems with arousal and/or orgasm.</a:t>
            </a:r>
          </a:p>
          <a:p>
            <a:r>
              <a:rPr lang="en-US" sz="2800" b="1" i="1" u="sng" dirty="0">
                <a:solidFill>
                  <a:srgbClr val="7030A0"/>
                </a:solidFill>
                <a:effectLst/>
                <a:latin typeface="Aharoni" panose="02010803020104030203" pitchFamily="2" charset="-79"/>
                <a:cs typeface="Aharoni" panose="02010803020104030203" pitchFamily="2" charset="-79"/>
              </a:rPr>
              <a:t>Psychotherapy:</a:t>
            </a:r>
            <a:r>
              <a:rPr lang="en-US" sz="2800" b="1" i="1" dirty="0">
                <a:solidFill>
                  <a:srgbClr val="7030A0"/>
                </a:solidFill>
                <a:effectLst/>
                <a:latin typeface="Aharoni" panose="02010803020104030203" pitchFamily="2" charset="-79"/>
                <a:cs typeface="Aharoni" panose="02010803020104030203" pitchFamily="2" charset="-79"/>
              </a:rPr>
              <a:t> </a:t>
            </a:r>
            <a:r>
              <a:rPr lang="en-US" sz="2800" b="1" i="1" strike="noStrike" dirty="0">
                <a:solidFill>
                  <a:srgbClr val="7030A0"/>
                </a:solidFill>
                <a:effectLst/>
                <a:latin typeface="Aharoni" panose="02010803020104030203" pitchFamily="2" charset="-79"/>
                <a:cs typeface="Aharoni" panose="02010803020104030203" pitchFamily="2" charset="-79"/>
                <a:hlinkClick r:id="rId2">
                  <a:extLst>
                    <a:ext uri="{A12FA001-AC4F-418D-AE19-62706E023703}">
                      <ahyp:hlinkClr xmlns:ahyp="http://schemas.microsoft.com/office/drawing/2018/hyperlinkcolor" val="tx"/>
                    </a:ext>
                  </a:extLst>
                </a:hlinkClick>
              </a:rPr>
              <a:t>Therapy</a:t>
            </a:r>
            <a:r>
              <a:rPr lang="en-US" sz="2800" b="1" i="1" dirty="0">
                <a:solidFill>
                  <a:srgbClr val="7030A0"/>
                </a:solidFill>
                <a:effectLst/>
                <a:latin typeface="Aharoni" panose="02010803020104030203" pitchFamily="2" charset="-79"/>
                <a:cs typeface="Aharoni" panose="02010803020104030203" pitchFamily="2" charset="-79"/>
              </a:rPr>
              <a:t> with a trained counselor can help you address sexual trauma from the past, feelings of anxiety, fear, guilt and poor body image. All of these factors may affect sexual function</a:t>
            </a:r>
          </a:p>
          <a:p>
            <a:r>
              <a:rPr lang="en-US" sz="2800" b="1" i="1" u="sng" dirty="0">
                <a:solidFill>
                  <a:srgbClr val="7030A0"/>
                </a:solidFill>
                <a:effectLst/>
                <a:latin typeface="Aharoni" panose="02010803020104030203" pitchFamily="2" charset="-79"/>
                <a:cs typeface="Aharoni" panose="02010803020104030203" pitchFamily="2" charset="-79"/>
              </a:rPr>
              <a:t>Education and communication: </a:t>
            </a:r>
            <a:r>
              <a:rPr lang="en-US" sz="2800" b="1" i="1" dirty="0">
                <a:solidFill>
                  <a:srgbClr val="7030A0"/>
                </a:solidFill>
                <a:effectLst/>
                <a:latin typeface="Aharoni" panose="02010803020104030203" pitchFamily="2" charset="-79"/>
                <a:cs typeface="Aharoni" panose="02010803020104030203" pitchFamily="2" charset="-79"/>
              </a:rPr>
              <a:t>Education about sex and sexual behaviors and responses may help you overcome anxieties about sexual function. Open dialogue with your partner about your needs and concerns also helps overcome many barriers to a healthy sex life.</a:t>
            </a:r>
          </a:p>
        </p:txBody>
      </p:sp>
    </p:spTree>
    <p:extLst>
      <p:ext uri="{BB962C8B-B14F-4D97-AF65-F5344CB8AC3E}">
        <p14:creationId xmlns:p14="http://schemas.microsoft.com/office/powerpoint/2010/main" val="16648958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06C001-3205-23F9-73B5-A5BFA0B418CD}"/>
              </a:ext>
            </a:extLst>
          </p:cNvPr>
          <p:cNvSpPr>
            <a:spLocks noGrp="1"/>
          </p:cNvSpPr>
          <p:nvPr>
            <p:ph type="title"/>
          </p:nvPr>
        </p:nvSpPr>
        <p:spPr>
          <a:xfrm>
            <a:off x="1371600" y="135399"/>
            <a:ext cx="9601200" cy="720781"/>
          </a:xfrm>
        </p:spPr>
        <p:txBody>
          <a:bodyPr/>
          <a:lstStyle/>
          <a:p>
            <a:r>
              <a:rPr lang="en-US" b="1" dirty="0">
                <a:solidFill>
                  <a:srgbClr val="00B0F0"/>
                </a:solidFill>
              </a:rPr>
              <a:t>Erectile dysfunction Treatment </a:t>
            </a:r>
          </a:p>
        </p:txBody>
      </p:sp>
      <p:sp>
        <p:nvSpPr>
          <p:cNvPr id="3" name="Content Placeholder 2">
            <a:extLst>
              <a:ext uri="{FF2B5EF4-FFF2-40B4-BE49-F238E27FC236}">
                <a16:creationId xmlns:a16="http://schemas.microsoft.com/office/drawing/2014/main" id="{6F22EDF5-8C35-1660-59F3-C5A82209E846}"/>
              </a:ext>
            </a:extLst>
          </p:cNvPr>
          <p:cNvSpPr>
            <a:spLocks noGrp="1"/>
          </p:cNvSpPr>
          <p:nvPr>
            <p:ph idx="1"/>
          </p:nvPr>
        </p:nvSpPr>
        <p:spPr>
          <a:xfrm>
            <a:off x="1301903" y="1235776"/>
            <a:ext cx="9601200" cy="5011220"/>
          </a:xfrm>
        </p:spPr>
        <p:txBody>
          <a:bodyPr>
            <a:noAutofit/>
          </a:bodyPr>
          <a:lstStyle/>
          <a:p>
            <a:pPr marL="0" indent="0">
              <a:buNone/>
            </a:pPr>
            <a:r>
              <a:rPr lang="en-US" sz="2800" b="1" i="1" dirty="0">
                <a:solidFill>
                  <a:srgbClr val="7030A0"/>
                </a:solidFill>
                <a:effectLst/>
                <a:latin typeface="Aharoni" panose="02010803020104030203" pitchFamily="2" charset="-79"/>
                <a:cs typeface="Aharoni" panose="02010803020104030203" pitchFamily="2" charset="-79"/>
              </a:rPr>
              <a:t>Anti-hypertensive medications (used to treat high blood pressure)</a:t>
            </a:r>
          </a:p>
          <a:p>
            <a:r>
              <a:rPr lang="en-US" sz="2800" b="1" i="1" dirty="0">
                <a:solidFill>
                  <a:srgbClr val="7030A0"/>
                </a:solidFill>
                <a:effectLst/>
                <a:latin typeface="Aharoni" panose="02010803020104030203" pitchFamily="2" charset="-79"/>
                <a:cs typeface="Aharoni" panose="02010803020104030203" pitchFamily="2" charset="-79"/>
              </a:rPr>
              <a:t>Diuretics, including spironolactone (</a:t>
            </a:r>
            <a:r>
              <a:rPr lang="en-US" sz="2800" b="1" i="1" dirty="0" err="1">
                <a:solidFill>
                  <a:srgbClr val="7030A0"/>
                </a:solidFill>
                <a:effectLst/>
                <a:latin typeface="Aharoni" panose="02010803020104030203" pitchFamily="2" charset="-79"/>
                <a:cs typeface="Aharoni" panose="02010803020104030203" pitchFamily="2" charset="-79"/>
              </a:rPr>
              <a:t>Aldactone</a:t>
            </a:r>
            <a:r>
              <a:rPr lang="en-US" sz="2800" b="1" i="1" dirty="0">
                <a:solidFill>
                  <a:srgbClr val="7030A0"/>
                </a:solidFill>
                <a:effectLst/>
                <a:latin typeface="Aharoni" panose="02010803020104030203" pitchFamily="2" charset="-79"/>
                <a:cs typeface="Aharoni" panose="02010803020104030203" pitchFamily="2" charset="-79"/>
              </a:rPr>
              <a:t>) and the thiazides (</a:t>
            </a:r>
            <a:r>
              <a:rPr lang="en-US" sz="2800" b="1" i="1" dirty="0" err="1">
                <a:solidFill>
                  <a:srgbClr val="7030A0"/>
                </a:solidFill>
                <a:effectLst/>
                <a:latin typeface="Aharoni" panose="02010803020104030203" pitchFamily="2" charset="-79"/>
                <a:cs typeface="Aharoni" panose="02010803020104030203" pitchFamily="2" charset="-79"/>
              </a:rPr>
              <a:t>Diuril</a:t>
            </a:r>
            <a:r>
              <a:rPr lang="en-US" sz="2800" b="1" i="1" dirty="0">
                <a:solidFill>
                  <a:srgbClr val="7030A0"/>
                </a:solidFill>
                <a:effectLst/>
                <a:latin typeface="Aharoni" panose="02010803020104030203" pitchFamily="2" charset="-79"/>
                <a:cs typeface="Aharoni" panose="02010803020104030203" pitchFamily="2" charset="-79"/>
              </a:rPr>
              <a:t>, </a:t>
            </a:r>
            <a:r>
              <a:rPr lang="en-US" sz="2800" b="1" i="1" dirty="0" err="1">
                <a:solidFill>
                  <a:srgbClr val="7030A0"/>
                </a:solidFill>
                <a:effectLst/>
                <a:latin typeface="Aharoni" panose="02010803020104030203" pitchFamily="2" charset="-79"/>
                <a:cs typeface="Aharoni" panose="02010803020104030203" pitchFamily="2" charset="-79"/>
              </a:rPr>
              <a:t>Naturetin</a:t>
            </a:r>
            <a:r>
              <a:rPr lang="en-US" sz="2800" b="1" i="1" dirty="0">
                <a:solidFill>
                  <a:srgbClr val="7030A0"/>
                </a:solidFill>
                <a:effectLst/>
                <a:latin typeface="Aharoni" panose="02010803020104030203" pitchFamily="2" charset="-79"/>
                <a:cs typeface="Aharoni" panose="02010803020104030203" pitchFamily="2" charset="-79"/>
              </a:rPr>
              <a:t>, and others)</a:t>
            </a:r>
          </a:p>
          <a:p>
            <a:r>
              <a:rPr lang="en-US" sz="2800" b="1" i="1" dirty="0">
                <a:solidFill>
                  <a:srgbClr val="7030A0"/>
                </a:solidFill>
                <a:effectLst/>
                <a:latin typeface="Aharoni" panose="02010803020104030203" pitchFamily="2" charset="-79"/>
                <a:cs typeface="Aharoni" panose="02010803020104030203" pitchFamily="2" charset="-79"/>
              </a:rPr>
              <a:t>Centrally acting agents, including methyldopa (</a:t>
            </a:r>
            <a:r>
              <a:rPr lang="en-US" sz="2800" b="1" i="1" dirty="0" err="1">
                <a:solidFill>
                  <a:srgbClr val="7030A0"/>
                </a:solidFill>
                <a:effectLst/>
                <a:latin typeface="Aharoni" panose="02010803020104030203" pitchFamily="2" charset="-79"/>
                <a:cs typeface="Aharoni" panose="02010803020104030203" pitchFamily="2" charset="-79"/>
              </a:rPr>
              <a:t>Aldomet</a:t>
            </a:r>
            <a:r>
              <a:rPr lang="en-US" sz="2800" b="1" i="1" dirty="0">
                <a:solidFill>
                  <a:srgbClr val="7030A0"/>
                </a:solidFill>
                <a:effectLst/>
                <a:latin typeface="Aharoni" panose="02010803020104030203" pitchFamily="2" charset="-79"/>
                <a:cs typeface="Aharoni" panose="02010803020104030203" pitchFamily="2" charset="-79"/>
              </a:rPr>
              <a:t>) and reserpine (</a:t>
            </a:r>
            <a:r>
              <a:rPr lang="en-US" sz="2800" b="1" i="1" dirty="0" err="1">
                <a:solidFill>
                  <a:srgbClr val="7030A0"/>
                </a:solidFill>
                <a:effectLst/>
                <a:latin typeface="Aharoni" panose="02010803020104030203" pitchFamily="2" charset="-79"/>
                <a:cs typeface="Aharoni" panose="02010803020104030203" pitchFamily="2" charset="-79"/>
              </a:rPr>
              <a:t>Serpasil</a:t>
            </a:r>
            <a:r>
              <a:rPr lang="en-US" sz="2800" b="1" i="1" dirty="0">
                <a:solidFill>
                  <a:srgbClr val="7030A0"/>
                </a:solidFill>
                <a:effectLst/>
                <a:latin typeface="Aharoni" panose="02010803020104030203" pitchFamily="2" charset="-79"/>
                <a:cs typeface="Aharoni" panose="02010803020104030203" pitchFamily="2" charset="-79"/>
              </a:rPr>
              <a:t>, </a:t>
            </a:r>
            <a:r>
              <a:rPr lang="en-US" sz="2800" b="1" i="1" dirty="0" err="1">
                <a:solidFill>
                  <a:srgbClr val="7030A0"/>
                </a:solidFill>
                <a:effectLst/>
                <a:latin typeface="Aharoni" panose="02010803020104030203" pitchFamily="2" charset="-79"/>
                <a:cs typeface="Aharoni" panose="02010803020104030203" pitchFamily="2" charset="-79"/>
              </a:rPr>
              <a:t>Raudixin</a:t>
            </a:r>
            <a:r>
              <a:rPr lang="en-US" sz="2800" b="1" i="1" dirty="0">
                <a:solidFill>
                  <a:srgbClr val="7030A0"/>
                </a:solidFill>
                <a:effectLst/>
                <a:latin typeface="Aharoni" panose="02010803020104030203" pitchFamily="2" charset="-79"/>
                <a:cs typeface="Aharoni" panose="02010803020104030203" pitchFamily="2" charset="-79"/>
              </a:rPr>
              <a:t>)</a:t>
            </a:r>
          </a:p>
          <a:p>
            <a:r>
              <a:rPr lang="en-US" sz="2800" b="1" i="1" dirty="0">
                <a:solidFill>
                  <a:srgbClr val="7030A0"/>
                </a:solidFill>
                <a:effectLst/>
                <a:latin typeface="Aharoni" panose="02010803020104030203" pitchFamily="2" charset="-79"/>
                <a:cs typeface="Aharoni" panose="02010803020104030203" pitchFamily="2" charset="-79"/>
              </a:rPr>
              <a:t>a-Adrenergic blockers, including </a:t>
            </a:r>
            <a:r>
              <a:rPr lang="en-US" sz="2800" b="1" i="1" dirty="0" err="1">
                <a:solidFill>
                  <a:srgbClr val="7030A0"/>
                </a:solidFill>
                <a:effectLst/>
                <a:latin typeface="Aharoni" panose="02010803020104030203" pitchFamily="2" charset="-79"/>
                <a:cs typeface="Aharoni" panose="02010803020104030203" pitchFamily="2" charset="-79"/>
              </a:rPr>
              <a:t>prazosin</a:t>
            </a:r>
            <a:r>
              <a:rPr lang="en-US" sz="2800" b="1" i="1" dirty="0">
                <a:solidFill>
                  <a:srgbClr val="7030A0"/>
                </a:solidFill>
                <a:effectLst/>
                <a:latin typeface="Aharoni" panose="02010803020104030203" pitchFamily="2" charset="-79"/>
                <a:cs typeface="Aharoni" panose="02010803020104030203" pitchFamily="2" charset="-79"/>
              </a:rPr>
              <a:t> (</a:t>
            </a:r>
            <a:r>
              <a:rPr lang="en-US" sz="2800" b="1" i="1" dirty="0" err="1">
                <a:solidFill>
                  <a:srgbClr val="7030A0"/>
                </a:solidFill>
                <a:effectLst/>
                <a:latin typeface="Aharoni" panose="02010803020104030203" pitchFamily="2" charset="-79"/>
                <a:cs typeface="Aharoni" panose="02010803020104030203" pitchFamily="2" charset="-79"/>
              </a:rPr>
              <a:t>Minipress</a:t>
            </a:r>
            <a:r>
              <a:rPr lang="en-US" sz="2800" b="1" i="1" dirty="0">
                <a:solidFill>
                  <a:srgbClr val="7030A0"/>
                </a:solidFill>
                <a:effectLst/>
                <a:latin typeface="Aharoni" panose="02010803020104030203" pitchFamily="2" charset="-79"/>
                <a:cs typeface="Aharoni" panose="02010803020104030203" pitchFamily="2" charset="-79"/>
              </a:rPr>
              <a:t>) and terazosin (</a:t>
            </a:r>
            <a:r>
              <a:rPr lang="en-US" sz="2800" b="1" i="1" dirty="0" err="1">
                <a:solidFill>
                  <a:srgbClr val="7030A0"/>
                </a:solidFill>
                <a:effectLst/>
                <a:latin typeface="Aharoni" panose="02010803020104030203" pitchFamily="2" charset="-79"/>
                <a:cs typeface="Aharoni" panose="02010803020104030203" pitchFamily="2" charset="-79"/>
              </a:rPr>
              <a:t>Hytrin</a:t>
            </a:r>
            <a:r>
              <a:rPr lang="en-US" sz="2800" b="1" i="1" dirty="0">
                <a:solidFill>
                  <a:srgbClr val="7030A0"/>
                </a:solidFill>
                <a:effectLst/>
                <a:latin typeface="Aharoni" panose="02010803020104030203" pitchFamily="2" charset="-79"/>
                <a:cs typeface="Aharoni" panose="02010803020104030203" pitchFamily="2" charset="-79"/>
              </a:rPr>
              <a:t>)</a:t>
            </a:r>
          </a:p>
          <a:p>
            <a:r>
              <a:rPr lang="en-US" sz="2800" b="1" i="1" dirty="0">
                <a:solidFill>
                  <a:srgbClr val="7030A0"/>
                </a:solidFill>
                <a:effectLst/>
                <a:latin typeface="Aharoni" panose="02010803020104030203" pitchFamily="2" charset="-79"/>
                <a:cs typeface="Aharoni" panose="02010803020104030203" pitchFamily="2" charset="-79"/>
              </a:rPr>
              <a:t>b-adrenergic (beta) blockers, including propranolol (Inderal) and </a:t>
            </a:r>
            <a:r>
              <a:rPr lang="en-US" sz="2800" b="1" i="1" dirty="0" err="1">
                <a:solidFill>
                  <a:srgbClr val="7030A0"/>
                </a:solidFill>
                <a:effectLst/>
                <a:latin typeface="Aharoni" panose="02010803020104030203" pitchFamily="2" charset="-79"/>
                <a:cs typeface="Aharoni" panose="02010803020104030203" pitchFamily="2" charset="-79"/>
              </a:rPr>
              <a:t>metoprolol</a:t>
            </a:r>
            <a:r>
              <a:rPr lang="en-US" sz="2800" b="1" i="1" dirty="0">
                <a:solidFill>
                  <a:srgbClr val="7030A0"/>
                </a:solidFill>
                <a:effectLst/>
                <a:latin typeface="Aharoni" panose="02010803020104030203" pitchFamily="2" charset="-79"/>
                <a:cs typeface="Aharoni" panose="02010803020104030203" pitchFamily="2" charset="-79"/>
              </a:rPr>
              <a:t> (Lopressor)</a:t>
            </a:r>
          </a:p>
        </p:txBody>
      </p:sp>
    </p:spTree>
    <p:extLst>
      <p:ext uri="{BB962C8B-B14F-4D97-AF65-F5344CB8AC3E}">
        <p14:creationId xmlns:p14="http://schemas.microsoft.com/office/powerpoint/2010/main" val="21720522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153E10-D21A-830F-E823-FFD9953288DB}"/>
              </a:ext>
            </a:extLst>
          </p:cNvPr>
          <p:cNvSpPr>
            <a:spLocks noGrp="1"/>
          </p:cNvSpPr>
          <p:nvPr>
            <p:ph type="title"/>
          </p:nvPr>
        </p:nvSpPr>
        <p:spPr>
          <a:xfrm>
            <a:off x="3877272" y="2288078"/>
            <a:ext cx="6421348" cy="1479112"/>
          </a:xfrm>
        </p:spPr>
        <p:txBody>
          <a:bodyPr>
            <a:noAutofit/>
          </a:bodyPr>
          <a:lstStyle/>
          <a:p>
            <a:r>
              <a:rPr lang="en-US" sz="9600" b="1" dirty="0">
                <a:solidFill>
                  <a:srgbClr val="00B0F0"/>
                </a:solidFill>
                <a:latin typeface="Bodoni MT Black" panose="02070A03080606020203" pitchFamily="18" charset="0"/>
                <a:ea typeface="Forte" panose="02000000000000000000" pitchFamily="2" charset="0"/>
              </a:rPr>
              <a:t>The End </a:t>
            </a:r>
          </a:p>
        </p:txBody>
      </p:sp>
    </p:spTree>
    <p:extLst>
      <p:ext uri="{BB962C8B-B14F-4D97-AF65-F5344CB8AC3E}">
        <p14:creationId xmlns:p14="http://schemas.microsoft.com/office/powerpoint/2010/main" val="1086278874"/>
      </p:ext>
    </p:extLst>
  </p:cSld>
  <p:clrMapOvr>
    <a:masterClrMapping/>
  </p:clrMapOvr>
</p:sld>
</file>

<file path=ppt/theme/theme1.xml><?xml version="1.0" encoding="utf-8"?>
<a:theme xmlns:a="http://schemas.openxmlformats.org/drawingml/2006/main" name="Crop">
  <a:themeElements>
    <a:clrScheme name="Crop">
      <a:dk1>
        <a:sysClr val="windowText" lastClr="000000"/>
      </a:dk1>
      <a:lt1>
        <a:sysClr val="window" lastClr="FFFFFF"/>
      </a:lt1>
      <a:dk2>
        <a:srgbClr val="191B0E"/>
      </a:dk2>
      <a:lt2>
        <a:srgbClr val="EFEDE3"/>
      </a:lt2>
      <a:accent1>
        <a:srgbClr val="8C8D86"/>
      </a:accent1>
      <a:accent2>
        <a:srgbClr val="E6C069"/>
      </a:accent2>
      <a:accent3>
        <a:srgbClr val="897B61"/>
      </a:accent3>
      <a:accent4>
        <a:srgbClr val="8DAB8E"/>
      </a:accent4>
      <a:accent5>
        <a:srgbClr val="77A2BB"/>
      </a:accent5>
      <a:accent6>
        <a:srgbClr val="E28394"/>
      </a:accent6>
      <a:hlink>
        <a:srgbClr val="77A2BB"/>
      </a:hlink>
      <a:folHlink>
        <a:srgbClr val="957A99"/>
      </a:folHlink>
    </a:clrScheme>
    <a:fontScheme name="Crop">
      <a:maj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rop">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F10001025" id="{F9915BBD-9749-466F-995C-8C8D6A938EC0}" vid="{CF1D1A65-FC75-42D2-B7EF-D2991382DC6F}"/>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Документ" ma:contentTypeID="0x010100187217A07BDE9C49B14398CE78738845" ma:contentTypeVersion="2" ma:contentTypeDescription="Створення нового документа." ma:contentTypeScope="" ma:versionID="ab812e83abe60e2198e25e896ee492a6">
  <xsd:schema xmlns:xsd="http://www.w3.org/2001/XMLSchema" xmlns:xs="http://www.w3.org/2001/XMLSchema" xmlns:p="http://schemas.microsoft.com/office/2006/metadata/properties" xmlns:ns2="4fd8737c-7a2e-4f93-84c6-a04237ae57c7" targetNamespace="http://schemas.microsoft.com/office/2006/metadata/properties" ma:root="true" ma:fieldsID="7e1f195e65e6982eb1255726bfa575f4" ns2:_="">
    <xsd:import namespace="4fd8737c-7a2e-4f93-84c6-a04237ae57c7"/>
    <xsd:element name="properties">
      <xsd:complexType>
        <xsd:sequence>
          <xsd:element name="documentManagement">
            <xsd:complexType>
              <xsd:all>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fd8737c-7a2e-4f93-84c6-a04237ae57c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Тип вмісту"/>
        <xsd:element ref="dc:title" minOccurs="0" maxOccurs="1" ma:index="4" ma:displayName="Заголовок"/>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F6F3338-EDC6-4186-BEF7-0E3A79A0D96E}">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5CB712D9-247D-4018-9105-3F548D4FA0A2}">
  <ds:schemaRefs>
    <ds:schemaRef ds:uri="http://schemas.microsoft.com/sharepoint/v3/contenttype/forms"/>
  </ds:schemaRefs>
</ds:datastoreItem>
</file>

<file path=customXml/itemProps3.xml><?xml version="1.0" encoding="utf-8"?>
<ds:datastoreItem xmlns:ds="http://schemas.openxmlformats.org/officeDocument/2006/customXml" ds:itemID="{D7FC8CE0-D983-45B0-91F0-300478D81CB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fd8737c-7a2e-4f93-84c6-a04237ae57c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Широкоэкранный</PresentationFormat>
  <Slides>12</Slides>
  <Notes>0</Notes>
  <HiddenSlides>0</HiddenSlides>
  <ScaleCrop>false</ScaleCrop>
  <HeadingPairs>
    <vt:vector size="4" baseType="variant">
      <vt:variant>
        <vt:lpstr>Тема</vt:lpstr>
      </vt:variant>
      <vt:variant>
        <vt:i4>1</vt:i4>
      </vt:variant>
      <vt:variant>
        <vt:lpstr>Заголовки слайдов</vt:lpstr>
      </vt:variant>
      <vt:variant>
        <vt:i4>12</vt:i4>
      </vt:variant>
    </vt:vector>
  </HeadingPairs>
  <TitlesOfParts>
    <vt:vector size="13" baseType="lpstr">
      <vt:lpstr>Crop</vt:lpstr>
      <vt:lpstr>Sexual disorders.  Classification of sexual disorders</vt:lpstr>
      <vt:lpstr>SEXUAL DYSFUNCTION </vt:lpstr>
      <vt:lpstr>Презентация PowerPoint</vt:lpstr>
      <vt:lpstr>Презентация PowerPoint</vt:lpstr>
      <vt:lpstr>Презентация PowerPoint</vt:lpstr>
      <vt:lpstr>CAUSES</vt:lpstr>
      <vt:lpstr>Презентация PowerPoint</vt:lpstr>
      <vt:lpstr>Презентация PowerPoint</vt:lpstr>
      <vt:lpstr>Презентация PowerPoint</vt:lpstr>
      <vt:lpstr>Презентация PowerPoint</vt:lpstr>
      <vt:lpstr>Erectile dysfunction Treatment </vt:lpstr>
      <vt:lpstr>The End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Sexual disorders.  Classification of sexual disorders</dc:title>
  <dc:creator>simiyaraju00@gmail.com</dc:creator>
  <cp:lastModifiedBy>Oommen Santra Rachel</cp:lastModifiedBy>
  <cp:revision>6</cp:revision>
  <dcterms:created xsi:type="dcterms:W3CDTF">2022-09-19T23:29:36Z</dcterms:created>
  <dcterms:modified xsi:type="dcterms:W3CDTF">2024-02-17T12:07:03Z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0x010100187217A07BDE9C49B14398CE78738845</vt:lpwstr>
  </property>
</Properties>
</file>