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C1A5D8-9FBB-40B2-8474-DFA3D36F84B6}" v="1" dt="2024-02-17T12:27:23.5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1DCCE50-5BF6-42F8-A562-F8C543ADF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7C43CA-6909-7781-79DA-CA5A82AE19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7039" y="854078"/>
            <a:ext cx="5648960" cy="33521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Судова сексологія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1063205C-ED9F-781A-C550-8A19274D67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7038" y="4206239"/>
            <a:ext cx="5634365" cy="1066971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/>
          </a:p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78A776B-E301-4D5C-A1B5-A17C1BE18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226225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1CEA23BB-30ED-63F4-EE96-3D4CA1F8C5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54" r="36895"/>
          <a:stretch/>
        </p:blipFill>
        <p:spPr>
          <a:xfrm rot="21600000">
            <a:off x="6959326" y="854078"/>
            <a:ext cx="4354751" cy="424664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DDFA573-E787-440F-8A24-6F6D3D549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52622"/>
            <a:ext cx="12188952" cy="780581"/>
          </a:xfrm>
          <a:prstGeom prst="rect">
            <a:avLst/>
          </a:prstGeom>
          <a:gradFill flip="none" rotWithShape="1">
            <a:gsLst>
              <a:gs pos="49000">
                <a:schemeClr val="accent1"/>
              </a:gs>
              <a:gs pos="100000">
                <a:schemeClr val="accent1">
                  <a:lumMod val="62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03823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35BEDA-9248-D301-CFDD-59A2F055E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353356"/>
            <a:ext cx="4951408" cy="1151965"/>
          </a:xfrm>
        </p:spPr>
        <p:txBody>
          <a:bodyPr>
            <a:normAutofit/>
          </a:bodyPr>
          <a:lstStyle/>
          <a:p>
            <a:r>
              <a:rPr lang="uk-UA" dirty="0"/>
              <a:t>Поняття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3B45CB7-848E-2E76-4DF7-D6EC8E8B645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9406" y="1505321"/>
            <a:ext cx="5664199" cy="3847357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uk-UA" sz="1600" b="1" dirty="0">
                <a:latin typeface="Bernard MT Condensed" panose="020F0502020204030204" pitchFamily="34" charset="0"/>
              </a:rPr>
              <a:t>Судова (кримінальна) сексологія - міждисциплінарний науково- практичний напрямок судової медицини, сексології, криміналістики, кримінології та кримінального права, що висвітлює міждисциплінарний комплекс найбільш значущих проблем, що пов’язані з розслідуванням і профілактикою злочинів проти статевої недоторканності і статевої свободи особистості. Зазначена дисципліна тісно пов’язана з багатьма гуманітарними, юридичними та медичними науками. Ця дисципліна виділилася як самостійний напрям з судово-медичної сексології (судової медицини), відрізняється від судової сексології психолого-психіатричного профілю і не є її синонімом.</a:t>
            </a: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1F4C1BC6-F839-0F39-6E81-FE15730828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587" r="15073" b="2"/>
          <a:stretch/>
        </p:blipFill>
        <p:spPr>
          <a:xfrm>
            <a:off x="6094410" y="10"/>
            <a:ext cx="5310189" cy="5301586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751717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F988F1-4E04-2C85-8F3C-AADC9110E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4951408" cy="1151965"/>
          </a:xfrm>
        </p:spPr>
        <p:txBody>
          <a:bodyPr>
            <a:normAutofit/>
          </a:bodyPr>
          <a:lstStyle/>
          <a:p>
            <a:r>
              <a:rPr lang="uk-UA" sz="3000"/>
              <a:t>Предметом дослідження судової сексології є: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A63A098-9555-D364-E81A-0A53D54CA6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076423"/>
            <a:ext cx="4951410" cy="328873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uk-UA" dirty="0"/>
              <a:t>- тенденції та особливості сексуальної поведінки людей, що належать до різних суспільних груп і субкультур для вдосконалення методів проведення судово-медичних та судово-сексологічних експертиз;</a:t>
            </a:r>
            <a:endParaRPr lang="uk-UA"/>
          </a:p>
          <a:p>
            <a:pPr>
              <a:lnSpc>
                <a:spcPct val="110000"/>
              </a:lnSpc>
            </a:pPr>
            <a:r>
              <a:rPr lang="uk-UA" dirty="0"/>
              <a:t>транскультуральний комплекс проявів сексуально нормальної і сексуально відхиленої поведінки;</a:t>
            </a:r>
            <a:endParaRPr lang="uk-UA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EC8F3E3-53A6-FEF2-6BC7-2EA2F99C16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91" r="26950" b="-1"/>
          <a:stretch/>
        </p:blipFill>
        <p:spPr>
          <a:xfrm>
            <a:off x="6094410" y="10"/>
            <a:ext cx="5310189" cy="5301586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1604852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096DC4-7F83-B0A8-9C31-C0E0C9CB0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4951408" cy="1151965"/>
          </a:xfrm>
        </p:spPr>
        <p:txBody>
          <a:bodyPr>
            <a:normAutofit/>
          </a:bodyPr>
          <a:lstStyle/>
          <a:p>
            <a:r>
              <a:rPr lang="uk-UA" sz="3000"/>
              <a:t>Предметом дослідження судової сексології є: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6859B1C-4B55-7A31-EBEC-4201F49614A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076423"/>
            <a:ext cx="4951410" cy="328873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uk-UA" sz="1600" dirty="0"/>
              <a:t>психосоціальні і морфофункціональні особливості сексуальних девіантів для первинних консультацій працівників правоохоронних органів при первинних слідчих діях; провадження експертиз; наукової оцінки матеріалів кримінальної справи і формулювання по них висновків фахівців з боку захисту; надання свідчень у суді;</a:t>
            </a:r>
          </a:p>
          <a:p>
            <a:pPr>
              <a:lnSpc>
                <a:spcPct val="110000"/>
              </a:lnSpc>
            </a:pPr>
            <a:r>
              <a:rPr lang="uk-UA" sz="1600" dirty="0"/>
              <a:t>особливості нормативно-правової оцінки різноманітних форм статевої поведінки в різних юрисдикціях;</a:t>
            </a: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C95C6FF4-5492-CBCC-E28E-B4E6961C6D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40" r="23611" b="-1"/>
          <a:stretch/>
        </p:blipFill>
        <p:spPr>
          <a:xfrm>
            <a:off x="6094410" y="10"/>
            <a:ext cx="5310189" cy="5301586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1066266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63A8B7-8847-CD6B-BE17-B86768B64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4951408" cy="1151965"/>
          </a:xfrm>
        </p:spPr>
        <p:txBody>
          <a:bodyPr>
            <a:normAutofit/>
          </a:bodyPr>
          <a:lstStyle/>
          <a:p>
            <a:r>
              <a:rPr lang="uk-UA" sz="3000"/>
              <a:t>Предметом дослідження судової сексології є: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1A09AD5-AED9-0044-2EC2-4BE7CA6797C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076423"/>
            <a:ext cx="4951410" cy="328873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uk-UA" sz="1400"/>
              <a:t>судово-медичні аспекти злочинної і віктимної сексуальної поведінки, сексуальних девіацій і парафілій (а також пов’язані з ними функціональні зміни, морфологічні ознаки, особливості виявлення, фіксації, вилучення речових та інших доказів);</a:t>
            </a:r>
          </a:p>
          <a:p>
            <a:pPr>
              <a:lnSpc>
                <a:spcPct val="110000"/>
              </a:lnSpc>
            </a:pPr>
            <a:r>
              <a:rPr lang="uk-UA" sz="1400"/>
              <a:t>особливості криміналістичної тактики, провадження оперативно- розшукових заходів, слідчих і судових дій, судових експертиз у справах про статеві злочини;</a:t>
            </a:r>
          </a:p>
          <a:p>
            <a:pPr>
              <a:lnSpc>
                <a:spcPct val="110000"/>
              </a:lnSpc>
            </a:pPr>
            <a:r>
              <a:rPr lang="uk-UA" sz="1400"/>
              <a:t>методологія навчання кримінальній сексології студентів (слухачів) медичного, юридичного та психологічного профілів.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6BEF1AD2-F76E-2564-ECEC-DD8E6D67A4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137" r="1" b="1"/>
          <a:stretch/>
        </p:blipFill>
        <p:spPr>
          <a:xfrm>
            <a:off x="6094410" y="10"/>
            <a:ext cx="5310189" cy="5301586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593858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5C8886-BD7E-2AEC-BACF-672BD53F9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8089" y="685800"/>
            <a:ext cx="5404593" cy="1151965"/>
          </a:xfrm>
        </p:spPr>
        <p:txBody>
          <a:bodyPr>
            <a:normAutofit/>
          </a:bodyPr>
          <a:lstStyle/>
          <a:p>
            <a:r>
              <a:rPr lang="uk-UA" sz="2600"/>
              <a:t>Завданнями кримінальної сексології на сучасному етапі є: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582592-4A01-43BC-A8AF-8ED1AB34A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0241" y="457200"/>
            <a:ext cx="4709320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F116D185-D703-9A59-9275-8ABF4304E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708" y="690023"/>
            <a:ext cx="4218303" cy="4218303"/>
          </a:xfrm>
          <a:prstGeom prst="rect">
            <a:avLst/>
          </a:prstGeo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C979562-CB7F-B42C-3329-4CC1EAD3FA0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72425" y="2071048"/>
            <a:ext cx="5410257" cy="307229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uk-UA" sz="1700"/>
              <a:t>встановлення характерних властивостей і особливостей статевої поведінки в сучасному суспільстві, в тому числі серед найбільш кримінально активної молодіжної групи, рівня поширеності статевих девіацій та сексуального насильства, особистісних особливостей жертв сексуального насильства і злочинців, осіб з «нормативною» сексуальністю і девіантів;</a:t>
            </a:r>
          </a:p>
          <a:p>
            <a:pPr>
              <a:lnSpc>
                <a:spcPct val="110000"/>
              </a:lnSpc>
            </a:pPr>
            <a:r>
              <a:rPr lang="uk-UA" sz="1700"/>
              <a:t>складання кримінологічної характеристики статевих злочинів;</a:t>
            </a:r>
          </a:p>
        </p:txBody>
      </p:sp>
    </p:spTree>
    <p:extLst>
      <p:ext uri="{BB962C8B-B14F-4D97-AF65-F5344CB8AC3E}">
        <p14:creationId xmlns:p14="http://schemas.microsoft.com/office/powerpoint/2010/main" val="1756361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B348EDB-3D33-BAE1-7C3F-5E9F63715A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78089" y="685800"/>
            <a:ext cx="5404593" cy="1151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uk-UA" sz="2600"/>
              <a:t>Завданнями кримінальної сексології на сучасному етапі є: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582592-4A01-43BC-A8AF-8ED1AB34A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0241" y="457200"/>
            <a:ext cx="4709320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AFCECBC5-931E-4137-0C02-F40741F4A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708" y="690023"/>
            <a:ext cx="4218303" cy="4218303"/>
          </a:xfrm>
          <a:prstGeom prst="rect">
            <a:avLst/>
          </a:prstGeo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DBCF018-920F-2209-BE5F-085EBA13C57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72425" y="2071048"/>
            <a:ext cx="5410257" cy="307229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uk-UA" sz="1400"/>
              <a:t> аналіз експертних досліджень, що проводилися у справах про статеві злочини з метою вироблення рекомендацій щодо підвищення ефективності взаємодії фахівців різних профілів (психологів, психіатрів, судових медиків, працівників правоохоронних органів), що займаються боротьбою із статевими злочинами і наданням допомоги їхнім жертвам;</a:t>
            </a:r>
          </a:p>
          <a:p>
            <a:pPr>
              <a:lnSpc>
                <a:spcPct val="110000"/>
              </a:lnSpc>
            </a:pPr>
            <a:r>
              <a:rPr lang="uk-UA" sz="1400"/>
              <a:t>формування переліку заходів, спрямованих на профілактику сексуального насильства, підвищення ефективності роботи правоохоронних структур з виявлення та розслідування справ про статеві злочини, захист сексуальних прав населення.</a:t>
            </a:r>
          </a:p>
        </p:txBody>
      </p:sp>
    </p:spTree>
    <p:extLst>
      <p:ext uri="{BB962C8B-B14F-4D97-AF65-F5344CB8AC3E}">
        <p14:creationId xmlns:p14="http://schemas.microsoft.com/office/powerpoint/2010/main" val="1975081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D7BE49D-A34B-4F25-BC8C-CE9E2B37F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DFDEE3-F2F4-48C9-8222-CA273412CD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AE9E9134-568E-EE1B-1E1C-11ADEC8797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518" r="18933"/>
          <a:stretch/>
        </p:blipFill>
        <p:spPr>
          <a:xfrm>
            <a:off x="6327849" y="234347"/>
            <a:ext cx="5146360" cy="5903415"/>
          </a:xfrm>
          <a:prstGeom prst="rect">
            <a:avLst/>
          </a:prstGeom>
          <a:ln>
            <a:noFill/>
          </a:ln>
        </p:spPr>
      </p:pic>
      <p:sp>
        <p:nvSpPr>
          <p:cNvPr id="13" name="Freeform 9">
            <a:extLst>
              <a:ext uri="{FF2B5EF4-FFF2-40B4-BE49-F238E27FC236}">
                <a16:creationId xmlns:a16="http://schemas.microsoft.com/office/drawing/2014/main" id="{95A09B00-70D2-4998-8FA5-3A8ED576D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5FB9F9-CCF5-4072-83C3-3B45E1409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094412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91EDAB0-093C-C1CD-B641-897AEB9903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8569" y="1269719"/>
            <a:ext cx="4957273" cy="344610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uk-UA" sz="1500">
                <a:solidFill>
                  <a:schemeClr val="bg1"/>
                </a:solidFill>
              </a:rPr>
              <a:t>В цілому, з юридичної точки зору під сексуальним злочином варто розуміти такий тип людської поведінки та її наслідки, пов’язаної з сексуальним життям, який заборонений кримінальним законодавством. Деякі автори вважають, що потрібно розрізняти справжні сексуальні злочини та злочини, які скоєні на сексуальному тлі. У вітчизняній літературі юридичні аспекти сексуальної злочинності та судової експертизи при сексуальних злочинах найбільш глибоко представлені в роботах Яковлева Я.М.</a:t>
            </a:r>
          </a:p>
        </p:txBody>
      </p:sp>
    </p:spTree>
    <p:extLst>
      <p:ext uri="{BB962C8B-B14F-4D97-AF65-F5344CB8AC3E}">
        <p14:creationId xmlns:p14="http://schemas.microsoft.com/office/powerpoint/2010/main" val="4242717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797165E7-07D5-44D5-A969-52A68AC77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8" name="Freeform 11">
            <a:extLst>
              <a:ext uri="{FF2B5EF4-FFF2-40B4-BE49-F238E27FC236}">
                <a16:creationId xmlns:a16="http://schemas.microsoft.com/office/drawing/2014/main" id="{0B280DBD-2815-4DCB-B024-B643AE81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13">
            <a:extLst>
              <a:ext uri="{FF2B5EF4-FFF2-40B4-BE49-F238E27FC236}">
                <a16:creationId xmlns:a16="http://schemas.microsoft.com/office/drawing/2014/main" id="{A5098477-9C54-4B12-B85E-1A2CDD83A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25">
            <a:extLst>
              <a:ext uri="{FF2B5EF4-FFF2-40B4-BE49-F238E27FC236}">
                <a16:creationId xmlns:a16="http://schemas.microsoft.com/office/drawing/2014/main" id="{342417C2-466C-418D-B143-F27E00E64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4" name="Freeform 14">
            <a:extLst>
              <a:ext uri="{FF2B5EF4-FFF2-40B4-BE49-F238E27FC236}">
                <a16:creationId xmlns:a16="http://schemas.microsoft.com/office/drawing/2014/main" id="{8EB20674-E635-4F0A-AC68-F23358C361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6" name="5-Point Star 24">
            <a:extLst>
              <a:ext uri="{FF2B5EF4-FFF2-40B4-BE49-F238E27FC236}">
                <a16:creationId xmlns:a16="http://schemas.microsoft.com/office/drawing/2014/main" id="{2F9E64F1-5B60-4624-9174-F6AAC13B36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Freeform 6">
            <a:extLst>
              <a:ext uri="{FF2B5EF4-FFF2-40B4-BE49-F238E27FC236}">
                <a16:creationId xmlns:a16="http://schemas.microsoft.com/office/drawing/2014/main" id="{5EE41780-B70C-4673-AE44-588A2836AC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8841" y="2698990"/>
            <a:ext cx="11338098" cy="3612111"/>
          </a:xfrm>
          <a:custGeom>
            <a:avLst/>
            <a:gdLst>
              <a:gd name="connsiteX0" fmla="*/ 0 w 11329257"/>
              <a:gd name="connsiteY0" fmla="*/ 1672253 h 3112578"/>
              <a:gd name="connsiteX1" fmla="*/ 11201741 w 11329257"/>
              <a:gd name="connsiteY1" fmla="*/ 0 h 3112578"/>
              <a:gd name="connsiteX2" fmla="*/ 11329257 w 11329257"/>
              <a:gd name="connsiteY2" fmla="*/ 2508571 h 3112578"/>
              <a:gd name="connsiteX3" fmla="*/ 0 w 11329257"/>
              <a:gd name="connsiteY3" fmla="*/ 3112578 h 3112578"/>
              <a:gd name="connsiteX4" fmla="*/ 0 w 11329257"/>
              <a:gd name="connsiteY4" fmla="*/ 1672253 h 3112578"/>
              <a:gd name="connsiteX0" fmla="*/ 8467 w 11329257"/>
              <a:gd name="connsiteY0" fmla="*/ 994919 h 3112578"/>
              <a:gd name="connsiteX1" fmla="*/ 11201741 w 11329257"/>
              <a:gd name="connsiteY1" fmla="*/ 0 h 3112578"/>
              <a:gd name="connsiteX2" fmla="*/ 11329257 w 11329257"/>
              <a:gd name="connsiteY2" fmla="*/ 2508571 h 3112578"/>
              <a:gd name="connsiteX3" fmla="*/ 0 w 11329257"/>
              <a:gd name="connsiteY3" fmla="*/ 3112578 h 3112578"/>
              <a:gd name="connsiteX4" fmla="*/ 8467 w 11329257"/>
              <a:gd name="connsiteY4" fmla="*/ 994919 h 3112578"/>
              <a:gd name="connsiteX0" fmla="*/ 814 w 11330070"/>
              <a:gd name="connsiteY0" fmla="*/ 732453 h 3112578"/>
              <a:gd name="connsiteX1" fmla="*/ 11202554 w 11330070"/>
              <a:gd name="connsiteY1" fmla="*/ 0 h 3112578"/>
              <a:gd name="connsiteX2" fmla="*/ 11330070 w 11330070"/>
              <a:gd name="connsiteY2" fmla="*/ 2508571 h 3112578"/>
              <a:gd name="connsiteX3" fmla="*/ 813 w 11330070"/>
              <a:gd name="connsiteY3" fmla="*/ 3112578 h 3112578"/>
              <a:gd name="connsiteX4" fmla="*/ 814 w 11330070"/>
              <a:gd name="connsiteY4" fmla="*/ 732453 h 3112578"/>
              <a:gd name="connsiteX0" fmla="*/ 375 w 11338098"/>
              <a:gd name="connsiteY0" fmla="*/ 622387 h 3112578"/>
              <a:gd name="connsiteX1" fmla="*/ 11210582 w 11338098"/>
              <a:gd name="connsiteY1" fmla="*/ 0 h 3112578"/>
              <a:gd name="connsiteX2" fmla="*/ 11338098 w 11338098"/>
              <a:gd name="connsiteY2" fmla="*/ 2508571 h 3112578"/>
              <a:gd name="connsiteX3" fmla="*/ 8841 w 11338098"/>
              <a:gd name="connsiteY3" fmla="*/ 3112578 h 3112578"/>
              <a:gd name="connsiteX4" fmla="*/ 375 w 11338098"/>
              <a:gd name="connsiteY4" fmla="*/ 622387 h 3112578"/>
              <a:gd name="connsiteX0" fmla="*/ 375 w 11338098"/>
              <a:gd name="connsiteY0" fmla="*/ 1020320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1020320 h 3510511"/>
              <a:gd name="connsiteX0" fmla="*/ 375 w 11338098"/>
              <a:gd name="connsiteY0" fmla="*/ 664720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664720 h 3510511"/>
              <a:gd name="connsiteX0" fmla="*/ 375 w 11338098"/>
              <a:gd name="connsiteY0" fmla="*/ 605454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605454 h 3510511"/>
              <a:gd name="connsiteX0" fmla="*/ 375 w 11338098"/>
              <a:gd name="connsiteY0" fmla="*/ 707054 h 3612111"/>
              <a:gd name="connsiteX1" fmla="*/ 11176715 w 11338098"/>
              <a:gd name="connsiteY1" fmla="*/ 0 h 3612111"/>
              <a:gd name="connsiteX2" fmla="*/ 11338098 w 11338098"/>
              <a:gd name="connsiteY2" fmla="*/ 3008104 h 3612111"/>
              <a:gd name="connsiteX3" fmla="*/ 8841 w 11338098"/>
              <a:gd name="connsiteY3" fmla="*/ 3612111 h 3612111"/>
              <a:gd name="connsiteX4" fmla="*/ 375 w 11338098"/>
              <a:gd name="connsiteY4" fmla="*/ 707054 h 3612111"/>
              <a:gd name="connsiteX0" fmla="*/ 375 w 11338098"/>
              <a:gd name="connsiteY0" fmla="*/ 571588 h 3612111"/>
              <a:gd name="connsiteX1" fmla="*/ 11176715 w 11338098"/>
              <a:gd name="connsiteY1" fmla="*/ 0 h 3612111"/>
              <a:gd name="connsiteX2" fmla="*/ 11338098 w 11338098"/>
              <a:gd name="connsiteY2" fmla="*/ 3008104 h 3612111"/>
              <a:gd name="connsiteX3" fmla="*/ 8841 w 11338098"/>
              <a:gd name="connsiteY3" fmla="*/ 3612111 h 3612111"/>
              <a:gd name="connsiteX4" fmla="*/ 375 w 11338098"/>
              <a:gd name="connsiteY4" fmla="*/ 571588 h 3612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8098" h="3612111">
                <a:moveTo>
                  <a:pt x="375" y="571588"/>
                </a:moveTo>
                <a:lnTo>
                  <a:pt x="11176715" y="0"/>
                </a:lnTo>
                <a:lnTo>
                  <a:pt x="11338098" y="3008104"/>
                </a:lnTo>
                <a:lnTo>
                  <a:pt x="8841" y="3612111"/>
                </a:lnTo>
                <a:cubicBezTo>
                  <a:pt x="11663" y="2906225"/>
                  <a:pt x="-2447" y="1277474"/>
                  <a:pt x="375" y="571588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AAE24E-45AF-5A7D-8940-E618ED6C1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510575" y="3233195"/>
            <a:ext cx="10178799" cy="13469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400">
                <a:solidFill>
                  <a:schemeClr val="bg1"/>
                </a:solidFill>
              </a:rPr>
              <a:t>ФАКТОРИ, ЩО ВПЛИВАЮТЬ НА СЕКСУАЛЬНУ        ЗЛОЧИННІСТЬ</a:t>
            </a:r>
          </a:p>
        </p:txBody>
      </p:sp>
      <p:pic>
        <p:nvPicPr>
          <p:cNvPr id="20" name="Рисунок 20">
            <a:extLst>
              <a:ext uri="{FF2B5EF4-FFF2-40B4-BE49-F238E27FC236}">
                <a16:creationId xmlns:a16="http://schemas.microsoft.com/office/drawing/2014/main" id="{6EC1E8AE-1ABC-A97F-6745-1DA9B50702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491" r="3465" b="1"/>
          <a:stretch/>
        </p:blipFill>
        <p:spPr>
          <a:xfrm rot="21420000">
            <a:off x="393192" y="593339"/>
            <a:ext cx="2469963" cy="2406798"/>
          </a:xfrm>
          <a:prstGeom prst="rect">
            <a:avLst/>
          </a:prstGeom>
        </p:spPr>
      </p:pic>
      <p:pic>
        <p:nvPicPr>
          <p:cNvPr id="17" name="Рисунок 17">
            <a:extLst>
              <a:ext uri="{FF2B5EF4-FFF2-40B4-BE49-F238E27FC236}">
                <a16:creationId xmlns:a16="http://schemas.microsoft.com/office/drawing/2014/main" id="{2E833315-13E7-F723-A4D9-313BC01CFD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139" r="30391" b="-1"/>
          <a:stretch/>
        </p:blipFill>
        <p:spPr>
          <a:xfrm rot="21420000">
            <a:off x="2981778" y="456814"/>
            <a:ext cx="2469963" cy="2406798"/>
          </a:xfrm>
          <a:prstGeom prst="rect">
            <a:avLst/>
          </a:prstGeom>
        </p:spPr>
      </p:pic>
      <p:pic>
        <p:nvPicPr>
          <p:cNvPr id="21" name="Рисунок 21">
            <a:extLst>
              <a:ext uri="{FF2B5EF4-FFF2-40B4-BE49-F238E27FC236}">
                <a16:creationId xmlns:a16="http://schemas.microsoft.com/office/drawing/2014/main" id="{DE7BA0ED-20FF-E34A-2C71-74256915788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891" r="20605" b="-2"/>
          <a:stretch/>
        </p:blipFill>
        <p:spPr>
          <a:xfrm rot="21420000">
            <a:off x="5571181" y="317686"/>
            <a:ext cx="2469963" cy="2406798"/>
          </a:xfrm>
          <a:prstGeom prst="rect">
            <a:avLst/>
          </a:prstGeom>
        </p:spPr>
      </p:pic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7666E653-6A22-123B-6676-60FE679A607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33" r="30076" b="1"/>
          <a:stretch/>
        </p:blipFill>
        <p:spPr>
          <a:xfrm rot="21420000">
            <a:off x="8160133" y="175527"/>
            <a:ext cx="2469963" cy="2406798"/>
          </a:xfrm>
          <a:prstGeom prst="rect">
            <a:avLst/>
          </a:prstGeom>
        </p:spPr>
      </p:pic>
      <p:sp>
        <p:nvSpPr>
          <p:cNvPr id="40" name="5-Point Star 18">
            <a:extLst>
              <a:ext uri="{FF2B5EF4-FFF2-40B4-BE49-F238E27FC236}">
                <a16:creationId xmlns:a16="http://schemas.microsoft.com/office/drawing/2014/main" id="{B0B35178-9AB4-45A9-AF43-F2C075456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4495CA-869F-4B9A-7A92-421908913700}"/>
              </a:ext>
            </a:extLst>
          </p:cNvPr>
          <p:cNvSpPr txBox="1"/>
          <p:nvPr/>
        </p:nvSpPr>
        <p:spPr>
          <a:xfrm>
            <a:off x="7851697" y="207582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01533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A8A1A0-19BB-6042-ABD8-2CCAE2569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469" y="685800"/>
            <a:ext cx="5987214" cy="1151965"/>
          </a:xfrm>
        </p:spPr>
        <p:txBody>
          <a:bodyPr>
            <a:normAutofit/>
          </a:bodyPr>
          <a:lstStyle/>
          <a:p>
            <a:r>
              <a:rPr lang="uk-UA" dirty="0"/>
              <a:t>Стать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4FA06E-48D2-4B97-8B83-EBF8C400AE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0241" y="457200"/>
            <a:ext cx="4101089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0556D82-8ACC-A709-DE14-D7E967982A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737"/>
          <a:stretch/>
        </p:blipFill>
        <p:spPr>
          <a:xfrm>
            <a:off x="750708" y="689358"/>
            <a:ext cx="3611277" cy="4219634"/>
          </a:xfrm>
          <a:prstGeom prst="rect">
            <a:avLst/>
          </a:prstGeo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878609B-665C-5AED-5E59-777748F60FA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89193" y="2071048"/>
            <a:ext cx="5993489" cy="283794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uk-UA" sz="1300"/>
              <a:t>Вважається, що в основному злочини частіше скоюються чоловіками. Причому чоловіки частіше страждають і на психопатологію, що відзначається вже у підлітковому віці: в хлопчиків частіше виявляються сексуальні порушення, а у дівчаток - особистісні; хлопчики більш схильні до впливів сімейної патології, яка призводить до асоціальної поведінки. Серед дорослих чоловіків превалює не як злочинність і психопатологія, так і особистісні порушення. У жінок прояви психопатології досить тісно пов’язані з фізіологічними циклічними змінами в їх репродуктивних системах. Подібний зв’язок можна також простежити між гормональними циклами та сексуальними злочинами, вчинення яких часто збігається в часі з передменструальним періодом у злочинниці.</a:t>
            </a:r>
          </a:p>
        </p:txBody>
      </p:sp>
    </p:spTree>
    <p:extLst>
      <p:ext uri="{BB962C8B-B14F-4D97-AF65-F5344CB8AC3E}">
        <p14:creationId xmlns:p14="http://schemas.microsoft.com/office/powerpoint/2010/main" val="753245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C886762-16F0-4868-B83A-261746214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1" name="Freeform 11">
            <a:extLst>
              <a:ext uri="{FF2B5EF4-FFF2-40B4-BE49-F238E27FC236}">
                <a16:creationId xmlns:a16="http://schemas.microsoft.com/office/drawing/2014/main" id="{D2B54B4E-3454-4B76-B85A-8512B7729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7EFFE965-5586-4889-A74D-3A6080D04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25">
            <a:extLst>
              <a:ext uri="{FF2B5EF4-FFF2-40B4-BE49-F238E27FC236}">
                <a16:creationId xmlns:a16="http://schemas.microsoft.com/office/drawing/2014/main" id="{5BC4125D-18D9-4A65-82B6-C24FE9434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Freeform 14">
            <a:extLst>
              <a:ext uri="{FF2B5EF4-FFF2-40B4-BE49-F238E27FC236}">
                <a16:creationId xmlns:a16="http://schemas.microsoft.com/office/drawing/2014/main" id="{A86DE327-0F45-4F54-BB6C-68A093CE5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5-Point Star 24">
            <a:extLst>
              <a:ext uri="{FF2B5EF4-FFF2-40B4-BE49-F238E27FC236}">
                <a16:creationId xmlns:a16="http://schemas.microsoft.com/office/drawing/2014/main" id="{795857C2-E6E7-405A-B5A3-4DE3B50A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546D50-7A33-4189-00BE-8028C14FC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959072" y="390182"/>
            <a:ext cx="5683314" cy="328492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8000"/>
              <a:t>Агресія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01C05A4-7BC3-C236-A114-F383725991D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rot="21420000">
            <a:off x="5065715" y="3674838"/>
            <a:ext cx="5681180" cy="6217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lang="en-US" sz="1500">
                <a:solidFill>
                  <a:schemeClr val="bg1">
                    <a:lumMod val="50000"/>
                  </a:schemeClr>
                </a:solidFill>
              </a:rPr>
              <a:t>агресія є однією з основних причин злочинності, в тому числі і сексуальної.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60BE57CB-09B5-3C33-D3C6-24527CF30B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917" r="14400" b="-1"/>
          <a:stretch/>
        </p:blipFill>
        <p:spPr>
          <a:xfrm rot="21420000">
            <a:off x="-118586" y="237518"/>
            <a:ext cx="4633277" cy="4518254"/>
          </a:xfrm>
          <a:custGeom>
            <a:avLst/>
            <a:gdLst/>
            <a:ahLst/>
            <a:cxnLst/>
            <a:rect l="l" t="t" r="r" b="b"/>
            <a:pathLst>
              <a:path w="4633277" h="4410442">
                <a:moveTo>
                  <a:pt x="4633277" y="0"/>
                </a:moveTo>
                <a:lnTo>
                  <a:pt x="4633277" y="4410442"/>
                </a:lnTo>
                <a:lnTo>
                  <a:pt x="0" y="4410442"/>
                </a:lnTo>
                <a:lnTo>
                  <a:pt x="231142" y="0"/>
                </a:lnTo>
                <a:close/>
              </a:path>
            </a:pathLst>
          </a:custGeom>
        </p:spPr>
      </p:pic>
      <p:sp>
        <p:nvSpPr>
          <p:cNvPr id="21" name="Freeform 25">
            <a:extLst>
              <a:ext uri="{FF2B5EF4-FFF2-40B4-BE49-F238E27FC236}">
                <a16:creationId xmlns:a16="http://schemas.microsoft.com/office/drawing/2014/main" id="{07280DB5-560C-4CF6-A5D0-61550AAA6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32342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6AD7B4-FC93-E69E-0296-D84F2B485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469" y="685800"/>
            <a:ext cx="5987214" cy="1151965"/>
          </a:xfrm>
        </p:spPr>
        <p:txBody>
          <a:bodyPr>
            <a:normAutofit/>
          </a:bodyPr>
          <a:lstStyle/>
          <a:p>
            <a:r>
              <a:rPr lang="uk-UA" dirty="0"/>
              <a:t>Алкоголь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4FA06E-48D2-4B97-8B83-EBF8C400AE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0241" y="457200"/>
            <a:ext cx="4101089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5407E1DF-4DD5-10A2-B666-98D4A50922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153" r="26921" b="2"/>
          <a:stretch/>
        </p:blipFill>
        <p:spPr>
          <a:xfrm>
            <a:off x="750708" y="689358"/>
            <a:ext cx="3611277" cy="4219634"/>
          </a:xfrm>
          <a:prstGeom prst="rect">
            <a:avLst/>
          </a:prstGeo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F09ED32-B40A-5F0C-116D-0BC8985141F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89193" y="2071048"/>
            <a:ext cx="5993489" cy="2837943"/>
          </a:xfrm>
        </p:spPr>
        <p:txBody>
          <a:bodyPr>
            <a:normAutofit/>
          </a:bodyPr>
          <a:lstStyle/>
          <a:p>
            <a:r>
              <a:rPr lang="uk-UA" dirty="0"/>
              <a:t>алкоголь посилює сексуальну агресивність, особливо у чоловіків, причому цей вплив в однаковій мірі характерний і для людей, які не мають залежності від алкоголю.</a:t>
            </a:r>
          </a:p>
        </p:txBody>
      </p:sp>
    </p:spTree>
    <p:extLst>
      <p:ext uri="{BB962C8B-B14F-4D97-AF65-F5344CB8AC3E}">
        <p14:creationId xmlns:p14="http://schemas.microsoft.com/office/powerpoint/2010/main" val="2655954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A9406E73-C9E0-E8FB-F21A-770B8CA6F2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179" r="15741" b="-1"/>
          <a:stretch/>
        </p:blipFill>
        <p:spPr>
          <a:xfrm>
            <a:off x="404226" y="10"/>
            <a:ext cx="4443984" cy="5301586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852914A-C346-C302-2103-F26B78D30C4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16511" y="1034543"/>
            <a:ext cx="5775928" cy="323251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uk-UA" sz="1600"/>
              <a:t>Зв’язок між алкоголем і злочинністю може бути обумовлений наступними механізмами:</a:t>
            </a:r>
          </a:p>
          <a:p>
            <a:pPr>
              <a:lnSpc>
                <a:spcPct val="110000"/>
              </a:lnSpc>
            </a:pPr>
            <a:r>
              <a:rPr lang="uk-UA" sz="1600"/>
              <a:t> алкоголь знімає гальмівний вплив кори головного мозку на злочинну і девіантну поведінку;</a:t>
            </a:r>
          </a:p>
          <a:p>
            <a:pPr>
              <a:lnSpc>
                <a:spcPct val="110000"/>
              </a:lnSpc>
            </a:pPr>
            <a:r>
              <a:rPr lang="uk-UA" sz="1600"/>
              <a:t>під дією алкоголю відбуваються зміни в нейромедіаторних системах, що сприяє розвитку агресивної поведінки;</a:t>
            </a:r>
          </a:p>
          <a:p>
            <a:pPr>
              <a:lnSpc>
                <a:spcPct val="110000"/>
              </a:lnSpc>
            </a:pPr>
            <a:r>
              <a:rPr lang="uk-UA" sz="1600"/>
              <a:t>хронічний алкоголізм призводить до дисфункції кори головного мозку, особливо кори скроневих часток, що сприяє патології поведінки.</a:t>
            </a:r>
          </a:p>
        </p:txBody>
      </p:sp>
    </p:spTree>
    <p:extLst>
      <p:ext uri="{BB962C8B-B14F-4D97-AF65-F5344CB8AC3E}">
        <p14:creationId xmlns:p14="http://schemas.microsoft.com/office/powerpoint/2010/main" val="800934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F0C8D6-38A5-FE05-4165-CA4DE9867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4951408" cy="1151965"/>
          </a:xfrm>
        </p:spPr>
        <p:txBody>
          <a:bodyPr>
            <a:normAutofit/>
          </a:bodyPr>
          <a:lstStyle/>
          <a:p>
            <a:r>
              <a:rPr lang="uk-UA" dirty="0"/>
              <a:t>Наркоманія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A22BF65-A9DF-93A3-8B27-6F90FFD9950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076423"/>
            <a:ext cx="4951410" cy="3288739"/>
          </a:xfrm>
        </p:spPr>
        <p:txBody>
          <a:bodyPr>
            <a:normAutofit/>
          </a:bodyPr>
          <a:lstStyle/>
          <a:p>
            <a:r>
              <a:rPr lang="uk-UA" dirty="0"/>
              <a:t>Дослідники зазначають, що гвалтівники і інцестофіли значно частіше трапляються серед наркоманів, ніж в середовищі незалежних від наркотиків людей.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B363F49C-ADF2-959E-4AEF-FD865F6B36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201" r="24449" b="-1"/>
          <a:stretch/>
        </p:blipFill>
        <p:spPr>
          <a:xfrm>
            <a:off x="6094410" y="10"/>
            <a:ext cx="5310189" cy="5301586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86944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0A9C49B-76D8-4E9B-B430-D1ADF40F1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88A5712-2FE0-4DD4-BDC6-099EA378A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Freeform 9">
            <a:extLst>
              <a:ext uri="{FF2B5EF4-FFF2-40B4-BE49-F238E27FC236}">
                <a16:creationId xmlns:a16="http://schemas.microsoft.com/office/drawing/2014/main" id="{448E5503-E0F8-4B94-81A3-B1FA57623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54F896-85E7-4403-9E37-1B004731F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878227-2281-B014-B9A2-4C76E097C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uk-UA" sz="4100">
                <a:solidFill>
                  <a:srgbClr val="FFFFFF"/>
                </a:solidFill>
              </a:rPr>
              <a:t>ПАТОЛОГІЧНИЙ РОЗВИТОК ОСОБИСТОСТІ</a:t>
            </a:r>
          </a:p>
        </p:txBody>
      </p:sp>
      <p:sp>
        <p:nvSpPr>
          <p:cNvPr id="9" name="Місце для вмісту 2">
            <a:extLst>
              <a:ext uri="{FF2B5EF4-FFF2-40B4-BE49-F238E27FC236}">
                <a16:creationId xmlns:a16="http://schemas.microsoft.com/office/drawing/2014/main" id="{98BCA9CF-3094-01C0-C038-7681AABF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886" y="685800"/>
            <a:ext cx="5968621" cy="46887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uk-UA" sz="1700"/>
              <a:t>Висновки більшості дослідників сходяться в тому, що відсоток суб’єктів з порушеннями особистості серед злочинців значно вищий, ніж в основній популяції. сам цей відсоток визначається різними дослідниками від 7% до 20%.</a:t>
            </a:r>
          </a:p>
          <a:p>
            <a:pPr>
              <a:lnSpc>
                <a:spcPct val="110000"/>
              </a:lnSpc>
            </a:pPr>
            <a:r>
              <a:rPr lang="uk-UA" sz="1700"/>
              <a:t>Як одну з форм особистісних порушень </a:t>
            </a:r>
            <a:r>
              <a:rPr lang="en-GB" sz="1700"/>
              <a:t> </a:t>
            </a:r>
            <a:r>
              <a:rPr lang="uk-UA" sz="1700"/>
              <a:t>виділяють «кримінальну психопатію», відносячи до можливих причин виникнення такої патології генетичні аномалії (наприклад, синдром </a:t>
            </a:r>
            <a:r>
              <a:rPr lang="en-GB" sz="1700"/>
              <a:t>XYY), </a:t>
            </a:r>
            <a:r>
              <a:rPr lang="uk-UA" sz="1700"/>
              <a:t>конституціональні фактори, деякі гормональні розлади, фізіологічно підвищену збудливість, окремі захворювання органічної природи, психопатологію у батьків, ранню батьківську депривацію, середовищні впливи.</a:t>
            </a:r>
          </a:p>
        </p:txBody>
      </p:sp>
    </p:spTree>
    <p:extLst>
      <p:ext uri="{BB962C8B-B14F-4D97-AF65-F5344CB8AC3E}">
        <p14:creationId xmlns:p14="http://schemas.microsoft.com/office/powerpoint/2010/main" val="3465544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BCAD38B-5F61-4FEB-A1D1-5FC0D666D2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04E869F-EBC2-416E-8FB7-4F6A45F66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46CA2C8-2F3A-8CC4-353F-4B2DD4B3FA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43000"/>
          </a:blip>
          <a:srcRect t="12188" b="14994"/>
          <a:stretch/>
        </p:blipFill>
        <p:spPr>
          <a:xfrm>
            <a:off x="20" y="10"/>
            <a:ext cx="11734780" cy="6408728"/>
          </a:xfrm>
          <a:prstGeom prst="rect">
            <a:avLst/>
          </a:prstGeom>
          <a:ln>
            <a:noFill/>
          </a:ln>
        </p:spPr>
      </p:pic>
      <p:sp>
        <p:nvSpPr>
          <p:cNvPr id="13" name="Freeform 9">
            <a:extLst>
              <a:ext uri="{FF2B5EF4-FFF2-40B4-BE49-F238E27FC236}">
                <a16:creationId xmlns:a16="http://schemas.microsoft.com/office/drawing/2014/main" id="{7D1C9B27-27B9-4E9E-82C8-6F9B7D12B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5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832C6F-0A5E-8E0F-E716-58F9B8E6C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>
            <a:normAutofit/>
          </a:bodyPr>
          <a:lstStyle/>
          <a:p>
            <a:r>
              <a:rPr lang="uk-UA" dirty="0"/>
              <a:t>Дослідження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5BAD6C6-CC49-5891-AE20-0B777676E5C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>
            <a:normAutofit/>
          </a:bodyPr>
          <a:lstStyle/>
          <a:p>
            <a:r>
              <a:rPr lang="uk-UA" dirty="0"/>
              <a:t>Польські вчені обстежили 82 особи, які вчинили сексуальні злочини, а саме: сексуальні вбивства - 20, зґвалтування - 24, розпусні дії з дітьми та підлітками - 38. При цьому вони виявили, що 70% обстежених скоїли злочин, перебуваючи в стані алкогольного сп’яніння; 70% були особи у віці 21-40 років; 59% були не одружені і 75% були працівниками фізичної праці.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9AE32D-417D-4951-BD6D-383A7A5E60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382389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BCAD38B-5F61-4FEB-A1D1-5FC0D666D2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04E869F-EBC2-416E-8FB7-4F6A45F66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35F95A34-29E6-6C4E-3B29-926E41BF47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43000"/>
          </a:blip>
          <a:srcRect t="12188" b="14994"/>
          <a:stretch/>
        </p:blipFill>
        <p:spPr>
          <a:xfrm>
            <a:off x="20" y="10"/>
            <a:ext cx="11734780" cy="6408728"/>
          </a:xfrm>
          <a:prstGeom prst="rect">
            <a:avLst/>
          </a:prstGeom>
          <a:ln>
            <a:noFill/>
          </a:ln>
        </p:spPr>
      </p:pic>
      <p:sp>
        <p:nvSpPr>
          <p:cNvPr id="13" name="Freeform 9">
            <a:extLst>
              <a:ext uri="{FF2B5EF4-FFF2-40B4-BE49-F238E27FC236}">
                <a16:creationId xmlns:a16="http://schemas.microsoft.com/office/drawing/2014/main" id="{7D1C9B27-27B9-4E9E-82C8-6F9B7D12B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5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29D17C-CCE3-08B4-3865-C0A0C8CBD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>
            <a:normAutofit/>
          </a:bodyPr>
          <a:lstStyle/>
          <a:p>
            <a:r>
              <a:rPr lang="uk-UA" dirty="0"/>
              <a:t>Дослідження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6CD22A1-EDB1-AEFC-4E2F-CC057A3887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>
            <a:normAutofit/>
          </a:bodyPr>
          <a:lstStyle/>
          <a:p>
            <a:r>
              <a:rPr lang="uk-UA" dirty="0"/>
              <a:t>Матері обстежених злочинців у 80% випадків мали нормальний розвиток особистості. 80% злочинців негативно оцінювали своїх батьків, що мали в своїй більшості початкову освіту. Більшість обстежених були ознайомлені з питаннями сексу в юні роки і в цинічній та вульгарній формі. Сексуальні девіації виявлені у 25% убивць і в 50% гвалтівників. Виражена інтроверсія спрстерігалася у у 71% педофілів, у 79% гвалтівників і 87% убивць.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9AE32D-417D-4951-BD6D-383A7A5E60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09992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BCAD38B-5F61-4FEB-A1D1-5FC0D666D2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04E869F-EBC2-416E-8FB7-4F6A45F66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A1936203-112E-88DE-1040-3D975C579C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43000"/>
          </a:blip>
          <a:srcRect t="4606"/>
          <a:stretch/>
        </p:blipFill>
        <p:spPr>
          <a:xfrm>
            <a:off x="20" y="10"/>
            <a:ext cx="11734780" cy="6408728"/>
          </a:xfrm>
          <a:prstGeom prst="rect">
            <a:avLst/>
          </a:prstGeom>
          <a:ln>
            <a:noFill/>
          </a:ln>
        </p:spPr>
      </p:pic>
      <p:sp>
        <p:nvSpPr>
          <p:cNvPr id="13" name="Freeform 9">
            <a:extLst>
              <a:ext uri="{FF2B5EF4-FFF2-40B4-BE49-F238E27FC236}">
                <a16:creationId xmlns:a16="http://schemas.microsoft.com/office/drawing/2014/main" id="{7D1C9B27-27B9-4E9E-82C8-6F9B7D12B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5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8581AB-FB1F-68E3-5ACE-FDB0872CF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>
            <a:normAutofit/>
          </a:bodyPr>
          <a:lstStyle/>
          <a:p>
            <a:r>
              <a:rPr lang="uk-UA" dirty="0"/>
              <a:t>Узагальнення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0D306AE-1C07-FF06-3EB4-F019DCC10B8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>
            <a:normAutofit/>
          </a:bodyPr>
          <a:lstStyle/>
          <a:p>
            <a:r>
              <a:rPr lang="uk-UA" dirty="0"/>
              <a:t>злочинна сексуальна поведінка може бути зумовлена наступними факторами</a:t>
            </a:r>
          </a:p>
          <a:p>
            <a:r>
              <a:rPr lang="uk-UA" dirty="0"/>
              <a:t>:1) інтоксикація (гостра алкогольна інтоксикація, хронічний алкоголізм, патологічне сп’яніння, наркоманія);</a:t>
            </a:r>
          </a:p>
          <a:p>
            <a:r>
              <a:rPr lang="uk-UA" dirty="0"/>
              <a:t>2) психічні порушення (розлади особистості, психози, сімейні та подружні психогенії);</a:t>
            </a:r>
          </a:p>
          <a:p>
            <a:r>
              <a:rPr lang="uk-UA" dirty="0"/>
              <a:t>3) органічні порушення (посттравматичні стани, епілепсія, гострі мозкові розлади).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9AE32D-417D-4951-BD6D-383A7A5E60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81932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satMod val="110000"/>
                <a:lumMod val="40000"/>
              </a:schemeClr>
              <a:schemeClr val="bg2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9">
            <a:extLst>
              <a:ext uri="{FF2B5EF4-FFF2-40B4-BE49-F238E27FC236}">
                <a16:creationId xmlns:a16="http://schemas.microsoft.com/office/drawing/2014/main" id="{515DA87D-133C-4F77-8863-8B66D40F9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8" name="Group 11">
            <a:extLst>
              <a:ext uri="{FF2B5EF4-FFF2-40B4-BE49-F238E27FC236}">
                <a16:creationId xmlns:a16="http://schemas.microsoft.com/office/drawing/2014/main" id="{5C436ED1-B374-4FA9-AC69-CA9B086E4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3" name="Rectangle 12">
              <a:extLst>
                <a:ext uri="{FF2B5EF4-FFF2-40B4-BE49-F238E27FC236}">
                  <a16:creationId xmlns:a16="http://schemas.microsoft.com/office/drawing/2014/main" id="{0BF795C8-C503-458A-B6C7-5C3B78FA6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29605B65-A1AD-48AA-9FA4-0239C3E346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158A24C-9ADB-45F1-90ED-8B0C00DF8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9" name="Rectangle 16">
            <a:extLst>
              <a:ext uri="{FF2B5EF4-FFF2-40B4-BE49-F238E27FC236}">
                <a16:creationId xmlns:a16="http://schemas.microsoft.com/office/drawing/2014/main" id="{A2509F26-B5DC-4BA7-B476-4CB044237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8">
            <a:extLst>
              <a:ext uri="{FF2B5EF4-FFF2-40B4-BE49-F238E27FC236}">
                <a16:creationId xmlns:a16="http://schemas.microsoft.com/office/drawing/2014/main" id="{DB103EB1-B135-4526-B883-33228FC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57150" cmpd="thinThick">
            <a:noFill/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515D2AB5-0D76-D0C3-7C6B-429C2084B8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79" r="1" b="1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7816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новна подія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19722BFB1424E489F3AFBF8A1B4B039" ma:contentTypeVersion="5" ma:contentTypeDescription="Створення нового документа." ma:contentTypeScope="" ma:versionID="ec67e75b3284c182b0108f82692b4b5f">
  <xsd:schema xmlns:xsd="http://www.w3.org/2001/XMLSchema" xmlns:xs="http://www.w3.org/2001/XMLSchema" xmlns:p="http://schemas.microsoft.com/office/2006/metadata/properties" xmlns:ns2="94220162-0922-4359-856c-38177228325c" targetNamespace="http://schemas.microsoft.com/office/2006/metadata/properties" ma:root="true" ma:fieldsID="186a5b96f95ac11b81eeec96d70c99b1" ns2:_="">
    <xsd:import namespace="94220162-0922-4359-856c-3817722832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220162-0922-4359-856c-3817722832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A97E97-9AA0-4130-97AA-447468DF8A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220162-0922-4359-856c-3817722832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B2EACC9-E4AF-45AD-9B8F-972B2E133C1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8ECF80F-609C-446A-A177-59460C8B344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19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Основна подія</vt:lpstr>
      <vt:lpstr>Судова сексологія</vt:lpstr>
      <vt:lpstr>Поняття</vt:lpstr>
      <vt:lpstr>Предметом дослідження судової сексології є:</vt:lpstr>
      <vt:lpstr>Предметом дослідження судової сексології є:</vt:lpstr>
      <vt:lpstr>Предметом дослідження судової сексології є:</vt:lpstr>
      <vt:lpstr>Завданнями кримінальної сексології на сучасному етапі є:</vt:lpstr>
      <vt:lpstr>Завданнями кримінальної сексології на сучасному етапі є:</vt:lpstr>
      <vt:lpstr>Презентация PowerPoint</vt:lpstr>
      <vt:lpstr>ФАКТОРИ, ЩО ВПЛИВАЮТЬ НА СЕКСУАЛЬНУ        ЗЛОЧИННІСТЬ</vt:lpstr>
      <vt:lpstr>Стать</vt:lpstr>
      <vt:lpstr>Агресія</vt:lpstr>
      <vt:lpstr>Алкоголь</vt:lpstr>
      <vt:lpstr>Презентация PowerPoint</vt:lpstr>
      <vt:lpstr>Наркоманія</vt:lpstr>
      <vt:lpstr>ПАТОЛОГІЧНИЙ РОЗВИТОК ОСОБИСТОСТІ</vt:lpstr>
      <vt:lpstr>Дослідження </vt:lpstr>
      <vt:lpstr>Дослідження </vt:lpstr>
      <vt:lpstr>Узагальнення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Судова сексологія</dc:title>
  <dc:creator>Бугай Неля Михайлівна</dc:creator>
  <cp:lastModifiedBy>Бугай Неля Михайлівна</cp:lastModifiedBy>
  <cp:revision>5</cp:revision>
  <dcterms:created xsi:type="dcterms:W3CDTF">2023-02-01T21:32:36Z</dcterms:created>
  <dcterms:modified xsi:type="dcterms:W3CDTF">2024-02-17T12:28:00Z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0x010100A19722BFB1424E489F3AFBF8A1B4B039</vt:lpwstr>
  </property>
</Properties>
</file>