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60" r:id="rId6"/>
    <p:sldId id="259" r:id="rId7"/>
    <p:sldId id="258" r:id="rId8"/>
    <p:sldId id="257" r:id="rId9"/>
    <p:sldId id="261" r:id="rId10"/>
    <p:sldId id="262" r:id="rId11"/>
    <p:sldId id="265"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e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0129A1-02FB-40CD-BE50-C1DCD317650D}" v="1" dt="2024-02-17T12:34:23.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12192000" cy="6858000"/>
          </a:xfrm>
          <a:prstGeom prst="rect">
            <a:avLst/>
          </a:prstGeom>
          <a:noFill/>
          <a:ln w="9525">
            <a:noFill/>
          </a:ln>
        </p:spPr>
      </p:pic>
      <p:sp>
        <p:nvSpPr>
          <p:cNvPr id="2051" name="Rectangle 3"/>
          <p:cNvSpPr>
            <a:spLocks noGrp="1" noChangeArrowheads="1"/>
          </p:cNvSpPr>
          <p:nvPr>
            <p:ph type="ctrTitle"/>
          </p:nvPr>
        </p:nvSpPr>
        <p:spPr>
          <a:xfrm>
            <a:off x="624417" y="3717925"/>
            <a:ext cx="10943167" cy="1082675"/>
          </a:xfrm>
        </p:spPr>
        <p:txBody>
          <a:bodyPr/>
          <a:lstStyle>
            <a:lvl1pPr algn="r">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626533" y="4940300"/>
            <a:ext cx="10949517" cy="981075"/>
          </a:xfrm>
        </p:spPr>
        <p:txBody>
          <a:bodyPr/>
          <a:lstStyle>
            <a:lvl1pPr marL="0" indent="0" algn="r">
              <a:buFontTx/>
              <a:buNone/>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t>2/17/2024</a:t>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t>2/17/2024</a:t>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5052" y="3994150"/>
            <a:ext cx="10943167" cy="1082675"/>
          </a:xfrm>
        </p:spPr>
        <p:txBody>
          <a:bodyPr/>
          <a:lstStyle/>
          <a:p>
            <a:r>
              <a:rPr lang="uk-UA" altLang="en-US" sz="5400" dirty="0">
                <a:solidFill>
                  <a:schemeClr val="tx1"/>
                </a:solidFill>
                <a:effectLst>
                  <a:outerShdw blurRad="38100" dist="19050" dir="2700000" algn="tl" rotWithShape="0">
                    <a:schemeClr val="dk1">
                      <a:alpha val="40000"/>
                    </a:schemeClr>
                  </a:outerShdw>
                </a:effectLst>
              </a:rPr>
              <a:t>“Експериментальне Дослідження памяті та уваги”</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alphaModFix amt="47000"/>
          </a:blip>
          <a:tile tx="0" ty="0" sx="100000" sy="100000" flip="none" algn="tl"/>
        </a:blipFill>
        <a:effectLst/>
      </p:bgPr>
    </p:bg>
    <p:spTree>
      <p:nvGrpSpPr>
        <p:cNvPr id="1" name=""/>
        <p:cNvGrpSpPr/>
        <p:nvPr/>
      </p:nvGrpSpPr>
      <p:grpSpPr>
        <a:xfrm>
          <a:off x="0" y="0"/>
          <a:ext cx="0" cy="0"/>
          <a:chOff x="0" y="0"/>
          <a:chExt cx="0" cy="0"/>
        </a:xfrm>
      </p:grpSpPr>
      <p:sp>
        <p:nvSpPr>
          <p:cNvPr id="4" name="Text Box 3"/>
          <p:cNvSpPr txBox="1"/>
          <p:nvPr/>
        </p:nvSpPr>
        <p:spPr>
          <a:xfrm>
            <a:off x="386715" y="364490"/>
            <a:ext cx="4865370" cy="6000750"/>
          </a:xfrm>
          <a:prstGeom prst="rect">
            <a:avLst/>
          </a:prstGeom>
          <a:noFill/>
        </p:spPr>
        <p:txBody>
          <a:bodyPr wrap="square" rtlCol="0">
            <a:spAutoFit/>
          </a:bodyPr>
          <a:lstStyle/>
          <a:p>
            <a:r>
              <a:rPr lang="en-US" sz="2400"/>
              <a:t>Пам'ять — це психічний процес відображення, що полягає в фіксуванні і збереженні з наступними відтворенням і дізнаванням слідів минулого досвіду,  що роблять можливим його повторне використання в діяльності чи повернення в сферу свідомості.Формами,  у яких здійснюється запам'ятовування,  збереження і відтворення,  є образи і слова.  У слові можна зберігати узагальнений образ </a:t>
            </a:r>
            <a:r>
              <a:rPr lang="uk-UA" altLang="en-US" sz="2400"/>
              <a:t>(уявлення</a:t>
            </a:r>
            <a:r>
              <a:rPr lang="en-US" sz="2400"/>
              <a:t>) про те, чого в наявній ситуації немає</a:t>
            </a:r>
            <a:r>
              <a:rPr lang="uk-UA" altLang="en-US" sz="2400"/>
              <a:t>.</a:t>
            </a:r>
          </a:p>
        </p:txBody>
      </p:sp>
      <p:pic>
        <p:nvPicPr>
          <p:cNvPr id="5" name="Content Placeholder 4" descr="Память 11"/>
          <p:cNvPicPr>
            <a:picLocks noGrp="1" noChangeAspect="1"/>
          </p:cNvPicPr>
          <p:nvPr>
            <p:ph idx="1"/>
          </p:nvPr>
        </p:nvPicPr>
        <p:blipFill>
          <a:blip r:embed="rId3"/>
          <a:stretch>
            <a:fillRect/>
          </a:stretch>
        </p:blipFill>
        <p:spPr>
          <a:xfrm>
            <a:off x="5915025" y="190500"/>
            <a:ext cx="6276975" cy="3531235"/>
          </a:xfrm>
          <a:prstGeom prst="rect">
            <a:avLst/>
          </a:prstGeom>
          <a:gradFill>
            <a:gsLst>
              <a:gs pos="0">
                <a:schemeClr val="accent1">
                  <a:lumMod val="5000"/>
                  <a:lumOff val="95000"/>
                </a:schemeClr>
              </a:gs>
              <a:gs pos="100000">
                <a:schemeClr val="accent1">
                  <a:lumMod val="45000"/>
                  <a:lumOff val="55000"/>
                  <a:alpha val="0"/>
                </a:schemeClr>
              </a:gs>
              <a:gs pos="83000">
                <a:schemeClr val="accent1">
                  <a:lumMod val="45000"/>
                  <a:lumOff val="55000"/>
                </a:schemeClr>
              </a:gs>
              <a:gs pos="100000">
                <a:schemeClr val="accent1">
                  <a:lumMod val="30000"/>
                  <a:lumOff val="70000"/>
                </a:schemeClr>
              </a:gs>
            </a:gsLst>
            <a:lin ang="5400000" scaled="0"/>
          </a:gradFill>
          <a:effectLst>
            <a:outerShdw blurRad="50800" dist="38100" dir="3000000" algn="tl" rotWithShape="0">
              <a:schemeClr val="accent1">
                <a:alpha val="100000"/>
              </a:schemeClr>
            </a:outerShdw>
            <a:reflection blurRad="6350" stA="98000" endA="300" dir="5400000" sy="-100000" algn="bl" rotWithShape="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454660" y="751840"/>
            <a:ext cx="5426075" cy="5354320"/>
          </a:xfrm>
          <a:prstGeom prst="rect">
            <a:avLst/>
          </a:prstGeom>
          <a:noFill/>
        </p:spPr>
        <p:txBody>
          <a:bodyPr wrap="square" rtlCol="0">
            <a:spAutoFit/>
          </a:bodyPr>
          <a:lstStyle/>
          <a:p>
            <a:endParaRPr lang="en-US"/>
          </a:p>
          <a:p>
            <a:r>
              <a:rPr lang="en-US"/>
              <a:t>В свою чергу Німецький психолог Герман Еббінгауз, відштовхуючись від робіт Г. Фехнера, першим спробував розповсюдити об'єктивний експериментальний метод на дослідження вищих психічних функцій - пам'яті і інтелекту). У своєму класичному дослідженні «Про пам'яті» Еббінгауз розробив основні прийоми її експериментального дослідження. Прагнучи вивчати пам'ять в її «чистому вигляді», він використовував як матеріал для запам'ятовування безглузді склади, в силу чого встановлені ним закономірності виявилися справедливими по відношенню до механічної, а не характерною для людини смислової пам'яті. Роботи Еббінгауза зробили вирішальний вплив на впровадження в психологію об'єктивних експериментальних методів в противагу інтроспективного.</a:t>
            </a:r>
          </a:p>
        </p:txBody>
      </p:sp>
      <p:pic>
        <p:nvPicPr>
          <p:cNvPr id="5" name="Content Placeholder 4" descr="ебінгауз"/>
          <p:cNvPicPr>
            <a:picLocks noGrp="1" noChangeAspect="1"/>
          </p:cNvPicPr>
          <p:nvPr>
            <p:ph idx="1"/>
          </p:nvPr>
        </p:nvPicPr>
        <p:blipFill>
          <a:blip r:embed="rId2"/>
          <a:stretch>
            <a:fillRect/>
          </a:stretch>
        </p:blipFill>
        <p:spPr>
          <a:xfrm>
            <a:off x="7252970" y="1567180"/>
            <a:ext cx="3915410" cy="4388485"/>
          </a:xfrm>
          <a:prstGeom prst="rect">
            <a:avLst/>
          </a:prstGeom>
          <a:effectLst>
            <a:glow rad="1536700">
              <a:schemeClr val="accent6">
                <a:alpha val="40000"/>
              </a:schemeClr>
            </a:glow>
            <a:outerShdw blurRad="50800" dist="50800" dir="5400000" algn="ctr" rotWithShape="0">
              <a:srgbClr val="000000">
                <a:alpha val="0"/>
              </a:srgbClr>
            </a:outerShdw>
            <a:reflection stA="45000" endPos="0" dist="50800" dir="5400000" sy="-100000" algn="bl" rotWithShape="0"/>
            <a:softEdge rad="317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170" y="424180"/>
            <a:ext cx="10972800" cy="582613"/>
          </a:xfrm>
        </p:spPr>
        <p:txBody>
          <a:bodyPr/>
          <a:lstStyle/>
          <a:p>
            <a:r>
              <a:rPr lang="en-US"/>
              <a:t>Для дослідження пам'яті Г. Еббінгаузом були виділені три способи запам'ятовування:</a:t>
            </a:r>
          </a:p>
        </p:txBody>
      </p:sp>
      <p:sp>
        <p:nvSpPr>
          <p:cNvPr id="6" name="Text Box 5"/>
          <p:cNvSpPr txBox="1"/>
          <p:nvPr/>
        </p:nvSpPr>
        <p:spPr>
          <a:xfrm>
            <a:off x="3275965" y="2221865"/>
            <a:ext cx="2498725" cy="368300"/>
          </a:xfrm>
          <a:prstGeom prst="rect">
            <a:avLst/>
          </a:prstGeom>
          <a:noFill/>
        </p:spPr>
        <p:txBody>
          <a:bodyPr wrap="square" rtlCol="0">
            <a:spAutoFit/>
          </a:bodyPr>
          <a:lstStyle/>
          <a:p>
            <a:endParaRPr lang="en-US"/>
          </a:p>
        </p:txBody>
      </p:sp>
      <p:sp>
        <p:nvSpPr>
          <p:cNvPr id="7" name="Text Box 6"/>
          <p:cNvSpPr txBox="1"/>
          <p:nvPr/>
        </p:nvSpPr>
        <p:spPr>
          <a:xfrm>
            <a:off x="628015" y="4116070"/>
            <a:ext cx="2498725" cy="2306955"/>
          </a:xfrm>
          <a:prstGeom prst="rect">
            <a:avLst/>
          </a:prstGeom>
          <a:solidFill>
            <a:schemeClr val="accent6"/>
          </a:solidFill>
          <a:effectLst>
            <a:glow>
              <a:schemeClr val="accent1">
                <a:lumMod val="60000"/>
                <a:lumOff val="40000"/>
                <a:alpha val="4000"/>
              </a:schemeClr>
            </a:glow>
          </a:effectLst>
        </p:spPr>
        <p:txBody>
          <a:bodyPr wrap="square" rtlCol="0">
            <a:spAutoFit/>
          </a:bodyPr>
          <a:lstStyle/>
          <a:p>
            <a:r>
              <a:rPr lang="en-US"/>
              <a:t>1) метод глибокого заучування полягав в неодноразовому відтворенні великих рядів складів до повного, безпомилкового їх повторення;</a:t>
            </a:r>
          </a:p>
        </p:txBody>
      </p:sp>
      <p:sp>
        <p:nvSpPr>
          <p:cNvPr id="8" name="Text Box 7"/>
          <p:cNvSpPr txBox="1"/>
          <p:nvPr/>
        </p:nvSpPr>
        <p:spPr>
          <a:xfrm>
            <a:off x="5046980" y="2730500"/>
            <a:ext cx="1965325" cy="3692525"/>
          </a:xfrm>
          <a:prstGeom prst="rect">
            <a:avLst/>
          </a:prstGeom>
          <a:solidFill>
            <a:schemeClr val="accent6"/>
          </a:solidFill>
        </p:spPr>
        <p:txBody>
          <a:bodyPr wrap="square" rtlCol="0">
            <a:spAutoFit/>
          </a:bodyPr>
          <a:lstStyle/>
          <a:p>
            <a:r>
              <a:rPr lang="en-US"/>
              <a:t>2) метод економії дозволяв виявити, якою мірою кожне нове відтворення полегшує вплив на безпомилкове повторення перш завчен</a:t>
            </a:r>
            <a:r>
              <a:rPr lang="uk-UA" altLang="en-US"/>
              <a:t>них </a:t>
            </a:r>
            <a:r>
              <a:rPr lang="en-US"/>
              <a:t>ряду складів.</a:t>
            </a:r>
          </a:p>
        </p:txBody>
      </p:sp>
      <p:sp>
        <p:nvSpPr>
          <p:cNvPr id="9" name="Text Box 8"/>
          <p:cNvSpPr txBox="1"/>
          <p:nvPr/>
        </p:nvSpPr>
        <p:spPr>
          <a:xfrm>
            <a:off x="8996680" y="1345565"/>
            <a:ext cx="2498725" cy="5077460"/>
          </a:xfrm>
          <a:prstGeom prst="rect">
            <a:avLst/>
          </a:prstGeom>
          <a:solidFill>
            <a:schemeClr val="accent6"/>
          </a:solidFill>
        </p:spPr>
        <p:txBody>
          <a:bodyPr wrap="square" rtlCol="0">
            <a:spAutoFit/>
          </a:bodyPr>
          <a:lstStyle/>
          <a:p>
            <a:r>
              <a:rPr lang="en-US"/>
              <a:t>3) метод коригування має на увазі користування підказкою тоді, коли випробуваний переривався або допускав по</a:t>
            </a:r>
            <a:r>
              <a:rPr lang="uk-UA" altLang="en-US"/>
              <a:t>милки</a:t>
            </a:r>
            <a:r>
              <a:rPr lang="en-US"/>
              <a:t>. Кількісними критеріями виступали число відтворень, загальний час, витрачений на заучування глибокого ряду складів, кількість похибок, поправок або підказок.</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900430" y="360045"/>
            <a:ext cx="10391140" cy="1476375"/>
          </a:xfrm>
          <a:prstGeom prst="rect">
            <a:avLst/>
          </a:prstGeom>
          <a:noFill/>
        </p:spPr>
        <p:txBody>
          <a:bodyPr wrap="square" rtlCol="0">
            <a:spAutoFit/>
          </a:bodyPr>
          <a:lstStyle/>
          <a:p>
            <a:r>
              <a:rPr lang="en-US"/>
              <a:t>Новизна роботи Еббінгауза полягала у використанні нових стимулів.Еббінгауз хотів мати стимули, перед якими випробовуваний був би «чистий», тобто не мав би досвіду їх запам'ятовування, а також стимули, які зрівнюють всіх людей, нівелюючи їх індивідуальні здібності - вербальні математичні, візуальні. Він хотів також придумати такі стимули, кількість яких буде значним, щоб можна було проводити послідовні серії дослідів.</a:t>
            </a:r>
            <a:r>
              <a:rPr lang="uk-UA" altLang="en-US"/>
              <a:t> до прикладу:</a:t>
            </a:r>
          </a:p>
        </p:txBody>
      </p:sp>
      <p:sp>
        <p:nvSpPr>
          <p:cNvPr id="6" name="Text Box 5"/>
          <p:cNvSpPr txBox="1"/>
          <p:nvPr/>
        </p:nvSpPr>
        <p:spPr>
          <a:xfrm>
            <a:off x="900430" y="2922270"/>
            <a:ext cx="10390505" cy="1753235"/>
          </a:xfrm>
          <a:prstGeom prst="rect">
            <a:avLst/>
          </a:prstGeom>
          <a:noFill/>
        </p:spPr>
        <p:txBody>
          <a:bodyPr wrap="square" rtlCol="0">
            <a:spAutoFit/>
          </a:bodyPr>
          <a:lstStyle/>
          <a:p>
            <a:r>
              <a:rPr lang="en-US"/>
              <a:t>—</a:t>
            </a:r>
            <a:r>
              <a:rPr lang="uk-UA" altLang="en-US"/>
              <a:t> </a:t>
            </a:r>
            <a:r>
              <a:rPr lang="en-US"/>
              <a:t>методу повного заучування - суть </a:t>
            </a:r>
            <a:r>
              <a:rPr lang="uk-UA" altLang="en-US"/>
              <a:t>якого </a:t>
            </a:r>
            <a:r>
              <a:rPr lang="en-US"/>
              <a:t>поляга</a:t>
            </a:r>
            <a:r>
              <a:rPr lang="uk-UA" altLang="en-US"/>
              <a:t>ла</a:t>
            </a:r>
            <a:r>
              <a:rPr lang="en-US"/>
              <a:t> в тому, що випробуваному в постійному темпі пред'являються ряди складів  з 15-секундним інтервалом, після якого стомлений ряд повинен бути їм відтворений, експеримент повторюється до тих пір, поки весь обсяг матеріалу не буде відтворено безпомилково. Метод підказок заснований на пред'явленні стимульного ряду, при цьому в разі помилки експериментатор поправляє випробуваного, а в разі забування - підказує правильний елемент ряду</a:t>
            </a:r>
          </a:p>
        </p:txBody>
      </p:sp>
      <p:pic>
        <p:nvPicPr>
          <p:cNvPr id="7" name="Content Placeholder 6" descr="зеленка"/>
          <p:cNvPicPr>
            <a:picLocks noGrp="1" noChangeAspect="1"/>
          </p:cNvPicPr>
          <p:nvPr>
            <p:ph idx="1"/>
          </p:nvPr>
        </p:nvPicPr>
        <p:blipFill>
          <a:blip r:embed="rId2"/>
          <a:stretch>
            <a:fillRect/>
          </a:stretch>
        </p:blipFill>
        <p:spPr>
          <a:xfrm>
            <a:off x="-635" y="5477510"/>
            <a:ext cx="12192000" cy="1381125"/>
          </a:xfrm>
          <a:prstGeom prst="rect">
            <a:avLst/>
          </a:prstGeom>
          <a:effectLst>
            <a:glow rad="127000">
              <a:schemeClr val="accent6">
                <a:alpha val="75000"/>
              </a:schemeClr>
            </a:glo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496570" y="390525"/>
            <a:ext cx="11171555" cy="922020"/>
          </a:xfrm>
          <a:prstGeom prst="rect">
            <a:avLst/>
          </a:prstGeom>
          <a:noFill/>
        </p:spPr>
        <p:txBody>
          <a:bodyPr wrap="square" rtlCol="0">
            <a:spAutoFit/>
          </a:bodyPr>
          <a:lstStyle/>
          <a:p>
            <a:r>
              <a:rPr lang="en-US"/>
              <a:t>Крім досліджень пам'яті Еббінгауз розробив тест для діагностики розумового розвитку дитини: завдання полягало в тому, що випробовуваний повинен був вставити пропущене слово в пропозицію, яке йому пред'являлося.</a:t>
            </a:r>
          </a:p>
        </p:txBody>
      </p:sp>
      <p:sp>
        <p:nvSpPr>
          <p:cNvPr id="5" name="Text Box 4"/>
          <p:cNvSpPr txBox="1"/>
          <p:nvPr/>
        </p:nvSpPr>
        <p:spPr>
          <a:xfrm>
            <a:off x="678180" y="1721485"/>
            <a:ext cx="4457700" cy="3415030"/>
          </a:xfrm>
          <a:prstGeom prst="rect">
            <a:avLst/>
          </a:prstGeom>
          <a:noFill/>
        </p:spPr>
        <p:txBody>
          <a:bodyPr wrap="square" rtlCol="0">
            <a:spAutoFit/>
          </a:bodyPr>
          <a:lstStyle/>
          <a:p>
            <a:r>
              <a:rPr lang="en-US"/>
              <a:t>Після опублікування книги Еббінгауз не вертався до експериментів в області пам'яті, але у нього з'явил</a:t>
            </a:r>
            <a:r>
              <a:rPr lang="uk-UA" altLang="en-US"/>
              <a:t>ися</a:t>
            </a:r>
            <a:r>
              <a:rPr lang="en-US"/>
              <a:t>  послідовник</a:t>
            </a:r>
            <a:r>
              <a:rPr lang="uk-UA" altLang="en-US"/>
              <a:t>и</a:t>
            </a:r>
            <a:r>
              <a:rPr lang="en-US"/>
              <a:t>. </a:t>
            </a:r>
            <a:r>
              <a:rPr lang="en-US" u="sng"/>
              <a:t>Г. Мюллер</a:t>
            </a:r>
            <a:r>
              <a:rPr lang="en-US"/>
              <a:t> удосконалив процедуру експерименту (розділив ролі випробуваного й експериментатора, удосконалив спосіб пред'явлення стимулів, використовував метод попарного пред'явлення стимулів). </a:t>
            </a:r>
            <a:r>
              <a:rPr lang="en-US" u="sng"/>
              <a:t>Е. Мейман</a:t>
            </a:r>
            <a:r>
              <a:rPr lang="en-US"/>
              <a:t> почав експерименти по заучування осмисленого і римованого матеріалу</a:t>
            </a:r>
          </a:p>
        </p:txBody>
      </p:sp>
      <p:pic>
        <p:nvPicPr>
          <p:cNvPr id="6" name="Content Placeholder 5" descr="зеленка"/>
          <p:cNvPicPr>
            <a:picLocks noGrp="1" noChangeAspect="1"/>
          </p:cNvPicPr>
          <p:nvPr>
            <p:ph sz="half" idx="1"/>
          </p:nvPr>
        </p:nvPicPr>
        <p:blipFill>
          <a:blip r:embed="rId2"/>
          <a:stretch>
            <a:fillRect/>
          </a:stretch>
        </p:blipFill>
        <p:spPr>
          <a:xfrm>
            <a:off x="-635" y="5379720"/>
            <a:ext cx="12192635" cy="1478280"/>
          </a:xfrm>
          <a:prstGeom prst="rect">
            <a:avLst/>
          </a:prstGeom>
          <a:effectLst>
            <a:glow rad="127000">
              <a:schemeClr val="accent6">
                <a:alpha val="77000"/>
              </a:schemeClr>
            </a:glow>
          </a:effectLst>
        </p:spPr>
      </p:pic>
      <p:pic>
        <p:nvPicPr>
          <p:cNvPr id="8" name="Content Placeholder 7" descr="Мейман"/>
          <p:cNvPicPr>
            <a:picLocks noGrp="1" noChangeAspect="1"/>
          </p:cNvPicPr>
          <p:nvPr>
            <p:ph sz="half" idx="2"/>
          </p:nvPr>
        </p:nvPicPr>
        <p:blipFill>
          <a:blip r:embed="rId3"/>
          <a:stretch>
            <a:fillRect/>
          </a:stretch>
        </p:blipFill>
        <p:spPr>
          <a:xfrm>
            <a:off x="5564505" y="1139825"/>
            <a:ext cx="2764155" cy="4072890"/>
          </a:xfrm>
          <a:prstGeom prst="rect">
            <a:avLst/>
          </a:prstGeom>
          <a:effectLst>
            <a:glow rad="127000">
              <a:schemeClr val="accent6">
                <a:alpha val="53000"/>
              </a:schemeClr>
            </a:glow>
          </a:effectLst>
        </p:spPr>
      </p:pic>
      <p:pic>
        <p:nvPicPr>
          <p:cNvPr id="10" name="Picture 9" descr="мюллер 3 рейх"/>
          <p:cNvPicPr>
            <a:picLocks noChangeAspect="1"/>
          </p:cNvPicPr>
          <p:nvPr/>
        </p:nvPicPr>
        <p:blipFill>
          <a:blip r:embed="rId4"/>
          <a:stretch>
            <a:fillRect/>
          </a:stretch>
        </p:blipFill>
        <p:spPr>
          <a:xfrm>
            <a:off x="9199880" y="1215390"/>
            <a:ext cx="2539365" cy="3997325"/>
          </a:xfrm>
          <a:prstGeom prst="rect">
            <a:avLst/>
          </a:prstGeom>
          <a:effectLst>
            <a:glow rad="127000">
              <a:schemeClr val="accent6">
                <a:alpha val="62000"/>
              </a:schemeClr>
            </a:glo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405130" y="897890"/>
            <a:ext cx="5918835" cy="4799965"/>
          </a:xfrm>
          <a:prstGeom prst="rect">
            <a:avLst/>
          </a:prstGeom>
          <a:noFill/>
        </p:spPr>
        <p:txBody>
          <a:bodyPr wrap="square" rtlCol="0">
            <a:spAutoFit/>
          </a:bodyPr>
          <a:lstStyle/>
          <a:p>
            <a:r>
              <a:rPr lang="en-US"/>
              <a:t>Мейман - основоположник досвідченого дослідження смислової пам'яті. Він спостерігав, що в процесах пам'яті значну роль відіграє мислення. Участь уявлень і чуттєвих образів в розумових функціях веде до їх істотного перетворення. Е. Мей-ман визначив мету створити такі ряди для заучування, які були б нескладні для їх числового поділу.</a:t>
            </a:r>
          </a:p>
          <a:p>
            <a:endParaRPr lang="en-US"/>
          </a:p>
          <a:p>
            <a:r>
              <a:rPr lang="en-US"/>
              <a:t>Він здійснив завдання, яка полягає у виявленні впливу сенсу слів і зв'язку використовуючи спочатку ряди римованих складів, потім ряди слів, об'єднаних за змістом. Пам'ять відображає заучувати матеріал в перебудованому вигляді. Пам'ять не є фотографічним відображенням попередніх вражень, пов'язаних з автоматичними асоціаціями. У пам'яті виявляється схильність до об'єднання, узагальнення, за яким знаходяться поняття і мислення.</a:t>
            </a:r>
          </a:p>
        </p:txBody>
      </p:sp>
      <p:pic>
        <p:nvPicPr>
          <p:cNvPr id="5" name="Content Placeholder 4" descr="зеленка"/>
          <p:cNvPicPr>
            <a:picLocks noGrp="1" noChangeAspect="1"/>
          </p:cNvPicPr>
          <p:nvPr>
            <p:ph sz="half" idx="1"/>
          </p:nvPr>
        </p:nvPicPr>
        <p:blipFill>
          <a:blip r:embed="rId2"/>
          <a:stretch>
            <a:fillRect/>
          </a:stretch>
        </p:blipFill>
        <p:spPr>
          <a:xfrm>
            <a:off x="635" y="5886450"/>
            <a:ext cx="12191365" cy="971550"/>
          </a:xfrm>
          <a:prstGeom prst="rect">
            <a:avLst/>
          </a:prstGeom>
          <a:effectLst>
            <a:glow rad="127000">
              <a:schemeClr val="accent6">
                <a:lumMod val="60000"/>
                <a:lumOff val="40000"/>
                <a:alpha val="86000"/>
              </a:schemeClr>
            </a:glow>
          </a:effectLst>
        </p:spPr>
      </p:pic>
      <p:pic>
        <p:nvPicPr>
          <p:cNvPr id="7" name="Content Placeholder 6" descr="1a61a4965fa68fad82a60f5cdcf9161e-400x291"/>
          <p:cNvPicPr>
            <a:picLocks noGrp="1" noChangeAspect="1"/>
          </p:cNvPicPr>
          <p:nvPr>
            <p:ph sz="half" idx="2"/>
          </p:nvPr>
        </p:nvPicPr>
        <p:blipFill>
          <a:blip r:embed="rId3"/>
          <a:stretch>
            <a:fillRect/>
          </a:stretch>
        </p:blipFill>
        <p:spPr>
          <a:xfrm>
            <a:off x="6918960" y="1534160"/>
            <a:ext cx="4653280" cy="3282315"/>
          </a:xfrm>
          <a:prstGeom prst="rect">
            <a:avLst/>
          </a:prstGeom>
          <a:effectLst>
            <a:glow rad="127000">
              <a:schemeClr val="accent6">
                <a:alpha val="91000"/>
              </a:schemeClr>
            </a:glow>
            <a:outerShdw blurRad="50800" dist="50800" dir="5400000" algn="ctr" rotWithShape="0">
              <a:schemeClr val="accent1">
                <a:alpha val="38000"/>
              </a:schemeClr>
            </a:outerShdw>
          </a:effectLst>
          <a:scene3d>
            <a:camera prst="isometricOffAxis2Left">
              <a:rot lat="180000" lon="1560000" rev="0"/>
            </a:camera>
            <a:lightRig rig="threePt" dir="t"/>
          </a:scene3d>
          <a:sp3d extrusionH="1270000" contourW="12700">
            <a:extrusionClr>
              <a:schemeClr val="bg1"/>
            </a:extrusionClr>
            <a:contourClr>
              <a:schemeClr val="bg1"/>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1071880" y="1356360"/>
            <a:ext cx="10048240" cy="5077460"/>
          </a:xfrm>
          <a:prstGeom prst="rect">
            <a:avLst/>
          </a:prstGeom>
          <a:noFill/>
        </p:spPr>
        <p:txBody>
          <a:bodyPr wrap="square" rtlCol="0">
            <a:spAutoFit/>
          </a:bodyPr>
          <a:lstStyle/>
          <a:p>
            <a:r>
              <a:rPr lang="en-US"/>
              <a:t>Методики для спеціального психодіагностичного дослідження уваги можна розділити на психофізіологічні та патопсихологічні.</a:t>
            </a:r>
          </a:p>
          <a:p>
            <a:endParaRPr lang="en-US"/>
          </a:p>
          <a:p>
            <a:r>
              <a:rPr lang="en-US"/>
              <a:t>До психофізіологічних методикам дослідження уваги відносяться методики, що використовують спеціальну апаратуру, зокрема та-хістоскопіч</a:t>
            </a:r>
            <a:r>
              <a:rPr lang="uk-UA" altLang="en-US"/>
              <a:t>ні</a:t>
            </a:r>
            <a:r>
              <a:rPr lang="en-US"/>
              <a:t> установки, апарати "Мнемотест", "Рітмотест" та ін</a:t>
            </a:r>
          </a:p>
          <a:p>
            <a:endParaRPr lang="en-US"/>
          </a:p>
          <a:p>
            <a:r>
              <a:rPr lang="en-US"/>
              <a:t>За допомогою цих апаратів можна наносити короткочасні, з певною експозицією, зорові і звукові  роздратування. Таким чином створюються умови для перевірки окремих властивостей уваги - його стійкості, об'єму, здатності до переключення; крім того, дані установки дозволяють діагностувати стан і інших психічних функцій - сприйняття, пам'яті.</a:t>
            </a:r>
          </a:p>
          <a:p>
            <a:endParaRPr lang="en-US"/>
          </a:p>
          <a:p>
            <a:r>
              <a:rPr lang="en-US"/>
              <a:t>З патопсихолог</a:t>
            </a:r>
            <a:r>
              <a:rPr lang="uk-UA" altLang="en-US"/>
              <a:t>ічних</a:t>
            </a:r>
            <a:r>
              <a:rPr lang="en-US"/>
              <a:t> методик дослідження уваги найбільш відомі і часто використовуються різні варіанти коректурних проб, рахунок по Крепелину, відшукування чисел за таблицями Шульте, ряд методик на перемикання.</a:t>
            </a:r>
          </a:p>
          <a:p>
            <a:endParaRPr lang="en-US"/>
          </a:p>
          <a:p>
            <a:r>
              <a:rPr lang="en-US"/>
              <a:t>Коректурні проби. Сукупність різних варіантів </a:t>
            </a:r>
            <a:r>
              <a:rPr lang="uk-UA" altLang="en-US"/>
              <a:t>певних</a:t>
            </a:r>
            <a:r>
              <a:rPr lang="en-US"/>
              <a:t> бланкових методик, які досліджують ступінь концентрації уваги, його стійкість, а також особливості його перемикання</a:t>
            </a:r>
            <a:r>
              <a:rPr lang="uk-UA" altLang="en-US"/>
              <a:t>.</a:t>
            </a:r>
          </a:p>
        </p:txBody>
      </p:sp>
      <p:sp>
        <p:nvSpPr>
          <p:cNvPr id="5" name="Text Box 4"/>
          <p:cNvSpPr txBox="1"/>
          <p:nvPr/>
        </p:nvSpPr>
        <p:spPr>
          <a:xfrm>
            <a:off x="1072515" y="278765"/>
            <a:ext cx="10046970" cy="922020"/>
          </a:xfrm>
          <a:prstGeom prst="rect">
            <a:avLst/>
          </a:prstGeom>
          <a:noFill/>
        </p:spPr>
        <p:txBody>
          <a:bodyPr wrap="square" rtlCol="0">
            <a:spAutoFit/>
          </a:bodyPr>
          <a:lstStyle/>
          <a:p>
            <a:r>
              <a:rPr lang="en-US" u="sng"/>
              <a:t>Увага </a:t>
            </a:r>
            <a:r>
              <a:rPr lang="en-US"/>
              <a:t>- форма психічної діяльності людини, що виявляється в спрямованості і зосередженості її свідомості на певних об'єктах, які мають постійне або ситуативне значення</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ltLang="en-US"/>
              <a:t>Експерементальні Дослідження</a:t>
            </a:r>
          </a:p>
        </p:txBody>
      </p:sp>
      <p:sp>
        <p:nvSpPr>
          <p:cNvPr id="5" name="Text Box 4"/>
          <p:cNvSpPr txBox="1"/>
          <p:nvPr/>
        </p:nvSpPr>
        <p:spPr>
          <a:xfrm>
            <a:off x="445770" y="867410"/>
            <a:ext cx="10240010" cy="1476375"/>
          </a:xfrm>
          <a:prstGeom prst="rect">
            <a:avLst/>
          </a:prstGeom>
          <a:noFill/>
        </p:spPr>
        <p:txBody>
          <a:bodyPr wrap="square" rtlCol="0">
            <a:spAutoFit/>
          </a:bodyPr>
          <a:lstStyle/>
          <a:p>
            <a:r>
              <a:rPr lang="en-US"/>
              <a:t>Дослідники зі Стенфордського університету поставили експеримент з вісімдесятьма молодими людьми у віці від 18 до 26 років: їм показували якісь картинки, які поступово змінювалися, і потрібно було вказати, що саме змінилося в зображенні. Щоб побачити зміни, потрібно згадати, як картинка виглядала до цього. Перед тим, як молода людина в експерименті повинна була згадати минулий варіант картинки, її чимось відволікали.</a:t>
            </a:r>
          </a:p>
        </p:txBody>
      </p:sp>
      <p:sp>
        <p:nvSpPr>
          <p:cNvPr id="6" name="Text Box 5"/>
          <p:cNvSpPr txBox="1"/>
          <p:nvPr/>
        </p:nvSpPr>
        <p:spPr>
          <a:xfrm>
            <a:off x="446405" y="2733675"/>
            <a:ext cx="10239375" cy="922020"/>
          </a:xfrm>
          <a:prstGeom prst="rect">
            <a:avLst/>
          </a:prstGeom>
          <a:noFill/>
          <a:scene3d>
            <a:camera prst="orthographicFront">
              <a:rot lat="0" lon="0" rev="0"/>
            </a:camera>
            <a:lightRig rig="threePt" dir="t"/>
          </a:scene3d>
        </p:spPr>
        <p:txBody>
          <a:bodyPr wrap="square" rtlCol="0">
            <a:spAutoFit/>
          </a:bodyPr>
          <a:lstStyle/>
          <a:p>
            <a:r>
              <a:rPr lang="en-US"/>
              <a:t>Одночасно в учасників експерименту записували електроенцефалограму (ЕЕГ) і оцінювали розмір зіниць. В ЕЕГ стежили за альфа-хвилями, що виходять з потиличної частини: якщо вони посилювалися, значить, людина відволіклася, втратила увагу</a:t>
            </a:r>
            <a:r>
              <a:rPr lang="uk-UA" altLang="en-US"/>
              <a:t>.</a:t>
            </a:r>
          </a:p>
        </p:txBody>
      </p:sp>
      <p:sp>
        <p:nvSpPr>
          <p:cNvPr id="7" name="Text Box 6"/>
          <p:cNvSpPr txBox="1"/>
          <p:nvPr/>
        </p:nvSpPr>
        <p:spPr>
          <a:xfrm>
            <a:off x="446405" y="4045585"/>
            <a:ext cx="10238740" cy="645160"/>
          </a:xfrm>
          <a:prstGeom prst="rect">
            <a:avLst/>
          </a:prstGeom>
          <a:noFill/>
        </p:spPr>
        <p:txBody>
          <a:bodyPr wrap="square" rtlCol="0">
            <a:spAutoFit/>
          </a:bodyPr>
          <a:lstStyle/>
          <a:p>
            <a:r>
              <a:rPr lang="en-US"/>
              <a:t>В експерименті хтось відволікався сильніше, хтось слабкіше, що було видно по ЕЕГ і по зіницях.</a:t>
            </a:r>
          </a:p>
        </p:txBody>
      </p:sp>
      <p:sp>
        <p:nvSpPr>
          <p:cNvPr id="8" name="Text Box 7"/>
          <p:cNvSpPr txBox="1"/>
          <p:nvPr/>
        </p:nvSpPr>
        <p:spPr>
          <a:xfrm>
            <a:off x="610235" y="5401310"/>
            <a:ext cx="10075545" cy="368300"/>
          </a:xfrm>
          <a:prstGeom prst="rect">
            <a:avLst/>
          </a:prstGeom>
          <a:noFill/>
        </p:spPr>
        <p:txBody>
          <a:bodyPr wrap="square" rtlCol="0">
            <a:spAutoFit/>
          </a:bodyPr>
          <a:lstStyle/>
          <a:p>
            <a:r>
              <a:rPr lang="uk-UA" altLang="en-US"/>
              <a:t>Якщо коротко то чим менше людина відволікалася, тим краще працювала її пам'ять.</a:t>
            </a:r>
          </a:p>
        </p:txBody>
      </p:sp>
    </p:spTree>
  </p:cSld>
  <p:clrMapOvr>
    <a:masterClrMapping/>
  </p:clrMapOvr>
</p:sld>
</file>

<file path=ppt/theme/theme1.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A19722BFB1424E489F3AFBF8A1B4B039" ma:contentTypeVersion="4" ma:contentTypeDescription="Створення нового документа." ma:contentTypeScope="" ma:versionID="87ef62fcc422686a1f02c900a034c4eb">
  <xsd:schema xmlns:xsd="http://www.w3.org/2001/XMLSchema" xmlns:xs="http://www.w3.org/2001/XMLSchema" xmlns:p="http://schemas.microsoft.com/office/2006/metadata/properties" xmlns:ns2="94220162-0922-4359-856c-38177228325c" targetNamespace="http://schemas.microsoft.com/office/2006/metadata/properties" ma:root="true" ma:fieldsID="780fc60f1c460b5ea2aefb2d36e4f5cf" ns2:_="">
    <xsd:import namespace="94220162-0922-4359-856c-38177228325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20162-0922-4359-856c-3817722832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308325-A0A0-4818-983B-E7CAB2952D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220162-0922-4359-856c-3817722832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3E12A8-5F2E-4D5B-94A0-CD2BA42BC47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35FB3FB-F045-40B3-88AC-06E69CD341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6212</Words>
  <Application>Microsoft Office PowerPoint</Application>
  <PresentationFormat>Широкоэкранный</PresentationFormat>
  <Paragraphs>54</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Green Color</vt:lpstr>
      <vt:lpstr>“Експериментальне Дослідження памяті та уваги”</vt:lpstr>
      <vt:lpstr>Презентация PowerPoint</vt:lpstr>
      <vt:lpstr>Презентация PowerPoint</vt:lpstr>
      <vt:lpstr>Для дослідження пам'яті Г. Еббінгаузом були виділені три способи запам'ятовування:</vt:lpstr>
      <vt:lpstr>Презентация PowerPoint</vt:lpstr>
      <vt:lpstr>Презентация PowerPoint</vt:lpstr>
      <vt:lpstr>Презентация PowerPoint</vt:lpstr>
      <vt:lpstr>Презентация PowerPoint</vt:lpstr>
      <vt:lpstr>Експерементальні Дослідження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“Експерементальне Дослідження памяті та уваги”</dc:title>
  <dc:creator/>
  <cp:lastModifiedBy>acer</cp:lastModifiedBy>
  <cp:revision>9</cp:revision>
  <dcterms:created xsi:type="dcterms:W3CDTF">2023-03-10T01:28:00Z</dcterms:created>
  <dcterms:modified xsi:type="dcterms:W3CDTF">2024-02-17T12:34:44Z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C1EC7BB61AEF449AABC09252A960A215</vt:lpwstr>
  </property>
  <property fmtid="{D5CDD505-2E9C-101B-9397-08002B2CF9AE}" pid="3" name="KSOProductBuildVer">
    <vt:lpwstr>1033-11.2.0.11486</vt:lpwstr>
  </property>
  <property fmtid="{D5CDD505-2E9C-101B-9397-08002B2CF9AE}" pid="4" name="ContentTypeId">
    <vt:lpwstr>0x010100A19722BFB1424E489F3AFBF8A1B4B039</vt:lpwstr>
  </property>
</Properties>
</file>