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300"/>
    <a:srgbClr val="0B0301"/>
    <a:srgbClr val="521808"/>
    <a:srgbClr val="000066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66A656-3823-49F2-94BF-0AA87035DF93}" v="1" dt="2024-02-17T12:48:46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190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000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183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7770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886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936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4695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559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719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6657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2873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9145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3973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8143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5119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136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422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8629796-B463-4623-8DCF-8AB44EE7BC1F}" type="datetimeFigureOut">
              <a:rPr lang="uk-UA" smtClean="0"/>
              <a:t>17.02.2024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C331C9B-E3D6-4153-B880-A728F8CCC8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01487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A3AC82-CC33-49C8-8D58-573799450B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b="9515"/>
          <a:stretch/>
        </p:blipFill>
        <p:spPr>
          <a:xfrm>
            <a:off x="-6874" y="1"/>
            <a:ext cx="1219887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A3F296-B9ED-42BE-825D-630B9347D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648" y="403443"/>
            <a:ext cx="8713509" cy="2306637"/>
          </a:xfrm>
        </p:spPr>
        <p:txBody>
          <a:bodyPr>
            <a:normAutofit/>
          </a:bodyPr>
          <a:lstStyle/>
          <a:p>
            <a:pPr algn="l"/>
            <a:r>
              <a:rPr lang="uk-UA" sz="66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Біопсихосоціальна</a:t>
            </a:r>
            <a:r>
              <a:rPr lang="uk-UA" sz="66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концепція хвороби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1A9BA04A-8122-4D91-3F5F-CE73E62876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815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C037DC-97C7-4FFA-8383-DB2F3A19D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92" y="-65988"/>
            <a:ext cx="12135816" cy="6858000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DECE335-6329-45F7-8DB5-D8C8D5A25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296" y="356135"/>
            <a:ext cx="11218501" cy="4913449"/>
          </a:xfrm>
        </p:spPr>
        <p:txBody>
          <a:bodyPr>
            <a:normAutofit fontScale="92500"/>
          </a:bodyPr>
          <a:lstStyle/>
          <a:p>
            <a:pPr marL="36900" indent="0">
              <a:buNone/>
            </a:pP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Біопсихосоціальна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модель –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міжнародна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модель, яка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встановлює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,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що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існують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фактори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,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які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впливають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на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розвиток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та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добробут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людини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в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контексті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захворювання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,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розладу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чи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33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інвалідності</a:t>
            </a:r>
            <a:r>
              <a:rPr lang="ru-RU" sz="33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.</a:t>
            </a:r>
          </a:p>
          <a:p>
            <a:pPr marL="36900" indent="0">
              <a:buNone/>
            </a:pPr>
            <a:endParaRPr lang="ru-RU" sz="33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 marL="36900" indent="0">
              <a:buNone/>
            </a:pPr>
            <a:r>
              <a:rPr lang="uk-UA" sz="3300" dirty="0">
                <a:solidFill>
                  <a:schemeClr val="tx1"/>
                </a:solidFill>
                <a:highlight>
                  <a:srgbClr val="000000"/>
                </a:highlight>
                <a:latin typeface="Bahnschrift SemiBold SemiConden" panose="020B0502040204020203" pitchFamily="34" charset="0"/>
              </a:rPr>
              <a:t>Три типи факторів: </a:t>
            </a:r>
          </a:p>
          <a:p>
            <a:pPr marL="36900" indent="0">
              <a:buNone/>
            </a:pPr>
            <a:r>
              <a:rPr lang="uk-UA" sz="3300" dirty="0">
                <a:solidFill>
                  <a:schemeClr val="tx1"/>
                </a:solidFill>
                <a:highlight>
                  <a:srgbClr val="000000"/>
                </a:highlight>
                <a:latin typeface="Bahnschrift SemiBold SemiConden" panose="020B0502040204020203" pitchFamily="34" charset="0"/>
              </a:rPr>
              <a:t>-	1. Біологічні фактори</a:t>
            </a:r>
          </a:p>
          <a:p>
            <a:pPr marL="36900" indent="0">
              <a:buNone/>
            </a:pPr>
            <a:r>
              <a:rPr lang="uk-UA" sz="3300" dirty="0">
                <a:solidFill>
                  <a:schemeClr val="tx1"/>
                </a:solidFill>
                <a:highlight>
                  <a:srgbClr val="000000"/>
                </a:highlight>
                <a:latin typeface="Bahnschrift SemiBold SemiConden" panose="020B0502040204020203" pitchFamily="34" charset="0"/>
              </a:rPr>
              <a:t>-	2. Психологічні фактори</a:t>
            </a:r>
          </a:p>
          <a:p>
            <a:pPr marL="36900" indent="0">
              <a:buNone/>
            </a:pPr>
            <a:r>
              <a:rPr lang="uk-UA" sz="3300" dirty="0">
                <a:solidFill>
                  <a:schemeClr val="tx1"/>
                </a:solidFill>
                <a:highlight>
                  <a:srgbClr val="000000"/>
                </a:highlight>
                <a:latin typeface="Bahnschrift SemiBold SemiConden" panose="020B0502040204020203" pitchFamily="34" charset="0"/>
              </a:rPr>
              <a:t>-	3. Соціальні фактори</a:t>
            </a:r>
          </a:p>
          <a:p>
            <a:pPr marL="36900" indent="0">
              <a:buNone/>
            </a:pPr>
            <a:endParaRPr lang="uk-UA" sz="24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 marL="36900" indent="0">
              <a:buNone/>
            </a:pPr>
            <a:endParaRPr lang="uk-UA" sz="24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330266E-F166-4E6B-9510-037C4635168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 rot="20384376">
            <a:off x="5825880" y="2494668"/>
            <a:ext cx="2030136" cy="203013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8106198-BF09-4D1B-8ADE-EEC188126E64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 rot="21010095">
            <a:off x="8658378" y="2433518"/>
            <a:ext cx="2167284" cy="185898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08736C8-02E1-4A2C-BA7C-C44813971B6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6977211" y="4009141"/>
            <a:ext cx="2520885" cy="252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0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CBB8AA-1FCF-47F9-9112-818C0FA941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34" b="4728"/>
          <a:stretch/>
        </p:blipFill>
        <p:spPr>
          <a:xfrm>
            <a:off x="0" y="0"/>
            <a:ext cx="12192000" cy="699468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A520AB-9CE3-4733-B6E0-DBD549FA8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008" y="218283"/>
            <a:ext cx="4296737" cy="3514731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762F20-E84A-44C3-89AC-9C659D8BDCF1}"/>
              </a:ext>
            </a:extLst>
          </p:cNvPr>
          <p:cNvSpPr txBox="1"/>
          <p:nvPr/>
        </p:nvSpPr>
        <p:spPr>
          <a:xfrm>
            <a:off x="292230" y="4734048"/>
            <a:ext cx="11899770" cy="1938992"/>
          </a:xfrm>
          <a:prstGeom prst="rect">
            <a:avLst/>
          </a:prstGeom>
          <a:solidFill>
            <a:srgbClr val="000000">
              <a:alpha val="67843"/>
            </a:srgbClr>
          </a:solidFill>
        </p:spPr>
        <p:txBody>
          <a:bodyPr wrap="square">
            <a:spAutoFit/>
          </a:bodyPr>
          <a:lstStyle/>
          <a:p>
            <a:pPr marL="36900" indent="0" algn="ctr">
              <a:buNone/>
            </a:pP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Вперше модель була висунута американським психіатром </a:t>
            </a:r>
            <a:r>
              <a:rPr lang="uk-UA" sz="24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Джорджем</a:t>
            </a: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</a:t>
            </a:r>
            <a:r>
              <a:rPr lang="uk-UA" sz="24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Енгелем</a:t>
            </a: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у 1977 році і стала альтернативою біомедичному домінуванню багатьох систем охорони здоров’я. Таким чином, </a:t>
            </a:r>
            <a:r>
              <a:rPr lang="uk-UA" sz="24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біопсихосоціальна</a:t>
            </a: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модель, яку вводить </a:t>
            </a:r>
            <a:r>
              <a:rPr lang="uk-UA" sz="24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Енгель</a:t>
            </a: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, відходить від роздвоєності «розум-тіло», встановленої традиційною медичною моделлю, і розглядає функціонування людей з цілісної та всебічної точки зору.</a:t>
            </a:r>
          </a:p>
        </p:txBody>
      </p:sp>
    </p:spTree>
    <p:extLst>
      <p:ext uri="{BB962C8B-B14F-4D97-AF65-F5344CB8AC3E}">
        <p14:creationId xmlns:p14="http://schemas.microsoft.com/office/powerpoint/2010/main" val="987472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811157-CB62-4ADB-8E8A-A0B048F9C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98640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568263E-5C42-4FA2-8FAF-42E74A730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272" y="620086"/>
            <a:ext cx="5728960" cy="5969250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До нього переважаючою моделлю була медична або біологічна модель(традиційна </a:t>
            </a:r>
            <a:r>
              <a:rPr lang="uk-UA" sz="24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редукціоністська</a:t>
            </a: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модель, де мають значення лише біологічні фактори).</a:t>
            </a:r>
          </a:p>
          <a:p>
            <a:pPr marL="36900" indent="0">
              <a:buNone/>
            </a:pPr>
            <a:endParaRPr lang="uk-UA" sz="24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 marL="36900" indent="0">
              <a:buNone/>
            </a:pPr>
            <a:r>
              <a:rPr lang="uk-UA" sz="24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Енгель</a:t>
            </a: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пропонує діалог між пацієнтом і лікарем, щоб знайти найбільш ефективне рішення для лікування.</a:t>
            </a:r>
          </a:p>
          <a:p>
            <a:pPr marL="36900" indent="0">
              <a:buNone/>
            </a:pPr>
            <a:endParaRPr lang="uk-UA" sz="24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 marL="36900" indent="0">
              <a:buNone/>
            </a:pP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Крім того це працює для добробуту не тільки пацієнта, але й для його сім'ї та громади.</a:t>
            </a:r>
          </a:p>
          <a:p>
            <a:pPr marL="36900" indent="0">
              <a:buNone/>
            </a:pPr>
            <a:endParaRPr lang="uk-UA" sz="2400" dirty="0">
              <a:highlight>
                <a:srgbClr val="000000"/>
              </a:highligh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696D32-035C-41D8-A1DB-8E2C259ED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52" y="1564849"/>
            <a:ext cx="8002604" cy="529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C77B49-B1F1-4F79-B0D7-4D5131E89F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r="661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1B481A3-D776-4384-BE08-03DF3D791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125" y="3673626"/>
            <a:ext cx="10351236" cy="1774322"/>
          </a:xfrm>
          <a:solidFill>
            <a:srgbClr val="000000">
              <a:alpha val="69804"/>
            </a:srgbClr>
          </a:solidFill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Через двадцять п’ять років після публікації </a:t>
            </a:r>
            <a:r>
              <a:rPr lang="uk-UA" sz="24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Енгеля</a:t>
            </a: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</a:t>
            </a:r>
            <a:r>
              <a:rPr lang="uk-UA" sz="24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біопсихосоціальна</a:t>
            </a:r>
            <a:r>
              <a:rPr lang="uk-UA" sz="24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модель все ще широко використовується як психологічна модель. Біологічні, психологічні та соціальні категорії розширились до більших категорій: зокрема, соціальний аспект значно розширився завдяки таким ідеям, як духовність та культура. </a:t>
            </a:r>
          </a:p>
          <a:p>
            <a:pPr marL="36900" indent="0">
              <a:buNone/>
            </a:pPr>
            <a:endParaRPr lang="uk-UA" dirty="0"/>
          </a:p>
          <a:p>
            <a:pPr marL="36900" indent="0">
              <a:buNone/>
            </a:pPr>
            <a:endParaRPr lang="uk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514934-69FE-4008-A324-908EA7EF3F8C}"/>
              </a:ext>
            </a:extLst>
          </p:cNvPr>
          <p:cNvSpPr txBox="1"/>
          <p:nvPr/>
        </p:nvSpPr>
        <p:spPr>
          <a:xfrm>
            <a:off x="1058008" y="5646895"/>
            <a:ext cx="9591470" cy="954107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latin typeface="Bahnschrift SemiCondensed" panose="020B0502040204020203" pitchFamily="34" charset="0"/>
              </a:rPr>
              <a:t>Це</a:t>
            </a: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err="1">
                <a:latin typeface="Bahnschrift SemiCondensed" panose="020B0502040204020203" pitchFamily="34" charset="0"/>
              </a:rPr>
              <a:t>показує</a:t>
            </a:r>
            <a:r>
              <a:rPr lang="ru-RU" sz="2800" dirty="0">
                <a:latin typeface="Bahnschrift SemiCondensed" panose="020B0502040204020203" pitchFamily="34" charset="0"/>
              </a:rPr>
              <a:t>, </a:t>
            </a:r>
            <a:r>
              <a:rPr lang="ru-RU" sz="2800" dirty="0" err="1">
                <a:latin typeface="Bahnschrift SemiCondensed" panose="020B0502040204020203" pitchFamily="34" charset="0"/>
              </a:rPr>
              <a:t>що</a:t>
            </a: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err="1">
                <a:latin typeface="Bahnschrift SemiCondensed" panose="020B0502040204020203" pitchFamily="34" charset="0"/>
              </a:rPr>
              <a:t>проблеми</a:t>
            </a: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err="1">
                <a:latin typeface="Bahnschrift SemiCondensed" panose="020B0502040204020203" pitchFamily="34" charset="0"/>
              </a:rPr>
              <a:t>людини</a:t>
            </a: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err="1">
                <a:latin typeface="Bahnschrift SemiCondensed" panose="020B0502040204020203" pitchFamily="34" charset="0"/>
              </a:rPr>
              <a:t>пов’язані</a:t>
            </a: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err="1">
                <a:latin typeface="Bahnschrift SemiCondensed" panose="020B0502040204020203" pitchFamily="34" charset="0"/>
              </a:rPr>
              <a:t>між</a:t>
            </a:r>
            <a:r>
              <a:rPr lang="ru-RU" sz="2800" dirty="0">
                <a:latin typeface="Bahnschrift SemiCondensed" panose="020B0502040204020203" pitchFamily="34" charset="0"/>
              </a:rPr>
              <a:t> собою, і вони </a:t>
            </a:r>
            <a:r>
              <a:rPr lang="ru-RU" sz="2800" dirty="0" err="1">
                <a:latin typeface="Bahnschrift SemiCondensed" panose="020B0502040204020203" pitchFamily="34" charset="0"/>
              </a:rPr>
              <a:t>можуть</a:t>
            </a:r>
            <a:r>
              <a:rPr lang="ru-RU" sz="2800" dirty="0">
                <a:latin typeface="Bahnschrift SemiCondensed" panose="020B0502040204020203" pitchFamily="34" charset="0"/>
              </a:rPr>
              <a:t> бути </a:t>
            </a:r>
            <a:r>
              <a:rPr lang="ru-RU" sz="2800" dirty="0" err="1">
                <a:latin typeface="Bahnschrift SemiCondensed" panose="020B0502040204020203" pitchFamily="34" charset="0"/>
              </a:rPr>
              <a:t>більш</a:t>
            </a: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err="1">
                <a:latin typeface="Bahnschrift SemiCondensed" panose="020B0502040204020203" pitchFamily="34" charset="0"/>
              </a:rPr>
              <a:t>складними</a:t>
            </a:r>
            <a:r>
              <a:rPr lang="ru-RU" sz="2800" dirty="0">
                <a:latin typeface="Bahnschrift SemiCondensed" panose="020B0502040204020203" pitchFamily="34" charset="0"/>
              </a:rPr>
              <a:t>, </a:t>
            </a:r>
            <a:r>
              <a:rPr lang="ru-RU" sz="2800" dirty="0" err="1">
                <a:latin typeface="Bahnschrift SemiCondensed" panose="020B0502040204020203" pitchFamily="34" charset="0"/>
              </a:rPr>
              <a:t>ніж</a:t>
            </a: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err="1">
                <a:latin typeface="Bahnschrift SemiCondensed" panose="020B0502040204020203" pitchFamily="34" charset="0"/>
              </a:rPr>
              <a:t>уявлялося</a:t>
            </a:r>
            <a:r>
              <a:rPr lang="ru-RU" sz="2800" dirty="0">
                <a:latin typeface="Bahnschrift SemiCondensed" panose="020B0502040204020203" pitchFamily="34" charset="0"/>
              </a:rPr>
              <a:t> </a:t>
            </a:r>
            <a:r>
              <a:rPr lang="ru-RU" sz="2800" dirty="0" err="1">
                <a:latin typeface="Bahnschrift SemiCondensed" panose="020B0502040204020203" pitchFamily="34" charset="0"/>
              </a:rPr>
              <a:t>раніше</a:t>
            </a:r>
            <a:r>
              <a:rPr lang="ru-RU" sz="2800" dirty="0">
                <a:latin typeface="Bahnschrift SemiCondensed" panose="020B0502040204020203" pitchFamily="34" charset="0"/>
              </a:rPr>
              <a:t>.</a:t>
            </a:r>
            <a:endParaRPr lang="uk-UA" sz="28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34438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A57095-1B5D-453C-99E4-3B08F0EB8AB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33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5500"/>
            <a:ext cx="12192000" cy="6849195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1BDBC98-2BD6-4A7C-9AB2-24E1F8BEE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062" y="214459"/>
            <a:ext cx="8088805" cy="4187859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uk-UA" sz="2800" dirty="0">
                <a:solidFill>
                  <a:schemeClr val="tx1"/>
                </a:solidFill>
                <a:highlight>
                  <a:srgbClr val="0B0301"/>
                </a:highlight>
                <a:latin typeface="Bahnschrift SemiBold SemiConden" panose="020B0502040204020203" pitchFamily="34" charset="0"/>
              </a:rPr>
              <a:t>Як пропонує </a:t>
            </a:r>
            <a:r>
              <a:rPr lang="uk-UA" sz="2800" dirty="0" err="1">
                <a:solidFill>
                  <a:schemeClr val="tx1"/>
                </a:solidFill>
                <a:highlight>
                  <a:srgbClr val="0B0301"/>
                </a:highlight>
                <a:latin typeface="Bahnschrift SemiBold SemiConden" panose="020B0502040204020203" pitchFamily="34" charset="0"/>
              </a:rPr>
              <a:t>Енгель</a:t>
            </a:r>
            <a:r>
              <a:rPr lang="uk-UA" sz="2800" dirty="0">
                <a:solidFill>
                  <a:schemeClr val="tx1"/>
                </a:solidFill>
                <a:highlight>
                  <a:srgbClr val="0B0301"/>
                </a:highlight>
                <a:latin typeface="Bahnschrift SemiBold SemiConden" panose="020B0502040204020203" pitchFamily="34" charset="0"/>
              </a:rPr>
              <a:t>, це допомагає лікарям краще зрозуміти свого пацієнта. </a:t>
            </a:r>
          </a:p>
          <a:p>
            <a:pPr marL="36900" indent="0">
              <a:buNone/>
            </a:pPr>
            <a:r>
              <a:rPr lang="uk-UA" sz="2800" dirty="0">
                <a:solidFill>
                  <a:schemeClr val="tx1"/>
                </a:solidFill>
                <a:highlight>
                  <a:srgbClr val="0B0301"/>
                </a:highlight>
                <a:latin typeface="Bahnschrift SemiBold SemiConden" panose="020B0502040204020203" pitchFamily="34" charset="0"/>
              </a:rPr>
              <a:t>Крім того, ця модель тісно пов'язана з психологія здоров’я. Психологія здоров’я вивчає взаємний вплив біології, психології, поведінкових та соціальних факторів на здоров’я та хвороби.</a:t>
            </a:r>
          </a:p>
          <a:p>
            <a:pPr marL="36900" indent="0">
              <a:buNone/>
            </a:pPr>
            <a:endParaRPr lang="uk-UA" sz="28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48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1BB395-898B-4CD1-9216-D38239D087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t="3435"/>
          <a:stretch/>
        </p:blipFill>
        <p:spPr>
          <a:xfrm>
            <a:off x="-112728" y="0"/>
            <a:ext cx="12304728" cy="68896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35F5FE-5423-4455-8DF3-ACD78DD261E8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9997">
            <a:off x="6680846" y="271686"/>
            <a:ext cx="4749041" cy="2755124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C580D3F-3F4F-4DC8-989B-C11971C9A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295" y="1474224"/>
            <a:ext cx="6244078" cy="2110287"/>
          </a:xfrm>
          <a:solidFill>
            <a:srgbClr val="000000">
              <a:alpha val="60000"/>
            </a:srgbClr>
          </a:solidFill>
        </p:spPr>
        <p:txBody>
          <a:bodyPr>
            <a:normAutofit lnSpcReduction="10000"/>
          </a:bodyPr>
          <a:lstStyle/>
          <a:p>
            <a:pPr marL="36900" indent="0" algn="ctr">
              <a:buNone/>
            </a:pPr>
            <a:r>
              <a:rPr lang="uk-UA" sz="2400" b="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В останні десятиліття проблеми психічного здоров'я набувають актуальності, що пояснюється збільшенням чисельності хворих з </a:t>
            </a:r>
            <a:r>
              <a:rPr lang="uk-UA" sz="2400" b="1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непсихотичними</a:t>
            </a:r>
            <a:r>
              <a:rPr lang="uk-UA" sz="2400" b="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 розладами, а також зі зростанням економічних витрат, пов'язаних з діагностикою, лікуванням, реабілітацією.</a:t>
            </a:r>
          </a:p>
        </p:txBody>
      </p:sp>
    </p:spTree>
    <p:extLst>
      <p:ext uri="{BB962C8B-B14F-4D97-AF65-F5344CB8AC3E}">
        <p14:creationId xmlns:p14="http://schemas.microsoft.com/office/powerpoint/2010/main" val="12035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66DC32-F892-4A1D-BCA6-5E964567D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t="-122"/>
          <a:stretch/>
        </p:blipFill>
        <p:spPr>
          <a:xfrm>
            <a:off x="0" y="0"/>
            <a:ext cx="12192000" cy="7744120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4A81340-9CDD-4C53-811C-CD81A7FB6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259" y="318429"/>
            <a:ext cx="10353762" cy="2019418"/>
          </a:xfrm>
          <a:solidFill>
            <a:srgbClr val="000000">
              <a:alpha val="69804"/>
            </a:srgbClr>
          </a:solidFill>
        </p:spPr>
        <p:txBody>
          <a:bodyPr>
            <a:normAutofit fontScale="92500"/>
          </a:bodyPr>
          <a:lstStyle/>
          <a:p>
            <a:pPr marL="36900" indent="0" algn="ctr">
              <a:buNone/>
            </a:pPr>
            <a:r>
              <a:rPr lang="uk-UA" sz="28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Сучасна концепція громадського здоров'я передбачає існування рівноправних складових: соматичного здоров'я, який формується в результаті біогенезу; психічного здоров'я, що виникає в процесі психогенезу; соціального здоров'я, що складається в процесі </a:t>
            </a:r>
            <a:r>
              <a:rPr lang="uk-UA" sz="2800" dirty="0" err="1">
                <a:solidFill>
                  <a:schemeClr val="tx1"/>
                </a:solidFill>
                <a:latin typeface="Bahnschrift SemiBold SemiConden" panose="020B0502040204020203" pitchFamily="34" charset="0"/>
              </a:rPr>
              <a:t>соціогенезу</a:t>
            </a:r>
            <a:r>
              <a:rPr lang="uk-UA" sz="28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.</a:t>
            </a:r>
          </a:p>
          <a:p>
            <a:endParaRPr lang="uk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AD3C62-D798-4AF9-B468-5933A58BBECB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5749" y="2364958"/>
            <a:ext cx="4095887" cy="434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42257"/>
      </p:ext>
    </p:extLst>
  </p:cSld>
  <p:clrMapOvr>
    <a:masterClrMapping/>
  </p:clrMapOvr>
  <p:transition spd="slow"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ь">
  <a:themeElements>
    <a:clrScheme name="Червона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Сланець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84BA3B346FE3F40966AC1418B83E7CA" ma:contentTypeVersion="4" ma:contentTypeDescription="Створення нового документа." ma:contentTypeScope="" ma:versionID="180c6837da1dddbd70653c168f9c5ee0">
  <xsd:schema xmlns:xsd="http://www.w3.org/2001/XMLSchema" xmlns:xs="http://www.w3.org/2001/XMLSchema" xmlns:p="http://schemas.microsoft.com/office/2006/metadata/properties" xmlns:ns2="c6a0118c-9def-4828-9f55-19939cdb576e" targetNamespace="http://schemas.microsoft.com/office/2006/metadata/properties" ma:root="true" ma:fieldsID="06f74e6813c64dd70ab4cb2038551ac8" ns2:_="">
    <xsd:import namespace="c6a0118c-9def-4828-9f55-19939cdb57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a0118c-9def-4828-9f55-19939cdb57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76869D-D774-4771-9AB0-B550022B47C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D9FDECF-EEFF-4783-9C6B-8A615F788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F454EB-EFA0-47DD-8D02-454DF4C33A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a0118c-9def-4828-9f55-19939cdb57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Сланець</Template>
  <TotalTime>380</TotalTime>
  <Words>337</Words>
  <Application>Microsoft Office PowerPoint</Application>
  <PresentationFormat>Широкоэкранный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Сланець</vt:lpstr>
      <vt:lpstr>Біопсихосоціальна концепція хвороби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Гавлицька Дар`я Віталіївна</dc:creator>
  <cp:lastModifiedBy>Гавлицька Дар`я Віталіївна</cp:lastModifiedBy>
  <cp:revision>22</cp:revision>
  <dcterms:created xsi:type="dcterms:W3CDTF">2022-10-20T19:22:31Z</dcterms:created>
  <dcterms:modified xsi:type="dcterms:W3CDTF">2024-02-17T12:49:11Z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0x010100B84BA3B346FE3F40966AC1418B83E7CA</vt:lpwstr>
  </property>
</Properties>
</file>