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3" r:id="rId10"/>
    <p:sldId id="264" r:id="rId11"/>
    <p:sldId id="262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C8A480-F977-4A74-A30E-24371C8C1239}" v="7" dt="2024-02-17T13:37:40.4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1962" y="15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21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5EF-ABAD-4B38-B488-E18140FBE5DE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C850-A8B9-4F7C-A4B6-42A6005A755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57896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5EF-ABAD-4B38-B488-E18140FBE5DE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C850-A8B9-4F7C-A4B6-42A6005A755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72995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5EF-ABAD-4B38-B488-E18140FBE5DE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C850-A8B9-4F7C-A4B6-42A6005A755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70835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5EF-ABAD-4B38-B488-E18140FBE5DE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C850-A8B9-4F7C-A4B6-42A6005A755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95151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5EF-ABAD-4B38-B488-E18140FBE5DE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C850-A8B9-4F7C-A4B6-42A6005A755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24639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5EF-ABAD-4B38-B488-E18140FBE5DE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C850-A8B9-4F7C-A4B6-42A6005A755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14983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5EF-ABAD-4B38-B488-E18140FBE5DE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C850-A8B9-4F7C-A4B6-42A6005A755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15873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5EF-ABAD-4B38-B488-E18140FBE5DE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C850-A8B9-4F7C-A4B6-42A6005A755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23660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5EF-ABAD-4B38-B488-E18140FBE5DE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C850-A8B9-4F7C-A4B6-42A6005A755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96375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5EF-ABAD-4B38-B488-E18140FBE5DE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C850-A8B9-4F7C-A4B6-42A6005A755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41616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5EF-ABAD-4B38-B488-E18140FBE5DE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C850-A8B9-4F7C-A4B6-42A6005A755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8528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BF5EF-ABAD-4B38-B488-E18140FBE5DE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6C850-A8B9-4F7C-A4B6-42A6005A755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187224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BB059E-6A3D-4358-B94F-28FC361C92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Психоаналітична  терапія у пацієнтів з ПТСР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896860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E8D12F-B423-441D-A660-1006B8BB7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Розділ перший: Історія</a:t>
            </a:r>
            <a:endParaRPr lang="ru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1ECB74-A36A-4260-A48A-8AF828140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571" y="1902940"/>
            <a:ext cx="4299429" cy="495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411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DFF3B4-FA47-4F5E-B23C-A52B29320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Фройдівський</a:t>
            </a:r>
            <a:r>
              <a:rPr lang="uk-UA" dirty="0"/>
              <a:t> психоаналіз і його витоки: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2819B0-7F34-4F1F-8503-6A60BD0C47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/>
              <a:t>Класичний психоаналіз сягає своїм корінням як у філософію, так і в медицину. Загалом, найбільший вплив на психоаналіз мали такі галузі континентальної філософії:</a:t>
            </a:r>
          </a:p>
          <a:p>
            <a:pPr marL="0" indent="0">
              <a:buNone/>
            </a:pPr>
            <a:r>
              <a:rPr lang="uk-UA" dirty="0"/>
              <a:t>Німецький ідеалізм, а саме Гегель і його діалектика: динаміка між пацієнтом і терапевтом, «переніс і контр-переніс», надихалася гегелівською динамікою «раб-володар»;</a:t>
            </a:r>
          </a:p>
          <a:p>
            <a:pPr marL="0" indent="0">
              <a:buNone/>
            </a:pPr>
            <a:r>
              <a:rPr lang="uk-UA" dirty="0"/>
              <a:t>Філософія свідомості і розуму, а саме Кант: його праці торкалися як свідомої частини розуму людини, так і речей, що знаходилися поза ним і обмежували його можливості.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310180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0E2DEB-F23D-428C-90CB-A65E99541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Десять тенет психоаналізу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FF2446-8CC8-4B3F-B323-C2E6F4E2F97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/>
              <a:t>Несвідомість як базис </a:t>
            </a:r>
          </a:p>
          <a:p>
            <a:r>
              <a:rPr lang="uk-UA" dirty="0" err="1"/>
              <a:t>Троїчна</a:t>
            </a:r>
            <a:r>
              <a:rPr lang="uk-UA" dirty="0"/>
              <a:t> будова особистості (Ід, Его і </a:t>
            </a:r>
            <a:r>
              <a:rPr lang="uk-UA" dirty="0" err="1"/>
              <a:t>Суперего</a:t>
            </a:r>
            <a:r>
              <a:rPr lang="uk-UA" dirty="0"/>
              <a:t>)</a:t>
            </a:r>
          </a:p>
          <a:p>
            <a:r>
              <a:rPr lang="uk-UA" dirty="0"/>
              <a:t>Психосексуальний розвиток (оральна, анальна, фалічна, латентна і </a:t>
            </a:r>
            <a:r>
              <a:rPr lang="uk-UA" dirty="0" err="1"/>
              <a:t>генітальна</a:t>
            </a:r>
            <a:r>
              <a:rPr lang="uk-UA" dirty="0"/>
              <a:t>)</a:t>
            </a:r>
          </a:p>
          <a:p>
            <a:r>
              <a:rPr lang="uk-UA" dirty="0"/>
              <a:t>Захисні механізми (репресія, проекція, заперечення) </a:t>
            </a:r>
          </a:p>
          <a:p>
            <a:r>
              <a:rPr lang="uk-UA" dirty="0" err="1"/>
              <a:t>Едіпов</a:t>
            </a:r>
            <a:r>
              <a:rPr lang="uk-UA" dirty="0"/>
              <a:t> комплекс </a:t>
            </a:r>
          </a:p>
          <a:p>
            <a:endParaRPr lang="ru-UA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0F71DA3-0CEA-440E-AC30-63830D74CB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uk-UA" dirty="0"/>
              <a:t>Сни і їх аналіз як вікно у несвідоме</a:t>
            </a:r>
          </a:p>
          <a:p>
            <a:r>
              <a:rPr lang="uk-UA" dirty="0"/>
              <a:t>Вільна асоціація </a:t>
            </a:r>
          </a:p>
          <a:p>
            <a:r>
              <a:rPr lang="uk-UA" dirty="0"/>
              <a:t>Переніс і контр-переніс</a:t>
            </a:r>
          </a:p>
          <a:p>
            <a:r>
              <a:rPr lang="uk-UA" dirty="0"/>
              <a:t>Психоемоційний катарсис і усвідомлення </a:t>
            </a:r>
          </a:p>
          <a:p>
            <a:r>
              <a:rPr lang="uk-UA" dirty="0"/>
              <a:t>Довготривала терапія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290485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FF3D0D-1BBC-4FDD-B868-E278A37C3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Розділ другий: Структура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121FE1-64DF-4BE0-A68E-B25500587C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2052" name="Picture 4" descr="The Psychoanalytic Theory and Consumer Behavior, a short essay written by me">
            <a:extLst>
              <a:ext uri="{FF2B5EF4-FFF2-40B4-BE49-F238E27FC236}">
                <a16:creationId xmlns:a16="http://schemas.microsoft.com/office/drawing/2014/main" id="{F3F76555-79EA-4827-B675-E822F024E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73" b="98567" l="10000" r="90000">
                        <a14:foregroundMark x1="45583" y1="85828" x2="45333" y2="88057"/>
                        <a14:foregroundMark x1="42250" y1="98567" x2="42083" y2="98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515" y="2268537"/>
            <a:ext cx="10078452" cy="5274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746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34B899-75E9-4D1F-AB30-BED411DDF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Структура класичної психоаналітичної терапії: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864B3B-0FA5-469A-94D4-70AF97350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Тривалість сеансу – мінімум година. Періодичність – від трьох до п’яти разів на тиждень. Тривалість терапії – декілька років;</a:t>
            </a:r>
          </a:p>
          <a:p>
            <a:r>
              <a:rPr lang="uk-UA" dirty="0"/>
              <a:t>Терапевт запрошує пацієнта до діалогу, мета якого – домогтися вільної асоціації і викриття несвідомих захисних механізмів і протиріч між ід, его і </a:t>
            </a:r>
            <a:r>
              <a:rPr lang="uk-UA" dirty="0" err="1"/>
              <a:t>суперего</a:t>
            </a:r>
            <a:r>
              <a:rPr lang="uk-UA" dirty="0"/>
              <a:t>. Для цього використовуються різноманітні методики, як, наприклад, аналіз снів та розбір дитячих спогадів;</a:t>
            </a:r>
          </a:p>
          <a:p>
            <a:r>
              <a:rPr lang="uk-UA" dirty="0"/>
              <a:t>Терапевт має бути позбавленим засудження до пацієнта і бути обачним стосовно переносу і контр-переносу.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375039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FF3D0D-1BBC-4FDD-B868-E278A37C3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33167"/>
            <a:ext cx="10515600" cy="2852737"/>
          </a:xfrm>
        </p:spPr>
        <p:txBody>
          <a:bodyPr/>
          <a:lstStyle/>
          <a:p>
            <a:r>
              <a:rPr lang="uk-UA" dirty="0"/>
              <a:t>Розділ третій: ПТСР?</a:t>
            </a:r>
            <a:endParaRPr lang="ru-UA" dirty="0"/>
          </a:p>
        </p:txBody>
      </p:sp>
      <p:pic>
        <p:nvPicPr>
          <p:cNvPr id="2050" name="Picture 2" descr="Therapy wars: the revenge of Freud | Psychology | The Guardian">
            <a:extLst>
              <a:ext uri="{FF2B5EF4-FFF2-40B4-BE49-F238E27FC236}">
                <a16:creationId xmlns:a16="http://schemas.microsoft.com/office/drawing/2014/main" id="{0411125B-9D89-4E6B-952D-9E41E5470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50" b="91389" l="10000" r="90000">
                        <a14:foregroundMark x1="50083" y1="9444" x2="50083" y2="9444"/>
                        <a14:foregroundMark x1="52250" y1="19028" x2="52250" y2="19028"/>
                        <a14:foregroundMark x1="27667" y1="26111" x2="27667" y2="26111"/>
                        <a14:foregroundMark x1="65417" y1="91389" x2="65417" y2="91389"/>
                        <a14:foregroundMark x1="51333" y1="17361" x2="51333" y2="17361"/>
                        <a14:foregroundMark x1="50250" y1="19028" x2="50500" y2="19306"/>
                        <a14:foregroundMark x1="50167" y1="6250" x2="50167" y2="6250"/>
                        <a14:foregroundMark x1="53000" y1="8333" x2="53000" y2="8333"/>
                        <a14:backgroundMark x1="61250" y1="52361" x2="61250" y2="52361"/>
                        <a14:backgroundMark x1="61167" y1="52361" x2="61167" y2="52361"/>
                        <a14:backgroundMark x1="61167" y1="52361" x2="61000" y2="52083"/>
                        <a14:backgroundMark x1="61000" y1="52083" x2="61000" y2="52083"/>
                        <a14:backgroundMark x1="62083" y1="56389" x2="62083" y2="56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136" y="2268537"/>
            <a:ext cx="9513040" cy="570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85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34B899-75E9-4D1F-AB30-BED411DDF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Ефективність при терапії ПТСР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864B3B-0FA5-469A-94D4-70AF97350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З огляду на тривалість курсу класичної психоаналітичної терапії, її фокусуванню на психосексуальному дозріванні і на дитячих спогадах, а також незначну доказову базу, можна зробити висновок про низьку </a:t>
            </a:r>
            <a:r>
              <a:rPr lang="uk-UA" dirty="0" err="1"/>
              <a:t>релевантність</a:t>
            </a:r>
            <a:r>
              <a:rPr lang="uk-UA" dirty="0"/>
              <a:t> цього методу для терапії екс-комбатантів, окрім як у індивідуальних випадках;</a:t>
            </a:r>
          </a:p>
          <a:p>
            <a:r>
              <a:rPr lang="uk-UA" dirty="0"/>
              <a:t>Однак психоаналітичний метод усе одно може використовуватись у терапії екс-комбатантів з ПТСР, хоч і у значно модифікованому вигляді (</a:t>
            </a:r>
            <a:r>
              <a:rPr lang="uk-UA" dirty="0" err="1"/>
              <a:t>психодинамічна</a:t>
            </a:r>
            <a:r>
              <a:rPr lang="uk-UA" dirty="0"/>
              <a:t> терапія).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433881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E2D89A-8977-4250-B0E3-C2AFB676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Розділ четвертий: Висновки</a:t>
            </a:r>
            <a:endParaRPr lang="ru-UA" dirty="0"/>
          </a:p>
        </p:txBody>
      </p:sp>
      <p:pic>
        <p:nvPicPr>
          <p:cNvPr id="3074" name="Picture 2" descr="Cigar PNG hand transparent image download, size: 1501x2052px">
            <a:extLst>
              <a:ext uri="{FF2B5EF4-FFF2-40B4-BE49-F238E27FC236}">
                <a16:creationId xmlns:a16="http://schemas.microsoft.com/office/drawing/2014/main" id="{0832061A-E453-4D24-BF30-76E0576FC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0" y="269508"/>
            <a:ext cx="5016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248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34B899-75E9-4D1F-AB30-BED411DDF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Висновки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864B3B-0FA5-469A-94D4-70AF97350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/>
              <a:t>Класичний психоаналіз – неймовірно цікавий і актуальний пласт філософії і психології, що зберіг свою </a:t>
            </a:r>
            <a:r>
              <a:rPr lang="uk-UA" dirty="0" err="1"/>
              <a:t>релевантність</a:t>
            </a:r>
            <a:r>
              <a:rPr lang="uk-UA" dirty="0"/>
              <a:t> і до сьогодення. Але у цього методу існують і значні мінуси, які роблять його непридатним для повноцінної терапії ПТСР, особливо у екс-комбатантів. </a:t>
            </a:r>
          </a:p>
          <a:p>
            <a:pPr marL="0" indent="0">
              <a:buNone/>
            </a:pPr>
            <a:r>
              <a:rPr lang="uk-UA" dirty="0"/>
              <a:t>Тому для допомоги пацієнтам із цим розладом необхідно обирати іншу терапевтичну методику, для надання кваліфікованої і ефективної психологічної допомоги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246664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E2D89A-8977-4250-B0E3-C2AFB676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Розділ п’ятий: Джерела</a:t>
            </a:r>
            <a:endParaRPr lang="ru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61B98C6-13F0-48B2-9D90-F2972F8093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81" t="5346"/>
          <a:stretch/>
        </p:blipFill>
        <p:spPr>
          <a:xfrm>
            <a:off x="7905750" y="2076450"/>
            <a:ext cx="8256269" cy="649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91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34B899-75E9-4D1F-AB30-BED411DDF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Джерела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864B3B-0FA5-469A-94D4-70AF97350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/>
              <a:t>Зиґмунд</a:t>
            </a:r>
            <a:r>
              <a:rPr lang="ru-RU" dirty="0"/>
              <a:t> </a:t>
            </a:r>
            <a:r>
              <a:rPr lang="ru-RU" dirty="0" err="1"/>
              <a:t>Фройд</a:t>
            </a:r>
            <a:r>
              <a:rPr lang="ru-RU" dirty="0"/>
              <a:t>. </a:t>
            </a:r>
            <a:r>
              <a:rPr lang="ru-RU" dirty="0" err="1"/>
              <a:t>Тлумачення</a:t>
            </a:r>
            <a:r>
              <a:rPr lang="ru-RU" dirty="0"/>
              <a:t> </a:t>
            </a:r>
            <a:r>
              <a:rPr lang="ru-RU" dirty="0" err="1"/>
              <a:t>снів</a:t>
            </a:r>
            <a:r>
              <a:rPr lang="ru-RU" dirty="0"/>
              <a:t>; пер. </a:t>
            </a:r>
            <a:r>
              <a:rPr lang="ru-RU" dirty="0" err="1"/>
              <a:t>Володимира</a:t>
            </a:r>
            <a:r>
              <a:rPr lang="ru-RU" dirty="0"/>
              <a:t> </a:t>
            </a:r>
            <a:r>
              <a:rPr lang="ru-RU" dirty="0" err="1"/>
              <a:t>Чайковського</a:t>
            </a:r>
            <a:r>
              <a:rPr lang="ru-RU" dirty="0"/>
              <a:t> — </a:t>
            </a:r>
            <a:r>
              <a:rPr lang="ru-RU" dirty="0" err="1"/>
              <a:t>Харків</a:t>
            </a:r>
            <a:r>
              <a:rPr lang="ru-RU" dirty="0"/>
              <a:t>: </a:t>
            </a:r>
            <a:r>
              <a:rPr lang="ru-RU" dirty="0" err="1"/>
              <a:t>Фоліо</a:t>
            </a:r>
            <a:r>
              <a:rPr lang="ru-RU" dirty="0"/>
              <a:t>, 2019. </a:t>
            </a:r>
            <a:endParaRPr lang="en-US" dirty="0"/>
          </a:p>
          <a:p>
            <a:pPr marL="0" indent="0">
              <a:buNone/>
            </a:pPr>
            <a:r>
              <a:rPr lang="ru-RU" dirty="0" err="1"/>
              <a:t>Психопатологія</a:t>
            </a:r>
            <a:r>
              <a:rPr lang="ru-RU" dirty="0"/>
              <a:t> </a:t>
            </a:r>
            <a:r>
              <a:rPr lang="ru-RU" dirty="0" err="1"/>
              <a:t>повсякденного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. </a:t>
            </a:r>
            <a:r>
              <a:rPr lang="ru-RU" dirty="0" err="1"/>
              <a:t>Фройд</a:t>
            </a:r>
            <a:r>
              <a:rPr lang="ru-RU" dirty="0"/>
              <a:t> З.</a:t>
            </a:r>
            <a:endParaRPr lang="en-US" dirty="0"/>
          </a:p>
          <a:p>
            <a:pPr marL="0" indent="0">
              <a:buNone/>
            </a:pPr>
            <a:r>
              <a:rPr lang="uk-UA" dirty="0"/>
              <a:t>Введення у психоаналіз</a:t>
            </a:r>
            <a:r>
              <a:rPr lang="ru-RU" dirty="0"/>
              <a:t>. </a:t>
            </a:r>
            <a:r>
              <a:rPr lang="ru-RU" dirty="0" err="1"/>
              <a:t>Фройд</a:t>
            </a:r>
            <a:r>
              <a:rPr lang="ru-RU" dirty="0"/>
              <a:t> З.</a:t>
            </a:r>
          </a:p>
          <a:p>
            <a:pPr marL="0" indent="0">
              <a:buNone/>
            </a:pPr>
            <a:r>
              <a:rPr lang="en-US" dirty="0" err="1"/>
              <a:t>Favaretto</a:t>
            </a:r>
            <a:r>
              <a:rPr lang="en-US" dirty="0"/>
              <a:t>, T.C., Both, L.M., da Cruz Benetti, S.P. et al. Understanding the psychodynamic functioning of patients with PTSD and CPTSD: qualitative analysis from the OPD 2 interview. </a:t>
            </a:r>
            <a:r>
              <a:rPr lang="en-US" dirty="0" err="1"/>
              <a:t>Psicol</a:t>
            </a:r>
            <a:r>
              <a:rPr lang="en-US" dirty="0"/>
              <a:t>. Refl. </a:t>
            </a:r>
            <a:r>
              <a:rPr lang="en-US" dirty="0" err="1"/>
              <a:t>Crít</a:t>
            </a:r>
            <a:r>
              <a:rPr lang="en-US" dirty="0"/>
              <a:t>. 35, 9 (2022). https://doi.org/10.1186/s41155-022-00211-5</a:t>
            </a:r>
            <a:endParaRPr lang="uk-UA" dirty="0"/>
          </a:p>
          <a:p>
            <a:pPr marL="0" indent="0">
              <a:buNone/>
            </a:pPr>
            <a:r>
              <a:rPr lang="en-US" dirty="0"/>
              <a:t>Busch, F. N., &amp; </a:t>
            </a:r>
            <a:r>
              <a:rPr lang="en-US" dirty="0" err="1"/>
              <a:t>Milrod</a:t>
            </a:r>
            <a:r>
              <a:rPr lang="en-US" dirty="0"/>
              <a:t>, B. L. (2018). Trauma-Focused Psychodynamic Psychotherapy. Psychiatric Clinics of North America, 41(2), 277–287. doi:10.1016/j.psc.2018.01.005 </a:t>
            </a:r>
            <a:endParaRPr lang="uk-UA" dirty="0"/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060493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E2D89A-8977-4250-B0E3-C2AFB676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Дякую за увагу!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068036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7068A228004D043B0B5FF393F988C55" ma:contentTypeVersion="3" ma:contentTypeDescription="Створення нового документа." ma:contentTypeScope="" ma:versionID="28f66f6e71a6ee84df5d6d444fda670b">
  <xsd:schema xmlns:xsd="http://www.w3.org/2001/XMLSchema" xmlns:xs="http://www.w3.org/2001/XMLSchema" xmlns:p="http://schemas.microsoft.com/office/2006/metadata/properties" xmlns:ns2="735b971f-1f42-4ec3-9695-51035e99b678" targetNamespace="http://schemas.microsoft.com/office/2006/metadata/properties" ma:root="true" ma:fieldsID="40fdd4c28e975819d3bba01ec39713eb" ns2:_="">
    <xsd:import namespace="735b971f-1f42-4ec3-9695-51035e99b6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5b971f-1f42-4ec3-9695-51035e99b6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B4C9EE-585D-4BA6-AB0A-EAAE30320A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B872C3-FC84-4256-9BF0-5626321490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5b971f-1f42-4ec3-9695-51035e99b6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504</TotalTime>
  <Words>540</Words>
  <Application>Microsoft Office PowerPoint</Application>
  <PresentationFormat>Широкоэкранный</PresentationFormat>
  <Paragraphs>39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Психоаналітична  терапія у пацієнтів з ПТСР</vt:lpstr>
      <vt:lpstr>Розділ перший: Історія</vt:lpstr>
      <vt:lpstr>Фройдівський психоаналіз і його витоки:</vt:lpstr>
      <vt:lpstr>Десять тенет психоаналізу</vt:lpstr>
      <vt:lpstr>Розділ другий: Структура</vt:lpstr>
      <vt:lpstr>Структура класичної психоаналітичної терапії:</vt:lpstr>
      <vt:lpstr>Розділ третій: ПТСР?</vt:lpstr>
      <vt:lpstr>Ефективність при терапії ПТСР</vt:lpstr>
      <vt:lpstr>Розділ четвертий: Висновки</vt:lpstr>
      <vt:lpstr>Висновки</vt:lpstr>
      <vt:lpstr>Розділ п’ятий: Джерела</vt:lpstr>
      <vt:lpstr>Джерела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Психоаналітична  терапія у пацієнтів з ПТСР</dc:title>
  <dc:creator>sir morris</dc:creator>
  <cp:lastModifiedBy>sir morris</cp:lastModifiedBy>
  <cp:revision>9</cp:revision>
  <dcterms:created xsi:type="dcterms:W3CDTF">2024-01-11T14:23:08Z</dcterms:created>
  <dcterms:modified xsi:type="dcterms:W3CDTF">2024-02-17T13:38:41Z</dcterms:modified>
</cp:coreProperties>
</file>