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60" r:id="rId8"/>
    <p:sldId id="261" r:id="rId9"/>
    <p:sldId id="266" r:id="rId10"/>
    <p:sldId id="269" r:id="rId11"/>
    <p:sldId id="268" r:id="rId12"/>
    <p:sldId id="267" r:id="rId13"/>
    <p:sldId id="265" r:id="rId14"/>
    <p:sldId id="263" r:id="rId15"/>
    <p:sldId id="264" r:id="rId16"/>
    <p:sldId id="258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AADA69-92D5-4746-B0A8-244C1D4411BD}" v="2" dt="2024-02-17T13:42:19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64" autoAdjust="0"/>
  </p:normalViewPr>
  <p:slideViewPr>
    <p:cSldViewPr snapToGrid="0">
      <p:cViewPr varScale="1">
        <p:scale>
          <a:sx n="73" d="100"/>
          <a:sy n="73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6606D9-78AE-4659-B969-48E96DAA06B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EE7D67-D214-463B-99B5-41523E5427EB}">
      <dgm:prSet phldrT="[Текст]" custT="1"/>
      <dgm:spPr/>
      <dgm:t>
        <a:bodyPr/>
        <a:lstStyle/>
        <a:p>
          <a:r>
            <a:rPr lang="ru-RU" sz="4400" dirty="0" err="1">
              <a:solidFill>
                <a:schemeClr val="tx1"/>
              </a:solidFill>
            </a:rPr>
            <a:t>Кількісний</a:t>
          </a:r>
          <a:endParaRPr lang="ru-RU" sz="4400" dirty="0">
            <a:solidFill>
              <a:schemeClr val="tx1"/>
            </a:solidFill>
          </a:endParaRPr>
        </a:p>
      </dgm:t>
    </dgm:pt>
    <dgm:pt modelId="{AF086C6B-871A-490D-8DD3-E539BB4BE8BD}" type="parTrans" cxnId="{5CFFCB9A-C531-44E4-A6F5-42BDBF38304F}">
      <dgm:prSet/>
      <dgm:spPr/>
      <dgm:t>
        <a:bodyPr/>
        <a:lstStyle/>
        <a:p>
          <a:endParaRPr lang="ru-RU"/>
        </a:p>
      </dgm:t>
    </dgm:pt>
    <dgm:pt modelId="{B88697EF-CC40-4D42-9751-809E1F9365C7}" type="sibTrans" cxnId="{5CFFCB9A-C531-44E4-A6F5-42BDBF38304F}">
      <dgm:prSet/>
      <dgm:spPr/>
      <dgm:t>
        <a:bodyPr/>
        <a:lstStyle/>
        <a:p>
          <a:endParaRPr lang="ru-RU"/>
        </a:p>
      </dgm:t>
    </dgm:pt>
    <dgm:pt modelId="{B48ED3F8-CCC4-4546-B9FD-972BAF25B7B4}">
      <dgm:prSet phldrT="[Текст]"/>
      <dgm:spPr/>
      <dgm:t>
        <a:bodyPr/>
        <a:lstStyle/>
        <a:p>
          <a:r>
            <a:rPr lang="ru-RU" dirty="0" err="1"/>
            <a:t>Кореляційний</a:t>
          </a:r>
          <a:r>
            <a:rPr lang="ru-RU" dirty="0"/>
            <a:t> </a:t>
          </a:r>
          <a:r>
            <a:rPr lang="ru-RU" dirty="0" err="1"/>
            <a:t>аналіз</a:t>
          </a:r>
          <a:endParaRPr lang="ru-RU" dirty="0"/>
        </a:p>
      </dgm:t>
    </dgm:pt>
    <dgm:pt modelId="{A8C55B12-DF02-4A9A-A05D-BD8C9F0A0A5C}" type="parTrans" cxnId="{6755E97F-76D3-4CF2-A483-05F7BF7B67E4}">
      <dgm:prSet/>
      <dgm:spPr/>
      <dgm:t>
        <a:bodyPr/>
        <a:lstStyle/>
        <a:p>
          <a:endParaRPr lang="ru-RU"/>
        </a:p>
      </dgm:t>
    </dgm:pt>
    <dgm:pt modelId="{2C9A737D-BC1B-4030-980F-8038ACB1EA48}" type="sibTrans" cxnId="{6755E97F-76D3-4CF2-A483-05F7BF7B67E4}">
      <dgm:prSet/>
      <dgm:spPr/>
      <dgm:t>
        <a:bodyPr/>
        <a:lstStyle/>
        <a:p>
          <a:endParaRPr lang="ru-RU"/>
        </a:p>
      </dgm:t>
    </dgm:pt>
    <dgm:pt modelId="{E96BDBE9-A750-4E0B-9082-ABC3DF7E6244}">
      <dgm:prSet phldrT="[Текст]"/>
      <dgm:spPr/>
      <dgm:t>
        <a:bodyPr/>
        <a:lstStyle/>
        <a:p>
          <a:r>
            <a:rPr lang="ru-RU" dirty="0" err="1"/>
            <a:t>Факторний</a:t>
          </a:r>
          <a:r>
            <a:rPr lang="ru-RU" dirty="0"/>
            <a:t> </a:t>
          </a:r>
          <a:r>
            <a:rPr lang="ru-RU" dirty="0" err="1"/>
            <a:t>аналіз</a:t>
          </a:r>
          <a:endParaRPr lang="ru-RU" dirty="0"/>
        </a:p>
      </dgm:t>
    </dgm:pt>
    <dgm:pt modelId="{27A7A015-3050-4624-A605-2A2FE293C610}" type="parTrans" cxnId="{234DED93-72FC-4D17-8FE3-C9E6FF1B9F24}">
      <dgm:prSet/>
      <dgm:spPr/>
      <dgm:t>
        <a:bodyPr/>
        <a:lstStyle/>
        <a:p>
          <a:endParaRPr lang="ru-RU"/>
        </a:p>
      </dgm:t>
    </dgm:pt>
    <dgm:pt modelId="{F14BC2F3-58DF-4064-A472-EC8BEF5A45DC}" type="sibTrans" cxnId="{234DED93-72FC-4D17-8FE3-C9E6FF1B9F24}">
      <dgm:prSet/>
      <dgm:spPr/>
      <dgm:t>
        <a:bodyPr/>
        <a:lstStyle/>
        <a:p>
          <a:endParaRPr lang="ru-RU"/>
        </a:p>
      </dgm:t>
    </dgm:pt>
    <dgm:pt modelId="{58D92339-4BAE-4884-A288-2DCB23127ED4}">
      <dgm:prSet phldrT="[Текст]" custT="1"/>
      <dgm:spPr/>
      <dgm:t>
        <a:bodyPr/>
        <a:lstStyle/>
        <a:p>
          <a:r>
            <a:rPr lang="ru-RU" sz="4400" dirty="0" err="1">
              <a:solidFill>
                <a:schemeClr val="tx1"/>
              </a:solidFill>
            </a:rPr>
            <a:t>Якісний</a:t>
          </a:r>
          <a:endParaRPr lang="ru-RU" sz="4400" dirty="0">
            <a:solidFill>
              <a:schemeClr val="tx1"/>
            </a:solidFill>
          </a:endParaRPr>
        </a:p>
      </dgm:t>
    </dgm:pt>
    <dgm:pt modelId="{28E4BE3E-B252-46EB-AE7A-CC1CF419BBCD}" type="parTrans" cxnId="{F5DA651A-BE77-47C2-B5AE-87FB06FFC551}">
      <dgm:prSet/>
      <dgm:spPr/>
      <dgm:t>
        <a:bodyPr/>
        <a:lstStyle/>
        <a:p>
          <a:endParaRPr lang="ru-RU"/>
        </a:p>
      </dgm:t>
    </dgm:pt>
    <dgm:pt modelId="{02E46513-3790-4810-B48D-147837541CEE}" type="sibTrans" cxnId="{F5DA651A-BE77-47C2-B5AE-87FB06FFC551}">
      <dgm:prSet/>
      <dgm:spPr/>
      <dgm:t>
        <a:bodyPr/>
        <a:lstStyle/>
        <a:p>
          <a:endParaRPr lang="ru-RU"/>
        </a:p>
      </dgm:t>
    </dgm:pt>
    <dgm:pt modelId="{1ACA7A8B-3925-433C-845B-B0AA8746639A}">
      <dgm:prSet phldrT="[Текст]"/>
      <dgm:spPr/>
      <dgm:t>
        <a:bodyPr/>
        <a:lstStyle/>
        <a:p>
          <a:r>
            <a:rPr lang="uk-UA" altLang="uk-UA" dirty="0"/>
            <a:t>Класифікація</a:t>
          </a:r>
          <a:endParaRPr lang="ru-RU" dirty="0"/>
        </a:p>
      </dgm:t>
    </dgm:pt>
    <dgm:pt modelId="{6BD7CD03-8625-4E86-8945-684CD7C4D131}" type="parTrans" cxnId="{018CDAD0-931A-4C7E-864D-5F42E2267093}">
      <dgm:prSet/>
      <dgm:spPr/>
      <dgm:t>
        <a:bodyPr/>
        <a:lstStyle/>
        <a:p>
          <a:endParaRPr lang="ru-RU"/>
        </a:p>
      </dgm:t>
    </dgm:pt>
    <dgm:pt modelId="{7C3418AF-2507-488F-9462-6D7FE456AABF}" type="sibTrans" cxnId="{018CDAD0-931A-4C7E-864D-5F42E2267093}">
      <dgm:prSet/>
      <dgm:spPr/>
      <dgm:t>
        <a:bodyPr/>
        <a:lstStyle/>
        <a:p>
          <a:endParaRPr lang="ru-RU"/>
        </a:p>
      </dgm:t>
    </dgm:pt>
    <dgm:pt modelId="{2B31A38D-E2A1-4FA6-BBBA-46A0FF46DC81}">
      <dgm:prSet phldrT="[Текст]"/>
      <dgm:spPr/>
      <dgm:t>
        <a:bodyPr/>
        <a:lstStyle/>
        <a:p>
          <a:r>
            <a:rPr lang="ru-RU" dirty="0" err="1"/>
            <a:t>Типологізація</a:t>
          </a:r>
          <a:endParaRPr lang="ru-RU" dirty="0"/>
        </a:p>
      </dgm:t>
    </dgm:pt>
    <dgm:pt modelId="{045AED19-3C1C-4B09-9196-479482668020}" type="parTrans" cxnId="{0DC1E53D-54C4-4050-918B-ECB6F1940C78}">
      <dgm:prSet/>
      <dgm:spPr/>
      <dgm:t>
        <a:bodyPr/>
        <a:lstStyle/>
        <a:p>
          <a:endParaRPr lang="ru-RU"/>
        </a:p>
      </dgm:t>
    </dgm:pt>
    <dgm:pt modelId="{7F4B55D2-B891-4E2D-BD34-E0F6464B7B12}" type="sibTrans" cxnId="{0DC1E53D-54C4-4050-918B-ECB6F1940C78}">
      <dgm:prSet/>
      <dgm:spPr/>
      <dgm:t>
        <a:bodyPr/>
        <a:lstStyle/>
        <a:p>
          <a:endParaRPr lang="ru-RU"/>
        </a:p>
      </dgm:t>
    </dgm:pt>
    <dgm:pt modelId="{E4D35863-8FBD-495D-9A3F-4FF9F78D35DD}">
      <dgm:prSet phldrT="[Текст]"/>
      <dgm:spPr/>
      <dgm:t>
        <a:bodyPr/>
        <a:lstStyle/>
        <a:p>
          <a:endParaRPr lang="ru-RU" dirty="0"/>
        </a:p>
      </dgm:t>
    </dgm:pt>
    <dgm:pt modelId="{7598084D-0E74-4CA8-B43D-408C1EA29C27}" type="parTrans" cxnId="{7BED0B3D-87C6-404E-92F7-19E8DC9ABA17}">
      <dgm:prSet/>
      <dgm:spPr/>
      <dgm:t>
        <a:bodyPr/>
        <a:lstStyle/>
        <a:p>
          <a:endParaRPr lang="ru-RU"/>
        </a:p>
      </dgm:t>
    </dgm:pt>
    <dgm:pt modelId="{C011A104-03BB-434C-95BD-15175D79E90B}" type="sibTrans" cxnId="{7BED0B3D-87C6-404E-92F7-19E8DC9ABA17}">
      <dgm:prSet/>
      <dgm:spPr/>
      <dgm:t>
        <a:bodyPr/>
        <a:lstStyle/>
        <a:p>
          <a:endParaRPr lang="ru-RU"/>
        </a:p>
      </dgm:t>
    </dgm:pt>
    <dgm:pt modelId="{BAC17BBE-CD1F-4E35-99F7-1A1DCD714041}">
      <dgm:prSet phldrT="[Текст]"/>
      <dgm:spPr/>
      <dgm:t>
        <a:bodyPr/>
        <a:lstStyle/>
        <a:p>
          <a:r>
            <a:rPr lang="ru-RU" dirty="0" err="1"/>
            <a:t>Систематизація</a:t>
          </a:r>
          <a:endParaRPr lang="ru-RU" dirty="0"/>
        </a:p>
      </dgm:t>
    </dgm:pt>
    <dgm:pt modelId="{E049480A-9D6C-46CA-A3A6-822EC408CC3F}" type="parTrans" cxnId="{01DD23BA-AAFB-47DA-8223-336F5677A452}">
      <dgm:prSet/>
      <dgm:spPr/>
      <dgm:t>
        <a:bodyPr/>
        <a:lstStyle/>
        <a:p>
          <a:endParaRPr lang="ru-RU"/>
        </a:p>
      </dgm:t>
    </dgm:pt>
    <dgm:pt modelId="{678708DB-F1D0-4FE6-9319-01F3167103D3}" type="sibTrans" cxnId="{01DD23BA-AAFB-47DA-8223-336F5677A452}">
      <dgm:prSet/>
      <dgm:spPr/>
      <dgm:t>
        <a:bodyPr/>
        <a:lstStyle/>
        <a:p>
          <a:endParaRPr lang="ru-RU"/>
        </a:p>
      </dgm:t>
    </dgm:pt>
    <dgm:pt modelId="{12A34C6F-2F5D-4A25-AF3B-6FEF7B8DED3F}">
      <dgm:prSet phldrT="[Текст]"/>
      <dgm:spPr/>
      <dgm:t>
        <a:bodyPr/>
        <a:lstStyle/>
        <a:p>
          <a:r>
            <a:rPr lang="ru-RU" dirty="0" err="1"/>
            <a:t>Періодизація</a:t>
          </a:r>
          <a:endParaRPr lang="ru-RU" dirty="0"/>
        </a:p>
      </dgm:t>
    </dgm:pt>
    <dgm:pt modelId="{1A3112F0-1B94-43D1-9746-85CFBC3166A4}" type="parTrans" cxnId="{D0DC703F-F75B-4F93-916A-EE9877CFE09E}">
      <dgm:prSet/>
      <dgm:spPr/>
      <dgm:t>
        <a:bodyPr/>
        <a:lstStyle/>
        <a:p>
          <a:endParaRPr lang="ru-RU"/>
        </a:p>
      </dgm:t>
    </dgm:pt>
    <dgm:pt modelId="{1E2784FA-ECA4-45E6-B1B5-1901480B1FEE}" type="sibTrans" cxnId="{D0DC703F-F75B-4F93-916A-EE9877CFE09E}">
      <dgm:prSet/>
      <dgm:spPr/>
      <dgm:t>
        <a:bodyPr/>
        <a:lstStyle/>
        <a:p>
          <a:endParaRPr lang="ru-RU"/>
        </a:p>
      </dgm:t>
    </dgm:pt>
    <dgm:pt modelId="{A6F77FF4-82C2-45EE-B5E9-7F96B21E366F}" type="pres">
      <dgm:prSet presAssocID="{E96606D9-78AE-4659-B969-48E96DAA06B6}" presName="Name0" presStyleCnt="0">
        <dgm:presLayoutVars>
          <dgm:dir/>
          <dgm:animLvl val="lvl"/>
          <dgm:resizeHandles val="exact"/>
        </dgm:presLayoutVars>
      </dgm:prSet>
      <dgm:spPr/>
    </dgm:pt>
    <dgm:pt modelId="{85FA733A-2BFC-4715-8EBB-68BE08F99D15}" type="pres">
      <dgm:prSet presAssocID="{4CEE7D67-D214-463B-99B5-41523E5427EB}" presName="linNode" presStyleCnt="0"/>
      <dgm:spPr/>
    </dgm:pt>
    <dgm:pt modelId="{C3458C3F-5D45-4995-891E-AB9E23FC6BEF}" type="pres">
      <dgm:prSet presAssocID="{4CEE7D67-D214-463B-99B5-41523E5427E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9F6DC4D3-8D88-4822-9B99-6A7D611556DC}" type="pres">
      <dgm:prSet presAssocID="{4CEE7D67-D214-463B-99B5-41523E5427EB}" presName="descendantText" presStyleLbl="alignAccFollowNode1" presStyleIdx="0" presStyleCnt="2" custScaleY="110639">
        <dgm:presLayoutVars>
          <dgm:bulletEnabled val="1"/>
        </dgm:presLayoutVars>
      </dgm:prSet>
      <dgm:spPr/>
    </dgm:pt>
    <dgm:pt modelId="{0B496B3B-57D3-452D-A1DA-4609312CBE1E}" type="pres">
      <dgm:prSet presAssocID="{B88697EF-CC40-4D42-9751-809E1F9365C7}" presName="sp" presStyleCnt="0"/>
      <dgm:spPr/>
    </dgm:pt>
    <dgm:pt modelId="{D600E9E4-0115-4490-9D82-1755100A2478}" type="pres">
      <dgm:prSet presAssocID="{58D92339-4BAE-4884-A288-2DCB23127ED4}" presName="linNode" presStyleCnt="0"/>
      <dgm:spPr/>
    </dgm:pt>
    <dgm:pt modelId="{A4BFBD54-E1CC-434D-A801-E2541F833642}" type="pres">
      <dgm:prSet presAssocID="{58D92339-4BAE-4884-A288-2DCB23127ED4}" presName="parentText" presStyleLbl="node1" presStyleIdx="1" presStyleCnt="2" custLinFactNeighborX="-369" custLinFactNeighborY="805">
        <dgm:presLayoutVars>
          <dgm:chMax val="1"/>
          <dgm:bulletEnabled val="1"/>
        </dgm:presLayoutVars>
      </dgm:prSet>
      <dgm:spPr/>
    </dgm:pt>
    <dgm:pt modelId="{58BDEDBC-3322-4117-B63D-86DAB66017B1}" type="pres">
      <dgm:prSet presAssocID="{58D92339-4BAE-4884-A288-2DCB23127ED4}" presName="descendantText" presStyleLbl="alignAccFollowNode1" presStyleIdx="1" presStyleCnt="2" custScaleY="160568">
        <dgm:presLayoutVars>
          <dgm:bulletEnabled val="1"/>
        </dgm:presLayoutVars>
      </dgm:prSet>
      <dgm:spPr/>
    </dgm:pt>
  </dgm:ptLst>
  <dgm:cxnLst>
    <dgm:cxn modelId="{F5DA651A-BE77-47C2-B5AE-87FB06FFC551}" srcId="{E96606D9-78AE-4659-B969-48E96DAA06B6}" destId="{58D92339-4BAE-4884-A288-2DCB23127ED4}" srcOrd="1" destOrd="0" parTransId="{28E4BE3E-B252-46EB-AE7A-CC1CF419BBCD}" sibTransId="{02E46513-3790-4810-B48D-147837541CEE}"/>
    <dgm:cxn modelId="{7BED0B3D-87C6-404E-92F7-19E8DC9ABA17}" srcId="{58D92339-4BAE-4884-A288-2DCB23127ED4}" destId="{E4D35863-8FBD-495D-9A3F-4FF9F78D35DD}" srcOrd="4" destOrd="0" parTransId="{7598084D-0E74-4CA8-B43D-408C1EA29C27}" sibTransId="{C011A104-03BB-434C-95BD-15175D79E90B}"/>
    <dgm:cxn modelId="{0DC1E53D-54C4-4050-918B-ECB6F1940C78}" srcId="{58D92339-4BAE-4884-A288-2DCB23127ED4}" destId="{2B31A38D-E2A1-4FA6-BBBA-46A0FF46DC81}" srcOrd="1" destOrd="0" parTransId="{045AED19-3C1C-4B09-9196-479482668020}" sibTransId="{7F4B55D2-B891-4E2D-BD34-E0F6464B7B12}"/>
    <dgm:cxn modelId="{D0DC703F-F75B-4F93-916A-EE9877CFE09E}" srcId="{58D92339-4BAE-4884-A288-2DCB23127ED4}" destId="{12A34C6F-2F5D-4A25-AF3B-6FEF7B8DED3F}" srcOrd="3" destOrd="0" parTransId="{1A3112F0-1B94-43D1-9746-85CFBC3166A4}" sibTransId="{1E2784FA-ECA4-45E6-B1B5-1901480B1FEE}"/>
    <dgm:cxn modelId="{02861B62-C416-4695-AA45-0948034D8DB7}" type="presOf" srcId="{12A34C6F-2F5D-4A25-AF3B-6FEF7B8DED3F}" destId="{58BDEDBC-3322-4117-B63D-86DAB66017B1}" srcOrd="0" destOrd="3" presId="urn:microsoft.com/office/officeart/2005/8/layout/vList5"/>
    <dgm:cxn modelId="{8BCA084C-BF4E-4239-B60D-BCC913636E67}" type="presOf" srcId="{4CEE7D67-D214-463B-99B5-41523E5427EB}" destId="{C3458C3F-5D45-4995-891E-AB9E23FC6BEF}" srcOrd="0" destOrd="0" presId="urn:microsoft.com/office/officeart/2005/8/layout/vList5"/>
    <dgm:cxn modelId="{6FA7CB51-0484-402E-B243-C9D84A6AD814}" type="presOf" srcId="{BAC17BBE-CD1F-4E35-99F7-1A1DCD714041}" destId="{58BDEDBC-3322-4117-B63D-86DAB66017B1}" srcOrd="0" destOrd="2" presId="urn:microsoft.com/office/officeart/2005/8/layout/vList5"/>
    <dgm:cxn modelId="{20093475-22B5-4331-BE28-2BB5FD63B259}" type="presOf" srcId="{E96606D9-78AE-4659-B969-48E96DAA06B6}" destId="{A6F77FF4-82C2-45EE-B5E9-7F96B21E366F}" srcOrd="0" destOrd="0" presId="urn:microsoft.com/office/officeart/2005/8/layout/vList5"/>
    <dgm:cxn modelId="{6755E97F-76D3-4CF2-A483-05F7BF7B67E4}" srcId="{4CEE7D67-D214-463B-99B5-41523E5427EB}" destId="{B48ED3F8-CCC4-4546-B9FD-972BAF25B7B4}" srcOrd="0" destOrd="0" parTransId="{A8C55B12-DF02-4A9A-A05D-BD8C9F0A0A5C}" sibTransId="{2C9A737D-BC1B-4030-980F-8038ACB1EA48}"/>
    <dgm:cxn modelId="{234DED93-72FC-4D17-8FE3-C9E6FF1B9F24}" srcId="{4CEE7D67-D214-463B-99B5-41523E5427EB}" destId="{E96BDBE9-A750-4E0B-9082-ABC3DF7E6244}" srcOrd="1" destOrd="0" parTransId="{27A7A015-3050-4624-A605-2A2FE293C610}" sibTransId="{F14BC2F3-58DF-4064-A472-EC8BEF5A45DC}"/>
    <dgm:cxn modelId="{42A6D498-60D7-48D5-AC9C-62EC02FCD18E}" type="presOf" srcId="{B48ED3F8-CCC4-4546-B9FD-972BAF25B7B4}" destId="{9F6DC4D3-8D88-4822-9B99-6A7D611556DC}" srcOrd="0" destOrd="0" presId="urn:microsoft.com/office/officeart/2005/8/layout/vList5"/>
    <dgm:cxn modelId="{5CFFCB9A-C531-44E4-A6F5-42BDBF38304F}" srcId="{E96606D9-78AE-4659-B969-48E96DAA06B6}" destId="{4CEE7D67-D214-463B-99B5-41523E5427EB}" srcOrd="0" destOrd="0" parTransId="{AF086C6B-871A-490D-8DD3-E539BB4BE8BD}" sibTransId="{B88697EF-CC40-4D42-9751-809E1F9365C7}"/>
    <dgm:cxn modelId="{C55AD2B4-34A6-4D6B-9D5E-22259AC05996}" type="presOf" srcId="{2B31A38D-E2A1-4FA6-BBBA-46A0FF46DC81}" destId="{58BDEDBC-3322-4117-B63D-86DAB66017B1}" srcOrd="0" destOrd="1" presId="urn:microsoft.com/office/officeart/2005/8/layout/vList5"/>
    <dgm:cxn modelId="{01DD23BA-AAFB-47DA-8223-336F5677A452}" srcId="{58D92339-4BAE-4884-A288-2DCB23127ED4}" destId="{BAC17BBE-CD1F-4E35-99F7-1A1DCD714041}" srcOrd="2" destOrd="0" parTransId="{E049480A-9D6C-46CA-A3A6-822EC408CC3F}" sibTransId="{678708DB-F1D0-4FE6-9319-01F3167103D3}"/>
    <dgm:cxn modelId="{52BACFCD-33FF-4FE6-8E6E-6A1F5DE5A73A}" type="presOf" srcId="{1ACA7A8B-3925-433C-845B-B0AA8746639A}" destId="{58BDEDBC-3322-4117-B63D-86DAB66017B1}" srcOrd="0" destOrd="0" presId="urn:microsoft.com/office/officeart/2005/8/layout/vList5"/>
    <dgm:cxn modelId="{018CDAD0-931A-4C7E-864D-5F42E2267093}" srcId="{58D92339-4BAE-4884-A288-2DCB23127ED4}" destId="{1ACA7A8B-3925-433C-845B-B0AA8746639A}" srcOrd="0" destOrd="0" parTransId="{6BD7CD03-8625-4E86-8945-684CD7C4D131}" sibTransId="{7C3418AF-2507-488F-9462-6D7FE456AABF}"/>
    <dgm:cxn modelId="{7E98B2D1-F2B5-488C-A0BF-4BE5C8FF8AB3}" type="presOf" srcId="{E96BDBE9-A750-4E0B-9082-ABC3DF7E6244}" destId="{9F6DC4D3-8D88-4822-9B99-6A7D611556DC}" srcOrd="0" destOrd="1" presId="urn:microsoft.com/office/officeart/2005/8/layout/vList5"/>
    <dgm:cxn modelId="{4119ACD6-5213-4F72-B5CA-CB8F14A0C40C}" type="presOf" srcId="{58D92339-4BAE-4884-A288-2DCB23127ED4}" destId="{A4BFBD54-E1CC-434D-A801-E2541F833642}" srcOrd="0" destOrd="0" presId="urn:microsoft.com/office/officeart/2005/8/layout/vList5"/>
    <dgm:cxn modelId="{E013C0FD-60AE-44FC-B0C4-7D994479743F}" type="presOf" srcId="{E4D35863-8FBD-495D-9A3F-4FF9F78D35DD}" destId="{58BDEDBC-3322-4117-B63D-86DAB66017B1}" srcOrd="0" destOrd="4" presId="urn:microsoft.com/office/officeart/2005/8/layout/vList5"/>
    <dgm:cxn modelId="{93CD94EC-D8A5-494E-AEF3-37C125FA8C7B}" type="presParOf" srcId="{A6F77FF4-82C2-45EE-B5E9-7F96B21E366F}" destId="{85FA733A-2BFC-4715-8EBB-68BE08F99D15}" srcOrd="0" destOrd="0" presId="urn:microsoft.com/office/officeart/2005/8/layout/vList5"/>
    <dgm:cxn modelId="{F0645750-6575-4C49-B54F-C0E25F6FE5F1}" type="presParOf" srcId="{85FA733A-2BFC-4715-8EBB-68BE08F99D15}" destId="{C3458C3F-5D45-4995-891E-AB9E23FC6BEF}" srcOrd="0" destOrd="0" presId="urn:microsoft.com/office/officeart/2005/8/layout/vList5"/>
    <dgm:cxn modelId="{02D2EE9A-30A2-49BE-87D3-0E9C698ED88B}" type="presParOf" srcId="{85FA733A-2BFC-4715-8EBB-68BE08F99D15}" destId="{9F6DC4D3-8D88-4822-9B99-6A7D611556DC}" srcOrd="1" destOrd="0" presId="urn:microsoft.com/office/officeart/2005/8/layout/vList5"/>
    <dgm:cxn modelId="{D47BEEB4-4BAF-46B4-AA72-244C9EFAA52A}" type="presParOf" srcId="{A6F77FF4-82C2-45EE-B5E9-7F96B21E366F}" destId="{0B496B3B-57D3-452D-A1DA-4609312CBE1E}" srcOrd="1" destOrd="0" presId="urn:microsoft.com/office/officeart/2005/8/layout/vList5"/>
    <dgm:cxn modelId="{2DE21570-9626-498A-A857-313E0789CD0C}" type="presParOf" srcId="{A6F77FF4-82C2-45EE-B5E9-7F96B21E366F}" destId="{D600E9E4-0115-4490-9D82-1755100A2478}" srcOrd="2" destOrd="0" presId="urn:microsoft.com/office/officeart/2005/8/layout/vList5"/>
    <dgm:cxn modelId="{E31C53F6-6234-447E-BBBF-19299B2BE878}" type="presParOf" srcId="{D600E9E4-0115-4490-9D82-1755100A2478}" destId="{A4BFBD54-E1CC-434D-A801-E2541F833642}" srcOrd="0" destOrd="0" presId="urn:microsoft.com/office/officeart/2005/8/layout/vList5"/>
    <dgm:cxn modelId="{5EED0824-5391-408B-98F9-08E7DB8A2081}" type="presParOf" srcId="{D600E9E4-0115-4490-9D82-1755100A2478}" destId="{58BDEDBC-3322-4117-B63D-86DAB66017B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6DC4D3-8D88-4822-9B99-6A7D611556DC}">
      <dsp:nvSpPr>
        <dsp:cNvPr id="0" name=""/>
        <dsp:cNvSpPr/>
      </dsp:nvSpPr>
      <dsp:spPr>
        <a:xfrm rot="5400000">
          <a:off x="6691647" y="-2604759"/>
          <a:ext cx="1649265" cy="707414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 err="1"/>
            <a:t>Кореляційний</a:t>
          </a:r>
          <a:r>
            <a:rPr lang="ru-RU" sz="2600" kern="1200" dirty="0"/>
            <a:t> </a:t>
          </a:r>
          <a:r>
            <a:rPr lang="ru-RU" sz="2600" kern="1200" dirty="0" err="1"/>
            <a:t>аналіз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 err="1"/>
            <a:t>Факторний</a:t>
          </a:r>
          <a:r>
            <a:rPr lang="ru-RU" sz="2600" kern="1200" dirty="0"/>
            <a:t> </a:t>
          </a:r>
          <a:r>
            <a:rPr lang="ru-RU" sz="2600" kern="1200" dirty="0" err="1"/>
            <a:t>аналіз</a:t>
          </a:r>
          <a:endParaRPr lang="ru-RU" sz="2600" kern="1200" dirty="0"/>
        </a:p>
      </dsp:txBody>
      <dsp:txXfrm rot="-5400000">
        <a:off x="3979207" y="188191"/>
        <a:ext cx="6993636" cy="1488245"/>
      </dsp:txXfrm>
    </dsp:sp>
    <dsp:sp modelId="{C3458C3F-5D45-4995-891E-AB9E23FC6BEF}">
      <dsp:nvSpPr>
        <dsp:cNvPr id="0" name=""/>
        <dsp:cNvSpPr/>
      </dsp:nvSpPr>
      <dsp:spPr>
        <a:xfrm>
          <a:off x="0" y="642"/>
          <a:ext cx="3979207" cy="18633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 err="1">
              <a:solidFill>
                <a:schemeClr val="tx1"/>
              </a:solidFill>
            </a:rPr>
            <a:t>Кількісний</a:t>
          </a:r>
          <a:endParaRPr lang="ru-RU" sz="4400" kern="1200" dirty="0">
            <a:solidFill>
              <a:schemeClr val="tx1"/>
            </a:solidFill>
          </a:endParaRPr>
        </a:p>
      </dsp:txBody>
      <dsp:txXfrm>
        <a:off x="90961" y="91603"/>
        <a:ext cx="3797285" cy="1681419"/>
      </dsp:txXfrm>
    </dsp:sp>
    <dsp:sp modelId="{58BDEDBC-3322-4117-B63D-86DAB66017B1}">
      <dsp:nvSpPr>
        <dsp:cNvPr id="0" name=""/>
        <dsp:cNvSpPr/>
      </dsp:nvSpPr>
      <dsp:spPr>
        <a:xfrm rot="5400000">
          <a:off x="6312168" y="-379695"/>
          <a:ext cx="2393544" cy="70672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altLang="uk-UA" sz="2600" kern="1200" dirty="0"/>
            <a:t>Класифікація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 err="1"/>
            <a:t>Типологізація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 err="1"/>
            <a:t>Систематизація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 err="1"/>
            <a:t>Періодизація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 dirty="0"/>
        </a:p>
      </dsp:txBody>
      <dsp:txXfrm rot="-5400000">
        <a:off x="3975322" y="2073994"/>
        <a:ext cx="6950395" cy="2159858"/>
      </dsp:txXfrm>
    </dsp:sp>
    <dsp:sp modelId="{A4BFBD54-E1CC-434D-A801-E2541F833642}">
      <dsp:nvSpPr>
        <dsp:cNvPr id="0" name=""/>
        <dsp:cNvSpPr/>
      </dsp:nvSpPr>
      <dsp:spPr>
        <a:xfrm>
          <a:off x="0" y="2237252"/>
          <a:ext cx="3975321" cy="18633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 err="1">
              <a:solidFill>
                <a:schemeClr val="tx1"/>
              </a:solidFill>
            </a:rPr>
            <a:t>Якісний</a:t>
          </a:r>
          <a:endParaRPr lang="ru-RU" sz="4400" kern="1200" dirty="0">
            <a:solidFill>
              <a:schemeClr val="tx1"/>
            </a:solidFill>
          </a:endParaRPr>
        </a:p>
      </dsp:txBody>
      <dsp:txXfrm>
        <a:off x="90961" y="2328213"/>
        <a:ext cx="3793399" cy="16814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063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7895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3868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517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572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036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753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976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0402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8612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122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27A41-898F-4246-B23A-41B965738A6E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A45AE-DB04-4549-856A-8DF03B67F8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476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4320" y="312466"/>
            <a:ext cx="5878286" cy="3162254"/>
          </a:xfrm>
        </p:spPr>
        <p:txBody>
          <a:bodyPr>
            <a:normAutofit/>
          </a:bodyPr>
          <a:lstStyle/>
          <a:p>
            <a:r>
              <a:rPr lang="uk-UA" sz="4400" b="1" dirty="0"/>
              <a:t>Методи психологічного дослідження.</a:t>
            </a:r>
            <a:br>
              <a:rPr lang="uk-UA" sz="4400" b="1" dirty="0"/>
            </a:br>
            <a:r>
              <a:rPr lang="uk-UA" sz="4400" b="1" dirty="0"/>
              <a:t>Експериментально-психологічні методи</a:t>
            </a:r>
          </a:p>
        </p:txBody>
      </p:sp>
    </p:spTree>
    <p:extLst>
      <p:ext uri="{BB962C8B-B14F-4D97-AF65-F5344CB8AC3E}">
        <p14:creationId xmlns:p14="http://schemas.microsoft.com/office/powerpoint/2010/main" val="4271637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dirty="0" err="1"/>
              <a:t>Методологічні</a:t>
            </a:r>
            <a:r>
              <a:rPr lang="ru-RU" altLang="uk-UA" dirty="0"/>
              <a:t> </a:t>
            </a:r>
            <a:r>
              <a:rPr lang="ru-RU" altLang="uk-UA" dirty="0" err="1"/>
              <a:t>принципи</a:t>
            </a:r>
            <a:r>
              <a:rPr lang="ru-RU" altLang="uk-UA" dirty="0"/>
              <a:t> </a:t>
            </a:r>
            <a:r>
              <a:rPr lang="ru-RU" altLang="uk-UA" dirty="0" err="1"/>
              <a:t>психології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altLang="uk-UA" dirty="0"/>
              <a:t>Детермінізм;</a:t>
            </a:r>
          </a:p>
          <a:p>
            <a:r>
              <a:rPr lang="uk-UA" altLang="uk-UA" dirty="0"/>
              <a:t>Єдність свідомості і діяльності;</a:t>
            </a:r>
          </a:p>
          <a:p>
            <a:r>
              <a:rPr lang="uk-UA" altLang="uk-UA" dirty="0"/>
              <a:t>Розвиток психіки в діяльності;</a:t>
            </a:r>
          </a:p>
          <a:p>
            <a:r>
              <a:rPr lang="uk-UA" altLang="uk-UA" dirty="0"/>
              <a:t>Принцип відображення;</a:t>
            </a:r>
          </a:p>
          <a:p>
            <a:r>
              <a:rPr lang="uk-UA" altLang="uk-UA" dirty="0"/>
              <a:t>Системність і структурність;</a:t>
            </a:r>
          </a:p>
          <a:p>
            <a:r>
              <a:rPr lang="uk-UA" altLang="uk-UA" dirty="0"/>
              <a:t>Цілісність;</a:t>
            </a:r>
          </a:p>
          <a:p>
            <a:r>
              <a:rPr lang="uk-UA" altLang="uk-UA" dirty="0"/>
              <a:t>Принцип реконструкції;</a:t>
            </a:r>
          </a:p>
          <a:p>
            <a:r>
              <a:rPr lang="uk-UA" altLang="uk-UA" dirty="0"/>
              <a:t>Взаємодія і розвиток.</a:t>
            </a:r>
            <a:endParaRPr lang="ru-RU" alt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16633635"/>
      </p:ext>
    </p:extLst>
  </p:cSld>
  <p:clrMapOvr>
    <a:masterClrMapping/>
  </p:clrMapOvr>
  <p:transition spd="slow">
    <p:pull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9817" y="-438150"/>
            <a:ext cx="12479383" cy="72961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Основні принципи дослідження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8318863" cy="4351338"/>
          </a:xfrm>
        </p:spPr>
        <p:txBody>
          <a:bodyPr>
            <a:normAutofit fontScale="92500" lnSpcReduction="20000"/>
          </a:bodyPr>
          <a:lstStyle/>
          <a:p>
            <a:r>
              <a:rPr lang="uk-UA" altLang="uk-UA" dirty="0">
                <a:solidFill>
                  <a:schemeClr val="hlink"/>
                </a:solidFill>
              </a:rPr>
              <a:t>Діалектичний –</a:t>
            </a:r>
            <a:r>
              <a:rPr lang="uk-UA" altLang="uk-UA" dirty="0"/>
              <a:t> потребує вивчення предмета у всіх його зв</a:t>
            </a:r>
            <a:r>
              <a:rPr lang="en-US" altLang="uk-UA" dirty="0"/>
              <a:t>’</a:t>
            </a:r>
            <a:r>
              <a:rPr lang="uk-UA" altLang="uk-UA" dirty="0" err="1"/>
              <a:t>язках</a:t>
            </a:r>
            <a:r>
              <a:rPr lang="uk-UA" altLang="uk-UA" dirty="0"/>
              <a:t> і відношеннях, розкриття суперечностей, єдності і боротьби протиріч, переходу кількісних змін у якісні.</a:t>
            </a:r>
          </a:p>
          <a:p>
            <a:endParaRPr lang="uk-UA" altLang="uk-UA" dirty="0"/>
          </a:p>
          <a:p>
            <a:r>
              <a:rPr lang="uk-UA" altLang="uk-UA" dirty="0" err="1">
                <a:solidFill>
                  <a:schemeClr val="hlink"/>
                </a:solidFill>
              </a:rPr>
              <a:t>Обєктивний</a:t>
            </a:r>
            <a:r>
              <a:rPr lang="uk-UA" altLang="uk-UA" dirty="0">
                <a:solidFill>
                  <a:schemeClr val="hlink"/>
                </a:solidFill>
              </a:rPr>
              <a:t> –</a:t>
            </a:r>
            <a:r>
              <a:rPr lang="uk-UA" altLang="uk-UA" dirty="0"/>
              <a:t> потребує вивчення психічних явищ такими, якими вони є в дійсності, вивчення психіки шляхом виявлення об</a:t>
            </a:r>
            <a:r>
              <a:rPr lang="en-US" altLang="uk-UA" dirty="0"/>
              <a:t>’</a:t>
            </a:r>
            <a:r>
              <a:rPr lang="uk-UA" altLang="uk-UA" dirty="0" err="1"/>
              <a:t>єктивних</a:t>
            </a:r>
            <a:r>
              <a:rPr lang="uk-UA" altLang="uk-UA" dirty="0"/>
              <a:t> умов її походження та її об</a:t>
            </a:r>
            <a:r>
              <a:rPr lang="en-US" altLang="uk-UA" dirty="0"/>
              <a:t>’</a:t>
            </a:r>
            <a:r>
              <a:rPr lang="uk-UA" altLang="uk-UA" dirty="0" err="1"/>
              <a:t>єктивних</a:t>
            </a:r>
            <a:r>
              <a:rPr lang="uk-UA" altLang="uk-UA" dirty="0"/>
              <a:t> проявів.</a:t>
            </a:r>
          </a:p>
          <a:p>
            <a:endParaRPr lang="uk-UA" altLang="uk-UA" dirty="0"/>
          </a:p>
          <a:p>
            <a:r>
              <a:rPr lang="uk-UA" altLang="uk-UA" dirty="0">
                <a:solidFill>
                  <a:schemeClr val="hlink"/>
                </a:solidFill>
              </a:rPr>
              <a:t>Генетичний –</a:t>
            </a:r>
            <a:r>
              <a:rPr lang="uk-UA" altLang="uk-UA" dirty="0"/>
              <a:t> потребує розглядання будь якого  психічного явища  як процесу, дослідження ходу його розвитку.</a:t>
            </a:r>
            <a:endParaRPr lang="ru-RU" alt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37336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232674" cy="80676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696" y="491806"/>
            <a:ext cx="11001103" cy="2574018"/>
          </a:xfrm>
        </p:spPr>
        <p:txBody>
          <a:bodyPr/>
          <a:lstStyle/>
          <a:p>
            <a:r>
              <a:rPr lang="uk-UA" b="1" dirty="0"/>
              <a:t>Класифікації методів психологічного        дослідження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500845"/>
            <a:ext cx="10515600" cy="3526971"/>
          </a:xfrm>
        </p:spPr>
        <p:txBody>
          <a:bodyPr/>
          <a:lstStyle/>
          <a:p>
            <a:r>
              <a:rPr lang="uk-UA" altLang="uk-U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Всезагальні методи </a:t>
            </a:r>
            <a:r>
              <a:rPr lang="uk-UA" altLang="uk-UA" dirty="0"/>
              <a:t>(філософські або методологічні принципи);</a:t>
            </a:r>
          </a:p>
          <a:p>
            <a:endParaRPr lang="uk-UA" altLang="uk-UA" dirty="0"/>
          </a:p>
          <a:p>
            <a:r>
              <a:rPr lang="uk-UA" altLang="uk-UA" b="1" dirty="0"/>
              <a:t>Загальні методи </a:t>
            </a:r>
            <a:r>
              <a:rPr lang="uk-UA" altLang="uk-UA" dirty="0"/>
              <a:t>(властиві всім наукам);</a:t>
            </a:r>
          </a:p>
          <a:p>
            <a:endParaRPr lang="uk-UA" altLang="uk-UA" dirty="0"/>
          </a:p>
          <a:p>
            <a:r>
              <a:rPr lang="uk-UA" altLang="uk-UA" b="1" dirty="0"/>
              <a:t>Специфічні методи </a:t>
            </a:r>
            <a:r>
              <a:rPr lang="uk-UA" altLang="uk-UA" dirty="0"/>
              <a:t>(використовуються у різних галузях науки)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88083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42875"/>
            <a:ext cx="13115109" cy="71437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Класифікація методів</a:t>
            </a:r>
            <a:br>
              <a:rPr lang="uk-UA" dirty="0"/>
            </a:br>
            <a:r>
              <a:rPr lang="uk-UA" dirty="0"/>
              <a:t>(за </a:t>
            </a:r>
            <a:r>
              <a:rPr lang="uk-UA" dirty="0" err="1"/>
              <a:t>А.В.Петровським</a:t>
            </a:r>
            <a:r>
              <a:rPr lang="uk-UA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9311640" cy="4351338"/>
          </a:xfrm>
        </p:spPr>
        <p:txBody>
          <a:bodyPr>
            <a:normAutofit fontScale="92500" lnSpcReduction="1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uk-UA" altLang="uk-UA" kern="0" dirty="0">
                <a:solidFill>
                  <a:srgbClr val="009999"/>
                </a:solidFill>
                <a:latin typeface="Arial"/>
              </a:rPr>
              <a:t>За контактом</a:t>
            </a:r>
            <a:r>
              <a:rPr kumimoji="0" lang="uk-UA" altLang="uk-UA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uk-UA" altLang="uk-U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 контактні і неконтактні;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uk-UA" altLang="uk-U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uk-UA" altLang="uk-UA" kern="0" dirty="0">
                <a:solidFill>
                  <a:srgbClr val="009999"/>
                </a:solidFill>
                <a:latin typeface="Arial"/>
              </a:rPr>
              <a:t>За умовами діяльності</a:t>
            </a:r>
            <a:r>
              <a:rPr kumimoji="0" lang="uk-UA" altLang="uk-UA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uk-UA" altLang="uk-UA" kern="0" dirty="0">
                <a:solidFill>
                  <a:srgbClr val="000000"/>
                </a:solidFill>
                <a:latin typeface="Arial"/>
              </a:rPr>
              <a:t>– </a:t>
            </a:r>
            <a:r>
              <a:rPr kumimoji="0" lang="uk-UA" altLang="uk-U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лабораторні і природні;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uk-UA" altLang="uk-U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uk-UA" altLang="uk-UA" kern="0" dirty="0">
                <a:solidFill>
                  <a:srgbClr val="009999"/>
                </a:solidFill>
                <a:latin typeface="Arial"/>
              </a:rPr>
              <a:t>За характером взаємодії</a:t>
            </a:r>
            <a:r>
              <a:rPr kumimoji="0" lang="uk-UA" altLang="uk-U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відкриті і закриті;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uk-UA" altLang="uk-U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uk-UA" altLang="uk-UA" kern="0" dirty="0">
                <a:solidFill>
                  <a:srgbClr val="009999"/>
                </a:solidFill>
                <a:latin typeface="Arial"/>
              </a:rPr>
              <a:t>За цілями</a:t>
            </a:r>
            <a:r>
              <a:rPr lang="uk-UA" altLang="uk-UA" kern="0" dirty="0">
                <a:solidFill>
                  <a:srgbClr val="000000"/>
                </a:solidFill>
                <a:latin typeface="Arial"/>
              </a:rPr>
              <a:t> – </a:t>
            </a:r>
            <a:r>
              <a:rPr kumimoji="0" lang="uk-UA" altLang="uk-U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випадкові і цілеспрямовані;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uk-UA" altLang="uk-U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uk-UA" altLang="uk-UA" kern="0" dirty="0">
                <a:solidFill>
                  <a:srgbClr val="009999"/>
                </a:solidFill>
                <a:latin typeface="Arial"/>
              </a:rPr>
              <a:t>За упорядкуванням діяльності</a:t>
            </a:r>
            <a:r>
              <a:rPr lang="uk-UA" altLang="uk-UA" kern="0" dirty="0">
                <a:solidFill>
                  <a:srgbClr val="000000"/>
                </a:solidFill>
                <a:latin typeface="Arial"/>
              </a:rPr>
              <a:t> </a:t>
            </a:r>
            <a:r>
              <a:rPr kumimoji="0" lang="uk-UA" altLang="uk-U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</a:t>
            </a:r>
            <a:r>
              <a:rPr lang="uk-UA" altLang="uk-UA" kern="0" dirty="0">
                <a:solidFill>
                  <a:srgbClr val="000000"/>
                </a:solidFill>
                <a:latin typeface="Arial"/>
              </a:rPr>
              <a:t> </a:t>
            </a:r>
            <a:r>
              <a:rPr kumimoji="0" lang="uk-UA" altLang="uk-U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суцільні і</a:t>
            </a:r>
            <a:r>
              <a:rPr lang="uk-UA" altLang="uk-UA" kern="0" dirty="0">
                <a:solidFill>
                  <a:srgbClr val="000000"/>
                </a:solidFill>
                <a:latin typeface="Arial"/>
              </a:rPr>
              <a:t> </a:t>
            </a:r>
            <a:r>
              <a:rPr kumimoji="0" lang="uk-UA" altLang="uk-U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вибіркові;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uk-UA" altLang="uk-U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uk-UA" altLang="uk-UA" kern="0" dirty="0">
                <a:solidFill>
                  <a:srgbClr val="009999"/>
                </a:solidFill>
                <a:latin typeface="Arial"/>
              </a:rPr>
              <a:t>За</a:t>
            </a:r>
            <a:r>
              <a:rPr lang="uk-UA" altLang="uk-UA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uk-UA" altLang="uk-UA" kern="0" dirty="0">
                <a:solidFill>
                  <a:srgbClr val="009999"/>
                </a:solidFill>
                <a:latin typeface="Arial"/>
              </a:rPr>
              <a:t>фіксацією результатів</a:t>
            </a:r>
            <a:r>
              <a:rPr kumimoji="0" lang="uk-UA" altLang="uk-U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констатуючи і оцінюючі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1517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4838"/>
            <a:ext cx="12192000" cy="80676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Класифікація методів</a:t>
            </a:r>
            <a:b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uk-UA" altLang="uk-UA" sz="28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за </a:t>
            </a:r>
            <a:r>
              <a:rPr kumimoji="0" lang="uk-UA" altLang="uk-UA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Б.Г.Ананьєвим</a:t>
            </a:r>
            <a:r>
              <a:rPr kumimoji="0" lang="uk-UA" altLang="uk-UA" sz="28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Організаційні;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uk-UA" altLang="uk-UA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Емпіричні;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uk-UA" altLang="uk-UA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Методи обробки експериментальних даних;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uk-UA" altLang="uk-UA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Інтерпретаційні.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3965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Організаційні методи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uk-UA" sz="3600" dirty="0"/>
              <a:t>   Порівняльний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uk-UA" sz="3600" dirty="0"/>
              <a:t>             - </a:t>
            </a:r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Порівняльно- онтогенетичний;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uk-UA" altLang="uk-UA" sz="3600" kern="0" dirty="0">
                <a:solidFill>
                  <a:srgbClr val="000000"/>
                </a:solidFill>
                <a:latin typeface="Arial"/>
              </a:rPr>
              <a:t>           -</a:t>
            </a:r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Порівняльно патологічний;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uk-UA" altLang="uk-UA" sz="3600" kern="0" dirty="0">
                <a:solidFill>
                  <a:srgbClr val="000000"/>
                </a:solidFill>
                <a:latin typeface="Arial"/>
              </a:rPr>
              <a:t>           -</a:t>
            </a:r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Порівняльно- педагогічний</a:t>
            </a:r>
          </a:p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uk-UA" sz="3600" dirty="0"/>
              <a:t>   </a:t>
            </a:r>
            <a:r>
              <a:rPr lang="uk-UA" sz="3600" dirty="0" err="1"/>
              <a:t>Лонгітюдний</a:t>
            </a:r>
            <a:endParaRPr lang="uk-UA" sz="3600" dirty="0"/>
          </a:p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uk-UA" sz="3600" dirty="0"/>
              <a:t>  Комплексний</a:t>
            </a:r>
          </a:p>
        </p:txBody>
      </p:sp>
    </p:spTree>
    <p:extLst>
      <p:ext uri="{BB962C8B-B14F-4D97-AF65-F5344CB8AC3E}">
        <p14:creationId xmlns:p14="http://schemas.microsoft.com/office/powerpoint/2010/main" val="3073917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9075"/>
            <a:ext cx="12192000" cy="72961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uk-UA" altLang="uk-UA" b="1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/>
              </a:rPr>
              <a:t>Емпіричні методи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/>
              </a:rPr>
              <a:t>Обсерваційні (</a:t>
            </a:r>
            <a:r>
              <a:rPr kumimoji="0" lang="uk-UA" altLang="uk-UA" sz="3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Спостереження,самоспостереження</a:t>
            </a:r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/>
              </a:rPr>
              <a:t>)</a:t>
            </a:r>
          </a:p>
          <a:p>
            <a:pPr marL="0" indent="0">
              <a:buNone/>
            </a:pPr>
            <a:endParaRPr kumimoji="0" lang="uk-UA" altLang="uk-UA" sz="3600" b="0" i="0" u="none" strike="noStrike" kern="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/>
            </a:endParaRPr>
          </a:p>
          <a:p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/>
              </a:rPr>
              <a:t>Експериментальні</a:t>
            </a:r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(</a:t>
            </a:r>
            <a:r>
              <a:rPr kumimoji="0" lang="uk-UA" altLang="uk-UA" sz="3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Природний,лабораторний</a:t>
            </a:r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, </a:t>
            </a:r>
            <a:r>
              <a:rPr lang="uk-UA" altLang="uk-UA" sz="3600" kern="0" noProof="0" dirty="0" err="1">
                <a:latin typeface="Arial"/>
              </a:rPr>
              <a:t>п</a:t>
            </a:r>
            <a:r>
              <a:rPr kumimoji="0" lang="uk-UA" altLang="uk-UA" sz="3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ольовий,формуючий</a:t>
            </a:r>
            <a:endParaRPr kumimoji="0" lang="uk-UA" altLang="uk-UA" sz="3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  <a:p>
            <a:endParaRPr kumimoji="0" lang="uk-UA" altLang="uk-UA" sz="3600" b="0" i="0" u="none" strike="noStrike" kern="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/>
            </a:endParaRPr>
          </a:p>
          <a:p>
            <a:r>
              <a:rPr lang="uk-UA" sz="3600" kern="0" dirty="0" err="1">
                <a:solidFill>
                  <a:srgbClr val="009999"/>
                </a:solidFill>
                <a:latin typeface="Arial"/>
              </a:rPr>
              <a:t>Психодіагностичні</a:t>
            </a:r>
            <a:r>
              <a:rPr lang="uk-UA" sz="3600" kern="0" dirty="0">
                <a:solidFill>
                  <a:srgbClr val="009999"/>
                </a:solidFill>
                <a:latin typeface="Arial"/>
              </a:rPr>
              <a:t> (</a:t>
            </a:r>
            <a:r>
              <a:rPr lang="ru-RU" sz="3600" dirty="0" err="1"/>
              <a:t>Тести,анкетування,бесіда,інтерв’ю,соціометрія</a:t>
            </a:r>
            <a:r>
              <a:rPr lang="ru-RU" sz="3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6709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875"/>
            <a:ext cx="12192000" cy="71437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altLang="uk-UA" sz="36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Методи обробки даних</a:t>
            </a:r>
            <a:endParaRPr lang="uk-UA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9423"/>
              </p:ext>
            </p:extLst>
          </p:nvPr>
        </p:nvGraphicFramePr>
        <p:xfrm>
          <a:off x="300446" y="1825625"/>
          <a:ext cx="1105335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2556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503" y="-617901"/>
            <a:ext cx="12192000" cy="80676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kumimoji="0" lang="uk-UA" altLang="uk-UA" sz="48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/>
              </a:rPr>
              <a:t>Інтерпретаційні методи</a:t>
            </a:r>
            <a:endParaRPr lang="uk-UA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063" y="1423851"/>
            <a:ext cx="10515600" cy="3081066"/>
          </a:xfrm>
        </p:spPr>
        <p:txBody>
          <a:bodyPr>
            <a:normAutofit fontScale="92500" lnSpcReduction="10000"/>
          </a:bodyPr>
          <a:lstStyle/>
          <a:p>
            <a:r>
              <a:rPr lang="uk-UA" altLang="uk-UA" sz="3600" b="1" dirty="0"/>
              <a:t>Генетичний -</a:t>
            </a:r>
            <a:r>
              <a:rPr lang="uk-UA" altLang="uk-UA" sz="3600" dirty="0"/>
              <a:t>Виділення </a:t>
            </a:r>
            <a:r>
              <a:rPr lang="uk-UA" altLang="uk-UA" sz="3600" dirty="0" err="1"/>
              <a:t>фаз,стадій</a:t>
            </a:r>
            <a:r>
              <a:rPr lang="uk-UA" altLang="uk-UA" sz="3600" dirty="0"/>
              <a:t>, </a:t>
            </a:r>
            <a:r>
              <a:rPr lang="uk-UA" altLang="uk-UA" sz="3600" dirty="0" err="1"/>
              <a:t>етапів,рівнів</a:t>
            </a:r>
            <a:r>
              <a:rPr lang="uk-UA" altLang="uk-UA" sz="3600" dirty="0"/>
              <a:t> розвитку психіки у </a:t>
            </a:r>
            <a:r>
              <a:rPr lang="uk-UA" altLang="uk-UA" sz="3600" dirty="0" err="1"/>
              <a:t>онто</a:t>
            </a:r>
            <a:r>
              <a:rPr lang="uk-UA" altLang="uk-UA" sz="3600" dirty="0"/>
              <a:t> і філогенезі</a:t>
            </a:r>
          </a:p>
          <a:p>
            <a:endParaRPr lang="uk-UA" altLang="uk-UA" sz="3600" dirty="0"/>
          </a:p>
          <a:p>
            <a:pPr marL="0" indent="0">
              <a:buNone/>
            </a:pPr>
            <a:endParaRPr lang="uk-UA" altLang="uk-UA" sz="3600" dirty="0"/>
          </a:p>
          <a:p>
            <a:r>
              <a:rPr lang="uk-UA" altLang="uk-UA" sz="3600" b="1" dirty="0"/>
              <a:t>Структурний- </a:t>
            </a:r>
            <a:r>
              <a:rPr lang="ru-RU" altLang="uk-UA" sz="3600" dirty="0" err="1"/>
              <a:t>Встановлення</a:t>
            </a:r>
            <a:r>
              <a:rPr lang="ru-RU" altLang="uk-UA" sz="3600" dirty="0"/>
              <a:t> </a:t>
            </a:r>
            <a:r>
              <a:rPr lang="ru-RU" altLang="uk-UA" sz="3600" dirty="0" err="1"/>
              <a:t>зв’язків</a:t>
            </a:r>
            <a:r>
              <a:rPr lang="ru-RU" altLang="uk-UA" sz="3600" dirty="0"/>
              <a:t> </a:t>
            </a:r>
            <a:r>
              <a:rPr lang="ru-RU" altLang="uk-UA" sz="3600" dirty="0" err="1"/>
              <a:t>між</a:t>
            </a:r>
            <a:r>
              <a:rPr lang="ru-RU" altLang="uk-UA" sz="3600" dirty="0"/>
              <a:t> </a:t>
            </a:r>
            <a:r>
              <a:rPr lang="ru-RU" altLang="uk-UA" sz="3600" dirty="0" err="1"/>
              <a:t>досліджуваними</a:t>
            </a:r>
            <a:r>
              <a:rPr lang="ru-RU" altLang="uk-UA" sz="3600" dirty="0"/>
              <a:t>              </a:t>
            </a:r>
            <a:r>
              <a:rPr lang="ru-RU" altLang="uk-UA" sz="3600" dirty="0" err="1"/>
              <a:t>явищами</a:t>
            </a:r>
            <a:endParaRPr lang="ru-RU" altLang="uk-UA" sz="3600" dirty="0"/>
          </a:p>
        </p:txBody>
      </p:sp>
    </p:spTree>
    <p:extLst>
      <p:ext uri="{BB962C8B-B14F-4D97-AF65-F5344CB8AC3E}">
        <p14:creationId xmlns:p14="http://schemas.microsoft.com/office/powerpoint/2010/main" val="235518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705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/>
              <a:t>Експериментально-психологічне дослідження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/>
              <a:t>Експериментально-психологічне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штучне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 умов,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психічної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в </a:t>
            </a:r>
            <a:r>
              <a:rPr lang="ru-RU" dirty="0" err="1"/>
              <a:t>хворобливих</a:t>
            </a:r>
            <a:r>
              <a:rPr lang="ru-RU" dirty="0"/>
              <a:t> станах.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будується</a:t>
            </a:r>
            <a:r>
              <a:rPr lang="ru-RU" dirty="0"/>
              <a:t> за принципом </a:t>
            </a:r>
            <a:r>
              <a:rPr lang="ru-RU" dirty="0" err="1"/>
              <a:t>функціональних</a:t>
            </a:r>
            <a:r>
              <a:rPr lang="ru-RU" dirty="0"/>
              <a:t> проб. Роль </a:t>
            </a:r>
            <a:r>
              <a:rPr lang="ru-RU" dirty="0" err="1"/>
              <a:t>специфічного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в </a:t>
            </a:r>
            <a:r>
              <a:rPr lang="ru-RU" dirty="0" err="1"/>
              <a:t>експериментально-психологічному</a:t>
            </a:r>
            <a:r>
              <a:rPr lang="ru-RU" dirty="0"/>
              <a:t> </a:t>
            </a:r>
            <a:r>
              <a:rPr lang="ru-RU" dirty="0" err="1"/>
              <a:t>дослідженні</a:t>
            </a:r>
            <a:r>
              <a:rPr lang="ru-RU" dirty="0"/>
              <a:t> </a:t>
            </a:r>
            <a:r>
              <a:rPr lang="ru-RU" dirty="0" err="1"/>
              <a:t>належить</a:t>
            </a:r>
            <a:r>
              <a:rPr lang="ru-RU" dirty="0"/>
              <a:t> </a:t>
            </a:r>
            <a:r>
              <a:rPr lang="ru-RU" dirty="0" err="1"/>
              <a:t>завданням</a:t>
            </a:r>
            <a:r>
              <a:rPr lang="ru-RU" dirty="0"/>
              <a:t>,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вимагає</a:t>
            </a:r>
            <a:r>
              <a:rPr lang="ru-RU" dirty="0"/>
              <a:t> </a:t>
            </a:r>
            <a:r>
              <a:rPr lang="ru-RU" dirty="0" err="1"/>
              <a:t>актуалізації</a:t>
            </a:r>
            <a:r>
              <a:rPr lang="ru-RU" dirty="0"/>
              <a:t> </a:t>
            </a:r>
            <a:r>
              <a:rPr lang="ru-RU" dirty="0" err="1"/>
              <a:t>психічних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. </a:t>
            </a:r>
            <a:r>
              <a:rPr lang="ru-RU" dirty="0" err="1"/>
              <a:t>Експериментально-психологічне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нестандартизованих</a:t>
            </a:r>
            <a:r>
              <a:rPr lang="ru-RU" dirty="0"/>
              <a:t> і </a:t>
            </a:r>
            <a:r>
              <a:rPr lang="ru-RU" dirty="0" err="1"/>
              <a:t>стандартизованих</a:t>
            </a:r>
            <a:r>
              <a:rPr lang="ru-RU" dirty="0"/>
              <a:t> методик.</a:t>
            </a:r>
          </a:p>
          <a:p>
            <a:endParaRPr lang="ru-RU" dirty="0"/>
          </a:p>
          <a:p>
            <a:r>
              <a:rPr lang="ru-RU" dirty="0" err="1"/>
              <a:t>Існує</a:t>
            </a:r>
            <a:r>
              <a:rPr lang="ru-RU" dirty="0"/>
              <a:t> два </a:t>
            </a:r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підбора</a:t>
            </a:r>
            <a:r>
              <a:rPr lang="ru-RU" dirty="0"/>
              <a:t> методик для </a:t>
            </a:r>
            <a:r>
              <a:rPr lang="ru-RU" dirty="0" err="1"/>
              <a:t>експериментально-психологічного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: 1) </a:t>
            </a:r>
            <a:r>
              <a:rPr lang="ru-RU" dirty="0" err="1"/>
              <a:t>сполучення</a:t>
            </a:r>
            <a:r>
              <a:rPr lang="ru-RU" dirty="0"/>
              <a:t> методик,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повно</a:t>
            </a:r>
            <a:r>
              <a:rPr lang="ru-RU" dirty="0"/>
              <a:t> і </a:t>
            </a:r>
            <a:r>
              <a:rPr lang="ru-RU" dirty="0" err="1"/>
              <a:t>всебічно</a:t>
            </a:r>
            <a:r>
              <a:rPr lang="ru-RU" dirty="0"/>
              <a:t> </a:t>
            </a:r>
            <a:r>
              <a:rPr lang="ru-RU" dirty="0" err="1"/>
              <a:t>досліджувати</a:t>
            </a:r>
            <a:r>
              <a:rPr lang="ru-RU" dirty="0"/>
              <a:t> прояви </a:t>
            </a:r>
            <a:r>
              <a:rPr lang="ru-RU" dirty="0" err="1"/>
              <a:t>психічної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; 2) </a:t>
            </a:r>
            <a:r>
              <a:rPr lang="ru-RU" dirty="0" err="1"/>
              <a:t>сполучення</a:t>
            </a:r>
            <a:r>
              <a:rPr lang="ru-RU" dirty="0"/>
              <a:t> </a:t>
            </a:r>
            <a:r>
              <a:rPr lang="ru-RU" dirty="0" err="1"/>
              <a:t>близьких</a:t>
            </a:r>
            <a:r>
              <a:rPr lang="ru-RU" dirty="0"/>
              <a:t> по </a:t>
            </a:r>
            <a:r>
              <a:rPr lang="ru-RU" dirty="0" err="1"/>
              <a:t>спрямованості</a:t>
            </a:r>
            <a:r>
              <a:rPr lang="ru-RU" dirty="0"/>
              <a:t> методик,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надійність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. </a:t>
            </a:r>
            <a:r>
              <a:rPr lang="ru-RU" dirty="0" err="1"/>
              <a:t>Зазвичай</a:t>
            </a:r>
            <a:r>
              <a:rPr lang="ru-RU" dirty="0"/>
              <a:t> в одному </a:t>
            </a:r>
            <a:r>
              <a:rPr lang="ru-RU" dirty="0" err="1"/>
              <a:t>дослідженні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8-9 методик.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13553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5943" y="-219075"/>
            <a:ext cx="12605657" cy="72961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0388"/>
          </a:xfrm>
        </p:spPr>
        <p:txBody>
          <a:bodyPr>
            <a:normAutofit fontScale="90000"/>
          </a:bodyPr>
          <a:lstStyle/>
          <a:p>
            <a:r>
              <a:rPr lang="uk-UA" dirty="0"/>
              <a:t>Вибір </a:t>
            </a:r>
            <a:r>
              <a:rPr lang="uk-UA" dirty="0" err="1"/>
              <a:t>методик</a:t>
            </a:r>
            <a:r>
              <a:rPr lang="uk-UA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5474"/>
            <a:ext cx="10515600" cy="4831489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У виборі </a:t>
            </a:r>
            <a:r>
              <a:rPr lang="uk-UA" dirty="0" err="1"/>
              <a:t>методик</a:t>
            </a:r>
            <a:r>
              <a:rPr lang="uk-UA" dirty="0"/>
              <a:t> експериментально-психологічного дослідження відіграють роль наступні обставини.</a:t>
            </a:r>
          </a:p>
          <a:p>
            <a:endParaRPr lang="uk-UA" dirty="0"/>
          </a:p>
          <a:p>
            <a:r>
              <a:rPr lang="uk-UA" dirty="0"/>
              <a:t>1. Ціль дослідження - диференціальна діагностика, визначення глибини дефекту, вивчення ефективності терапії.</a:t>
            </a:r>
          </a:p>
          <a:p>
            <a:endParaRPr lang="uk-UA" dirty="0"/>
          </a:p>
          <a:p>
            <a:r>
              <a:rPr lang="uk-UA" dirty="0"/>
              <a:t>2. Освіта і життєвий досвід хворого.</a:t>
            </a:r>
          </a:p>
          <a:p>
            <a:endParaRPr lang="uk-UA" dirty="0"/>
          </a:p>
          <a:p>
            <a:r>
              <a:rPr lang="uk-UA" dirty="0"/>
              <a:t>3. Особливості контакту з хворим (наприклад, пацієнт з поганим зором).</a:t>
            </a:r>
          </a:p>
          <a:p>
            <a:endParaRPr lang="uk-UA" dirty="0"/>
          </a:p>
          <a:p>
            <a:r>
              <a:rPr lang="uk-UA" dirty="0"/>
              <a:t>У процесі дослідження методики пропонуються по зростаючій складності (за винятком випробуваних, від яких очікується симуляція).</a:t>
            </a:r>
          </a:p>
        </p:txBody>
      </p:sp>
    </p:spTree>
    <p:extLst>
      <p:ext uri="{BB962C8B-B14F-4D97-AF65-F5344CB8AC3E}">
        <p14:creationId xmlns:p14="http://schemas.microsoft.com/office/powerpoint/2010/main" val="4117761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4009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 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2970" y="4284617"/>
            <a:ext cx="6191795" cy="1892346"/>
          </a:xfrm>
        </p:spPr>
        <p:txBody>
          <a:bodyPr>
            <a:normAutofit/>
          </a:bodyPr>
          <a:lstStyle/>
          <a:p>
            <a:r>
              <a:rPr lang="uk-UA" sz="54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9215372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b7ca45-b60c-42e8-bffa-54e603c66290" xsi:nil="true"/>
    <lcf76f155ced4ddcb4097134ff3c332f xmlns="b8fe0a08-5d13-4527-b6da-45b036e5641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9" ma:contentTypeDescription="Створення нового документа." ma:contentTypeScope="" ma:versionID="cf6c5dfcf8f188141eff0e78913e4bf2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f301b437738784a712b884c71155ebac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Теги зображень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0a979b8b-b5ee-4037-8f12-778c285c0cd1}" ma:internalName="TaxCatchAll" ma:showField="CatchAllData" ma:web="30b7ca45-b60c-42e8-bffa-54e603c662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94E90D-04A6-4920-B3A4-5675721AE83B}">
  <ds:schemaRefs>
    <ds:schemaRef ds:uri="http://schemas.microsoft.com/office/2006/metadata/properties"/>
    <ds:schemaRef ds:uri="http://schemas.microsoft.com/office/infopath/2007/PartnerControls"/>
    <ds:schemaRef ds:uri="30b7ca45-b60c-42e8-bffa-54e603c66290"/>
    <ds:schemaRef ds:uri="b8fe0a08-5d13-4527-b6da-45b036e56415"/>
  </ds:schemaRefs>
</ds:datastoreItem>
</file>

<file path=customXml/itemProps2.xml><?xml version="1.0" encoding="utf-8"?>
<ds:datastoreItem xmlns:ds="http://schemas.openxmlformats.org/officeDocument/2006/customXml" ds:itemID="{F9B50051-FB4F-46EC-A1B3-C66275BDFA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47EEB1-55DF-40FC-8342-57FF9EB0EA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30b7ca45-b60c-42e8-bffa-54e603c66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450</Words>
  <Application>Microsoft Office PowerPoint</Application>
  <PresentationFormat>Широкоэкранный</PresentationFormat>
  <Paragraphs>86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Методи психологічного дослідження. Експериментально-психологічні методи</vt:lpstr>
      <vt:lpstr>Методологічні принципи психології</vt:lpstr>
      <vt:lpstr>Основні принципи дослідження</vt:lpstr>
      <vt:lpstr>Класифікації методів психологічного        дослідження</vt:lpstr>
      <vt:lpstr>Класифікація методів (за А.В.Петровським)</vt:lpstr>
      <vt:lpstr>Класифікація методів  (за Б.Г.Ананьєвим)</vt:lpstr>
      <vt:lpstr>Організаційні методи</vt:lpstr>
      <vt:lpstr>Емпіричні методи</vt:lpstr>
      <vt:lpstr>Методи обробки даних</vt:lpstr>
      <vt:lpstr>Інтерпретаційні методи</vt:lpstr>
      <vt:lpstr>Експериментально-психологічне дослідження</vt:lpstr>
      <vt:lpstr>Вибір методик </vt:lpstr>
      <vt:lpstr>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Acer</cp:lastModifiedBy>
  <cp:revision>11</cp:revision>
  <dcterms:created xsi:type="dcterms:W3CDTF">2023-10-01T17:25:24Z</dcterms:created>
  <dcterms:modified xsi:type="dcterms:W3CDTF">2024-02-17T13:42:44Z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0x01010098E3CB2640C81744928279585D4A664A</vt:lpwstr>
  </property>
  <property fmtid="{D5CDD505-2E9C-101B-9397-08002B2CF9AE}" pid="3" name="MediaServiceImageTags">
    <vt:lpwstr/>
  </property>
</Properties>
</file>