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E934-F01E-49D9-8D38-89C58961BE26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B8BA8-12DD-4EE8-99F6-C7010F596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234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E934-F01E-49D9-8D38-89C58961BE26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B8BA8-12DD-4EE8-99F6-C7010F596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622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E934-F01E-49D9-8D38-89C58961BE26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B8BA8-12DD-4EE8-99F6-C7010F596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777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E934-F01E-49D9-8D38-89C58961BE26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B8BA8-12DD-4EE8-99F6-C7010F596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645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E934-F01E-49D9-8D38-89C58961BE26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B8BA8-12DD-4EE8-99F6-C7010F596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603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E934-F01E-49D9-8D38-89C58961BE26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B8BA8-12DD-4EE8-99F6-C7010F596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639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E934-F01E-49D9-8D38-89C58961BE26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B8BA8-12DD-4EE8-99F6-C7010F596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576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E934-F01E-49D9-8D38-89C58961BE26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B8BA8-12DD-4EE8-99F6-C7010F596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982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E934-F01E-49D9-8D38-89C58961BE26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B8BA8-12DD-4EE8-99F6-C7010F596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784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E934-F01E-49D9-8D38-89C58961BE26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B8BA8-12DD-4EE8-99F6-C7010F596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095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E934-F01E-49D9-8D38-89C58961BE26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B8BA8-12DD-4EE8-99F6-C7010F596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29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E934-F01E-49D9-8D38-89C58961BE26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B8BA8-12DD-4EE8-99F6-C7010F596F1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05982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E934-F01E-49D9-8D38-89C58961BE26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B8BA8-12DD-4EE8-99F6-C7010F596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8844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E934-F01E-49D9-8D38-89C58961BE26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B8BA8-12DD-4EE8-99F6-C7010F596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0195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E934-F01E-49D9-8D38-89C58961BE26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B8BA8-12DD-4EE8-99F6-C7010F596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3639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E934-F01E-49D9-8D38-89C58961BE26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B8BA8-12DD-4EE8-99F6-C7010F596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51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E934-F01E-49D9-8D38-89C58961BE26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B8BA8-12DD-4EE8-99F6-C7010F596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84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3F7E934-F01E-49D9-8D38-89C58961BE26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B8BA8-12DD-4EE8-99F6-C7010F596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7196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1478" y="1995855"/>
            <a:ext cx="8825658" cy="1612150"/>
          </a:xfrm>
        </p:spPr>
        <p:txBody>
          <a:bodyPr/>
          <a:lstStyle/>
          <a:p>
            <a:pPr algn="ctr"/>
            <a:r>
              <a:rPr lang="ru-RU" dirty="0"/>
              <a:t>«</a:t>
            </a:r>
            <a:r>
              <a:rPr lang="ru-RU" dirty="0" err="1"/>
              <a:t>Суїцид</a:t>
            </a:r>
            <a:r>
              <a:rPr lang="ru-RU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95739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поняття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0412" y="1982581"/>
            <a:ext cx="4743573" cy="4550104"/>
          </a:xfrm>
        </p:spPr>
        <p:txBody>
          <a:bodyPr>
            <a:normAutofit/>
          </a:bodyPr>
          <a:lstStyle/>
          <a:p>
            <a:r>
              <a:rPr lang="ru-RU" dirty="0" err="1"/>
              <a:t>Самогу́бство</a:t>
            </a:r>
            <a:r>
              <a:rPr lang="ru-RU" dirty="0"/>
              <a:t> (</a:t>
            </a:r>
            <a:r>
              <a:rPr lang="ru-RU" dirty="0" err="1"/>
              <a:t>суїцид</a:t>
            </a:r>
            <a:r>
              <a:rPr lang="ru-RU" dirty="0"/>
              <a:t>) — </a:t>
            </a:r>
            <a:r>
              <a:rPr lang="ru-RU" dirty="0" err="1"/>
              <a:t>свідоме</a:t>
            </a:r>
            <a:r>
              <a:rPr lang="ru-RU" dirty="0"/>
              <a:t> </a:t>
            </a:r>
            <a:r>
              <a:rPr lang="ru-RU" dirty="0" err="1"/>
              <a:t>самостійне</a:t>
            </a:r>
            <a:r>
              <a:rPr lang="ru-RU" dirty="0"/>
              <a:t> </a:t>
            </a:r>
            <a:r>
              <a:rPr lang="ru-RU" dirty="0" err="1"/>
              <a:t>позбавлення</a:t>
            </a:r>
            <a:r>
              <a:rPr lang="ru-RU" dirty="0"/>
              <a:t> себе </a:t>
            </a:r>
            <a:r>
              <a:rPr lang="ru-RU" dirty="0" err="1"/>
              <a:t>життя</a:t>
            </a:r>
            <a:r>
              <a:rPr lang="ru-RU" dirty="0"/>
              <a:t>, </a:t>
            </a:r>
            <a:r>
              <a:rPr lang="ru-RU" dirty="0" err="1"/>
              <a:t>спричинене</a:t>
            </a:r>
            <a:r>
              <a:rPr lang="ru-RU" dirty="0"/>
              <a:t> </a:t>
            </a:r>
            <a:r>
              <a:rPr lang="ru-RU" dirty="0" err="1"/>
              <a:t>своєю</a:t>
            </a:r>
            <a:r>
              <a:rPr lang="ru-RU" dirty="0"/>
              <a:t> </a:t>
            </a:r>
            <a:r>
              <a:rPr lang="ru-RU" dirty="0" err="1"/>
              <a:t>безпосередньою</a:t>
            </a:r>
            <a:r>
              <a:rPr lang="ru-RU" dirty="0"/>
              <a:t>, </a:t>
            </a:r>
            <a:r>
              <a:rPr lang="ru-RU" dirty="0" err="1"/>
              <a:t>умисною</a:t>
            </a:r>
            <a:r>
              <a:rPr lang="ru-RU" dirty="0"/>
              <a:t> і </a:t>
            </a:r>
            <a:r>
              <a:rPr lang="ru-RU" dirty="0" err="1"/>
              <a:t>бажаною</a:t>
            </a:r>
            <a:r>
              <a:rPr lang="ru-RU" dirty="0"/>
              <a:t> </a:t>
            </a:r>
            <a:r>
              <a:rPr lang="ru-RU" dirty="0" err="1"/>
              <a:t>дією</a:t>
            </a:r>
            <a:r>
              <a:rPr lang="ru-RU" dirty="0"/>
              <a:t>. </a:t>
            </a:r>
            <a:r>
              <a:rPr lang="ru-RU" dirty="0" err="1"/>
              <a:t>Суїцид</a:t>
            </a:r>
            <a:r>
              <a:rPr lang="ru-RU" dirty="0"/>
              <a:t> — акт </a:t>
            </a:r>
            <a:r>
              <a:rPr lang="ru-RU" dirty="0" err="1"/>
              <a:t>самогубства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спроби</a:t>
            </a:r>
            <a:r>
              <a:rPr lang="ru-RU" dirty="0"/>
              <a:t> </a:t>
            </a:r>
            <a:r>
              <a:rPr lang="ru-RU" dirty="0" err="1"/>
              <a:t>самогубства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у </a:t>
            </a:r>
            <a:r>
              <a:rPr lang="ru-RU" dirty="0" err="1"/>
              <a:t>стані</a:t>
            </a:r>
            <a:r>
              <a:rPr lang="ru-RU" dirty="0"/>
              <a:t> сильного душевного </a:t>
            </a:r>
            <a:r>
              <a:rPr lang="ru-RU" dirty="0" err="1"/>
              <a:t>розладу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впливом</a:t>
            </a:r>
            <a:r>
              <a:rPr lang="ru-RU" dirty="0"/>
              <a:t> </a:t>
            </a:r>
            <a:r>
              <a:rPr lang="ru-RU" dirty="0" err="1"/>
              <a:t>якогось</a:t>
            </a:r>
            <a:r>
              <a:rPr lang="ru-RU" dirty="0"/>
              <a:t> </a:t>
            </a:r>
            <a:r>
              <a:rPr lang="ru-RU" dirty="0" err="1"/>
              <a:t>психічного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.</a:t>
            </a:r>
          </a:p>
        </p:txBody>
      </p:sp>
      <p:pic>
        <p:nvPicPr>
          <p:cNvPr id="1026" name="Picture 2" descr="Мужской суицид: чем он отличается от женского и почему случается чаще - BBC  News Русская служб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215" y="2140637"/>
            <a:ext cx="5506670" cy="3097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2593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1812" y="1153953"/>
            <a:ext cx="8946541" cy="2017920"/>
          </a:xfrm>
        </p:spPr>
        <p:txBody>
          <a:bodyPr/>
          <a:lstStyle/>
          <a:p>
            <a:r>
              <a:rPr lang="ru-RU" dirty="0" err="1"/>
              <a:t>Суїцидальні</a:t>
            </a:r>
            <a:r>
              <a:rPr lang="ru-RU" dirty="0"/>
              <a:t> замахи —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суїцидальні</a:t>
            </a:r>
            <a:r>
              <a:rPr lang="ru-RU" dirty="0"/>
              <a:t> </a:t>
            </a:r>
            <a:r>
              <a:rPr lang="ru-RU" dirty="0" err="1"/>
              <a:t>акти</a:t>
            </a:r>
            <a:r>
              <a:rPr lang="ru-RU" dirty="0"/>
              <a:t>, </a:t>
            </a:r>
            <a:r>
              <a:rPr lang="ru-RU" dirty="0" err="1"/>
              <a:t>котрі</a:t>
            </a:r>
            <a:r>
              <a:rPr lang="ru-RU" dirty="0"/>
              <a:t> не </a:t>
            </a:r>
            <a:r>
              <a:rPr lang="ru-RU" dirty="0" err="1"/>
              <a:t>закінчились</a:t>
            </a:r>
            <a:r>
              <a:rPr lang="ru-RU" dirty="0"/>
              <a:t> летально по </a:t>
            </a:r>
            <a:r>
              <a:rPr lang="ru-RU" dirty="0" err="1"/>
              <a:t>причині</a:t>
            </a:r>
            <a:r>
              <a:rPr lang="ru-RU" dirty="0"/>
              <a:t>, </a:t>
            </a:r>
            <a:r>
              <a:rPr lang="ru-RU" dirty="0" err="1"/>
              <a:t>незалежній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суїцидента</a:t>
            </a:r>
            <a:r>
              <a:rPr lang="ru-RU" dirty="0"/>
              <a:t>. </a:t>
            </a:r>
            <a:r>
              <a:rPr lang="ru-RU" dirty="0" err="1"/>
              <a:t>Суїцидальна</a:t>
            </a:r>
            <a:r>
              <a:rPr lang="ru-RU" dirty="0"/>
              <a:t> </a:t>
            </a:r>
            <a:r>
              <a:rPr lang="ru-RU" dirty="0" err="1"/>
              <a:t>поведінка</a:t>
            </a:r>
            <a:r>
              <a:rPr lang="ru-RU" dirty="0"/>
              <a:t> — </a:t>
            </a:r>
            <a:r>
              <a:rPr lang="ru-RU" dirty="0" err="1"/>
              <a:t>поняття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ширше</a:t>
            </a:r>
            <a:r>
              <a:rPr lang="ru-RU" dirty="0"/>
              <a:t> і </a:t>
            </a:r>
            <a:r>
              <a:rPr lang="ru-RU" dirty="0" err="1"/>
              <a:t>поряд</a:t>
            </a:r>
            <a:r>
              <a:rPr lang="ru-RU" dirty="0"/>
              <a:t> з </a:t>
            </a:r>
            <a:r>
              <a:rPr lang="ru-RU" dirty="0" err="1"/>
              <a:t>суїцидом</a:t>
            </a:r>
            <a:r>
              <a:rPr lang="ru-RU" dirty="0"/>
              <a:t>, </a:t>
            </a:r>
            <a:r>
              <a:rPr lang="ru-RU" dirty="0" err="1"/>
              <a:t>включає</a:t>
            </a:r>
            <a:r>
              <a:rPr lang="ru-RU" dirty="0"/>
              <a:t> в себе </a:t>
            </a:r>
            <a:r>
              <a:rPr lang="ru-RU" dirty="0" err="1"/>
              <a:t>суїцидальні</a:t>
            </a:r>
            <a:r>
              <a:rPr lang="ru-RU" dirty="0"/>
              <a:t> замахи, </a:t>
            </a:r>
            <a:r>
              <a:rPr lang="ru-RU" dirty="0" err="1"/>
              <a:t>спроби</a:t>
            </a:r>
            <a:r>
              <a:rPr lang="ru-RU" dirty="0"/>
              <a:t> та прояви.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57954" y="2848708"/>
            <a:ext cx="82149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0" dirty="0" err="1">
                <a:effectLst/>
                <a:latin typeface="Roboto"/>
              </a:rPr>
              <a:t>Щороку</a:t>
            </a:r>
            <a:r>
              <a:rPr lang="ru-RU" b="0" i="0" dirty="0">
                <a:effectLst/>
                <a:latin typeface="Roboto"/>
              </a:rPr>
              <a:t> в </a:t>
            </a:r>
            <a:r>
              <a:rPr lang="ru-RU" b="0" i="0" dirty="0" err="1">
                <a:effectLst/>
                <a:latin typeface="Roboto"/>
              </a:rPr>
              <a:t>світі</a:t>
            </a:r>
            <a:r>
              <a:rPr lang="ru-RU" b="0" i="0" dirty="0">
                <a:effectLst/>
                <a:latin typeface="Roboto"/>
              </a:rPr>
              <a:t> </a:t>
            </a:r>
            <a:r>
              <a:rPr lang="ru-RU" b="0" i="0" dirty="0" err="1">
                <a:effectLst/>
                <a:latin typeface="Roboto"/>
              </a:rPr>
              <a:t>близько</a:t>
            </a:r>
            <a:r>
              <a:rPr lang="ru-RU" b="0" i="0" dirty="0">
                <a:effectLst/>
                <a:latin typeface="Roboto"/>
              </a:rPr>
              <a:t> </a:t>
            </a:r>
            <a:r>
              <a:rPr lang="ru-RU" b="0" i="0" dirty="0" err="1">
                <a:effectLst/>
                <a:latin typeface="Roboto"/>
              </a:rPr>
              <a:t>мільйона</a:t>
            </a:r>
            <a:r>
              <a:rPr lang="ru-RU" b="0" i="0" dirty="0">
                <a:effectLst/>
                <a:latin typeface="Roboto"/>
              </a:rPr>
              <a:t> людей </a:t>
            </a:r>
            <a:r>
              <a:rPr lang="ru-RU" b="0" i="0" dirty="0" err="1">
                <a:effectLst/>
                <a:latin typeface="Roboto"/>
              </a:rPr>
              <a:t>покінчують</a:t>
            </a:r>
            <a:r>
              <a:rPr lang="ru-RU" b="0" i="0" dirty="0">
                <a:effectLst/>
                <a:latin typeface="Roboto"/>
              </a:rPr>
              <a:t> </a:t>
            </a:r>
            <a:r>
              <a:rPr lang="ru-RU" b="0" i="0" dirty="0" err="1">
                <a:effectLst/>
                <a:latin typeface="Roboto"/>
              </a:rPr>
              <a:t>життя</a:t>
            </a:r>
            <a:r>
              <a:rPr lang="ru-RU" b="0" i="0" dirty="0">
                <a:effectLst/>
                <a:latin typeface="Roboto"/>
              </a:rPr>
              <a:t> </a:t>
            </a:r>
            <a:r>
              <a:rPr lang="ru-RU" b="0" i="0" dirty="0" err="1">
                <a:effectLst/>
                <a:latin typeface="Roboto"/>
              </a:rPr>
              <a:t>самогубством</a:t>
            </a:r>
            <a:r>
              <a:rPr lang="ru-RU" b="0" i="0" dirty="0">
                <a:effectLst/>
                <a:latin typeface="Roboto"/>
              </a:rPr>
              <a:t>, </a:t>
            </a:r>
            <a:r>
              <a:rPr lang="ru-RU" b="0" i="0" dirty="0" err="1">
                <a:effectLst/>
                <a:latin typeface="Roboto"/>
              </a:rPr>
              <a:t>тобто</a:t>
            </a:r>
            <a:r>
              <a:rPr lang="ru-RU" b="0" i="0" dirty="0">
                <a:effectLst/>
                <a:latin typeface="Roboto"/>
              </a:rPr>
              <a:t> одна </a:t>
            </a:r>
            <a:r>
              <a:rPr lang="ru-RU" b="0" i="0" dirty="0" err="1">
                <a:effectLst/>
                <a:latin typeface="Roboto"/>
              </a:rPr>
              <a:t>людина</a:t>
            </a:r>
            <a:r>
              <a:rPr lang="ru-RU" b="0" i="0" dirty="0">
                <a:effectLst/>
                <a:latin typeface="Roboto"/>
              </a:rPr>
              <a:t> </a:t>
            </a:r>
            <a:r>
              <a:rPr lang="ru-RU" b="0" i="0" dirty="0" err="1">
                <a:effectLst/>
                <a:latin typeface="Roboto"/>
              </a:rPr>
              <a:t>кожні</a:t>
            </a:r>
            <a:r>
              <a:rPr lang="ru-RU" b="0" i="0" dirty="0">
                <a:effectLst/>
                <a:latin typeface="Roboto"/>
              </a:rPr>
              <a:t> 40 секунд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82283" y="3894992"/>
            <a:ext cx="92979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0" dirty="0" err="1">
                <a:effectLst/>
                <a:latin typeface="Roboto"/>
              </a:rPr>
              <a:t>Найвищий</a:t>
            </a:r>
            <a:r>
              <a:rPr lang="ru-RU" b="0" i="0" dirty="0">
                <a:effectLst/>
                <a:latin typeface="Roboto"/>
              </a:rPr>
              <a:t> </a:t>
            </a:r>
            <a:r>
              <a:rPr lang="ru-RU" b="0" i="0" dirty="0" err="1">
                <a:effectLst/>
                <a:latin typeface="Roboto"/>
              </a:rPr>
              <a:t>показник</a:t>
            </a:r>
            <a:r>
              <a:rPr lang="ru-RU" b="0" i="0" dirty="0">
                <a:effectLst/>
                <a:latin typeface="Roboto"/>
              </a:rPr>
              <a:t> </a:t>
            </a:r>
            <a:r>
              <a:rPr lang="ru-RU" b="0" i="0" dirty="0" err="1">
                <a:effectLst/>
                <a:latin typeface="Roboto"/>
              </a:rPr>
              <a:t>самогубств</a:t>
            </a:r>
            <a:r>
              <a:rPr lang="ru-RU" b="0" i="0" dirty="0">
                <a:effectLst/>
                <a:latin typeface="Roboto"/>
              </a:rPr>
              <a:t> </a:t>
            </a:r>
            <a:r>
              <a:rPr lang="ru-RU" b="0" i="0" dirty="0" err="1">
                <a:effectLst/>
                <a:latin typeface="Roboto"/>
              </a:rPr>
              <a:t>відзначається</a:t>
            </a:r>
            <a:r>
              <a:rPr lang="ru-RU" b="0" i="0" dirty="0">
                <a:effectLst/>
                <a:latin typeface="Roboto"/>
              </a:rPr>
              <a:t> </a:t>
            </a:r>
            <a:r>
              <a:rPr lang="ru-RU" b="0" i="0" dirty="0" err="1">
                <a:effectLst/>
                <a:latin typeface="Roboto"/>
              </a:rPr>
              <a:t>серед</a:t>
            </a:r>
            <a:r>
              <a:rPr lang="ru-RU" b="0" i="0" dirty="0">
                <a:effectLst/>
                <a:latin typeface="Roboto"/>
              </a:rPr>
              <a:t> </a:t>
            </a:r>
            <a:r>
              <a:rPr lang="ru-RU" b="0" i="0" dirty="0" err="1">
                <a:effectLst/>
                <a:latin typeface="Roboto"/>
              </a:rPr>
              <a:t>психічно</a:t>
            </a:r>
            <a:r>
              <a:rPr lang="ru-RU" b="0" i="0" dirty="0">
                <a:effectLst/>
                <a:latin typeface="Roboto"/>
              </a:rPr>
              <a:t> </a:t>
            </a:r>
            <a:r>
              <a:rPr lang="ru-RU" b="0" i="0" dirty="0" err="1">
                <a:effectLst/>
                <a:latin typeface="Roboto"/>
              </a:rPr>
              <a:t>хворих</a:t>
            </a:r>
            <a:r>
              <a:rPr lang="ru-RU" b="0" i="0" dirty="0">
                <a:effectLst/>
                <a:latin typeface="Roboto"/>
              </a:rPr>
              <a:t>, </a:t>
            </a:r>
            <a:r>
              <a:rPr lang="ru-RU" b="0" i="0" dirty="0" err="1">
                <a:effectLst/>
                <a:latin typeface="Roboto"/>
              </a:rPr>
              <a:t>хронічних</a:t>
            </a:r>
            <a:r>
              <a:rPr lang="ru-RU" b="0" i="0" dirty="0">
                <a:effectLst/>
                <a:latin typeface="Roboto"/>
              </a:rPr>
              <a:t> </a:t>
            </a:r>
            <a:r>
              <a:rPr lang="ru-RU" b="0" i="0" dirty="0" err="1">
                <a:effectLst/>
                <a:latin typeface="Roboto"/>
              </a:rPr>
              <a:t>алкоголіків</a:t>
            </a:r>
            <a:r>
              <a:rPr lang="ru-RU" b="0" i="0" dirty="0">
                <a:effectLst/>
                <a:latin typeface="Roboto"/>
              </a:rPr>
              <a:t>, </a:t>
            </a:r>
            <a:r>
              <a:rPr lang="ru-RU" b="0" i="0" dirty="0" err="1">
                <a:effectLst/>
                <a:latin typeface="Roboto"/>
              </a:rPr>
              <a:t>наркоманів</a:t>
            </a:r>
            <a:r>
              <a:rPr lang="ru-RU" b="0" i="0" dirty="0">
                <a:effectLst/>
                <a:latin typeface="Roboto"/>
              </a:rPr>
              <a:t>, </a:t>
            </a:r>
            <a:r>
              <a:rPr lang="ru-RU" b="0" i="0" dirty="0" err="1">
                <a:effectLst/>
                <a:latin typeface="Roboto"/>
              </a:rPr>
              <a:t>інвалідів</a:t>
            </a:r>
            <a:r>
              <a:rPr lang="ru-RU" b="0" i="0" dirty="0">
                <a:effectLst/>
                <a:latin typeface="Roboto"/>
              </a:rPr>
              <a:t>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88816" y="4963232"/>
            <a:ext cx="108840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0" i="0" dirty="0" err="1">
                <a:effectLst/>
                <a:latin typeface="Palatino Linotype" panose="02040502050505030304" pitchFamily="18" charset="0"/>
              </a:rPr>
              <a:t>Кількість</a:t>
            </a:r>
            <a:r>
              <a:rPr lang="ru-RU" sz="2000" b="0" i="0" dirty="0">
                <a:effectLst/>
                <a:latin typeface="Palatino Linotype" panose="02040502050505030304" pitchFamily="18" charset="0"/>
              </a:rPr>
              <a:t> </a:t>
            </a:r>
            <a:r>
              <a:rPr lang="ru-RU" sz="2000" b="0" i="0" dirty="0" err="1">
                <a:effectLst/>
                <a:latin typeface="Palatino Linotype" panose="02040502050505030304" pitchFamily="18" charset="0"/>
              </a:rPr>
              <a:t>самогубств</a:t>
            </a:r>
            <a:r>
              <a:rPr lang="ru-RU" sz="2000" b="0" i="0" dirty="0">
                <a:effectLst/>
                <a:latin typeface="Palatino Linotype" panose="02040502050505030304" pitchFamily="18" charset="0"/>
              </a:rPr>
              <a:t>, </a:t>
            </a:r>
            <a:r>
              <a:rPr lang="ru-RU" sz="2000" b="0" i="0" dirty="0" err="1">
                <a:effectLst/>
                <a:latin typeface="Palatino Linotype" panose="02040502050505030304" pitchFamily="18" charset="0"/>
              </a:rPr>
              <a:t>скоєних</a:t>
            </a:r>
            <a:r>
              <a:rPr lang="ru-RU" sz="2000" b="0" i="0" dirty="0">
                <a:effectLst/>
                <a:latin typeface="Palatino Linotype" panose="02040502050505030304" pitchFamily="18" charset="0"/>
              </a:rPr>
              <a:t> </a:t>
            </a:r>
            <a:r>
              <a:rPr lang="ru-RU" sz="2000" b="0" i="0" dirty="0" err="1">
                <a:effectLst/>
                <a:latin typeface="Palatino Linotype" panose="02040502050505030304" pitchFamily="18" charset="0"/>
              </a:rPr>
              <a:t>дітьми</a:t>
            </a:r>
            <a:r>
              <a:rPr lang="ru-RU" sz="2000" b="0" i="0" dirty="0">
                <a:effectLst/>
                <a:latin typeface="Palatino Linotype" panose="02040502050505030304" pitchFamily="18" charset="0"/>
              </a:rPr>
              <a:t>, </a:t>
            </a:r>
            <a:r>
              <a:rPr lang="ru-RU" sz="2000" b="0" i="0" dirty="0" err="1">
                <a:effectLst/>
                <a:latin typeface="Palatino Linotype" panose="02040502050505030304" pitchFamily="18" charset="0"/>
              </a:rPr>
              <a:t>збільшується</a:t>
            </a:r>
            <a:r>
              <a:rPr lang="ru-RU" sz="2000" b="0" i="0" dirty="0">
                <a:effectLst/>
                <a:latin typeface="Palatino Linotype" panose="02040502050505030304" pitchFamily="18" charset="0"/>
              </a:rPr>
              <a:t>, а </a:t>
            </a:r>
            <a:r>
              <a:rPr lang="ru-RU" sz="2000" b="0" i="0" dirty="0" err="1">
                <a:effectLst/>
                <a:latin typeface="Palatino Linotype" panose="02040502050505030304" pitchFamily="18" charset="0"/>
              </a:rPr>
              <a:t>вік</a:t>
            </a:r>
            <a:r>
              <a:rPr lang="ru-RU" sz="2000" b="0" i="0" dirty="0">
                <a:effectLst/>
                <a:latin typeface="Palatino Linotype" panose="02040502050505030304" pitchFamily="18" charset="0"/>
              </a:rPr>
              <a:t> </a:t>
            </a:r>
            <a:r>
              <a:rPr lang="ru-RU" sz="2000" b="0" i="0" dirty="0" err="1">
                <a:effectLst/>
                <a:latin typeface="Palatino Linotype" panose="02040502050505030304" pitchFamily="18" charset="0"/>
              </a:rPr>
              <a:t>самогубців</a:t>
            </a:r>
            <a:r>
              <a:rPr lang="ru-RU" sz="2000" b="0" i="0" dirty="0">
                <a:effectLst/>
                <a:latin typeface="Palatino Linotype" panose="02040502050505030304" pitchFamily="18" charset="0"/>
              </a:rPr>
              <a:t> </a:t>
            </a:r>
            <a:r>
              <a:rPr lang="ru-RU" sz="2000" b="0" i="0" dirty="0" err="1">
                <a:effectLst/>
                <a:latin typeface="Palatino Linotype" panose="02040502050505030304" pitchFamily="18" charset="0"/>
              </a:rPr>
              <a:t>зменшується</a:t>
            </a:r>
            <a:r>
              <a:rPr lang="ru-RU" sz="2000" b="0" i="0" dirty="0">
                <a:effectLst/>
                <a:latin typeface="Palatino Linotype" panose="02040502050505030304" pitchFamily="18" charset="0"/>
              </a:rPr>
              <a:t>. Особливо </a:t>
            </a:r>
            <a:r>
              <a:rPr lang="ru-RU" sz="2000" b="0" i="0" dirty="0" err="1">
                <a:effectLst/>
                <a:latin typeface="Palatino Linotype" panose="02040502050505030304" pitchFamily="18" charset="0"/>
              </a:rPr>
              <a:t>вразливою</a:t>
            </a:r>
            <a:r>
              <a:rPr lang="ru-RU" sz="2000" b="0" i="0" dirty="0">
                <a:effectLst/>
                <a:latin typeface="Palatino Linotype" panose="02040502050505030304" pitchFamily="18" charset="0"/>
              </a:rPr>
              <a:t> до </a:t>
            </a:r>
            <a:r>
              <a:rPr lang="ru-RU" sz="2000" b="0" i="0" dirty="0" err="1">
                <a:effectLst/>
                <a:latin typeface="Palatino Linotype" panose="02040502050505030304" pitchFamily="18" charset="0"/>
              </a:rPr>
              <a:t>соціальних</a:t>
            </a:r>
            <a:r>
              <a:rPr lang="ru-RU" sz="2000" b="0" i="0" dirty="0">
                <a:effectLst/>
                <a:latin typeface="Palatino Linotype" panose="02040502050505030304" pitchFamily="18" charset="0"/>
              </a:rPr>
              <a:t> </a:t>
            </a:r>
            <a:r>
              <a:rPr lang="ru-RU" sz="2000" b="0" i="0" dirty="0" err="1">
                <a:effectLst/>
                <a:latin typeface="Palatino Linotype" panose="02040502050505030304" pitchFamily="18" charset="0"/>
              </a:rPr>
              <a:t>негараздів</a:t>
            </a:r>
            <a:r>
              <a:rPr lang="ru-RU" sz="2000" b="0" i="0" dirty="0">
                <a:effectLst/>
                <a:latin typeface="Palatino Linotype" panose="02040502050505030304" pitchFamily="18" charset="0"/>
              </a:rPr>
              <a:t> у </a:t>
            </a:r>
            <a:r>
              <a:rPr lang="ru-RU" sz="2000" b="0" i="0" dirty="0" err="1">
                <a:effectLst/>
                <a:latin typeface="Palatino Linotype" panose="02040502050505030304" pitchFamily="18" charset="0"/>
              </a:rPr>
              <a:t>суспільстві</a:t>
            </a:r>
            <a:r>
              <a:rPr lang="ru-RU" sz="2000" b="0" i="0" dirty="0">
                <a:effectLst/>
                <a:latin typeface="Palatino Linotype" panose="02040502050505030304" pitchFamily="18" charset="0"/>
              </a:rPr>
              <a:t> є молодь.</a:t>
            </a:r>
            <a:endParaRPr lang="ru-RU" sz="20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218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200236"/>
          </a:xfrm>
        </p:spPr>
        <p:txBody>
          <a:bodyPr/>
          <a:lstStyle/>
          <a:p>
            <a:r>
              <a:rPr lang="ru-RU" sz="2000" dirty="0" err="1"/>
              <a:t>Більшість</a:t>
            </a:r>
            <a:r>
              <a:rPr lang="ru-RU" sz="2000" dirty="0"/>
              <a:t> </a:t>
            </a:r>
            <a:r>
              <a:rPr lang="ru-RU" sz="2000" dirty="0" err="1"/>
              <a:t>дитячих</a:t>
            </a:r>
            <a:r>
              <a:rPr lang="ru-RU" sz="2000" dirty="0"/>
              <a:t> </a:t>
            </a:r>
            <a:r>
              <a:rPr lang="ru-RU" sz="2000" dirty="0" err="1"/>
              <a:t>самогубств</a:t>
            </a:r>
            <a:r>
              <a:rPr lang="ru-RU" sz="2000" dirty="0"/>
              <a:t> </a:t>
            </a:r>
            <a:r>
              <a:rPr lang="ru-RU" sz="2000" dirty="0" err="1"/>
              <a:t>пов'язана</a:t>
            </a:r>
            <a:r>
              <a:rPr lang="ru-RU" sz="2000" dirty="0"/>
              <a:t> не з </a:t>
            </a:r>
            <a:r>
              <a:rPr lang="ru-RU" sz="2000" dirty="0" err="1"/>
              <a:t>психічними</a:t>
            </a:r>
            <a:r>
              <a:rPr lang="ru-RU" sz="2000" dirty="0"/>
              <a:t> </a:t>
            </a:r>
            <a:r>
              <a:rPr lang="ru-RU" sz="2000" dirty="0" err="1"/>
              <a:t>захворюваннями</a:t>
            </a:r>
            <a:r>
              <a:rPr lang="ru-RU" sz="2000" dirty="0"/>
              <a:t>, як </a:t>
            </a:r>
            <a:r>
              <a:rPr lang="ru-RU" sz="2000" dirty="0" err="1"/>
              <a:t>здається</a:t>
            </a:r>
            <a:r>
              <a:rPr lang="ru-RU" sz="2000" dirty="0"/>
              <a:t> на перший </a:t>
            </a:r>
            <a:r>
              <a:rPr lang="ru-RU" sz="2000" dirty="0" err="1"/>
              <a:t>погляд</a:t>
            </a:r>
            <a:r>
              <a:rPr lang="ru-RU" sz="2000" dirty="0"/>
              <a:t>, а з </a:t>
            </a:r>
            <a:r>
              <a:rPr lang="ru-RU" sz="2000" dirty="0" err="1"/>
              <a:t>недоліками</a:t>
            </a:r>
            <a:r>
              <a:rPr lang="ru-RU" sz="2000" dirty="0"/>
              <a:t> морального </a:t>
            </a:r>
            <a:r>
              <a:rPr lang="ru-RU" sz="2000" dirty="0" err="1"/>
              <a:t>виховання</a:t>
            </a:r>
            <a:r>
              <a:rPr lang="ru-RU" sz="2000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sz="2400" b="1" i="1" dirty="0" err="1"/>
              <a:t>Види</a:t>
            </a:r>
            <a:r>
              <a:rPr lang="ru-RU" sz="2400" b="1" i="1" dirty="0"/>
              <a:t>, причини та </a:t>
            </a:r>
            <a:r>
              <a:rPr lang="ru-RU" sz="2400" b="1" i="1" dirty="0" err="1"/>
              <a:t>інші</a:t>
            </a:r>
            <a:r>
              <a:rPr lang="ru-RU" sz="2400" b="1" i="1" dirty="0"/>
              <a:t> </a:t>
            </a:r>
            <a:r>
              <a:rPr lang="ru-RU" sz="2400" b="1" i="1" dirty="0" err="1"/>
              <a:t>особливості</a:t>
            </a:r>
            <a:endParaRPr lang="ru-RU" sz="2400" b="1" i="1" dirty="0"/>
          </a:p>
          <a:p>
            <a:pPr marL="0" indent="0">
              <a:buNone/>
            </a:pPr>
            <a:r>
              <a:rPr lang="ru-RU" sz="2400" dirty="0" err="1"/>
              <a:t>Суїцидальну</a:t>
            </a:r>
            <a:r>
              <a:rPr lang="ru-RU" sz="2400" dirty="0"/>
              <a:t> </a:t>
            </a:r>
            <a:r>
              <a:rPr lang="ru-RU" sz="2400" dirty="0" err="1"/>
              <a:t>поведінку</a:t>
            </a:r>
            <a:r>
              <a:rPr lang="ru-RU" sz="2400" dirty="0"/>
              <a:t> </a:t>
            </a:r>
            <a:r>
              <a:rPr lang="ru-RU" sz="2400" dirty="0" err="1"/>
              <a:t>прийнято</a:t>
            </a:r>
            <a:r>
              <a:rPr lang="ru-RU" sz="2400" dirty="0"/>
              <a:t> </a:t>
            </a:r>
            <a:r>
              <a:rPr lang="ru-RU" sz="2400" dirty="0" err="1"/>
              <a:t>ділити</a:t>
            </a:r>
            <a:r>
              <a:rPr lang="ru-RU" sz="2400" dirty="0"/>
              <a:t> на три </a:t>
            </a:r>
            <a:r>
              <a:rPr lang="ru-RU" sz="2400" dirty="0" err="1"/>
              <a:t>групи</a:t>
            </a:r>
            <a:r>
              <a:rPr lang="ru-RU" sz="2400" dirty="0"/>
              <a:t>:</a:t>
            </a:r>
          </a:p>
          <a:p>
            <a:pPr marL="0" indent="0">
              <a:buNone/>
            </a:pPr>
            <a:endParaRPr lang="ru-RU" sz="2400" dirty="0"/>
          </a:p>
          <a:p>
            <a:pPr marL="457200" indent="-457200">
              <a:buAutoNum type="arabicPeriod"/>
            </a:pPr>
            <a:r>
              <a:rPr lang="ru-RU" sz="2400" dirty="0" err="1"/>
              <a:t>Істинний</a:t>
            </a:r>
            <a:r>
              <a:rPr lang="ru-RU" sz="2400" dirty="0"/>
              <a:t> </a:t>
            </a:r>
            <a:r>
              <a:rPr lang="ru-RU" sz="2400" dirty="0" err="1"/>
              <a:t>суїцид</a:t>
            </a:r>
            <a:r>
              <a:rPr lang="ru-RU" sz="2400" dirty="0"/>
              <a:t>.</a:t>
            </a:r>
          </a:p>
          <a:p>
            <a:pPr marL="457200" indent="-457200">
              <a:buAutoNum type="arabicPeriod"/>
            </a:pPr>
            <a:r>
              <a:rPr lang="ru-RU" sz="2400" dirty="0"/>
              <a:t>2. </a:t>
            </a:r>
            <a:r>
              <a:rPr lang="ru-RU" sz="2400" dirty="0" err="1"/>
              <a:t>Демонстративний</a:t>
            </a:r>
            <a:r>
              <a:rPr lang="ru-RU" sz="2400" dirty="0"/>
              <a:t> </a:t>
            </a:r>
            <a:r>
              <a:rPr lang="ru-RU" sz="2400" dirty="0" err="1"/>
              <a:t>суїцид</a:t>
            </a:r>
            <a:r>
              <a:rPr lang="ru-RU" sz="2400" dirty="0"/>
              <a:t>.</a:t>
            </a:r>
          </a:p>
          <a:p>
            <a:pPr marL="457200" indent="-457200">
              <a:buAutoNum type="arabicPeriod"/>
            </a:pPr>
            <a:r>
              <a:rPr lang="ru-RU" sz="2400" dirty="0"/>
              <a:t>3. </a:t>
            </a:r>
            <a:r>
              <a:rPr lang="ru-RU" sz="2400" dirty="0" err="1"/>
              <a:t>Прихований</a:t>
            </a:r>
            <a:r>
              <a:rPr lang="ru-RU" sz="2400" dirty="0"/>
              <a:t> </a:t>
            </a:r>
            <a:r>
              <a:rPr lang="ru-RU" sz="2400" dirty="0" err="1"/>
              <a:t>суїцид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4439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2131" y="1318847"/>
            <a:ext cx="4501662" cy="5104708"/>
          </a:xfrm>
        </p:spPr>
        <p:txBody>
          <a:bodyPr>
            <a:normAutofit/>
          </a:bodyPr>
          <a:lstStyle/>
          <a:p>
            <a:r>
              <a:rPr lang="ru-RU" sz="2400" dirty="0" err="1"/>
              <a:t>Істинний</a:t>
            </a:r>
            <a:r>
              <a:rPr lang="ru-RU" sz="2400" dirty="0"/>
              <a:t> </a:t>
            </a:r>
            <a:r>
              <a:rPr lang="ru-RU" sz="2400" dirty="0" err="1"/>
              <a:t>суїци</a:t>
            </a:r>
            <a:endParaRPr lang="ru-RU" sz="2400" dirty="0"/>
          </a:p>
          <a:p>
            <a:endParaRPr lang="ru-RU" sz="2400" dirty="0"/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err="1"/>
              <a:t>Характеризується</a:t>
            </a:r>
            <a:r>
              <a:rPr lang="ru-RU" sz="2400" dirty="0"/>
              <a:t> </a:t>
            </a:r>
            <a:r>
              <a:rPr lang="ru-RU" sz="2400" dirty="0" err="1"/>
              <a:t>наявністю</a:t>
            </a:r>
            <a:r>
              <a:rPr lang="ru-RU" sz="2400" dirty="0"/>
              <a:t> у </a:t>
            </a:r>
            <a:r>
              <a:rPr lang="ru-RU" sz="2400" dirty="0" err="1"/>
              <a:t>людини</a:t>
            </a:r>
            <a:r>
              <a:rPr lang="ru-RU" sz="2400" dirty="0"/>
              <a:t> </a:t>
            </a:r>
            <a:r>
              <a:rPr lang="ru-RU" sz="2400" dirty="0" err="1"/>
              <a:t>серйозних</a:t>
            </a:r>
            <a:r>
              <a:rPr lang="ru-RU" sz="2400" dirty="0"/>
              <a:t> </a:t>
            </a:r>
            <a:r>
              <a:rPr lang="ru-RU" sz="2400" dirty="0" err="1"/>
              <a:t>передумов</a:t>
            </a:r>
            <a:r>
              <a:rPr lang="ru-RU" sz="2400" dirty="0"/>
              <a:t> до </a:t>
            </a:r>
            <a:r>
              <a:rPr lang="ru-RU" sz="2400" dirty="0" err="1"/>
              <a:t>скоєння</a:t>
            </a:r>
            <a:r>
              <a:rPr lang="ru-RU" sz="2400" dirty="0"/>
              <a:t> </a:t>
            </a:r>
            <a:r>
              <a:rPr lang="ru-RU" sz="2400" dirty="0" err="1"/>
              <a:t>самогубства</a:t>
            </a:r>
            <a:r>
              <a:rPr lang="ru-RU" sz="2400" dirty="0"/>
              <a:t>. Люди часто </a:t>
            </a:r>
            <a:r>
              <a:rPr lang="ru-RU" sz="2400" dirty="0" err="1"/>
              <a:t>відчувають</a:t>
            </a:r>
            <a:r>
              <a:rPr lang="ru-RU" sz="2400" dirty="0"/>
              <a:t> </a:t>
            </a:r>
            <a:r>
              <a:rPr lang="ru-RU" sz="2400" dirty="0" err="1"/>
              <a:t>депресію</a:t>
            </a:r>
            <a:r>
              <a:rPr lang="ru-RU" sz="2400" dirty="0"/>
              <a:t>, у них </a:t>
            </a:r>
            <a:r>
              <a:rPr lang="ru-RU" sz="2400" dirty="0" err="1"/>
              <a:t>пригнічений</a:t>
            </a:r>
            <a:r>
              <a:rPr lang="ru-RU" sz="2400" dirty="0"/>
              <a:t> </a:t>
            </a:r>
            <a:r>
              <a:rPr lang="ru-RU" sz="2400" dirty="0" err="1"/>
              <a:t>настрій</a:t>
            </a:r>
            <a:r>
              <a:rPr lang="ru-RU" sz="2400" dirty="0"/>
              <a:t> і </a:t>
            </a:r>
            <a:r>
              <a:rPr lang="ru-RU" sz="2400" dirty="0" err="1"/>
              <a:t>відсутній</a:t>
            </a:r>
            <a:r>
              <a:rPr lang="ru-RU" sz="2400" dirty="0"/>
              <a:t> </a:t>
            </a:r>
            <a:r>
              <a:rPr lang="ru-RU" sz="2400" dirty="0" err="1"/>
              <a:t>сенс</a:t>
            </a:r>
            <a:r>
              <a:rPr lang="ru-RU" sz="2400" dirty="0"/>
              <a:t> </a:t>
            </a:r>
            <a:r>
              <a:rPr lang="ru-RU" sz="2400" dirty="0" err="1"/>
              <a:t>життя</a:t>
            </a:r>
            <a:r>
              <a:rPr lang="ru-RU" sz="2400" dirty="0"/>
              <a:t>.</a:t>
            </a:r>
          </a:p>
        </p:txBody>
      </p:sp>
      <p:pic>
        <p:nvPicPr>
          <p:cNvPr id="2050" name="Picture 2" descr="Цените жизнь: что толкает людей на суицид и как их хоронят в Азербайджане?  | 1news.az | Новост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251" y="1406771"/>
            <a:ext cx="5445126" cy="4633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9648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2782" y="1437457"/>
            <a:ext cx="3961057" cy="4195481"/>
          </a:xfrm>
        </p:spPr>
        <p:txBody>
          <a:bodyPr>
            <a:normAutofit/>
          </a:bodyPr>
          <a:lstStyle/>
          <a:p>
            <a:r>
              <a:rPr lang="ru-RU" sz="2400" dirty="0" err="1"/>
              <a:t>Демонстративний</a:t>
            </a:r>
            <a:r>
              <a:rPr lang="ru-RU" sz="2400" dirty="0"/>
              <a:t> </a:t>
            </a:r>
            <a:r>
              <a:rPr lang="ru-RU" sz="2400" dirty="0" err="1"/>
              <a:t>суїцид</a:t>
            </a:r>
            <a:r>
              <a:rPr lang="ru-RU" sz="2400" dirty="0"/>
              <a:t>. </a:t>
            </a:r>
          </a:p>
          <a:p>
            <a:endParaRPr lang="ru-RU" sz="2400" dirty="0"/>
          </a:p>
          <a:p>
            <a:pPr marL="0" indent="0">
              <a:buNone/>
            </a:pPr>
            <a:r>
              <a:rPr lang="ru-RU" sz="2400" dirty="0"/>
              <a:t>З </a:t>
            </a:r>
            <a:r>
              <a:rPr lang="ru-RU" sz="2400" dirty="0" err="1"/>
              <a:t>усіх</a:t>
            </a:r>
            <a:r>
              <a:rPr lang="ru-RU" sz="2400" dirty="0"/>
              <a:t> </a:t>
            </a:r>
            <a:r>
              <a:rPr lang="ru-RU" sz="2400" dirty="0" err="1"/>
              <a:t>видів</a:t>
            </a:r>
            <a:r>
              <a:rPr lang="ru-RU" sz="2400" dirty="0"/>
              <a:t> </a:t>
            </a:r>
            <a:r>
              <a:rPr lang="ru-RU" sz="2400" dirty="0" err="1"/>
              <a:t>суїциду</a:t>
            </a:r>
            <a:r>
              <a:rPr lang="ru-RU" sz="2400" dirty="0"/>
              <a:t> </a:t>
            </a:r>
            <a:r>
              <a:rPr lang="ru-RU" sz="2400" dirty="0" err="1"/>
              <a:t>найрідше</a:t>
            </a:r>
            <a:r>
              <a:rPr lang="ru-RU" sz="2400" dirty="0"/>
              <a:t> </a:t>
            </a:r>
            <a:r>
              <a:rPr lang="ru-RU" sz="2400" dirty="0" err="1"/>
              <a:t>закінчується</a:t>
            </a:r>
            <a:r>
              <a:rPr lang="ru-RU" sz="2400" dirty="0"/>
              <a:t> </a:t>
            </a:r>
            <a:r>
              <a:rPr lang="ru-RU" sz="2400" dirty="0" err="1"/>
              <a:t>летальним</a:t>
            </a:r>
            <a:r>
              <a:rPr lang="ru-RU" sz="2400" dirty="0"/>
              <a:t> результатом.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спосіб</a:t>
            </a:r>
            <a:r>
              <a:rPr lang="ru-RU" sz="2400" dirty="0"/>
              <a:t> </a:t>
            </a:r>
            <a:r>
              <a:rPr lang="ru-RU" sz="2400" dirty="0" err="1"/>
              <a:t>висловити</a:t>
            </a:r>
            <a:r>
              <a:rPr lang="ru-RU" sz="2400" dirty="0"/>
              <a:t> </a:t>
            </a:r>
            <a:r>
              <a:rPr lang="ru-RU" sz="2400" dirty="0" err="1"/>
              <a:t>свої</a:t>
            </a:r>
            <a:r>
              <a:rPr lang="ru-RU" sz="2400" dirty="0"/>
              <a:t> </a:t>
            </a:r>
            <a:r>
              <a:rPr lang="ru-RU" sz="2400" dirty="0" err="1"/>
              <a:t>почуття</a:t>
            </a:r>
            <a:r>
              <a:rPr lang="ru-RU" sz="2400" dirty="0"/>
              <a:t> і </a:t>
            </a:r>
            <a:r>
              <a:rPr lang="ru-RU" sz="2400" dirty="0" err="1"/>
              <a:t>залучити</a:t>
            </a:r>
            <a:r>
              <a:rPr lang="ru-RU" sz="2400" dirty="0"/>
              <a:t> людей до </a:t>
            </a:r>
            <a:r>
              <a:rPr lang="ru-RU" sz="2400" dirty="0" err="1"/>
              <a:t>своєї</a:t>
            </a:r>
            <a:r>
              <a:rPr lang="ru-RU" sz="2400" dirty="0"/>
              <a:t> </a:t>
            </a:r>
            <a:r>
              <a:rPr lang="ru-RU" sz="2400" dirty="0" err="1"/>
              <a:t>проблеми</a:t>
            </a:r>
            <a:r>
              <a:rPr lang="ru-RU" sz="2400" dirty="0"/>
              <a:t>.</a:t>
            </a:r>
          </a:p>
        </p:txBody>
      </p:sp>
      <p:pic>
        <p:nvPicPr>
          <p:cNvPr id="3074" name="Picture 2" descr="самоубийство. Всі новини самоубийство на сайті Korrespondent.n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497" y="1437457"/>
            <a:ext cx="5216525" cy="3899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2655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45151" y="1274884"/>
            <a:ext cx="3785211" cy="4832837"/>
          </a:xfrm>
        </p:spPr>
        <p:txBody>
          <a:bodyPr>
            <a:normAutofit/>
          </a:bodyPr>
          <a:lstStyle/>
          <a:p>
            <a:r>
              <a:rPr lang="ru-RU" sz="2400" dirty="0" err="1"/>
              <a:t>Прихований</a:t>
            </a:r>
            <a:r>
              <a:rPr lang="ru-RU" sz="2400" dirty="0"/>
              <a:t> </a:t>
            </a:r>
            <a:r>
              <a:rPr lang="ru-RU" sz="2400" dirty="0" err="1"/>
              <a:t>суїцид</a:t>
            </a:r>
            <a:r>
              <a:rPr lang="ru-RU" sz="2400" dirty="0"/>
              <a:t> </a:t>
            </a:r>
          </a:p>
          <a:p>
            <a:endParaRPr lang="ru-RU" sz="2400" dirty="0"/>
          </a:p>
          <a:p>
            <a:pPr marL="0" indent="0">
              <a:buNone/>
            </a:pPr>
            <a:r>
              <a:rPr lang="ru-RU" sz="2400" dirty="0" err="1"/>
              <a:t>Завжди</a:t>
            </a:r>
            <a:r>
              <a:rPr lang="ru-RU" sz="2400" dirty="0"/>
              <a:t> </a:t>
            </a:r>
            <a:r>
              <a:rPr lang="ru-RU" sz="2400" dirty="0" err="1"/>
              <a:t>закінчується</a:t>
            </a:r>
            <a:r>
              <a:rPr lang="ru-RU" sz="2400" dirty="0"/>
              <a:t> </a:t>
            </a:r>
            <a:r>
              <a:rPr lang="ru-RU" sz="2400" dirty="0" err="1"/>
              <a:t>смертю</a:t>
            </a:r>
            <a:r>
              <a:rPr lang="ru-RU" sz="2400" dirty="0"/>
              <a:t>. Люди </a:t>
            </a:r>
            <a:r>
              <a:rPr lang="ru-RU" sz="2400" dirty="0" err="1"/>
              <a:t>підсвідомо</a:t>
            </a:r>
            <a:r>
              <a:rPr lang="ru-RU" sz="2400" dirty="0"/>
              <a:t> </a:t>
            </a:r>
            <a:r>
              <a:rPr lang="ru-RU" sz="2400" dirty="0" err="1"/>
              <a:t>чи</a:t>
            </a:r>
            <a:r>
              <a:rPr lang="ru-RU" sz="2400" dirty="0"/>
              <a:t> </a:t>
            </a:r>
            <a:r>
              <a:rPr lang="ru-RU" sz="2400" dirty="0" err="1"/>
              <a:t>свідомо</a:t>
            </a:r>
            <a:r>
              <a:rPr lang="ru-RU" sz="2400" dirty="0"/>
              <a:t> </a:t>
            </a:r>
            <a:r>
              <a:rPr lang="ru-RU" sz="2400" dirty="0" err="1"/>
              <a:t>шукають</a:t>
            </a:r>
            <a:r>
              <a:rPr lang="ru-RU" sz="2400" dirty="0"/>
              <a:t> </a:t>
            </a:r>
            <a:r>
              <a:rPr lang="ru-RU" sz="2400" dirty="0" err="1"/>
              <a:t>екстремальні</a:t>
            </a:r>
            <a:r>
              <a:rPr lang="ru-RU" sz="2400" dirty="0"/>
              <a:t> </a:t>
            </a:r>
            <a:r>
              <a:rPr lang="ru-RU" sz="2400" dirty="0" err="1"/>
              <a:t>ситуації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можуть</a:t>
            </a:r>
            <a:r>
              <a:rPr lang="ru-RU" sz="2400" dirty="0"/>
              <a:t> </a:t>
            </a:r>
            <a:r>
              <a:rPr lang="ru-RU" sz="2400" dirty="0" err="1"/>
              <a:t>призвести</a:t>
            </a:r>
            <a:r>
              <a:rPr lang="ru-RU" sz="2400" dirty="0"/>
              <a:t> до летального результату.</a:t>
            </a:r>
          </a:p>
        </p:txBody>
      </p:sp>
      <p:pic>
        <p:nvPicPr>
          <p:cNvPr id="4098" name="Picture 2" descr="Информация по суицидам - УТСЗН Красноселькуп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8837" y="982790"/>
            <a:ext cx="4020771" cy="5204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833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Причини </a:t>
            </a:r>
            <a:r>
              <a:rPr lang="ru-RU" dirty="0" err="1"/>
              <a:t>суїциду</a:t>
            </a:r>
            <a:r>
              <a:rPr lang="ru-RU" dirty="0"/>
              <a:t>;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1419872"/>
            <a:ext cx="8946541" cy="5147982"/>
          </a:xfrm>
        </p:spPr>
        <p:txBody>
          <a:bodyPr>
            <a:normAutofit/>
          </a:bodyPr>
          <a:lstStyle/>
          <a:p>
            <a:r>
              <a:rPr lang="ru-RU" dirty="0"/>
              <a:t>1. </a:t>
            </a:r>
            <a:r>
              <a:rPr lang="ru-RU" dirty="0" err="1"/>
              <a:t>Переживання</a:t>
            </a:r>
            <a:r>
              <a:rPr lang="ru-RU" dirty="0"/>
              <a:t> </a:t>
            </a:r>
            <a:r>
              <a:rPr lang="ru-RU" dirty="0" err="1"/>
              <a:t>образи</a:t>
            </a:r>
            <a:r>
              <a:rPr lang="ru-RU" dirty="0"/>
              <a:t>, </a:t>
            </a:r>
            <a:r>
              <a:rPr lang="ru-RU" dirty="0" err="1"/>
              <a:t>самотності</a:t>
            </a:r>
            <a:r>
              <a:rPr lang="ru-RU" dirty="0"/>
              <a:t>, </a:t>
            </a:r>
            <a:r>
              <a:rPr lang="ru-RU" dirty="0" err="1"/>
              <a:t>відчуженості</a:t>
            </a:r>
            <a:r>
              <a:rPr lang="ru-RU" dirty="0"/>
              <a:t>, </a:t>
            </a:r>
            <a:r>
              <a:rPr lang="ru-RU" dirty="0" err="1"/>
              <a:t>неможливість</a:t>
            </a:r>
            <a:r>
              <a:rPr lang="ru-RU" dirty="0"/>
              <a:t> бути </a:t>
            </a:r>
            <a:r>
              <a:rPr lang="ru-RU" dirty="0" err="1"/>
              <a:t>зрозумілим</a:t>
            </a:r>
            <a:r>
              <a:rPr lang="ru-RU" dirty="0"/>
              <a:t>.</a:t>
            </a:r>
          </a:p>
          <a:p>
            <a:r>
              <a:rPr lang="ru-RU" dirty="0"/>
              <a:t>2. Реальна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уявна</a:t>
            </a:r>
            <a:r>
              <a:rPr lang="ru-RU" dirty="0"/>
              <a:t> </a:t>
            </a:r>
            <a:r>
              <a:rPr lang="ru-RU" dirty="0" err="1"/>
              <a:t>втрата</a:t>
            </a:r>
            <a:r>
              <a:rPr lang="ru-RU" dirty="0"/>
              <a:t> </a:t>
            </a:r>
            <a:r>
              <a:rPr lang="ru-RU" dirty="0" err="1"/>
              <a:t>батьківської</a:t>
            </a:r>
            <a:r>
              <a:rPr lang="ru-RU" dirty="0"/>
              <a:t> </a:t>
            </a:r>
            <a:r>
              <a:rPr lang="ru-RU" dirty="0" err="1"/>
              <a:t>любові</a:t>
            </a:r>
            <a:r>
              <a:rPr lang="ru-RU" dirty="0"/>
              <a:t>, </a:t>
            </a:r>
            <a:r>
              <a:rPr lang="ru-RU" dirty="0" err="1"/>
              <a:t>нерозділене</a:t>
            </a:r>
            <a:r>
              <a:rPr lang="ru-RU" dirty="0"/>
              <a:t> </a:t>
            </a:r>
            <a:r>
              <a:rPr lang="ru-RU" dirty="0" err="1"/>
              <a:t>кохання</a:t>
            </a:r>
            <a:endParaRPr lang="ru-RU" dirty="0"/>
          </a:p>
          <a:p>
            <a:r>
              <a:rPr lang="ru-RU" dirty="0"/>
              <a:t>3. </a:t>
            </a:r>
            <a:r>
              <a:rPr lang="ru-RU" dirty="0" err="1"/>
              <a:t>Переживання</a:t>
            </a:r>
            <a:r>
              <a:rPr lang="ru-RU" dirty="0"/>
              <a:t>, </a:t>
            </a:r>
            <a:r>
              <a:rPr lang="ru-RU" dirty="0" err="1"/>
              <a:t>пов'язані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смертю</a:t>
            </a:r>
            <a:r>
              <a:rPr lang="ru-RU" dirty="0"/>
              <a:t> одного з </a:t>
            </a:r>
            <a:r>
              <a:rPr lang="ru-RU" dirty="0" err="1"/>
              <a:t>батьків</a:t>
            </a:r>
            <a:r>
              <a:rPr lang="ru-RU" dirty="0"/>
              <a:t>, </a:t>
            </a:r>
            <a:r>
              <a:rPr lang="ru-RU" dirty="0" err="1"/>
              <a:t>розлучення</a:t>
            </a:r>
            <a:r>
              <a:rPr lang="ru-RU" dirty="0"/>
              <a:t> </a:t>
            </a:r>
            <a:r>
              <a:rPr lang="ru-RU" dirty="0" err="1"/>
              <a:t>батьків</a:t>
            </a:r>
            <a:r>
              <a:rPr lang="ru-RU" dirty="0"/>
              <a:t>.</a:t>
            </a:r>
          </a:p>
          <a:p>
            <a:r>
              <a:rPr lang="ru-RU" dirty="0"/>
              <a:t>4. </a:t>
            </a:r>
            <a:r>
              <a:rPr lang="ru-RU" dirty="0" err="1"/>
              <a:t>Почуття</a:t>
            </a:r>
            <a:r>
              <a:rPr lang="ru-RU" dirty="0"/>
              <a:t> </a:t>
            </a:r>
            <a:r>
              <a:rPr lang="ru-RU" dirty="0" err="1"/>
              <a:t>провини</a:t>
            </a:r>
            <a:r>
              <a:rPr lang="ru-RU" dirty="0"/>
              <a:t>, сорому, </a:t>
            </a:r>
            <a:r>
              <a:rPr lang="ru-RU" dirty="0" err="1"/>
              <a:t>незадоволеності</a:t>
            </a:r>
            <a:r>
              <a:rPr lang="ru-RU" dirty="0"/>
              <a:t> собою.</a:t>
            </a:r>
          </a:p>
          <a:p>
            <a:r>
              <a:rPr lang="ru-RU" dirty="0"/>
              <a:t>5. Страх перед </a:t>
            </a:r>
            <a:r>
              <a:rPr lang="ru-RU" dirty="0" err="1"/>
              <a:t>ганьбою</a:t>
            </a:r>
            <a:r>
              <a:rPr lang="ru-RU" dirty="0"/>
              <a:t>, </a:t>
            </a:r>
            <a:r>
              <a:rPr lang="ru-RU" dirty="0" err="1"/>
              <a:t>глузуванням</a:t>
            </a:r>
            <a:r>
              <a:rPr lang="ru-RU" dirty="0"/>
              <a:t>, </a:t>
            </a:r>
            <a:r>
              <a:rPr lang="ru-RU" dirty="0" err="1"/>
              <a:t>приниженням</a:t>
            </a:r>
            <a:r>
              <a:rPr lang="ru-RU" dirty="0"/>
              <a:t>, </a:t>
            </a:r>
            <a:r>
              <a:rPr lang="ru-RU" dirty="0" err="1"/>
              <a:t>покаранням</a:t>
            </a:r>
            <a:r>
              <a:rPr lang="ru-RU" dirty="0"/>
              <a:t>.</a:t>
            </a:r>
          </a:p>
          <a:p>
            <a:r>
              <a:rPr lang="ru-RU" dirty="0"/>
              <a:t>6. </a:t>
            </a:r>
            <a:r>
              <a:rPr lang="ru-RU" dirty="0" err="1"/>
              <a:t>Любовні</a:t>
            </a:r>
            <a:r>
              <a:rPr lang="ru-RU" dirty="0"/>
              <a:t> </a:t>
            </a:r>
            <a:r>
              <a:rPr lang="ru-RU" dirty="0" err="1"/>
              <a:t>невдачі</a:t>
            </a:r>
            <a:r>
              <a:rPr lang="ru-RU" dirty="0"/>
              <a:t>, </a:t>
            </a:r>
            <a:r>
              <a:rPr lang="ru-RU" dirty="0" err="1"/>
              <a:t>сексуальні</a:t>
            </a:r>
            <a:r>
              <a:rPr lang="ru-RU" dirty="0"/>
              <a:t> </a:t>
            </a:r>
            <a:r>
              <a:rPr lang="ru-RU" dirty="0" err="1"/>
              <a:t>ексцеси</a:t>
            </a:r>
            <a:r>
              <a:rPr lang="ru-RU" dirty="0"/>
              <a:t>, </a:t>
            </a:r>
            <a:r>
              <a:rPr lang="ru-RU" dirty="0" err="1"/>
              <a:t>вагітність</a:t>
            </a:r>
            <a:endParaRPr lang="ru-RU" dirty="0"/>
          </a:p>
          <a:p>
            <a:r>
              <a:rPr lang="ru-RU" dirty="0"/>
              <a:t>7. </a:t>
            </a:r>
            <a:r>
              <a:rPr lang="ru-RU" dirty="0" err="1"/>
              <a:t>Почуття</a:t>
            </a:r>
            <a:r>
              <a:rPr lang="ru-RU" dirty="0"/>
              <a:t> </a:t>
            </a:r>
            <a:r>
              <a:rPr lang="ru-RU" dirty="0" err="1"/>
              <a:t>помсти</a:t>
            </a:r>
            <a:r>
              <a:rPr lang="ru-RU" dirty="0"/>
              <a:t>, </a:t>
            </a:r>
            <a:r>
              <a:rPr lang="ru-RU" dirty="0" err="1"/>
              <a:t>погроз</a:t>
            </a:r>
            <a:r>
              <a:rPr lang="ru-RU" dirty="0"/>
              <a:t>, шантажу.</a:t>
            </a:r>
          </a:p>
          <a:p>
            <a:r>
              <a:rPr lang="ru-RU" dirty="0"/>
              <a:t>8. </a:t>
            </a:r>
            <a:r>
              <a:rPr lang="ru-RU" dirty="0" err="1"/>
              <a:t>Бажання</a:t>
            </a:r>
            <a:r>
              <a:rPr lang="ru-RU" dirty="0"/>
              <a:t> </a:t>
            </a:r>
            <a:r>
              <a:rPr lang="ru-RU" dirty="0" err="1"/>
              <a:t>привернути</a:t>
            </a:r>
            <a:r>
              <a:rPr lang="ru-RU" dirty="0"/>
              <a:t> до себе </a:t>
            </a:r>
            <a:r>
              <a:rPr lang="ru-RU" dirty="0" err="1"/>
              <a:t>увагу</a:t>
            </a:r>
            <a:r>
              <a:rPr lang="ru-RU" dirty="0"/>
              <a:t>, </a:t>
            </a:r>
            <a:r>
              <a:rPr lang="ru-RU" dirty="0" err="1"/>
              <a:t>викликати</a:t>
            </a:r>
            <a:r>
              <a:rPr lang="ru-RU" dirty="0"/>
              <a:t> жаль, </a:t>
            </a:r>
            <a:r>
              <a:rPr lang="ru-RU" dirty="0" err="1"/>
              <a:t>співчуття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2810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Способи</a:t>
            </a:r>
            <a:r>
              <a:rPr lang="ru-RU" dirty="0"/>
              <a:t> </a:t>
            </a:r>
            <a:r>
              <a:rPr lang="ru-RU" dirty="0" err="1"/>
              <a:t>суїциду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5201" y="1323156"/>
            <a:ext cx="8946541" cy="4195481"/>
          </a:xfrm>
        </p:spPr>
        <p:txBody>
          <a:bodyPr>
            <a:normAutofit fontScale="92500"/>
          </a:bodyPr>
          <a:lstStyle/>
          <a:p>
            <a:r>
              <a:rPr lang="ru-RU" dirty="0" err="1"/>
              <a:t>Повішення</a:t>
            </a:r>
            <a:endParaRPr lang="ru-RU" dirty="0"/>
          </a:p>
          <a:p>
            <a:r>
              <a:rPr lang="ru-RU" dirty="0" err="1"/>
              <a:t>Удушення</a:t>
            </a:r>
            <a:endParaRPr lang="ru-RU" dirty="0"/>
          </a:p>
          <a:p>
            <a:r>
              <a:rPr lang="ru-RU" dirty="0" err="1"/>
              <a:t>Утоплення</a:t>
            </a:r>
            <a:endParaRPr lang="ru-RU" dirty="0"/>
          </a:p>
          <a:p>
            <a:r>
              <a:rPr lang="ru-RU" dirty="0" err="1"/>
              <a:t>Отруєння</a:t>
            </a:r>
            <a:endParaRPr lang="ru-RU" dirty="0"/>
          </a:p>
          <a:p>
            <a:r>
              <a:rPr lang="ru-RU" dirty="0" err="1"/>
              <a:t>Стрибок</a:t>
            </a:r>
            <a:r>
              <a:rPr lang="ru-RU" dirty="0"/>
              <a:t> і </a:t>
            </a:r>
            <a:r>
              <a:rPr lang="ru-RU" dirty="0" err="1"/>
              <a:t>падіння</a:t>
            </a:r>
            <a:r>
              <a:rPr lang="ru-RU" dirty="0"/>
              <a:t> з </a:t>
            </a:r>
            <a:r>
              <a:rPr lang="ru-RU" dirty="0" err="1"/>
              <a:t>високих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підвищень</a:t>
            </a:r>
            <a:endParaRPr lang="ru-RU" dirty="0"/>
          </a:p>
          <a:p>
            <a:r>
              <a:rPr lang="ru-RU" dirty="0" err="1"/>
              <a:t>Самогубство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вогнепальної</a:t>
            </a:r>
            <a:r>
              <a:rPr lang="ru-RU" dirty="0"/>
              <a:t> </a:t>
            </a:r>
            <a:r>
              <a:rPr lang="ru-RU" dirty="0" err="1"/>
              <a:t>зброї</a:t>
            </a:r>
            <a:endParaRPr lang="ru-RU" dirty="0"/>
          </a:p>
          <a:p>
            <a:r>
              <a:rPr lang="ru-RU" dirty="0" err="1"/>
              <a:t>Самоспалення</a:t>
            </a:r>
            <a:endParaRPr lang="ru-RU" dirty="0"/>
          </a:p>
          <a:p>
            <a:r>
              <a:rPr lang="ru-RU" dirty="0" err="1"/>
              <a:t>Самогубство</a:t>
            </a:r>
            <a:r>
              <a:rPr lang="ru-RU" dirty="0"/>
              <a:t> методом </a:t>
            </a:r>
            <a:r>
              <a:rPr lang="ru-RU" dirty="0" err="1"/>
              <a:t>доведення</a:t>
            </a:r>
            <a:r>
              <a:rPr lang="ru-RU" dirty="0"/>
              <a:t> себе до </a:t>
            </a:r>
            <a:r>
              <a:rPr lang="ru-RU" dirty="0" err="1"/>
              <a:t>фізичного</a:t>
            </a:r>
            <a:r>
              <a:rPr lang="ru-RU" dirty="0"/>
              <a:t> </a:t>
            </a:r>
            <a:r>
              <a:rPr lang="ru-RU" dirty="0" err="1"/>
              <a:t>виснаження</a:t>
            </a:r>
            <a:endParaRPr lang="ru-RU" dirty="0"/>
          </a:p>
          <a:p>
            <a:r>
              <a:rPr lang="ru-RU" dirty="0" err="1"/>
              <a:t>Розтин</a:t>
            </a:r>
            <a:r>
              <a:rPr lang="ru-RU" dirty="0"/>
              <a:t> </a:t>
            </a:r>
            <a:r>
              <a:rPr lang="ru-RU" dirty="0" err="1"/>
              <a:t>кровоносних</a:t>
            </a:r>
            <a:r>
              <a:rPr lang="ru-RU" dirty="0"/>
              <a:t> </a:t>
            </a:r>
            <a:r>
              <a:rPr lang="ru-RU" dirty="0" err="1"/>
              <a:t>судин</a:t>
            </a:r>
            <a:endParaRPr lang="ru-RU" dirty="0"/>
          </a:p>
          <a:p>
            <a:r>
              <a:rPr lang="ru-RU" dirty="0" err="1"/>
              <a:t>Стрибок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потяг/ машину</a:t>
            </a:r>
          </a:p>
        </p:txBody>
      </p:sp>
    </p:spTree>
    <p:extLst>
      <p:ext uri="{BB962C8B-B14F-4D97-AF65-F5344CB8AC3E}">
        <p14:creationId xmlns:p14="http://schemas.microsoft.com/office/powerpoint/2010/main" val="1748163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98013"/>
          </a:xfrm>
        </p:spPr>
        <p:txBody>
          <a:bodyPr/>
          <a:lstStyle/>
          <a:p>
            <a:pPr algn="ctr"/>
            <a:r>
              <a:rPr lang="ru-RU" dirty="0" err="1"/>
              <a:t>Фази</a:t>
            </a:r>
            <a:r>
              <a:rPr lang="ru-RU" dirty="0"/>
              <a:t> </a:t>
            </a:r>
            <a:r>
              <a:rPr lang="ru-RU" dirty="0" err="1"/>
              <a:t>суїцидальної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На </a:t>
            </a:r>
            <a:r>
              <a:rPr lang="ru-RU" dirty="0" err="1"/>
              <a:t>фазі</a:t>
            </a:r>
            <a:r>
              <a:rPr lang="ru-RU" dirty="0"/>
              <a:t> </a:t>
            </a:r>
            <a:r>
              <a:rPr lang="ru-RU" dirty="0" err="1"/>
              <a:t>роздумів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зародження</a:t>
            </a:r>
            <a:r>
              <a:rPr lang="ru-RU" dirty="0"/>
              <a:t> </a:t>
            </a:r>
            <a:r>
              <a:rPr lang="ru-RU" dirty="0" err="1"/>
              <a:t>свідомої</a:t>
            </a:r>
            <a:r>
              <a:rPr lang="ru-RU" dirty="0"/>
              <a:t> </a:t>
            </a:r>
            <a:r>
              <a:rPr lang="ru-RU" dirty="0" err="1"/>
              <a:t>ідеї</a:t>
            </a:r>
            <a:r>
              <a:rPr lang="ru-RU" dirty="0"/>
              <a:t> про </a:t>
            </a:r>
            <a:r>
              <a:rPr lang="ru-RU" dirty="0" err="1"/>
              <a:t>самогубство</a:t>
            </a:r>
            <a:r>
              <a:rPr lang="ru-RU" dirty="0"/>
              <a:t>,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стає</a:t>
            </a:r>
            <a:r>
              <a:rPr lang="ru-RU" dirty="0"/>
              <a:t> замкнутою, </a:t>
            </a:r>
            <a:r>
              <a:rPr lang="ru-RU" dirty="0" err="1"/>
              <a:t>агресивною</a:t>
            </a:r>
            <a:r>
              <a:rPr lang="ru-RU" dirty="0"/>
              <a:t>, </a:t>
            </a:r>
            <a:r>
              <a:rPr lang="ru-RU" dirty="0" err="1"/>
              <a:t>втрачає</a:t>
            </a:r>
            <a:r>
              <a:rPr lang="ru-RU" dirty="0"/>
              <a:t> </a:t>
            </a:r>
            <a:r>
              <a:rPr lang="ru-RU" dirty="0" err="1"/>
              <a:t>інтереси</a:t>
            </a:r>
            <a:r>
              <a:rPr lang="ru-RU" dirty="0"/>
              <a:t>.</a:t>
            </a:r>
          </a:p>
          <a:p>
            <a:pPr marL="0" indent="0">
              <a:buNone/>
            </a:pPr>
            <a:br>
              <a:rPr lang="ru-RU" dirty="0"/>
            </a:br>
            <a:r>
              <a:rPr lang="ru-RU" dirty="0"/>
              <a:t>На </a:t>
            </a:r>
            <a:r>
              <a:rPr lang="ru-RU" dirty="0" err="1"/>
              <a:t>фазі</a:t>
            </a:r>
            <a:r>
              <a:rPr lang="ru-RU" dirty="0"/>
              <a:t> </a:t>
            </a:r>
            <a:r>
              <a:rPr lang="ru-RU" dirty="0" err="1"/>
              <a:t>амбівалентності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ділитися</a:t>
            </a:r>
            <a:r>
              <a:rPr lang="ru-RU" dirty="0"/>
              <a:t> </a:t>
            </a:r>
            <a:r>
              <a:rPr lang="ru-RU" dirty="0" err="1"/>
              <a:t>своїми</a:t>
            </a:r>
            <a:r>
              <a:rPr lang="ru-RU" dirty="0"/>
              <a:t> </a:t>
            </a:r>
            <a:r>
              <a:rPr lang="ru-RU" dirty="0" err="1"/>
              <a:t>намірами</a:t>
            </a:r>
            <a:r>
              <a:rPr lang="ru-RU" dirty="0"/>
              <a:t> з </a:t>
            </a:r>
            <a:r>
              <a:rPr lang="ru-RU" dirty="0" err="1"/>
              <a:t>найближчими</a:t>
            </a:r>
            <a:r>
              <a:rPr lang="ru-RU" dirty="0"/>
              <a:t> </a:t>
            </a:r>
            <a:r>
              <a:rPr lang="ru-RU" dirty="0" err="1"/>
              <a:t>оточуючими</a:t>
            </a:r>
            <a:r>
              <a:rPr lang="ru-RU" dirty="0"/>
              <a:t>, </a:t>
            </a:r>
            <a:r>
              <a:rPr lang="ru-RU" dirty="0" err="1"/>
              <a:t>висловлювати</a:t>
            </a:r>
            <a:r>
              <a:rPr lang="ru-RU" dirty="0"/>
              <a:t> </a:t>
            </a:r>
            <a:r>
              <a:rPr lang="ru-RU" dirty="0" err="1"/>
              <a:t>натяки</a:t>
            </a:r>
            <a:r>
              <a:rPr lang="ru-RU" dirty="0"/>
              <a:t> на </a:t>
            </a:r>
            <a:r>
              <a:rPr lang="ru-RU" dirty="0" err="1"/>
              <a:t>скоєння</a:t>
            </a:r>
            <a:r>
              <a:rPr lang="ru-RU" dirty="0"/>
              <a:t> </a:t>
            </a:r>
            <a:r>
              <a:rPr lang="ru-RU" dirty="0" err="1"/>
              <a:t>суїциду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Фаза </a:t>
            </a:r>
            <a:r>
              <a:rPr lang="ru-RU" dirty="0" err="1"/>
              <a:t>спроби</a:t>
            </a:r>
            <a:r>
              <a:rPr lang="ru-RU" dirty="0"/>
              <a:t> </a:t>
            </a:r>
            <a:r>
              <a:rPr lang="ru-RU" dirty="0" err="1"/>
              <a:t>суїциду</a:t>
            </a:r>
            <a:r>
              <a:rPr lang="ru-RU" dirty="0"/>
              <a:t> </a:t>
            </a:r>
            <a:r>
              <a:rPr lang="ru-RU" dirty="0" err="1"/>
              <a:t>передбачає</a:t>
            </a:r>
            <a:r>
              <a:rPr lang="ru-RU" dirty="0"/>
              <a:t> </a:t>
            </a:r>
            <a:r>
              <a:rPr lang="ru-RU" dirty="0" err="1"/>
              <a:t>власне</a:t>
            </a:r>
            <a:r>
              <a:rPr lang="ru-RU" dirty="0"/>
              <a:t> </a:t>
            </a:r>
            <a:r>
              <a:rPr lang="ru-RU" dirty="0" err="1"/>
              <a:t>здійснення</a:t>
            </a:r>
            <a:r>
              <a:rPr lang="ru-RU" dirty="0"/>
              <a:t> акту </a:t>
            </a:r>
            <a:r>
              <a:rPr lang="ru-RU" dirty="0" err="1"/>
              <a:t>суїциду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0702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Профілактика</a:t>
            </a:r>
            <a:r>
              <a:rPr lang="ru-RU" dirty="0"/>
              <a:t> </a:t>
            </a:r>
            <a:r>
              <a:rPr lang="ru-RU" dirty="0" err="1"/>
              <a:t>підліткового</a:t>
            </a:r>
            <a:r>
              <a:rPr lang="ru-RU" dirty="0"/>
              <a:t> </a:t>
            </a:r>
            <a:r>
              <a:rPr lang="ru-RU" dirty="0" err="1"/>
              <a:t>суїциду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Заходи- </a:t>
            </a:r>
            <a:r>
              <a:rPr lang="ru-RU" dirty="0" err="1"/>
              <a:t>Створення</a:t>
            </a:r>
            <a:r>
              <a:rPr lang="ru-RU" dirty="0"/>
              <a:t> </a:t>
            </a:r>
            <a:r>
              <a:rPr lang="ru-RU" dirty="0" err="1"/>
              <a:t>загальних</a:t>
            </a:r>
            <a:r>
              <a:rPr lang="ru-RU" dirty="0"/>
              <a:t> </a:t>
            </a:r>
            <a:r>
              <a:rPr lang="ru-RU" dirty="0" err="1"/>
              <a:t>шкільних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 </a:t>
            </a:r>
            <a:r>
              <a:rPr lang="ru-RU" dirty="0" err="1"/>
              <a:t>психічного</a:t>
            </a:r>
            <a:r>
              <a:rPr lang="ru-RU" dirty="0"/>
              <a:t> </a:t>
            </a:r>
            <a:r>
              <a:rPr lang="ru-RU" dirty="0" err="1"/>
              <a:t>здоров'я</a:t>
            </a:r>
            <a:r>
              <a:rPr lang="ru-RU" dirty="0"/>
              <a:t>, здорового </a:t>
            </a:r>
            <a:r>
              <a:rPr lang="ru-RU" dirty="0" err="1"/>
              <a:t>середовища</a:t>
            </a:r>
            <a:r>
              <a:rPr lang="ru-RU" dirty="0"/>
              <a:t> в </a:t>
            </a:r>
            <a:r>
              <a:rPr lang="ru-RU" dirty="0" err="1"/>
              <a:t>школі</a:t>
            </a:r>
            <a:r>
              <a:rPr lang="ru-RU" dirty="0"/>
              <a:t>, так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діти</a:t>
            </a:r>
            <a:r>
              <a:rPr lang="ru-RU" dirty="0"/>
              <a:t> </a:t>
            </a:r>
            <a:r>
              <a:rPr lang="ru-RU" dirty="0" err="1"/>
              <a:t>відчували</a:t>
            </a:r>
            <a:r>
              <a:rPr lang="ru-RU" dirty="0"/>
              <a:t> </a:t>
            </a:r>
            <a:r>
              <a:rPr lang="ru-RU" dirty="0" err="1"/>
              <a:t>турботу</a:t>
            </a:r>
            <a:r>
              <a:rPr lang="ru-RU" dirty="0"/>
              <a:t>, </a:t>
            </a:r>
            <a:r>
              <a:rPr lang="ru-RU" dirty="0" err="1"/>
              <a:t>затишок</a:t>
            </a:r>
            <a:r>
              <a:rPr lang="ru-RU" dirty="0"/>
              <a:t>, </a:t>
            </a:r>
            <a:r>
              <a:rPr lang="ru-RU" dirty="0" err="1"/>
              <a:t>любов</a:t>
            </a:r>
            <a:r>
              <a:rPr lang="ru-RU" dirty="0"/>
              <a:t>. - </a:t>
            </a:r>
            <a:r>
              <a:rPr lang="ru-RU" dirty="0" err="1"/>
              <a:t>Організація</a:t>
            </a:r>
            <a:r>
              <a:rPr lang="ru-RU" dirty="0"/>
              <a:t> </a:t>
            </a:r>
            <a:r>
              <a:rPr lang="ru-RU" dirty="0" err="1"/>
              <a:t>позакласної</a:t>
            </a:r>
            <a:r>
              <a:rPr lang="ru-RU" dirty="0"/>
              <a:t> </a:t>
            </a:r>
            <a:r>
              <a:rPr lang="ru-RU" dirty="0" err="1"/>
              <a:t>виховної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.- </a:t>
            </a:r>
            <a:r>
              <a:rPr lang="ru-RU" dirty="0" err="1"/>
              <a:t>Розробка</a:t>
            </a:r>
            <a:r>
              <a:rPr lang="ru-RU" dirty="0"/>
              <a:t> </a:t>
            </a:r>
            <a:r>
              <a:rPr lang="ru-RU" dirty="0" err="1"/>
              <a:t>ефективної</a:t>
            </a:r>
            <a:r>
              <a:rPr lang="ru-RU" dirty="0"/>
              <a:t> </a:t>
            </a:r>
            <a:r>
              <a:rPr lang="ru-RU" dirty="0" err="1"/>
              <a:t>моделі</a:t>
            </a:r>
            <a:r>
              <a:rPr lang="ru-RU" dirty="0"/>
              <a:t> </a:t>
            </a:r>
            <a:r>
              <a:rPr lang="ru-RU" dirty="0" err="1"/>
              <a:t>взаємодії</a:t>
            </a:r>
            <a:r>
              <a:rPr lang="ru-RU" dirty="0"/>
              <a:t> </a:t>
            </a:r>
            <a:r>
              <a:rPr lang="ru-RU" dirty="0" err="1"/>
              <a:t>школи</a:t>
            </a:r>
            <a:r>
              <a:rPr lang="ru-RU" dirty="0"/>
              <a:t> і </a:t>
            </a:r>
            <a:r>
              <a:rPr lang="ru-RU" dirty="0" err="1"/>
              <a:t>сім'ї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школи</a:t>
            </a:r>
            <a:r>
              <a:rPr lang="ru-RU" dirty="0"/>
              <a:t> і </a:t>
            </a:r>
            <a:r>
              <a:rPr lang="ru-RU" dirty="0" err="1"/>
              <a:t>всієї</a:t>
            </a:r>
            <a:r>
              <a:rPr lang="ru-RU" dirty="0"/>
              <a:t> </a:t>
            </a:r>
            <a:r>
              <a:rPr lang="ru-RU" dirty="0" err="1"/>
              <a:t>спільноти</a:t>
            </a:r>
            <a:r>
              <a:rPr lang="ru-RU" dirty="0"/>
              <a:t>.</a:t>
            </a:r>
          </a:p>
          <a:p>
            <a:r>
              <a:rPr lang="ru-RU" dirty="0" err="1"/>
              <a:t>Другий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- </a:t>
            </a:r>
            <a:r>
              <a:rPr lang="ru-RU" dirty="0" err="1"/>
              <a:t>первинна</a:t>
            </a:r>
            <a:r>
              <a:rPr lang="ru-RU" dirty="0"/>
              <a:t> </a:t>
            </a:r>
            <a:r>
              <a:rPr lang="ru-RU" dirty="0" err="1"/>
              <a:t>профілактика</a:t>
            </a:r>
            <a:r>
              <a:rPr lang="ru-RU" dirty="0"/>
              <a:t>. Мета - </a:t>
            </a:r>
            <a:r>
              <a:rPr lang="ru-RU" dirty="0" err="1"/>
              <a:t>виділення</a:t>
            </a:r>
            <a:r>
              <a:rPr lang="ru-RU" dirty="0"/>
              <a:t> </a:t>
            </a:r>
            <a:r>
              <a:rPr lang="ru-RU" dirty="0" err="1"/>
              <a:t>груп</a:t>
            </a:r>
            <a:r>
              <a:rPr lang="ru-RU" dirty="0"/>
              <a:t> </a:t>
            </a:r>
            <a:r>
              <a:rPr lang="ru-RU" dirty="0" err="1"/>
              <a:t>суїцидальногоризику</a:t>
            </a:r>
            <a:r>
              <a:rPr lang="ru-RU" dirty="0"/>
              <a:t>; </a:t>
            </a:r>
            <a:r>
              <a:rPr lang="ru-RU" dirty="0" err="1"/>
              <a:t>супровід</a:t>
            </a:r>
            <a:r>
              <a:rPr lang="ru-RU" dirty="0"/>
              <a:t> </a:t>
            </a:r>
            <a:r>
              <a:rPr lang="ru-RU" dirty="0" err="1"/>
              <a:t>дітей</a:t>
            </a:r>
            <a:r>
              <a:rPr lang="ru-RU" dirty="0"/>
              <a:t>, </a:t>
            </a:r>
            <a:r>
              <a:rPr lang="ru-RU" dirty="0" err="1"/>
              <a:t>підлітків</a:t>
            </a:r>
            <a:r>
              <a:rPr lang="ru-RU" dirty="0"/>
              <a:t> та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сімей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 з метою </a:t>
            </a:r>
            <a:r>
              <a:rPr lang="ru-RU" dirty="0" err="1"/>
              <a:t>попередженнясамогубств</a:t>
            </a:r>
            <a:endParaRPr lang="ru-RU" dirty="0"/>
          </a:p>
          <a:p>
            <a:r>
              <a:rPr lang="ru-RU" dirty="0"/>
              <a:t>Заходи- </a:t>
            </a:r>
            <a:r>
              <a:rPr lang="ru-RU" dirty="0" err="1"/>
              <a:t>Діагностика</a:t>
            </a:r>
            <a:r>
              <a:rPr lang="ru-RU" dirty="0"/>
              <a:t> </a:t>
            </a:r>
            <a:r>
              <a:rPr lang="ru-RU" dirty="0" err="1"/>
              <a:t>суїцидальної</a:t>
            </a:r>
            <a:r>
              <a:rPr lang="ru-RU" dirty="0"/>
              <a:t> </a:t>
            </a:r>
            <a:r>
              <a:rPr lang="ru-RU" dirty="0" err="1"/>
              <a:t>поведінки</a:t>
            </a:r>
            <a:r>
              <a:rPr lang="ru-RU" dirty="0"/>
              <a:t>- </a:t>
            </a:r>
            <a:r>
              <a:rPr lang="ru-RU" dirty="0" err="1"/>
              <a:t>Індивідуальні</a:t>
            </a:r>
            <a:r>
              <a:rPr lang="ru-RU" dirty="0"/>
              <a:t> та </a:t>
            </a:r>
            <a:r>
              <a:rPr lang="ru-RU" dirty="0" err="1"/>
              <a:t>групові</a:t>
            </a:r>
            <a:r>
              <a:rPr lang="ru-RU" dirty="0"/>
              <a:t> </a:t>
            </a:r>
            <a:r>
              <a:rPr lang="ru-RU" dirty="0" err="1"/>
              <a:t>заняття</a:t>
            </a:r>
            <a:r>
              <a:rPr lang="ru-RU" dirty="0"/>
              <a:t>, </a:t>
            </a:r>
            <a:r>
              <a:rPr lang="ru-RU" dirty="0" err="1"/>
              <a:t>пошук</a:t>
            </a:r>
            <a:r>
              <a:rPr lang="ru-RU" dirty="0"/>
              <a:t> </a:t>
            </a:r>
            <a:r>
              <a:rPr lang="ru-RU" dirty="0" err="1"/>
              <a:t>соціальної</a:t>
            </a:r>
            <a:r>
              <a:rPr lang="ru-RU" dirty="0"/>
              <a:t> </a:t>
            </a:r>
            <a:r>
              <a:rPr lang="ru-RU" dirty="0" err="1"/>
              <a:t>підтримки</a:t>
            </a:r>
            <a:r>
              <a:rPr lang="ru-RU" dirty="0"/>
              <a:t>,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сприйняття</a:t>
            </a:r>
            <a:r>
              <a:rPr lang="ru-RU" dirty="0"/>
              <a:t> і </a:t>
            </a:r>
            <a:r>
              <a:rPr lang="ru-RU" dirty="0" err="1"/>
              <a:t>надання</a:t>
            </a:r>
            <a:r>
              <a:rPr lang="ru-RU" dirty="0"/>
              <a:t>,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самооцінки</a:t>
            </a:r>
            <a:r>
              <a:rPr lang="ru-RU" dirty="0"/>
              <a:t>, </a:t>
            </a:r>
            <a:r>
              <a:rPr lang="ru-RU" dirty="0" err="1"/>
              <a:t>розвитку</a:t>
            </a:r>
            <a:r>
              <a:rPr lang="ru-RU" dirty="0"/>
              <a:t> адекватного </a:t>
            </a:r>
            <a:r>
              <a:rPr lang="ru-RU" dirty="0" err="1"/>
              <a:t>ставлення</a:t>
            </a:r>
            <a:r>
              <a:rPr lang="ru-RU" dirty="0"/>
              <a:t> до </a:t>
            </a:r>
            <a:r>
              <a:rPr lang="ru-RU" dirty="0" err="1"/>
              <a:t>власної</a:t>
            </a:r>
            <a:r>
              <a:rPr lang="ru-RU" dirty="0"/>
              <a:t> </a:t>
            </a:r>
            <a:r>
              <a:rPr lang="ru-RU" dirty="0" err="1"/>
              <a:t>особистості</a:t>
            </a:r>
            <a:r>
              <a:rPr lang="ru-RU" dirty="0"/>
              <a:t>, </a:t>
            </a:r>
            <a:r>
              <a:rPr lang="ru-RU" dirty="0" err="1"/>
              <a:t>емпатії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2788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3697" y="373587"/>
            <a:ext cx="8946541" cy="6036005"/>
          </a:xfrm>
        </p:spPr>
        <p:txBody>
          <a:bodyPr>
            <a:normAutofit/>
          </a:bodyPr>
          <a:lstStyle/>
          <a:p>
            <a:r>
              <a:rPr lang="ru-RU" dirty="0" err="1"/>
              <a:t>Другий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- </a:t>
            </a:r>
            <a:r>
              <a:rPr lang="ru-RU" dirty="0" err="1"/>
              <a:t>первинна</a:t>
            </a:r>
            <a:r>
              <a:rPr lang="ru-RU" dirty="0"/>
              <a:t> </a:t>
            </a:r>
            <a:r>
              <a:rPr lang="ru-RU" dirty="0" err="1"/>
              <a:t>профілактика</a:t>
            </a:r>
            <a:r>
              <a:rPr lang="ru-RU" dirty="0"/>
              <a:t>. Мета -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обізнаностіперсоналу</a:t>
            </a:r>
            <a:r>
              <a:rPr lang="ru-RU" dirty="0"/>
              <a:t> та </a:t>
            </a:r>
            <a:r>
              <a:rPr lang="ru-RU" dirty="0" err="1"/>
              <a:t>учнів</a:t>
            </a:r>
            <a:r>
              <a:rPr lang="ru-RU" dirty="0"/>
              <a:t> про </a:t>
            </a:r>
            <a:r>
              <a:rPr lang="ru-RU" dirty="0" err="1"/>
              <a:t>ознакиможливого</a:t>
            </a:r>
            <a:r>
              <a:rPr lang="ru-RU" dirty="0"/>
              <a:t> </a:t>
            </a:r>
            <a:r>
              <a:rPr lang="ru-RU" dirty="0" err="1"/>
              <a:t>суїциду</a:t>
            </a:r>
            <a:r>
              <a:rPr lang="ru-RU" dirty="0"/>
              <a:t>, </a:t>
            </a:r>
            <a:r>
              <a:rPr lang="ru-RU" dirty="0" err="1"/>
              <a:t>фактори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 </a:t>
            </a:r>
            <a:r>
              <a:rPr lang="ru-RU" dirty="0" err="1"/>
              <a:t>ташляхи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в </a:t>
            </a:r>
            <a:r>
              <a:rPr lang="ru-RU" dirty="0" err="1"/>
              <a:t>цій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endParaRPr lang="uk-UA" dirty="0"/>
          </a:p>
          <a:p>
            <a:r>
              <a:rPr lang="ru-RU" dirty="0"/>
              <a:t>Заходи- </a:t>
            </a:r>
            <a:r>
              <a:rPr lang="ru-RU" dirty="0" err="1"/>
              <a:t>Класні</a:t>
            </a:r>
            <a:r>
              <a:rPr lang="ru-RU" dirty="0"/>
              <a:t> </a:t>
            </a:r>
            <a:r>
              <a:rPr lang="ru-RU" dirty="0" err="1"/>
              <a:t>години</a:t>
            </a:r>
            <a:r>
              <a:rPr lang="ru-RU" dirty="0"/>
              <a:t>, </a:t>
            </a:r>
            <a:r>
              <a:rPr lang="ru-RU" dirty="0" err="1"/>
              <a:t>круглі</a:t>
            </a:r>
            <a:r>
              <a:rPr lang="ru-RU" dirty="0"/>
              <a:t> </a:t>
            </a:r>
            <a:r>
              <a:rPr lang="ru-RU" dirty="0" err="1"/>
              <a:t>столи</a:t>
            </a:r>
            <a:r>
              <a:rPr lang="ru-RU" dirty="0"/>
              <a:t>, </a:t>
            </a:r>
            <a:r>
              <a:rPr lang="ru-RU" dirty="0" err="1"/>
              <a:t>наради</a:t>
            </a:r>
            <a:r>
              <a:rPr lang="ru-RU" dirty="0"/>
              <a:t> при </a:t>
            </a:r>
            <a:r>
              <a:rPr lang="ru-RU" dirty="0" err="1"/>
              <a:t>директорові</a:t>
            </a:r>
            <a:r>
              <a:rPr lang="ru-RU" dirty="0"/>
              <a:t>, </a:t>
            </a:r>
            <a:r>
              <a:rPr lang="ru-RU" dirty="0" err="1"/>
              <a:t>стендова</a:t>
            </a:r>
            <a:r>
              <a:rPr lang="ru-RU" dirty="0"/>
              <a:t> </a:t>
            </a:r>
            <a:r>
              <a:rPr lang="ru-RU" dirty="0" err="1"/>
              <a:t>інформація</a:t>
            </a:r>
            <a:r>
              <a:rPr lang="ru-RU" dirty="0"/>
              <a:t>- </a:t>
            </a:r>
            <a:r>
              <a:rPr lang="ru-RU" dirty="0" err="1"/>
              <a:t>Розробка</a:t>
            </a:r>
            <a:r>
              <a:rPr lang="ru-RU" dirty="0"/>
              <a:t> плану </a:t>
            </a:r>
            <a:r>
              <a:rPr lang="ru-RU" dirty="0" err="1"/>
              <a:t>дій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самогубства</a:t>
            </a:r>
            <a:r>
              <a:rPr lang="ru-RU" dirty="0"/>
              <a:t>, в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бути </a:t>
            </a:r>
            <a:r>
              <a:rPr lang="ru-RU" dirty="0" err="1"/>
              <a:t>процедури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при </a:t>
            </a:r>
            <a:r>
              <a:rPr lang="ru-RU" dirty="0" err="1"/>
              <a:t>виявленні</a:t>
            </a:r>
            <a:r>
              <a:rPr lang="ru-RU" dirty="0"/>
              <a:t> </a:t>
            </a:r>
            <a:r>
              <a:rPr lang="ru-RU" dirty="0" err="1"/>
              <a:t>учня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, </a:t>
            </a:r>
            <a:r>
              <a:rPr lang="ru-RU" dirty="0" err="1"/>
              <a:t>дії</a:t>
            </a:r>
            <a:r>
              <a:rPr lang="ru-RU" dirty="0"/>
              <a:t> при </a:t>
            </a:r>
            <a:r>
              <a:rPr lang="ru-RU" dirty="0" err="1"/>
              <a:t>загрозі</a:t>
            </a:r>
            <a:r>
              <a:rPr lang="ru-RU" dirty="0"/>
              <a:t> </a:t>
            </a:r>
            <a:r>
              <a:rPr lang="ru-RU" dirty="0" err="1"/>
              <a:t>самогубства</a:t>
            </a:r>
            <a:r>
              <a:rPr lang="ru-RU" dirty="0"/>
              <a:t> і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самогубства</a:t>
            </a:r>
            <a:endParaRPr lang="ru-RU" dirty="0"/>
          </a:p>
          <a:p>
            <a:r>
              <a:rPr lang="ru-RU" dirty="0"/>
              <a:t>Заходи- </a:t>
            </a:r>
            <a:r>
              <a:rPr lang="ru-RU" dirty="0" err="1"/>
              <a:t>Оцінка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 </a:t>
            </a:r>
            <a:r>
              <a:rPr lang="ru-RU" dirty="0" err="1"/>
              <a:t>самогубства</a:t>
            </a:r>
            <a:r>
              <a:rPr lang="ru-RU" dirty="0"/>
              <a:t>- </a:t>
            </a:r>
            <a:r>
              <a:rPr lang="ru-RU" dirty="0" err="1"/>
              <a:t>Оповіщення</a:t>
            </a:r>
            <a:r>
              <a:rPr lang="ru-RU" dirty="0"/>
              <a:t> </a:t>
            </a:r>
            <a:r>
              <a:rPr lang="ru-RU" dirty="0" err="1"/>
              <a:t>відповідної</a:t>
            </a:r>
            <a:r>
              <a:rPr lang="ru-RU" dirty="0"/>
              <a:t> установи </a:t>
            </a:r>
            <a:r>
              <a:rPr lang="ru-RU" dirty="0" err="1"/>
              <a:t>психічного</a:t>
            </a:r>
            <a:r>
              <a:rPr lang="ru-RU" dirty="0"/>
              <a:t> </a:t>
            </a:r>
            <a:r>
              <a:rPr lang="ru-RU" dirty="0" err="1"/>
              <a:t>здоров'я</a:t>
            </a:r>
            <a:r>
              <a:rPr lang="ru-RU" dirty="0"/>
              <a:t> (</a:t>
            </a:r>
            <a:r>
              <a:rPr lang="ru-RU" dirty="0" err="1"/>
              <a:t>психіатрична</a:t>
            </a:r>
            <a:r>
              <a:rPr lang="ru-RU" dirty="0"/>
              <a:t> </a:t>
            </a:r>
            <a:r>
              <a:rPr lang="ru-RU" dirty="0" err="1"/>
              <a:t>клініка</a:t>
            </a:r>
            <a:r>
              <a:rPr lang="ru-RU" dirty="0"/>
              <a:t>). Запит </a:t>
            </a:r>
            <a:r>
              <a:rPr lang="ru-RU" dirty="0" err="1"/>
              <a:t>допомоги</a:t>
            </a:r>
            <a:r>
              <a:rPr lang="ru-RU" dirty="0"/>
              <a:t>. </a:t>
            </a:r>
            <a:r>
              <a:rPr lang="ru-RU" dirty="0" err="1"/>
              <a:t>Оповіщення</a:t>
            </a:r>
            <a:r>
              <a:rPr lang="ru-RU" dirty="0"/>
              <a:t> </a:t>
            </a:r>
            <a:r>
              <a:rPr lang="ru-RU" dirty="0" err="1"/>
              <a:t>батьків</a:t>
            </a:r>
            <a:r>
              <a:rPr lang="ru-RU" dirty="0"/>
              <a:t>.- </a:t>
            </a:r>
            <a:r>
              <a:rPr lang="ru-RU" dirty="0" err="1"/>
              <a:t>Розбір</a:t>
            </a:r>
            <a:r>
              <a:rPr lang="ru-RU" dirty="0"/>
              <a:t> 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шкільним</a:t>
            </a:r>
            <a:r>
              <a:rPr lang="ru-RU" dirty="0"/>
              <a:t> персоналом,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включений в роботу, так,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міг</a:t>
            </a:r>
            <a:r>
              <a:rPr lang="ru-RU" dirty="0"/>
              <a:t> </a:t>
            </a:r>
            <a:r>
              <a:rPr lang="ru-RU" dirty="0" err="1"/>
              <a:t>висловити</a:t>
            </a:r>
            <a:r>
              <a:rPr lang="ru-RU" dirty="0"/>
              <a:t> </a:t>
            </a:r>
            <a:r>
              <a:rPr lang="ru-RU" dirty="0" err="1"/>
              <a:t>свої</a:t>
            </a:r>
            <a:r>
              <a:rPr lang="ru-RU" dirty="0"/>
              <a:t> </a:t>
            </a:r>
            <a:r>
              <a:rPr lang="ru-RU" dirty="0" err="1"/>
              <a:t>почуття</a:t>
            </a:r>
            <a:r>
              <a:rPr lang="ru-RU" dirty="0"/>
              <a:t>, </a:t>
            </a:r>
            <a:r>
              <a:rPr lang="ru-RU" dirty="0" err="1"/>
              <a:t>переживання</a:t>
            </a:r>
            <a:r>
              <a:rPr lang="ru-RU" dirty="0"/>
              <a:t>, внести </a:t>
            </a:r>
            <a:r>
              <a:rPr lang="ru-RU" dirty="0" err="1"/>
              <a:t>пропозиції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стратегій</a:t>
            </a:r>
            <a:r>
              <a:rPr lang="ru-RU" dirty="0"/>
              <a:t> і плану </a:t>
            </a:r>
            <a:r>
              <a:rPr lang="ru-RU" dirty="0" err="1"/>
              <a:t>роботи</a:t>
            </a:r>
            <a:r>
              <a:rPr lang="ru-RU" dirty="0"/>
              <a:t>.</a:t>
            </a:r>
            <a:endParaRPr lang="uk-UA" dirty="0"/>
          </a:p>
          <a:p>
            <a:r>
              <a:rPr lang="ru-RU" dirty="0" err="1"/>
              <a:t>Четвертий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- </a:t>
            </a:r>
            <a:r>
              <a:rPr lang="ru-RU" dirty="0" err="1"/>
              <a:t>третинна</a:t>
            </a:r>
            <a:r>
              <a:rPr lang="ru-RU" dirty="0"/>
              <a:t> </a:t>
            </a:r>
            <a:r>
              <a:rPr lang="ru-RU" dirty="0" err="1"/>
              <a:t>профілактика</a:t>
            </a:r>
            <a:r>
              <a:rPr lang="ru-RU" dirty="0"/>
              <a:t>. Мета -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наслідків</a:t>
            </a:r>
            <a:r>
              <a:rPr lang="ru-RU" dirty="0"/>
              <a:t> і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ймовірності</a:t>
            </a:r>
            <a:r>
              <a:rPr lang="ru-RU" dirty="0"/>
              <a:t> </a:t>
            </a:r>
            <a:r>
              <a:rPr lang="ru-RU" dirty="0" err="1"/>
              <a:t>подальших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endParaRPr lang="ru-RU" dirty="0"/>
          </a:p>
          <a:p>
            <a:r>
              <a:rPr lang="ru-RU" dirty="0"/>
              <a:t>Заходи- </a:t>
            </a:r>
            <a:r>
              <a:rPr lang="ru-RU" dirty="0" err="1"/>
              <a:t>Оповіщення</a:t>
            </a:r>
            <a:r>
              <a:rPr lang="ru-RU" dirty="0"/>
              <a:t>,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проконсультуватися</a:t>
            </a:r>
            <a:r>
              <a:rPr lang="ru-RU" dirty="0"/>
              <a:t> з психологом- </a:t>
            </a:r>
            <a:r>
              <a:rPr lang="ru-RU" dirty="0" err="1"/>
              <a:t>Увага</a:t>
            </a:r>
            <a:r>
              <a:rPr lang="ru-RU" dirty="0"/>
              <a:t> до </a:t>
            </a:r>
            <a:r>
              <a:rPr lang="ru-RU" dirty="0" err="1"/>
              <a:t>емоційного</a:t>
            </a:r>
            <a:r>
              <a:rPr lang="ru-RU" dirty="0"/>
              <a:t> </a:t>
            </a:r>
            <a:r>
              <a:rPr lang="ru-RU" dirty="0" err="1"/>
              <a:t>клімату</a:t>
            </a:r>
            <a:r>
              <a:rPr lang="ru-RU" dirty="0"/>
              <a:t> в </a:t>
            </a:r>
            <a:r>
              <a:rPr lang="ru-RU" dirty="0" err="1"/>
              <a:t>школі</a:t>
            </a:r>
            <a:r>
              <a:rPr lang="ru-RU" dirty="0"/>
              <a:t> і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зміни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90126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86888" y="1736395"/>
            <a:ext cx="8946541" cy="4195481"/>
          </a:xfrm>
        </p:spPr>
        <p:txBody>
          <a:bodyPr/>
          <a:lstStyle/>
          <a:p>
            <a:r>
              <a:rPr lang="ru-RU" dirty="0" err="1"/>
              <a:t>Суїцид</a:t>
            </a:r>
            <a:r>
              <a:rPr lang="ru-RU" dirty="0"/>
              <a:t> — акт </a:t>
            </a:r>
            <a:r>
              <a:rPr lang="ru-RU" dirty="0" err="1"/>
              <a:t>самогубства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спроби</a:t>
            </a:r>
            <a:r>
              <a:rPr lang="ru-RU" dirty="0"/>
              <a:t> </a:t>
            </a:r>
            <a:r>
              <a:rPr lang="ru-RU" dirty="0" err="1"/>
              <a:t>самогубства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у </a:t>
            </a:r>
            <a:r>
              <a:rPr lang="ru-RU" dirty="0" err="1"/>
              <a:t>стані</a:t>
            </a:r>
            <a:r>
              <a:rPr lang="ru-RU" dirty="0"/>
              <a:t> сильного душевного </a:t>
            </a:r>
            <a:r>
              <a:rPr lang="ru-RU" dirty="0" err="1"/>
              <a:t>розладу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впливом</a:t>
            </a:r>
            <a:r>
              <a:rPr lang="ru-RU" dirty="0"/>
              <a:t> </a:t>
            </a:r>
            <a:r>
              <a:rPr lang="ru-RU" dirty="0" err="1"/>
              <a:t>якогось</a:t>
            </a:r>
            <a:r>
              <a:rPr lang="ru-RU" dirty="0"/>
              <a:t> </a:t>
            </a:r>
            <a:r>
              <a:rPr lang="ru-RU" dirty="0" err="1"/>
              <a:t>психічного</a:t>
            </a:r>
            <a:r>
              <a:rPr lang="ru-RU" dirty="0"/>
              <a:t> </a:t>
            </a:r>
            <a:r>
              <a:rPr lang="ru-RU" dirty="0" err="1"/>
              <a:t>захворювання.Є</a:t>
            </a:r>
            <a:r>
              <a:rPr lang="ru-RU" dirty="0"/>
              <a:t> </a:t>
            </a:r>
            <a:r>
              <a:rPr lang="ru-RU" dirty="0" err="1"/>
              <a:t>однією</a:t>
            </a:r>
            <a:r>
              <a:rPr lang="ru-RU" dirty="0"/>
              <a:t> з </a:t>
            </a:r>
            <a:r>
              <a:rPr lang="ru-RU" dirty="0" err="1"/>
              <a:t>основних</a:t>
            </a:r>
            <a:r>
              <a:rPr lang="ru-RU" dirty="0"/>
              <a:t> причин </a:t>
            </a:r>
            <a:r>
              <a:rPr lang="ru-RU" dirty="0" err="1"/>
              <a:t>смерті</a:t>
            </a:r>
            <a:r>
              <a:rPr lang="ru-RU" dirty="0"/>
              <a:t> у </a:t>
            </a:r>
            <a:r>
              <a:rPr lang="ru-RU" dirty="0" err="1"/>
              <a:t>молоді</a:t>
            </a:r>
            <a:r>
              <a:rPr lang="ru-RU" dirty="0"/>
              <a:t> на </a:t>
            </a:r>
            <a:r>
              <a:rPr lang="ru-RU" dirty="0" err="1"/>
              <a:t>сьогоднішній</a:t>
            </a:r>
            <a:r>
              <a:rPr lang="ru-RU" dirty="0"/>
              <a:t> день. </a:t>
            </a:r>
            <a:r>
              <a:rPr lang="ru-RU" dirty="0" err="1"/>
              <a:t>Суїцид</a:t>
            </a:r>
            <a:r>
              <a:rPr lang="ru-RU" dirty="0"/>
              <a:t> </a:t>
            </a:r>
            <a:r>
              <a:rPr lang="ru-RU" dirty="0" err="1"/>
              <a:t>вважається</a:t>
            </a:r>
            <a:r>
              <a:rPr lang="ru-RU" dirty="0"/>
              <a:t> "</a:t>
            </a:r>
            <a:r>
              <a:rPr lang="ru-RU" dirty="0" err="1"/>
              <a:t>вбивцею</a:t>
            </a:r>
            <a:r>
              <a:rPr lang="ru-RU" dirty="0"/>
              <a:t> № 2" </a:t>
            </a:r>
            <a:r>
              <a:rPr lang="ru-RU" dirty="0" err="1"/>
              <a:t>молодих</a:t>
            </a:r>
            <a:r>
              <a:rPr lang="ru-RU" dirty="0"/>
              <a:t> людей, </a:t>
            </a:r>
            <a:r>
              <a:rPr lang="ru-RU" dirty="0" err="1"/>
              <a:t>віком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15 до 24 </a:t>
            </a:r>
            <a:r>
              <a:rPr lang="ru-RU" dirty="0" err="1"/>
              <a:t>років</a:t>
            </a:r>
            <a:r>
              <a:rPr lang="ru-RU" dirty="0"/>
              <a:t>. </a:t>
            </a:r>
            <a:r>
              <a:rPr lang="ru-RU" dirty="0" err="1"/>
              <a:t>Суїцидальна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3 </a:t>
            </a:r>
            <a:r>
              <a:rPr lang="ru-RU" dirty="0" err="1"/>
              <a:t>фази</a:t>
            </a:r>
            <a:r>
              <a:rPr lang="ru-RU" dirty="0"/>
              <a:t>: фаза </a:t>
            </a:r>
            <a:r>
              <a:rPr lang="ru-RU" dirty="0" err="1"/>
              <a:t>роздумів</a:t>
            </a:r>
            <a:r>
              <a:rPr lang="ru-RU" dirty="0"/>
              <a:t>, фаза </a:t>
            </a:r>
            <a:r>
              <a:rPr lang="ru-RU" dirty="0" err="1"/>
              <a:t>амбівалентності</a:t>
            </a:r>
            <a:r>
              <a:rPr lang="ru-RU" dirty="0"/>
              <a:t> і фаза </a:t>
            </a:r>
            <a:r>
              <a:rPr lang="ru-RU" dirty="0" err="1"/>
              <a:t>спроби</a:t>
            </a:r>
            <a:r>
              <a:rPr lang="ru-RU" dirty="0"/>
              <a:t> </a:t>
            </a:r>
            <a:r>
              <a:rPr lang="ru-RU" dirty="0" err="1"/>
              <a:t>суїциду</a:t>
            </a:r>
            <a:r>
              <a:rPr lang="ru-RU" dirty="0"/>
              <a:t>. </a:t>
            </a:r>
            <a:r>
              <a:rPr lang="ru-RU" dirty="0" err="1"/>
              <a:t>Заклади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, де </a:t>
            </a:r>
            <a:r>
              <a:rPr lang="ru-RU" dirty="0" err="1"/>
              <a:t>підлітки</a:t>
            </a:r>
            <a:r>
              <a:rPr lang="ru-RU" dirty="0"/>
              <a:t> </a:t>
            </a:r>
            <a:r>
              <a:rPr lang="ru-RU" dirty="0" err="1"/>
              <a:t>проводять</a:t>
            </a:r>
            <a:r>
              <a:rPr lang="ru-RU" dirty="0"/>
              <a:t> </a:t>
            </a:r>
            <a:r>
              <a:rPr lang="ru-RU" dirty="0" err="1"/>
              <a:t>третину</a:t>
            </a:r>
            <a:r>
              <a:rPr lang="ru-RU" dirty="0"/>
              <a:t> дня, </a:t>
            </a:r>
            <a:r>
              <a:rPr lang="ru-RU" dirty="0" err="1"/>
              <a:t>являються</a:t>
            </a:r>
            <a:r>
              <a:rPr lang="ru-RU" dirty="0"/>
              <a:t> </a:t>
            </a:r>
            <a:r>
              <a:rPr lang="ru-RU" dirty="0" err="1"/>
              <a:t>ідеальним</a:t>
            </a:r>
            <a:r>
              <a:rPr lang="ru-RU" dirty="0"/>
              <a:t> </a:t>
            </a:r>
            <a:r>
              <a:rPr lang="ru-RU" dirty="0" err="1"/>
              <a:t>середовищем</a:t>
            </a:r>
            <a:r>
              <a:rPr lang="ru-RU" dirty="0"/>
              <a:t> для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запобігання</a:t>
            </a:r>
            <a:r>
              <a:rPr lang="ru-RU" dirty="0"/>
              <a:t> </a:t>
            </a:r>
            <a:r>
              <a:rPr lang="ru-RU" dirty="0" err="1"/>
              <a:t>самогубств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26417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8E3CB2640C81744928279585D4A664A" ma:contentTypeVersion="7" ma:contentTypeDescription="Создание документа." ma:contentTypeScope="" ma:versionID="3c90f201e9e953926b9c9a1972b072d8">
  <xsd:schema xmlns:xsd="http://www.w3.org/2001/XMLSchema" xmlns:xs="http://www.w3.org/2001/XMLSchema" xmlns:p="http://schemas.microsoft.com/office/2006/metadata/properties" xmlns:ns2="b8fe0a08-5d13-4527-b6da-45b036e56415" targetNamespace="http://schemas.microsoft.com/office/2006/metadata/properties" ma:root="true" ma:fieldsID="6811ff43480fd8e9af4ff0e511561486" ns2:_="">
    <xsd:import namespace="b8fe0a08-5d13-4527-b6da-45b036e564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fe0a08-5d13-4527-b6da-45b036e564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C572710-21CC-4B23-AF4C-92DEA39327A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CD8F530-32D6-41B1-B755-F898A748EB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507EB4C-F85F-43C7-8A9E-499C3AB1A8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fe0a08-5d13-4527-b6da-45b036e564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32</TotalTime>
  <Words>583</Words>
  <Application>Microsoft Office PowerPoint</Application>
  <PresentationFormat>Широкоэкранный</PresentationFormat>
  <Paragraphs>57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Ион</vt:lpstr>
      <vt:lpstr>«Суїцид»</vt:lpstr>
      <vt:lpstr>Основні поняття</vt:lpstr>
      <vt:lpstr>Презентация PowerPoint</vt:lpstr>
      <vt:lpstr>Більшість дитячих самогубств пов'язана не з психічними захворюваннями, як здається на перший погляд, а з недоліками морального виховання.</vt:lpstr>
      <vt:lpstr>Презентация PowerPoint</vt:lpstr>
      <vt:lpstr>Презентация PowerPoint</vt:lpstr>
      <vt:lpstr>Презентация PowerPoint</vt:lpstr>
      <vt:lpstr>Причини суїциду;</vt:lpstr>
      <vt:lpstr>Способи суїциду</vt:lpstr>
      <vt:lpstr>Фази суїцидальної активності</vt:lpstr>
      <vt:lpstr>Профілактика підліткового суїциду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«Суїцид»</dc:title>
  <dc:creator>Учетная запись Майкрософт</dc:creator>
  <cp:lastModifiedBy>Учетная запись Майкрософт</cp:lastModifiedBy>
  <cp:revision>5</cp:revision>
  <dcterms:created xsi:type="dcterms:W3CDTF">2023-11-25T23:32:45Z</dcterms:created>
  <dcterms:modified xsi:type="dcterms:W3CDTF">2024-02-17T13:48:15Z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0x01010098E3CB2640C81744928279585D4A664A</vt:lpwstr>
  </property>
</Properties>
</file>