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30"/>
  </p:notesMasterIdLst>
  <p:sldIdLst>
    <p:sldId id="285" r:id="rId5"/>
    <p:sldId id="265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81" r:id="rId15"/>
    <p:sldId id="257" r:id="rId16"/>
    <p:sldId id="258" r:id="rId17"/>
    <p:sldId id="259" r:id="rId18"/>
    <p:sldId id="262" r:id="rId19"/>
    <p:sldId id="278" r:id="rId20"/>
    <p:sldId id="282" r:id="rId21"/>
    <p:sldId id="275" r:id="rId22"/>
    <p:sldId id="276" r:id="rId23"/>
    <p:sldId id="277" r:id="rId24"/>
    <p:sldId id="263" r:id="rId25"/>
    <p:sldId id="264" r:id="rId26"/>
    <p:sldId id="279" r:id="rId27"/>
    <p:sldId id="280" r:id="rId28"/>
    <p:sldId id="286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635027-E8D8-462F-9D64-0800B7BC0F84}" v="6" dt="2024-02-17T14:10:31.6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316656-A9F0-2248-8FA1-AF46F6088A8B}" type="doc">
      <dgm:prSet loTypeId="urn:microsoft.com/office/officeart/2005/8/layout/vList2" loCatId="" qsTypeId="urn:microsoft.com/office/officeart/2005/8/quickstyle/simple4" qsCatId="simple" csTypeId="urn:microsoft.com/office/officeart/2005/8/colors/accent3_3" csCatId="accent3"/>
      <dgm:spPr/>
      <dgm:t>
        <a:bodyPr/>
        <a:lstStyle/>
        <a:p>
          <a:endParaRPr lang="en-US"/>
        </a:p>
      </dgm:t>
    </dgm:pt>
    <dgm:pt modelId="{347D4FC0-7F1E-B946-A34C-0E6CBCB34450}">
      <dgm:prSet/>
      <dgm:spPr/>
      <dgm:t>
        <a:bodyPr/>
        <a:lstStyle/>
        <a:p>
          <a:pPr rtl="0"/>
          <a:r>
            <a:rPr lang="en-US"/>
            <a:t>Psychological causes</a:t>
          </a:r>
        </a:p>
      </dgm:t>
    </dgm:pt>
    <dgm:pt modelId="{E6AD7554-5FCD-7B45-8E7A-CD8793A57863}" type="parTrans" cxnId="{97262541-2A0F-BD4E-A32E-2ADD768C5032}">
      <dgm:prSet/>
      <dgm:spPr/>
      <dgm:t>
        <a:bodyPr/>
        <a:lstStyle/>
        <a:p>
          <a:endParaRPr lang="en-US"/>
        </a:p>
      </dgm:t>
    </dgm:pt>
    <dgm:pt modelId="{C748D280-D306-9E4C-8B68-D5E3992947A1}" type="sibTrans" cxnId="{97262541-2A0F-BD4E-A32E-2ADD768C5032}">
      <dgm:prSet/>
      <dgm:spPr/>
      <dgm:t>
        <a:bodyPr/>
        <a:lstStyle/>
        <a:p>
          <a:endParaRPr lang="en-US"/>
        </a:p>
      </dgm:t>
    </dgm:pt>
    <dgm:pt modelId="{C86ED42D-EA89-8B4B-96DA-0EB56B9A2765}">
      <dgm:prSet/>
      <dgm:spPr/>
      <dgm:t>
        <a:bodyPr/>
        <a:lstStyle/>
        <a:p>
          <a:pPr rtl="0"/>
          <a:r>
            <a:rPr lang="en-US"/>
            <a:t>A general increase in anxiety, depression, or anger may reduce sexual desire in both men and women</a:t>
          </a:r>
        </a:p>
      </dgm:t>
    </dgm:pt>
    <dgm:pt modelId="{4D4DF9E1-3D9D-EC4E-BEDD-4B8DD0915B65}" type="parTrans" cxnId="{42F12AFB-FD53-404C-A872-E8984B9B7EC3}">
      <dgm:prSet/>
      <dgm:spPr/>
      <dgm:t>
        <a:bodyPr/>
        <a:lstStyle/>
        <a:p>
          <a:endParaRPr lang="en-US"/>
        </a:p>
      </dgm:t>
    </dgm:pt>
    <dgm:pt modelId="{C334A1F6-C148-A440-A4DF-C9AE4B42BF71}" type="sibTrans" cxnId="{42F12AFB-FD53-404C-A872-E8984B9B7EC3}">
      <dgm:prSet/>
      <dgm:spPr/>
      <dgm:t>
        <a:bodyPr/>
        <a:lstStyle/>
        <a:p>
          <a:endParaRPr lang="en-US"/>
        </a:p>
      </dgm:t>
    </dgm:pt>
    <dgm:pt modelId="{B5107E42-A0A2-464D-AE76-50FC49AB6F47}">
      <dgm:prSet/>
      <dgm:spPr/>
      <dgm:t>
        <a:bodyPr/>
        <a:lstStyle/>
        <a:p>
          <a:pPr rtl="0"/>
          <a:r>
            <a:rPr lang="en-US"/>
            <a:t>Fears, attitudes, and memories may contribute to disorder of sexual desire</a:t>
          </a:r>
        </a:p>
      </dgm:t>
    </dgm:pt>
    <dgm:pt modelId="{8039D395-CE55-5943-AD40-110B19F56D11}" type="parTrans" cxnId="{D59A90A8-5FB8-E44D-8ABF-BC95DB7F22DA}">
      <dgm:prSet/>
      <dgm:spPr/>
      <dgm:t>
        <a:bodyPr/>
        <a:lstStyle/>
        <a:p>
          <a:endParaRPr lang="en-US"/>
        </a:p>
      </dgm:t>
    </dgm:pt>
    <dgm:pt modelId="{2503833D-50E2-5744-A054-AC7B91110F42}" type="sibTrans" cxnId="{D59A90A8-5FB8-E44D-8ABF-BC95DB7F22DA}">
      <dgm:prSet/>
      <dgm:spPr/>
      <dgm:t>
        <a:bodyPr/>
        <a:lstStyle/>
        <a:p>
          <a:endParaRPr lang="en-US"/>
        </a:p>
      </dgm:t>
    </dgm:pt>
    <dgm:pt modelId="{5C4E1ED3-45DD-D344-A135-0D32C264FDCE}">
      <dgm:prSet/>
      <dgm:spPr/>
      <dgm:t>
        <a:bodyPr/>
        <a:lstStyle/>
        <a:p>
          <a:pPr rtl="0"/>
          <a:r>
            <a:rPr lang="en-US"/>
            <a:t>Certain psychological disorders, including depression and obsessive-compulsive disorder, may lead to sexual desire disorders</a:t>
          </a:r>
        </a:p>
      </dgm:t>
    </dgm:pt>
    <dgm:pt modelId="{B9CEA21E-9247-114F-8FA6-AD75BE32067D}" type="parTrans" cxnId="{E03F8646-B8A7-C747-8CCB-36C35832876D}">
      <dgm:prSet/>
      <dgm:spPr/>
      <dgm:t>
        <a:bodyPr/>
        <a:lstStyle/>
        <a:p>
          <a:endParaRPr lang="en-US"/>
        </a:p>
      </dgm:t>
    </dgm:pt>
    <dgm:pt modelId="{80ED4D69-29D7-BA45-BA11-017DE97900E7}" type="sibTrans" cxnId="{E03F8646-B8A7-C747-8CCB-36C35832876D}">
      <dgm:prSet/>
      <dgm:spPr/>
      <dgm:t>
        <a:bodyPr/>
        <a:lstStyle/>
        <a:p>
          <a:endParaRPr lang="en-US"/>
        </a:p>
      </dgm:t>
    </dgm:pt>
    <dgm:pt modelId="{46E16DF1-058F-A14B-BDF8-D90BF458CF0C}" type="pres">
      <dgm:prSet presAssocID="{6A316656-A9F0-2248-8FA1-AF46F6088A8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F5757E3A-8376-CF4C-80E6-300D132C7559}" type="pres">
      <dgm:prSet presAssocID="{347D4FC0-7F1E-B946-A34C-0E6CBCB3445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D21EF92-7EEC-894A-A80E-F933BBE76F21}" type="pres">
      <dgm:prSet presAssocID="{347D4FC0-7F1E-B946-A34C-0E6CBCB3445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D8A7E92C-318A-42BC-9EB8-BF4B59DF6307}" type="presOf" srcId="{347D4FC0-7F1E-B946-A34C-0E6CBCB34450}" destId="{F5757E3A-8376-CF4C-80E6-300D132C7559}" srcOrd="0" destOrd="0" presId="urn:microsoft.com/office/officeart/2005/8/layout/vList2"/>
    <dgm:cxn modelId="{7AF17BF8-C46A-433F-8B69-7C321FAE199D}" type="presOf" srcId="{C86ED42D-EA89-8B4B-96DA-0EB56B9A2765}" destId="{2D21EF92-7EEC-894A-A80E-F933BBE76F21}" srcOrd="0" destOrd="0" presId="urn:microsoft.com/office/officeart/2005/8/layout/vList2"/>
    <dgm:cxn modelId="{42F12AFB-FD53-404C-A872-E8984B9B7EC3}" srcId="{347D4FC0-7F1E-B946-A34C-0E6CBCB34450}" destId="{C86ED42D-EA89-8B4B-96DA-0EB56B9A2765}" srcOrd="0" destOrd="0" parTransId="{4D4DF9E1-3D9D-EC4E-BEDD-4B8DD0915B65}" sibTransId="{C334A1F6-C148-A440-A4DF-C9AE4B42BF71}"/>
    <dgm:cxn modelId="{44270CB4-EC9F-40CF-95E7-2CCECF889C38}" type="presOf" srcId="{B5107E42-A0A2-464D-AE76-50FC49AB6F47}" destId="{2D21EF92-7EEC-894A-A80E-F933BBE76F21}" srcOrd="0" destOrd="1" presId="urn:microsoft.com/office/officeart/2005/8/layout/vList2"/>
    <dgm:cxn modelId="{1D3D78FE-926A-4F75-BEF7-96DFD652ADA7}" type="presOf" srcId="{6A316656-A9F0-2248-8FA1-AF46F6088A8B}" destId="{46E16DF1-058F-A14B-BDF8-D90BF458CF0C}" srcOrd="0" destOrd="0" presId="urn:microsoft.com/office/officeart/2005/8/layout/vList2"/>
    <dgm:cxn modelId="{E03F8646-B8A7-C747-8CCB-36C35832876D}" srcId="{347D4FC0-7F1E-B946-A34C-0E6CBCB34450}" destId="{5C4E1ED3-45DD-D344-A135-0D32C264FDCE}" srcOrd="2" destOrd="0" parTransId="{B9CEA21E-9247-114F-8FA6-AD75BE32067D}" sibTransId="{80ED4D69-29D7-BA45-BA11-017DE97900E7}"/>
    <dgm:cxn modelId="{D59A90A8-5FB8-E44D-8ABF-BC95DB7F22DA}" srcId="{347D4FC0-7F1E-B946-A34C-0E6CBCB34450}" destId="{B5107E42-A0A2-464D-AE76-50FC49AB6F47}" srcOrd="1" destOrd="0" parTransId="{8039D395-CE55-5943-AD40-110B19F56D11}" sibTransId="{2503833D-50E2-5744-A054-AC7B91110F42}"/>
    <dgm:cxn modelId="{1578F93A-DA3F-45B4-885F-7275B058BB2C}" type="presOf" srcId="{5C4E1ED3-45DD-D344-A135-0D32C264FDCE}" destId="{2D21EF92-7EEC-894A-A80E-F933BBE76F21}" srcOrd="0" destOrd="2" presId="urn:microsoft.com/office/officeart/2005/8/layout/vList2"/>
    <dgm:cxn modelId="{97262541-2A0F-BD4E-A32E-2ADD768C5032}" srcId="{6A316656-A9F0-2248-8FA1-AF46F6088A8B}" destId="{347D4FC0-7F1E-B946-A34C-0E6CBCB34450}" srcOrd="0" destOrd="0" parTransId="{E6AD7554-5FCD-7B45-8E7A-CD8793A57863}" sibTransId="{C748D280-D306-9E4C-8B68-D5E3992947A1}"/>
    <dgm:cxn modelId="{FEF9BFC0-FA27-4728-B668-53F24995EAF2}" type="presParOf" srcId="{46E16DF1-058F-A14B-BDF8-D90BF458CF0C}" destId="{F5757E3A-8376-CF4C-80E6-300D132C7559}" srcOrd="0" destOrd="0" presId="urn:microsoft.com/office/officeart/2005/8/layout/vList2"/>
    <dgm:cxn modelId="{3ABD58EE-3E8F-464B-8761-672936A73053}" type="presParOf" srcId="{46E16DF1-058F-A14B-BDF8-D90BF458CF0C}" destId="{2D21EF92-7EEC-894A-A80E-F933BBE76F2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555BF5-C930-B34B-88F8-D0F5A3B77E1F}" type="doc">
      <dgm:prSet loTypeId="urn:microsoft.com/office/officeart/2005/8/layout/vList2" loCatId="" qsTypeId="urn:microsoft.com/office/officeart/2005/8/quickstyle/simple4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886A2F9A-A060-844B-9FBB-9462C37C6E75}">
      <dgm:prSet/>
      <dgm:spPr/>
      <dgm:t>
        <a:bodyPr/>
        <a:lstStyle/>
        <a:p>
          <a:pPr rtl="0"/>
          <a:r>
            <a:rPr lang="en-US" dirty="0"/>
            <a:t>psychological causes</a:t>
          </a:r>
        </a:p>
      </dgm:t>
    </dgm:pt>
    <dgm:pt modelId="{1DD9EF6E-2637-654D-A4F7-49BD4AB62D80}" type="parTrans" cxnId="{6A6EE1E2-C3BB-6445-9E7C-CF33DA49ABF8}">
      <dgm:prSet/>
      <dgm:spPr/>
      <dgm:t>
        <a:bodyPr/>
        <a:lstStyle/>
        <a:p>
          <a:endParaRPr lang="en-US"/>
        </a:p>
      </dgm:t>
    </dgm:pt>
    <dgm:pt modelId="{0B7C66DC-F006-5C44-98BB-BAF5558FAE42}" type="sibTrans" cxnId="{6A6EE1E2-C3BB-6445-9E7C-CF33DA49ABF8}">
      <dgm:prSet/>
      <dgm:spPr/>
      <dgm:t>
        <a:bodyPr/>
        <a:lstStyle/>
        <a:p>
          <a:endParaRPr lang="en-US"/>
        </a:p>
      </dgm:t>
    </dgm:pt>
    <dgm:pt modelId="{1913BB13-0DBC-5441-B8FC-497A6AD15CF1}">
      <dgm:prSet/>
      <dgm:spPr/>
      <dgm:t>
        <a:bodyPr/>
        <a:lstStyle/>
        <a:p>
          <a:pPr rtl="0"/>
          <a:r>
            <a:rPr lang="en-US"/>
            <a:t>Attitudes, fears, and psychological disorders that contribute to sexual desire disorders occur within a social context</a:t>
          </a:r>
        </a:p>
      </dgm:t>
    </dgm:pt>
    <dgm:pt modelId="{D67C2DBC-A8C8-804E-947B-8EEC391247A5}" type="parTrans" cxnId="{9C6D6DD1-9E0A-2048-8162-DDD44530A4BF}">
      <dgm:prSet/>
      <dgm:spPr/>
      <dgm:t>
        <a:bodyPr/>
        <a:lstStyle/>
        <a:p>
          <a:endParaRPr lang="en-US"/>
        </a:p>
      </dgm:t>
    </dgm:pt>
    <dgm:pt modelId="{B739C2AA-B9E5-FC4C-8471-783ED809C20F}" type="sibTrans" cxnId="{9C6D6DD1-9E0A-2048-8162-DDD44530A4BF}">
      <dgm:prSet/>
      <dgm:spPr/>
      <dgm:t>
        <a:bodyPr/>
        <a:lstStyle/>
        <a:p>
          <a:endParaRPr lang="en-US"/>
        </a:p>
      </dgm:t>
    </dgm:pt>
    <dgm:pt modelId="{A73D61F6-A023-F642-9573-DAF003670809}">
      <dgm:prSet/>
      <dgm:spPr/>
      <dgm:t>
        <a:bodyPr/>
        <a:lstStyle/>
        <a:p>
          <a:pPr rtl="0"/>
          <a:r>
            <a:rPr lang="en-US"/>
            <a:t>Many sufferers of desire disorders are feeling situational pressures</a:t>
          </a:r>
        </a:p>
      </dgm:t>
    </dgm:pt>
    <dgm:pt modelId="{3F7F7C0E-A2CE-B84C-B28A-8B784306F2FC}" type="parTrans" cxnId="{71FDF0C3-8018-834A-B077-D6135704AAB6}">
      <dgm:prSet/>
      <dgm:spPr/>
      <dgm:t>
        <a:bodyPr/>
        <a:lstStyle/>
        <a:p>
          <a:endParaRPr lang="en-US"/>
        </a:p>
      </dgm:t>
    </dgm:pt>
    <dgm:pt modelId="{96CE5546-72B2-924C-A6D6-FE55252268BA}" type="sibTrans" cxnId="{71FDF0C3-8018-834A-B077-D6135704AAB6}">
      <dgm:prSet/>
      <dgm:spPr/>
      <dgm:t>
        <a:bodyPr/>
        <a:lstStyle/>
        <a:p>
          <a:endParaRPr lang="en-US"/>
        </a:p>
      </dgm:t>
    </dgm:pt>
    <dgm:pt modelId="{03DF79E3-532F-624D-9AB6-4503C84982D1}">
      <dgm:prSet/>
      <dgm:spPr/>
      <dgm:t>
        <a:bodyPr/>
        <a:lstStyle/>
        <a:p>
          <a:pPr rtl="0"/>
          <a:r>
            <a:rPr lang="en-US"/>
            <a:t>Examples: divorce, death, job stress, infertility, and/or relationship difficulties</a:t>
          </a:r>
        </a:p>
      </dgm:t>
    </dgm:pt>
    <dgm:pt modelId="{99EBF667-0254-6F45-98E8-52C8B3365FFD}" type="parTrans" cxnId="{44D6FFA1-11A6-1943-8BD1-2C20CDDFB6B6}">
      <dgm:prSet/>
      <dgm:spPr/>
      <dgm:t>
        <a:bodyPr/>
        <a:lstStyle/>
        <a:p>
          <a:endParaRPr lang="en-US"/>
        </a:p>
      </dgm:t>
    </dgm:pt>
    <dgm:pt modelId="{9113F2A9-A46B-724E-8275-FC8EAFE49B8B}" type="sibTrans" cxnId="{44D6FFA1-11A6-1943-8BD1-2C20CDDFB6B6}">
      <dgm:prSet/>
      <dgm:spPr/>
      <dgm:t>
        <a:bodyPr/>
        <a:lstStyle/>
        <a:p>
          <a:endParaRPr lang="en-US"/>
        </a:p>
      </dgm:t>
    </dgm:pt>
    <dgm:pt modelId="{CC1157A7-E1E8-9C47-9CBD-B612203E1241}">
      <dgm:prSet/>
      <dgm:spPr/>
      <dgm:t>
        <a:bodyPr/>
        <a:lstStyle/>
        <a:p>
          <a:pPr rtl="0"/>
          <a:r>
            <a:rPr lang="en-US"/>
            <a:t>Cultural standards can set the stage for development of these disorders</a:t>
          </a:r>
        </a:p>
      </dgm:t>
    </dgm:pt>
    <dgm:pt modelId="{7D80D45F-2A70-2E48-8FDA-379C3BC44E36}" type="parTrans" cxnId="{6170C28A-888B-6345-913E-CD690AD13EA3}">
      <dgm:prSet/>
      <dgm:spPr/>
      <dgm:t>
        <a:bodyPr/>
        <a:lstStyle/>
        <a:p>
          <a:endParaRPr lang="en-US"/>
        </a:p>
      </dgm:t>
    </dgm:pt>
    <dgm:pt modelId="{B86AEE0C-5A2D-B94C-8A53-561EE7DD2742}" type="sibTrans" cxnId="{6170C28A-888B-6345-913E-CD690AD13EA3}">
      <dgm:prSet/>
      <dgm:spPr/>
      <dgm:t>
        <a:bodyPr/>
        <a:lstStyle/>
        <a:p>
          <a:endParaRPr lang="en-US"/>
        </a:p>
      </dgm:t>
    </dgm:pt>
    <dgm:pt modelId="{82A25F23-93DD-B347-AE8A-AC3BA10584F4}">
      <dgm:prSet/>
      <dgm:spPr/>
      <dgm:t>
        <a:bodyPr/>
        <a:lstStyle/>
        <a:p>
          <a:pPr rtl="0"/>
          <a:r>
            <a:rPr lang="en-US"/>
            <a:t>The trauma of sexual molestation or assault is especially likely to produce disorder of sexual desire</a:t>
          </a:r>
        </a:p>
      </dgm:t>
    </dgm:pt>
    <dgm:pt modelId="{DC37A78B-6FCF-D142-8C5D-C5EFC751C841}" type="parTrans" cxnId="{F8D132A7-276A-214C-925E-7CB4B35412D4}">
      <dgm:prSet/>
      <dgm:spPr/>
      <dgm:t>
        <a:bodyPr/>
        <a:lstStyle/>
        <a:p>
          <a:endParaRPr lang="en-US"/>
        </a:p>
      </dgm:t>
    </dgm:pt>
    <dgm:pt modelId="{6A93780E-FF17-9141-B61D-1C8C3E0A81E6}" type="sibTrans" cxnId="{F8D132A7-276A-214C-925E-7CB4B35412D4}">
      <dgm:prSet/>
      <dgm:spPr/>
      <dgm:t>
        <a:bodyPr/>
        <a:lstStyle/>
        <a:p>
          <a:endParaRPr lang="en-US"/>
        </a:p>
      </dgm:t>
    </dgm:pt>
    <dgm:pt modelId="{CCC10D69-DDF2-D64F-AB74-60C85AF2C60F}" type="pres">
      <dgm:prSet presAssocID="{AA555BF5-C930-B34B-88F8-D0F5A3B77E1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D878BC09-EFFA-9A44-8E8A-877BA5CDD7CB}" type="pres">
      <dgm:prSet presAssocID="{886A2F9A-A060-844B-9FBB-9462C37C6E7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D1C22B0-0101-F04D-AFF3-05D74D100BD3}" type="pres">
      <dgm:prSet presAssocID="{886A2F9A-A060-844B-9FBB-9462C37C6E75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58C021DB-3092-4926-B9E2-B5373543EB72}" type="presOf" srcId="{886A2F9A-A060-844B-9FBB-9462C37C6E75}" destId="{D878BC09-EFFA-9A44-8E8A-877BA5CDD7CB}" srcOrd="0" destOrd="0" presId="urn:microsoft.com/office/officeart/2005/8/layout/vList2"/>
    <dgm:cxn modelId="{F8D132A7-276A-214C-925E-7CB4B35412D4}" srcId="{1913BB13-0DBC-5441-B8FC-497A6AD15CF1}" destId="{82A25F23-93DD-B347-AE8A-AC3BA10584F4}" srcOrd="2" destOrd="0" parTransId="{DC37A78B-6FCF-D142-8C5D-C5EFC751C841}" sibTransId="{6A93780E-FF17-9141-B61D-1C8C3E0A81E6}"/>
    <dgm:cxn modelId="{71FDF0C3-8018-834A-B077-D6135704AAB6}" srcId="{1913BB13-0DBC-5441-B8FC-497A6AD15CF1}" destId="{A73D61F6-A023-F642-9573-DAF003670809}" srcOrd="0" destOrd="0" parTransId="{3F7F7C0E-A2CE-B84C-B28A-8B784306F2FC}" sibTransId="{96CE5546-72B2-924C-A6D6-FE55252268BA}"/>
    <dgm:cxn modelId="{6FF24AE8-6830-4834-A230-70F7D86B6D92}" type="presOf" srcId="{1913BB13-0DBC-5441-B8FC-497A6AD15CF1}" destId="{6D1C22B0-0101-F04D-AFF3-05D74D100BD3}" srcOrd="0" destOrd="0" presId="urn:microsoft.com/office/officeart/2005/8/layout/vList2"/>
    <dgm:cxn modelId="{E9B012D0-9ABE-4370-A20B-4853CE6C59B9}" type="presOf" srcId="{82A25F23-93DD-B347-AE8A-AC3BA10584F4}" destId="{6D1C22B0-0101-F04D-AFF3-05D74D100BD3}" srcOrd="0" destOrd="4" presId="urn:microsoft.com/office/officeart/2005/8/layout/vList2"/>
    <dgm:cxn modelId="{1754FEAF-403E-47BF-B81F-A3B02A314715}" type="presOf" srcId="{A73D61F6-A023-F642-9573-DAF003670809}" destId="{6D1C22B0-0101-F04D-AFF3-05D74D100BD3}" srcOrd="0" destOrd="1" presId="urn:microsoft.com/office/officeart/2005/8/layout/vList2"/>
    <dgm:cxn modelId="{7F9EF77F-21E5-4A6A-B01E-32589C82E169}" type="presOf" srcId="{03DF79E3-532F-624D-9AB6-4503C84982D1}" destId="{6D1C22B0-0101-F04D-AFF3-05D74D100BD3}" srcOrd="0" destOrd="2" presId="urn:microsoft.com/office/officeart/2005/8/layout/vList2"/>
    <dgm:cxn modelId="{0AA14383-E098-4F45-B5E6-810D776583EC}" type="presOf" srcId="{CC1157A7-E1E8-9C47-9CBD-B612203E1241}" destId="{6D1C22B0-0101-F04D-AFF3-05D74D100BD3}" srcOrd="0" destOrd="3" presId="urn:microsoft.com/office/officeart/2005/8/layout/vList2"/>
    <dgm:cxn modelId="{6170C28A-888B-6345-913E-CD690AD13EA3}" srcId="{1913BB13-0DBC-5441-B8FC-497A6AD15CF1}" destId="{CC1157A7-E1E8-9C47-9CBD-B612203E1241}" srcOrd="1" destOrd="0" parTransId="{7D80D45F-2A70-2E48-8FDA-379C3BC44E36}" sibTransId="{B86AEE0C-5A2D-B94C-8A53-561EE7DD2742}"/>
    <dgm:cxn modelId="{7EA3EB36-9602-48E2-97F9-EA000A1A3BFF}" type="presOf" srcId="{AA555BF5-C930-B34B-88F8-D0F5A3B77E1F}" destId="{CCC10D69-DDF2-D64F-AB74-60C85AF2C60F}" srcOrd="0" destOrd="0" presId="urn:microsoft.com/office/officeart/2005/8/layout/vList2"/>
    <dgm:cxn modelId="{6A6EE1E2-C3BB-6445-9E7C-CF33DA49ABF8}" srcId="{AA555BF5-C930-B34B-88F8-D0F5A3B77E1F}" destId="{886A2F9A-A060-844B-9FBB-9462C37C6E75}" srcOrd="0" destOrd="0" parTransId="{1DD9EF6E-2637-654D-A4F7-49BD4AB62D80}" sibTransId="{0B7C66DC-F006-5C44-98BB-BAF5558FAE42}"/>
    <dgm:cxn modelId="{44D6FFA1-11A6-1943-8BD1-2C20CDDFB6B6}" srcId="{A73D61F6-A023-F642-9573-DAF003670809}" destId="{03DF79E3-532F-624D-9AB6-4503C84982D1}" srcOrd="0" destOrd="0" parTransId="{99EBF667-0254-6F45-98E8-52C8B3365FFD}" sibTransId="{9113F2A9-A46B-724E-8275-FC8EAFE49B8B}"/>
    <dgm:cxn modelId="{9C6D6DD1-9E0A-2048-8162-DDD44530A4BF}" srcId="{886A2F9A-A060-844B-9FBB-9462C37C6E75}" destId="{1913BB13-0DBC-5441-B8FC-497A6AD15CF1}" srcOrd="0" destOrd="0" parTransId="{D67C2DBC-A8C8-804E-947B-8EEC391247A5}" sibTransId="{B739C2AA-B9E5-FC4C-8471-783ED809C20F}"/>
    <dgm:cxn modelId="{32F9D037-2C40-4280-9597-B20B79B0253E}" type="presParOf" srcId="{CCC10D69-DDF2-D64F-AB74-60C85AF2C60F}" destId="{D878BC09-EFFA-9A44-8E8A-877BA5CDD7CB}" srcOrd="0" destOrd="0" presId="urn:microsoft.com/office/officeart/2005/8/layout/vList2"/>
    <dgm:cxn modelId="{AA3E78D0-C337-42FC-847B-E1C6A9FDC3E7}" type="presParOf" srcId="{CCC10D69-DDF2-D64F-AB74-60C85AF2C60F}" destId="{6D1C22B0-0101-F04D-AFF3-05D74D100BD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DE02D1-D336-F545-9912-19C01AA55D3A}" type="doc">
      <dgm:prSet loTypeId="urn:microsoft.com/office/officeart/2005/8/layout/vList2" loCatId="" qsTypeId="urn:microsoft.com/office/officeart/2005/8/quickstyle/simple4" qsCatId="simple" csTypeId="urn:microsoft.com/office/officeart/2005/8/colors/accent3_3" csCatId="accent3"/>
      <dgm:spPr/>
      <dgm:t>
        <a:bodyPr/>
        <a:lstStyle/>
        <a:p>
          <a:endParaRPr lang="en-US"/>
        </a:p>
      </dgm:t>
    </dgm:pt>
    <dgm:pt modelId="{E8B590B1-C86F-0248-9C1A-A98D4DDC8EEA}">
      <dgm:prSet/>
      <dgm:spPr/>
      <dgm:t>
        <a:bodyPr/>
        <a:lstStyle/>
        <a:p>
          <a:pPr rtl="0"/>
          <a:r>
            <a:rPr lang="en-US"/>
            <a:t>Psychological causes</a:t>
          </a:r>
        </a:p>
      </dgm:t>
    </dgm:pt>
    <dgm:pt modelId="{7D896D3A-695F-F14C-B073-F51CDEAE6034}" type="parTrans" cxnId="{46EBB6A1-AA8B-3C4E-ABBD-62B24FA4A238}">
      <dgm:prSet/>
      <dgm:spPr/>
      <dgm:t>
        <a:bodyPr/>
        <a:lstStyle/>
        <a:p>
          <a:endParaRPr lang="en-US"/>
        </a:p>
      </dgm:t>
    </dgm:pt>
    <dgm:pt modelId="{7C7D2361-BC52-DF49-A4D3-152931BF177C}" type="sibTrans" cxnId="{46EBB6A1-AA8B-3C4E-ABBD-62B24FA4A238}">
      <dgm:prSet/>
      <dgm:spPr/>
      <dgm:t>
        <a:bodyPr/>
        <a:lstStyle/>
        <a:p>
          <a:endParaRPr lang="en-US"/>
        </a:p>
      </dgm:t>
    </dgm:pt>
    <dgm:pt modelId="{92B5AA10-5A7E-8C4D-954C-C10BA345AD1C}">
      <dgm:prSet/>
      <dgm:spPr/>
      <dgm:t>
        <a:bodyPr/>
        <a:lstStyle/>
        <a:p>
          <a:pPr rtl="0"/>
          <a:r>
            <a:rPr lang="en-US"/>
            <a:t>Any of the psychological causes of hypoactive sexual desire can also interfere with arousal and lead to erectile dysfunction</a:t>
          </a:r>
        </a:p>
      </dgm:t>
    </dgm:pt>
    <dgm:pt modelId="{714D58BF-54DA-724A-BEF4-27EF307E249B}" type="parTrans" cxnId="{5DDFD609-DED9-BE43-9E26-EA2E93C68A2D}">
      <dgm:prSet/>
      <dgm:spPr/>
      <dgm:t>
        <a:bodyPr/>
        <a:lstStyle/>
        <a:p>
          <a:endParaRPr lang="en-US"/>
        </a:p>
      </dgm:t>
    </dgm:pt>
    <dgm:pt modelId="{44C998D7-36EB-574F-97BE-F31794E0270B}" type="sibTrans" cxnId="{5DDFD609-DED9-BE43-9E26-EA2E93C68A2D}">
      <dgm:prSet/>
      <dgm:spPr/>
      <dgm:t>
        <a:bodyPr/>
        <a:lstStyle/>
        <a:p>
          <a:endParaRPr lang="en-US"/>
        </a:p>
      </dgm:t>
    </dgm:pt>
    <dgm:pt modelId="{24E46BCA-BF5A-8D4E-B014-B85A3E12944C}">
      <dgm:prSet/>
      <dgm:spPr/>
      <dgm:t>
        <a:bodyPr/>
        <a:lstStyle/>
        <a:p>
          <a:pPr rtl="0"/>
          <a:r>
            <a:rPr lang="en-US"/>
            <a:t>For example, as many as 90% of men with severe depression experience some degree of ED</a:t>
          </a:r>
        </a:p>
      </dgm:t>
    </dgm:pt>
    <dgm:pt modelId="{0FB77E49-E160-AF41-A686-5639F4A80BF0}" type="parTrans" cxnId="{93929F5F-0605-0744-98C5-CEC0869CA4C0}">
      <dgm:prSet/>
      <dgm:spPr/>
      <dgm:t>
        <a:bodyPr/>
        <a:lstStyle/>
        <a:p>
          <a:endParaRPr lang="en-US"/>
        </a:p>
      </dgm:t>
    </dgm:pt>
    <dgm:pt modelId="{DFC5BCD8-17E8-304E-B78E-8A0B82AB424D}" type="sibTrans" cxnId="{93929F5F-0605-0744-98C5-CEC0869CA4C0}">
      <dgm:prSet/>
      <dgm:spPr/>
      <dgm:t>
        <a:bodyPr/>
        <a:lstStyle/>
        <a:p>
          <a:endParaRPr lang="en-US"/>
        </a:p>
      </dgm:t>
    </dgm:pt>
    <dgm:pt modelId="{550D1DF4-138E-9B4C-B397-08F36EAA7323}">
      <dgm:prSet/>
      <dgm:spPr/>
      <dgm:t>
        <a:bodyPr/>
        <a:lstStyle/>
        <a:p>
          <a:pPr rtl="0"/>
          <a:r>
            <a:rPr lang="en-US"/>
            <a:t>One well-supported cognitive explanation for ED emphasizes performance anxiety and the spectator role</a:t>
          </a:r>
        </a:p>
      </dgm:t>
    </dgm:pt>
    <dgm:pt modelId="{5A318CB6-80FC-1C48-B22C-E25D446F23EE}" type="parTrans" cxnId="{A77CD337-1D8B-304C-800E-447166579871}">
      <dgm:prSet/>
      <dgm:spPr/>
      <dgm:t>
        <a:bodyPr/>
        <a:lstStyle/>
        <a:p>
          <a:endParaRPr lang="en-US"/>
        </a:p>
      </dgm:t>
    </dgm:pt>
    <dgm:pt modelId="{599AF6E1-EDD2-4849-8641-DE86EA131D75}" type="sibTrans" cxnId="{A77CD337-1D8B-304C-800E-447166579871}">
      <dgm:prSet/>
      <dgm:spPr/>
      <dgm:t>
        <a:bodyPr/>
        <a:lstStyle/>
        <a:p>
          <a:endParaRPr lang="en-US"/>
        </a:p>
      </dgm:t>
    </dgm:pt>
    <dgm:pt modelId="{B39C6119-A36A-1144-BFBD-BF06054CE9A5}">
      <dgm:prSet/>
      <dgm:spPr/>
      <dgm:t>
        <a:bodyPr/>
        <a:lstStyle/>
        <a:p>
          <a:pPr rtl="0"/>
          <a:r>
            <a:rPr lang="en-US"/>
            <a:t>Once a man begins to have erectile difficulties, he becomes fearful and worries during sexual encounters; instead of being a participant, he becomes a spectator and judge </a:t>
          </a:r>
        </a:p>
      </dgm:t>
    </dgm:pt>
    <dgm:pt modelId="{603569AA-B67A-894D-A975-059BCFD5A3D9}" type="parTrans" cxnId="{A0267C92-EA6E-2D4E-A8E8-0863B6541701}">
      <dgm:prSet/>
      <dgm:spPr/>
      <dgm:t>
        <a:bodyPr/>
        <a:lstStyle/>
        <a:p>
          <a:endParaRPr lang="en-US"/>
        </a:p>
      </dgm:t>
    </dgm:pt>
    <dgm:pt modelId="{726A1774-80A2-2F41-86EF-DA5E62AA3CE9}" type="sibTrans" cxnId="{A0267C92-EA6E-2D4E-A8E8-0863B6541701}">
      <dgm:prSet/>
      <dgm:spPr/>
      <dgm:t>
        <a:bodyPr/>
        <a:lstStyle/>
        <a:p>
          <a:endParaRPr lang="en-US"/>
        </a:p>
      </dgm:t>
    </dgm:pt>
    <dgm:pt modelId="{F73B2277-E4BB-3D4F-954D-C99DADFDFE1B}">
      <dgm:prSet/>
      <dgm:spPr/>
      <dgm:t>
        <a:bodyPr/>
        <a:lstStyle/>
        <a:p>
          <a:pPr rtl="0"/>
          <a:r>
            <a:rPr lang="en-US"/>
            <a:t>This can create a vicious cycle of disorder of sexual desire where the original cause of the erectile failure becomes less important than the fear of failure</a:t>
          </a:r>
        </a:p>
      </dgm:t>
    </dgm:pt>
    <dgm:pt modelId="{8D2EF263-C4C6-8643-8DCE-400B470C62FD}" type="parTrans" cxnId="{C2A85C12-866F-D144-8AC5-CEFEE696D1C3}">
      <dgm:prSet/>
      <dgm:spPr/>
      <dgm:t>
        <a:bodyPr/>
        <a:lstStyle/>
        <a:p>
          <a:endParaRPr lang="en-US"/>
        </a:p>
      </dgm:t>
    </dgm:pt>
    <dgm:pt modelId="{BEFBF7C1-95D2-A448-B5B2-C197F4BBC7AC}" type="sibTrans" cxnId="{C2A85C12-866F-D144-8AC5-CEFEE696D1C3}">
      <dgm:prSet/>
      <dgm:spPr/>
      <dgm:t>
        <a:bodyPr/>
        <a:lstStyle/>
        <a:p>
          <a:endParaRPr lang="en-US"/>
        </a:p>
      </dgm:t>
    </dgm:pt>
    <dgm:pt modelId="{AE9C25C4-F70C-EC40-8618-73624B9DE9CB}" type="pres">
      <dgm:prSet presAssocID="{3CDE02D1-D336-F545-9912-19C01AA55D3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2FAE9E02-EC27-614D-8211-1EFBA61B3247}" type="pres">
      <dgm:prSet presAssocID="{E8B590B1-C86F-0248-9C1A-A98D4DDC8EE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7256C79-2CCB-FD4E-A243-4130EBCBDB05}" type="pres">
      <dgm:prSet presAssocID="{E8B590B1-C86F-0248-9C1A-A98D4DDC8EE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46EBB6A1-AA8B-3C4E-ABBD-62B24FA4A238}" srcId="{3CDE02D1-D336-F545-9912-19C01AA55D3A}" destId="{E8B590B1-C86F-0248-9C1A-A98D4DDC8EEA}" srcOrd="0" destOrd="0" parTransId="{7D896D3A-695F-F14C-B073-F51CDEAE6034}" sibTransId="{7C7D2361-BC52-DF49-A4D3-152931BF177C}"/>
    <dgm:cxn modelId="{93929F5F-0605-0744-98C5-CEC0869CA4C0}" srcId="{92B5AA10-5A7E-8C4D-954C-C10BA345AD1C}" destId="{24E46BCA-BF5A-8D4E-B014-B85A3E12944C}" srcOrd="0" destOrd="0" parTransId="{0FB77E49-E160-AF41-A686-5639F4A80BF0}" sibTransId="{DFC5BCD8-17E8-304E-B78E-8A0B82AB424D}"/>
    <dgm:cxn modelId="{64FAD446-B840-49A7-BB07-D9036C5DE66E}" type="presOf" srcId="{550D1DF4-138E-9B4C-B397-08F36EAA7323}" destId="{F7256C79-2CCB-FD4E-A243-4130EBCBDB05}" srcOrd="0" destOrd="2" presId="urn:microsoft.com/office/officeart/2005/8/layout/vList2"/>
    <dgm:cxn modelId="{C2A85C12-866F-D144-8AC5-CEFEE696D1C3}" srcId="{B39C6119-A36A-1144-BFBD-BF06054CE9A5}" destId="{F73B2277-E4BB-3D4F-954D-C99DADFDFE1B}" srcOrd="0" destOrd="0" parTransId="{8D2EF263-C4C6-8643-8DCE-400B470C62FD}" sibTransId="{BEFBF7C1-95D2-A448-B5B2-C197F4BBC7AC}"/>
    <dgm:cxn modelId="{10B2489C-9ACC-4EA8-AC54-00A9A49174BE}" type="presOf" srcId="{3CDE02D1-D336-F545-9912-19C01AA55D3A}" destId="{AE9C25C4-F70C-EC40-8618-73624B9DE9CB}" srcOrd="0" destOrd="0" presId="urn:microsoft.com/office/officeart/2005/8/layout/vList2"/>
    <dgm:cxn modelId="{C2FD76CB-73D3-4764-BA63-6C6F7F909B3A}" type="presOf" srcId="{F73B2277-E4BB-3D4F-954D-C99DADFDFE1B}" destId="{F7256C79-2CCB-FD4E-A243-4130EBCBDB05}" srcOrd="0" destOrd="4" presId="urn:microsoft.com/office/officeart/2005/8/layout/vList2"/>
    <dgm:cxn modelId="{A77CD337-1D8B-304C-800E-447166579871}" srcId="{E8B590B1-C86F-0248-9C1A-A98D4DDC8EEA}" destId="{550D1DF4-138E-9B4C-B397-08F36EAA7323}" srcOrd="1" destOrd="0" parTransId="{5A318CB6-80FC-1C48-B22C-E25D446F23EE}" sibTransId="{599AF6E1-EDD2-4849-8641-DE86EA131D75}"/>
    <dgm:cxn modelId="{974F15E8-962B-4DA7-800E-08E5F576BA36}" type="presOf" srcId="{24E46BCA-BF5A-8D4E-B014-B85A3E12944C}" destId="{F7256C79-2CCB-FD4E-A243-4130EBCBDB05}" srcOrd="0" destOrd="1" presId="urn:microsoft.com/office/officeart/2005/8/layout/vList2"/>
    <dgm:cxn modelId="{623C0852-4007-4860-B889-89DC07DFAA5D}" type="presOf" srcId="{B39C6119-A36A-1144-BFBD-BF06054CE9A5}" destId="{F7256C79-2CCB-FD4E-A243-4130EBCBDB05}" srcOrd="0" destOrd="3" presId="urn:microsoft.com/office/officeart/2005/8/layout/vList2"/>
    <dgm:cxn modelId="{A0267C92-EA6E-2D4E-A8E8-0863B6541701}" srcId="{550D1DF4-138E-9B4C-B397-08F36EAA7323}" destId="{B39C6119-A36A-1144-BFBD-BF06054CE9A5}" srcOrd="0" destOrd="0" parTransId="{603569AA-B67A-894D-A975-059BCFD5A3D9}" sibTransId="{726A1774-80A2-2F41-86EF-DA5E62AA3CE9}"/>
    <dgm:cxn modelId="{5DDFD609-DED9-BE43-9E26-EA2E93C68A2D}" srcId="{E8B590B1-C86F-0248-9C1A-A98D4DDC8EEA}" destId="{92B5AA10-5A7E-8C4D-954C-C10BA345AD1C}" srcOrd="0" destOrd="0" parTransId="{714D58BF-54DA-724A-BEF4-27EF307E249B}" sibTransId="{44C998D7-36EB-574F-97BE-F31794E0270B}"/>
    <dgm:cxn modelId="{A2D9BCD7-E76D-4D39-AABB-FBBBC5A2E8F4}" type="presOf" srcId="{E8B590B1-C86F-0248-9C1A-A98D4DDC8EEA}" destId="{2FAE9E02-EC27-614D-8211-1EFBA61B3247}" srcOrd="0" destOrd="0" presId="urn:microsoft.com/office/officeart/2005/8/layout/vList2"/>
    <dgm:cxn modelId="{161A1141-18DE-40FC-8A37-72C85B6DE047}" type="presOf" srcId="{92B5AA10-5A7E-8C4D-954C-C10BA345AD1C}" destId="{F7256C79-2CCB-FD4E-A243-4130EBCBDB05}" srcOrd="0" destOrd="0" presId="urn:microsoft.com/office/officeart/2005/8/layout/vList2"/>
    <dgm:cxn modelId="{6CBE7016-8C6E-4BBA-A912-ACCAEA684CB4}" type="presParOf" srcId="{AE9C25C4-F70C-EC40-8618-73624B9DE9CB}" destId="{2FAE9E02-EC27-614D-8211-1EFBA61B3247}" srcOrd="0" destOrd="0" presId="urn:microsoft.com/office/officeart/2005/8/layout/vList2"/>
    <dgm:cxn modelId="{C74B6A0C-B520-4DAA-ABD9-E2ACD405FE6C}" type="presParOf" srcId="{AE9C25C4-F70C-EC40-8618-73624B9DE9CB}" destId="{F7256C79-2CCB-FD4E-A243-4130EBCBDB0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316656-A9F0-2248-8FA1-AF46F6088A8B}" type="doc">
      <dgm:prSet loTypeId="urn:microsoft.com/office/officeart/2005/8/layout/vList2" loCatId="" qsTypeId="urn:microsoft.com/office/officeart/2005/8/quickstyle/simple4" qsCatId="simple" csTypeId="urn:microsoft.com/office/officeart/2005/8/colors/accent3_3" csCatId="accent3"/>
      <dgm:spPr/>
      <dgm:t>
        <a:bodyPr/>
        <a:lstStyle/>
        <a:p>
          <a:endParaRPr lang="en-US"/>
        </a:p>
      </dgm:t>
    </dgm:pt>
    <dgm:pt modelId="{347D4FC0-7F1E-B946-A34C-0E6CBCB34450}">
      <dgm:prSet/>
      <dgm:spPr/>
      <dgm:t>
        <a:bodyPr/>
        <a:lstStyle/>
        <a:p>
          <a:pPr rtl="0"/>
          <a:r>
            <a:rPr lang="en-US"/>
            <a:t>Psychological causes</a:t>
          </a:r>
        </a:p>
      </dgm:t>
    </dgm:pt>
    <dgm:pt modelId="{E6AD7554-5FCD-7B45-8E7A-CD8793A57863}" type="parTrans" cxnId="{97262541-2A0F-BD4E-A32E-2ADD768C5032}">
      <dgm:prSet/>
      <dgm:spPr/>
      <dgm:t>
        <a:bodyPr/>
        <a:lstStyle/>
        <a:p>
          <a:endParaRPr lang="en-US"/>
        </a:p>
      </dgm:t>
    </dgm:pt>
    <dgm:pt modelId="{C748D280-D306-9E4C-8B68-D5E3992947A1}" type="sibTrans" cxnId="{97262541-2A0F-BD4E-A32E-2ADD768C5032}">
      <dgm:prSet/>
      <dgm:spPr/>
      <dgm:t>
        <a:bodyPr/>
        <a:lstStyle/>
        <a:p>
          <a:endParaRPr lang="en-US"/>
        </a:p>
      </dgm:t>
    </dgm:pt>
    <dgm:pt modelId="{C86ED42D-EA89-8B4B-96DA-0EB56B9A2765}">
      <dgm:prSet/>
      <dgm:spPr/>
      <dgm:t>
        <a:bodyPr/>
        <a:lstStyle/>
        <a:p>
          <a:pPr rtl="0"/>
          <a:r>
            <a:rPr lang="en-US"/>
            <a:t>A general increase in anxiety, depression, or anger may reduce sexual desire in both men and women</a:t>
          </a:r>
        </a:p>
      </dgm:t>
    </dgm:pt>
    <dgm:pt modelId="{4D4DF9E1-3D9D-EC4E-BEDD-4B8DD0915B65}" type="parTrans" cxnId="{42F12AFB-FD53-404C-A872-E8984B9B7EC3}">
      <dgm:prSet/>
      <dgm:spPr/>
      <dgm:t>
        <a:bodyPr/>
        <a:lstStyle/>
        <a:p>
          <a:endParaRPr lang="en-US"/>
        </a:p>
      </dgm:t>
    </dgm:pt>
    <dgm:pt modelId="{C334A1F6-C148-A440-A4DF-C9AE4B42BF71}" type="sibTrans" cxnId="{42F12AFB-FD53-404C-A872-E8984B9B7EC3}">
      <dgm:prSet/>
      <dgm:spPr/>
      <dgm:t>
        <a:bodyPr/>
        <a:lstStyle/>
        <a:p>
          <a:endParaRPr lang="en-US"/>
        </a:p>
      </dgm:t>
    </dgm:pt>
    <dgm:pt modelId="{B5107E42-A0A2-464D-AE76-50FC49AB6F47}">
      <dgm:prSet/>
      <dgm:spPr/>
      <dgm:t>
        <a:bodyPr/>
        <a:lstStyle/>
        <a:p>
          <a:pPr rtl="0"/>
          <a:r>
            <a:rPr lang="en-US"/>
            <a:t>Fears, attitudes, and memories may contribute to disorder of sexual desire</a:t>
          </a:r>
        </a:p>
      </dgm:t>
    </dgm:pt>
    <dgm:pt modelId="{8039D395-CE55-5943-AD40-110B19F56D11}" type="parTrans" cxnId="{D59A90A8-5FB8-E44D-8ABF-BC95DB7F22DA}">
      <dgm:prSet/>
      <dgm:spPr/>
      <dgm:t>
        <a:bodyPr/>
        <a:lstStyle/>
        <a:p>
          <a:endParaRPr lang="en-US"/>
        </a:p>
      </dgm:t>
    </dgm:pt>
    <dgm:pt modelId="{2503833D-50E2-5744-A054-AC7B91110F42}" type="sibTrans" cxnId="{D59A90A8-5FB8-E44D-8ABF-BC95DB7F22DA}">
      <dgm:prSet/>
      <dgm:spPr/>
      <dgm:t>
        <a:bodyPr/>
        <a:lstStyle/>
        <a:p>
          <a:endParaRPr lang="en-US"/>
        </a:p>
      </dgm:t>
    </dgm:pt>
    <dgm:pt modelId="{5C4E1ED3-45DD-D344-A135-0D32C264FDCE}">
      <dgm:prSet/>
      <dgm:spPr/>
      <dgm:t>
        <a:bodyPr/>
        <a:lstStyle/>
        <a:p>
          <a:pPr rtl="0"/>
          <a:r>
            <a:rPr lang="en-US"/>
            <a:t>Certain psychological disorders, including depression and obsessive-compulsive disorder, may lead to sexual desire disorders</a:t>
          </a:r>
        </a:p>
      </dgm:t>
    </dgm:pt>
    <dgm:pt modelId="{B9CEA21E-9247-114F-8FA6-AD75BE32067D}" type="parTrans" cxnId="{E03F8646-B8A7-C747-8CCB-36C35832876D}">
      <dgm:prSet/>
      <dgm:spPr/>
      <dgm:t>
        <a:bodyPr/>
        <a:lstStyle/>
        <a:p>
          <a:endParaRPr lang="en-US"/>
        </a:p>
      </dgm:t>
    </dgm:pt>
    <dgm:pt modelId="{80ED4D69-29D7-BA45-BA11-017DE97900E7}" type="sibTrans" cxnId="{E03F8646-B8A7-C747-8CCB-36C35832876D}">
      <dgm:prSet/>
      <dgm:spPr/>
      <dgm:t>
        <a:bodyPr/>
        <a:lstStyle/>
        <a:p>
          <a:endParaRPr lang="en-US"/>
        </a:p>
      </dgm:t>
    </dgm:pt>
    <dgm:pt modelId="{46E16DF1-058F-A14B-BDF8-D90BF458CF0C}" type="pres">
      <dgm:prSet presAssocID="{6A316656-A9F0-2248-8FA1-AF46F6088A8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F5757E3A-8376-CF4C-80E6-300D132C7559}" type="pres">
      <dgm:prSet presAssocID="{347D4FC0-7F1E-B946-A34C-0E6CBCB3445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D21EF92-7EEC-894A-A80E-F933BBE76F21}" type="pres">
      <dgm:prSet presAssocID="{347D4FC0-7F1E-B946-A34C-0E6CBCB3445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D8A7E92C-318A-42BC-9EB8-BF4B59DF6307}" type="presOf" srcId="{347D4FC0-7F1E-B946-A34C-0E6CBCB34450}" destId="{F5757E3A-8376-CF4C-80E6-300D132C7559}" srcOrd="0" destOrd="0" presId="urn:microsoft.com/office/officeart/2005/8/layout/vList2"/>
    <dgm:cxn modelId="{7AF17BF8-C46A-433F-8B69-7C321FAE199D}" type="presOf" srcId="{C86ED42D-EA89-8B4B-96DA-0EB56B9A2765}" destId="{2D21EF92-7EEC-894A-A80E-F933BBE76F21}" srcOrd="0" destOrd="0" presId="urn:microsoft.com/office/officeart/2005/8/layout/vList2"/>
    <dgm:cxn modelId="{42F12AFB-FD53-404C-A872-E8984B9B7EC3}" srcId="{347D4FC0-7F1E-B946-A34C-0E6CBCB34450}" destId="{C86ED42D-EA89-8B4B-96DA-0EB56B9A2765}" srcOrd="0" destOrd="0" parTransId="{4D4DF9E1-3D9D-EC4E-BEDD-4B8DD0915B65}" sibTransId="{C334A1F6-C148-A440-A4DF-C9AE4B42BF71}"/>
    <dgm:cxn modelId="{44270CB4-EC9F-40CF-95E7-2CCECF889C38}" type="presOf" srcId="{B5107E42-A0A2-464D-AE76-50FC49AB6F47}" destId="{2D21EF92-7EEC-894A-A80E-F933BBE76F21}" srcOrd="0" destOrd="1" presId="urn:microsoft.com/office/officeart/2005/8/layout/vList2"/>
    <dgm:cxn modelId="{1D3D78FE-926A-4F75-BEF7-96DFD652ADA7}" type="presOf" srcId="{6A316656-A9F0-2248-8FA1-AF46F6088A8B}" destId="{46E16DF1-058F-A14B-BDF8-D90BF458CF0C}" srcOrd="0" destOrd="0" presId="urn:microsoft.com/office/officeart/2005/8/layout/vList2"/>
    <dgm:cxn modelId="{E03F8646-B8A7-C747-8CCB-36C35832876D}" srcId="{347D4FC0-7F1E-B946-A34C-0E6CBCB34450}" destId="{5C4E1ED3-45DD-D344-A135-0D32C264FDCE}" srcOrd="2" destOrd="0" parTransId="{B9CEA21E-9247-114F-8FA6-AD75BE32067D}" sibTransId="{80ED4D69-29D7-BA45-BA11-017DE97900E7}"/>
    <dgm:cxn modelId="{D59A90A8-5FB8-E44D-8ABF-BC95DB7F22DA}" srcId="{347D4FC0-7F1E-B946-A34C-0E6CBCB34450}" destId="{B5107E42-A0A2-464D-AE76-50FC49AB6F47}" srcOrd="1" destOrd="0" parTransId="{8039D395-CE55-5943-AD40-110B19F56D11}" sibTransId="{2503833D-50E2-5744-A054-AC7B91110F42}"/>
    <dgm:cxn modelId="{1578F93A-DA3F-45B4-885F-7275B058BB2C}" type="presOf" srcId="{5C4E1ED3-45DD-D344-A135-0D32C264FDCE}" destId="{2D21EF92-7EEC-894A-A80E-F933BBE76F21}" srcOrd="0" destOrd="2" presId="urn:microsoft.com/office/officeart/2005/8/layout/vList2"/>
    <dgm:cxn modelId="{97262541-2A0F-BD4E-A32E-2ADD768C5032}" srcId="{6A316656-A9F0-2248-8FA1-AF46F6088A8B}" destId="{347D4FC0-7F1E-B946-A34C-0E6CBCB34450}" srcOrd="0" destOrd="0" parTransId="{E6AD7554-5FCD-7B45-8E7A-CD8793A57863}" sibTransId="{C748D280-D306-9E4C-8B68-D5E3992947A1}"/>
    <dgm:cxn modelId="{FEF9BFC0-FA27-4728-B668-53F24995EAF2}" type="presParOf" srcId="{46E16DF1-058F-A14B-BDF8-D90BF458CF0C}" destId="{F5757E3A-8376-CF4C-80E6-300D132C7559}" srcOrd="0" destOrd="0" presId="urn:microsoft.com/office/officeart/2005/8/layout/vList2"/>
    <dgm:cxn modelId="{3ABD58EE-3E8F-464B-8761-672936A73053}" type="presParOf" srcId="{46E16DF1-058F-A14B-BDF8-D90BF458CF0C}" destId="{2D21EF92-7EEC-894A-A80E-F933BBE76F2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555BF5-C930-B34B-88F8-D0F5A3B77E1F}" type="doc">
      <dgm:prSet loTypeId="urn:microsoft.com/office/officeart/2005/8/layout/vList2" loCatId="" qsTypeId="urn:microsoft.com/office/officeart/2005/8/quickstyle/simple4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886A2F9A-A060-844B-9FBB-9462C37C6E75}">
      <dgm:prSet/>
      <dgm:spPr/>
      <dgm:t>
        <a:bodyPr/>
        <a:lstStyle/>
        <a:p>
          <a:pPr rtl="0"/>
          <a:r>
            <a:rPr lang="en-US" dirty="0"/>
            <a:t>psychological causes</a:t>
          </a:r>
        </a:p>
      </dgm:t>
    </dgm:pt>
    <dgm:pt modelId="{1DD9EF6E-2637-654D-A4F7-49BD4AB62D80}" type="parTrans" cxnId="{6A6EE1E2-C3BB-6445-9E7C-CF33DA49ABF8}">
      <dgm:prSet/>
      <dgm:spPr/>
      <dgm:t>
        <a:bodyPr/>
        <a:lstStyle/>
        <a:p>
          <a:endParaRPr lang="en-US"/>
        </a:p>
      </dgm:t>
    </dgm:pt>
    <dgm:pt modelId="{0B7C66DC-F006-5C44-98BB-BAF5558FAE42}" type="sibTrans" cxnId="{6A6EE1E2-C3BB-6445-9E7C-CF33DA49ABF8}">
      <dgm:prSet/>
      <dgm:spPr/>
      <dgm:t>
        <a:bodyPr/>
        <a:lstStyle/>
        <a:p>
          <a:endParaRPr lang="en-US"/>
        </a:p>
      </dgm:t>
    </dgm:pt>
    <dgm:pt modelId="{1913BB13-0DBC-5441-B8FC-497A6AD15CF1}">
      <dgm:prSet/>
      <dgm:spPr/>
      <dgm:t>
        <a:bodyPr/>
        <a:lstStyle/>
        <a:p>
          <a:pPr rtl="0"/>
          <a:r>
            <a:rPr lang="en-US"/>
            <a:t>Attitudes, fears, and psychological disorders that contribute to sexual desire disorders occur within a social context</a:t>
          </a:r>
        </a:p>
      </dgm:t>
    </dgm:pt>
    <dgm:pt modelId="{D67C2DBC-A8C8-804E-947B-8EEC391247A5}" type="parTrans" cxnId="{9C6D6DD1-9E0A-2048-8162-DDD44530A4BF}">
      <dgm:prSet/>
      <dgm:spPr/>
      <dgm:t>
        <a:bodyPr/>
        <a:lstStyle/>
        <a:p>
          <a:endParaRPr lang="en-US"/>
        </a:p>
      </dgm:t>
    </dgm:pt>
    <dgm:pt modelId="{B739C2AA-B9E5-FC4C-8471-783ED809C20F}" type="sibTrans" cxnId="{9C6D6DD1-9E0A-2048-8162-DDD44530A4BF}">
      <dgm:prSet/>
      <dgm:spPr/>
      <dgm:t>
        <a:bodyPr/>
        <a:lstStyle/>
        <a:p>
          <a:endParaRPr lang="en-US"/>
        </a:p>
      </dgm:t>
    </dgm:pt>
    <dgm:pt modelId="{A73D61F6-A023-F642-9573-DAF003670809}">
      <dgm:prSet/>
      <dgm:spPr/>
      <dgm:t>
        <a:bodyPr/>
        <a:lstStyle/>
        <a:p>
          <a:pPr rtl="0"/>
          <a:r>
            <a:rPr lang="en-US"/>
            <a:t>Many sufferers of desire disorders are feeling situational pressures</a:t>
          </a:r>
        </a:p>
      </dgm:t>
    </dgm:pt>
    <dgm:pt modelId="{3F7F7C0E-A2CE-B84C-B28A-8B784306F2FC}" type="parTrans" cxnId="{71FDF0C3-8018-834A-B077-D6135704AAB6}">
      <dgm:prSet/>
      <dgm:spPr/>
      <dgm:t>
        <a:bodyPr/>
        <a:lstStyle/>
        <a:p>
          <a:endParaRPr lang="en-US"/>
        </a:p>
      </dgm:t>
    </dgm:pt>
    <dgm:pt modelId="{96CE5546-72B2-924C-A6D6-FE55252268BA}" type="sibTrans" cxnId="{71FDF0C3-8018-834A-B077-D6135704AAB6}">
      <dgm:prSet/>
      <dgm:spPr/>
      <dgm:t>
        <a:bodyPr/>
        <a:lstStyle/>
        <a:p>
          <a:endParaRPr lang="en-US"/>
        </a:p>
      </dgm:t>
    </dgm:pt>
    <dgm:pt modelId="{03DF79E3-532F-624D-9AB6-4503C84982D1}">
      <dgm:prSet/>
      <dgm:spPr/>
      <dgm:t>
        <a:bodyPr/>
        <a:lstStyle/>
        <a:p>
          <a:pPr rtl="0"/>
          <a:r>
            <a:rPr lang="en-US"/>
            <a:t>Examples: divorce, death, job stress, infertility, and/or relationship difficulties</a:t>
          </a:r>
        </a:p>
      </dgm:t>
    </dgm:pt>
    <dgm:pt modelId="{99EBF667-0254-6F45-98E8-52C8B3365FFD}" type="parTrans" cxnId="{44D6FFA1-11A6-1943-8BD1-2C20CDDFB6B6}">
      <dgm:prSet/>
      <dgm:spPr/>
      <dgm:t>
        <a:bodyPr/>
        <a:lstStyle/>
        <a:p>
          <a:endParaRPr lang="en-US"/>
        </a:p>
      </dgm:t>
    </dgm:pt>
    <dgm:pt modelId="{9113F2A9-A46B-724E-8275-FC8EAFE49B8B}" type="sibTrans" cxnId="{44D6FFA1-11A6-1943-8BD1-2C20CDDFB6B6}">
      <dgm:prSet/>
      <dgm:spPr/>
      <dgm:t>
        <a:bodyPr/>
        <a:lstStyle/>
        <a:p>
          <a:endParaRPr lang="en-US"/>
        </a:p>
      </dgm:t>
    </dgm:pt>
    <dgm:pt modelId="{CC1157A7-E1E8-9C47-9CBD-B612203E1241}">
      <dgm:prSet/>
      <dgm:spPr/>
      <dgm:t>
        <a:bodyPr/>
        <a:lstStyle/>
        <a:p>
          <a:pPr rtl="0"/>
          <a:r>
            <a:rPr lang="en-US"/>
            <a:t>Cultural standards can set the stage for development of these disorders</a:t>
          </a:r>
        </a:p>
      </dgm:t>
    </dgm:pt>
    <dgm:pt modelId="{7D80D45F-2A70-2E48-8FDA-379C3BC44E36}" type="parTrans" cxnId="{6170C28A-888B-6345-913E-CD690AD13EA3}">
      <dgm:prSet/>
      <dgm:spPr/>
      <dgm:t>
        <a:bodyPr/>
        <a:lstStyle/>
        <a:p>
          <a:endParaRPr lang="en-US"/>
        </a:p>
      </dgm:t>
    </dgm:pt>
    <dgm:pt modelId="{B86AEE0C-5A2D-B94C-8A53-561EE7DD2742}" type="sibTrans" cxnId="{6170C28A-888B-6345-913E-CD690AD13EA3}">
      <dgm:prSet/>
      <dgm:spPr/>
      <dgm:t>
        <a:bodyPr/>
        <a:lstStyle/>
        <a:p>
          <a:endParaRPr lang="en-US"/>
        </a:p>
      </dgm:t>
    </dgm:pt>
    <dgm:pt modelId="{82A25F23-93DD-B347-AE8A-AC3BA10584F4}">
      <dgm:prSet/>
      <dgm:spPr/>
      <dgm:t>
        <a:bodyPr/>
        <a:lstStyle/>
        <a:p>
          <a:pPr rtl="0"/>
          <a:r>
            <a:rPr lang="en-US"/>
            <a:t>The trauma of sexual molestation or assault is especially likely to produce disorder of sexual desire</a:t>
          </a:r>
        </a:p>
      </dgm:t>
    </dgm:pt>
    <dgm:pt modelId="{DC37A78B-6FCF-D142-8C5D-C5EFC751C841}" type="parTrans" cxnId="{F8D132A7-276A-214C-925E-7CB4B35412D4}">
      <dgm:prSet/>
      <dgm:spPr/>
      <dgm:t>
        <a:bodyPr/>
        <a:lstStyle/>
        <a:p>
          <a:endParaRPr lang="en-US"/>
        </a:p>
      </dgm:t>
    </dgm:pt>
    <dgm:pt modelId="{6A93780E-FF17-9141-B61D-1C8C3E0A81E6}" type="sibTrans" cxnId="{F8D132A7-276A-214C-925E-7CB4B35412D4}">
      <dgm:prSet/>
      <dgm:spPr/>
      <dgm:t>
        <a:bodyPr/>
        <a:lstStyle/>
        <a:p>
          <a:endParaRPr lang="en-US"/>
        </a:p>
      </dgm:t>
    </dgm:pt>
    <dgm:pt modelId="{CCC10D69-DDF2-D64F-AB74-60C85AF2C60F}" type="pres">
      <dgm:prSet presAssocID="{AA555BF5-C930-B34B-88F8-D0F5A3B77E1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D878BC09-EFFA-9A44-8E8A-877BA5CDD7CB}" type="pres">
      <dgm:prSet presAssocID="{886A2F9A-A060-844B-9FBB-9462C37C6E7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D1C22B0-0101-F04D-AFF3-05D74D100BD3}" type="pres">
      <dgm:prSet presAssocID="{886A2F9A-A060-844B-9FBB-9462C37C6E75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58C021DB-3092-4926-B9E2-B5373543EB72}" type="presOf" srcId="{886A2F9A-A060-844B-9FBB-9462C37C6E75}" destId="{D878BC09-EFFA-9A44-8E8A-877BA5CDD7CB}" srcOrd="0" destOrd="0" presId="urn:microsoft.com/office/officeart/2005/8/layout/vList2"/>
    <dgm:cxn modelId="{F8D132A7-276A-214C-925E-7CB4B35412D4}" srcId="{1913BB13-0DBC-5441-B8FC-497A6AD15CF1}" destId="{82A25F23-93DD-B347-AE8A-AC3BA10584F4}" srcOrd="2" destOrd="0" parTransId="{DC37A78B-6FCF-D142-8C5D-C5EFC751C841}" sibTransId="{6A93780E-FF17-9141-B61D-1C8C3E0A81E6}"/>
    <dgm:cxn modelId="{71FDF0C3-8018-834A-B077-D6135704AAB6}" srcId="{1913BB13-0DBC-5441-B8FC-497A6AD15CF1}" destId="{A73D61F6-A023-F642-9573-DAF003670809}" srcOrd="0" destOrd="0" parTransId="{3F7F7C0E-A2CE-B84C-B28A-8B784306F2FC}" sibTransId="{96CE5546-72B2-924C-A6D6-FE55252268BA}"/>
    <dgm:cxn modelId="{6FF24AE8-6830-4834-A230-70F7D86B6D92}" type="presOf" srcId="{1913BB13-0DBC-5441-B8FC-497A6AD15CF1}" destId="{6D1C22B0-0101-F04D-AFF3-05D74D100BD3}" srcOrd="0" destOrd="0" presId="urn:microsoft.com/office/officeart/2005/8/layout/vList2"/>
    <dgm:cxn modelId="{E9B012D0-9ABE-4370-A20B-4853CE6C59B9}" type="presOf" srcId="{82A25F23-93DD-B347-AE8A-AC3BA10584F4}" destId="{6D1C22B0-0101-F04D-AFF3-05D74D100BD3}" srcOrd="0" destOrd="4" presId="urn:microsoft.com/office/officeart/2005/8/layout/vList2"/>
    <dgm:cxn modelId="{1754FEAF-403E-47BF-B81F-A3B02A314715}" type="presOf" srcId="{A73D61F6-A023-F642-9573-DAF003670809}" destId="{6D1C22B0-0101-F04D-AFF3-05D74D100BD3}" srcOrd="0" destOrd="1" presId="urn:microsoft.com/office/officeart/2005/8/layout/vList2"/>
    <dgm:cxn modelId="{7F9EF77F-21E5-4A6A-B01E-32589C82E169}" type="presOf" srcId="{03DF79E3-532F-624D-9AB6-4503C84982D1}" destId="{6D1C22B0-0101-F04D-AFF3-05D74D100BD3}" srcOrd="0" destOrd="2" presId="urn:microsoft.com/office/officeart/2005/8/layout/vList2"/>
    <dgm:cxn modelId="{0AA14383-E098-4F45-B5E6-810D776583EC}" type="presOf" srcId="{CC1157A7-E1E8-9C47-9CBD-B612203E1241}" destId="{6D1C22B0-0101-F04D-AFF3-05D74D100BD3}" srcOrd="0" destOrd="3" presId="urn:microsoft.com/office/officeart/2005/8/layout/vList2"/>
    <dgm:cxn modelId="{6170C28A-888B-6345-913E-CD690AD13EA3}" srcId="{1913BB13-0DBC-5441-B8FC-497A6AD15CF1}" destId="{CC1157A7-E1E8-9C47-9CBD-B612203E1241}" srcOrd="1" destOrd="0" parTransId="{7D80D45F-2A70-2E48-8FDA-379C3BC44E36}" sibTransId="{B86AEE0C-5A2D-B94C-8A53-561EE7DD2742}"/>
    <dgm:cxn modelId="{7EA3EB36-9602-48E2-97F9-EA000A1A3BFF}" type="presOf" srcId="{AA555BF5-C930-B34B-88F8-D0F5A3B77E1F}" destId="{CCC10D69-DDF2-D64F-AB74-60C85AF2C60F}" srcOrd="0" destOrd="0" presId="urn:microsoft.com/office/officeart/2005/8/layout/vList2"/>
    <dgm:cxn modelId="{6A6EE1E2-C3BB-6445-9E7C-CF33DA49ABF8}" srcId="{AA555BF5-C930-B34B-88F8-D0F5A3B77E1F}" destId="{886A2F9A-A060-844B-9FBB-9462C37C6E75}" srcOrd="0" destOrd="0" parTransId="{1DD9EF6E-2637-654D-A4F7-49BD4AB62D80}" sibTransId="{0B7C66DC-F006-5C44-98BB-BAF5558FAE42}"/>
    <dgm:cxn modelId="{44D6FFA1-11A6-1943-8BD1-2C20CDDFB6B6}" srcId="{A73D61F6-A023-F642-9573-DAF003670809}" destId="{03DF79E3-532F-624D-9AB6-4503C84982D1}" srcOrd="0" destOrd="0" parTransId="{99EBF667-0254-6F45-98E8-52C8B3365FFD}" sibTransId="{9113F2A9-A46B-724E-8275-FC8EAFE49B8B}"/>
    <dgm:cxn modelId="{9C6D6DD1-9E0A-2048-8162-DDD44530A4BF}" srcId="{886A2F9A-A060-844B-9FBB-9462C37C6E75}" destId="{1913BB13-0DBC-5441-B8FC-497A6AD15CF1}" srcOrd="0" destOrd="0" parTransId="{D67C2DBC-A8C8-804E-947B-8EEC391247A5}" sibTransId="{B739C2AA-B9E5-FC4C-8471-783ED809C20F}"/>
    <dgm:cxn modelId="{32F9D037-2C40-4280-9597-B20B79B0253E}" type="presParOf" srcId="{CCC10D69-DDF2-D64F-AB74-60C85AF2C60F}" destId="{D878BC09-EFFA-9A44-8E8A-877BA5CDD7CB}" srcOrd="0" destOrd="0" presId="urn:microsoft.com/office/officeart/2005/8/layout/vList2"/>
    <dgm:cxn modelId="{AA3E78D0-C337-42FC-847B-E1C6A9FDC3E7}" type="presParOf" srcId="{CCC10D69-DDF2-D64F-AB74-60C85AF2C60F}" destId="{6D1C22B0-0101-F04D-AFF3-05D74D100BD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3043BAF-15FE-6947-B28A-B6D2C8DB8530}" type="doc">
      <dgm:prSet loTypeId="urn:microsoft.com/office/officeart/2005/8/layout/vList2" loCatId="" qsTypeId="urn:microsoft.com/office/officeart/2005/8/quickstyle/simple4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815F7D05-4D17-B644-A230-62189900997D}">
      <dgm:prSet/>
      <dgm:spPr/>
      <dgm:t>
        <a:bodyPr/>
        <a:lstStyle/>
        <a:p>
          <a:pPr rtl="0"/>
          <a:r>
            <a:rPr lang="en-US"/>
            <a:t>Psychological causes</a:t>
          </a:r>
        </a:p>
      </dgm:t>
    </dgm:pt>
    <dgm:pt modelId="{C2FF04CA-9A23-7B47-9BD1-3D3C4D60321D}" type="parTrans" cxnId="{100F759D-FCEB-3448-A817-BAEDFC80F382}">
      <dgm:prSet/>
      <dgm:spPr/>
      <dgm:t>
        <a:bodyPr/>
        <a:lstStyle/>
        <a:p>
          <a:endParaRPr lang="en-US"/>
        </a:p>
      </dgm:t>
    </dgm:pt>
    <dgm:pt modelId="{42ADC36D-D3E2-5848-9DE4-06BB054F018D}" type="sibTrans" cxnId="{100F759D-FCEB-3448-A817-BAEDFC80F382}">
      <dgm:prSet/>
      <dgm:spPr/>
      <dgm:t>
        <a:bodyPr/>
        <a:lstStyle/>
        <a:p>
          <a:endParaRPr lang="en-US"/>
        </a:p>
      </dgm:t>
    </dgm:pt>
    <dgm:pt modelId="{8CB37BA1-6888-B94F-873B-6B680F87963A}">
      <dgm:prSet/>
      <dgm:spPr/>
      <dgm:t>
        <a:bodyPr/>
        <a:lstStyle/>
        <a:p>
          <a:pPr rtl="0"/>
          <a:r>
            <a:rPr lang="en-US" dirty="0"/>
            <a:t>The psychological causes of hypoactive sexual desire and sexual aversion, including depression, may also lead to female arousal and orgasmic disorders</a:t>
          </a:r>
        </a:p>
      </dgm:t>
    </dgm:pt>
    <dgm:pt modelId="{20338272-6FD8-344E-B173-E1B791D3E01A}" type="parTrans" cxnId="{4C08B0FD-A623-884F-83AD-E38B8ED0AF8B}">
      <dgm:prSet/>
      <dgm:spPr/>
      <dgm:t>
        <a:bodyPr/>
        <a:lstStyle/>
        <a:p>
          <a:endParaRPr lang="en-US"/>
        </a:p>
      </dgm:t>
    </dgm:pt>
    <dgm:pt modelId="{92D5B66B-75D3-4A44-9C46-D29FBD149A8C}" type="sibTrans" cxnId="{4C08B0FD-A623-884F-83AD-E38B8ED0AF8B}">
      <dgm:prSet/>
      <dgm:spPr/>
      <dgm:t>
        <a:bodyPr/>
        <a:lstStyle/>
        <a:p>
          <a:endParaRPr lang="en-US"/>
        </a:p>
      </dgm:t>
    </dgm:pt>
    <dgm:pt modelId="{D2A0052B-42A7-614D-8543-5BD86459552B}">
      <dgm:prSet/>
      <dgm:spPr/>
      <dgm:t>
        <a:bodyPr/>
        <a:lstStyle/>
        <a:p>
          <a:pPr rtl="0"/>
          <a:r>
            <a:rPr lang="en-US" dirty="0"/>
            <a:t>Memories of childhood trauma and relationship distress may also be related</a:t>
          </a:r>
        </a:p>
      </dgm:t>
    </dgm:pt>
    <dgm:pt modelId="{91339B25-103C-EA47-9E02-9646CDF29508}" type="parTrans" cxnId="{3EC03ECD-E041-C64F-965D-B5F00705BBE5}">
      <dgm:prSet/>
      <dgm:spPr/>
      <dgm:t>
        <a:bodyPr/>
        <a:lstStyle/>
        <a:p>
          <a:endParaRPr lang="en-US"/>
        </a:p>
      </dgm:t>
    </dgm:pt>
    <dgm:pt modelId="{5BCE484E-D7DD-E445-84D1-C98405A2F94C}" type="sibTrans" cxnId="{3EC03ECD-E041-C64F-965D-B5F00705BBE5}">
      <dgm:prSet/>
      <dgm:spPr/>
      <dgm:t>
        <a:bodyPr/>
        <a:lstStyle/>
        <a:p>
          <a:endParaRPr lang="en-US"/>
        </a:p>
      </dgm:t>
    </dgm:pt>
    <dgm:pt modelId="{696BEACB-D820-AE41-A652-6F755DA56801}" type="pres">
      <dgm:prSet presAssocID="{03043BAF-15FE-6947-B28A-B6D2C8DB853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99A79206-22F4-644E-A932-308B2139C9CE}" type="pres">
      <dgm:prSet presAssocID="{815F7D05-4D17-B644-A230-62189900997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49FA761-72B1-784E-8A14-3245AC6C3753}" type="pres">
      <dgm:prSet presAssocID="{815F7D05-4D17-B644-A230-62189900997D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3EC03ECD-E041-C64F-965D-B5F00705BBE5}" srcId="{815F7D05-4D17-B644-A230-62189900997D}" destId="{D2A0052B-42A7-614D-8543-5BD86459552B}" srcOrd="1" destOrd="0" parTransId="{91339B25-103C-EA47-9E02-9646CDF29508}" sibTransId="{5BCE484E-D7DD-E445-84D1-C98405A2F94C}"/>
    <dgm:cxn modelId="{DDB2641C-5C20-4916-A03E-53AB102DEB55}" type="presOf" srcId="{03043BAF-15FE-6947-B28A-B6D2C8DB8530}" destId="{696BEACB-D820-AE41-A652-6F755DA56801}" srcOrd="0" destOrd="0" presId="urn:microsoft.com/office/officeart/2005/8/layout/vList2"/>
    <dgm:cxn modelId="{D72ECF66-3ECB-42B7-A96B-829E8024CA78}" type="presOf" srcId="{D2A0052B-42A7-614D-8543-5BD86459552B}" destId="{449FA761-72B1-784E-8A14-3245AC6C3753}" srcOrd="0" destOrd="1" presId="urn:microsoft.com/office/officeart/2005/8/layout/vList2"/>
    <dgm:cxn modelId="{0F3F6FBE-C516-4611-A8C6-FD0627750BC6}" type="presOf" srcId="{815F7D05-4D17-B644-A230-62189900997D}" destId="{99A79206-22F4-644E-A932-308B2139C9CE}" srcOrd="0" destOrd="0" presId="urn:microsoft.com/office/officeart/2005/8/layout/vList2"/>
    <dgm:cxn modelId="{BF07B8B1-870F-425B-B2C4-0FC10B28737D}" type="presOf" srcId="{8CB37BA1-6888-B94F-873B-6B680F87963A}" destId="{449FA761-72B1-784E-8A14-3245AC6C3753}" srcOrd="0" destOrd="0" presId="urn:microsoft.com/office/officeart/2005/8/layout/vList2"/>
    <dgm:cxn modelId="{100F759D-FCEB-3448-A817-BAEDFC80F382}" srcId="{03043BAF-15FE-6947-B28A-B6D2C8DB8530}" destId="{815F7D05-4D17-B644-A230-62189900997D}" srcOrd="0" destOrd="0" parTransId="{C2FF04CA-9A23-7B47-9BD1-3D3C4D60321D}" sibTransId="{42ADC36D-D3E2-5848-9DE4-06BB054F018D}"/>
    <dgm:cxn modelId="{4C08B0FD-A623-884F-83AD-E38B8ED0AF8B}" srcId="{815F7D05-4D17-B644-A230-62189900997D}" destId="{8CB37BA1-6888-B94F-873B-6B680F87963A}" srcOrd="0" destOrd="0" parTransId="{20338272-6FD8-344E-B173-E1B791D3E01A}" sibTransId="{92D5B66B-75D3-4A44-9C46-D29FBD149A8C}"/>
    <dgm:cxn modelId="{2B1D8666-3C60-420F-9C5C-6CBC47EABE13}" type="presParOf" srcId="{696BEACB-D820-AE41-A652-6F755DA56801}" destId="{99A79206-22F4-644E-A932-308B2139C9CE}" srcOrd="0" destOrd="0" presId="urn:microsoft.com/office/officeart/2005/8/layout/vList2"/>
    <dgm:cxn modelId="{1DA5E215-1402-472B-AD5C-E3B609F6E31F}" type="presParOf" srcId="{696BEACB-D820-AE41-A652-6F755DA56801}" destId="{449FA761-72B1-784E-8A14-3245AC6C375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A5C53F2-0797-C643-A233-174C9A888799}" type="doc">
      <dgm:prSet loTypeId="urn:microsoft.com/office/officeart/2005/8/layout/vList2" loCatId="" qsTypeId="urn:microsoft.com/office/officeart/2005/8/quickstyle/simple4" qsCatId="simple" csTypeId="urn:microsoft.com/office/officeart/2005/8/colors/accent4_3" csCatId="accent4"/>
      <dgm:spPr/>
      <dgm:t>
        <a:bodyPr/>
        <a:lstStyle/>
        <a:p>
          <a:endParaRPr lang="en-US"/>
        </a:p>
      </dgm:t>
    </dgm:pt>
    <dgm:pt modelId="{F62A0443-CD27-C144-BD5A-2B277B1B209E}">
      <dgm:prSet/>
      <dgm:spPr/>
      <dgm:t>
        <a:bodyPr/>
        <a:lstStyle/>
        <a:p>
          <a:pPr rtl="0"/>
          <a:r>
            <a:rPr lang="en-US"/>
            <a:t>Sociocultural causes</a:t>
          </a:r>
        </a:p>
      </dgm:t>
    </dgm:pt>
    <dgm:pt modelId="{E53D4B86-5978-9D48-94FD-14BCDBC4D2B7}" type="parTrans" cxnId="{775E2EAD-FCDC-A849-92A2-2758BD1E959A}">
      <dgm:prSet/>
      <dgm:spPr/>
      <dgm:t>
        <a:bodyPr/>
        <a:lstStyle/>
        <a:p>
          <a:endParaRPr lang="en-US"/>
        </a:p>
      </dgm:t>
    </dgm:pt>
    <dgm:pt modelId="{CA25F6E4-B2CE-3E45-9278-D0E7DC7CD0C1}" type="sibTrans" cxnId="{775E2EAD-FCDC-A849-92A2-2758BD1E959A}">
      <dgm:prSet/>
      <dgm:spPr/>
      <dgm:t>
        <a:bodyPr/>
        <a:lstStyle/>
        <a:p>
          <a:endParaRPr lang="en-US"/>
        </a:p>
      </dgm:t>
    </dgm:pt>
    <dgm:pt modelId="{5EF7DC86-9CF8-1344-90F7-A4B68D247E46}">
      <dgm:prSet/>
      <dgm:spPr/>
      <dgm:t>
        <a:bodyPr/>
        <a:lstStyle/>
        <a:p>
          <a:pPr rtl="0"/>
          <a:r>
            <a:rPr lang="en-US"/>
            <a:t>For years, the leading sociocultural theory of female disorder of sexual desire was that it resulted from sexually restrictive cultural messages</a:t>
          </a:r>
        </a:p>
      </dgm:t>
    </dgm:pt>
    <dgm:pt modelId="{84C02C06-1A03-0C4D-82FA-8E6E2B5B9122}" type="parTrans" cxnId="{E5C1FF88-06FD-1840-976C-AAD959C2B100}">
      <dgm:prSet/>
      <dgm:spPr/>
      <dgm:t>
        <a:bodyPr/>
        <a:lstStyle/>
        <a:p>
          <a:endParaRPr lang="en-US"/>
        </a:p>
      </dgm:t>
    </dgm:pt>
    <dgm:pt modelId="{67CA5C27-5CA7-594B-B13C-051B2C7D1785}" type="sibTrans" cxnId="{E5C1FF88-06FD-1840-976C-AAD959C2B100}">
      <dgm:prSet/>
      <dgm:spPr/>
      <dgm:t>
        <a:bodyPr/>
        <a:lstStyle/>
        <a:p>
          <a:endParaRPr lang="en-US"/>
        </a:p>
      </dgm:t>
    </dgm:pt>
    <dgm:pt modelId="{FA4EE816-5F8E-6D4D-BE20-3DEE22351062}">
      <dgm:prSet/>
      <dgm:spPr/>
      <dgm:t>
        <a:bodyPr/>
        <a:lstStyle/>
        <a:p>
          <a:pPr rtl="0"/>
          <a:r>
            <a:rPr lang="en-US"/>
            <a:t>This theory has been challenged because: </a:t>
          </a:r>
        </a:p>
      </dgm:t>
    </dgm:pt>
    <dgm:pt modelId="{62D6E1F5-F33D-D243-B8D6-AE965C6F7A5A}" type="parTrans" cxnId="{2266F2C3-30D2-834D-8742-A2C377C1B6A4}">
      <dgm:prSet/>
      <dgm:spPr/>
      <dgm:t>
        <a:bodyPr/>
        <a:lstStyle/>
        <a:p>
          <a:endParaRPr lang="en-US"/>
        </a:p>
      </dgm:t>
    </dgm:pt>
    <dgm:pt modelId="{5A531D41-76A0-2842-9011-0BC1818533FD}" type="sibTrans" cxnId="{2266F2C3-30D2-834D-8742-A2C377C1B6A4}">
      <dgm:prSet/>
      <dgm:spPr/>
      <dgm:t>
        <a:bodyPr/>
        <a:lstStyle/>
        <a:p>
          <a:endParaRPr lang="en-US"/>
        </a:p>
      </dgm:t>
    </dgm:pt>
    <dgm:pt modelId="{673BB746-6DC5-E34A-8C82-4743B051E826}">
      <dgm:prSet/>
      <dgm:spPr/>
      <dgm:t>
        <a:bodyPr/>
        <a:lstStyle/>
        <a:p>
          <a:pPr rtl="0"/>
          <a:r>
            <a:rPr lang="en-US"/>
            <a:t>Sexually restrictive histories are equally common in women with and without disorders</a:t>
          </a:r>
        </a:p>
      </dgm:t>
    </dgm:pt>
    <dgm:pt modelId="{7BE4552D-1876-5F47-B373-DFF69D559E21}" type="parTrans" cxnId="{A36C7387-B761-1C44-821C-A090C83FD7F7}">
      <dgm:prSet/>
      <dgm:spPr/>
      <dgm:t>
        <a:bodyPr/>
        <a:lstStyle/>
        <a:p>
          <a:endParaRPr lang="en-US"/>
        </a:p>
      </dgm:t>
    </dgm:pt>
    <dgm:pt modelId="{B3B71F8F-A26E-E145-8C93-8C446BF1F3A6}" type="sibTrans" cxnId="{A36C7387-B761-1C44-821C-A090C83FD7F7}">
      <dgm:prSet/>
      <dgm:spPr/>
      <dgm:t>
        <a:bodyPr/>
        <a:lstStyle/>
        <a:p>
          <a:endParaRPr lang="en-US"/>
        </a:p>
      </dgm:t>
    </dgm:pt>
    <dgm:pt modelId="{2F79AE92-2864-1041-B733-4F43F691C1CC}">
      <dgm:prSet/>
      <dgm:spPr/>
      <dgm:t>
        <a:bodyPr/>
        <a:lstStyle/>
        <a:p>
          <a:pPr rtl="0"/>
          <a:r>
            <a:rPr lang="en-US"/>
            <a:t>Cultural messages about female sexuality have been changing while the rate of female disorder of sexual desire stays constant</a:t>
          </a:r>
        </a:p>
      </dgm:t>
    </dgm:pt>
    <dgm:pt modelId="{AAB5FAF3-7CD4-B644-97A8-8D3C3DD36DFB}" type="parTrans" cxnId="{650D5E7D-8F0D-E04F-94DD-81F5CF8D4A01}">
      <dgm:prSet/>
      <dgm:spPr/>
      <dgm:t>
        <a:bodyPr/>
        <a:lstStyle/>
        <a:p>
          <a:endParaRPr lang="en-US"/>
        </a:p>
      </dgm:t>
    </dgm:pt>
    <dgm:pt modelId="{DFD97E3C-EA14-D34C-A8D0-1D2ABDDD1A85}" type="sibTrans" cxnId="{650D5E7D-8F0D-E04F-94DD-81F5CF8D4A01}">
      <dgm:prSet/>
      <dgm:spPr/>
      <dgm:t>
        <a:bodyPr/>
        <a:lstStyle/>
        <a:p>
          <a:endParaRPr lang="en-US"/>
        </a:p>
      </dgm:t>
    </dgm:pt>
    <dgm:pt modelId="{340F6459-1688-CE47-B5FE-53805FEA7187}">
      <dgm:prSet/>
      <dgm:spPr/>
      <dgm:t>
        <a:bodyPr/>
        <a:lstStyle/>
        <a:p>
          <a:pPr rtl="0"/>
          <a:r>
            <a:rPr lang="en-US"/>
            <a:t>Researchers suggest that unusually stressful events, traumas, or relationships may produce the fears, memories, and attitudes that characterize these dysfunctions</a:t>
          </a:r>
        </a:p>
      </dgm:t>
    </dgm:pt>
    <dgm:pt modelId="{1A45DC78-67E6-3F4F-96C1-11D004B6C97A}" type="parTrans" cxnId="{260E5B76-8BE6-2D45-85C7-38D925228D3C}">
      <dgm:prSet/>
      <dgm:spPr/>
      <dgm:t>
        <a:bodyPr/>
        <a:lstStyle/>
        <a:p>
          <a:endParaRPr lang="en-US"/>
        </a:p>
      </dgm:t>
    </dgm:pt>
    <dgm:pt modelId="{16DBAFE6-78F2-7146-845B-CE9596338147}" type="sibTrans" cxnId="{260E5B76-8BE6-2D45-85C7-38D925228D3C}">
      <dgm:prSet/>
      <dgm:spPr/>
      <dgm:t>
        <a:bodyPr/>
        <a:lstStyle/>
        <a:p>
          <a:endParaRPr lang="en-US"/>
        </a:p>
      </dgm:t>
    </dgm:pt>
    <dgm:pt modelId="{EEBB6360-98C5-5540-95CF-8FA11DC74038}">
      <dgm:prSet/>
      <dgm:spPr/>
      <dgm:t>
        <a:bodyPr/>
        <a:lstStyle/>
        <a:p>
          <a:pPr rtl="0"/>
          <a:r>
            <a:rPr lang="en-US"/>
            <a:t>Research has also linked orgasmic behavior to certain qualities in a woman's intimate relationships (such as emotional intimacy)</a:t>
          </a:r>
        </a:p>
      </dgm:t>
    </dgm:pt>
    <dgm:pt modelId="{86ACF13D-ADF3-D343-B999-2C464ADC033E}" type="parTrans" cxnId="{CF36ED31-D7BA-B341-BD5A-B67C32A471E2}">
      <dgm:prSet/>
      <dgm:spPr/>
      <dgm:t>
        <a:bodyPr/>
        <a:lstStyle/>
        <a:p>
          <a:endParaRPr lang="en-US"/>
        </a:p>
      </dgm:t>
    </dgm:pt>
    <dgm:pt modelId="{0DAAEE49-2BAD-8C43-BEE5-D92BC6FFD40A}" type="sibTrans" cxnId="{CF36ED31-D7BA-B341-BD5A-B67C32A471E2}">
      <dgm:prSet/>
      <dgm:spPr/>
      <dgm:t>
        <a:bodyPr/>
        <a:lstStyle/>
        <a:p>
          <a:endParaRPr lang="en-US"/>
        </a:p>
      </dgm:t>
    </dgm:pt>
    <dgm:pt modelId="{17E808C8-293C-AA48-BA94-18AA8C8B30F0}" type="pres">
      <dgm:prSet presAssocID="{CA5C53F2-0797-C643-A233-174C9A88879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307881AC-D9E4-1945-9A69-184505D6F25B}" type="pres">
      <dgm:prSet presAssocID="{F62A0443-CD27-C144-BD5A-2B277B1B209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AC0D7DE-0BEC-BF4F-A6DA-7E3C2F31825B}" type="pres">
      <dgm:prSet presAssocID="{F62A0443-CD27-C144-BD5A-2B277B1B209E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E44C5846-FB97-440B-B8B1-2682A22EA887}" type="presOf" srcId="{2F79AE92-2864-1041-B733-4F43F691C1CC}" destId="{EAC0D7DE-0BEC-BF4F-A6DA-7E3C2F31825B}" srcOrd="0" destOrd="3" presId="urn:microsoft.com/office/officeart/2005/8/layout/vList2"/>
    <dgm:cxn modelId="{E5C1FF88-06FD-1840-976C-AAD959C2B100}" srcId="{F62A0443-CD27-C144-BD5A-2B277B1B209E}" destId="{5EF7DC86-9CF8-1344-90F7-A4B68D247E46}" srcOrd="0" destOrd="0" parTransId="{84C02C06-1A03-0C4D-82FA-8E6E2B5B9122}" sibTransId="{67CA5C27-5CA7-594B-B13C-051B2C7D1785}"/>
    <dgm:cxn modelId="{90EE4377-7FA1-47ED-A6A0-DBD82D082ED1}" type="presOf" srcId="{673BB746-6DC5-E34A-8C82-4743B051E826}" destId="{EAC0D7DE-0BEC-BF4F-A6DA-7E3C2F31825B}" srcOrd="0" destOrd="2" presId="urn:microsoft.com/office/officeart/2005/8/layout/vList2"/>
    <dgm:cxn modelId="{CF36ED31-D7BA-B341-BD5A-B67C32A471E2}" srcId="{F62A0443-CD27-C144-BD5A-2B277B1B209E}" destId="{EEBB6360-98C5-5540-95CF-8FA11DC74038}" srcOrd="3" destOrd="0" parTransId="{86ACF13D-ADF3-D343-B999-2C464ADC033E}" sibTransId="{0DAAEE49-2BAD-8C43-BEE5-D92BC6FFD40A}"/>
    <dgm:cxn modelId="{775E2EAD-FCDC-A849-92A2-2758BD1E959A}" srcId="{CA5C53F2-0797-C643-A233-174C9A888799}" destId="{F62A0443-CD27-C144-BD5A-2B277B1B209E}" srcOrd="0" destOrd="0" parTransId="{E53D4B86-5978-9D48-94FD-14BCDBC4D2B7}" sibTransId="{CA25F6E4-B2CE-3E45-9278-D0E7DC7CD0C1}"/>
    <dgm:cxn modelId="{FAF14829-797A-4308-AE7C-8B3B496F4DB9}" type="presOf" srcId="{340F6459-1688-CE47-B5FE-53805FEA7187}" destId="{EAC0D7DE-0BEC-BF4F-A6DA-7E3C2F31825B}" srcOrd="0" destOrd="4" presId="urn:microsoft.com/office/officeart/2005/8/layout/vList2"/>
    <dgm:cxn modelId="{A36C7387-B761-1C44-821C-A090C83FD7F7}" srcId="{FA4EE816-5F8E-6D4D-BE20-3DEE22351062}" destId="{673BB746-6DC5-E34A-8C82-4743B051E826}" srcOrd="0" destOrd="0" parTransId="{7BE4552D-1876-5F47-B373-DFF69D559E21}" sibTransId="{B3B71F8F-A26E-E145-8C93-8C446BF1F3A6}"/>
    <dgm:cxn modelId="{2266F2C3-30D2-834D-8742-A2C377C1B6A4}" srcId="{F62A0443-CD27-C144-BD5A-2B277B1B209E}" destId="{FA4EE816-5F8E-6D4D-BE20-3DEE22351062}" srcOrd="1" destOrd="0" parTransId="{62D6E1F5-F33D-D243-B8D6-AE965C6F7A5A}" sibTransId="{5A531D41-76A0-2842-9011-0BC1818533FD}"/>
    <dgm:cxn modelId="{260E5B76-8BE6-2D45-85C7-38D925228D3C}" srcId="{F62A0443-CD27-C144-BD5A-2B277B1B209E}" destId="{340F6459-1688-CE47-B5FE-53805FEA7187}" srcOrd="2" destOrd="0" parTransId="{1A45DC78-67E6-3F4F-96C1-11D004B6C97A}" sibTransId="{16DBAFE6-78F2-7146-845B-CE9596338147}"/>
    <dgm:cxn modelId="{E673490E-D39D-4D1C-8FD4-4D89C3CDF5B0}" type="presOf" srcId="{5EF7DC86-9CF8-1344-90F7-A4B68D247E46}" destId="{EAC0D7DE-0BEC-BF4F-A6DA-7E3C2F31825B}" srcOrd="0" destOrd="0" presId="urn:microsoft.com/office/officeart/2005/8/layout/vList2"/>
    <dgm:cxn modelId="{60AADB8A-16B4-4F11-8F06-27533FBF8404}" type="presOf" srcId="{FA4EE816-5F8E-6D4D-BE20-3DEE22351062}" destId="{EAC0D7DE-0BEC-BF4F-A6DA-7E3C2F31825B}" srcOrd="0" destOrd="1" presId="urn:microsoft.com/office/officeart/2005/8/layout/vList2"/>
    <dgm:cxn modelId="{9E3A4053-CC26-456C-A168-18833BA1BE91}" type="presOf" srcId="{CA5C53F2-0797-C643-A233-174C9A888799}" destId="{17E808C8-293C-AA48-BA94-18AA8C8B30F0}" srcOrd="0" destOrd="0" presId="urn:microsoft.com/office/officeart/2005/8/layout/vList2"/>
    <dgm:cxn modelId="{980D0D78-77EC-43DB-82EF-5E7070C9E5D2}" type="presOf" srcId="{EEBB6360-98C5-5540-95CF-8FA11DC74038}" destId="{EAC0D7DE-0BEC-BF4F-A6DA-7E3C2F31825B}" srcOrd="0" destOrd="5" presId="urn:microsoft.com/office/officeart/2005/8/layout/vList2"/>
    <dgm:cxn modelId="{4011D227-B4EA-425E-8565-022801C65EF5}" type="presOf" srcId="{F62A0443-CD27-C144-BD5A-2B277B1B209E}" destId="{307881AC-D9E4-1945-9A69-184505D6F25B}" srcOrd="0" destOrd="0" presId="urn:microsoft.com/office/officeart/2005/8/layout/vList2"/>
    <dgm:cxn modelId="{650D5E7D-8F0D-E04F-94DD-81F5CF8D4A01}" srcId="{FA4EE816-5F8E-6D4D-BE20-3DEE22351062}" destId="{2F79AE92-2864-1041-B733-4F43F691C1CC}" srcOrd="1" destOrd="0" parTransId="{AAB5FAF3-7CD4-B644-97A8-8D3C3DD36DFB}" sibTransId="{DFD97E3C-EA14-D34C-A8D0-1D2ABDDD1A85}"/>
    <dgm:cxn modelId="{84B3E009-A338-4F3A-B657-067294D8344C}" type="presParOf" srcId="{17E808C8-293C-AA48-BA94-18AA8C8B30F0}" destId="{307881AC-D9E4-1945-9A69-184505D6F25B}" srcOrd="0" destOrd="0" presId="urn:microsoft.com/office/officeart/2005/8/layout/vList2"/>
    <dgm:cxn modelId="{F558FA4C-7BF8-4E0C-BE4A-317F7038AA77}" type="presParOf" srcId="{17E808C8-293C-AA48-BA94-18AA8C8B30F0}" destId="{EAC0D7DE-0BEC-BF4F-A6DA-7E3C2F31825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757E3A-8376-CF4C-80E6-300D132C7559}">
      <dsp:nvSpPr>
        <dsp:cNvPr id="0" name=""/>
        <dsp:cNvSpPr/>
      </dsp:nvSpPr>
      <dsp:spPr>
        <a:xfrm>
          <a:off x="0" y="79927"/>
          <a:ext cx="8382000" cy="887445"/>
        </a:xfrm>
        <a:prstGeom prst="round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/>
            <a:t>Psychological causes</a:t>
          </a:r>
        </a:p>
      </dsp:txBody>
      <dsp:txXfrm>
        <a:off x="43321" y="123248"/>
        <a:ext cx="8295358" cy="800803"/>
      </dsp:txXfrm>
    </dsp:sp>
    <dsp:sp modelId="{2D21EF92-7EEC-894A-A80E-F933BBE76F21}">
      <dsp:nvSpPr>
        <dsp:cNvPr id="0" name=""/>
        <dsp:cNvSpPr/>
      </dsp:nvSpPr>
      <dsp:spPr>
        <a:xfrm>
          <a:off x="0" y="967372"/>
          <a:ext cx="8382000" cy="3829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129" tIns="46990" rIns="263144" bIns="46990" numCol="1" spcCol="1270" anchor="t" anchorCtr="0">
          <a:noAutofit/>
        </a:bodyPr>
        <a:lstStyle/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900" kern="1200"/>
            <a:t>A general increase in anxiety, depression, or anger may reduce sexual desire in both men and women</a:t>
          </a:r>
        </a:p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900" kern="1200"/>
            <a:t>Fears, attitudes, and memories may contribute to disorder of sexual desire</a:t>
          </a:r>
        </a:p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900" kern="1200"/>
            <a:t>Certain psychological disorders, including depression and obsessive-compulsive disorder, may lead to sexual desire disorders</a:t>
          </a:r>
        </a:p>
      </dsp:txBody>
      <dsp:txXfrm>
        <a:off x="0" y="967372"/>
        <a:ext cx="8382000" cy="3829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78BC09-EFFA-9A44-8E8A-877BA5CDD7CB}">
      <dsp:nvSpPr>
        <dsp:cNvPr id="0" name=""/>
        <dsp:cNvSpPr/>
      </dsp:nvSpPr>
      <dsp:spPr>
        <a:xfrm>
          <a:off x="0" y="153524"/>
          <a:ext cx="8382000" cy="719549"/>
        </a:xfrm>
        <a:prstGeom prst="roundRect">
          <a:avLst/>
        </a:prstGeom>
        <a:gradFill rotWithShape="0">
          <a:gsLst>
            <a:gs pos="0">
              <a:schemeClr val="accent4">
                <a:shade val="8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shade val="8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/>
            <a:t>psychological causes</a:t>
          </a:r>
        </a:p>
      </dsp:txBody>
      <dsp:txXfrm>
        <a:off x="35125" y="188649"/>
        <a:ext cx="8311750" cy="649299"/>
      </dsp:txXfrm>
    </dsp:sp>
    <dsp:sp modelId="{6D1C22B0-0101-F04D-AFF3-05D74D100BD3}">
      <dsp:nvSpPr>
        <dsp:cNvPr id="0" name=""/>
        <dsp:cNvSpPr/>
      </dsp:nvSpPr>
      <dsp:spPr>
        <a:xfrm>
          <a:off x="0" y="873074"/>
          <a:ext cx="8382000" cy="3850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129" tIns="38100" rIns="213360" bIns="38100" numCol="1" spcCol="1270" anchor="t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/>
            <a:t>Attitudes, fears, and psychological disorders that contribute to sexual desire disorders occur within a social context</a:t>
          </a:r>
        </a:p>
        <a:p>
          <a:pPr marL="457200" lvl="2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/>
            <a:t>Many sufferers of desire disorders are feeling situational pressures</a:t>
          </a:r>
        </a:p>
        <a:p>
          <a:pPr marL="685800" lvl="3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/>
            <a:t>Examples: divorce, death, job stress, infertility, and/or relationship difficulties</a:t>
          </a:r>
        </a:p>
        <a:p>
          <a:pPr marL="457200" lvl="2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/>
            <a:t>Cultural standards can set the stage for development of these disorders</a:t>
          </a:r>
        </a:p>
        <a:p>
          <a:pPr marL="457200" lvl="2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/>
            <a:t>The trauma of sexual molestation or assault is especially likely to produce disorder of sexual desire</a:t>
          </a:r>
        </a:p>
      </dsp:txBody>
      <dsp:txXfrm>
        <a:off x="0" y="873074"/>
        <a:ext cx="8382000" cy="38502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E9E02-EC27-614D-8211-1EFBA61B3247}">
      <dsp:nvSpPr>
        <dsp:cNvPr id="0" name=""/>
        <dsp:cNvSpPr/>
      </dsp:nvSpPr>
      <dsp:spPr>
        <a:xfrm>
          <a:off x="0" y="296714"/>
          <a:ext cx="8382000" cy="623610"/>
        </a:xfrm>
        <a:prstGeom prst="round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/>
            <a:t>Psychological causes</a:t>
          </a:r>
        </a:p>
      </dsp:txBody>
      <dsp:txXfrm>
        <a:off x="30442" y="327156"/>
        <a:ext cx="8321116" cy="562726"/>
      </dsp:txXfrm>
    </dsp:sp>
    <dsp:sp modelId="{F7256C79-2CCB-FD4E-A243-4130EBCBDB05}">
      <dsp:nvSpPr>
        <dsp:cNvPr id="0" name=""/>
        <dsp:cNvSpPr/>
      </dsp:nvSpPr>
      <dsp:spPr>
        <a:xfrm>
          <a:off x="0" y="920325"/>
          <a:ext cx="8382000" cy="3659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129" tIns="33020" rIns="184912" bIns="3302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/>
            <a:t>Any of the psychological causes of hypoactive sexual desire can also interfere with arousal and lead to erectile dysfunction</a:t>
          </a:r>
        </a:p>
        <a:p>
          <a:pPr marL="457200" lvl="2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/>
            <a:t>For example, as many as 90% of men with severe depression experience some degree of ED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/>
            <a:t>One well-supported cognitive explanation for ED emphasizes performance anxiety and the spectator role</a:t>
          </a:r>
        </a:p>
        <a:p>
          <a:pPr marL="457200" lvl="2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/>
            <a:t>Once a man begins to have erectile difficulties, he becomes fearful and worries during sexual encounters; instead of being a participant, he becomes a spectator and judge </a:t>
          </a:r>
        </a:p>
        <a:p>
          <a:pPr marL="685800" lvl="3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/>
            <a:t>This can create a vicious cycle of disorder of sexual desire where the original cause of the erectile failure becomes less important than the fear of failure</a:t>
          </a:r>
        </a:p>
      </dsp:txBody>
      <dsp:txXfrm>
        <a:off x="0" y="920325"/>
        <a:ext cx="8382000" cy="36597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757E3A-8376-CF4C-80E6-300D132C7559}">
      <dsp:nvSpPr>
        <dsp:cNvPr id="0" name=""/>
        <dsp:cNvSpPr/>
      </dsp:nvSpPr>
      <dsp:spPr>
        <a:xfrm>
          <a:off x="0" y="79927"/>
          <a:ext cx="8382000" cy="887445"/>
        </a:xfrm>
        <a:prstGeom prst="round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/>
            <a:t>Psychological causes</a:t>
          </a:r>
        </a:p>
      </dsp:txBody>
      <dsp:txXfrm>
        <a:off x="43321" y="123248"/>
        <a:ext cx="8295358" cy="800803"/>
      </dsp:txXfrm>
    </dsp:sp>
    <dsp:sp modelId="{2D21EF92-7EEC-894A-A80E-F933BBE76F21}">
      <dsp:nvSpPr>
        <dsp:cNvPr id="0" name=""/>
        <dsp:cNvSpPr/>
      </dsp:nvSpPr>
      <dsp:spPr>
        <a:xfrm>
          <a:off x="0" y="967372"/>
          <a:ext cx="8382000" cy="3829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129" tIns="46990" rIns="263144" bIns="46990" numCol="1" spcCol="1270" anchor="t" anchorCtr="0">
          <a:noAutofit/>
        </a:bodyPr>
        <a:lstStyle/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900" kern="1200"/>
            <a:t>A general increase in anxiety, depression, or anger may reduce sexual desire in both men and women</a:t>
          </a:r>
        </a:p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900" kern="1200"/>
            <a:t>Fears, attitudes, and memories may contribute to disorder of sexual desire</a:t>
          </a:r>
        </a:p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900" kern="1200"/>
            <a:t>Certain psychological disorders, including depression and obsessive-compulsive disorder, may lead to sexual desire disorders</a:t>
          </a:r>
        </a:p>
      </dsp:txBody>
      <dsp:txXfrm>
        <a:off x="0" y="967372"/>
        <a:ext cx="8382000" cy="38295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78BC09-EFFA-9A44-8E8A-877BA5CDD7CB}">
      <dsp:nvSpPr>
        <dsp:cNvPr id="0" name=""/>
        <dsp:cNvSpPr/>
      </dsp:nvSpPr>
      <dsp:spPr>
        <a:xfrm>
          <a:off x="0" y="153524"/>
          <a:ext cx="8382000" cy="719549"/>
        </a:xfrm>
        <a:prstGeom prst="roundRect">
          <a:avLst/>
        </a:prstGeom>
        <a:gradFill rotWithShape="0">
          <a:gsLst>
            <a:gs pos="0">
              <a:schemeClr val="accent4">
                <a:shade val="8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shade val="8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/>
            <a:t>psychological causes</a:t>
          </a:r>
        </a:p>
      </dsp:txBody>
      <dsp:txXfrm>
        <a:off x="35125" y="188649"/>
        <a:ext cx="8311750" cy="649299"/>
      </dsp:txXfrm>
    </dsp:sp>
    <dsp:sp modelId="{6D1C22B0-0101-F04D-AFF3-05D74D100BD3}">
      <dsp:nvSpPr>
        <dsp:cNvPr id="0" name=""/>
        <dsp:cNvSpPr/>
      </dsp:nvSpPr>
      <dsp:spPr>
        <a:xfrm>
          <a:off x="0" y="873074"/>
          <a:ext cx="8382000" cy="3850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129" tIns="38100" rIns="213360" bIns="38100" numCol="1" spcCol="1270" anchor="t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/>
            <a:t>Attitudes, fears, and psychological disorders that contribute to sexual desire disorders occur within a social context</a:t>
          </a:r>
        </a:p>
        <a:p>
          <a:pPr marL="457200" lvl="2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/>
            <a:t>Many sufferers of desire disorders are feeling situational pressures</a:t>
          </a:r>
        </a:p>
        <a:p>
          <a:pPr marL="685800" lvl="3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/>
            <a:t>Examples: divorce, death, job stress, infertility, and/or relationship difficulties</a:t>
          </a:r>
        </a:p>
        <a:p>
          <a:pPr marL="457200" lvl="2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/>
            <a:t>Cultural standards can set the stage for development of these disorders</a:t>
          </a:r>
        </a:p>
        <a:p>
          <a:pPr marL="457200" lvl="2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/>
            <a:t>The trauma of sexual molestation or assault is especially likely to produce disorder of sexual desire</a:t>
          </a:r>
        </a:p>
      </dsp:txBody>
      <dsp:txXfrm>
        <a:off x="0" y="873074"/>
        <a:ext cx="8382000" cy="38502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A79206-22F4-644E-A932-308B2139C9CE}">
      <dsp:nvSpPr>
        <dsp:cNvPr id="0" name=""/>
        <dsp:cNvSpPr/>
      </dsp:nvSpPr>
      <dsp:spPr>
        <a:xfrm>
          <a:off x="0" y="61071"/>
          <a:ext cx="8382000" cy="9594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/>
            <a:t>Psychological causes</a:t>
          </a:r>
        </a:p>
      </dsp:txBody>
      <dsp:txXfrm>
        <a:off x="46834" y="107905"/>
        <a:ext cx="8288332" cy="865732"/>
      </dsp:txXfrm>
    </dsp:sp>
    <dsp:sp modelId="{449FA761-72B1-784E-8A14-3245AC6C3753}">
      <dsp:nvSpPr>
        <dsp:cNvPr id="0" name=""/>
        <dsp:cNvSpPr/>
      </dsp:nvSpPr>
      <dsp:spPr>
        <a:xfrm>
          <a:off x="0" y="1020471"/>
          <a:ext cx="8382000" cy="3229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129" tIns="50800" rIns="284480" bIns="50800" numCol="1" spcCol="1270" anchor="t" anchorCtr="0">
          <a:noAutofit/>
        </a:bodyPr>
        <a:lstStyle/>
        <a:p>
          <a:pPr marL="285750" lvl="1" indent="-285750" algn="l" defTabSz="13779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100" kern="1200" dirty="0"/>
            <a:t>The psychological causes of hypoactive sexual desire and sexual aversion, including depression, may also lead to female arousal and orgasmic disorders</a:t>
          </a:r>
        </a:p>
        <a:p>
          <a:pPr marL="285750" lvl="1" indent="-285750" algn="l" defTabSz="13779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100" kern="1200" dirty="0"/>
            <a:t>Memories of childhood trauma and relationship distress may also be related</a:t>
          </a:r>
        </a:p>
      </dsp:txBody>
      <dsp:txXfrm>
        <a:off x="0" y="1020471"/>
        <a:ext cx="8382000" cy="32291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7881AC-D9E4-1945-9A69-184505D6F25B}">
      <dsp:nvSpPr>
        <dsp:cNvPr id="0" name=""/>
        <dsp:cNvSpPr/>
      </dsp:nvSpPr>
      <dsp:spPr>
        <a:xfrm>
          <a:off x="0" y="262739"/>
          <a:ext cx="8382000" cy="575639"/>
        </a:xfrm>
        <a:prstGeom prst="roundRect">
          <a:avLst/>
        </a:prstGeom>
        <a:gradFill rotWithShape="0">
          <a:gsLst>
            <a:gs pos="0">
              <a:schemeClr val="accent4">
                <a:shade val="8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shade val="8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Sociocultural causes</a:t>
          </a:r>
        </a:p>
      </dsp:txBody>
      <dsp:txXfrm>
        <a:off x="28100" y="290839"/>
        <a:ext cx="8325800" cy="519439"/>
      </dsp:txXfrm>
    </dsp:sp>
    <dsp:sp modelId="{EAC0D7DE-0BEC-BF4F-A6DA-7E3C2F31825B}">
      <dsp:nvSpPr>
        <dsp:cNvPr id="0" name=""/>
        <dsp:cNvSpPr/>
      </dsp:nvSpPr>
      <dsp:spPr>
        <a:xfrm>
          <a:off x="0" y="838379"/>
          <a:ext cx="8382000" cy="3775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129" tIns="30480" rIns="170688" bIns="30480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/>
            <a:t>For years, the leading sociocultural theory of female disorder of sexual desire was that it resulted from sexually restrictive cultural messages</a:t>
          </a:r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/>
            <a:t>This theory has been challenged because: </a:t>
          </a:r>
        </a:p>
        <a:p>
          <a:pPr marL="342900" lvl="2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/>
            <a:t>Sexually restrictive histories are equally common in women with and without disorders</a:t>
          </a:r>
        </a:p>
        <a:p>
          <a:pPr marL="342900" lvl="2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/>
            <a:t>Cultural messages about female sexuality have been changing while the rate of female disorder of sexual desire stays constant</a:t>
          </a:r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/>
            <a:t>Researchers suggest that unusually stressful events, traumas, or relationships may produce the fears, memories, and attitudes that characterize these dysfunctions</a:t>
          </a:r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/>
            <a:t>Research has also linked orgasmic behavior to certain qualities in a woman's intimate relationships (such as emotional intimacy)</a:t>
          </a:r>
        </a:p>
      </dsp:txBody>
      <dsp:txXfrm>
        <a:off x="0" y="838379"/>
        <a:ext cx="8382000" cy="3775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6A9F87-84CC-4E48-9BF8-7D7EAF698F14}" type="datetimeFigureOut">
              <a:rPr lang="en-US" smtClean="0"/>
              <a:t>2/17/2024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1C7AB9-03FF-49AE-BD5E-EEB248972D7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951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ECCC0A4-2E86-4138-9FFD-697C4C4AF725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294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0CEEF95-4C91-4CD0-AAC1-59E1898955C7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Encourage students to examine 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Table 7.1: Categories of Sexual Problems on page 230, 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Table 7.2: Prevalence of Sexual Problems in the U.S. on page 231, and 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Table 7.3: Applying the Three-Dimensional Model to Some Specific Sexual Problems</a:t>
            </a:r>
          </a:p>
        </p:txBody>
      </p:sp>
    </p:spTree>
    <p:extLst>
      <p:ext uri="{BB962C8B-B14F-4D97-AF65-F5344CB8AC3E}">
        <p14:creationId xmlns:p14="http://schemas.microsoft.com/office/powerpoint/2010/main" val="297634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46751A-277D-4EC1-AE50-FCE5AB6125D2}" type="slidenum">
              <a:rPr lang="en-US" altLang="en-US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Encourage students to examine 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Table 7.1: Categories of Sexual Problems on page 230, 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476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8027CD4-25D6-4308-8046-B1726AD2B191}" type="slidenum">
              <a:rPr lang="en-US" altLang="en-US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Encourage students to examine 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Table 7.2: Prevalence of Sexual Problems in the U.S. on page 231, and 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409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36C171E-3AF6-49EC-9BE0-8279C5293C5C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Encourage students to examine 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Table 7.3: Applying the Three-Dimensional Model to Some Specific Sexual Problems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763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613218-95D6-4540-98FC-AB850667F26E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Encourage students to examine Table 7.4: Effects of Drug Abuse on Sexual Functioning on page 235.</a:t>
            </a:r>
          </a:p>
        </p:txBody>
      </p:sp>
    </p:spTree>
    <p:extLst>
      <p:ext uri="{BB962C8B-B14F-4D97-AF65-F5344CB8AC3E}">
        <p14:creationId xmlns:p14="http://schemas.microsoft.com/office/powerpoint/2010/main" val="19056090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2B2B257-A90D-4B58-816D-2AA318B0D8EF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Encourage students to examine Table 7.5: Common Psychological Causes of Sexual Problems on page 236.</a:t>
            </a:r>
          </a:p>
        </p:txBody>
      </p:sp>
    </p:spTree>
    <p:extLst>
      <p:ext uri="{BB962C8B-B14F-4D97-AF65-F5344CB8AC3E}">
        <p14:creationId xmlns:p14="http://schemas.microsoft.com/office/powerpoint/2010/main" val="10094397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ADBE881-1E15-4549-8D65-46CE4A1A0BA7}" type="slidenum">
              <a:rPr lang="en-US" altLang="en-US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Encourage students to examine Table 7.5: Common Psychological Causes of Sexual Problems on page 236.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270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29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/>
            <a:r>
              <a:rPr 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There is a growing belief among many clinical theorists that biological factors may also play a key role in many cases of this disorder</a:t>
            </a:r>
          </a:p>
          <a:p>
            <a:pPr lvl="2"/>
            <a:r>
              <a:rPr 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One theory states that some men are born with a genetic predisposition</a:t>
            </a:r>
          </a:p>
          <a:p>
            <a:pPr lvl="2"/>
            <a:r>
              <a:rPr 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A second theory argues that the brains of men with rapid ejaculation contain certain serotonin receptors that are overactive and others that are underactive</a:t>
            </a:r>
          </a:p>
          <a:p>
            <a:pPr lvl="2"/>
            <a:r>
              <a:rPr 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A third explanation holds that men with this dysfunction experience greater sensitivity or nerve conduction in the area of their penis</a:t>
            </a:r>
          </a:p>
          <a:p>
            <a:endParaRPr 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74382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/>
            <a:r>
              <a:rPr 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Another psychological factor may be past masturbation habits</a:t>
            </a:r>
          </a:p>
          <a:p>
            <a:pPr lvl="1"/>
            <a:r>
              <a:rPr 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This disorder also may develop out of hypoactive sexual desire disorder</a:t>
            </a:r>
          </a:p>
          <a:p>
            <a:endParaRPr 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82381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C2E7C38-BFE5-4A8D-9910-D44B28FAB910}" type="slidenum">
              <a:rPr lang="en-US" altLang="en-US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Encourage students to examine Table 7.9: Summary of the Manifesto “A New View of Women’s Sexual Problems” on page 267.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2618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472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08000" y="1524000"/>
            <a:ext cx="11176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15035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08000" y="1524000"/>
            <a:ext cx="11176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41304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08000" y="1524000"/>
            <a:ext cx="11176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57510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08000" y="1524000"/>
            <a:ext cx="11176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9789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08000" y="1524000"/>
            <a:ext cx="11176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4362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08000" y="1524000"/>
            <a:ext cx="11176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09640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76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1600201"/>
            <a:ext cx="52832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9200" y="1600201"/>
            <a:ext cx="52832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D096CD-8E24-406A-BC9F-D0B1DC142AA4}" type="slidenum">
              <a:rPr lang="en-US" altLang="en-US"/>
              <a:pPr>
                <a:defRPr/>
              </a:pPr>
              <a:t>‹№›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83268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08000" y="1524000"/>
            <a:ext cx="11176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85181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08000" y="1524000"/>
            <a:ext cx="11176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57807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08000" y="1524000"/>
            <a:ext cx="11176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6796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  <p:sldLayoutId id="2147483665" r:id="rId17"/>
    <p:sldLayoutId id="2147483666" r:id="rId18"/>
    <p:sldLayoutId id="2147483667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E6A0C-706B-0842-A80A-485434C77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6056" y="1252517"/>
            <a:ext cx="9593659" cy="4361505"/>
          </a:xfrm>
        </p:spPr>
        <p:txBody>
          <a:bodyPr>
            <a:noAutofit/>
          </a:bodyPr>
          <a:lstStyle/>
          <a:p>
            <a:r>
              <a:rPr lang="en-GB" sz="7200" i="1" dirty="0" smtClean="0"/>
              <a:t>Medical Psychology</a:t>
            </a:r>
            <a:endParaRPr lang="en-US" sz="7200" i="1" dirty="0"/>
          </a:p>
        </p:txBody>
      </p:sp>
    </p:spTree>
    <p:extLst>
      <p:ext uri="{BB962C8B-B14F-4D97-AF65-F5344CB8AC3E}">
        <p14:creationId xmlns:p14="http://schemas.microsoft.com/office/powerpoint/2010/main" val="2719915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600" i="1" dirty="0"/>
              <a:t>Medical Psychology</a:t>
            </a:r>
            <a:endParaRPr lang="en-US" altLang="en-US" sz="6600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550" y="2241528"/>
            <a:ext cx="2857899" cy="1838095"/>
          </a:xfrm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6781800" y="5791200"/>
            <a:ext cx="3581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 typeface="Wingdings" panose="05000000000000000000" pitchFamily="2" charset="2"/>
              <a:buNone/>
            </a:pPr>
            <a:endParaRPr lang="en-US" altLang="en-US" sz="1800" dirty="0"/>
          </a:p>
        </p:txBody>
      </p:sp>
      <p:pic>
        <p:nvPicPr>
          <p:cNvPr id="307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160" y="3762103"/>
            <a:ext cx="3048000" cy="218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289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304800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US" altLang="en-US" sz="4000" dirty="0"/>
              <a:t>What Is </a:t>
            </a:r>
            <a:r>
              <a:rPr lang="en-GB" sz="4000" i="1" dirty="0"/>
              <a:t>Medical </a:t>
            </a:r>
            <a:r>
              <a:rPr lang="en-GB" sz="4000" i="1" dirty="0" smtClean="0"/>
              <a:t>Psychology </a:t>
            </a:r>
            <a:r>
              <a:rPr lang="en-US" altLang="en-US" sz="4000" dirty="0" smtClean="0"/>
              <a:t>Problem</a:t>
            </a:r>
            <a:r>
              <a:rPr lang="en-US" altLang="en-US" sz="4000" dirty="0"/>
              <a:t>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1600201"/>
            <a:ext cx="8229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/>
              <a:t>How Common Are Sexual Problems?</a:t>
            </a:r>
          </a:p>
          <a:p>
            <a:pPr eaLnBrk="1" hangingPunct="1">
              <a:buFontTx/>
              <a:buNone/>
            </a:pPr>
            <a:r>
              <a:rPr lang="en-US" altLang="en-US" sz="2800"/>
              <a:t>Evaluating a Sexual Problem: A Three-Dimensional Model</a:t>
            </a:r>
          </a:p>
          <a:p>
            <a:pPr eaLnBrk="1" hangingPunct="1"/>
            <a:r>
              <a:rPr lang="en-US" altLang="en-US" sz="2400" dirty="0"/>
              <a:t>Duration: Primary or Secondary</a:t>
            </a:r>
          </a:p>
          <a:p>
            <a:pPr eaLnBrk="1" hangingPunct="1"/>
            <a:r>
              <a:rPr lang="en-US" altLang="en-US" sz="2400" dirty="0"/>
              <a:t>Context: Global or Situational</a:t>
            </a:r>
          </a:p>
          <a:p>
            <a:pPr eaLnBrk="1" hangingPunct="1"/>
            <a:r>
              <a:rPr lang="en-US" altLang="en-US" sz="2400" dirty="0"/>
              <a:t>Frequency: Partial or Total</a:t>
            </a:r>
          </a:p>
        </p:txBody>
      </p:sp>
    </p:spTree>
    <p:extLst>
      <p:ext uri="{BB962C8B-B14F-4D97-AF65-F5344CB8AC3E}">
        <p14:creationId xmlns:p14="http://schemas.microsoft.com/office/powerpoint/2010/main" val="3314420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What Is a Sexual Problem? (cont.)</a:t>
            </a:r>
          </a:p>
        </p:txBody>
      </p:sp>
      <p:pic>
        <p:nvPicPr>
          <p:cNvPr id="8195" name="Picture 5" descr="fig_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524000"/>
            <a:ext cx="8305800" cy="426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848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What Is a Sexual Problem? (cont.)</a:t>
            </a:r>
          </a:p>
        </p:txBody>
      </p:sp>
      <p:pic>
        <p:nvPicPr>
          <p:cNvPr id="10243" name="Picture 5" descr="fig_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95400"/>
            <a:ext cx="7315200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166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What Is a Sexual Problem? (cont.)</a:t>
            </a:r>
          </a:p>
        </p:txBody>
      </p:sp>
      <p:pic>
        <p:nvPicPr>
          <p:cNvPr id="12291" name="Picture 5" descr="fig_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1" y="1295401"/>
            <a:ext cx="7866063" cy="534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4375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11659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Sources of Sexual Problems: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1600201"/>
            <a:ext cx="8229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/>
              <a:t>Neurological</a:t>
            </a:r>
          </a:p>
          <a:p>
            <a:pPr eaLnBrk="1" hangingPunct="1">
              <a:buFontTx/>
              <a:buNone/>
            </a:pPr>
            <a:r>
              <a:rPr lang="en-US" altLang="en-US" sz="2800" dirty="0"/>
              <a:t>Hormonal</a:t>
            </a:r>
          </a:p>
          <a:p>
            <a:pPr eaLnBrk="1" hangingPunct="1">
              <a:buFontTx/>
              <a:buNone/>
            </a:pPr>
            <a:r>
              <a:rPr lang="en-US" altLang="en-US" sz="2800" dirty="0"/>
              <a:t>Vascular</a:t>
            </a:r>
          </a:p>
          <a:p>
            <a:pPr eaLnBrk="1" hangingPunct="1">
              <a:buFontTx/>
              <a:buNone/>
            </a:pPr>
            <a:r>
              <a:rPr lang="en-US" altLang="en-US" sz="2800" dirty="0"/>
              <a:t>Use and Abuse of Alcohol and other Recreational Drugs</a:t>
            </a:r>
          </a:p>
          <a:p>
            <a:pPr eaLnBrk="1" hangingPunct="1">
              <a:buFontTx/>
              <a:buNone/>
            </a:pPr>
            <a:r>
              <a:rPr lang="en-US" altLang="en-US" sz="2800" dirty="0"/>
              <a:t>SSRIs (Selective Serotonin Reuptake Inhibitors)</a:t>
            </a:r>
          </a:p>
          <a:p>
            <a:pPr eaLnBrk="1" hangingPunct="1">
              <a:buFontTx/>
              <a:buNone/>
            </a:pPr>
            <a:r>
              <a:rPr lang="en-US" altLang="en-US" sz="5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Psychological</a:t>
            </a:r>
          </a:p>
        </p:txBody>
      </p:sp>
    </p:spTree>
    <p:extLst>
      <p:ext uri="{BB962C8B-B14F-4D97-AF65-F5344CB8AC3E}">
        <p14:creationId xmlns:p14="http://schemas.microsoft.com/office/powerpoint/2010/main" val="2565455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3048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Sources of Sexual Problems: Psychological Causes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1600201"/>
            <a:ext cx="8229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/>
              <a:t>Frequency </a:t>
            </a:r>
          </a:p>
          <a:p>
            <a:pPr eaLnBrk="1" hangingPunct="1">
              <a:buFontTx/>
              <a:buNone/>
            </a:pPr>
            <a:r>
              <a:rPr lang="en-US" altLang="en-US" sz="2800"/>
              <a:t>Types</a:t>
            </a:r>
          </a:p>
          <a:p>
            <a:pPr eaLnBrk="1" hangingPunct="1"/>
            <a:r>
              <a:rPr lang="en-US" altLang="en-US" sz="2400"/>
              <a:t>Fear Of . . .</a:t>
            </a:r>
          </a:p>
          <a:p>
            <a:pPr eaLnBrk="1" hangingPunct="1"/>
            <a:r>
              <a:rPr lang="en-US" altLang="en-US" sz="2400"/>
              <a:t>Anxiety About . . .</a:t>
            </a:r>
          </a:p>
          <a:p>
            <a:pPr eaLnBrk="1" hangingPunct="1"/>
            <a:r>
              <a:rPr lang="en-US" altLang="en-US" sz="2400"/>
              <a:t>Guilt Over . . .</a:t>
            </a:r>
          </a:p>
          <a:p>
            <a:pPr eaLnBrk="1" hangingPunct="1"/>
            <a:r>
              <a:rPr lang="en-US" altLang="en-US" sz="2400"/>
              <a:t>Stress Due to . . .</a:t>
            </a:r>
          </a:p>
          <a:p>
            <a:pPr eaLnBrk="1" hangingPunct="1"/>
            <a:r>
              <a:rPr lang="en-US" altLang="en-US" sz="2400"/>
              <a:t>Other Psychological Causes</a:t>
            </a:r>
          </a:p>
        </p:txBody>
      </p:sp>
    </p:spTree>
    <p:extLst>
      <p:ext uri="{BB962C8B-B14F-4D97-AF65-F5344CB8AC3E}">
        <p14:creationId xmlns:p14="http://schemas.microsoft.com/office/powerpoint/2010/main" val="865094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Sources of Sexual Problems: Psychological Causes (cont.)</a:t>
            </a:r>
          </a:p>
        </p:txBody>
      </p:sp>
      <p:pic>
        <p:nvPicPr>
          <p:cNvPr id="21507" name="Picture 5" descr="fig_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133600"/>
            <a:ext cx="8229600" cy="275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2290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Sources of Sexual Problems: Relationship Issues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Loss of Trust</a:t>
            </a:r>
          </a:p>
          <a:p>
            <a:pPr eaLnBrk="1" hangingPunct="1"/>
            <a:r>
              <a:rPr lang="en-US" altLang="en-US" sz="2400"/>
              <a:t>Poor Communication</a:t>
            </a:r>
          </a:p>
          <a:p>
            <a:pPr eaLnBrk="1" hangingPunct="1"/>
            <a:r>
              <a:rPr lang="en-US" altLang="en-US" sz="2400"/>
              <a:t>Anger and Resentment</a:t>
            </a:r>
          </a:p>
          <a:p>
            <a:pPr eaLnBrk="1" hangingPunct="1"/>
            <a:r>
              <a:rPr lang="en-US" altLang="en-US" sz="2400"/>
              <a:t>Conflicting Sexual Expectations</a:t>
            </a:r>
          </a:p>
          <a:p>
            <a:pPr eaLnBrk="1" hangingPunct="1"/>
            <a:r>
              <a:rPr lang="en-US" altLang="en-US" sz="2400"/>
              <a:t>Lack of Respect</a:t>
            </a:r>
          </a:p>
          <a:p>
            <a:pPr eaLnBrk="1" hangingPunct="1"/>
            <a:r>
              <a:rPr lang="en-US" altLang="en-US" sz="2400"/>
              <a:t>Loss of Love</a:t>
            </a:r>
          </a:p>
          <a:p>
            <a:pPr eaLnBrk="1" hangingPunct="1"/>
            <a:r>
              <a:rPr lang="en-US" altLang="en-US" sz="2400"/>
              <a:t>Interactions Among the Above 6 Factors</a:t>
            </a:r>
          </a:p>
        </p:txBody>
      </p:sp>
      <p:pic>
        <p:nvPicPr>
          <p:cNvPr id="23556" name="Picture 6" descr="fig_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24601" y="1524000"/>
            <a:ext cx="3190875" cy="3505200"/>
          </a:xfrm>
          <a:noFill/>
        </p:spPr>
      </p:pic>
      <p:pic>
        <p:nvPicPr>
          <p:cNvPr id="23557" name="Picture 8" descr="fig_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1" y="5105401"/>
            <a:ext cx="2390775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2545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/>
              <a:t>Male Sexual Dysfunction</a:t>
            </a:r>
            <a:endParaRPr lang="en-US" dirty="0"/>
          </a:p>
        </p:txBody>
      </p:sp>
      <p:pic>
        <p:nvPicPr>
          <p:cNvPr id="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566" y="2159725"/>
            <a:ext cx="9101045" cy="4476205"/>
          </a:xfrm>
        </p:spPr>
      </p:pic>
    </p:spTree>
    <p:extLst>
      <p:ext uri="{BB962C8B-B14F-4D97-AF65-F5344CB8AC3E}">
        <p14:creationId xmlns:p14="http://schemas.microsoft.com/office/powerpoint/2010/main" val="3960913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Disorders of Desire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1905000" y="1524000"/>
          <a:ext cx="8382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2795528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Disorders of Desire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383289949"/>
              </p:ext>
            </p:extLst>
          </p:nvPr>
        </p:nvGraphicFramePr>
        <p:xfrm>
          <a:off x="1905000" y="1524000"/>
          <a:ext cx="8382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0997252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Disorders of Excitement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1905000" y="1524000"/>
          <a:ext cx="8382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53901278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Disorders of Orgasm – Early Ejaculation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2800" dirty="0"/>
              <a:t>Characterized by persistent reaching of orgasm and ejaculation with little sexual stimulation</a:t>
            </a:r>
          </a:p>
          <a:p>
            <a:pPr lvl="1" eaLnBrk="1" hangingPunct="1"/>
            <a:r>
              <a:rPr lang="en-US" sz="2400" dirty="0"/>
              <a:t>As many as 30% of men experience rapid ejaculation at some time</a:t>
            </a:r>
          </a:p>
          <a:p>
            <a:pPr eaLnBrk="1" hangingPunct="1"/>
            <a:r>
              <a:rPr lang="en-US" sz="2800" dirty="0"/>
              <a:t>Psychological, particularly behavioral, explanations of this disorder have received more research support than other explanations</a:t>
            </a:r>
          </a:p>
          <a:p>
            <a:pPr lvl="1" eaLnBrk="1" hangingPunct="1"/>
            <a:r>
              <a:rPr lang="en-US" sz="2400" dirty="0"/>
              <a:t>The dysfunction seems to be typical of young, sexually inexperienced men</a:t>
            </a:r>
          </a:p>
          <a:p>
            <a:pPr lvl="1" eaLnBrk="1" hangingPunct="1"/>
            <a:r>
              <a:rPr lang="en-US" sz="2400" dirty="0"/>
              <a:t>It may also be related to anxiety, hurried masturbation experiences, or poor recognition of arousal</a:t>
            </a:r>
          </a:p>
        </p:txBody>
      </p:sp>
    </p:spTree>
    <p:extLst>
      <p:ext uri="{BB962C8B-B14F-4D97-AF65-F5344CB8AC3E}">
        <p14:creationId xmlns:p14="http://schemas.microsoft.com/office/powerpoint/2010/main" val="1312452509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dirty="0"/>
              <a:t>Disorders of Orgasm – Delayed Ejaculation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quarter" idx="10"/>
          </p:nvPr>
        </p:nvSpPr>
        <p:spPr>
          <a:xfrm>
            <a:off x="508000" y="1750423"/>
            <a:ext cx="11176000" cy="4650377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dirty="0"/>
              <a:t>Characterized by a repeated inability to reach orgasm or by a very delayed orgasm after normal sexual excitement</a:t>
            </a:r>
          </a:p>
          <a:p>
            <a:pPr eaLnBrk="1" hangingPunct="1"/>
            <a:r>
              <a:rPr lang="en-US" sz="3200" dirty="0"/>
              <a:t>A leading psychological cause appears to be performance anxiety and the spectator role, the cognitive factors involved in ED</a:t>
            </a:r>
          </a:p>
          <a:p>
            <a:pPr lvl="1" eaLnBrk="1" hangingPunct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60281016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/>
              <a:t>Female Sexual Dysfunction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14" y="2011680"/>
            <a:ext cx="10781212" cy="481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89801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0"/>
            <a:ext cx="8077200" cy="1417638"/>
          </a:xfrm>
        </p:spPr>
        <p:txBody>
          <a:bodyPr/>
          <a:lstStyle/>
          <a:p>
            <a:pPr eaLnBrk="1" hangingPunct="1"/>
            <a:r>
              <a:rPr lang="en-US" altLang="en-US" sz="4000"/>
              <a:t>A “New View” of Female Sexual Problems (cont.)</a:t>
            </a:r>
          </a:p>
        </p:txBody>
      </p:sp>
      <p:pic>
        <p:nvPicPr>
          <p:cNvPr id="43011" name="Picture 5" descr="fig_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371600"/>
            <a:ext cx="571500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113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Disorders of Desire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1905000" y="1524000"/>
          <a:ext cx="8382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909236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Disorders of Desire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1905000" y="1524000"/>
          <a:ext cx="8382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43224158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Disorders of Orgasm- Female Orgasmic Disorder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34432590"/>
              </p:ext>
            </p:extLst>
          </p:nvPr>
        </p:nvGraphicFramePr>
        <p:xfrm>
          <a:off x="1905000" y="2090056"/>
          <a:ext cx="8382000" cy="4310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702252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Disorders of Orgasm- Female Orgasmic Disorder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1905000" y="1524000"/>
          <a:ext cx="8382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5569966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Disorders of Sexual Pain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320040" indent="-320040">
              <a:buFont typeface="Wingdings"/>
              <a:buChar char=""/>
              <a:defRPr/>
            </a:pPr>
            <a:r>
              <a:rPr lang="en-US" sz="2800" dirty="0" err="1"/>
              <a:t>Vaginismus</a:t>
            </a:r>
            <a:endParaRPr lang="en-US" sz="2800" dirty="0"/>
          </a:p>
          <a:p>
            <a:pPr marL="640080" lvl="1" indent="-274320">
              <a:buFont typeface="Wingdings 2"/>
              <a:buChar char=""/>
              <a:defRPr/>
            </a:pPr>
            <a:r>
              <a:rPr lang="en-US" sz="2400" dirty="0"/>
              <a:t>Characterized by involuntary contractions of the muscles of the outer third of the vagina</a:t>
            </a:r>
          </a:p>
          <a:p>
            <a:pPr marL="640080" lvl="1" indent="-274320">
              <a:buFont typeface="Wingdings 2"/>
              <a:buChar char=""/>
              <a:defRPr/>
            </a:pPr>
            <a:r>
              <a:rPr lang="en-US" sz="2400" dirty="0"/>
              <a:t>This problem has received relatively little research, but estimates are that it occurs in fewer than 1% of all women</a:t>
            </a:r>
          </a:p>
          <a:p>
            <a:pPr marL="640080" lvl="1" indent="-274320">
              <a:buFont typeface="Wingdings 2"/>
              <a:buChar char=""/>
              <a:defRPr/>
            </a:pPr>
            <a:r>
              <a:rPr lang="en-US" sz="2400" dirty="0"/>
              <a:t>Most clinicians agree with the cognitive-behavioral theory that </a:t>
            </a:r>
            <a:r>
              <a:rPr lang="en-US" sz="2400" dirty="0" err="1"/>
              <a:t>vaginismus</a:t>
            </a:r>
            <a:r>
              <a:rPr lang="en-US" sz="2400" dirty="0"/>
              <a:t> is a learned fear response</a:t>
            </a:r>
          </a:p>
          <a:p>
            <a:pPr marL="640080" lvl="1" indent="-274320">
              <a:buFont typeface="Wingdings 2"/>
              <a:buChar char=""/>
              <a:defRPr/>
            </a:pPr>
            <a:r>
              <a:rPr lang="en-US" sz="2400" dirty="0"/>
              <a:t>Some women experience painful intercourse because of infection or disease</a:t>
            </a:r>
          </a:p>
          <a:p>
            <a:pPr marL="640080" lvl="1" indent="-274320">
              <a:buFont typeface="Wingdings 2"/>
              <a:buChar char=""/>
              <a:defRPr/>
            </a:pPr>
            <a:r>
              <a:rPr lang="en-US" sz="2400" dirty="0"/>
              <a:t>Many women with </a:t>
            </a:r>
            <a:r>
              <a:rPr lang="en-US" sz="2400" dirty="0" err="1"/>
              <a:t>vaginismus</a:t>
            </a:r>
            <a:r>
              <a:rPr lang="en-US" sz="2400" dirty="0"/>
              <a:t> also have other </a:t>
            </a:r>
            <a:r>
              <a:rPr lang="en-US" sz="2400"/>
              <a:t>sexual disorders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62418691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Disorders of Sexual Pain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3200" dirty="0"/>
              <a:t>Dyspareunia</a:t>
            </a:r>
          </a:p>
          <a:p>
            <a:pPr lvl="1" eaLnBrk="1" hangingPunct="1"/>
            <a:r>
              <a:rPr lang="en-US" sz="2800" dirty="0"/>
              <a:t>Characterized by severe pain in the genitals during sexual activity</a:t>
            </a:r>
          </a:p>
          <a:p>
            <a:pPr lvl="2" eaLnBrk="1" hangingPunct="1"/>
            <a:r>
              <a:rPr lang="en-US" sz="2400" dirty="0"/>
              <a:t>As many as 14% of women and about 3% of men suffer from this problem</a:t>
            </a:r>
          </a:p>
          <a:p>
            <a:pPr lvl="1" eaLnBrk="1" hangingPunct="1"/>
            <a:r>
              <a:rPr lang="en-US" sz="2800" dirty="0"/>
              <a:t>Dyspareunia in women usually has a physical cause, most commonly from injury sustained in childbirth</a:t>
            </a:r>
          </a:p>
          <a:p>
            <a:pPr lvl="1" eaLnBrk="1" hangingPunct="1"/>
            <a:r>
              <a:rPr lang="en-US" sz="2800" dirty="0"/>
              <a:t>Although psychological factors or relationship problems may contribute to dyspareunia, psychosocial factors alone are rarely responsible</a:t>
            </a:r>
          </a:p>
        </p:txBody>
      </p:sp>
    </p:spTree>
    <p:extLst>
      <p:ext uri="{BB962C8B-B14F-4D97-AF65-F5344CB8AC3E}">
        <p14:creationId xmlns:p14="http://schemas.microsoft.com/office/powerpoint/2010/main" val="4009539782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9345DF-4128-9C48-A487-D42184FF01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 sz="7200"/>
              <a:t>Thank you </a:t>
            </a:r>
            <a:endParaRPr lang="en-US" sz="7200"/>
          </a:p>
        </p:txBody>
      </p:sp>
    </p:spTree>
    <p:extLst>
      <p:ext uri="{BB962C8B-B14F-4D97-AF65-F5344CB8AC3E}">
        <p14:creationId xmlns:p14="http://schemas.microsoft.com/office/powerpoint/2010/main" val="3126888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87217A07BDE9C49B14398CE78738845" ma:contentTypeVersion="4" ma:contentTypeDescription="Створення нового документа." ma:contentTypeScope="" ma:versionID="da0a92272c875bbe63091f41ed25ab0c">
  <xsd:schema xmlns:xsd="http://www.w3.org/2001/XMLSchema" xmlns:xs="http://www.w3.org/2001/XMLSchema" xmlns:p="http://schemas.microsoft.com/office/2006/metadata/properties" xmlns:ns2="4fd8737c-7a2e-4f93-84c6-a04237ae57c7" targetNamespace="http://schemas.microsoft.com/office/2006/metadata/properties" ma:root="true" ma:fieldsID="530333d5ade572dac60757a6e5b8428b" ns2:_="">
    <xsd:import namespace="4fd8737c-7a2e-4f93-84c6-a04237ae57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d8737c-7a2e-4f93-84c6-a04237ae57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42BD0D-A628-4868-BE40-D29B145424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4A1EB9-BC70-4085-8228-C073588FD9E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234066C-4AEB-4505-870D-15A49F68D7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d8737c-7a2e-4f93-84c6-a04237ae57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168</TotalTime>
  <Words>1241</Words>
  <Application>Microsoft Office PowerPoint</Application>
  <PresentationFormat>Широкий екран</PresentationFormat>
  <Paragraphs>133</Paragraphs>
  <Slides>25</Slides>
  <Notes>13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25</vt:i4>
      </vt:variant>
    </vt:vector>
  </HeadingPairs>
  <TitlesOfParts>
    <vt:vector size="34" baseType="lpstr">
      <vt:lpstr>ＭＳ Ｐゴシック</vt:lpstr>
      <vt:lpstr>Arial</vt:lpstr>
      <vt:lpstr>Calibri</vt:lpstr>
      <vt:lpstr>Century Gothic</vt:lpstr>
      <vt:lpstr>Times New Roman</vt:lpstr>
      <vt:lpstr>Wingdings</vt:lpstr>
      <vt:lpstr>Wingdings 2</vt:lpstr>
      <vt:lpstr>Wingdings 3</vt:lpstr>
      <vt:lpstr>Wisp</vt:lpstr>
      <vt:lpstr>Medical Psychology</vt:lpstr>
      <vt:lpstr>Medical Psychology</vt:lpstr>
      <vt:lpstr>What Is Medical Psychology Problem?</vt:lpstr>
      <vt:lpstr>What Is a Sexual Problem? (cont.)</vt:lpstr>
      <vt:lpstr>What Is a Sexual Problem? (cont.)</vt:lpstr>
      <vt:lpstr>What Is a Sexual Problem? (cont.)</vt:lpstr>
      <vt:lpstr>Sources of Sexual Problems:</vt:lpstr>
      <vt:lpstr>Sources of Sexual Problems: Psychological Causes</vt:lpstr>
      <vt:lpstr>Sources of Sexual Problems: Psychological Causes (cont.)</vt:lpstr>
      <vt:lpstr>Sources of Sexual Problems: Relationship Issues</vt:lpstr>
      <vt:lpstr>Male Sexual Dysfunction</vt:lpstr>
      <vt:lpstr>Disorders of Desire</vt:lpstr>
      <vt:lpstr>Disorders of Desire</vt:lpstr>
      <vt:lpstr>Disorders of Excitement</vt:lpstr>
      <vt:lpstr>Disorders of Orgasm – Early Ejaculation</vt:lpstr>
      <vt:lpstr>Disorders of Orgasm – Delayed Ejaculation</vt:lpstr>
      <vt:lpstr>Female Sexual Dysfunction</vt:lpstr>
      <vt:lpstr>A “New View” of Female Sexual Problems (cont.)</vt:lpstr>
      <vt:lpstr>Disorders of Desire</vt:lpstr>
      <vt:lpstr>Disorders of Desire</vt:lpstr>
      <vt:lpstr>Disorders of Orgasm- Female Orgasmic Disorder</vt:lpstr>
      <vt:lpstr>Disorders of Orgasm- Female Orgasmic Disorder</vt:lpstr>
      <vt:lpstr>Disorders of Sexual Pain</vt:lpstr>
      <vt:lpstr>Disorders of Sexual Pain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Чернова Тетяна Михайлівна</cp:lastModifiedBy>
  <cp:revision>29</cp:revision>
  <dcterms:created xsi:type="dcterms:W3CDTF">2020-01-01T21:02:37Z</dcterms:created>
  <dcterms:modified xsi:type="dcterms:W3CDTF">2024-02-17T14:15:07Z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0x010100187217A07BDE9C49B14398CE78738845</vt:lpwstr>
  </property>
</Properties>
</file>