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00C04A-0C36-41E5-BEE2-3B20835B8EBD}" v="1" dt="2024-02-17T13:03:01.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74390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121128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715310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C27A0C9-4CCE-487D-A722-5BA1B1BA5A39}" type="datetimeFigureOut">
              <a:rPr lang="uk-UA" smtClean="0"/>
              <a:t>17.02.2024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758483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C27A0C9-4CCE-487D-A722-5BA1B1BA5A39}" type="datetimeFigureOut">
              <a:rPr lang="uk-UA" smtClean="0"/>
              <a:t>17.02.2024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2543168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C27A0C9-4CCE-487D-A722-5BA1B1BA5A39}" type="datetimeFigureOut">
              <a:rPr lang="uk-UA" smtClean="0"/>
              <a:t>17.02.2024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23331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7A0C9-4CCE-487D-A722-5BA1B1BA5A39}" type="datetimeFigureOut">
              <a:rPr lang="uk-UA" smtClean="0"/>
              <a:t>17.02.2024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2217001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C27A0C9-4CCE-487D-A722-5BA1B1BA5A39}" type="datetimeFigureOut">
              <a:rPr lang="uk-UA" smtClean="0"/>
              <a:t>17.02.2024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2551048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3B11602-EECB-4E19-B9D5-897DF61FA42C}" type="slidenum">
              <a:rPr lang="uk-UA" smtClean="0"/>
              <a:t>‹#›</a:t>
            </a:fld>
            <a:endParaRPr lang="uk-UA"/>
          </a:p>
        </p:txBody>
      </p:sp>
      <p:sp>
        <p:nvSpPr>
          <p:cNvPr id="5" name="Date Placeholder 4"/>
          <p:cNvSpPr>
            <a:spLocks noGrp="1"/>
          </p:cNvSpPr>
          <p:nvPr>
            <p:ph type="dt" sz="half" idx="10"/>
          </p:nvPr>
        </p:nvSpPr>
        <p:spPr/>
        <p:txBody>
          <a:bodyPr/>
          <a:lstStyle/>
          <a:p>
            <a:fld id="{8C27A0C9-4CCE-487D-A722-5BA1B1BA5A39}" type="datetimeFigureOut">
              <a:rPr lang="uk-UA" smtClean="0"/>
              <a:t>17.02.2024</a:t>
            </a:fld>
            <a:endParaRPr lang="uk-UA"/>
          </a:p>
        </p:txBody>
      </p:sp>
    </p:spTree>
    <p:extLst>
      <p:ext uri="{BB962C8B-B14F-4D97-AF65-F5344CB8AC3E}">
        <p14:creationId xmlns:p14="http://schemas.microsoft.com/office/powerpoint/2010/main" val="560618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1389888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70489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2057670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81588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2936730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3059905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27A0C9-4CCE-487D-A722-5BA1B1BA5A39}" type="datetimeFigureOut">
              <a:rPr lang="uk-UA" smtClean="0"/>
              <a:t>17.02.2024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3B11602-EECB-4E19-B9D5-897DF61FA42C}" type="slidenum">
              <a:rPr lang="uk-UA" smtClean="0"/>
              <a:t>‹#›</a:t>
            </a:fld>
            <a:endParaRPr lang="uk-UA"/>
          </a:p>
        </p:txBody>
      </p:sp>
    </p:spTree>
    <p:extLst>
      <p:ext uri="{BB962C8B-B14F-4D97-AF65-F5344CB8AC3E}">
        <p14:creationId xmlns:p14="http://schemas.microsoft.com/office/powerpoint/2010/main" val="1691544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27A0C9-4CCE-487D-A722-5BA1B1BA5A39}" type="datetimeFigureOut">
              <a:rPr lang="uk-UA" smtClean="0"/>
              <a:t>17.02.2024</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3B11602-EECB-4E19-B9D5-897DF61FA42C}" type="slidenum">
              <a:rPr lang="uk-UA" smtClean="0"/>
              <a:t>‹#›</a:t>
            </a:fld>
            <a:endParaRPr lang="uk-UA"/>
          </a:p>
        </p:txBody>
      </p:sp>
    </p:spTree>
    <p:extLst>
      <p:ext uri="{BB962C8B-B14F-4D97-AF65-F5344CB8AC3E}">
        <p14:creationId xmlns:p14="http://schemas.microsoft.com/office/powerpoint/2010/main" val="192319508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1869141"/>
            <a:ext cx="7766936" cy="2181695"/>
          </a:xfrm>
        </p:spPr>
        <p:txBody>
          <a:bodyPr/>
          <a:lstStyle/>
          <a:p>
            <a:pPr algn="l"/>
            <a:endParaRPr lang="uk-UA" sz="2800" dirty="0">
              <a:solidFill>
                <a:schemeClr val="bg1">
                  <a:lumMod val="95000"/>
                </a:schemeClr>
              </a:solidFill>
              <a:effectLst>
                <a:outerShdw blurRad="38100" dist="38100" dir="2700000" algn="tl">
                  <a:srgbClr val="000000">
                    <a:alpha val="43137"/>
                  </a:srgbClr>
                </a:outerShdw>
              </a:effectLst>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Рисунок 8"/>
          <p:cNvPicPr>
            <a:picLocks noChangeAspect="1"/>
          </p:cNvPicPr>
          <p:nvPr/>
        </p:nvPicPr>
        <p:blipFill>
          <a:blip r:embed="rId3"/>
          <a:stretch>
            <a:fillRect/>
          </a:stretch>
        </p:blipFill>
        <p:spPr>
          <a:xfrm>
            <a:off x="584545" y="41976"/>
            <a:ext cx="11345639" cy="2072820"/>
          </a:xfrm>
          <a:prstGeom prst="rect">
            <a:avLst/>
          </a:prstGeom>
        </p:spPr>
      </p:pic>
      <p:pic>
        <p:nvPicPr>
          <p:cNvPr id="4" name="Рисунок 3"/>
          <p:cNvPicPr>
            <a:picLocks noChangeAspect="1"/>
          </p:cNvPicPr>
          <p:nvPr/>
        </p:nvPicPr>
        <p:blipFill>
          <a:blip r:embed="rId4"/>
          <a:stretch>
            <a:fillRect/>
          </a:stretch>
        </p:blipFill>
        <p:spPr>
          <a:xfrm>
            <a:off x="5565602" y="6412254"/>
            <a:ext cx="1060796" cy="487722"/>
          </a:xfrm>
          <a:prstGeom prst="rect">
            <a:avLst/>
          </a:prstGeom>
        </p:spPr>
      </p:pic>
    </p:spTree>
    <p:extLst>
      <p:ext uri="{BB962C8B-B14F-4D97-AF65-F5344CB8AC3E}">
        <p14:creationId xmlns:p14="http://schemas.microsoft.com/office/powerpoint/2010/main" val="1006701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9993" y="152400"/>
            <a:ext cx="8596668" cy="627529"/>
          </a:xfrm>
        </p:spPr>
        <p:txBody>
          <a:bodyPr>
            <a:normAutofit fontScale="90000"/>
          </a:bodyPr>
          <a:lstStyle/>
          <a:p>
            <a:r>
              <a:rPr lang="ru-RU" b="1" dirty="0" err="1">
                <a:solidFill>
                  <a:schemeClr val="accent2">
                    <a:lumMod val="50000"/>
                  </a:schemeClr>
                </a:solidFill>
                <a:effectLst>
                  <a:outerShdw blurRad="38100" dist="38100" dir="2700000" algn="tl">
                    <a:srgbClr val="000000">
                      <a:alpha val="43137"/>
                    </a:srgbClr>
                  </a:outerShdw>
                </a:effectLst>
              </a:rPr>
              <a:t>Основн</a:t>
            </a:r>
            <a:r>
              <a:rPr lang="uk-UA" b="1" dirty="0">
                <a:solidFill>
                  <a:schemeClr val="accent2">
                    <a:lumMod val="50000"/>
                  </a:schemeClr>
                </a:solidFill>
                <a:effectLst>
                  <a:outerShdw blurRad="38100" dist="38100" dir="2700000" algn="tl">
                    <a:srgbClr val="000000">
                      <a:alpha val="43137"/>
                    </a:srgbClr>
                  </a:outerShdw>
                </a:effectLst>
              </a:rPr>
              <a:t>і поняття медичної психології</a:t>
            </a:r>
          </a:p>
        </p:txBody>
      </p:sp>
      <p:sp>
        <p:nvSpPr>
          <p:cNvPr id="3" name="Объект 2"/>
          <p:cNvSpPr>
            <a:spLocks noGrp="1"/>
          </p:cNvSpPr>
          <p:nvPr>
            <p:ph idx="1"/>
          </p:nvPr>
        </p:nvSpPr>
        <p:spPr>
          <a:xfrm>
            <a:off x="1398493" y="793376"/>
            <a:ext cx="8619565" cy="5903259"/>
          </a:xfrm>
        </p:spPr>
        <p:txBody>
          <a:bodyPr/>
          <a:lstStyle/>
          <a:p>
            <a:pPr marL="0" indent="0">
              <a:buNone/>
            </a:pPr>
            <a:r>
              <a:rPr lang="uk-UA" sz="2400" b="1" i="1" dirty="0">
                <a:solidFill>
                  <a:schemeClr val="accent1">
                    <a:lumMod val="50000"/>
                  </a:schemeClr>
                </a:solidFill>
              </a:rPr>
              <a:t>Медична психологія </a:t>
            </a:r>
            <a:r>
              <a:rPr lang="uk-UA" dirty="0">
                <a:solidFill>
                  <a:schemeClr val="tx1"/>
                </a:solidFill>
              </a:rPr>
              <a:t>– медична і водночас психологічна наука, спрямована на вирішення теоретичних та практичних завдань, пов’язана з підтриманням психологічного здоров'я населення, попередженням захворювань, діагностикою патологічних станів, психокорекцій ними формами впливу на процес одужання, з вирішенням багатьох питань експертизи, </a:t>
            </a:r>
            <a:r>
              <a:rPr lang="uk-UA" dirty="0" err="1">
                <a:solidFill>
                  <a:schemeClr val="tx1"/>
                </a:solidFill>
              </a:rPr>
              <a:t>соціальнотрудової</a:t>
            </a:r>
            <a:r>
              <a:rPr lang="uk-UA" dirty="0">
                <a:solidFill>
                  <a:schemeClr val="tx1"/>
                </a:solidFill>
              </a:rPr>
              <a:t> реабілітації хворих людей, а також з вивченням психологічних особливостей професійної діяльності медичного працівника (В.М. </a:t>
            </a:r>
            <a:r>
              <a:rPr lang="uk-UA" dirty="0" err="1">
                <a:solidFill>
                  <a:schemeClr val="tx1"/>
                </a:solidFill>
              </a:rPr>
              <a:t>Блейхер</a:t>
            </a:r>
            <a:r>
              <a:rPr lang="uk-UA" dirty="0">
                <a:solidFill>
                  <a:schemeClr val="tx1"/>
                </a:solidFill>
              </a:rPr>
              <a:t>, И.В. Крук, 1995)</a:t>
            </a:r>
          </a:p>
          <a:p>
            <a:pPr marL="0" indent="0">
              <a:buNone/>
            </a:pPr>
            <a:endParaRPr lang="uk-UA" dirty="0"/>
          </a:p>
          <a:p>
            <a:pPr marL="0" indent="0">
              <a:buNone/>
            </a:pPr>
            <a:r>
              <a:rPr lang="uk-UA" sz="2000" b="1" i="1" dirty="0">
                <a:solidFill>
                  <a:schemeClr val="accent1">
                    <a:lumMod val="50000"/>
                  </a:schemeClr>
                </a:solidFill>
              </a:rPr>
              <a:t>Предметом</a:t>
            </a:r>
            <a:r>
              <a:rPr lang="uk-UA" dirty="0"/>
              <a:t> </a:t>
            </a:r>
            <a:r>
              <a:rPr lang="uk-UA" dirty="0">
                <a:solidFill>
                  <a:schemeClr val="tx1"/>
                </a:solidFill>
              </a:rPr>
              <a:t>вивчення медичної психології є: особистість хворої людини в широкому розумінні цього слова (різноманітні і глибокі зрушення в психічній діяльності душевнохворих докладно вивчаються спеціальною наукою – психіатрією), медичний працівник, взаємини хворого і медичних працівників на різних етапах їхнього спілкування.</a:t>
            </a:r>
          </a:p>
          <a:p>
            <a:pPr marL="0" indent="0">
              <a:buNone/>
            </a:pPr>
            <a:endParaRPr lang="uk-UA" dirty="0"/>
          </a:p>
          <a:p>
            <a:pPr marL="0" indent="0">
              <a:buNone/>
            </a:pPr>
            <a:r>
              <a:rPr lang="ru-RU" dirty="0">
                <a:solidFill>
                  <a:schemeClr val="tx1"/>
                </a:solidFill>
              </a:rPr>
              <a:t>У </a:t>
            </a:r>
            <a:r>
              <a:rPr lang="ru-RU" dirty="0" err="1">
                <a:solidFill>
                  <a:schemeClr val="tx1"/>
                </a:solidFill>
              </a:rPr>
              <a:t>закордонній</a:t>
            </a:r>
            <a:r>
              <a:rPr lang="ru-RU" dirty="0">
                <a:solidFill>
                  <a:schemeClr val="tx1"/>
                </a:solidFill>
              </a:rPr>
              <a:t> </a:t>
            </a:r>
            <a:r>
              <a:rPr lang="ru-RU" dirty="0" err="1">
                <a:solidFill>
                  <a:schemeClr val="tx1"/>
                </a:solidFill>
              </a:rPr>
              <a:t>психології</a:t>
            </a:r>
            <a:r>
              <a:rPr lang="ru-RU" dirty="0">
                <a:solidFill>
                  <a:schemeClr val="tx1"/>
                </a:solidFill>
              </a:rPr>
              <a:t> область, </a:t>
            </a:r>
            <a:r>
              <a:rPr lang="ru-RU" dirty="0" err="1">
                <a:solidFill>
                  <a:schemeClr val="tx1"/>
                </a:solidFill>
              </a:rPr>
              <a:t>що</a:t>
            </a:r>
            <a:r>
              <a:rPr lang="ru-RU" dirty="0">
                <a:solidFill>
                  <a:schemeClr val="tx1"/>
                </a:solidFill>
              </a:rPr>
              <a:t> у </a:t>
            </a:r>
            <a:r>
              <a:rPr lang="ru-RU" dirty="0" err="1">
                <a:solidFill>
                  <a:schemeClr val="tx1"/>
                </a:solidFill>
              </a:rPr>
              <a:t>вітчизняній</a:t>
            </a:r>
            <a:r>
              <a:rPr lang="ru-RU" dirty="0">
                <a:solidFill>
                  <a:schemeClr val="tx1"/>
                </a:solidFill>
              </a:rPr>
              <a:t> </a:t>
            </a:r>
            <a:r>
              <a:rPr lang="ru-RU" dirty="0" err="1">
                <a:solidFill>
                  <a:schemeClr val="tx1"/>
                </a:solidFill>
              </a:rPr>
              <a:t>науці</a:t>
            </a:r>
            <a:r>
              <a:rPr lang="ru-RU" dirty="0">
                <a:solidFill>
                  <a:schemeClr val="tx1"/>
                </a:solidFill>
              </a:rPr>
              <a:t> </a:t>
            </a:r>
            <a:r>
              <a:rPr lang="ru-RU" dirty="0" err="1">
                <a:solidFill>
                  <a:schemeClr val="tx1"/>
                </a:solidFill>
              </a:rPr>
              <a:t>відноситься</a:t>
            </a:r>
            <a:r>
              <a:rPr lang="ru-RU" dirty="0">
                <a:solidFill>
                  <a:schemeClr val="tx1"/>
                </a:solidFill>
              </a:rPr>
              <a:t> до </a:t>
            </a:r>
            <a:r>
              <a:rPr lang="ru-RU" dirty="0" err="1">
                <a:solidFill>
                  <a:schemeClr val="tx1"/>
                </a:solidFill>
              </a:rPr>
              <a:t>медичної</a:t>
            </a:r>
            <a:r>
              <a:rPr lang="ru-RU" dirty="0">
                <a:solidFill>
                  <a:schemeClr val="tx1"/>
                </a:solidFill>
              </a:rPr>
              <a:t> </a:t>
            </a:r>
            <a:r>
              <a:rPr lang="ru-RU" dirty="0" err="1">
                <a:solidFill>
                  <a:schemeClr val="tx1"/>
                </a:solidFill>
              </a:rPr>
              <a:t>психології</a:t>
            </a:r>
            <a:r>
              <a:rPr lang="ru-RU" dirty="0">
                <a:solidFill>
                  <a:schemeClr val="tx1"/>
                </a:solidFill>
              </a:rPr>
              <a:t>, </a:t>
            </a:r>
            <a:r>
              <a:rPr lang="ru-RU" dirty="0" err="1">
                <a:solidFill>
                  <a:schemeClr val="tx1"/>
                </a:solidFill>
              </a:rPr>
              <a:t>найчастіше</a:t>
            </a:r>
            <a:r>
              <a:rPr lang="ru-RU" dirty="0">
                <a:solidFill>
                  <a:schemeClr val="tx1"/>
                </a:solidFill>
              </a:rPr>
              <a:t> </a:t>
            </a:r>
            <a:r>
              <a:rPr lang="ru-RU" dirty="0" err="1">
                <a:solidFill>
                  <a:schemeClr val="tx1"/>
                </a:solidFill>
              </a:rPr>
              <a:t>зветься</a:t>
            </a:r>
            <a:r>
              <a:rPr lang="ru-RU" dirty="0">
                <a:solidFill>
                  <a:schemeClr val="tx1"/>
                </a:solidFill>
              </a:rPr>
              <a:t> </a:t>
            </a:r>
            <a:r>
              <a:rPr lang="ru-RU" dirty="0" err="1">
                <a:solidFill>
                  <a:schemeClr val="accent1">
                    <a:lumMod val="75000"/>
                  </a:schemeClr>
                </a:solidFill>
              </a:rPr>
              <a:t>клінічною</a:t>
            </a:r>
            <a:r>
              <a:rPr lang="ru-RU" dirty="0">
                <a:solidFill>
                  <a:schemeClr val="accent1">
                    <a:lumMod val="75000"/>
                  </a:schemeClr>
                </a:solidFill>
              </a:rPr>
              <a:t> </a:t>
            </a:r>
            <a:r>
              <a:rPr lang="ru-RU" dirty="0" err="1">
                <a:solidFill>
                  <a:schemeClr val="accent1">
                    <a:lumMod val="75000"/>
                  </a:schemeClr>
                </a:solidFill>
              </a:rPr>
              <a:t>психологією</a:t>
            </a:r>
            <a:endParaRPr lang="uk-UA" dirty="0">
              <a:solidFill>
                <a:schemeClr val="accent1">
                  <a:lumMod val="75000"/>
                </a:schemeClr>
              </a:solidFill>
            </a:endParaRPr>
          </a:p>
        </p:txBody>
      </p:sp>
    </p:spTree>
    <p:extLst>
      <p:ext uri="{BB962C8B-B14F-4D97-AF65-F5344CB8AC3E}">
        <p14:creationId xmlns:p14="http://schemas.microsoft.com/office/powerpoint/2010/main" val="3036491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бъект 8"/>
          <p:cNvSpPr>
            <a:spLocks noGrp="1"/>
          </p:cNvSpPr>
          <p:nvPr>
            <p:ph idx="1"/>
          </p:nvPr>
        </p:nvSpPr>
        <p:spPr>
          <a:xfrm>
            <a:off x="5056094" y="0"/>
            <a:ext cx="7135905" cy="6817659"/>
          </a:xfrm>
        </p:spPr>
        <p:txBody>
          <a:bodyPr>
            <a:normAutofit lnSpcReduction="10000"/>
          </a:bodyPr>
          <a:lstStyle/>
          <a:p>
            <a:pPr marL="0" indent="0">
              <a:buNone/>
            </a:pPr>
            <a:r>
              <a:rPr lang="uk-UA" dirty="0">
                <a:solidFill>
                  <a:schemeClr val="tx1"/>
                </a:solidFill>
              </a:rPr>
              <a:t>Українськими вченими виділяються 4 основні частини медичної психології.</a:t>
            </a:r>
          </a:p>
          <a:p>
            <a:pPr marL="0" indent="0">
              <a:buNone/>
            </a:pPr>
            <a:r>
              <a:rPr lang="uk-UA" dirty="0"/>
              <a:t>1) </a:t>
            </a:r>
            <a:r>
              <a:rPr lang="uk-UA" i="1" dirty="0">
                <a:solidFill>
                  <a:schemeClr val="accent1">
                    <a:lumMod val="75000"/>
                  </a:schemeClr>
                </a:solidFill>
              </a:rPr>
              <a:t>Загальна психологія</a:t>
            </a:r>
            <a:r>
              <a:rPr lang="uk-UA" dirty="0">
                <a:solidFill>
                  <a:schemeClr val="accent1">
                    <a:lumMod val="75000"/>
                  </a:schemeClr>
                </a:solidFill>
              </a:rPr>
              <a:t> </a:t>
            </a:r>
            <a:r>
              <a:rPr lang="uk-UA" dirty="0"/>
              <a:t>– </a:t>
            </a:r>
            <a:r>
              <a:rPr lang="uk-UA" dirty="0">
                <a:solidFill>
                  <a:schemeClr val="tx1"/>
                </a:solidFill>
              </a:rPr>
              <a:t>вивчає психічні функції людини; біоритми її психічної активності; психічний та психосексуальний розвиток; особистість і здоров’я; свідоме та несвідоме у нормі; психічне здоров’я; психологію статевих відмінностей; вікову психологію; міжособистісні відносини (мікро- і </a:t>
            </a:r>
            <a:r>
              <a:rPr lang="uk-UA" dirty="0" err="1">
                <a:solidFill>
                  <a:schemeClr val="tx1"/>
                </a:solidFill>
              </a:rPr>
              <a:t>макрогрупи</a:t>
            </a:r>
            <a:r>
              <a:rPr lang="uk-UA" dirty="0">
                <a:solidFill>
                  <a:schemeClr val="tx1"/>
                </a:solidFill>
              </a:rPr>
              <a:t>); сім’ю та її функціонування (здоров’я сім’ї); адаптацію, психогігієну;</a:t>
            </a:r>
          </a:p>
          <a:p>
            <a:pPr marL="0" indent="0">
              <a:buNone/>
            </a:pPr>
            <a:r>
              <a:rPr lang="uk-UA" dirty="0"/>
              <a:t>2) </a:t>
            </a:r>
            <a:r>
              <a:rPr lang="uk-UA" i="1" dirty="0">
                <a:solidFill>
                  <a:schemeClr val="accent1">
                    <a:lumMod val="75000"/>
                  </a:schemeClr>
                </a:solidFill>
              </a:rPr>
              <a:t>Клінічна психологія</a:t>
            </a:r>
            <a:r>
              <a:rPr lang="uk-UA" dirty="0"/>
              <a:t>. </a:t>
            </a:r>
            <a:r>
              <a:rPr lang="uk-UA" dirty="0">
                <a:solidFill>
                  <a:schemeClr val="tx1"/>
                </a:solidFill>
              </a:rPr>
              <a:t>Її розділи: загальна та окрема психопатологія, що включає семіологію і </a:t>
            </a:r>
            <a:r>
              <a:rPr lang="uk-UA" dirty="0" err="1">
                <a:solidFill>
                  <a:schemeClr val="tx1"/>
                </a:solidFill>
              </a:rPr>
              <a:t>синдромологію</a:t>
            </a:r>
            <a:r>
              <a:rPr lang="uk-UA" dirty="0">
                <a:solidFill>
                  <a:schemeClr val="tx1"/>
                </a:solidFill>
              </a:rPr>
              <a:t>; патопсихологія, що вивчає психологічні механізми порушень психічної діяльності; нейропсихологія, що вивчає </a:t>
            </a:r>
            <a:r>
              <a:rPr lang="uk-UA" dirty="0" err="1">
                <a:solidFill>
                  <a:schemeClr val="tx1"/>
                </a:solidFill>
              </a:rPr>
              <a:t>морфофункціональні</a:t>
            </a:r>
            <a:r>
              <a:rPr lang="uk-UA" dirty="0">
                <a:solidFill>
                  <a:schemeClr val="tx1"/>
                </a:solidFill>
              </a:rPr>
              <a:t> кореляти порушень психічної діяльності; </a:t>
            </a:r>
            <a:r>
              <a:rPr lang="uk-UA" dirty="0" err="1">
                <a:solidFill>
                  <a:schemeClr val="tx1"/>
                </a:solidFill>
              </a:rPr>
              <a:t>психоідентифікація</a:t>
            </a:r>
            <a:r>
              <a:rPr lang="uk-UA" dirty="0">
                <a:solidFill>
                  <a:schemeClr val="tx1"/>
                </a:solidFill>
              </a:rPr>
              <a:t> (в </a:t>
            </a:r>
            <a:r>
              <a:rPr lang="uk-UA" dirty="0" err="1">
                <a:solidFill>
                  <a:schemeClr val="tx1"/>
                </a:solidFill>
              </a:rPr>
              <a:t>позахворобливій</a:t>
            </a:r>
            <a:r>
              <a:rPr lang="uk-UA" dirty="0">
                <a:solidFill>
                  <a:schemeClr val="tx1"/>
                </a:solidFill>
              </a:rPr>
              <a:t> сфері) і психодіагностика (у сфері хворобливих змін психіки) за допомогою експериментально-психологічних </a:t>
            </a:r>
            <a:r>
              <a:rPr lang="uk-UA" dirty="0" err="1">
                <a:solidFill>
                  <a:schemeClr val="tx1"/>
                </a:solidFill>
              </a:rPr>
              <a:t>методик</a:t>
            </a:r>
            <a:r>
              <a:rPr lang="uk-UA" dirty="0"/>
              <a:t>;</a:t>
            </a:r>
          </a:p>
          <a:p>
            <a:pPr marL="0" indent="0">
              <a:buNone/>
            </a:pPr>
            <a:r>
              <a:rPr lang="uk-UA" dirty="0"/>
              <a:t>3) </a:t>
            </a:r>
            <a:r>
              <a:rPr lang="uk-UA" i="1" dirty="0">
                <a:solidFill>
                  <a:schemeClr val="accent1">
                    <a:lumMod val="75000"/>
                  </a:schemeClr>
                </a:solidFill>
              </a:rPr>
              <a:t>Психокорекція</a:t>
            </a:r>
            <a:r>
              <a:rPr lang="uk-UA" dirty="0"/>
              <a:t> — </a:t>
            </a:r>
            <a:r>
              <a:rPr lang="uk-UA" dirty="0">
                <a:solidFill>
                  <a:schemeClr val="tx1"/>
                </a:solidFill>
              </a:rPr>
              <a:t>корекція за допомогою </a:t>
            </a:r>
            <a:r>
              <a:rPr lang="uk-UA" dirty="0" err="1">
                <a:solidFill>
                  <a:schemeClr val="tx1"/>
                </a:solidFill>
              </a:rPr>
              <a:t>психотехнік</a:t>
            </a:r>
            <a:r>
              <a:rPr lang="uk-UA" dirty="0">
                <a:solidFill>
                  <a:schemeClr val="tx1"/>
                </a:solidFill>
              </a:rPr>
              <a:t> нехворобливих змін психічної сфери;</a:t>
            </a:r>
          </a:p>
          <a:p>
            <a:pPr marL="0" indent="0">
              <a:buNone/>
            </a:pPr>
            <a:r>
              <a:rPr lang="uk-UA" dirty="0"/>
              <a:t>4) </a:t>
            </a:r>
            <a:r>
              <a:rPr lang="uk-UA" i="1" dirty="0">
                <a:solidFill>
                  <a:schemeClr val="accent1">
                    <a:lumMod val="75000"/>
                  </a:schemeClr>
                </a:solidFill>
              </a:rPr>
              <a:t>Медична етика і деонтологія</a:t>
            </a:r>
            <a:r>
              <a:rPr lang="uk-UA" i="1" dirty="0"/>
              <a:t>.</a:t>
            </a:r>
            <a:endParaRPr lang="uk-UA" dirty="0"/>
          </a:p>
          <a:p>
            <a:pPr marL="0" indent="0">
              <a:buNone/>
            </a:pPr>
            <a:r>
              <a:rPr lang="uk-UA" dirty="0">
                <a:solidFill>
                  <a:schemeClr val="tx1"/>
                </a:solidFill>
              </a:rPr>
              <a:t>Також, зарубіжними вченими виділяється </a:t>
            </a:r>
            <a:r>
              <a:rPr lang="uk-UA" i="1" dirty="0">
                <a:solidFill>
                  <a:schemeClr val="accent1">
                    <a:lumMod val="75000"/>
                  </a:schemeClr>
                </a:solidFill>
              </a:rPr>
              <a:t>спеціальна психолог</a:t>
            </a:r>
            <a:r>
              <a:rPr lang="uk-UA" i="1" dirty="0"/>
              <a:t>ія</a:t>
            </a:r>
            <a:r>
              <a:rPr lang="uk-UA" dirty="0"/>
              <a:t>, </a:t>
            </a:r>
            <a:r>
              <a:rPr lang="uk-UA" dirty="0">
                <a:solidFill>
                  <a:schemeClr val="tx1"/>
                </a:solidFill>
              </a:rPr>
              <a:t>яка вивчає людей з відхиленнями від нормального психічного розвитку, що пов’язане з вродженими чи придбаними дефектами формування нервової системи</a:t>
            </a:r>
          </a:p>
        </p:txBody>
      </p:sp>
      <p:pic>
        <p:nvPicPr>
          <p:cNvPr id="10" name="Рисунок 9"/>
          <p:cNvPicPr>
            <a:picLocks noChangeAspect="1"/>
          </p:cNvPicPr>
          <p:nvPr/>
        </p:nvPicPr>
        <p:blipFill rotWithShape="1">
          <a:blip r:embed="rId2">
            <a:extLst>
              <a:ext uri="{28A0092B-C50C-407E-A947-70E740481C1C}">
                <a14:useLocalDpi xmlns:a14="http://schemas.microsoft.com/office/drawing/2010/main" val="0"/>
              </a:ext>
            </a:extLst>
          </a:blip>
          <a:srcRect l="14800" r="27035"/>
          <a:stretch/>
        </p:blipFill>
        <p:spPr>
          <a:xfrm>
            <a:off x="0" y="0"/>
            <a:ext cx="5056094" cy="6858000"/>
          </a:xfrm>
          <a:prstGeom prst="rect">
            <a:avLst/>
          </a:prstGeom>
        </p:spPr>
      </p:pic>
    </p:spTree>
    <p:extLst>
      <p:ext uri="{BB962C8B-B14F-4D97-AF65-F5344CB8AC3E}">
        <p14:creationId xmlns:p14="http://schemas.microsoft.com/office/powerpoint/2010/main" val="239363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233581" y="657089"/>
            <a:ext cx="5884831" cy="5543821"/>
          </a:xfrm>
        </p:spPr>
        <p:txBody>
          <a:bodyPr/>
          <a:lstStyle/>
          <a:p>
            <a:pPr marL="0" indent="0">
              <a:buNone/>
            </a:pPr>
            <a:r>
              <a:rPr lang="uk-UA" dirty="0">
                <a:solidFill>
                  <a:schemeClr val="tx1"/>
                </a:solidFill>
              </a:rPr>
              <a:t>Цілі медичної психології </a:t>
            </a:r>
          </a:p>
          <a:p>
            <a:pPr>
              <a:buAutoNum type="arabicPeriod"/>
            </a:pPr>
            <a:r>
              <a:rPr lang="uk-UA" dirty="0">
                <a:solidFill>
                  <a:schemeClr val="tx1"/>
                </a:solidFill>
              </a:rPr>
              <a:t>Вивчення впливу певних захворювань на психіку</a:t>
            </a:r>
          </a:p>
          <a:p>
            <a:pPr>
              <a:buAutoNum type="arabicPeriod"/>
            </a:pPr>
            <a:r>
              <a:rPr lang="uk-UA" dirty="0">
                <a:solidFill>
                  <a:schemeClr val="tx1"/>
                </a:solidFill>
              </a:rPr>
              <a:t>Вивчення різних виявів психіки у їхній динаміці</a:t>
            </a:r>
          </a:p>
          <a:p>
            <a:pPr>
              <a:buAutoNum type="arabicPeriod"/>
            </a:pPr>
            <a:r>
              <a:rPr lang="uk-UA" dirty="0">
                <a:solidFill>
                  <a:schemeClr val="tx1"/>
                </a:solidFill>
              </a:rPr>
              <a:t>Вивчення порушень розвитку психіки</a:t>
            </a:r>
          </a:p>
          <a:p>
            <a:pPr>
              <a:buAutoNum type="arabicPeriod"/>
            </a:pPr>
            <a:r>
              <a:rPr lang="uk-UA" dirty="0">
                <a:solidFill>
                  <a:schemeClr val="tx1"/>
                </a:solidFill>
              </a:rPr>
              <a:t>Вивчення характеру взаємин хворої людини з медичним персоналом і мікросередовищем оточення</a:t>
            </a:r>
          </a:p>
          <a:p>
            <a:pPr>
              <a:buAutoNum type="arabicPeriod"/>
            </a:pPr>
            <a:r>
              <a:rPr lang="uk-UA" dirty="0">
                <a:solidFill>
                  <a:schemeClr val="tx1"/>
                </a:solidFill>
              </a:rPr>
              <a:t>Розробка принципів і методів психологічного дослідження в клініці</a:t>
            </a:r>
          </a:p>
          <a:p>
            <a:pPr>
              <a:buAutoNum type="arabicPeriod"/>
            </a:pPr>
            <a:r>
              <a:rPr lang="uk-UA" dirty="0">
                <a:solidFill>
                  <a:schemeClr val="tx1"/>
                </a:solidFill>
              </a:rPr>
              <a:t>Створення і вивчення психологічних методів впливу на психіку людини з лікувальною і профілактичною метою</a:t>
            </a:r>
          </a:p>
        </p:txBody>
      </p:sp>
      <p:pic>
        <p:nvPicPr>
          <p:cNvPr id="7" name="Рисунок 6"/>
          <p:cNvPicPr>
            <a:picLocks noChangeAspect="1"/>
          </p:cNvPicPr>
          <p:nvPr/>
        </p:nvPicPr>
        <p:blipFill rotWithShape="1">
          <a:blip r:embed="rId2"/>
          <a:srcRect b="3922"/>
          <a:stretch/>
        </p:blipFill>
        <p:spPr>
          <a:xfrm>
            <a:off x="5997388" y="0"/>
            <a:ext cx="6194611" cy="6858000"/>
          </a:xfrm>
          <a:prstGeom prst="rect">
            <a:avLst/>
          </a:prstGeom>
        </p:spPr>
      </p:pic>
    </p:spTree>
    <p:extLst>
      <p:ext uri="{BB962C8B-B14F-4D97-AF65-F5344CB8AC3E}">
        <p14:creationId xmlns:p14="http://schemas.microsoft.com/office/powerpoint/2010/main" val="142210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84807" y="125506"/>
            <a:ext cx="7189195" cy="587188"/>
          </a:xfrm>
        </p:spPr>
        <p:txBody>
          <a:bodyPr>
            <a:normAutofit fontScale="90000"/>
          </a:bodyPr>
          <a:lstStyle/>
          <a:p>
            <a:r>
              <a:rPr lang="uk-UA" dirty="0"/>
              <a:t>Історія медичної психології в Україні</a:t>
            </a:r>
          </a:p>
        </p:txBody>
      </p:sp>
      <p:sp>
        <p:nvSpPr>
          <p:cNvPr id="3" name="Объект 2"/>
          <p:cNvSpPr>
            <a:spLocks noGrp="1"/>
          </p:cNvSpPr>
          <p:nvPr>
            <p:ph idx="1"/>
          </p:nvPr>
        </p:nvSpPr>
        <p:spPr>
          <a:xfrm>
            <a:off x="4849311" y="1010344"/>
            <a:ext cx="6979023" cy="5229091"/>
          </a:xfrm>
        </p:spPr>
        <p:txBody>
          <a:bodyPr>
            <a:normAutofit/>
          </a:bodyPr>
          <a:lstStyle/>
          <a:p>
            <a:pPr marL="0" indent="0">
              <a:buNone/>
            </a:pPr>
            <a:r>
              <a:rPr lang="uk-UA" dirty="0">
                <a:solidFill>
                  <a:schemeClr val="tx1"/>
                </a:solidFill>
              </a:rPr>
              <a:t>Перші нейропсихологічні дослідження в нашій країні почали проводитися в 20-х рр. </a:t>
            </a:r>
            <a:r>
              <a:rPr lang="uk-UA" sz="2000" b="1" dirty="0">
                <a:solidFill>
                  <a:schemeClr val="tx1"/>
                </a:solidFill>
              </a:rPr>
              <a:t>Л.С. Виготським</a:t>
            </a:r>
            <a:r>
              <a:rPr lang="uk-UA" dirty="0">
                <a:solidFill>
                  <a:schemeClr val="tx1"/>
                </a:solidFill>
              </a:rPr>
              <a:t>. На підставі вивчення різних форм психічної діяльності він сформулював основні положення про розвиток вищих психічних функцій. Спираючись на розроблені теоретичні положення, Л.С. Виготський проаналізував зміни, що виникають у вищих психічних функціях при локальних ураженнях мозку, особливості цих системних порушень у дитини і дорослого.</a:t>
            </a:r>
          </a:p>
          <a:p>
            <a:pPr marL="0" indent="0">
              <a:buNone/>
            </a:pPr>
            <a:r>
              <a:rPr lang="uk-UA" dirty="0">
                <a:solidFill>
                  <a:schemeClr val="tx1"/>
                </a:solidFill>
              </a:rPr>
              <a:t>Істотний вплив на розуміння відносин між психічними функціями і мозком зробили експериментальні і теоретичні роботи </a:t>
            </a:r>
            <a:r>
              <a:rPr lang="uk-UA" sz="2000" b="1" dirty="0">
                <a:solidFill>
                  <a:schemeClr val="tx1"/>
                </a:solidFill>
              </a:rPr>
              <a:t>М.О. Бернштейна</a:t>
            </a:r>
            <a:r>
              <a:rPr lang="uk-UA" dirty="0">
                <a:solidFill>
                  <a:schemeClr val="tx1"/>
                </a:solidFill>
              </a:rPr>
              <a:t>. У 30-х і 40-х роках вийшла у світ низка цінних робіт з експериментально-психологічного дослідження мови, мислення (Л.С. Виготський, </a:t>
            </a:r>
            <a:r>
              <a:rPr lang="uk-UA" sz="2000" b="1" dirty="0">
                <a:solidFill>
                  <a:schemeClr val="tx1"/>
                </a:solidFill>
              </a:rPr>
              <a:t>А.Г. Іванов-Смоленський, М.С. Лебединський </a:t>
            </a:r>
            <a:r>
              <a:rPr lang="uk-UA" dirty="0">
                <a:solidFill>
                  <a:schemeClr val="tx1"/>
                </a:solidFill>
              </a:rPr>
              <a:t>і ін.), емоційно-вольової сфери (А.Р. Лурія), з впливу на працездатність ставлення психічно хворих до праці (</a:t>
            </a:r>
            <a:r>
              <a:rPr lang="uk-UA" sz="2000" b="1" dirty="0">
                <a:solidFill>
                  <a:schemeClr val="tx1"/>
                </a:solidFill>
              </a:rPr>
              <a:t>В.Н. </a:t>
            </a:r>
            <a:r>
              <a:rPr lang="uk-UA" sz="2000" b="1" dirty="0" err="1">
                <a:solidFill>
                  <a:schemeClr val="tx1"/>
                </a:solidFill>
              </a:rPr>
              <a:t>Мясищев</a:t>
            </a:r>
            <a:r>
              <a:rPr lang="uk-UA" sz="2000" b="1" dirty="0">
                <a:solidFill>
                  <a:schemeClr val="tx1"/>
                </a:solidFill>
              </a:rPr>
              <a:t> </a:t>
            </a:r>
            <a:r>
              <a:rPr lang="uk-UA" dirty="0">
                <a:solidFill>
                  <a:schemeClr val="tx1"/>
                </a:solidFill>
              </a:rPr>
              <a:t>і ін.) і деяким іншим розділам медичної психології.</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403" y="1169894"/>
            <a:ext cx="4151159" cy="4356847"/>
          </a:xfrm>
          <a:prstGeom prst="rect">
            <a:avLst/>
          </a:prstGeom>
        </p:spPr>
      </p:pic>
    </p:spTree>
    <p:extLst>
      <p:ext uri="{BB962C8B-B14F-4D97-AF65-F5344CB8AC3E}">
        <p14:creationId xmlns:p14="http://schemas.microsoft.com/office/powerpoint/2010/main" val="2239424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21624" y="537314"/>
            <a:ext cx="7073152" cy="5769357"/>
          </a:xfrm>
        </p:spPr>
        <p:txBody>
          <a:bodyPr>
            <a:normAutofit lnSpcReduction="10000"/>
          </a:bodyPr>
          <a:lstStyle/>
          <a:p>
            <a:pPr marL="0" indent="0">
              <a:buNone/>
            </a:pPr>
            <a:r>
              <a:rPr lang="uk-UA" dirty="0">
                <a:solidFill>
                  <a:schemeClr val="tx1"/>
                </a:solidFill>
              </a:rPr>
              <a:t>У 60-і рр. у зв'язку з дослідженнями мозку пожвавився інтерес до проблеми свідомості та його ролі в поведінці. У нейрофізіології Нобелівський лауреат Р.У. Сперрі розглядає свідомість як активну силу. У нашій країні нейропсихологія отримує розвиток у працях </a:t>
            </a:r>
            <a:r>
              <a:rPr lang="uk-UA" sz="2000" b="1" dirty="0">
                <a:solidFill>
                  <a:schemeClr val="tx1"/>
                </a:solidFill>
              </a:rPr>
              <a:t>О.Р. Лурії </a:t>
            </a:r>
            <a:r>
              <a:rPr lang="uk-UA" dirty="0">
                <a:solidFill>
                  <a:schemeClr val="tx1"/>
                </a:solidFill>
              </a:rPr>
              <a:t>та його учнів. </a:t>
            </a:r>
          </a:p>
          <a:p>
            <a:pPr marL="0" indent="0">
              <a:buNone/>
            </a:pPr>
            <a:r>
              <a:rPr lang="uk-UA" dirty="0">
                <a:solidFill>
                  <a:schemeClr val="tx1"/>
                </a:solidFill>
              </a:rPr>
              <a:t>Найбільш розробленими в 70-і роки були такі розділи медичної психології, як патопсихологія, що виникла на стику психології, психопатології і психіатрії (</a:t>
            </a:r>
            <a:r>
              <a:rPr lang="uk-UA" dirty="0" err="1">
                <a:solidFill>
                  <a:schemeClr val="tx1"/>
                </a:solidFill>
              </a:rPr>
              <a:t>Зейгарник</a:t>
            </a:r>
            <a:r>
              <a:rPr lang="uk-UA" dirty="0">
                <a:solidFill>
                  <a:schemeClr val="tx1"/>
                </a:solidFill>
              </a:rPr>
              <a:t>, Поляков і ін.), і нейропсихологія, що сформувалася на границі психології, неврології і нейрохірургії (О.Р. Лурія, Хомська й ін.). Патопсихологія, згідно Б.В. </a:t>
            </a:r>
            <a:r>
              <a:rPr lang="uk-UA" dirty="0" err="1">
                <a:solidFill>
                  <a:schemeClr val="tx1"/>
                </a:solidFill>
              </a:rPr>
              <a:t>Зейгарник</a:t>
            </a:r>
            <a:r>
              <a:rPr lang="uk-UA" dirty="0">
                <a:solidFill>
                  <a:schemeClr val="tx1"/>
                </a:solidFill>
              </a:rPr>
              <a:t>, вивчає закономірності розпаду психічної діяльності і властивостей особистості в зіставленні з закономірностями формування і протікання психічних процесів у нормі.</a:t>
            </a:r>
          </a:p>
          <a:p>
            <a:pPr marL="0" indent="0">
              <a:buNone/>
            </a:pPr>
            <a:r>
              <a:rPr lang="uk-UA" dirty="0">
                <a:solidFill>
                  <a:schemeClr val="tx1"/>
                </a:solidFill>
              </a:rPr>
              <a:t>На розвиток медичної психології вплинули дослідження з теорії і практики реабілітації. Процес реабілітації </a:t>
            </a:r>
            <a:r>
              <a:rPr lang="uk-UA" sz="2000" b="1" dirty="0">
                <a:solidFill>
                  <a:schemeClr val="tx1"/>
                </a:solidFill>
              </a:rPr>
              <a:t>М.М. </a:t>
            </a:r>
            <a:r>
              <a:rPr lang="uk-UA" sz="2000" b="1" dirty="0" err="1">
                <a:solidFill>
                  <a:schemeClr val="tx1"/>
                </a:solidFill>
              </a:rPr>
              <a:t>Кабанов</a:t>
            </a:r>
            <a:r>
              <a:rPr lang="uk-UA" sz="2000" b="1" dirty="0">
                <a:solidFill>
                  <a:schemeClr val="tx1"/>
                </a:solidFill>
              </a:rPr>
              <a:t> </a:t>
            </a:r>
            <a:r>
              <a:rPr lang="uk-UA" dirty="0">
                <a:solidFill>
                  <a:schemeClr val="tx1"/>
                </a:solidFill>
              </a:rPr>
              <a:t>розумів як системну діяльність, спрямовану на відновлення особистого і соціального статусу хворого (повного або часткового) особливим методом, головний зміст якого складається в опосередкуванні через особистість лікувально відновлювальних впливів і заходів.</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105" y="537314"/>
            <a:ext cx="4252148" cy="5504049"/>
          </a:xfrm>
          <a:prstGeom prst="rect">
            <a:avLst/>
          </a:prstGeom>
        </p:spPr>
      </p:pic>
    </p:spTree>
    <p:extLst>
      <p:ext uri="{BB962C8B-B14F-4D97-AF65-F5344CB8AC3E}">
        <p14:creationId xmlns:p14="http://schemas.microsoft.com/office/powerpoint/2010/main" val="4202690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0279" y="76198"/>
            <a:ext cx="4674595" cy="829235"/>
          </a:xfrm>
        </p:spPr>
        <p:txBody>
          <a:bodyPr/>
          <a:lstStyle/>
          <a:p>
            <a:r>
              <a:rPr lang="uk-UA" dirty="0"/>
              <a:t>Методи дослідження</a:t>
            </a:r>
          </a:p>
        </p:txBody>
      </p:sp>
      <p:sp>
        <p:nvSpPr>
          <p:cNvPr id="3" name="Объект 2"/>
          <p:cNvSpPr>
            <a:spLocks noGrp="1"/>
          </p:cNvSpPr>
          <p:nvPr>
            <p:ph idx="1"/>
          </p:nvPr>
        </p:nvSpPr>
        <p:spPr>
          <a:xfrm>
            <a:off x="107577" y="764666"/>
            <a:ext cx="7001435" cy="6093334"/>
          </a:xfrm>
        </p:spPr>
        <p:txBody>
          <a:bodyPr>
            <a:normAutofit fontScale="92500" lnSpcReduction="20000"/>
          </a:bodyPr>
          <a:lstStyle/>
          <a:p>
            <a:pPr marL="0" indent="0">
              <a:buNone/>
            </a:pPr>
            <a:r>
              <a:rPr lang="ru-RU" dirty="0" err="1">
                <a:solidFill>
                  <a:schemeClr val="tx1"/>
                </a:solidFill>
              </a:rPr>
              <a:t>Умовно</a:t>
            </a:r>
            <a:r>
              <a:rPr lang="ru-RU" dirty="0">
                <a:solidFill>
                  <a:schemeClr val="tx1"/>
                </a:solidFill>
              </a:rPr>
              <a:t> </a:t>
            </a:r>
            <a:r>
              <a:rPr lang="ru-RU" dirty="0" err="1">
                <a:solidFill>
                  <a:schemeClr val="tx1"/>
                </a:solidFill>
              </a:rPr>
              <a:t>всі</a:t>
            </a:r>
            <a:r>
              <a:rPr lang="ru-RU" dirty="0">
                <a:solidFill>
                  <a:schemeClr val="tx1"/>
                </a:solidFill>
              </a:rPr>
              <a:t> </a:t>
            </a:r>
            <a:r>
              <a:rPr lang="ru-RU" dirty="0" err="1">
                <a:solidFill>
                  <a:schemeClr val="tx1"/>
                </a:solidFill>
              </a:rPr>
              <a:t>методи</a:t>
            </a:r>
            <a:r>
              <a:rPr lang="ru-RU" dirty="0">
                <a:solidFill>
                  <a:schemeClr val="tx1"/>
                </a:solidFill>
              </a:rPr>
              <a:t> </a:t>
            </a:r>
            <a:r>
              <a:rPr lang="ru-RU" dirty="0" err="1">
                <a:solidFill>
                  <a:schemeClr val="tx1"/>
                </a:solidFill>
              </a:rPr>
              <a:t>психології</a:t>
            </a:r>
            <a:r>
              <a:rPr lang="ru-RU" dirty="0">
                <a:solidFill>
                  <a:schemeClr val="tx1"/>
                </a:solidFill>
              </a:rPr>
              <a:t> </a:t>
            </a:r>
            <a:r>
              <a:rPr lang="ru-RU" dirty="0" err="1">
                <a:solidFill>
                  <a:schemeClr val="tx1"/>
                </a:solidFill>
              </a:rPr>
              <a:t>можуть</a:t>
            </a:r>
            <a:r>
              <a:rPr lang="ru-RU" dirty="0">
                <a:solidFill>
                  <a:schemeClr val="tx1"/>
                </a:solidFill>
              </a:rPr>
              <a:t> бути </a:t>
            </a:r>
            <a:r>
              <a:rPr lang="ru-RU" dirty="0" err="1">
                <a:solidFill>
                  <a:schemeClr val="tx1"/>
                </a:solidFill>
              </a:rPr>
              <a:t>розділені</a:t>
            </a:r>
            <a:r>
              <a:rPr lang="ru-RU" dirty="0">
                <a:solidFill>
                  <a:schemeClr val="tx1"/>
                </a:solidFill>
              </a:rPr>
              <a:t> на </a:t>
            </a:r>
            <a:r>
              <a:rPr lang="ru-RU" dirty="0" err="1">
                <a:solidFill>
                  <a:schemeClr val="tx1"/>
                </a:solidFill>
              </a:rPr>
              <a:t>нестандартизовані</a:t>
            </a:r>
            <a:r>
              <a:rPr lang="ru-RU" dirty="0">
                <a:solidFill>
                  <a:schemeClr val="tx1"/>
                </a:solidFill>
              </a:rPr>
              <a:t> і </a:t>
            </a:r>
            <a:r>
              <a:rPr lang="ru-RU" dirty="0" err="1">
                <a:solidFill>
                  <a:schemeClr val="tx1"/>
                </a:solidFill>
              </a:rPr>
              <a:t>стандартизовані</a:t>
            </a:r>
            <a:r>
              <a:rPr lang="ru-RU" dirty="0">
                <a:solidFill>
                  <a:schemeClr val="tx1"/>
                </a:solidFill>
              </a:rPr>
              <a:t>. </a:t>
            </a:r>
          </a:p>
          <a:p>
            <a:pPr marL="0" indent="0">
              <a:buNone/>
            </a:pPr>
            <a:r>
              <a:rPr lang="uk-UA" sz="1900" b="1" i="1" dirty="0">
                <a:solidFill>
                  <a:schemeClr val="accent1">
                    <a:lumMod val="75000"/>
                  </a:schemeClr>
                </a:solidFill>
              </a:rPr>
              <a:t>Нестандартизовані </a:t>
            </a:r>
            <a:r>
              <a:rPr lang="uk-UA" dirty="0">
                <a:solidFill>
                  <a:schemeClr val="tx1"/>
                </a:solidFill>
              </a:rPr>
              <a:t>методи, представлені насамперед набором так званих патопсихологічних </a:t>
            </a:r>
            <a:r>
              <a:rPr lang="uk-UA" dirty="0" err="1">
                <a:solidFill>
                  <a:schemeClr val="tx1"/>
                </a:solidFill>
              </a:rPr>
              <a:t>методик</a:t>
            </a:r>
            <a:r>
              <a:rPr lang="uk-UA" dirty="0">
                <a:solidFill>
                  <a:schemeClr val="tx1"/>
                </a:solidFill>
              </a:rPr>
              <a:t>, які відрізняються «прицільністю», спрямованістю на певні види психічної патології, і вибір їх здійснюється індивідуально для конкретного досліджуваного.</a:t>
            </a:r>
          </a:p>
          <a:p>
            <a:pPr marL="0" indent="0">
              <a:buNone/>
            </a:pPr>
            <a:r>
              <a:rPr lang="uk-UA" dirty="0">
                <a:solidFill>
                  <a:schemeClr val="tx1"/>
                </a:solidFill>
              </a:rPr>
              <a:t>У практичній діяльності медичного психолога використовуються також і </a:t>
            </a:r>
            <a:r>
              <a:rPr lang="uk-UA" sz="1900" b="1" i="1" dirty="0">
                <a:solidFill>
                  <a:schemeClr val="accent1">
                    <a:lumMod val="75000"/>
                  </a:schemeClr>
                </a:solidFill>
              </a:rPr>
              <a:t>стандартизовані</a:t>
            </a:r>
            <a:r>
              <a:rPr lang="uk-UA" dirty="0"/>
              <a:t> </a:t>
            </a:r>
            <a:r>
              <a:rPr lang="uk-UA" dirty="0">
                <a:solidFill>
                  <a:schemeClr val="tx1"/>
                </a:solidFill>
              </a:rPr>
              <a:t>методики. У цьому випадку групи відповідним чином підібраних і структурованих завдань пред’являються в однаковій формі кожному випробуваному з метою зіставлення способу і рівня виконання їх випробуваним і іншими особами. Стандартизовані методи можна визначити як тести, що широко розуміються, зараховуючи до них тести для дослідження психічних процесів, психічних станів і особистості.</a:t>
            </a:r>
          </a:p>
          <a:p>
            <a:pPr marL="0" indent="0">
              <a:buNone/>
            </a:pPr>
            <a:endParaRPr lang="uk-UA" dirty="0">
              <a:solidFill>
                <a:schemeClr val="tx1"/>
              </a:solidFill>
            </a:endParaRPr>
          </a:p>
          <a:p>
            <a:pPr marL="0" indent="0">
              <a:buNone/>
            </a:pPr>
            <a:r>
              <a:rPr lang="uk-UA" dirty="0">
                <a:solidFill>
                  <a:schemeClr val="tx1"/>
                </a:solidFill>
              </a:rPr>
              <a:t>Серед методів, які найчастіше застосовуються в практичній діяльності медичного психолога відносяться спостереження і самоспостереження (обсерваційні методи), </a:t>
            </a:r>
            <a:r>
              <a:rPr lang="uk-UA" dirty="0" err="1">
                <a:solidFill>
                  <a:schemeClr val="tx1"/>
                </a:solidFill>
              </a:rPr>
              <a:t>психодіагностичні</a:t>
            </a:r>
            <a:r>
              <a:rPr lang="uk-UA" dirty="0">
                <a:solidFill>
                  <a:schemeClr val="tx1"/>
                </a:solidFill>
              </a:rPr>
              <a:t> методи (тести - стандартизовані і проективні), інтерв’ю, бесіди; аналіз процесів і продуктів діяльності, біографічні методи (аналіз фактів, дат і подій життєвого шляху, документів, свідчень), психофізіологічні методи (ЕЕГ, РЕГ, ЕКГ та ін.), експериментально-психологічний метод.</a:t>
            </a:r>
          </a:p>
          <a:p>
            <a:pPr marL="0" indent="0">
              <a:buNone/>
            </a:pPr>
            <a:endParaRPr lang="uk-UA"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9600" r="30282" b="10135"/>
          <a:stretch/>
        </p:blipFill>
        <p:spPr>
          <a:xfrm>
            <a:off x="7247965" y="0"/>
            <a:ext cx="4944035" cy="6858000"/>
          </a:xfrm>
          <a:prstGeom prst="rect">
            <a:avLst/>
          </a:prstGeom>
        </p:spPr>
      </p:pic>
    </p:spTree>
    <p:extLst>
      <p:ext uri="{BB962C8B-B14F-4D97-AF65-F5344CB8AC3E}">
        <p14:creationId xmlns:p14="http://schemas.microsoft.com/office/powerpoint/2010/main" val="1732197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45106" y="0"/>
            <a:ext cx="7646894" cy="6858000"/>
          </a:xfrm>
        </p:spPr>
        <p:txBody>
          <a:bodyPr>
            <a:normAutofit fontScale="85000" lnSpcReduction="10000"/>
          </a:bodyPr>
          <a:lstStyle/>
          <a:p>
            <a:pPr marL="0" indent="0">
              <a:buNone/>
            </a:pPr>
            <a:r>
              <a:rPr lang="uk-UA" sz="2100" b="1" i="1" dirty="0">
                <a:solidFill>
                  <a:schemeClr val="accent1">
                    <a:lumMod val="75000"/>
                  </a:schemeClr>
                </a:solidFill>
              </a:rPr>
              <a:t>Спостереження</a:t>
            </a:r>
            <a:r>
              <a:rPr lang="uk-UA" dirty="0"/>
              <a:t> - </a:t>
            </a:r>
            <a:r>
              <a:rPr lang="uk-UA" dirty="0">
                <a:solidFill>
                  <a:schemeClr val="tx1"/>
                </a:solidFill>
              </a:rPr>
              <a:t>описовий психологічний дослідницький метод, що полягає в цілеспрямованому й організованому сприйнятті і реєстрації поведінки досліджуваного об’єкта.</a:t>
            </a:r>
          </a:p>
          <a:p>
            <a:pPr marL="0" indent="0">
              <a:buNone/>
            </a:pPr>
            <a:r>
              <a:rPr lang="uk-UA" dirty="0">
                <a:solidFill>
                  <a:schemeClr val="tx1"/>
                </a:solidFill>
              </a:rPr>
              <a:t>Предметами спостереження виступають різні особливості поводження. Об’єктами дослідження можуть бути:</a:t>
            </a:r>
          </a:p>
          <a:p>
            <a:pPr marL="0" indent="0">
              <a:buNone/>
            </a:pPr>
            <a:r>
              <a:rPr lang="uk-UA" dirty="0">
                <a:solidFill>
                  <a:schemeClr val="tx1"/>
                </a:solidFill>
              </a:rPr>
              <a:t>1.	Вербальна поведінка</a:t>
            </a:r>
          </a:p>
          <a:p>
            <a:pPr>
              <a:buFont typeface="Wingdings" panose="05000000000000000000" pitchFamily="2" charset="2"/>
              <a:buChar char="Ø"/>
            </a:pPr>
            <a:r>
              <a:rPr lang="uk-UA" dirty="0">
                <a:solidFill>
                  <a:schemeClr val="tx1"/>
                </a:solidFill>
              </a:rPr>
              <a:t>Зміст мови </a:t>
            </a:r>
          </a:p>
          <a:p>
            <a:pPr>
              <a:buFont typeface="Wingdings" panose="05000000000000000000" pitchFamily="2" charset="2"/>
              <a:buChar char="Ø"/>
            </a:pPr>
            <a:r>
              <a:rPr lang="uk-UA" dirty="0">
                <a:solidFill>
                  <a:schemeClr val="tx1"/>
                </a:solidFill>
              </a:rPr>
              <a:t>Тривалість мови </a:t>
            </a:r>
          </a:p>
          <a:p>
            <a:pPr>
              <a:buFont typeface="Wingdings" panose="05000000000000000000" pitchFamily="2" charset="2"/>
              <a:buChar char="Ø"/>
            </a:pPr>
            <a:r>
              <a:rPr lang="uk-UA" dirty="0">
                <a:solidFill>
                  <a:schemeClr val="tx1"/>
                </a:solidFill>
              </a:rPr>
              <a:t>Інтенсивність мови та ін. </a:t>
            </a:r>
          </a:p>
          <a:p>
            <a:pPr marL="0" indent="0">
              <a:buNone/>
            </a:pPr>
            <a:r>
              <a:rPr lang="uk-UA" dirty="0">
                <a:solidFill>
                  <a:schemeClr val="tx1"/>
                </a:solidFill>
              </a:rPr>
              <a:t>2.	Невербальна поведінка</a:t>
            </a:r>
          </a:p>
          <a:p>
            <a:pPr>
              <a:buFont typeface="Wingdings" panose="05000000000000000000" pitchFamily="2" charset="2"/>
              <a:buChar char="Ø"/>
            </a:pPr>
            <a:r>
              <a:rPr lang="uk-UA" dirty="0">
                <a:solidFill>
                  <a:schemeClr val="tx1"/>
                </a:solidFill>
              </a:rPr>
              <a:t>Експресія обличчя, очей, тіла</a:t>
            </a:r>
          </a:p>
          <a:p>
            <a:pPr>
              <a:buFont typeface="Wingdings" panose="05000000000000000000" pitchFamily="2" charset="2"/>
              <a:buChar char="Ø"/>
            </a:pPr>
            <a:r>
              <a:rPr lang="uk-UA" dirty="0">
                <a:solidFill>
                  <a:schemeClr val="tx1"/>
                </a:solidFill>
              </a:rPr>
              <a:t>Виразність рухів та ін. </a:t>
            </a:r>
          </a:p>
          <a:p>
            <a:pPr marL="0" indent="0">
              <a:buNone/>
            </a:pPr>
            <a:r>
              <a:rPr lang="uk-UA" dirty="0">
                <a:solidFill>
                  <a:schemeClr val="tx1"/>
                </a:solidFill>
              </a:rPr>
              <a:t>3.	Переміщення людей </a:t>
            </a:r>
          </a:p>
          <a:p>
            <a:pPr marL="0" indent="0">
              <a:buNone/>
            </a:pPr>
            <a:r>
              <a:rPr lang="uk-UA" dirty="0">
                <a:solidFill>
                  <a:schemeClr val="tx1"/>
                </a:solidFill>
              </a:rPr>
              <a:t>4.	Дистанція між людьми </a:t>
            </a:r>
          </a:p>
          <a:p>
            <a:pPr marL="0" indent="0">
              <a:buNone/>
            </a:pPr>
            <a:r>
              <a:rPr lang="uk-UA" dirty="0">
                <a:solidFill>
                  <a:schemeClr val="tx1"/>
                </a:solidFill>
              </a:rPr>
              <a:t>5.	Фізичні впливи </a:t>
            </a:r>
          </a:p>
          <a:p>
            <a:pPr>
              <a:buFont typeface="Wingdings" panose="05000000000000000000" pitchFamily="2" charset="2"/>
              <a:buChar char="Ø"/>
            </a:pPr>
            <a:r>
              <a:rPr lang="uk-UA" dirty="0">
                <a:solidFill>
                  <a:schemeClr val="tx1"/>
                </a:solidFill>
              </a:rPr>
              <a:t>Торкання </a:t>
            </a:r>
          </a:p>
          <a:p>
            <a:pPr>
              <a:buFont typeface="Wingdings" panose="05000000000000000000" pitchFamily="2" charset="2"/>
              <a:buChar char="Ø"/>
            </a:pPr>
            <a:r>
              <a:rPr lang="uk-UA" dirty="0">
                <a:solidFill>
                  <a:schemeClr val="tx1"/>
                </a:solidFill>
              </a:rPr>
              <a:t>Поштовхи </a:t>
            </a:r>
          </a:p>
          <a:p>
            <a:pPr>
              <a:buFont typeface="Wingdings" panose="05000000000000000000" pitchFamily="2" charset="2"/>
              <a:buChar char="Ø"/>
            </a:pPr>
            <a:r>
              <a:rPr lang="uk-UA" dirty="0">
                <a:solidFill>
                  <a:schemeClr val="tx1"/>
                </a:solidFill>
              </a:rPr>
              <a:t>Удари та ін.</a:t>
            </a:r>
          </a:p>
          <a:p>
            <a:pPr marL="0" indent="0">
              <a:buNone/>
            </a:pPr>
            <a:r>
              <a:rPr lang="uk-UA" sz="2100" b="1" i="1" dirty="0">
                <a:solidFill>
                  <a:schemeClr val="accent1">
                    <a:lumMod val="75000"/>
                  </a:schemeClr>
                </a:solidFill>
              </a:rPr>
              <a:t>Самоспостереження</a:t>
            </a:r>
            <a:r>
              <a:rPr lang="uk-UA" dirty="0"/>
              <a:t> </a:t>
            </a:r>
            <a:r>
              <a:rPr lang="uk-UA" dirty="0">
                <a:solidFill>
                  <a:schemeClr val="tx1"/>
                </a:solidFill>
              </a:rPr>
              <a:t>як реальний процес завжди присутній у психологічному дослідженні і може виступати у виді самозвіту досліджуваного про свої думки, хід рішення задачі, переживаннях і </a:t>
            </a:r>
            <a:r>
              <a:rPr lang="uk-UA" dirty="0" err="1">
                <a:solidFill>
                  <a:schemeClr val="tx1"/>
                </a:solidFill>
              </a:rPr>
              <a:t>т.п</a:t>
            </a:r>
            <a:r>
              <a:rPr lang="uk-UA" dirty="0">
                <a:solidFill>
                  <a:schemeClr val="tx1"/>
                </a:solidFill>
              </a:rPr>
              <a:t>. Особливе значення має самоспостереження при вивченні динаміки свідомості, при описі самопочуття в тих чи інших станах діяльності, динаміки представлень і переживань, мотивів поведінки</a:t>
            </a:r>
          </a:p>
          <a:p>
            <a:pPr marL="0" indent="0">
              <a:buNone/>
            </a:pPr>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55" y="0"/>
            <a:ext cx="4678561" cy="6858000"/>
          </a:xfrm>
          <a:prstGeom prst="rect">
            <a:avLst/>
          </a:prstGeom>
        </p:spPr>
      </p:pic>
    </p:spTree>
    <p:extLst>
      <p:ext uri="{BB962C8B-B14F-4D97-AF65-F5344CB8AC3E}">
        <p14:creationId xmlns:p14="http://schemas.microsoft.com/office/powerpoint/2010/main" val="3857772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7247965" cy="7005917"/>
          </a:xfrm>
        </p:spPr>
        <p:txBody>
          <a:bodyPr>
            <a:normAutofit lnSpcReduction="10000"/>
          </a:bodyPr>
          <a:lstStyle/>
          <a:p>
            <a:pPr marL="0" indent="0">
              <a:buNone/>
            </a:pPr>
            <a:r>
              <a:rPr lang="uk-UA" sz="2000" b="1" i="1" dirty="0">
                <a:solidFill>
                  <a:schemeClr val="accent1">
                    <a:lumMod val="75000"/>
                  </a:schemeClr>
                </a:solidFill>
              </a:rPr>
              <a:t>Клініко-психологічне інтерв’ю (бесіда)</a:t>
            </a:r>
            <a:r>
              <a:rPr lang="uk-UA" sz="2000" b="1" dirty="0">
                <a:solidFill>
                  <a:schemeClr val="accent1">
                    <a:lumMod val="75000"/>
                  </a:schemeClr>
                </a:solidFill>
              </a:rPr>
              <a:t> </a:t>
            </a:r>
            <a:r>
              <a:rPr lang="uk-UA" dirty="0">
                <a:solidFill>
                  <a:schemeClr val="tx1"/>
                </a:solidFill>
              </a:rPr>
              <a:t>- це метод одержання інформації про індивідуально-психологічні особливості особистості і психологічні стани. Від звичайного розпиту інтерв’ю відрізняється тим, що воно має спрямований діалогічний характер і спрямовано не тільки на ідентифікацію явних ознак патології, але і на розпізнавання прихованих ознак, а також на більш точне розуміння сутності проблеми.</a:t>
            </a:r>
          </a:p>
          <a:p>
            <a:pPr marL="0" indent="0">
              <a:buNone/>
            </a:pPr>
            <a:r>
              <a:rPr lang="ru-RU" dirty="0" err="1">
                <a:solidFill>
                  <a:schemeClr val="tx1"/>
                </a:solidFill>
              </a:rPr>
              <a:t>Саме</a:t>
            </a:r>
            <a:r>
              <a:rPr lang="ru-RU" dirty="0">
                <a:solidFill>
                  <a:schemeClr val="tx1"/>
                </a:solidFill>
              </a:rPr>
              <a:t> </a:t>
            </a:r>
            <a:r>
              <a:rPr lang="ru-RU" dirty="0" err="1">
                <a:solidFill>
                  <a:schemeClr val="tx1"/>
                </a:solidFill>
              </a:rPr>
              <a:t>інтерв’ю</a:t>
            </a:r>
            <a:r>
              <a:rPr lang="ru-RU" dirty="0">
                <a:solidFill>
                  <a:schemeClr val="tx1"/>
                </a:solidFill>
              </a:rPr>
              <a:t> (</a:t>
            </a:r>
            <a:r>
              <a:rPr lang="ru-RU" dirty="0" err="1">
                <a:solidFill>
                  <a:schemeClr val="tx1"/>
                </a:solidFill>
              </a:rPr>
              <a:t>бесіда</a:t>
            </a:r>
            <a:r>
              <a:rPr lang="ru-RU" dirty="0">
                <a:solidFill>
                  <a:schemeClr val="tx1"/>
                </a:solidFill>
              </a:rPr>
              <a:t>) </a:t>
            </a:r>
            <a:r>
              <a:rPr lang="ru-RU" dirty="0" err="1">
                <a:solidFill>
                  <a:schemeClr val="tx1"/>
                </a:solidFill>
              </a:rPr>
              <a:t>складається</a:t>
            </a:r>
            <a:r>
              <a:rPr lang="ru-RU" dirty="0">
                <a:solidFill>
                  <a:schemeClr val="tx1"/>
                </a:solidFill>
              </a:rPr>
              <a:t> з </a:t>
            </a:r>
            <a:r>
              <a:rPr lang="ru-RU" dirty="0" err="1">
                <a:solidFill>
                  <a:schemeClr val="tx1"/>
                </a:solidFill>
              </a:rPr>
              <a:t>двох</a:t>
            </a:r>
            <a:r>
              <a:rPr lang="ru-RU" dirty="0">
                <a:solidFill>
                  <a:schemeClr val="tx1"/>
                </a:solidFill>
              </a:rPr>
              <a:t> </a:t>
            </a:r>
            <a:r>
              <a:rPr lang="ru-RU" dirty="0" err="1">
                <a:solidFill>
                  <a:schemeClr val="tx1"/>
                </a:solidFill>
              </a:rPr>
              <a:t>частин</a:t>
            </a:r>
            <a:r>
              <a:rPr lang="ru-RU" dirty="0">
                <a:solidFill>
                  <a:schemeClr val="tx1"/>
                </a:solidFill>
              </a:rPr>
              <a:t>. Перша </a:t>
            </a:r>
            <a:r>
              <a:rPr lang="ru-RU" dirty="0" err="1">
                <a:solidFill>
                  <a:schemeClr val="tx1"/>
                </a:solidFill>
              </a:rPr>
              <a:t>частина</a:t>
            </a:r>
            <a:r>
              <a:rPr lang="ru-RU" dirty="0">
                <a:solidFill>
                  <a:schemeClr val="tx1"/>
                </a:solidFill>
              </a:rPr>
              <a:t> - </a:t>
            </a:r>
            <a:r>
              <a:rPr lang="ru-RU" dirty="0" err="1">
                <a:solidFill>
                  <a:schemeClr val="tx1"/>
                </a:solidFill>
              </a:rPr>
              <a:t>установлення</a:t>
            </a:r>
            <a:r>
              <a:rPr lang="ru-RU" dirty="0">
                <a:solidFill>
                  <a:schemeClr val="tx1"/>
                </a:solidFill>
              </a:rPr>
              <a:t> </a:t>
            </a:r>
            <a:r>
              <a:rPr lang="ru-RU" dirty="0" err="1">
                <a:solidFill>
                  <a:schemeClr val="tx1"/>
                </a:solidFill>
              </a:rPr>
              <a:t>психологічного</a:t>
            </a:r>
            <a:r>
              <a:rPr lang="ru-RU" dirty="0">
                <a:solidFill>
                  <a:schemeClr val="tx1"/>
                </a:solidFill>
              </a:rPr>
              <a:t> контакту.</a:t>
            </a:r>
          </a:p>
          <a:p>
            <a:pPr marL="0" indent="0">
              <a:buNone/>
            </a:pPr>
            <a:r>
              <a:rPr lang="uk-UA" dirty="0">
                <a:solidFill>
                  <a:schemeClr val="tx1"/>
                </a:solidFill>
              </a:rPr>
              <a:t>Друга частина інтерв’ю - бесіда під час експерименту - більше характерна для нозологічної парадигми медичної психології. Зміст цієї бесіди завжди залежить від поставленої задачі.</a:t>
            </a:r>
          </a:p>
          <a:p>
            <a:pPr marL="0" indent="0">
              <a:buNone/>
            </a:pPr>
            <a:r>
              <a:rPr lang="uk-UA" dirty="0">
                <a:solidFill>
                  <a:schemeClr val="tx1"/>
                </a:solidFill>
              </a:rPr>
              <a:t>Клініко-психологічне інтерв’ю може бути </a:t>
            </a:r>
            <a:r>
              <a:rPr lang="uk-UA" dirty="0" err="1">
                <a:solidFill>
                  <a:schemeClr val="tx1"/>
                </a:solidFill>
              </a:rPr>
              <a:t>напівструктурованим</a:t>
            </a:r>
            <a:r>
              <a:rPr lang="uk-UA" dirty="0">
                <a:solidFill>
                  <a:schemeClr val="tx1"/>
                </a:solidFill>
              </a:rPr>
              <a:t> і вільним.</a:t>
            </a:r>
          </a:p>
          <a:p>
            <a:pPr marL="0" indent="0">
              <a:buNone/>
            </a:pPr>
            <a:r>
              <a:rPr lang="uk-UA" dirty="0" err="1">
                <a:solidFill>
                  <a:schemeClr val="tx1"/>
                </a:solidFill>
              </a:rPr>
              <a:t>Напівструктуроване</a:t>
            </a:r>
            <a:r>
              <a:rPr lang="uk-UA" dirty="0">
                <a:solidFill>
                  <a:schemeClr val="tx1"/>
                </a:solidFill>
              </a:rPr>
              <a:t> інтерв’ю містить у собі обов’язковий список специфічних питань, що стосується конкретної проблеми. </a:t>
            </a:r>
            <a:r>
              <a:rPr lang="uk-UA" dirty="0" err="1">
                <a:solidFill>
                  <a:schemeClr val="tx1"/>
                </a:solidFill>
              </a:rPr>
              <a:t>Напівструктуровані</a:t>
            </a:r>
            <a:r>
              <a:rPr lang="uk-UA" dirty="0">
                <a:solidFill>
                  <a:schemeClr val="tx1"/>
                </a:solidFill>
              </a:rPr>
              <a:t> інтерв’ю складаються на основі таксономічних (</a:t>
            </a:r>
            <a:r>
              <a:rPr lang="uk-UA" dirty="0" err="1">
                <a:solidFill>
                  <a:schemeClr val="tx1"/>
                </a:solidFill>
              </a:rPr>
              <a:t>синдромальних</a:t>
            </a:r>
            <a:r>
              <a:rPr lang="uk-UA" dirty="0">
                <a:solidFill>
                  <a:schemeClr val="tx1"/>
                </a:solidFill>
              </a:rPr>
              <a:t>) ознак психічних чи поведінкових розладів і полегшують класифікацію проблеми в універсальних визначеннях </a:t>
            </a:r>
            <a:r>
              <a:rPr lang="uk-UA" dirty="0" err="1">
                <a:solidFill>
                  <a:schemeClr val="tx1"/>
                </a:solidFill>
              </a:rPr>
              <a:t>хвороб</a:t>
            </a:r>
            <a:r>
              <a:rPr lang="uk-UA" dirty="0">
                <a:solidFill>
                  <a:schemeClr val="tx1"/>
                </a:solidFill>
              </a:rPr>
              <a:t>.</a:t>
            </a:r>
          </a:p>
          <a:p>
            <a:pPr marL="0" indent="0">
              <a:buNone/>
            </a:pPr>
            <a:r>
              <a:rPr lang="uk-UA" dirty="0">
                <a:solidFill>
                  <a:schemeClr val="tx1"/>
                </a:solidFill>
              </a:rPr>
              <a:t>Вільне інтерв’ю дозволяє досліджуваним спонтанно висловлювати свої найбільш актуальні, не нав’язані психологом думки і почуття, як це і буває з ними в повсякденному спілкуванні.  </a:t>
            </a:r>
            <a:endParaRPr lang="uk-UA" b="1" dirty="0">
              <a:solidFill>
                <a:schemeClr val="tx1"/>
              </a:solidFill>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l="6441"/>
          <a:stretch/>
        </p:blipFill>
        <p:spPr>
          <a:xfrm>
            <a:off x="7113494" y="0"/>
            <a:ext cx="5078506" cy="6858000"/>
          </a:xfrm>
          <a:prstGeom prst="rect">
            <a:avLst/>
          </a:prstGeom>
        </p:spPr>
      </p:pic>
    </p:spTree>
    <p:extLst>
      <p:ext uri="{BB962C8B-B14F-4D97-AF65-F5344CB8AC3E}">
        <p14:creationId xmlns:p14="http://schemas.microsoft.com/office/powerpoint/2010/main" val="3393128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
            <a:ext cx="12192000" cy="3536576"/>
          </a:xfrm>
        </p:spPr>
        <p:txBody>
          <a:bodyPr>
            <a:normAutofit/>
          </a:bodyPr>
          <a:lstStyle/>
          <a:p>
            <a:pPr marL="0" indent="0">
              <a:buNone/>
            </a:pPr>
            <a:r>
              <a:rPr lang="uk-UA" sz="2000" dirty="0">
                <a:solidFill>
                  <a:schemeClr val="accent1">
                    <a:lumMod val="75000"/>
                  </a:schemeClr>
                </a:solidFill>
              </a:rPr>
              <a:t>Експериментально-психологічне дослідження</a:t>
            </a:r>
            <a:r>
              <a:rPr lang="uk-UA" dirty="0"/>
              <a:t> -</a:t>
            </a:r>
            <a:r>
              <a:rPr lang="uk-UA" dirty="0">
                <a:solidFill>
                  <a:schemeClr val="tx1"/>
                </a:solidFill>
              </a:rPr>
              <a:t> це штучне створення умов, що виявляють особливості психічної діяльності людини в хворобливих станах. Він будується за принципом функціональних проб. </a:t>
            </a:r>
          </a:p>
          <a:p>
            <a:pPr marL="0" indent="0">
              <a:buNone/>
            </a:pPr>
            <a:r>
              <a:rPr lang="uk-UA" dirty="0">
                <a:solidFill>
                  <a:schemeClr val="tx1"/>
                </a:solidFill>
              </a:rPr>
              <a:t>Роль специфічного навантаження в експериментально-психологічному дослідженні належить завданням, виконання яких вимагає актуалізації психічних функцій. Експериментально-психологічне дослідження здійснюється за допомогою нестандартизованих і стандартизованих </a:t>
            </a:r>
            <a:r>
              <a:rPr lang="uk-UA" dirty="0" err="1">
                <a:solidFill>
                  <a:schemeClr val="tx1"/>
                </a:solidFill>
              </a:rPr>
              <a:t>методик</a:t>
            </a:r>
            <a:r>
              <a:rPr lang="uk-UA" dirty="0">
                <a:solidFill>
                  <a:schemeClr val="tx1"/>
                </a:solidFill>
              </a:rPr>
              <a:t>.</a:t>
            </a:r>
          </a:p>
          <a:p>
            <a:pPr marL="0" indent="0">
              <a:buNone/>
            </a:pPr>
            <a:r>
              <a:rPr lang="uk-UA" dirty="0">
                <a:solidFill>
                  <a:schemeClr val="tx1"/>
                </a:solidFill>
              </a:rPr>
              <a:t>Існує два принципи підбора </a:t>
            </a:r>
            <a:r>
              <a:rPr lang="uk-UA" dirty="0" err="1">
                <a:solidFill>
                  <a:schemeClr val="tx1"/>
                </a:solidFill>
              </a:rPr>
              <a:t>методик</a:t>
            </a:r>
            <a:r>
              <a:rPr lang="uk-UA" dirty="0">
                <a:solidFill>
                  <a:schemeClr val="tx1"/>
                </a:solidFill>
              </a:rPr>
              <a:t> для експериментально-психологічного дослідження: 1) сполучення </a:t>
            </a:r>
            <a:r>
              <a:rPr lang="uk-UA" dirty="0" err="1">
                <a:solidFill>
                  <a:schemeClr val="tx1"/>
                </a:solidFill>
              </a:rPr>
              <a:t>методик</a:t>
            </a:r>
            <a:r>
              <a:rPr lang="uk-UA" dirty="0">
                <a:solidFill>
                  <a:schemeClr val="tx1"/>
                </a:solidFill>
              </a:rPr>
              <a:t>, що дозволяють більш повно і всебічно досліджувати прояви психічної діяльності; 2) сполучення близьких по спрямованості </a:t>
            </a:r>
            <a:r>
              <a:rPr lang="uk-UA" dirty="0" err="1">
                <a:solidFill>
                  <a:schemeClr val="tx1"/>
                </a:solidFill>
              </a:rPr>
              <a:t>методик</a:t>
            </a:r>
            <a:r>
              <a:rPr lang="uk-UA" dirty="0">
                <a:solidFill>
                  <a:schemeClr val="tx1"/>
                </a:solidFill>
              </a:rPr>
              <a:t>, що підвищує надійність отриманих результатів. Зазвичай в одному дослідженні застосовують 8-9 </a:t>
            </a:r>
            <a:r>
              <a:rPr lang="uk-UA" dirty="0" err="1">
                <a:solidFill>
                  <a:schemeClr val="tx1"/>
                </a:solidFill>
              </a:rPr>
              <a:t>методик</a:t>
            </a:r>
            <a:r>
              <a:rPr lang="uk-UA" dirty="0">
                <a:solidFill>
                  <a:schemeClr val="tx1"/>
                </a:solidFill>
              </a:rPr>
              <a:t>.</a:t>
            </a:r>
          </a:p>
          <a:p>
            <a:pPr marL="0" indent="0">
              <a:buNone/>
            </a:pPr>
            <a:r>
              <a:rPr lang="uk-UA" dirty="0">
                <a:solidFill>
                  <a:schemeClr val="tx1"/>
                </a:solidFill>
              </a:rPr>
              <a:t>У процесі дослідження методики пропонуються по зростаючій складності (за винятком випробуваних, від яких очікується симуляція).</a:t>
            </a:r>
          </a:p>
          <a:p>
            <a:pPr marL="0" indent="0">
              <a:buNone/>
            </a:pPr>
            <a:endParaRPr lang="uk-UA" dirty="0"/>
          </a:p>
          <a:p>
            <a:pPr marL="0" indent="0">
              <a:buNone/>
            </a:pPr>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271" y="3671047"/>
            <a:ext cx="7400361" cy="3186953"/>
          </a:xfrm>
          <a:prstGeom prst="rect">
            <a:avLst/>
          </a:prstGeom>
        </p:spPr>
      </p:pic>
    </p:spTree>
    <p:extLst>
      <p:ext uri="{BB962C8B-B14F-4D97-AF65-F5344CB8AC3E}">
        <p14:creationId xmlns:p14="http://schemas.microsoft.com/office/powerpoint/2010/main" val="2685704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15685"/>
            <a:ext cx="5429849" cy="3684494"/>
          </a:xfrm>
        </p:spPr>
      </p:pic>
      <p:pic>
        <p:nvPicPr>
          <p:cNvPr id="5" name="Рисунок 4"/>
          <p:cNvPicPr>
            <a:picLocks noChangeAspect="1"/>
          </p:cNvPicPr>
          <p:nvPr/>
        </p:nvPicPr>
        <p:blipFill>
          <a:blip r:embed="rId3"/>
          <a:stretch>
            <a:fillRect/>
          </a:stretch>
        </p:blipFill>
        <p:spPr>
          <a:xfrm>
            <a:off x="5022947" y="106844"/>
            <a:ext cx="7169053" cy="3873486"/>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6998" y="3118988"/>
            <a:ext cx="4745002" cy="3739012"/>
          </a:xfrm>
          <a:prstGeom prst="rect">
            <a:avLst/>
          </a:prstGeom>
        </p:spPr>
      </p:pic>
      <p:pic>
        <p:nvPicPr>
          <p:cNvPr id="7" name="Рисунок 6"/>
          <p:cNvPicPr>
            <a:picLocks noChangeAspect="1"/>
          </p:cNvPicPr>
          <p:nvPr/>
        </p:nvPicPr>
        <p:blipFill>
          <a:blip r:embed="rId5"/>
          <a:stretch>
            <a:fillRect/>
          </a:stretch>
        </p:blipFill>
        <p:spPr>
          <a:xfrm>
            <a:off x="156405" y="3492716"/>
            <a:ext cx="6876884" cy="3365284"/>
          </a:xfrm>
          <a:prstGeom prst="rect">
            <a:avLst/>
          </a:prstGeom>
        </p:spPr>
      </p:pic>
    </p:spTree>
    <p:extLst>
      <p:ext uri="{BB962C8B-B14F-4D97-AF65-F5344CB8AC3E}">
        <p14:creationId xmlns:p14="http://schemas.microsoft.com/office/powerpoint/2010/main" val="32343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975"/>
          <a:stretch/>
        </p:blipFill>
        <p:spPr>
          <a:xfrm>
            <a:off x="-13447" y="-52096"/>
            <a:ext cx="12205446" cy="6910096"/>
          </a:xfrm>
        </p:spPr>
      </p:pic>
      <p:sp>
        <p:nvSpPr>
          <p:cNvPr id="7" name="Прямоугольник 6"/>
          <p:cNvSpPr/>
          <p:nvPr/>
        </p:nvSpPr>
        <p:spPr>
          <a:xfrm>
            <a:off x="318247" y="84894"/>
            <a:ext cx="3379694" cy="6740307"/>
          </a:xfrm>
          <a:prstGeom prst="rect">
            <a:avLst/>
          </a:prstGeom>
        </p:spPr>
        <p:txBody>
          <a:bodyPr wrap="square">
            <a:spAutoFit/>
          </a:bodyPr>
          <a:lstStyle/>
          <a:p>
            <a:r>
              <a:rPr lang="uk-UA" dirty="0"/>
              <a:t>Третій етап клініко-психологічного дослідження - експериментально-психологічний. Виконанню кожного завдання повинна передувати інструкція, що повинна визначати ситуацію дослідження і забезпечувати співробітництво психолога і пацієнта. Недбало подана інструкція може привести до неадекватних результатів. Інструкцію необхідно попередньо випробувати до початку експериментально-психологічного дослідження. Вона повинна бути максимально лаконічною, відповідати розумовим здібностям пацієнта, виключати можливість суперечливого розуміння. Можливе використання попередніх прикладів.</a:t>
            </a:r>
          </a:p>
        </p:txBody>
      </p:sp>
      <p:sp>
        <p:nvSpPr>
          <p:cNvPr id="9" name="Прямоугольник 8"/>
          <p:cNvSpPr/>
          <p:nvPr/>
        </p:nvSpPr>
        <p:spPr>
          <a:xfrm>
            <a:off x="7718612" y="0"/>
            <a:ext cx="4473388" cy="7294305"/>
          </a:xfrm>
          <a:prstGeom prst="rect">
            <a:avLst/>
          </a:prstGeom>
        </p:spPr>
        <p:txBody>
          <a:bodyPr wrap="square">
            <a:spAutoFit/>
          </a:bodyPr>
          <a:lstStyle/>
          <a:p>
            <a:r>
              <a:rPr lang="uk-UA" dirty="0"/>
              <a:t>Четвертий етап клініко-психологічного дослідження - складання висновку. Висновок завжди повинний бути відповіддю на питання, поставлене перед психологом. Єдиної форми висновку немає. Але висновок ніколи не є простим повторенням протоколу дослідження. Важлива характеристика психічного стану на підставі отриманих даних, повинні бути відзначені особливості поведінки, відношення до дослідження, наявність настановної поведінки, виділяються ведучі патопсихологічні особливості (синдроми), вказуються особливості протікання психічних процесів (наприклад, темп реакцій, виснажливість, стійкість), описуються збережені сторони психічної діяльності. Допускається приведення характерних яскравих прикладів. Наприкінці робиться резюме, що відбиває найбільш важливі дані (наприклад, структуру патопсихологічного синдрому). </a:t>
            </a:r>
          </a:p>
        </p:txBody>
      </p:sp>
    </p:spTree>
    <p:extLst>
      <p:ext uri="{BB962C8B-B14F-4D97-AF65-F5344CB8AC3E}">
        <p14:creationId xmlns:p14="http://schemas.microsoft.com/office/powerpoint/2010/main" val="3506200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09128" y="0"/>
            <a:ext cx="6382871" cy="6858000"/>
          </a:xfrm>
        </p:spPr>
        <p:txBody>
          <a:bodyPr>
            <a:normAutofit fontScale="92500"/>
          </a:bodyPr>
          <a:lstStyle/>
          <a:p>
            <a:pPr marL="0" indent="0">
              <a:buNone/>
            </a:pPr>
            <a:r>
              <a:rPr lang="uk-UA" sz="1900" b="1" dirty="0">
                <a:solidFill>
                  <a:schemeClr val="accent1">
                    <a:lumMod val="75000"/>
                  </a:schemeClr>
                </a:solidFill>
              </a:rPr>
              <a:t>Експеримент</a:t>
            </a:r>
            <a:r>
              <a:rPr lang="uk-UA" dirty="0"/>
              <a:t> </a:t>
            </a:r>
            <a:r>
              <a:rPr lang="uk-UA" dirty="0">
                <a:solidFill>
                  <a:schemeClr val="tx1"/>
                </a:solidFill>
              </a:rPr>
              <a:t>відрізняється від спостереження тим, що передбачає організацію ситуації дослідження, що дозволяє здійснити відносно повний контроль змінних, що неможливо в спостереженні Під змінною розуміється будь-яка реальність, яку можна змінювати в експериментальній ситуації. Маніпулювання змінними – одна із важливих переваг експериментатора перед спостерігачем.</a:t>
            </a:r>
          </a:p>
          <a:p>
            <a:pPr marL="0" indent="0">
              <a:buNone/>
            </a:pPr>
            <a:r>
              <a:rPr lang="uk-UA" dirty="0">
                <a:solidFill>
                  <a:schemeClr val="tx1"/>
                </a:solidFill>
              </a:rPr>
              <a:t>Якщо дослідника цікавить будь-який зв'язок явищ між собою, то в експерименті можливо, створивши певну ситуацію, </a:t>
            </a:r>
            <a:r>
              <a:rPr lang="uk-UA" dirty="0" err="1">
                <a:solidFill>
                  <a:schemeClr val="tx1"/>
                </a:solidFill>
              </a:rPr>
              <a:t>внести</a:t>
            </a:r>
            <a:r>
              <a:rPr lang="uk-UA" dirty="0">
                <a:solidFill>
                  <a:schemeClr val="tx1"/>
                </a:solidFill>
              </a:rPr>
              <a:t> новий елемент і визначити, чи виникне та чи інша зміна в ситуації, яку дослідник очікує як наслідок створеної ним зміни. В спостереженні дослідник вимушений чекати виникнення зміни, яка може і не настати</a:t>
            </a:r>
          </a:p>
          <a:p>
            <a:pPr marL="0" indent="0">
              <a:buNone/>
            </a:pPr>
            <a:r>
              <a:rPr lang="ru-RU" dirty="0" err="1">
                <a:solidFill>
                  <a:schemeClr val="tx1"/>
                </a:solidFill>
              </a:rPr>
              <a:t>Експеримент</a:t>
            </a:r>
            <a:r>
              <a:rPr lang="ru-RU" dirty="0">
                <a:solidFill>
                  <a:schemeClr val="tx1"/>
                </a:solidFill>
              </a:rPr>
              <a:t> </a:t>
            </a:r>
            <a:r>
              <a:rPr lang="ru-RU" dirty="0" err="1">
                <a:solidFill>
                  <a:schemeClr val="tx1"/>
                </a:solidFill>
              </a:rPr>
              <a:t>буває</a:t>
            </a:r>
            <a:r>
              <a:rPr lang="ru-RU" dirty="0">
                <a:solidFill>
                  <a:schemeClr val="tx1"/>
                </a:solidFill>
              </a:rPr>
              <a:t> 4 </a:t>
            </a:r>
            <a:r>
              <a:rPr lang="ru-RU" dirty="0" err="1">
                <a:solidFill>
                  <a:schemeClr val="tx1"/>
                </a:solidFill>
              </a:rPr>
              <a:t>видів</a:t>
            </a:r>
            <a:r>
              <a:rPr lang="ru-RU" dirty="0">
                <a:solidFill>
                  <a:schemeClr val="tx1"/>
                </a:solidFill>
              </a:rPr>
              <a:t>: </a:t>
            </a:r>
          </a:p>
          <a:p>
            <a:pPr>
              <a:buFontTx/>
              <a:buChar char="-"/>
            </a:pPr>
            <a:r>
              <a:rPr lang="ru-RU" dirty="0" err="1">
                <a:solidFill>
                  <a:schemeClr val="tx1"/>
                </a:solidFill>
              </a:rPr>
              <a:t>лабораторний</a:t>
            </a:r>
            <a:r>
              <a:rPr lang="ru-RU" dirty="0">
                <a:solidFill>
                  <a:schemeClr val="tx1"/>
                </a:solidFill>
              </a:rPr>
              <a:t>, </a:t>
            </a:r>
          </a:p>
          <a:p>
            <a:pPr>
              <a:buFontTx/>
              <a:buChar char="-"/>
            </a:pPr>
            <a:r>
              <a:rPr lang="ru-RU" dirty="0">
                <a:solidFill>
                  <a:schemeClr val="tx1"/>
                </a:solidFill>
              </a:rPr>
              <a:t>- </a:t>
            </a:r>
            <a:r>
              <a:rPr lang="ru-RU" dirty="0" err="1">
                <a:solidFill>
                  <a:schemeClr val="tx1"/>
                </a:solidFill>
              </a:rPr>
              <a:t>природній</a:t>
            </a:r>
            <a:r>
              <a:rPr lang="ru-RU" dirty="0">
                <a:solidFill>
                  <a:schemeClr val="tx1"/>
                </a:solidFill>
              </a:rPr>
              <a:t>, </a:t>
            </a:r>
          </a:p>
          <a:p>
            <a:pPr>
              <a:buFontTx/>
              <a:buChar char="-"/>
            </a:pPr>
            <a:r>
              <a:rPr lang="ru-RU" dirty="0">
                <a:solidFill>
                  <a:schemeClr val="tx1"/>
                </a:solidFill>
              </a:rPr>
              <a:t>- </a:t>
            </a:r>
            <a:r>
              <a:rPr lang="ru-RU" dirty="0" err="1">
                <a:solidFill>
                  <a:schemeClr val="tx1"/>
                </a:solidFill>
              </a:rPr>
              <a:t>констатуючий</a:t>
            </a:r>
            <a:r>
              <a:rPr lang="ru-RU" dirty="0">
                <a:solidFill>
                  <a:schemeClr val="tx1"/>
                </a:solidFill>
              </a:rPr>
              <a:t>, </a:t>
            </a:r>
          </a:p>
          <a:p>
            <a:pPr>
              <a:buFontTx/>
              <a:buChar char="-"/>
            </a:pPr>
            <a:r>
              <a:rPr lang="ru-RU" dirty="0">
                <a:solidFill>
                  <a:schemeClr val="tx1"/>
                </a:solidFill>
              </a:rPr>
              <a:t>- </a:t>
            </a:r>
            <a:r>
              <a:rPr lang="ru-RU" dirty="0" err="1">
                <a:solidFill>
                  <a:schemeClr val="tx1"/>
                </a:solidFill>
              </a:rPr>
              <a:t>формуючий</a:t>
            </a:r>
            <a:r>
              <a:rPr lang="ru-RU" dirty="0">
                <a:solidFill>
                  <a:schemeClr val="tx1"/>
                </a:solidFill>
              </a:rPr>
              <a:t>.</a:t>
            </a:r>
          </a:p>
          <a:p>
            <a:pPr marL="0" indent="0">
              <a:buNone/>
            </a:pPr>
            <a:r>
              <a:rPr lang="ru-RU" dirty="0">
                <a:solidFill>
                  <a:schemeClr val="tx1"/>
                </a:solidFill>
              </a:rPr>
              <a:t> </a:t>
            </a:r>
            <a:r>
              <a:rPr lang="ru-RU" dirty="0" err="1">
                <a:solidFill>
                  <a:schemeClr val="tx1"/>
                </a:solidFill>
              </a:rPr>
              <a:t>Недоліком</a:t>
            </a:r>
            <a:r>
              <a:rPr lang="ru-RU" dirty="0">
                <a:solidFill>
                  <a:schemeClr val="tx1"/>
                </a:solidFill>
              </a:rPr>
              <a:t> методу є той факт, </a:t>
            </a:r>
            <a:r>
              <a:rPr lang="ru-RU" dirty="0" err="1">
                <a:solidFill>
                  <a:schemeClr val="tx1"/>
                </a:solidFill>
              </a:rPr>
              <a:t>що</a:t>
            </a:r>
            <a:r>
              <a:rPr lang="ru-RU" dirty="0">
                <a:solidFill>
                  <a:schemeClr val="tx1"/>
                </a:solidFill>
              </a:rPr>
              <a:t> </a:t>
            </a:r>
            <a:r>
              <a:rPr lang="ru-RU" dirty="0" err="1">
                <a:solidFill>
                  <a:schemeClr val="tx1"/>
                </a:solidFill>
              </a:rPr>
              <a:t>експеримент</a:t>
            </a:r>
            <a:r>
              <a:rPr lang="ru-RU" dirty="0">
                <a:solidFill>
                  <a:schemeClr val="tx1"/>
                </a:solidFill>
              </a:rPr>
              <a:t> </a:t>
            </a:r>
            <a:r>
              <a:rPr lang="ru-RU" dirty="0" err="1">
                <a:solidFill>
                  <a:schemeClr val="tx1"/>
                </a:solidFill>
              </a:rPr>
              <a:t>важко</a:t>
            </a:r>
            <a:r>
              <a:rPr lang="ru-RU" dirty="0">
                <a:solidFill>
                  <a:schemeClr val="tx1"/>
                </a:solidFill>
              </a:rPr>
              <a:t> </a:t>
            </a:r>
            <a:r>
              <a:rPr lang="ru-RU" dirty="0" err="1">
                <a:solidFill>
                  <a:schemeClr val="tx1"/>
                </a:solidFill>
              </a:rPr>
              <a:t>організувати</a:t>
            </a:r>
            <a:r>
              <a:rPr lang="ru-RU" dirty="0">
                <a:solidFill>
                  <a:schemeClr val="tx1"/>
                </a:solidFill>
              </a:rPr>
              <a:t> таким чином, </a:t>
            </a:r>
            <a:r>
              <a:rPr lang="ru-RU" dirty="0" err="1">
                <a:solidFill>
                  <a:schemeClr val="tx1"/>
                </a:solidFill>
              </a:rPr>
              <a:t>щоб</a:t>
            </a:r>
            <a:r>
              <a:rPr lang="ru-RU" dirty="0">
                <a:solidFill>
                  <a:schemeClr val="tx1"/>
                </a:solidFill>
              </a:rPr>
              <a:t> </a:t>
            </a:r>
            <a:r>
              <a:rPr lang="ru-RU" dirty="0" err="1">
                <a:solidFill>
                  <a:schemeClr val="tx1"/>
                </a:solidFill>
              </a:rPr>
              <a:t>людина</a:t>
            </a:r>
            <a:r>
              <a:rPr lang="ru-RU" dirty="0">
                <a:solidFill>
                  <a:schemeClr val="tx1"/>
                </a:solidFill>
              </a:rPr>
              <a:t> не знала про те, </a:t>
            </a:r>
            <a:r>
              <a:rPr lang="ru-RU" dirty="0" err="1">
                <a:solidFill>
                  <a:schemeClr val="tx1"/>
                </a:solidFill>
              </a:rPr>
              <a:t>що</a:t>
            </a:r>
            <a:r>
              <a:rPr lang="ru-RU" dirty="0">
                <a:solidFill>
                  <a:schemeClr val="tx1"/>
                </a:solidFill>
              </a:rPr>
              <a:t> вона є </a:t>
            </a:r>
            <a:r>
              <a:rPr lang="ru-RU" dirty="0" err="1">
                <a:solidFill>
                  <a:schemeClr val="tx1"/>
                </a:solidFill>
              </a:rPr>
              <a:t>досліджуваною</a:t>
            </a:r>
            <a:r>
              <a:rPr lang="ru-RU" dirty="0">
                <a:solidFill>
                  <a:schemeClr val="tx1"/>
                </a:solidFill>
              </a:rPr>
              <a:t>. Тому у </a:t>
            </a:r>
            <a:r>
              <a:rPr lang="ru-RU" dirty="0" err="1">
                <a:solidFill>
                  <a:schemeClr val="tx1"/>
                </a:solidFill>
              </a:rPr>
              <a:t>неї</a:t>
            </a:r>
            <a:r>
              <a:rPr lang="ru-RU" dirty="0">
                <a:solidFill>
                  <a:schemeClr val="tx1"/>
                </a:solidFill>
              </a:rPr>
              <a:t> </a:t>
            </a:r>
            <a:r>
              <a:rPr lang="ru-RU" dirty="0" err="1">
                <a:solidFill>
                  <a:schemeClr val="tx1"/>
                </a:solidFill>
              </a:rPr>
              <a:t>може</a:t>
            </a:r>
            <a:r>
              <a:rPr lang="ru-RU" dirty="0">
                <a:solidFill>
                  <a:schemeClr val="tx1"/>
                </a:solidFill>
              </a:rPr>
              <a:t> </a:t>
            </a:r>
            <a:r>
              <a:rPr lang="ru-RU" dirty="0" err="1">
                <a:solidFill>
                  <a:schemeClr val="tx1"/>
                </a:solidFill>
              </a:rPr>
              <a:t>виявлятися</a:t>
            </a:r>
            <a:r>
              <a:rPr lang="ru-RU" dirty="0">
                <a:solidFill>
                  <a:schemeClr val="tx1"/>
                </a:solidFill>
              </a:rPr>
              <a:t> </a:t>
            </a:r>
            <a:r>
              <a:rPr lang="ru-RU" dirty="0" err="1">
                <a:solidFill>
                  <a:schemeClr val="tx1"/>
                </a:solidFill>
              </a:rPr>
              <a:t>скутість</a:t>
            </a:r>
            <a:r>
              <a:rPr lang="ru-RU" dirty="0">
                <a:solidFill>
                  <a:schemeClr val="tx1"/>
                </a:solidFill>
              </a:rPr>
              <a:t>, </a:t>
            </a:r>
            <a:r>
              <a:rPr lang="ru-RU" dirty="0" err="1">
                <a:solidFill>
                  <a:schemeClr val="tx1"/>
                </a:solidFill>
              </a:rPr>
              <a:t>невпевненість</a:t>
            </a:r>
            <a:r>
              <a:rPr lang="ru-RU" dirty="0">
                <a:solidFill>
                  <a:schemeClr val="tx1"/>
                </a:solidFill>
              </a:rPr>
              <a:t>, </a:t>
            </a:r>
            <a:r>
              <a:rPr lang="ru-RU" dirty="0" err="1">
                <a:solidFill>
                  <a:schemeClr val="tx1"/>
                </a:solidFill>
              </a:rPr>
              <a:t>свідома</a:t>
            </a:r>
            <a:r>
              <a:rPr lang="ru-RU" dirty="0">
                <a:solidFill>
                  <a:schemeClr val="tx1"/>
                </a:solidFill>
              </a:rPr>
              <a:t> і </a:t>
            </a:r>
            <a:r>
              <a:rPr lang="ru-RU" dirty="0" err="1">
                <a:solidFill>
                  <a:schemeClr val="tx1"/>
                </a:solidFill>
              </a:rPr>
              <a:t>безсвідома</a:t>
            </a:r>
            <a:r>
              <a:rPr lang="ru-RU" dirty="0">
                <a:solidFill>
                  <a:schemeClr val="tx1"/>
                </a:solidFill>
              </a:rPr>
              <a:t> </a:t>
            </a:r>
            <a:r>
              <a:rPr lang="ru-RU" dirty="0" err="1">
                <a:solidFill>
                  <a:schemeClr val="tx1"/>
                </a:solidFill>
              </a:rPr>
              <a:t>тривога</a:t>
            </a:r>
            <a:r>
              <a:rPr lang="ru-RU" dirty="0">
                <a:solidFill>
                  <a:schemeClr val="tx1"/>
                </a:solidFill>
              </a:rPr>
              <a:t> </a:t>
            </a:r>
            <a:r>
              <a:rPr lang="ru-RU" dirty="0" err="1">
                <a:solidFill>
                  <a:schemeClr val="tx1"/>
                </a:solidFill>
              </a:rPr>
              <a:t>тощо</a:t>
            </a:r>
            <a:r>
              <a:rPr lang="ru-RU" dirty="0"/>
              <a:t>.</a:t>
            </a:r>
            <a:endParaRPr lang="uk-UA" b="1"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9059" r="19176"/>
          <a:stretch/>
        </p:blipFill>
        <p:spPr>
          <a:xfrm>
            <a:off x="295836" y="981635"/>
            <a:ext cx="5069542" cy="4684620"/>
          </a:xfrm>
          <a:prstGeom prst="rect">
            <a:avLst/>
          </a:prstGeom>
        </p:spPr>
      </p:pic>
    </p:spTree>
    <p:extLst>
      <p:ext uri="{BB962C8B-B14F-4D97-AF65-F5344CB8AC3E}">
        <p14:creationId xmlns:p14="http://schemas.microsoft.com/office/powerpoint/2010/main" val="420758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15000" y="134470"/>
            <a:ext cx="6239435" cy="6857999"/>
          </a:xfrm>
        </p:spPr>
        <p:txBody>
          <a:bodyPr>
            <a:normAutofit lnSpcReduction="10000"/>
          </a:bodyPr>
          <a:lstStyle/>
          <a:p>
            <a:pPr marL="0" indent="0">
              <a:buNone/>
            </a:pPr>
            <a:r>
              <a:rPr lang="uk-UA" dirty="0">
                <a:solidFill>
                  <a:schemeClr val="tx1"/>
                </a:solidFill>
              </a:rPr>
              <a:t>На основі </a:t>
            </a:r>
            <a:r>
              <a:rPr lang="uk-UA" sz="2000" b="1" dirty="0" err="1">
                <a:solidFill>
                  <a:schemeClr val="accent1">
                    <a:lumMod val="75000"/>
                  </a:schemeClr>
                </a:solidFill>
              </a:rPr>
              <a:t>психодіагностичного</a:t>
            </a:r>
            <a:r>
              <a:rPr lang="uk-UA" sz="2000" b="1" dirty="0">
                <a:solidFill>
                  <a:schemeClr val="accent1">
                    <a:lumMod val="75000"/>
                  </a:schemeClr>
                </a:solidFill>
              </a:rPr>
              <a:t> дослідження </a:t>
            </a:r>
            <a:r>
              <a:rPr lang="uk-UA" dirty="0">
                <a:solidFill>
                  <a:schemeClr val="tx1"/>
                </a:solidFill>
              </a:rPr>
              <a:t>перевіряють, як правило, гіпотези про залежності між різними психологічними характеристиками. Виявивши їх особливості у достатній кількості досліджуваних, з'являється можливість на основі відповідних математичних процедур встановити їх взаємозв'язок</a:t>
            </a:r>
          </a:p>
          <a:p>
            <a:pPr marL="0" indent="0">
              <a:buNone/>
            </a:pPr>
            <a:r>
              <a:rPr lang="ru-RU" dirty="0" err="1">
                <a:solidFill>
                  <a:schemeClr val="tx1"/>
                </a:solidFill>
              </a:rPr>
              <a:t>Психодіагностика</a:t>
            </a:r>
            <a:r>
              <a:rPr lang="ru-RU" dirty="0">
                <a:solidFill>
                  <a:schemeClr val="tx1"/>
                </a:solidFill>
              </a:rPr>
              <a:t> </a:t>
            </a:r>
            <a:r>
              <a:rPr lang="ru-RU" dirty="0" err="1">
                <a:solidFill>
                  <a:schemeClr val="tx1"/>
                </a:solidFill>
              </a:rPr>
              <a:t>орієнтована</a:t>
            </a:r>
            <a:r>
              <a:rPr lang="ru-RU" dirty="0">
                <a:solidFill>
                  <a:schemeClr val="tx1"/>
                </a:solidFill>
              </a:rPr>
              <a:t> на </a:t>
            </a:r>
            <a:r>
              <a:rPr lang="ru-RU" dirty="0" err="1">
                <a:solidFill>
                  <a:schemeClr val="tx1"/>
                </a:solidFill>
              </a:rPr>
              <a:t>вимірювання</a:t>
            </a:r>
            <a:r>
              <a:rPr lang="ru-RU" dirty="0">
                <a:solidFill>
                  <a:schemeClr val="tx1"/>
                </a:solidFill>
              </a:rPr>
              <a:t> </a:t>
            </a:r>
            <a:r>
              <a:rPr lang="ru-RU" dirty="0" err="1">
                <a:solidFill>
                  <a:schemeClr val="tx1"/>
                </a:solidFill>
              </a:rPr>
              <a:t>індивідуально-психологічних</a:t>
            </a:r>
            <a:r>
              <a:rPr lang="ru-RU" dirty="0">
                <a:solidFill>
                  <a:schemeClr val="tx1"/>
                </a:solidFill>
              </a:rPr>
              <a:t> </a:t>
            </a:r>
            <a:r>
              <a:rPr lang="ru-RU" dirty="0" err="1">
                <a:solidFill>
                  <a:schemeClr val="tx1"/>
                </a:solidFill>
              </a:rPr>
              <a:t>властивостей</a:t>
            </a:r>
            <a:r>
              <a:rPr lang="ru-RU" dirty="0">
                <a:solidFill>
                  <a:schemeClr val="tx1"/>
                </a:solidFill>
              </a:rPr>
              <a:t> </a:t>
            </a:r>
            <a:r>
              <a:rPr lang="ru-RU" dirty="0" err="1">
                <a:solidFill>
                  <a:schemeClr val="tx1"/>
                </a:solidFill>
              </a:rPr>
              <a:t>особистості</a:t>
            </a:r>
            <a:r>
              <a:rPr lang="ru-RU" dirty="0">
                <a:solidFill>
                  <a:schemeClr val="tx1"/>
                </a:solidFill>
              </a:rPr>
              <a:t>. </a:t>
            </a:r>
            <a:r>
              <a:rPr lang="ru-RU" dirty="0" err="1">
                <a:solidFill>
                  <a:schemeClr val="tx1"/>
                </a:solidFill>
              </a:rPr>
              <a:t>Це</a:t>
            </a:r>
            <a:r>
              <a:rPr lang="ru-RU" dirty="0">
                <a:solidFill>
                  <a:schemeClr val="tx1"/>
                </a:solidFill>
              </a:rPr>
              <a:t> наука і практика </a:t>
            </a:r>
            <a:r>
              <a:rPr lang="ru-RU" dirty="0" err="1">
                <a:solidFill>
                  <a:schemeClr val="tx1"/>
                </a:solidFill>
              </a:rPr>
              <a:t>встановлення</a:t>
            </a:r>
            <a:r>
              <a:rPr lang="ru-RU" dirty="0">
                <a:solidFill>
                  <a:schemeClr val="tx1"/>
                </a:solidFill>
              </a:rPr>
              <a:t> </a:t>
            </a:r>
            <a:r>
              <a:rPr lang="ru-RU" dirty="0" err="1">
                <a:solidFill>
                  <a:schemeClr val="tx1"/>
                </a:solidFill>
              </a:rPr>
              <a:t>психологічного</a:t>
            </a:r>
            <a:r>
              <a:rPr lang="ru-RU" dirty="0">
                <a:solidFill>
                  <a:schemeClr val="tx1"/>
                </a:solidFill>
              </a:rPr>
              <a:t> </a:t>
            </a:r>
            <a:r>
              <a:rPr lang="ru-RU" dirty="0" err="1">
                <a:solidFill>
                  <a:schemeClr val="tx1"/>
                </a:solidFill>
              </a:rPr>
              <a:t>діагнозу</a:t>
            </a:r>
            <a:r>
              <a:rPr lang="ru-RU" dirty="0">
                <a:solidFill>
                  <a:schemeClr val="tx1"/>
                </a:solidFill>
              </a:rPr>
              <a:t>. </a:t>
            </a:r>
            <a:r>
              <a:rPr lang="ru-RU" dirty="0" err="1">
                <a:solidFill>
                  <a:schemeClr val="tx1"/>
                </a:solidFill>
              </a:rPr>
              <a:t>Діагноз</a:t>
            </a:r>
            <a:r>
              <a:rPr lang="ru-RU" dirty="0">
                <a:solidFill>
                  <a:schemeClr val="tx1"/>
                </a:solidFill>
              </a:rPr>
              <a:t>, як </a:t>
            </a:r>
            <a:r>
              <a:rPr lang="ru-RU" dirty="0" err="1">
                <a:solidFill>
                  <a:schemeClr val="tx1"/>
                </a:solidFill>
              </a:rPr>
              <a:t>основна</a:t>
            </a:r>
            <a:r>
              <a:rPr lang="ru-RU" dirty="0">
                <a:solidFill>
                  <a:schemeClr val="tx1"/>
                </a:solidFill>
              </a:rPr>
              <a:t> мета </a:t>
            </a:r>
            <a:r>
              <a:rPr lang="ru-RU" dirty="0" err="1">
                <a:solidFill>
                  <a:schemeClr val="tx1"/>
                </a:solidFill>
              </a:rPr>
              <a:t>діагностики</a:t>
            </a:r>
            <a:r>
              <a:rPr lang="ru-RU" dirty="0">
                <a:solidFill>
                  <a:schemeClr val="tx1"/>
                </a:solidFill>
              </a:rPr>
              <a:t> – </a:t>
            </a:r>
            <a:r>
              <a:rPr lang="ru-RU" dirty="0" err="1">
                <a:solidFill>
                  <a:schemeClr val="tx1"/>
                </a:solidFill>
              </a:rPr>
              <a:t>може</a:t>
            </a:r>
            <a:r>
              <a:rPr lang="ru-RU" dirty="0">
                <a:solidFill>
                  <a:schemeClr val="tx1"/>
                </a:solidFill>
              </a:rPr>
              <a:t> </a:t>
            </a:r>
            <a:r>
              <a:rPr lang="ru-RU" dirty="0" err="1">
                <a:solidFill>
                  <a:schemeClr val="tx1"/>
                </a:solidFill>
              </a:rPr>
              <a:t>встановлюватися</a:t>
            </a:r>
            <a:r>
              <a:rPr lang="ru-RU" dirty="0">
                <a:solidFill>
                  <a:schemeClr val="tx1"/>
                </a:solidFill>
              </a:rPr>
              <a:t> на </a:t>
            </a:r>
            <a:r>
              <a:rPr lang="ru-RU" dirty="0" err="1">
                <a:solidFill>
                  <a:schemeClr val="tx1"/>
                </a:solidFill>
              </a:rPr>
              <a:t>різних</a:t>
            </a:r>
            <a:r>
              <a:rPr lang="ru-RU" dirty="0">
                <a:solidFill>
                  <a:schemeClr val="tx1"/>
                </a:solidFill>
              </a:rPr>
              <a:t> </a:t>
            </a:r>
            <a:r>
              <a:rPr lang="ru-RU" dirty="0" err="1">
                <a:solidFill>
                  <a:schemeClr val="tx1"/>
                </a:solidFill>
              </a:rPr>
              <a:t>рівнях</a:t>
            </a:r>
            <a:r>
              <a:rPr lang="ru-RU" dirty="0">
                <a:solidFill>
                  <a:schemeClr val="tx1"/>
                </a:solidFill>
              </a:rPr>
              <a:t>.</a:t>
            </a:r>
          </a:p>
          <a:p>
            <a:pPr marL="0" indent="0">
              <a:buNone/>
            </a:pPr>
            <a:r>
              <a:rPr lang="uk-UA" dirty="0">
                <a:solidFill>
                  <a:schemeClr val="tx1"/>
                </a:solidFill>
              </a:rPr>
              <a:t>1 рівень – симптоматичний або емпіричний. На цьому рівні діагноз обмежується констатацією особливостей або симптомів (ознак); </a:t>
            </a:r>
          </a:p>
          <a:p>
            <a:pPr marL="0" indent="0">
              <a:buNone/>
            </a:pPr>
            <a:r>
              <a:rPr lang="uk-UA" dirty="0">
                <a:solidFill>
                  <a:schemeClr val="tx1"/>
                </a:solidFill>
              </a:rPr>
              <a:t>2 рівень – етіологічний, що враховує не тільки наявність характеристик, але і причини їх виникнення; </a:t>
            </a:r>
          </a:p>
          <a:p>
            <a:pPr marL="0" indent="0">
              <a:buNone/>
            </a:pPr>
            <a:r>
              <a:rPr lang="uk-UA" dirty="0">
                <a:solidFill>
                  <a:schemeClr val="tx1"/>
                </a:solidFill>
              </a:rPr>
              <a:t>З рівень – рівень типологічного діагнозу, що полягає у визначенні місця і значення виявлених характеристик в загальній картині психічного життя людини.</a:t>
            </a:r>
          </a:p>
          <a:p>
            <a:pPr marL="0" indent="0">
              <a:buNone/>
            </a:pPr>
            <a:r>
              <a:rPr lang="ru-RU" dirty="0" err="1">
                <a:solidFill>
                  <a:schemeClr val="tx1"/>
                </a:solidFill>
              </a:rPr>
              <a:t>Основними</a:t>
            </a:r>
            <a:r>
              <a:rPr lang="ru-RU" dirty="0">
                <a:solidFill>
                  <a:schemeClr val="tx1"/>
                </a:solidFill>
              </a:rPr>
              <a:t> методами </a:t>
            </a:r>
            <a:r>
              <a:rPr lang="ru-RU" dirty="0" err="1">
                <a:solidFill>
                  <a:schemeClr val="tx1"/>
                </a:solidFill>
              </a:rPr>
              <a:t>психодіагностики</a:t>
            </a:r>
            <a:r>
              <a:rPr lang="ru-RU" dirty="0">
                <a:solidFill>
                  <a:schemeClr val="tx1"/>
                </a:solidFill>
              </a:rPr>
              <a:t> є </a:t>
            </a:r>
            <a:r>
              <a:rPr lang="ru-RU" dirty="0" err="1">
                <a:solidFill>
                  <a:schemeClr val="tx1"/>
                </a:solidFill>
              </a:rPr>
              <a:t>тестування</a:t>
            </a:r>
            <a:r>
              <a:rPr lang="ru-RU" dirty="0">
                <a:solidFill>
                  <a:schemeClr val="tx1"/>
                </a:solidFill>
              </a:rPr>
              <a:t> і </a:t>
            </a:r>
            <a:r>
              <a:rPr lang="ru-RU" dirty="0" err="1">
                <a:solidFill>
                  <a:schemeClr val="tx1"/>
                </a:solidFill>
              </a:rPr>
              <a:t>опитування,методичним</a:t>
            </a:r>
            <a:r>
              <a:rPr lang="ru-RU" dirty="0">
                <a:solidFill>
                  <a:schemeClr val="tx1"/>
                </a:solidFill>
              </a:rPr>
              <a:t> </a:t>
            </a:r>
            <a:r>
              <a:rPr lang="ru-RU" dirty="0" err="1">
                <a:solidFill>
                  <a:schemeClr val="tx1"/>
                </a:solidFill>
              </a:rPr>
              <a:t>втіленням</a:t>
            </a:r>
            <a:r>
              <a:rPr lang="ru-RU" dirty="0">
                <a:solidFill>
                  <a:schemeClr val="tx1"/>
                </a:solidFill>
              </a:rPr>
              <a:t> </a:t>
            </a:r>
            <a:r>
              <a:rPr lang="ru-RU" dirty="0" err="1">
                <a:solidFill>
                  <a:schemeClr val="tx1"/>
                </a:solidFill>
              </a:rPr>
              <a:t>яких</a:t>
            </a:r>
            <a:r>
              <a:rPr lang="ru-RU" dirty="0">
                <a:solidFill>
                  <a:schemeClr val="tx1"/>
                </a:solidFill>
              </a:rPr>
              <a:t> є </a:t>
            </a:r>
            <a:r>
              <a:rPr lang="ru-RU" dirty="0" err="1">
                <a:solidFill>
                  <a:schemeClr val="tx1"/>
                </a:solidFill>
              </a:rPr>
              <a:t>відповідно</a:t>
            </a:r>
            <a:r>
              <a:rPr lang="ru-RU" dirty="0">
                <a:solidFill>
                  <a:schemeClr val="tx1"/>
                </a:solidFill>
              </a:rPr>
              <a:t>, тести і </a:t>
            </a:r>
            <a:r>
              <a:rPr lang="ru-RU" dirty="0" err="1">
                <a:solidFill>
                  <a:schemeClr val="tx1"/>
                </a:solidFill>
              </a:rPr>
              <a:t>опитувальники</a:t>
            </a:r>
            <a:r>
              <a:rPr lang="ru-RU" dirty="0">
                <a:solidFill>
                  <a:schemeClr val="tx1"/>
                </a:solidFill>
              </a:rPr>
              <a:t>, </a:t>
            </a:r>
            <a:r>
              <a:rPr lang="ru-RU" dirty="0" err="1">
                <a:solidFill>
                  <a:schemeClr val="tx1"/>
                </a:solidFill>
              </a:rPr>
              <a:t>які</a:t>
            </a:r>
            <a:r>
              <a:rPr lang="ru-RU" dirty="0">
                <a:solidFill>
                  <a:schemeClr val="tx1"/>
                </a:solidFill>
              </a:rPr>
              <a:t> </a:t>
            </a:r>
            <a:r>
              <a:rPr lang="ru-RU" dirty="0" err="1">
                <a:solidFill>
                  <a:schemeClr val="tx1"/>
                </a:solidFill>
              </a:rPr>
              <a:t>такожназиваються</a:t>
            </a:r>
            <a:r>
              <a:rPr lang="ru-RU" dirty="0">
                <a:solidFill>
                  <a:schemeClr val="tx1"/>
                </a:solidFill>
              </a:rPr>
              <a:t> методиками.</a:t>
            </a:r>
            <a:endParaRPr lang="uk-UA" dirty="0">
              <a:solidFill>
                <a:schemeClr val="tx1"/>
              </a:solidFill>
            </a:endParaRPr>
          </a:p>
        </p:txBody>
      </p:sp>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l="6636" t="2709" r="5264" b="1549"/>
          <a:stretch/>
        </p:blipFill>
        <p:spPr>
          <a:xfrm>
            <a:off x="262104" y="793376"/>
            <a:ext cx="5452896" cy="4787152"/>
          </a:xfrm>
          <a:prstGeom prst="rect">
            <a:avLst/>
          </a:prstGeom>
        </p:spPr>
      </p:pic>
    </p:spTree>
    <p:extLst>
      <p:ext uri="{BB962C8B-B14F-4D97-AF65-F5344CB8AC3E}">
        <p14:creationId xmlns:p14="http://schemas.microsoft.com/office/powerpoint/2010/main" val="264404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6133" y="138953"/>
            <a:ext cx="2657537" cy="614082"/>
          </a:xfrm>
        </p:spPr>
        <p:txBody>
          <a:bodyPr>
            <a:normAutofit fontScale="90000"/>
          </a:bodyPr>
          <a:lstStyle/>
          <a:p>
            <a:r>
              <a:rPr lang="uk-UA" dirty="0"/>
              <a:t>Тестування</a:t>
            </a:r>
          </a:p>
        </p:txBody>
      </p:sp>
      <p:sp>
        <p:nvSpPr>
          <p:cNvPr id="3" name="Объект 2"/>
          <p:cNvSpPr>
            <a:spLocks noGrp="1"/>
          </p:cNvSpPr>
          <p:nvPr>
            <p:ph idx="1"/>
          </p:nvPr>
        </p:nvSpPr>
        <p:spPr>
          <a:xfrm>
            <a:off x="94129" y="753035"/>
            <a:ext cx="6987989" cy="6010836"/>
          </a:xfrm>
        </p:spPr>
        <p:txBody>
          <a:bodyPr>
            <a:normAutofit/>
          </a:bodyPr>
          <a:lstStyle/>
          <a:p>
            <a:pPr marL="0" indent="0">
              <a:buNone/>
            </a:pPr>
            <a:r>
              <a:rPr lang="ru-RU" dirty="0">
                <a:solidFill>
                  <a:schemeClr val="tx1"/>
                </a:solidFill>
              </a:rPr>
              <a:t>Тест – </a:t>
            </a:r>
            <a:r>
              <a:rPr lang="ru-RU" dirty="0" err="1">
                <a:solidFill>
                  <a:schemeClr val="tx1"/>
                </a:solidFill>
              </a:rPr>
              <a:t>це</a:t>
            </a:r>
            <a:r>
              <a:rPr lang="ru-RU" dirty="0">
                <a:solidFill>
                  <a:schemeClr val="tx1"/>
                </a:solidFill>
              </a:rPr>
              <a:t> проба, </a:t>
            </a:r>
            <a:r>
              <a:rPr lang="ru-RU" dirty="0" err="1">
                <a:solidFill>
                  <a:schemeClr val="tx1"/>
                </a:solidFill>
              </a:rPr>
              <a:t>завдання</a:t>
            </a:r>
            <a:r>
              <a:rPr lang="ru-RU" dirty="0">
                <a:solidFill>
                  <a:schemeClr val="tx1"/>
                </a:solidFill>
              </a:rPr>
              <a:t> </a:t>
            </a:r>
            <a:r>
              <a:rPr lang="ru-RU" dirty="0" err="1">
                <a:solidFill>
                  <a:schemeClr val="tx1"/>
                </a:solidFill>
              </a:rPr>
              <a:t>або</a:t>
            </a:r>
            <a:r>
              <a:rPr lang="ru-RU" dirty="0">
                <a:solidFill>
                  <a:schemeClr val="tx1"/>
                </a:solidFill>
              </a:rPr>
              <a:t> система </a:t>
            </a:r>
            <a:r>
              <a:rPr lang="ru-RU" dirty="0" err="1">
                <a:solidFill>
                  <a:schemeClr val="tx1"/>
                </a:solidFill>
              </a:rPr>
              <a:t>завдань</a:t>
            </a:r>
            <a:r>
              <a:rPr lang="ru-RU" dirty="0">
                <a:solidFill>
                  <a:schemeClr val="tx1"/>
                </a:solidFill>
              </a:rPr>
              <a:t>, </a:t>
            </a:r>
            <a:r>
              <a:rPr lang="ru-RU" dirty="0" err="1">
                <a:solidFill>
                  <a:schemeClr val="tx1"/>
                </a:solidFill>
              </a:rPr>
              <a:t>які</a:t>
            </a:r>
            <a:r>
              <a:rPr lang="ru-RU" dirty="0">
                <a:solidFill>
                  <a:schemeClr val="tx1"/>
                </a:solidFill>
              </a:rPr>
              <a:t> </a:t>
            </a:r>
            <a:r>
              <a:rPr lang="ru-RU" dirty="0" err="1">
                <a:solidFill>
                  <a:schemeClr val="tx1"/>
                </a:solidFill>
              </a:rPr>
              <a:t>дають</a:t>
            </a:r>
            <a:r>
              <a:rPr lang="ru-RU" dirty="0">
                <a:solidFill>
                  <a:schemeClr val="tx1"/>
                </a:solidFill>
              </a:rPr>
              <a:t> </a:t>
            </a:r>
            <a:r>
              <a:rPr lang="ru-RU" dirty="0" err="1">
                <a:solidFill>
                  <a:schemeClr val="tx1"/>
                </a:solidFill>
              </a:rPr>
              <a:t>змогу</a:t>
            </a:r>
            <a:r>
              <a:rPr lang="ru-RU" dirty="0">
                <a:solidFill>
                  <a:schemeClr val="tx1"/>
                </a:solidFill>
              </a:rPr>
              <a:t> </a:t>
            </a:r>
            <a:r>
              <a:rPr lang="ru-RU" dirty="0" err="1">
                <a:solidFill>
                  <a:schemeClr val="tx1"/>
                </a:solidFill>
              </a:rPr>
              <a:t>швидко</a:t>
            </a:r>
            <a:r>
              <a:rPr lang="ru-RU" dirty="0">
                <a:solidFill>
                  <a:schemeClr val="tx1"/>
                </a:solidFill>
              </a:rPr>
              <a:t> </a:t>
            </a:r>
            <a:r>
              <a:rPr lang="ru-RU" dirty="0" err="1">
                <a:solidFill>
                  <a:schemeClr val="tx1"/>
                </a:solidFill>
              </a:rPr>
              <a:t>оцінити</a:t>
            </a:r>
            <a:r>
              <a:rPr lang="ru-RU" dirty="0">
                <a:solidFill>
                  <a:schemeClr val="tx1"/>
                </a:solidFill>
              </a:rPr>
              <a:t> </a:t>
            </a:r>
            <a:r>
              <a:rPr lang="ru-RU" dirty="0" err="1">
                <a:solidFill>
                  <a:schemeClr val="tx1"/>
                </a:solidFill>
              </a:rPr>
              <a:t>психічний</a:t>
            </a:r>
            <a:r>
              <a:rPr lang="ru-RU" dirty="0">
                <a:solidFill>
                  <a:schemeClr val="tx1"/>
                </a:solidFill>
              </a:rPr>
              <a:t> стан </a:t>
            </a:r>
            <a:r>
              <a:rPr lang="ru-RU" dirty="0" err="1">
                <a:solidFill>
                  <a:schemeClr val="tx1"/>
                </a:solidFill>
              </a:rPr>
              <a:t>або</a:t>
            </a:r>
            <a:r>
              <a:rPr lang="ru-RU" dirty="0">
                <a:solidFill>
                  <a:schemeClr val="tx1"/>
                </a:solidFill>
              </a:rPr>
              <a:t> </a:t>
            </a:r>
            <a:r>
              <a:rPr lang="ru-RU" dirty="0" err="1">
                <a:solidFill>
                  <a:schemeClr val="tx1"/>
                </a:solidFill>
              </a:rPr>
              <a:t>рівень</a:t>
            </a:r>
            <a:r>
              <a:rPr lang="ru-RU" dirty="0">
                <a:solidFill>
                  <a:schemeClr val="tx1"/>
                </a:solidFill>
              </a:rPr>
              <a:t> </a:t>
            </a:r>
            <a:r>
              <a:rPr lang="ru-RU" dirty="0" err="1">
                <a:solidFill>
                  <a:schemeClr val="tx1"/>
                </a:solidFill>
              </a:rPr>
              <a:t>інтелектуального</a:t>
            </a:r>
            <a:r>
              <a:rPr lang="ru-RU" dirty="0">
                <a:solidFill>
                  <a:schemeClr val="tx1"/>
                </a:solidFill>
              </a:rPr>
              <a:t> </a:t>
            </a:r>
            <a:r>
              <a:rPr lang="ru-RU" dirty="0" err="1">
                <a:solidFill>
                  <a:schemeClr val="tx1"/>
                </a:solidFill>
              </a:rPr>
              <a:t>розвитку</a:t>
            </a:r>
            <a:r>
              <a:rPr lang="ru-RU" dirty="0">
                <a:solidFill>
                  <a:schemeClr val="tx1"/>
                </a:solidFill>
              </a:rPr>
              <a:t> </a:t>
            </a:r>
            <a:r>
              <a:rPr lang="ru-RU" dirty="0" err="1">
                <a:solidFill>
                  <a:schemeClr val="tx1"/>
                </a:solidFill>
              </a:rPr>
              <a:t>досліджуваного</a:t>
            </a:r>
            <a:r>
              <a:rPr lang="ru-RU" dirty="0">
                <a:solidFill>
                  <a:schemeClr val="tx1"/>
                </a:solidFill>
              </a:rPr>
              <a:t>.</a:t>
            </a:r>
          </a:p>
          <a:p>
            <a:pPr marL="0" indent="0">
              <a:buNone/>
            </a:pPr>
            <a:r>
              <a:rPr lang="uk-UA" dirty="0">
                <a:solidFill>
                  <a:schemeClr val="tx1"/>
                </a:solidFill>
              </a:rPr>
              <a:t>Існують тести </a:t>
            </a:r>
            <a:r>
              <a:rPr lang="uk-UA" b="1" i="1" dirty="0">
                <a:solidFill>
                  <a:schemeClr val="tx1"/>
                </a:solidFill>
              </a:rPr>
              <a:t>вербальні</a:t>
            </a:r>
            <a:r>
              <a:rPr lang="uk-UA" dirty="0">
                <a:solidFill>
                  <a:schemeClr val="tx1"/>
                </a:solidFill>
              </a:rPr>
              <a:t> (</a:t>
            </a:r>
            <a:r>
              <a:rPr lang="uk-UA" dirty="0" err="1">
                <a:solidFill>
                  <a:schemeClr val="tx1"/>
                </a:solidFill>
              </a:rPr>
              <a:t>мовні</a:t>
            </a:r>
            <a:r>
              <a:rPr lang="uk-UA" dirty="0">
                <a:solidFill>
                  <a:schemeClr val="tx1"/>
                </a:solidFill>
              </a:rPr>
              <a:t>) та </a:t>
            </a:r>
            <a:r>
              <a:rPr lang="uk-UA" b="1" i="1" dirty="0">
                <a:solidFill>
                  <a:schemeClr val="tx1"/>
                </a:solidFill>
              </a:rPr>
              <a:t>невербальні</a:t>
            </a:r>
            <a:r>
              <a:rPr lang="uk-UA" dirty="0">
                <a:solidFill>
                  <a:schemeClr val="tx1"/>
                </a:solidFill>
              </a:rPr>
              <a:t> (малюнкові). Переважно виділяють дві групи тестів – стандартизовані та </a:t>
            </a:r>
            <a:r>
              <a:rPr lang="uk-UA" dirty="0" err="1">
                <a:solidFill>
                  <a:schemeClr val="tx1"/>
                </a:solidFill>
              </a:rPr>
              <a:t>прожективні</a:t>
            </a:r>
            <a:r>
              <a:rPr lang="uk-UA" dirty="0">
                <a:solidFill>
                  <a:schemeClr val="tx1"/>
                </a:solidFill>
              </a:rPr>
              <a:t> (проективні). </a:t>
            </a:r>
          </a:p>
          <a:p>
            <a:pPr marL="0" indent="0">
              <a:buNone/>
            </a:pPr>
            <a:r>
              <a:rPr lang="uk-UA" dirty="0">
                <a:solidFill>
                  <a:schemeClr val="tx1"/>
                </a:solidFill>
              </a:rPr>
              <a:t>Тест, орієнтований на оцінку, називається </a:t>
            </a:r>
            <a:r>
              <a:rPr lang="uk-UA" b="1" i="1" dirty="0">
                <a:solidFill>
                  <a:schemeClr val="tx1"/>
                </a:solidFill>
              </a:rPr>
              <a:t>стандартизованим </a:t>
            </a:r>
            <a:r>
              <a:rPr lang="uk-UA" dirty="0">
                <a:solidFill>
                  <a:schemeClr val="tx1"/>
                </a:solidFill>
              </a:rPr>
              <a:t>тестом (тести інтелекту, спеціальних здібностей, креативності для вимірювання творчих здібностей). Однак, є тести, орієнтовані на інше: вони виявляють не оціночні показники (наприклад, рівень розвитку певної властивості), а якісні особливості особистості, які не оцінюють за будь-яким критерієм. До цієї групи тестів належать </a:t>
            </a:r>
            <a:r>
              <a:rPr lang="uk-UA" b="1" i="1" dirty="0">
                <a:solidFill>
                  <a:schemeClr val="tx1"/>
                </a:solidFill>
              </a:rPr>
              <a:t>проективні</a:t>
            </a:r>
            <a:r>
              <a:rPr lang="uk-UA" dirty="0">
                <a:solidFill>
                  <a:schemeClr val="tx1"/>
                </a:solidFill>
              </a:rPr>
              <a:t> . Вони базуються на тому, що в різноманітних проявах індивіда втілюється його особистість, в тому числі його приховані, </a:t>
            </a:r>
            <a:r>
              <a:rPr lang="uk-UA" dirty="0" err="1">
                <a:solidFill>
                  <a:schemeClr val="tx1"/>
                </a:solidFill>
              </a:rPr>
              <a:t>неосвідомлювані</a:t>
            </a:r>
            <a:r>
              <a:rPr lang="uk-UA" dirty="0">
                <a:solidFill>
                  <a:schemeClr val="tx1"/>
                </a:solidFill>
              </a:rPr>
              <a:t> потяги, конфлікти, переживання. Тобто, основним є суб'єктивний зміст та реагування, яке виникає при тестуванні у обстежуваного, що дозволяє робити висновки про особливості особистості.</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9842" r="17697"/>
          <a:stretch/>
        </p:blipFill>
        <p:spPr>
          <a:xfrm>
            <a:off x="7082118" y="0"/>
            <a:ext cx="5109882" cy="6858000"/>
          </a:xfrm>
          <a:prstGeom prst="rect">
            <a:avLst/>
          </a:prstGeom>
        </p:spPr>
      </p:pic>
    </p:spTree>
    <p:extLst>
      <p:ext uri="{BB962C8B-B14F-4D97-AF65-F5344CB8AC3E}">
        <p14:creationId xmlns:p14="http://schemas.microsoft.com/office/powerpoint/2010/main" val="1940094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srcRect l="31544" t="25232" r="31949" b="13767"/>
          <a:stretch/>
        </p:blipFill>
        <p:spPr>
          <a:xfrm>
            <a:off x="1775012" y="284216"/>
            <a:ext cx="7463118" cy="6573784"/>
          </a:xfrm>
          <a:prstGeom prst="rect">
            <a:avLst/>
          </a:prstGeom>
        </p:spPr>
      </p:pic>
    </p:spTree>
    <p:extLst>
      <p:ext uri="{BB962C8B-B14F-4D97-AF65-F5344CB8AC3E}">
        <p14:creationId xmlns:p14="http://schemas.microsoft.com/office/powerpoint/2010/main" val="2655200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2714" t="3442" r="2324" b="2475"/>
          <a:stretch/>
        </p:blipFill>
        <p:spPr>
          <a:xfrm>
            <a:off x="94129" y="121024"/>
            <a:ext cx="3294530" cy="3307976"/>
          </a:xfrm>
          <a:prstGeom prst="rect">
            <a:avLst/>
          </a:prstGeom>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8293" t="8415" r="7450" b="8594"/>
          <a:stretch/>
        </p:blipFill>
        <p:spPr>
          <a:xfrm>
            <a:off x="3585160" y="107576"/>
            <a:ext cx="3904852" cy="333603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4409" y="3726221"/>
            <a:ext cx="3321422" cy="2562520"/>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5831" y="0"/>
            <a:ext cx="4586169" cy="6850268"/>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00" y="3536577"/>
            <a:ext cx="4515265" cy="3321423"/>
          </a:xfrm>
          <a:prstGeom prst="rect">
            <a:avLst/>
          </a:prstGeom>
        </p:spPr>
      </p:pic>
    </p:spTree>
    <p:extLst>
      <p:ext uri="{BB962C8B-B14F-4D97-AF65-F5344CB8AC3E}">
        <p14:creationId xmlns:p14="http://schemas.microsoft.com/office/powerpoint/2010/main" val="3330566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899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Tree>
    <p:extLst>
      <p:ext uri="{BB962C8B-B14F-4D97-AF65-F5344CB8AC3E}">
        <p14:creationId xmlns:p14="http://schemas.microsoft.com/office/powerpoint/2010/main" val="2296823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0"/>
          </a:xfrm>
        </p:spPr>
      </p:pic>
    </p:spTree>
    <p:extLst>
      <p:ext uri="{BB962C8B-B14F-4D97-AF65-F5344CB8AC3E}">
        <p14:creationId xmlns:p14="http://schemas.microsoft.com/office/powerpoint/2010/main" val="3259953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192000" cy="6858000"/>
          </a:xfrm>
        </p:spPr>
      </p:pic>
      <p:sp>
        <p:nvSpPr>
          <p:cNvPr id="7" name="Объект 2"/>
          <p:cNvSpPr txBox="1">
            <a:spLocks/>
          </p:cNvSpPr>
          <p:nvPr/>
        </p:nvSpPr>
        <p:spPr>
          <a:xfrm>
            <a:off x="4316505" y="114301"/>
            <a:ext cx="7969637" cy="66293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k-UA" sz="2400" b="1" dirty="0">
                <a:solidFill>
                  <a:schemeClr val="tx1"/>
                </a:solidFill>
              </a:rPr>
              <a:t>Опитувальниками</a:t>
            </a:r>
            <a:r>
              <a:rPr lang="uk-UA" dirty="0">
                <a:solidFill>
                  <a:schemeClr val="tx1"/>
                </a:solidFill>
              </a:rPr>
              <a:t> називають методики, які містять набір </a:t>
            </a:r>
            <a:r>
              <a:rPr lang="uk-UA" dirty="0" err="1">
                <a:solidFill>
                  <a:schemeClr val="tx1"/>
                </a:solidFill>
              </a:rPr>
              <a:t>запитань,на</a:t>
            </a:r>
            <a:r>
              <a:rPr lang="uk-UA" dirty="0">
                <a:solidFill>
                  <a:schemeClr val="tx1"/>
                </a:solidFill>
              </a:rPr>
              <a:t> які обстежуваний повинен відповісти, або це є ствердження, з якими </a:t>
            </a:r>
            <a:r>
              <a:rPr lang="uk-UA" dirty="0" err="1">
                <a:solidFill>
                  <a:schemeClr val="tx1"/>
                </a:solidFill>
              </a:rPr>
              <a:t>вінпогоджується</a:t>
            </a:r>
            <a:r>
              <a:rPr lang="uk-UA" dirty="0">
                <a:solidFill>
                  <a:schemeClr val="tx1"/>
                </a:solidFill>
              </a:rPr>
              <a:t> або не погоджується.</a:t>
            </a:r>
          </a:p>
          <a:p>
            <a:pPr marL="0" indent="0">
              <a:buFont typeface="Wingdings 3" charset="2"/>
              <a:buNone/>
            </a:pPr>
            <a:r>
              <a:rPr lang="uk-UA" dirty="0">
                <a:solidFill>
                  <a:schemeClr val="tx1"/>
                </a:solidFill>
              </a:rPr>
              <a:t>Існують опитувальники " відкритого" типу (відповіді даються у довільній формі) та " закритого" типу (відповіді вибирають із варіантів, які </a:t>
            </a:r>
            <a:r>
              <a:rPr lang="ru-RU" dirty="0" err="1">
                <a:solidFill>
                  <a:schemeClr val="tx1"/>
                </a:solidFill>
              </a:rPr>
              <a:t>надані</a:t>
            </a:r>
            <a:r>
              <a:rPr lang="ru-RU" dirty="0">
                <a:solidFill>
                  <a:schemeClr val="tx1"/>
                </a:solidFill>
              </a:rPr>
              <a:t> в </a:t>
            </a:r>
            <a:r>
              <a:rPr lang="ru-RU" dirty="0" err="1">
                <a:solidFill>
                  <a:schemeClr val="tx1"/>
                </a:solidFill>
              </a:rPr>
              <a:t>опитувальнику</a:t>
            </a:r>
            <a:r>
              <a:rPr lang="ru-RU" dirty="0">
                <a:solidFill>
                  <a:schemeClr val="tx1"/>
                </a:solidFill>
              </a:rPr>
              <a:t>). </a:t>
            </a:r>
            <a:r>
              <a:rPr lang="ru-RU" dirty="0" err="1">
                <a:solidFill>
                  <a:schemeClr val="tx1"/>
                </a:solidFill>
              </a:rPr>
              <a:t>Крім</a:t>
            </a:r>
            <a:r>
              <a:rPr lang="ru-RU" dirty="0">
                <a:solidFill>
                  <a:schemeClr val="tx1"/>
                </a:solidFill>
              </a:rPr>
              <a:t> того, </a:t>
            </a:r>
            <a:r>
              <a:rPr lang="ru-RU" dirty="0" err="1">
                <a:solidFill>
                  <a:schemeClr val="tx1"/>
                </a:solidFill>
              </a:rPr>
              <a:t>розрізняють</a:t>
            </a:r>
            <a:r>
              <a:rPr lang="ru-RU" dirty="0">
                <a:solidFill>
                  <a:schemeClr val="tx1"/>
                </a:solidFill>
              </a:rPr>
              <a:t> </a:t>
            </a:r>
            <a:r>
              <a:rPr lang="ru-RU" dirty="0" err="1">
                <a:solidFill>
                  <a:schemeClr val="tx1"/>
                </a:solidFill>
              </a:rPr>
              <a:t>опитувальники-анкети</a:t>
            </a:r>
            <a:r>
              <a:rPr lang="ru-RU" dirty="0">
                <a:solidFill>
                  <a:schemeClr val="tx1"/>
                </a:solidFill>
              </a:rPr>
              <a:t> та </a:t>
            </a:r>
            <a:r>
              <a:rPr lang="ru-RU" dirty="0" err="1">
                <a:solidFill>
                  <a:schemeClr val="tx1"/>
                </a:solidFill>
              </a:rPr>
              <a:t>особистісні</a:t>
            </a:r>
            <a:r>
              <a:rPr lang="ru-RU" dirty="0">
                <a:solidFill>
                  <a:schemeClr val="tx1"/>
                </a:solidFill>
              </a:rPr>
              <a:t> </a:t>
            </a:r>
            <a:r>
              <a:rPr lang="ru-RU" dirty="0" err="1">
                <a:solidFill>
                  <a:schemeClr val="tx1"/>
                </a:solidFill>
              </a:rPr>
              <a:t>опитувальники</a:t>
            </a:r>
            <a:r>
              <a:rPr lang="ru-RU" dirty="0">
                <a:solidFill>
                  <a:schemeClr val="tx1"/>
                </a:solidFill>
              </a:rPr>
              <a:t>.</a:t>
            </a:r>
            <a:endParaRPr lang="uk-UA" dirty="0">
              <a:solidFill>
                <a:schemeClr val="tx1"/>
              </a:solidFill>
            </a:endParaRPr>
          </a:p>
          <a:p>
            <a:pPr marL="0" indent="0">
              <a:buFont typeface="Wingdings 3" charset="2"/>
              <a:buNone/>
            </a:pPr>
            <a:r>
              <a:rPr lang="uk-UA" dirty="0">
                <a:solidFill>
                  <a:schemeClr val="tx1"/>
                </a:solidFill>
              </a:rPr>
              <a:t>Особистісні опитувальники для вимірювання особливостей особистості поділяються на кілька груп:</a:t>
            </a:r>
          </a:p>
          <a:p>
            <a:pPr marL="0" indent="0">
              <a:buFont typeface="Wingdings 3" charset="2"/>
              <a:buNone/>
            </a:pPr>
            <a:r>
              <a:rPr lang="uk-UA" dirty="0">
                <a:solidFill>
                  <a:schemeClr val="tx1"/>
                </a:solidFill>
              </a:rPr>
              <a:t>а) типологічні опитувальники, що розроблені на основі визначення</a:t>
            </a:r>
          </a:p>
          <a:p>
            <a:pPr marL="0" indent="0">
              <a:buFont typeface="Wingdings 3" charset="2"/>
              <a:buNone/>
            </a:pPr>
            <a:r>
              <a:rPr lang="uk-UA" dirty="0">
                <a:solidFill>
                  <a:schemeClr val="tx1"/>
                </a:solidFill>
              </a:rPr>
              <a:t>типів особистості і дозволяють віднести обстежуваних до того чи іншого</a:t>
            </a:r>
          </a:p>
          <a:p>
            <a:pPr marL="0" indent="0">
              <a:buFont typeface="Wingdings 3" charset="2"/>
              <a:buNone/>
            </a:pPr>
            <a:r>
              <a:rPr lang="uk-UA" dirty="0">
                <a:solidFill>
                  <a:schemeClr val="tx1"/>
                </a:solidFill>
              </a:rPr>
              <a:t>типу, що відрізняється якісно своєрідними проявами;</a:t>
            </a:r>
          </a:p>
          <a:p>
            <a:pPr marL="0" indent="0">
              <a:buFont typeface="Wingdings 3" charset="2"/>
              <a:buNone/>
            </a:pPr>
            <a:r>
              <a:rPr lang="uk-UA" dirty="0">
                <a:solidFill>
                  <a:schemeClr val="tx1"/>
                </a:solidFill>
              </a:rPr>
              <a:t>б) опитувальник рис особистості, що визначають </a:t>
            </a:r>
            <a:r>
              <a:rPr lang="uk-UA" dirty="0" err="1">
                <a:solidFill>
                  <a:schemeClr val="tx1"/>
                </a:solidFill>
              </a:rPr>
              <a:t>вираженість</a:t>
            </a:r>
            <a:r>
              <a:rPr lang="uk-UA" dirty="0">
                <a:solidFill>
                  <a:schemeClr val="tx1"/>
                </a:solidFill>
              </a:rPr>
              <a:t> рис –</a:t>
            </a:r>
          </a:p>
          <a:p>
            <a:pPr marL="0" indent="0">
              <a:buFont typeface="Wingdings 3" charset="2"/>
              <a:buNone/>
            </a:pPr>
            <a:r>
              <a:rPr lang="uk-UA" dirty="0">
                <a:solidFill>
                  <a:schemeClr val="tx1"/>
                </a:solidFill>
              </a:rPr>
              <a:t>стійких особистісних ознак;</a:t>
            </a:r>
          </a:p>
          <a:p>
            <a:pPr marL="0" indent="0">
              <a:buFont typeface="Wingdings 3" charset="2"/>
              <a:buNone/>
            </a:pPr>
            <a:r>
              <a:rPr lang="uk-UA" dirty="0">
                <a:solidFill>
                  <a:schemeClr val="tx1"/>
                </a:solidFill>
              </a:rPr>
              <a:t>в) опитувальник мотивів;</a:t>
            </a:r>
          </a:p>
          <a:p>
            <a:pPr marL="0" indent="0">
              <a:buFont typeface="Wingdings 3" charset="2"/>
              <a:buNone/>
            </a:pPr>
            <a:r>
              <a:rPr lang="uk-UA" dirty="0">
                <a:solidFill>
                  <a:schemeClr val="tx1"/>
                </a:solidFill>
              </a:rPr>
              <a:t>г) опитувальник цінностей;</a:t>
            </a:r>
          </a:p>
          <a:p>
            <a:pPr marL="0" indent="0">
              <a:buFont typeface="Wingdings 3" charset="2"/>
              <a:buNone/>
            </a:pPr>
            <a:r>
              <a:rPr lang="uk-UA" dirty="0">
                <a:solidFill>
                  <a:schemeClr val="tx1"/>
                </a:solidFill>
              </a:rPr>
              <a:t>д) опитувальник установок;</a:t>
            </a:r>
          </a:p>
          <a:p>
            <a:pPr marL="0" indent="0">
              <a:buFont typeface="Wingdings 3" charset="2"/>
              <a:buNone/>
            </a:pPr>
            <a:r>
              <a:rPr lang="uk-UA" dirty="0">
                <a:solidFill>
                  <a:schemeClr val="tx1"/>
                </a:solidFill>
              </a:rPr>
              <a:t>е) опитувальники інтересів;</a:t>
            </a:r>
          </a:p>
        </p:txBody>
      </p:sp>
    </p:spTree>
    <p:extLst>
      <p:ext uri="{BB962C8B-B14F-4D97-AF65-F5344CB8AC3E}">
        <p14:creationId xmlns:p14="http://schemas.microsoft.com/office/powerpoint/2010/main" val="16607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947212" cy="385481"/>
          </a:xfrm>
        </p:spPr>
        <p:txBody>
          <a:bodyPr>
            <a:normAutofit fontScale="90000"/>
          </a:bodyPr>
          <a:lstStyle/>
          <a:p>
            <a:r>
              <a:rPr lang="uk-UA" dirty="0"/>
              <a:t>Проблема локалізації психічних функцій</a:t>
            </a:r>
          </a:p>
        </p:txBody>
      </p:sp>
      <p:sp>
        <p:nvSpPr>
          <p:cNvPr id="3" name="Объект 2"/>
          <p:cNvSpPr>
            <a:spLocks noGrp="1"/>
          </p:cNvSpPr>
          <p:nvPr>
            <p:ph idx="1"/>
          </p:nvPr>
        </p:nvSpPr>
        <p:spPr>
          <a:xfrm>
            <a:off x="403412" y="833718"/>
            <a:ext cx="6819452" cy="5593975"/>
          </a:xfrm>
        </p:spPr>
        <p:txBody>
          <a:bodyPr>
            <a:normAutofit/>
          </a:bodyPr>
          <a:lstStyle/>
          <a:p>
            <a:pPr marL="0" indent="0">
              <a:buNone/>
            </a:pPr>
            <a:r>
              <a:rPr lang="uk-UA" sz="2000" b="1" i="1" dirty="0">
                <a:solidFill>
                  <a:schemeClr val="accent1">
                    <a:lumMod val="75000"/>
                  </a:schemeClr>
                </a:solidFill>
              </a:rPr>
              <a:t>Локалізація вищих психічних функцій </a:t>
            </a:r>
            <a:r>
              <a:rPr lang="uk-UA" dirty="0"/>
              <a:t>— </a:t>
            </a:r>
            <a:r>
              <a:rPr lang="uk-UA" dirty="0">
                <a:solidFill>
                  <a:schemeClr val="tx1"/>
                </a:solidFill>
              </a:rPr>
              <a:t>теоретична концепція, що виражає більш менш однозначну відповідність певних ділянок мозку і психічних процесів.</a:t>
            </a:r>
          </a:p>
          <a:p>
            <a:pPr marL="0" indent="0">
              <a:buNone/>
            </a:pPr>
            <a:r>
              <a:rPr lang="uk-UA" dirty="0">
                <a:solidFill>
                  <a:schemeClr val="tx1"/>
                </a:solidFill>
              </a:rPr>
              <a:t>Проблема зв'язку психіки і мозку ставилася ще в працях Гіппократа, </a:t>
            </a:r>
            <a:r>
              <a:rPr lang="uk-UA" dirty="0" err="1">
                <a:solidFill>
                  <a:schemeClr val="tx1"/>
                </a:solidFill>
              </a:rPr>
              <a:t>Галена</a:t>
            </a:r>
            <a:r>
              <a:rPr lang="uk-UA" dirty="0">
                <a:solidFill>
                  <a:schemeClr val="tx1"/>
                </a:solidFill>
              </a:rPr>
              <a:t>, а у новий час її рішення було представлене в дослідженнях представників вузького </a:t>
            </a:r>
            <a:r>
              <a:rPr lang="uk-UA" dirty="0" err="1">
                <a:solidFill>
                  <a:schemeClr val="tx1"/>
                </a:solidFill>
              </a:rPr>
              <a:t>локалізаціонізму</a:t>
            </a:r>
            <a:r>
              <a:rPr lang="uk-UA" dirty="0">
                <a:solidFill>
                  <a:schemeClr val="tx1"/>
                </a:solidFill>
              </a:rPr>
              <a:t> і </a:t>
            </a:r>
            <a:r>
              <a:rPr lang="uk-UA" dirty="0" err="1">
                <a:solidFill>
                  <a:schemeClr val="tx1"/>
                </a:solidFill>
              </a:rPr>
              <a:t>антилокалізаціонізму</a:t>
            </a:r>
            <a:r>
              <a:rPr lang="uk-UA" dirty="0">
                <a:solidFill>
                  <a:schemeClr val="tx1"/>
                </a:solidFill>
              </a:rPr>
              <a:t>.</a:t>
            </a:r>
          </a:p>
          <a:p>
            <a:pPr marL="0" indent="0">
              <a:buNone/>
            </a:pPr>
            <a:r>
              <a:rPr lang="uk-UA" dirty="0">
                <a:solidFill>
                  <a:schemeClr val="tx1"/>
                </a:solidFill>
              </a:rPr>
              <a:t>Представники одного з напрямів </a:t>
            </a:r>
            <a:r>
              <a:rPr lang="uk-UA" u="sng" dirty="0">
                <a:solidFill>
                  <a:schemeClr val="tx1"/>
                </a:solidFill>
              </a:rPr>
              <a:t>локалізації вищих психічних функцій</a:t>
            </a:r>
            <a:r>
              <a:rPr lang="uk-UA" dirty="0">
                <a:solidFill>
                  <a:schemeClr val="tx1"/>
                </a:solidFill>
              </a:rPr>
              <a:t> – </a:t>
            </a:r>
            <a:r>
              <a:rPr lang="uk-UA" b="1" dirty="0">
                <a:solidFill>
                  <a:schemeClr val="tx1"/>
                </a:solidFill>
              </a:rPr>
              <a:t>вузького </a:t>
            </a:r>
            <a:r>
              <a:rPr lang="uk-UA" sz="2000" b="1" i="1" dirty="0" err="1">
                <a:solidFill>
                  <a:schemeClr val="accent1">
                    <a:lumMod val="75000"/>
                  </a:schemeClr>
                </a:solidFill>
              </a:rPr>
              <a:t>локалізаціонізму</a:t>
            </a:r>
            <a:r>
              <a:rPr lang="uk-UA" dirty="0"/>
              <a:t> </a:t>
            </a:r>
            <a:r>
              <a:rPr lang="uk-UA" dirty="0">
                <a:solidFill>
                  <a:schemeClr val="tx1"/>
                </a:solidFill>
              </a:rPr>
              <a:t>розглядали </a:t>
            </a:r>
            <a:r>
              <a:rPr lang="uk-UA" u="sng" dirty="0">
                <a:solidFill>
                  <a:schemeClr val="tx1"/>
                </a:solidFill>
              </a:rPr>
              <a:t>психіч</a:t>
            </a:r>
            <a:r>
              <a:rPr lang="uk-UA" u="sng" dirty="0"/>
              <a:t>ні </a:t>
            </a:r>
            <a:r>
              <a:rPr lang="uk-UA" u="sng" dirty="0">
                <a:solidFill>
                  <a:schemeClr val="tx1"/>
                </a:solidFill>
              </a:rPr>
              <a:t>функції як єдині, нерозкладні на компоненти "психічні здібності", здійснювані вузько обмеженими ділянками кори мозку</a:t>
            </a:r>
            <a:r>
              <a:rPr lang="uk-UA" dirty="0">
                <a:solidFill>
                  <a:schemeClr val="tx1"/>
                </a:solidFill>
              </a:rPr>
              <a:t> (мозковими "центрами"). Поразка "центру" веде до випадання відповідної функції. В результаті були створені </a:t>
            </a:r>
            <a:r>
              <a:rPr lang="uk-UA" u="sng" dirty="0">
                <a:solidFill>
                  <a:schemeClr val="tx1"/>
                </a:solidFill>
              </a:rPr>
              <a:t>детальні карти локалізації психічних функцій в мозку</a:t>
            </a:r>
            <a:r>
              <a:rPr lang="uk-UA" dirty="0">
                <a:solidFill>
                  <a:schemeClr val="tx1"/>
                </a:solidFill>
              </a:rPr>
              <a:t> (френологічна карта Ф. </a:t>
            </a:r>
            <a:r>
              <a:rPr lang="uk-UA" dirty="0" err="1">
                <a:solidFill>
                  <a:schemeClr val="tx1"/>
                </a:solidFill>
              </a:rPr>
              <a:t>Галля</a:t>
            </a:r>
            <a:r>
              <a:rPr lang="uk-UA" dirty="0">
                <a:solidFill>
                  <a:schemeClr val="tx1"/>
                </a:solidFill>
              </a:rPr>
              <a:t>, локалізаційна карта До. </a:t>
            </a:r>
            <a:r>
              <a:rPr lang="uk-UA" dirty="0" err="1">
                <a:solidFill>
                  <a:schemeClr val="tx1"/>
                </a:solidFill>
              </a:rPr>
              <a:t>Кляйста</a:t>
            </a:r>
            <a:r>
              <a:rPr lang="uk-UA" dirty="0">
                <a:solidFill>
                  <a:schemeClr val="tx1"/>
                </a:solidFill>
              </a:rPr>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2864" y="618564"/>
            <a:ext cx="4389120" cy="5998821"/>
          </a:xfrm>
          <a:prstGeom prst="rect">
            <a:avLst/>
          </a:prstGeom>
        </p:spPr>
      </p:pic>
    </p:spTree>
    <p:extLst>
      <p:ext uri="{BB962C8B-B14F-4D97-AF65-F5344CB8AC3E}">
        <p14:creationId xmlns:p14="http://schemas.microsoft.com/office/powerpoint/2010/main" val="1007042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0"/>
          </a:xfrm>
        </p:spPr>
      </p:pic>
    </p:spTree>
    <p:extLst>
      <p:ext uri="{BB962C8B-B14F-4D97-AF65-F5344CB8AC3E}">
        <p14:creationId xmlns:p14="http://schemas.microsoft.com/office/powerpoint/2010/main" val="3260116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371294" cy="6858000"/>
          </a:xfrm>
        </p:spPr>
      </p:pic>
    </p:spTree>
    <p:extLst>
      <p:ext uri="{BB962C8B-B14F-4D97-AF65-F5344CB8AC3E}">
        <p14:creationId xmlns:p14="http://schemas.microsoft.com/office/powerpoint/2010/main" val="2091771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6" name="Рисунок 5"/>
          <p:cNvPicPr>
            <a:picLocks noChangeAspect="1"/>
          </p:cNvPicPr>
          <p:nvPr/>
        </p:nvPicPr>
        <p:blipFill>
          <a:blip r:embed="rId3"/>
          <a:stretch>
            <a:fillRect/>
          </a:stretch>
        </p:blipFill>
        <p:spPr>
          <a:xfrm>
            <a:off x="123544" y="3620743"/>
            <a:ext cx="12186960" cy="3237257"/>
          </a:xfrm>
          <a:prstGeom prst="rect">
            <a:avLst/>
          </a:prstGeom>
        </p:spPr>
      </p:pic>
    </p:spTree>
    <p:extLst>
      <p:ext uri="{BB962C8B-B14F-4D97-AF65-F5344CB8AC3E}">
        <p14:creationId xmlns:p14="http://schemas.microsoft.com/office/powerpoint/2010/main" val="1407094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82936" y="995082"/>
            <a:ext cx="8442583" cy="4752861"/>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7" name="Рисунок 6"/>
          <p:cNvPicPr>
            <a:picLocks noChangeAspect="1"/>
          </p:cNvPicPr>
          <p:nvPr/>
        </p:nvPicPr>
        <p:blipFill>
          <a:blip r:embed="rId4"/>
          <a:stretch>
            <a:fillRect/>
          </a:stretch>
        </p:blipFill>
        <p:spPr>
          <a:xfrm>
            <a:off x="2708415" y="-36448"/>
            <a:ext cx="7017104" cy="6815919"/>
          </a:xfrm>
          <a:prstGeom prst="rect">
            <a:avLst/>
          </a:prstGeom>
        </p:spPr>
      </p:pic>
    </p:spTree>
    <p:extLst>
      <p:ext uri="{BB962C8B-B14F-4D97-AF65-F5344CB8AC3E}">
        <p14:creationId xmlns:p14="http://schemas.microsoft.com/office/powerpoint/2010/main" val="3088777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pic>
        <p:nvPicPr>
          <p:cNvPr id="6" name="Рисунок 5"/>
          <p:cNvPicPr>
            <a:picLocks noChangeAspect="1"/>
          </p:cNvPicPr>
          <p:nvPr/>
        </p:nvPicPr>
        <p:blipFill>
          <a:blip r:embed="rId3"/>
          <a:stretch>
            <a:fillRect/>
          </a:stretch>
        </p:blipFill>
        <p:spPr>
          <a:xfrm>
            <a:off x="228600" y="1126615"/>
            <a:ext cx="12192000" cy="5731385"/>
          </a:xfrm>
          <a:prstGeom prst="rect">
            <a:avLst/>
          </a:prstGeom>
        </p:spPr>
      </p:pic>
    </p:spTree>
    <p:extLst>
      <p:ext uri="{BB962C8B-B14F-4D97-AF65-F5344CB8AC3E}">
        <p14:creationId xmlns:p14="http://schemas.microsoft.com/office/powerpoint/2010/main" val="2567784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8230"/>
            <a:ext cx="12191999" cy="6916229"/>
          </a:xfrm>
        </p:spPr>
      </p:pic>
      <p:pic>
        <p:nvPicPr>
          <p:cNvPr id="8" name="Рисунок 7"/>
          <p:cNvPicPr>
            <a:picLocks noChangeAspect="1"/>
          </p:cNvPicPr>
          <p:nvPr/>
        </p:nvPicPr>
        <p:blipFill>
          <a:blip r:embed="rId3"/>
          <a:stretch>
            <a:fillRect/>
          </a:stretch>
        </p:blipFill>
        <p:spPr>
          <a:xfrm>
            <a:off x="1328025" y="327231"/>
            <a:ext cx="9535948" cy="6145305"/>
          </a:xfrm>
          <a:prstGeom prst="rect">
            <a:avLst/>
          </a:prstGeom>
        </p:spPr>
      </p:pic>
    </p:spTree>
    <p:extLst>
      <p:ext uri="{BB962C8B-B14F-4D97-AF65-F5344CB8AC3E}">
        <p14:creationId xmlns:p14="http://schemas.microsoft.com/office/powerpoint/2010/main" val="2800685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pic>
        <p:nvPicPr>
          <p:cNvPr id="7" name="Рисунок 6"/>
          <p:cNvPicPr>
            <a:picLocks noChangeAspect="1"/>
          </p:cNvPicPr>
          <p:nvPr/>
        </p:nvPicPr>
        <p:blipFill>
          <a:blip r:embed="rId3"/>
          <a:stretch>
            <a:fillRect/>
          </a:stretch>
        </p:blipFill>
        <p:spPr>
          <a:xfrm>
            <a:off x="255494" y="174812"/>
            <a:ext cx="12192000" cy="4760259"/>
          </a:xfrm>
          <a:prstGeom prst="rect">
            <a:avLst/>
          </a:prstGeom>
        </p:spPr>
      </p:pic>
    </p:spTree>
    <p:extLst>
      <p:ext uri="{BB962C8B-B14F-4D97-AF65-F5344CB8AC3E}">
        <p14:creationId xmlns:p14="http://schemas.microsoft.com/office/powerpoint/2010/main" val="2337389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Рисунок 14"/>
          <p:cNvPicPr>
            <a:picLocks noChangeAspect="1"/>
          </p:cNvPicPr>
          <p:nvPr/>
        </p:nvPicPr>
        <p:blipFill>
          <a:blip r:embed="rId3"/>
          <a:stretch>
            <a:fillRect/>
          </a:stretch>
        </p:blipFill>
        <p:spPr>
          <a:xfrm>
            <a:off x="2151530" y="1140895"/>
            <a:ext cx="8619563" cy="5545557"/>
          </a:xfrm>
          <a:prstGeom prst="rect">
            <a:avLst/>
          </a:prstGeom>
        </p:spPr>
      </p:pic>
      <p:pic>
        <p:nvPicPr>
          <p:cNvPr id="16" name="Рисунок 15"/>
          <p:cNvPicPr>
            <a:picLocks noChangeAspect="1"/>
          </p:cNvPicPr>
          <p:nvPr/>
        </p:nvPicPr>
        <p:blipFill>
          <a:blip r:embed="rId4"/>
          <a:stretch>
            <a:fillRect/>
          </a:stretch>
        </p:blipFill>
        <p:spPr>
          <a:xfrm>
            <a:off x="2439991" y="0"/>
            <a:ext cx="8791194" cy="969348"/>
          </a:xfrm>
          <a:prstGeom prst="rect">
            <a:avLst/>
          </a:prstGeom>
        </p:spPr>
      </p:pic>
    </p:spTree>
    <p:extLst>
      <p:ext uri="{BB962C8B-B14F-4D97-AF65-F5344CB8AC3E}">
        <p14:creationId xmlns:p14="http://schemas.microsoft.com/office/powerpoint/2010/main" val="3316092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122782285"/>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930A4D959EC8F24BB9C6BA854F4C62BA" ma:contentTypeVersion="2" ma:contentTypeDescription="Створення нового документа." ma:contentTypeScope="" ma:versionID="85e89349569d1271ff5f5e242358f1cd">
  <xsd:schema xmlns:xsd="http://www.w3.org/2001/XMLSchema" xmlns:xs="http://www.w3.org/2001/XMLSchema" xmlns:p="http://schemas.microsoft.com/office/2006/metadata/properties" xmlns:ns2="05dc1815-4e05-4216-8728-d73d928e201b" targetNamespace="http://schemas.microsoft.com/office/2006/metadata/properties" ma:root="true" ma:fieldsID="cb846605e967b977ee5634ed691cd396" ns2:_="">
    <xsd:import namespace="05dc1815-4e05-4216-8728-d73d928e201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dc1815-4e05-4216-8728-d73d928e20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29A78E-22F7-4815-ACCC-4873BB236FDE}">
  <ds:schemaRefs>
    <ds:schemaRef ds:uri="http://schemas.microsoft.com/sharepoint/v3/contenttype/forms"/>
  </ds:schemaRefs>
</ds:datastoreItem>
</file>

<file path=customXml/itemProps2.xml><?xml version="1.0" encoding="utf-8"?>
<ds:datastoreItem xmlns:ds="http://schemas.openxmlformats.org/officeDocument/2006/customXml" ds:itemID="{58E24C43-F727-4DD9-9DD5-D038BEAEED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dc1815-4e05-4216-8728-d73d928e20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234BF3-8324-4516-B8A8-DE151461D24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Facet</Template>
  <TotalTime>174</TotalTime>
  <Words>2030</Words>
  <Application>Microsoft Office PowerPoint</Application>
  <PresentationFormat>Широкоэкранный</PresentationFormat>
  <Paragraphs>93</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Грань</vt:lpstr>
      <vt:lpstr>Презентация PowerPoint</vt:lpstr>
      <vt:lpstr>Основні поняття медичної психології</vt:lpstr>
      <vt:lpstr>Презентация PowerPoint</vt:lpstr>
      <vt:lpstr>Презентация PowerPoint</vt:lpstr>
      <vt:lpstr>Історія медичної психології в Україні</vt:lpstr>
      <vt:lpstr>Презентация PowerPoint</vt:lpstr>
      <vt:lpstr>Методи дослідження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Тестування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Проблема локалізації психічних функцій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Настенька</dc:creator>
  <cp:lastModifiedBy>Настенька</cp:lastModifiedBy>
  <cp:revision>22</cp:revision>
  <dcterms:created xsi:type="dcterms:W3CDTF">2022-05-30T12:51:09Z</dcterms:created>
  <dcterms:modified xsi:type="dcterms:W3CDTF">2024-02-17T13:06:21Z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0x010100930A4D959EC8F24BB9C6BA854F4C62BA</vt:lpwstr>
  </property>
</Properties>
</file>