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3" r:id="rId6"/>
    <p:sldId id="262" r:id="rId7"/>
    <p:sldId id="260" r:id="rId8"/>
    <p:sldId id="261" r:id="rId9"/>
    <p:sldId id="264" r:id="rId10"/>
    <p:sldId id="270" r:id="rId11"/>
    <p:sldId id="281" r:id="rId12"/>
    <p:sldId id="268" r:id="rId13"/>
    <p:sldId id="265" r:id="rId14"/>
    <p:sldId id="266" r:id="rId15"/>
    <p:sldId id="267" r:id="rId16"/>
    <p:sldId id="271" r:id="rId17"/>
    <p:sldId id="272" r:id="rId18"/>
    <p:sldId id="273" r:id="rId19"/>
    <p:sldId id="274" r:id="rId20"/>
    <p:sldId id="275" r:id="rId21"/>
    <p:sldId id="276" r:id="rId22"/>
    <p:sldId id="280" r:id="rId23"/>
    <p:sldId id="278" r:id="rId24"/>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3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106C2D9E-7734-472C-97A7-2F7BF3182290}" type="datetimeFigureOut">
              <a:rPr lang="uk-UA" smtClean="0"/>
              <a:t>28.08.2023</a:t>
            </a:fld>
            <a:endParaRPr lang="uk-UA"/>
          </a:p>
        </p:txBody>
      </p:sp>
      <p:sp>
        <p:nvSpPr>
          <p:cNvPr id="20" name="Нижний колонтитул 19"/>
          <p:cNvSpPr>
            <a:spLocks noGrp="1"/>
          </p:cNvSpPr>
          <p:nvPr>
            <p:ph type="ftr" sz="quarter" idx="11"/>
          </p:nvPr>
        </p:nvSpPr>
        <p:spPr/>
        <p:txBody>
          <a:bodyPr/>
          <a:lstStyle>
            <a:extLst/>
          </a:lstStyle>
          <a:p>
            <a:endParaRPr lang="uk-UA"/>
          </a:p>
        </p:txBody>
      </p:sp>
      <p:sp>
        <p:nvSpPr>
          <p:cNvPr id="10" name="Номер слайда 9"/>
          <p:cNvSpPr>
            <a:spLocks noGrp="1"/>
          </p:cNvSpPr>
          <p:nvPr>
            <p:ph type="sldNum" sz="quarter" idx="12"/>
          </p:nvPr>
        </p:nvSpPr>
        <p:spPr/>
        <p:txBody>
          <a:bodyPr/>
          <a:lstStyle>
            <a:extLst/>
          </a:lstStyle>
          <a:p>
            <a:fld id="{1D8B3882-7E49-4464-8C05-08FE7DABAD0B}" type="slidenum">
              <a:rPr lang="uk-UA" smtClean="0"/>
              <a:t>‹#›</a:t>
            </a:fld>
            <a:endParaRPr lang="uk-UA"/>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06C2D9E-7734-472C-97A7-2F7BF3182290}" type="datetimeFigureOut">
              <a:rPr lang="uk-UA" smtClean="0"/>
              <a:t>28.08.2023</a:t>
            </a:fld>
            <a:endParaRPr lang="uk-UA"/>
          </a:p>
        </p:txBody>
      </p:sp>
      <p:sp>
        <p:nvSpPr>
          <p:cNvPr id="5" name="Нижний колонтитул 4"/>
          <p:cNvSpPr>
            <a:spLocks noGrp="1"/>
          </p:cNvSpPr>
          <p:nvPr>
            <p:ph type="ftr" sz="quarter" idx="11"/>
          </p:nvPr>
        </p:nvSpPr>
        <p:spPr/>
        <p:txBody>
          <a:bodyPr/>
          <a:lstStyle>
            <a:extLst/>
          </a:lstStyle>
          <a:p>
            <a:endParaRPr lang="uk-UA"/>
          </a:p>
        </p:txBody>
      </p:sp>
      <p:sp>
        <p:nvSpPr>
          <p:cNvPr id="6" name="Номер слайда 5"/>
          <p:cNvSpPr>
            <a:spLocks noGrp="1"/>
          </p:cNvSpPr>
          <p:nvPr>
            <p:ph type="sldNum" sz="quarter" idx="12"/>
          </p:nvPr>
        </p:nvSpPr>
        <p:spPr/>
        <p:txBody>
          <a:bodyPr/>
          <a:lstStyle>
            <a:extLst/>
          </a:lstStyle>
          <a:p>
            <a:fld id="{1D8B3882-7E49-4464-8C05-08FE7DABAD0B}" type="slidenum">
              <a:rPr lang="uk-UA" smtClean="0"/>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106C2D9E-7734-472C-97A7-2F7BF3182290}" type="datetimeFigureOut">
              <a:rPr lang="uk-UA" smtClean="0"/>
              <a:t>28.08.2023</a:t>
            </a:fld>
            <a:endParaRPr lang="uk-UA"/>
          </a:p>
        </p:txBody>
      </p:sp>
      <p:sp>
        <p:nvSpPr>
          <p:cNvPr id="5" name="Нижний колонтитул 4"/>
          <p:cNvSpPr>
            <a:spLocks noGrp="1"/>
          </p:cNvSpPr>
          <p:nvPr>
            <p:ph type="ftr" sz="quarter" idx="11"/>
          </p:nvPr>
        </p:nvSpPr>
        <p:spPr/>
        <p:txBody>
          <a:bodyPr/>
          <a:lstStyle>
            <a:extLst/>
          </a:lstStyle>
          <a:p>
            <a:endParaRPr lang="uk-UA"/>
          </a:p>
        </p:txBody>
      </p:sp>
      <p:sp>
        <p:nvSpPr>
          <p:cNvPr id="6" name="Номер слайда 5"/>
          <p:cNvSpPr>
            <a:spLocks noGrp="1"/>
          </p:cNvSpPr>
          <p:nvPr>
            <p:ph type="sldNum" sz="quarter" idx="12"/>
          </p:nvPr>
        </p:nvSpPr>
        <p:spPr/>
        <p:txBody>
          <a:bodyPr/>
          <a:lstStyle>
            <a:extLst/>
          </a:lstStyle>
          <a:p>
            <a:fld id="{1D8B3882-7E49-4464-8C05-08FE7DABAD0B}" type="slidenum">
              <a:rPr lang="uk-UA" smtClean="0"/>
              <a:t>‹#›</a:t>
            </a:fld>
            <a:endParaRPr lang="uk-UA"/>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06C2D9E-7734-472C-97A7-2F7BF3182290}" type="datetimeFigureOut">
              <a:rPr lang="uk-UA" smtClean="0"/>
              <a:t>28.08.2023</a:t>
            </a:fld>
            <a:endParaRPr lang="uk-UA"/>
          </a:p>
        </p:txBody>
      </p:sp>
      <p:sp>
        <p:nvSpPr>
          <p:cNvPr id="6" name="Нижний колонтитул 5"/>
          <p:cNvSpPr>
            <a:spLocks noGrp="1"/>
          </p:cNvSpPr>
          <p:nvPr>
            <p:ph type="ftr" sz="quarter" idx="11"/>
          </p:nvPr>
        </p:nvSpPr>
        <p:spPr/>
        <p:txBody>
          <a:bodyPr/>
          <a:lstStyle>
            <a:extLst/>
          </a:lstStyle>
          <a:p>
            <a:endParaRPr lang="uk-UA"/>
          </a:p>
        </p:txBody>
      </p:sp>
      <p:sp>
        <p:nvSpPr>
          <p:cNvPr id="7" name="Номер слайда 6"/>
          <p:cNvSpPr>
            <a:spLocks noGrp="1"/>
          </p:cNvSpPr>
          <p:nvPr>
            <p:ph type="sldNum" sz="quarter" idx="12"/>
          </p:nvPr>
        </p:nvSpPr>
        <p:spPr/>
        <p:txBody>
          <a:bodyPr/>
          <a:lstStyle>
            <a:extLst/>
          </a:lstStyle>
          <a:p>
            <a:fld id="{1D8B3882-7E49-4464-8C05-08FE7DABAD0B}" type="slidenum">
              <a:rPr lang="uk-UA" smtClean="0"/>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106C2D9E-7734-472C-97A7-2F7BF3182290}" type="datetimeFigureOut">
              <a:rPr lang="uk-UA" smtClean="0"/>
              <a:t>28.08.2023</a:t>
            </a:fld>
            <a:endParaRPr lang="uk-UA"/>
          </a:p>
        </p:txBody>
      </p:sp>
      <p:sp>
        <p:nvSpPr>
          <p:cNvPr id="8" name="Нижний колонтитул 7"/>
          <p:cNvSpPr>
            <a:spLocks noGrp="1"/>
          </p:cNvSpPr>
          <p:nvPr>
            <p:ph type="ftr" sz="quarter" idx="11"/>
          </p:nvPr>
        </p:nvSpPr>
        <p:spPr/>
        <p:txBody>
          <a:bodyPr/>
          <a:lstStyle>
            <a:extLst/>
          </a:lstStyle>
          <a:p>
            <a:endParaRPr lang="uk-UA"/>
          </a:p>
        </p:txBody>
      </p:sp>
      <p:sp>
        <p:nvSpPr>
          <p:cNvPr id="9" name="Номер слайда 8"/>
          <p:cNvSpPr>
            <a:spLocks noGrp="1"/>
          </p:cNvSpPr>
          <p:nvPr>
            <p:ph type="sldNum" sz="quarter" idx="12"/>
          </p:nvPr>
        </p:nvSpPr>
        <p:spPr/>
        <p:txBody>
          <a:bodyPr/>
          <a:lstStyle>
            <a:extLst/>
          </a:lstStyle>
          <a:p>
            <a:fld id="{1D8B3882-7E49-4464-8C05-08FE7DABAD0B}" type="slidenum">
              <a:rPr lang="uk-UA" smtClean="0"/>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106C2D9E-7734-472C-97A7-2F7BF3182290}" type="datetimeFigureOut">
              <a:rPr lang="uk-UA" smtClean="0"/>
              <a:t>28.08.2023</a:t>
            </a:fld>
            <a:endParaRPr lang="uk-UA"/>
          </a:p>
        </p:txBody>
      </p:sp>
      <p:sp>
        <p:nvSpPr>
          <p:cNvPr id="4" name="Нижний колонтитул 3"/>
          <p:cNvSpPr>
            <a:spLocks noGrp="1"/>
          </p:cNvSpPr>
          <p:nvPr>
            <p:ph type="ftr" sz="quarter" idx="11"/>
          </p:nvPr>
        </p:nvSpPr>
        <p:spPr/>
        <p:txBody>
          <a:bodyPr/>
          <a:lstStyle>
            <a:extLst/>
          </a:lstStyle>
          <a:p>
            <a:endParaRPr lang="uk-UA"/>
          </a:p>
        </p:txBody>
      </p:sp>
      <p:sp>
        <p:nvSpPr>
          <p:cNvPr id="5" name="Номер слайда 4"/>
          <p:cNvSpPr>
            <a:spLocks noGrp="1"/>
          </p:cNvSpPr>
          <p:nvPr>
            <p:ph type="sldNum" sz="quarter" idx="12"/>
          </p:nvPr>
        </p:nvSpPr>
        <p:spPr/>
        <p:txBody>
          <a:bodyPr/>
          <a:lstStyle>
            <a:extLst/>
          </a:lstStyle>
          <a:p>
            <a:fld id="{1D8B3882-7E49-4464-8C05-08FE7DABAD0B}" type="slidenum">
              <a:rPr lang="uk-UA" smtClean="0"/>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106C2D9E-7734-472C-97A7-2F7BF3182290}" type="datetimeFigureOut">
              <a:rPr lang="uk-UA" smtClean="0"/>
              <a:t>28.08.2023</a:t>
            </a:fld>
            <a:endParaRPr lang="uk-UA"/>
          </a:p>
        </p:txBody>
      </p:sp>
      <p:sp>
        <p:nvSpPr>
          <p:cNvPr id="3" name="Нижний колонтитул 2"/>
          <p:cNvSpPr>
            <a:spLocks noGrp="1"/>
          </p:cNvSpPr>
          <p:nvPr>
            <p:ph type="ftr" sz="quarter" idx="11"/>
          </p:nvPr>
        </p:nvSpPr>
        <p:spPr/>
        <p:txBody>
          <a:bodyPr/>
          <a:lstStyle>
            <a:extLst/>
          </a:lstStyle>
          <a:p>
            <a:endParaRPr lang="uk-UA"/>
          </a:p>
        </p:txBody>
      </p:sp>
      <p:sp>
        <p:nvSpPr>
          <p:cNvPr id="4" name="Номер слайда 3"/>
          <p:cNvSpPr>
            <a:spLocks noGrp="1"/>
          </p:cNvSpPr>
          <p:nvPr>
            <p:ph type="sldNum" sz="quarter" idx="12"/>
          </p:nvPr>
        </p:nvSpPr>
        <p:spPr/>
        <p:txBody>
          <a:bodyPr/>
          <a:lstStyle>
            <a:extLst/>
          </a:lstStyle>
          <a:p>
            <a:fld id="{1D8B3882-7E49-4464-8C05-08FE7DABAD0B}" type="slidenum">
              <a:rPr lang="uk-UA" smtClean="0"/>
              <a:t>‹#›</a:t>
            </a:fld>
            <a:endParaRPr lang="uk-UA"/>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06C2D9E-7734-472C-97A7-2F7BF3182290}" type="datetimeFigureOut">
              <a:rPr lang="uk-UA" smtClean="0"/>
              <a:t>28.08.2023</a:t>
            </a:fld>
            <a:endParaRPr lang="uk-UA"/>
          </a:p>
        </p:txBody>
      </p:sp>
      <p:sp>
        <p:nvSpPr>
          <p:cNvPr id="6" name="Нижний колонтитул 5"/>
          <p:cNvSpPr>
            <a:spLocks noGrp="1"/>
          </p:cNvSpPr>
          <p:nvPr>
            <p:ph type="ftr" sz="quarter" idx="11"/>
          </p:nvPr>
        </p:nvSpPr>
        <p:spPr/>
        <p:txBody>
          <a:bodyPr/>
          <a:lstStyle>
            <a:extLst/>
          </a:lstStyle>
          <a:p>
            <a:endParaRPr lang="uk-UA"/>
          </a:p>
        </p:txBody>
      </p:sp>
      <p:sp>
        <p:nvSpPr>
          <p:cNvPr id="7" name="Номер слайда 6"/>
          <p:cNvSpPr>
            <a:spLocks noGrp="1"/>
          </p:cNvSpPr>
          <p:nvPr>
            <p:ph type="sldNum" sz="quarter" idx="12"/>
          </p:nvPr>
        </p:nvSpPr>
        <p:spPr/>
        <p:txBody>
          <a:bodyPr/>
          <a:lstStyle>
            <a:extLst/>
          </a:lstStyle>
          <a:p>
            <a:fld id="{1D8B3882-7E49-4464-8C05-08FE7DABAD0B}" type="slidenum">
              <a:rPr lang="uk-UA" smtClean="0"/>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106C2D9E-7734-472C-97A7-2F7BF3182290}" type="datetimeFigureOut">
              <a:rPr lang="uk-UA" smtClean="0"/>
              <a:t>28.08.2023</a:t>
            </a:fld>
            <a:endParaRPr lang="uk-UA"/>
          </a:p>
        </p:txBody>
      </p:sp>
      <p:sp>
        <p:nvSpPr>
          <p:cNvPr id="6" name="Нижний колонтитул 5"/>
          <p:cNvSpPr>
            <a:spLocks noGrp="1"/>
          </p:cNvSpPr>
          <p:nvPr>
            <p:ph type="ftr" sz="quarter" idx="11"/>
          </p:nvPr>
        </p:nvSpPr>
        <p:spPr/>
        <p:txBody>
          <a:bodyPr/>
          <a:lstStyle>
            <a:extLst/>
          </a:lstStyle>
          <a:p>
            <a:endParaRPr lang="uk-UA"/>
          </a:p>
        </p:txBody>
      </p:sp>
      <p:sp>
        <p:nvSpPr>
          <p:cNvPr id="7" name="Номер слайда 6"/>
          <p:cNvSpPr>
            <a:spLocks noGrp="1"/>
          </p:cNvSpPr>
          <p:nvPr>
            <p:ph type="sldNum" sz="quarter" idx="12"/>
          </p:nvPr>
        </p:nvSpPr>
        <p:spPr/>
        <p:txBody>
          <a:bodyPr/>
          <a:lstStyle>
            <a:extLst/>
          </a:lstStyle>
          <a:p>
            <a:fld id="{1D8B3882-7E49-4464-8C05-08FE7DABAD0B}" type="slidenum">
              <a:rPr lang="uk-UA" smtClean="0"/>
              <a:t>‹#›</a:t>
            </a:fld>
            <a:endParaRPr lang="uk-UA"/>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06C2D9E-7734-472C-97A7-2F7BF3182290}" type="datetimeFigureOut">
              <a:rPr lang="uk-UA" smtClean="0"/>
              <a:t>28.08.2023</a:t>
            </a:fld>
            <a:endParaRPr lang="uk-UA"/>
          </a:p>
        </p:txBody>
      </p:sp>
      <p:sp>
        <p:nvSpPr>
          <p:cNvPr id="5" name="Нижний колонтитул 4"/>
          <p:cNvSpPr>
            <a:spLocks noGrp="1"/>
          </p:cNvSpPr>
          <p:nvPr>
            <p:ph type="ftr" sz="quarter" idx="11"/>
          </p:nvPr>
        </p:nvSpPr>
        <p:spPr/>
        <p:txBody>
          <a:bodyPr/>
          <a:lstStyle>
            <a:extLst/>
          </a:lstStyle>
          <a:p>
            <a:endParaRPr lang="uk-UA"/>
          </a:p>
        </p:txBody>
      </p:sp>
      <p:sp>
        <p:nvSpPr>
          <p:cNvPr id="6" name="Номер слайда 5"/>
          <p:cNvSpPr>
            <a:spLocks noGrp="1"/>
          </p:cNvSpPr>
          <p:nvPr>
            <p:ph type="sldNum" sz="quarter" idx="12"/>
          </p:nvPr>
        </p:nvSpPr>
        <p:spPr/>
        <p:txBody>
          <a:bodyPr/>
          <a:lstStyle>
            <a:extLst/>
          </a:lstStyle>
          <a:p>
            <a:fld id="{1D8B3882-7E49-4464-8C05-08FE7DABAD0B}" type="slidenum">
              <a:rPr lang="uk-UA" smtClean="0"/>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06C2D9E-7734-472C-97A7-2F7BF3182290}" type="datetimeFigureOut">
              <a:rPr lang="uk-UA" smtClean="0"/>
              <a:t>28.08.2023</a:t>
            </a:fld>
            <a:endParaRPr lang="uk-UA"/>
          </a:p>
        </p:txBody>
      </p:sp>
      <p:sp>
        <p:nvSpPr>
          <p:cNvPr id="5" name="Нижний колонтитул 4"/>
          <p:cNvSpPr>
            <a:spLocks noGrp="1"/>
          </p:cNvSpPr>
          <p:nvPr>
            <p:ph type="ftr" sz="quarter" idx="11"/>
          </p:nvPr>
        </p:nvSpPr>
        <p:spPr/>
        <p:txBody>
          <a:bodyPr/>
          <a:lstStyle>
            <a:extLst/>
          </a:lstStyle>
          <a:p>
            <a:endParaRPr lang="uk-UA"/>
          </a:p>
        </p:txBody>
      </p:sp>
      <p:sp>
        <p:nvSpPr>
          <p:cNvPr id="6" name="Номер слайда 5"/>
          <p:cNvSpPr>
            <a:spLocks noGrp="1"/>
          </p:cNvSpPr>
          <p:nvPr>
            <p:ph type="sldNum" sz="quarter" idx="12"/>
          </p:nvPr>
        </p:nvSpPr>
        <p:spPr/>
        <p:txBody>
          <a:bodyPr/>
          <a:lstStyle>
            <a:extLst/>
          </a:lstStyle>
          <a:p>
            <a:fld id="{1D8B3882-7E49-4464-8C05-08FE7DABAD0B}" type="slidenum">
              <a:rPr lang="uk-UA" smtClean="0"/>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06C2D9E-7734-472C-97A7-2F7BF3182290}" type="datetimeFigureOut">
              <a:rPr lang="uk-UA" smtClean="0"/>
              <a:t>28.08.2023</a:t>
            </a:fld>
            <a:endParaRPr lang="uk-UA"/>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uk-UA"/>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D8B3882-7E49-4464-8C05-08FE7DABAD0B}" type="slidenum">
              <a:rPr lang="uk-UA" smtClean="0"/>
              <a:t>‹#›</a:t>
            </a:fld>
            <a:endParaRPr lang="uk-UA"/>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1485840" y="116632"/>
            <a:ext cx="7406640" cy="1139528"/>
          </a:xfrm>
          <a:prstGeom prst="rect">
            <a:avLst/>
          </a:prstGeom>
        </p:spPr>
        <p:txBody>
          <a:bodyPr anchor="b">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ru-RU" sz="1600" dirty="0">
                <a:effectLst>
                  <a:outerShdw blurRad="38100" dist="38100" dir="2700000" algn="tl">
                    <a:srgbClr val="000000">
                      <a:alpha val="43137"/>
                    </a:srgbClr>
                  </a:outerShdw>
                </a:effectLst>
              </a:rPr>
              <a:t>МІНІСТЕРСТВО ОХОРОНИ ЗДОРОВ’Я УКРАЇНИ ОДЕСЬКИЙ НАЦІОНАЛЬНИЙ МЕДИЧНИЙ УНІВЕРСИТЕТ </a:t>
            </a:r>
            <a:endParaRPr lang="ru-RU" sz="1600" dirty="0" smtClean="0">
              <a:effectLst>
                <a:outerShdw blurRad="38100" dist="38100" dir="2700000" algn="tl">
                  <a:srgbClr val="000000">
                    <a:alpha val="43137"/>
                  </a:srgbClr>
                </a:outerShdw>
              </a:effectLst>
            </a:endParaRPr>
          </a:p>
          <a:p>
            <a:pPr algn="ctr"/>
            <a:r>
              <a:rPr lang="ru-RU" sz="1600" dirty="0" smtClean="0">
                <a:effectLst>
                  <a:outerShdw blurRad="38100" dist="38100" dir="2700000" algn="tl">
                    <a:srgbClr val="000000">
                      <a:alpha val="43137"/>
                    </a:srgbClr>
                  </a:outerShdw>
                </a:effectLst>
              </a:rPr>
              <a:t>Кафедра </a:t>
            </a:r>
            <a:r>
              <a:rPr lang="ru-RU" sz="1600" dirty="0" err="1">
                <a:effectLst>
                  <a:outerShdw blurRad="38100" dist="38100" dir="2700000" algn="tl">
                    <a:srgbClr val="000000">
                      <a:alpha val="43137"/>
                    </a:srgbClr>
                  </a:outerShdw>
                </a:effectLst>
              </a:rPr>
              <a:t>фізичної</a:t>
            </a:r>
            <a:r>
              <a:rPr lang="ru-RU" sz="1600" dirty="0">
                <a:effectLst>
                  <a:outerShdw blurRad="38100" dist="38100" dir="2700000" algn="tl">
                    <a:srgbClr val="000000">
                      <a:alpha val="43137"/>
                    </a:srgbClr>
                  </a:outerShdw>
                </a:effectLst>
              </a:rPr>
              <a:t> </a:t>
            </a:r>
            <a:r>
              <a:rPr lang="ru-RU" sz="1600" dirty="0" err="1">
                <a:effectLst>
                  <a:outerShdw blurRad="38100" dist="38100" dir="2700000" algn="tl">
                    <a:srgbClr val="000000">
                      <a:alpha val="43137"/>
                    </a:srgbClr>
                  </a:outerShdw>
                </a:effectLst>
              </a:rPr>
              <a:t>реабілітації</a:t>
            </a:r>
            <a:r>
              <a:rPr lang="ru-RU" sz="1600" dirty="0">
                <a:effectLst>
                  <a:outerShdw blurRad="38100" dist="38100" dir="2700000" algn="tl">
                    <a:srgbClr val="000000">
                      <a:alpha val="43137"/>
                    </a:srgbClr>
                  </a:outerShdw>
                </a:effectLst>
              </a:rPr>
              <a:t>, </a:t>
            </a:r>
            <a:r>
              <a:rPr lang="ru-RU" sz="1600" dirty="0" err="1">
                <a:effectLst>
                  <a:outerShdw blurRad="38100" dist="38100" dir="2700000" algn="tl">
                    <a:srgbClr val="000000">
                      <a:alpha val="43137"/>
                    </a:srgbClr>
                  </a:outerShdw>
                </a:effectLst>
              </a:rPr>
              <a:t>спортивної</a:t>
            </a:r>
            <a:r>
              <a:rPr lang="ru-RU" sz="1600" dirty="0">
                <a:effectLst>
                  <a:outerShdw blurRad="38100" dist="38100" dir="2700000" algn="tl">
                    <a:srgbClr val="000000">
                      <a:alpha val="43137"/>
                    </a:srgbClr>
                  </a:outerShdw>
                </a:effectLst>
              </a:rPr>
              <a:t> </a:t>
            </a:r>
            <a:r>
              <a:rPr lang="ru-RU" sz="1600" dirty="0" err="1">
                <a:effectLst>
                  <a:outerShdw blurRad="38100" dist="38100" dir="2700000" algn="tl">
                    <a:srgbClr val="000000">
                      <a:alpha val="43137"/>
                    </a:srgbClr>
                  </a:outerShdw>
                </a:effectLst>
              </a:rPr>
              <a:t>медицини</a:t>
            </a:r>
            <a:r>
              <a:rPr lang="ru-RU" sz="1600" dirty="0">
                <a:effectLst>
                  <a:outerShdw blurRad="38100" dist="38100" dir="2700000" algn="tl">
                    <a:srgbClr val="000000">
                      <a:alpha val="43137"/>
                    </a:srgbClr>
                  </a:outerShdw>
                </a:effectLst>
              </a:rPr>
              <a:t>, </a:t>
            </a:r>
            <a:r>
              <a:rPr lang="ru-RU" sz="1600" dirty="0" err="1">
                <a:effectLst>
                  <a:outerShdw blurRad="38100" dist="38100" dir="2700000" algn="tl">
                    <a:srgbClr val="000000">
                      <a:alpha val="43137"/>
                    </a:srgbClr>
                  </a:outerShdw>
                </a:effectLst>
              </a:rPr>
              <a:t>фізичного</a:t>
            </a:r>
            <a:r>
              <a:rPr lang="ru-RU" sz="1600" dirty="0">
                <a:effectLst>
                  <a:outerShdw blurRad="38100" dist="38100" dir="2700000" algn="tl">
                    <a:srgbClr val="000000">
                      <a:alpha val="43137"/>
                    </a:srgbClr>
                  </a:outerShdw>
                </a:effectLst>
              </a:rPr>
              <a:t> </a:t>
            </a:r>
            <a:r>
              <a:rPr lang="ru-RU" sz="1600" dirty="0" err="1">
                <a:effectLst>
                  <a:outerShdw blurRad="38100" dist="38100" dir="2700000" algn="tl">
                    <a:srgbClr val="000000">
                      <a:alpha val="43137"/>
                    </a:srgbClr>
                  </a:outerShdw>
                </a:effectLst>
              </a:rPr>
              <a:t>виховання</a:t>
            </a:r>
            <a:r>
              <a:rPr lang="ru-RU" sz="1600" dirty="0">
                <a:effectLst>
                  <a:outerShdw blurRad="38100" dist="38100" dir="2700000" algn="tl">
                    <a:srgbClr val="000000">
                      <a:alpha val="43137"/>
                    </a:srgbClr>
                  </a:outerShdw>
                </a:effectLst>
              </a:rPr>
              <a:t> </a:t>
            </a:r>
            <a:endParaRPr lang="uk-UA" sz="1600" dirty="0">
              <a:effectLst>
                <a:outerShdw blurRad="38100" dist="38100" dir="2700000" algn="tl">
                  <a:srgbClr val="000000">
                    <a:alpha val="43137"/>
                  </a:srgbClr>
                </a:outerShdw>
              </a:effectLst>
            </a:endParaRPr>
          </a:p>
          <a:p>
            <a:pPr algn="ctr"/>
            <a:endParaRPr lang="uk-UA" sz="1600" dirty="0">
              <a:effectLst>
                <a:outerShdw blurRad="38100" dist="38100" dir="2700000" algn="tl">
                  <a:srgbClr val="000000">
                    <a:alpha val="43137"/>
                  </a:srgbClr>
                </a:outerShdw>
              </a:effectLst>
            </a:endParaRPr>
          </a:p>
        </p:txBody>
      </p:sp>
      <p:sp>
        <p:nvSpPr>
          <p:cNvPr id="5" name="Подзаголовок 2"/>
          <p:cNvSpPr txBox="1">
            <a:spLocks/>
          </p:cNvSpPr>
          <p:nvPr/>
        </p:nvSpPr>
        <p:spPr>
          <a:xfrm>
            <a:off x="4499992" y="5013176"/>
            <a:ext cx="4454312" cy="1512168"/>
          </a:xfrm>
          <a:prstGeom prst="rect">
            <a:avLst/>
          </a:prstGeom>
        </p:spPr>
        <p:txBody>
          <a:bodyPr tIns="0">
            <a:norm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r"/>
            <a:r>
              <a:rPr lang="uk-UA" sz="1600" i="1" dirty="0" smtClean="0"/>
              <a:t>Підготувала: лікар ФРМ</a:t>
            </a:r>
          </a:p>
          <a:p>
            <a:pPr algn="r"/>
            <a:r>
              <a:rPr lang="uk-UA" sz="1600" i="1" dirty="0" err="1" smtClean="0"/>
              <a:t>Кіціс</a:t>
            </a:r>
            <a:r>
              <a:rPr lang="uk-UA" sz="1600" i="1" dirty="0" smtClean="0"/>
              <a:t> А.Г.</a:t>
            </a:r>
            <a:endParaRPr lang="uk-UA" sz="1600" i="1" dirty="0"/>
          </a:p>
        </p:txBody>
      </p:sp>
      <p:sp>
        <p:nvSpPr>
          <p:cNvPr id="7" name="Заголовок 1"/>
          <p:cNvSpPr txBox="1">
            <a:spLocks/>
          </p:cNvSpPr>
          <p:nvPr/>
        </p:nvSpPr>
        <p:spPr>
          <a:xfrm>
            <a:off x="1341824" y="1772816"/>
            <a:ext cx="7406640" cy="2075632"/>
          </a:xfrm>
          <a:prstGeom prst="rect">
            <a:avLst/>
          </a:prstGeom>
        </p:spPr>
        <p:txBody>
          <a:bodyPr anchor="b">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uk-UA" sz="1600" dirty="0">
                <a:effectLst/>
              </a:rPr>
              <a:t>Тема 2. Гігієнічні засади масажу. Вимоги до приміщення та інвентарю масажної кімнати. Вимоги до масажиста. Якості, які потрібно розвивати масажисту. Режим роботи масажиста. Догляд за руками масажиста. Вправи для рук. Зміцнення, розвиток та профілактика захворювань рук масажиста. Вимоги до пацієнта. Змащувальні засоби. Показання та загальні протипоказання до масажу</a:t>
            </a:r>
          </a:p>
          <a:p>
            <a:pPr algn="ctr"/>
            <a:endParaRPr lang="uk-UA" sz="1600" dirty="0">
              <a:effectLst/>
            </a:endParaRPr>
          </a:p>
        </p:txBody>
      </p:sp>
    </p:spTree>
    <p:extLst>
      <p:ext uri="{BB962C8B-B14F-4D97-AF65-F5344CB8AC3E}">
        <p14:creationId xmlns:p14="http://schemas.microsoft.com/office/powerpoint/2010/main" val="1305058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908720"/>
            <a:ext cx="7488832" cy="2585323"/>
          </a:xfrm>
          <a:prstGeom prst="rect">
            <a:avLst/>
          </a:prstGeom>
          <a:noFill/>
        </p:spPr>
        <p:txBody>
          <a:bodyPr wrap="square" rtlCol="0">
            <a:spAutoFit/>
          </a:bodyPr>
          <a:lstStyle/>
          <a:p>
            <a:r>
              <a:rPr lang="uk-U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План семінарського заняття:</a:t>
            </a:r>
          </a:p>
          <a:p>
            <a:pPr marL="285750" indent="-285750">
              <a:buFont typeface="Arial" panose="020B0604020202020204" pitchFamily="34" charset="0"/>
              <a:buChar char="•"/>
            </a:pPr>
            <a:r>
              <a:rPr lang="uk-UA" dirty="0" smtClean="0">
                <a:effectLst/>
                <a:latin typeface="Times New Roman" panose="02020603050405020304" pitchFamily="18" charset="0"/>
                <a:cs typeface="Times New Roman" panose="02020603050405020304" pitchFamily="18" charset="0"/>
              </a:rPr>
              <a:t>Гігієнічні засади масажу. </a:t>
            </a:r>
          </a:p>
          <a:p>
            <a:pPr marL="285750" indent="-285750">
              <a:buFont typeface="Arial" panose="020B0604020202020204" pitchFamily="34" charset="0"/>
              <a:buChar char="•"/>
            </a:pPr>
            <a:r>
              <a:rPr lang="uk-UA" dirty="0" smtClean="0">
                <a:effectLst/>
                <a:latin typeface="Times New Roman" panose="02020603050405020304" pitchFamily="18" charset="0"/>
                <a:cs typeface="Times New Roman" panose="02020603050405020304" pitchFamily="18" charset="0"/>
              </a:rPr>
              <a:t>Вимоги до приміщення та інвентарю масажної кімнати.</a:t>
            </a:r>
          </a:p>
          <a:p>
            <a:pPr marL="285750" indent="-285750">
              <a:buFont typeface="Arial" panose="020B0604020202020204" pitchFamily="34" charset="0"/>
              <a:buChar char="•"/>
            </a:pPr>
            <a:r>
              <a:rPr lang="uk-UA" dirty="0" smtClean="0">
                <a:effectLst/>
                <a:latin typeface="Times New Roman" panose="02020603050405020304" pitchFamily="18" charset="0"/>
                <a:cs typeface="Times New Roman" panose="02020603050405020304" pitchFamily="18" charset="0"/>
              </a:rPr>
              <a:t>Вимоги до масажиста. Режим роботи масажиста. </a:t>
            </a:r>
          </a:p>
          <a:p>
            <a:pPr marL="285750" indent="-285750">
              <a:buFont typeface="Arial" panose="020B0604020202020204" pitchFamily="34" charset="0"/>
              <a:buChar char="•"/>
            </a:pPr>
            <a:r>
              <a:rPr lang="uk-UA" dirty="0" smtClean="0">
                <a:effectLst/>
                <a:latin typeface="Times New Roman" panose="02020603050405020304" pitchFamily="18" charset="0"/>
                <a:cs typeface="Times New Roman" panose="02020603050405020304" pitchFamily="18" charset="0"/>
              </a:rPr>
              <a:t>Вимоги до пацієнта. </a:t>
            </a:r>
          </a:p>
          <a:p>
            <a:pPr marL="285750" indent="-285750">
              <a:buFont typeface="Arial" panose="020B0604020202020204" pitchFamily="34" charset="0"/>
              <a:buChar char="•"/>
            </a:pPr>
            <a:r>
              <a:rPr lang="uk-UA" dirty="0" smtClean="0">
                <a:effectLst/>
                <a:latin typeface="Times New Roman" panose="02020603050405020304" pitchFamily="18" charset="0"/>
                <a:cs typeface="Times New Roman" panose="02020603050405020304" pitchFamily="18" charset="0"/>
              </a:rPr>
              <a:t>Змащувальні засоби. </a:t>
            </a:r>
          </a:p>
          <a:p>
            <a:pPr marL="285750" indent="-285750">
              <a:buFont typeface="Arial" panose="020B0604020202020204" pitchFamily="34" charset="0"/>
              <a:buChar char="•"/>
            </a:pPr>
            <a:r>
              <a:rPr lang="uk-UA" dirty="0" smtClean="0">
                <a:effectLst/>
                <a:latin typeface="Times New Roman" panose="02020603050405020304" pitchFamily="18" charset="0"/>
                <a:cs typeface="Times New Roman" panose="02020603050405020304" pitchFamily="18" charset="0"/>
              </a:rPr>
              <a:t>Показання та загальні протипоказання до масажу</a:t>
            </a:r>
          </a:p>
          <a:p>
            <a:endParaRPr lang="uk-U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a:p>
            <a:endParaRPr lang="uk-U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3811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60648"/>
            <a:ext cx="7632848" cy="2092881"/>
          </a:xfrm>
          <a:prstGeom prst="rect">
            <a:avLst/>
          </a:prstGeom>
        </p:spPr>
        <p:txBody>
          <a:bodyPr wrap="square">
            <a:spAutoFit/>
          </a:bodyPr>
          <a:lstStyle/>
          <a:p>
            <a:r>
              <a:rPr lang="uk-UA" sz="2000" b="1" dirty="0">
                <a:latin typeface="Times New Roman" panose="02020603050405020304" pitchFamily="18" charset="0"/>
                <a:cs typeface="Times New Roman" panose="02020603050405020304" pitchFamily="18" charset="0"/>
              </a:rPr>
              <a:t>Ефективність масажу залежить від ряду умов</a:t>
            </a:r>
            <a:r>
              <a:rPr lang="uk-UA" sz="2000" b="1" dirty="0" smtClean="0">
                <a:latin typeface="Times New Roman" panose="02020603050405020304" pitchFamily="18" charset="0"/>
                <a:cs typeface="Times New Roman" panose="02020603050405020304" pitchFamily="18" charset="0"/>
              </a:rPr>
              <a:t>:</a:t>
            </a:r>
          </a:p>
          <a:p>
            <a:endParaRPr lang="uk-UA" sz="2000"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технічної підготовленості масажиста;</a:t>
            </a:r>
          </a:p>
          <a:p>
            <a:pPr marL="28575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умов проведення масажу;</a:t>
            </a:r>
          </a:p>
          <a:p>
            <a:pPr marL="28575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правильного положення пацієнта і масажиста;</a:t>
            </a:r>
          </a:p>
          <a:p>
            <a:pPr marL="28575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функціонального стану організму пацієнта і тяжкості захворювання;</a:t>
            </a:r>
          </a:p>
          <a:p>
            <a:pPr marL="28575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тривалості процедури і курсу масажу.</a:t>
            </a:r>
          </a:p>
        </p:txBody>
      </p:sp>
      <p:pic>
        <p:nvPicPr>
          <p:cNvPr id="1026" name="Picture 2" descr="Лікувальний масаж: показання та протипоказання - Вечірній Київ"/>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573016"/>
            <a:ext cx="4357625" cy="2694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9749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Посібник для початківців масажистів, або як облаштувати особистий кабінет |  Med-magazin.ua - мережа магазинів медтехні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1328" y="3933056"/>
            <a:ext cx="2762672" cy="2762672"/>
          </a:xfrm>
          <a:prstGeom prst="rect">
            <a:avLst/>
          </a:prstGeom>
          <a:noFill/>
          <a:extLst>
            <a:ext uri="{909E8E84-426E-40DD-AFC4-6F175D3DCCD1}">
              <a14:hiddenFill xmlns:a14="http://schemas.microsoft.com/office/drawing/2010/main">
                <a:solidFill>
                  <a:srgbClr val="FFFFFF"/>
                </a:solidFill>
              </a14:hiddenFill>
            </a:ext>
          </a:extLst>
        </p:spPr>
      </p:pic>
      <p:sp>
        <p:nvSpPr>
          <p:cNvPr id="2" name="Содержимое 2"/>
          <p:cNvSpPr txBox="1">
            <a:spLocks/>
          </p:cNvSpPr>
          <p:nvPr/>
        </p:nvSpPr>
        <p:spPr>
          <a:xfrm>
            <a:off x="1022920" y="116632"/>
            <a:ext cx="8229600" cy="5395930"/>
          </a:xfrm>
          <a:prstGeom prst="rect">
            <a:avLst/>
          </a:prstGeom>
        </p:spPr>
        <p:txBody>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514350" indent="-514350">
              <a:buFont typeface="Wingdings 2"/>
              <a:buAutoNum type="arabicPeriod"/>
            </a:pPr>
            <a:r>
              <a:rPr lang="uk-UA" sz="2800" dirty="0" smtClean="0">
                <a:latin typeface="Times New Roman" panose="02020603050405020304" pitchFamily="18" charset="0"/>
                <a:ea typeface="Cambria" panose="02040503050406030204" pitchFamily="18" charset="0"/>
                <a:cs typeface="Times New Roman" panose="02020603050405020304" pitchFamily="18" charset="0"/>
              </a:rPr>
              <a:t>Приміщення в якому проводиться масаж повинно бути сухим, теплим (20 – 22 С) з гарним штучною вентиляцією, світлим.</a:t>
            </a:r>
          </a:p>
          <a:p>
            <a:pPr marL="514350" indent="-514350">
              <a:buFont typeface="Wingdings 2"/>
              <a:buAutoNum type="arabicPeriod"/>
            </a:pPr>
            <a:r>
              <a:rPr lang="uk-UA" sz="2800" dirty="0" smtClean="0">
                <a:latin typeface="Times New Roman" panose="02020603050405020304" pitchFamily="18" charset="0"/>
                <a:ea typeface="Cambria" panose="02040503050406030204" pitchFamily="18" charset="0"/>
                <a:cs typeface="Times New Roman" panose="02020603050405020304" pitchFamily="18" charset="0"/>
              </a:rPr>
              <a:t>Площа приміщення достатня на одне робоче місце – 8 </a:t>
            </a:r>
            <a:r>
              <a:rPr lang="ru-RU" sz="2800" i="1" dirty="0" smtClean="0">
                <a:latin typeface="Times New Roman" panose="02020603050405020304" pitchFamily="18" charset="0"/>
                <a:ea typeface="Cambria" panose="02040503050406030204" pitchFamily="18" charset="0"/>
                <a:cs typeface="Times New Roman" panose="02020603050405020304" pitchFamily="18" charset="0"/>
              </a:rPr>
              <a:t>м</a:t>
            </a:r>
            <a:r>
              <a:rPr lang="ru-RU" sz="2800" i="1" baseline="30000" dirty="0" smtClean="0">
                <a:latin typeface="Times New Roman" panose="02020603050405020304" pitchFamily="18" charset="0"/>
                <a:ea typeface="Cambria" panose="02040503050406030204" pitchFamily="18" charset="0"/>
                <a:cs typeface="Times New Roman" panose="02020603050405020304" pitchFamily="18" charset="0"/>
              </a:rPr>
              <a:t>2</a:t>
            </a:r>
            <a:r>
              <a:rPr lang="uk-UA" sz="2800" dirty="0" smtClean="0">
                <a:latin typeface="Times New Roman" panose="02020603050405020304" pitchFamily="18" charset="0"/>
                <a:ea typeface="Cambria" panose="02040503050406030204" pitchFamily="18" charset="0"/>
                <a:cs typeface="Times New Roman" panose="02020603050405020304" pitchFamily="18" charset="0"/>
              </a:rPr>
              <a:t>, висота не менше 3 </a:t>
            </a:r>
            <a:r>
              <a:rPr lang="ru-RU" sz="2800" i="1" dirty="0" smtClean="0">
                <a:latin typeface="Times New Roman" panose="02020603050405020304" pitchFamily="18" charset="0"/>
                <a:ea typeface="Cambria" panose="02040503050406030204" pitchFamily="18" charset="0"/>
                <a:cs typeface="Times New Roman" panose="02020603050405020304" pitchFamily="18" charset="0"/>
              </a:rPr>
              <a:t>м</a:t>
            </a:r>
            <a:r>
              <a:rPr lang="ru-RU" sz="2800" i="1" baseline="30000" dirty="0" smtClean="0">
                <a:latin typeface="Times New Roman" panose="02020603050405020304" pitchFamily="18" charset="0"/>
                <a:ea typeface="Cambria" panose="02040503050406030204" pitchFamily="18" charset="0"/>
                <a:cs typeface="Times New Roman" panose="02020603050405020304" pitchFamily="18" charset="0"/>
              </a:rPr>
              <a:t>2</a:t>
            </a:r>
            <a:endParaRPr lang="ru-RU" sz="2800" dirty="0" smtClean="0">
              <a:latin typeface="Times New Roman" panose="02020603050405020304" pitchFamily="18" charset="0"/>
              <a:ea typeface="Cambria" panose="02040503050406030204" pitchFamily="18" charset="0"/>
              <a:cs typeface="Times New Roman" panose="02020603050405020304" pitchFamily="18" charset="0"/>
            </a:endParaRPr>
          </a:p>
          <a:p>
            <a:pPr marL="514350" indent="-514350">
              <a:buFont typeface="Wingdings 2"/>
              <a:buAutoNum type="arabicPeriod"/>
            </a:pPr>
            <a:r>
              <a:rPr lang="uk-UA" sz="2800" dirty="0" smtClean="0">
                <a:latin typeface="Times New Roman" panose="02020603050405020304" pitchFamily="18" charset="0"/>
                <a:ea typeface="Cambria" panose="02040503050406030204" pitchFamily="18" charset="0"/>
                <a:cs typeface="Times New Roman" panose="02020603050405020304" pitchFamily="18" charset="0"/>
              </a:rPr>
              <a:t>Кушетка для масажу з рухомим підголів'ям, висота кушетки регулюється за зростом масажиста, має довжину 195 см, ширина – 65 см.</a:t>
            </a:r>
          </a:p>
          <a:p>
            <a:pPr marL="514350" indent="-514350">
              <a:buFont typeface="Wingdings 2"/>
              <a:buAutoNum type="arabicPeriod"/>
            </a:pPr>
            <a:r>
              <a:rPr lang="uk-UA" sz="2800" dirty="0" smtClean="0">
                <a:latin typeface="Times New Roman" panose="02020603050405020304" pitchFamily="18" charset="0"/>
                <a:ea typeface="Cambria" panose="02040503050406030204" pitchFamily="18" charset="0"/>
                <a:cs typeface="Times New Roman" panose="02020603050405020304" pitchFamily="18" charset="0"/>
              </a:rPr>
              <a:t>Підкладний валик в діаметрі – 20 - 30 см, довжина – 60 см.  </a:t>
            </a:r>
            <a:endParaRPr lang="ru-RU" sz="2800" dirty="0">
              <a:latin typeface="Times New Roman" panose="020206030504050203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343646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44624"/>
            <a:ext cx="8100392" cy="4893647"/>
          </a:xfrm>
          <a:prstGeom prst="rect">
            <a:avLst/>
          </a:prstGeom>
        </p:spPr>
        <p:txBody>
          <a:bodyPr wrap="square">
            <a:spAutoFit/>
          </a:bodyPr>
          <a:lstStyle/>
          <a:p>
            <a:pPr marL="342900" indent="-342900">
              <a:buFont typeface="Arial" panose="020B0604020202020204" pitchFamily="34" charset="0"/>
              <a:buChar char="•"/>
            </a:pPr>
            <a:r>
              <a:rPr lang="uk-UA" sz="2400" dirty="0">
                <a:latin typeface="Times New Roman" panose="02020603050405020304" pitchFamily="18" charset="0"/>
                <a:cs typeface="Times New Roman" panose="02020603050405020304" pitchFamily="18" charset="0"/>
              </a:rPr>
              <a:t>У масажною кімнаті необхідно </a:t>
            </a:r>
            <a:r>
              <a:rPr lang="uk-UA" sz="2400" dirty="0" smtClean="0">
                <a:latin typeface="Times New Roman" panose="02020603050405020304" pitchFamily="18" charset="0"/>
                <a:cs typeface="Times New Roman" panose="02020603050405020304" pitchFamily="18" charset="0"/>
              </a:rPr>
              <a:t>мати: </a:t>
            </a:r>
            <a:r>
              <a:rPr lang="uk-UA" sz="2400" dirty="0">
                <a:latin typeface="Times New Roman" panose="02020603050405020304" pitchFamily="18" charset="0"/>
                <a:cs typeface="Times New Roman" panose="02020603050405020304" pitchFamily="18" charset="0"/>
              </a:rPr>
              <a:t>умивальник з гарячою і холодною водою, мило, дзеркало, два стільці, письмовий стіл, реєстраційний журнал, графин для питної води, стакан, ширму, шафа для простирадл, рушників, мила, халатів. </a:t>
            </a:r>
            <a:r>
              <a:rPr lang="uk-UA" sz="2400" dirty="0" smtClean="0">
                <a:latin typeface="Times New Roman" panose="02020603050405020304" pitchFamily="18" charset="0"/>
                <a:cs typeface="Times New Roman" panose="02020603050405020304" pitchFamily="18" charset="0"/>
              </a:rPr>
              <a:t>При </a:t>
            </a:r>
            <a:r>
              <a:rPr lang="uk-UA" sz="2400" dirty="0">
                <a:latin typeface="Times New Roman" panose="02020603050405020304" pitchFamily="18" charset="0"/>
                <a:cs typeface="Times New Roman" panose="02020603050405020304" pitchFamily="18" charset="0"/>
              </a:rPr>
              <a:t>проведенні масажу в кімнаті необхідно дотримуватися тиші. </a:t>
            </a:r>
            <a:endParaRPr lang="uk-UA"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Поруч </a:t>
            </a:r>
            <a:r>
              <a:rPr lang="uk-UA" sz="2400" dirty="0">
                <a:latin typeface="Times New Roman" panose="02020603050405020304" pitchFamily="18" charset="0"/>
                <a:cs typeface="Times New Roman" panose="02020603050405020304" pitchFamily="18" charset="0"/>
              </a:rPr>
              <a:t>з масажною кімнатою слід обладнати роздягальню, туалет і душ.</a:t>
            </a:r>
          </a:p>
          <a:p>
            <a:pPr marL="342900" indent="-342900">
              <a:buFont typeface="Arial" panose="020B0604020202020204" pitchFamily="34" charset="0"/>
              <a:buChar char="•"/>
            </a:pPr>
            <a:r>
              <a:rPr lang="uk-UA" sz="2400" dirty="0">
                <a:latin typeface="Times New Roman" panose="02020603050405020304" pitchFamily="18" charset="0"/>
                <a:cs typeface="Times New Roman" panose="02020603050405020304" pitchFamily="18" charset="0"/>
              </a:rPr>
              <a:t>У масажною кімнаті необхідно мати спиртовий розчин йоду, зеленку, клей БФ-6, бинти, вату, лейкопластир, 3% -й розчин аміаку, валеріанові краплі, перекис водню, тальк, дитячий крем, ножиці, пінцет, мензурки, а також пісочний годинник на 5 хв і 15 хв, термометр.</a:t>
            </a:r>
          </a:p>
        </p:txBody>
      </p:sp>
    </p:spTree>
    <p:extLst>
      <p:ext uri="{BB962C8B-B14F-4D97-AF65-F5344CB8AC3E}">
        <p14:creationId xmlns:p14="http://schemas.microsoft.com/office/powerpoint/2010/main" val="2909923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2"/>
          <p:cNvSpPr>
            <a:spLocks noGrp="1"/>
          </p:cNvSpPr>
          <p:nvPr>
            <p:ph idx="1"/>
          </p:nvPr>
        </p:nvSpPr>
        <p:spPr>
          <a:xfrm>
            <a:off x="1115616" y="593710"/>
            <a:ext cx="7848872" cy="5643602"/>
          </a:xfrm>
        </p:spPr>
        <p:txBody>
          <a:bodyPr>
            <a:normAutofit/>
          </a:bodyPr>
          <a:lstStyle/>
          <a:p>
            <a:pPr>
              <a:buNone/>
            </a:pPr>
            <a:r>
              <a:rPr lang="uk-UA" sz="2800" dirty="0" smtClean="0">
                <a:latin typeface="Times New Roman" panose="02020603050405020304" pitchFamily="18" charset="0"/>
                <a:ea typeface="Cambria" panose="02040503050406030204" pitchFamily="18" charset="0"/>
                <a:cs typeface="Times New Roman" panose="02020603050405020304" pitchFamily="18" charset="0"/>
              </a:rPr>
              <a:t>	Масажист повинен працювати тільки чистими, теплими руками без поранень, з коротко підстриженими нігтями, без предметів прикрас. Одяг для масажиста повинен бути зручним з короткими рукавами.  </a:t>
            </a:r>
            <a:endParaRPr lang="ru-RU" sz="2800" dirty="0">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5" name="Picture 2" descr="http://avto-stick.ru/img/5810ecebe7d83.jpg"/>
          <p:cNvPicPr>
            <a:picLocks noChangeAspect="1" noChangeArrowheads="1"/>
          </p:cNvPicPr>
          <p:nvPr/>
        </p:nvPicPr>
        <p:blipFill>
          <a:blip r:embed="rId2"/>
          <a:srcRect/>
          <a:stretch>
            <a:fillRect/>
          </a:stretch>
        </p:blipFill>
        <p:spPr bwMode="auto">
          <a:xfrm>
            <a:off x="2706483" y="2996969"/>
            <a:ext cx="5112568" cy="3831688"/>
          </a:xfrm>
          <a:prstGeom prst="rect">
            <a:avLst/>
          </a:prstGeom>
          <a:noFill/>
        </p:spPr>
      </p:pic>
      <p:sp>
        <p:nvSpPr>
          <p:cNvPr id="7" name="Прямоугольник 6"/>
          <p:cNvSpPr/>
          <p:nvPr/>
        </p:nvSpPr>
        <p:spPr>
          <a:xfrm>
            <a:off x="1043608" y="30617"/>
            <a:ext cx="3286284" cy="461665"/>
          </a:xfrm>
          <a:prstGeom prst="rect">
            <a:avLst/>
          </a:prstGeom>
        </p:spPr>
        <p:txBody>
          <a:bodyPr wrap="none">
            <a:spAutoFit/>
          </a:bodyPr>
          <a:lstStyle/>
          <a:p>
            <a:r>
              <a:rPr lang="uk-UA"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Вимоги до масажиста.</a:t>
            </a:r>
            <a:endParaRPr lang="uk-UA"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83128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1240888" y="260648"/>
            <a:ext cx="7488832"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uk-UA"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Масажист повинен стежити за станом своїх рук, здоров'ям.</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uk-UA"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Руки повинні бути без саден, подряпин, </a:t>
            </a:r>
            <a:r>
              <a:rPr kumimoji="0" lang="uk-UA" altLang="uk-UA"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тріщин</a:t>
            </a:r>
            <a:r>
              <a:rPr kumimoji="0" lang="uk-UA" altLang="uk-UA"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і мозолів, нігті коротко оголений. Масажиста слід доглядати за своїми руками і перед кожною процедурою мити їх теплою водою з </a:t>
            </a:r>
            <a:r>
              <a:rPr kumimoji="0" lang="uk-UA" altLang="uk-UA"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милом</a:t>
            </a:r>
            <a:r>
              <a:rPr kumimoji="0" lang="uk-UA" altLang="uk-UA"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Після закінчення роботи вимиті руки треба змастити кремом або пом'якшувальною рідиною.</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uk-UA"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Якщо відзначається пітливість рук, то їх протирають 1% -м розчином формаліну, миють холодною водою, припудрюють тальком.</a:t>
            </a:r>
            <a:endParaRPr kumimoji="0" lang="uk-UA" altLang="uk-UA"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uk-UA"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Суху шкіру змащують поживними кремами. Добре пом'якшує шкіру рук такий склад: гліцерин - 25 г, 3% -й водний розчин аміаку - 25 мл, спирт етиловий 96% - 5 м</a:t>
            </a:r>
            <a:endParaRPr kumimoji="0" lang="uk-UA" altLang="uk-UA"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37343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116632"/>
            <a:ext cx="7992888" cy="5355312"/>
          </a:xfrm>
          <a:prstGeom prst="rect">
            <a:avLst/>
          </a:prstGeom>
        </p:spPr>
        <p:txBody>
          <a:bodyPr wrap="square">
            <a:spAutoFit/>
          </a:bodyPr>
          <a:lstStyle/>
          <a:p>
            <a:pPr marL="285750" lvl="0" indent="-285750" algn="just" eaLnBrk="0" fontAlgn="base" hangingPunct="0">
              <a:spcBef>
                <a:spcPct val="0"/>
              </a:spcBef>
              <a:spcAft>
                <a:spcPct val="0"/>
              </a:spcAft>
              <a:buFont typeface="Arial" panose="020B0604020202020204" pitchFamily="34" charset="0"/>
              <a:buChar char="•"/>
            </a:pPr>
            <a:r>
              <a:rPr kumimoji="0" lang="uk-UA" altLang="uk-UA"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Робоча поза масажиста повинна бути зручною, при необхідності її можна міняти; слід чергувати роботу стоячи і сидячи, так як тривале виконання масажу в одному вимушеному положенні призводить до швидкої втоми. У зв'язку з цим масажист повинен вміти працювати двома руками, розвивати силу кистей і пальців рук, рухливість в </a:t>
            </a:r>
            <a:r>
              <a:rPr kumimoji="0" lang="uk-UA" altLang="uk-UA"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променезап'ясткових</a:t>
            </a:r>
            <a:r>
              <a:rPr kumimoji="0" lang="uk-UA" altLang="uk-UA"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суглобах. Пальці рук повинні бути сильними, а руху - м'якими. </a:t>
            </a:r>
          </a:p>
          <a:p>
            <a:pPr marL="285750" lvl="0" indent="-285750" algn="just" eaLnBrk="0" fontAlgn="base" hangingPunct="0">
              <a:spcBef>
                <a:spcPct val="0"/>
              </a:spcBef>
              <a:spcAft>
                <a:spcPct val="0"/>
              </a:spcAft>
              <a:buFont typeface="Arial" panose="020B0604020202020204" pitchFamily="34" charset="0"/>
              <a:buChar char="•"/>
            </a:pPr>
            <a:r>
              <a:rPr kumimoji="0" lang="uk-UA" altLang="uk-UA"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Існує думка, що масажист повинен володіти незвичайною силою, але це помилка. </a:t>
            </a:r>
          </a:p>
          <a:p>
            <a:pPr marL="285750" lvl="0" indent="-285750" algn="just" eaLnBrk="0" fontAlgn="base" hangingPunct="0">
              <a:spcBef>
                <a:spcPct val="0"/>
              </a:spcBef>
              <a:spcAft>
                <a:spcPct val="0"/>
              </a:spcAft>
              <a:buFont typeface="Arial" panose="020B0604020202020204" pitchFamily="34" charset="0"/>
              <a:buChar char="•"/>
            </a:pPr>
            <a:r>
              <a:rPr kumimoji="0" lang="uk-UA" altLang="uk-UA"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Виконання масажу не вимагає великої сили, необхідно лише порівнювати руху рук з правильним (ритмічним) диханням. Супроводжувати руху рук додатковим тиском корпусу не рекомендується, так як це призводить до стомлення м'язів плечового </a:t>
            </a:r>
            <a:r>
              <a:rPr kumimoji="0" lang="uk-UA" altLang="uk-UA"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пояса</a:t>
            </a:r>
            <a:r>
              <a:rPr kumimoji="0" lang="uk-UA" altLang="uk-UA"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і виникнення ряду професійних захворювань.</a:t>
            </a: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285750" lvl="0" indent="-285750" algn="just" eaLnBrk="0" fontAlgn="base" hangingPunct="0">
              <a:spcBef>
                <a:spcPct val="0"/>
              </a:spcBef>
              <a:spcAft>
                <a:spcPct val="0"/>
              </a:spcAft>
              <a:buFont typeface="Arial" panose="020B0604020202020204" pitchFamily="34" charset="0"/>
              <a:buChar char="•"/>
            </a:pPr>
            <a:r>
              <a:rPr kumimoji="0" lang="uk-UA" altLang="uk-UA"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Масажист повинен володіти хорошим дотиком, досконало володіти технікою масажу, добре знати різні види спорту, мати чітке уявлення про фізіологічну дію окремих прийомів масажу, знати, в яких випадках застосовувати той чи інший прийом і перехід від одного прийому до іншого.</a:t>
            </a:r>
          </a:p>
          <a:p>
            <a:pPr marL="285750" lvl="0" indent="-285750" algn="just" eaLnBrk="0" fontAlgn="base" hangingPunct="0">
              <a:spcBef>
                <a:spcPct val="0"/>
              </a:spcBef>
              <a:spcAft>
                <a:spcPct val="0"/>
              </a:spcAft>
              <a:buFont typeface="Arial" panose="020B0604020202020204" pitchFamily="34" charset="0"/>
              <a:buChar char="•"/>
            </a:pPr>
            <a:r>
              <a:rPr kumimoji="0" lang="uk-UA" altLang="uk-UA"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Крім того, він зобов'язаний добре знати анатомію, топографію м'язів, судин, нервів, показання та протипоказання до проведення масажу.</a:t>
            </a: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0332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88640"/>
            <a:ext cx="7704856" cy="3139321"/>
          </a:xfrm>
          <a:prstGeom prst="rect">
            <a:avLst/>
          </a:prstGeom>
        </p:spPr>
        <p:txBody>
          <a:bodyPr wrap="square">
            <a:spAutoFit/>
          </a:bodyPr>
          <a:lstStyle/>
          <a:p>
            <a:pPr marL="285750" lvl="0" indent="-285750" algn="just" eaLnBrk="0" fontAlgn="base" hangingPunct="0">
              <a:spcBef>
                <a:spcPct val="0"/>
              </a:spcBef>
              <a:spcAft>
                <a:spcPct val="0"/>
              </a:spcAft>
              <a:buFont typeface="Arial" panose="020B0604020202020204" pitchFamily="34" charset="0"/>
              <a:buChar char="•"/>
            </a:pPr>
            <a:r>
              <a:rPr kumimoji="0" lang="uk-UA" altLang="uk-UA"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Важливо, щоб масажист був уважний до </a:t>
            </a:r>
            <a:r>
              <a:rPr kumimoji="0" lang="uk-UA" altLang="uk-UA"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массируемому</a:t>
            </a:r>
            <a:r>
              <a:rPr kumimoji="0" lang="uk-UA" altLang="uk-UA"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умів оцінити реакцію на проведений масаж.</a:t>
            </a:r>
          </a:p>
          <a:p>
            <a:pPr marL="285750" lvl="0" indent="-285750" algn="just" eaLnBrk="0" fontAlgn="base" hangingPunct="0">
              <a:spcBef>
                <a:spcPct val="0"/>
              </a:spcBef>
              <a:spcAft>
                <a:spcPct val="0"/>
              </a:spcAft>
              <a:buFont typeface="Arial" panose="020B0604020202020204" pitchFamily="34" charset="0"/>
              <a:buChar char="•"/>
            </a:pPr>
            <a:r>
              <a:rPr kumimoji="0" lang="uk-UA" altLang="uk-UA"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Слід прислухатися до скарг пацієнта. При появі несприятливої реакції на масаж треба його припинити і повідомити про це лікаря.</a:t>
            </a: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285750" lvl="0" indent="-285750" algn="just" eaLnBrk="0" fontAlgn="base" hangingPunct="0">
              <a:spcBef>
                <a:spcPct val="0"/>
              </a:spcBef>
              <a:spcAft>
                <a:spcPct val="0"/>
              </a:spcAft>
              <a:buFont typeface="Arial" panose="020B0604020202020204" pitchFamily="34" charset="0"/>
              <a:buChar char="•"/>
            </a:pPr>
            <a:r>
              <a:rPr kumimoji="0" lang="uk-UA" altLang="uk-UA"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При проведенні масажу хворим із судинними захворюваннями, травмами та дітям руки масажиста повинні бути не тільки чистими, але і теплими (необхідно попередньо їх вимити гарячою водою), так як холодні руки викликають спазми судин, м'язів і неприємні для пацієнта.</a:t>
            </a: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285750" lvl="0" indent="-285750" algn="just" eaLnBrk="0" fontAlgn="base" hangingPunct="0">
              <a:spcBef>
                <a:spcPct val="0"/>
              </a:spcBef>
              <a:spcAft>
                <a:spcPct val="0"/>
              </a:spcAft>
              <a:buFont typeface="Arial" panose="020B0604020202020204" pitchFamily="34" charset="0"/>
              <a:buChar char="•"/>
            </a:pPr>
            <a:r>
              <a:rPr kumimoji="0" lang="uk-UA" altLang="uk-UA"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Під час масажу не рекомендується розмовляти, так як це викликає порушення дихання у масажиста і підвищення м'язового тонусу у пацієнта.</a:t>
            </a: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86909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16632"/>
            <a:ext cx="7920880" cy="5632311"/>
          </a:xfrm>
          <a:prstGeom prst="rect">
            <a:avLst/>
          </a:prstGeom>
        </p:spPr>
        <p:txBody>
          <a:bodyPr wrap="square">
            <a:spAutoFit/>
          </a:bodyPr>
          <a:lstStyle/>
          <a:p>
            <a:r>
              <a:rPr lang="uk-UA" b="1" dirty="0">
                <a:latin typeface="Times New Roman" panose="02020603050405020304" pitchFamily="18" charset="0"/>
                <a:cs typeface="Times New Roman" panose="02020603050405020304" pitchFamily="18" charset="0"/>
              </a:rPr>
              <a:t>Режим роботи масажиста</a:t>
            </a:r>
            <a:r>
              <a:rPr lang="uk-UA"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Процедури </a:t>
            </a:r>
            <a:r>
              <a:rPr lang="uk-UA" dirty="0">
                <a:latin typeface="Times New Roman" panose="02020603050405020304" pitchFamily="18" charset="0"/>
                <a:cs typeface="Times New Roman" panose="02020603050405020304" pitchFamily="18" charset="0"/>
              </a:rPr>
              <a:t>масажу слід проводити в першій половині робочого </a:t>
            </a:r>
            <a:r>
              <a:rPr lang="uk-UA" dirty="0" smtClean="0">
                <a:latin typeface="Times New Roman" panose="02020603050405020304" pitchFamily="18" charset="0"/>
                <a:cs typeface="Times New Roman" panose="02020603050405020304" pitchFamily="18" charset="0"/>
              </a:rPr>
              <a:t>дня.</a:t>
            </a:r>
          </a:p>
          <a:p>
            <a:r>
              <a:rPr lang="uk-UA" dirty="0" smtClean="0">
                <a:latin typeface="Times New Roman" panose="02020603050405020304" pitchFamily="18" charset="0"/>
                <a:cs typeface="Times New Roman" panose="02020603050405020304" pitchFamily="18" charset="0"/>
              </a:rPr>
              <a:t>Загальний </a:t>
            </a:r>
            <a:r>
              <a:rPr lang="uk-UA" dirty="0">
                <a:latin typeface="Times New Roman" panose="02020603050405020304" pitchFamily="18" charset="0"/>
                <a:cs typeface="Times New Roman" panose="02020603050405020304" pitchFamily="18" charset="0"/>
              </a:rPr>
              <a:t>масаж проводиться через 1-2 години після прийому їжі. </a:t>
            </a:r>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При </a:t>
            </a:r>
            <a:r>
              <a:rPr lang="uk-UA" dirty="0">
                <a:latin typeface="Times New Roman" panose="02020603050405020304" pitchFamily="18" charset="0"/>
                <a:cs typeface="Times New Roman" panose="02020603050405020304" pitchFamily="18" charset="0"/>
              </a:rPr>
              <a:t>проведенні процедур необхідно робити невеликі перерви для відпочинку, обробку рук і заповнення документації. </a:t>
            </a:r>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Слід </a:t>
            </a:r>
            <a:r>
              <a:rPr lang="uk-UA" dirty="0">
                <a:latin typeface="Times New Roman" panose="02020603050405020304" pitchFamily="18" charset="0"/>
                <a:cs typeface="Times New Roman" panose="02020603050405020304" pitchFamily="18" charset="0"/>
              </a:rPr>
              <a:t>зазначити, що тривале перебування масажиста в одному положенні нерідко призводить до швидкої втоми, а при тривалій роботі - до ряду професійних захворювань (</a:t>
            </a:r>
            <a:r>
              <a:rPr lang="uk-UA" dirty="0" err="1">
                <a:latin typeface="Times New Roman" panose="02020603050405020304" pitchFamily="18" charset="0"/>
                <a:cs typeface="Times New Roman" panose="02020603050405020304" pitchFamily="18" charset="0"/>
              </a:rPr>
              <a:t>плечолопатковий</a:t>
            </a:r>
            <a:r>
              <a:rPr lang="uk-UA" dirty="0">
                <a:latin typeface="Times New Roman" panose="02020603050405020304" pitchFamily="18" charset="0"/>
                <a:cs typeface="Times New Roman" panose="02020603050405020304" pitchFamily="18" charset="0"/>
              </a:rPr>
              <a:t> періартрит, плоскостопість, варикозне розширення вен, </a:t>
            </a:r>
            <a:r>
              <a:rPr lang="uk-UA" dirty="0" err="1">
                <a:latin typeface="Times New Roman" panose="02020603050405020304" pitchFamily="18" charset="0"/>
                <a:cs typeface="Times New Roman" panose="02020603050405020304" pitchFamily="18" charset="0"/>
              </a:rPr>
              <a:t>тендовагініти</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міозити</a:t>
            </a:r>
            <a:r>
              <a:rPr lang="uk-UA" dirty="0">
                <a:latin typeface="Times New Roman" panose="02020603050405020304" pitchFamily="18" charset="0"/>
                <a:cs typeface="Times New Roman" panose="02020603050405020304" pitchFamily="18" charset="0"/>
              </a:rPr>
              <a:t> та ін.). </a:t>
            </a:r>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Для </a:t>
            </a:r>
            <a:r>
              <a:rPr lang="uk-UA" dirty="0">
                <a:latin typeface="Times New Roman" panose="02020603050405020304" pitchFamily="18" charset="0"/>
                <a:cs typeface="Times New Roman" panose="02020603050405020304" pitchFamily="18" charset="0"/>
              </a:rPr>
              <a:t>попередження зазначених захворювань в хвилини відпочинку необхідно виконувати фізичні вправи (струшування, поштовхи, нахили тулуба, біг на місці, обертання в суглобах і самомасаж рук). </a:t>
            </a:r>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До </a:t>
            </a:r>
            <a:r>
              <a:rPr lang="uk-UA" dirty="0">
                <a:latin typeface="Times New Roman" panose="02020603050405020304" pitchFamily="18" charset="0"/>
                <a:cs typeface="Times New Roman" panose="02020603050405020304" pitchFamily="18" charset="0"/>
              </a:rPr>
              <a:t>кінця робочого дня добре зробити гарячу (38-40 ° С) ванночку для рук і змастити їх живильним кремом</a:t>
            </a:r>
            <a:r>
              <a:rPr lang="uk-UA"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Дуже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важливо</a:t>
            </a:r>
            <a:r>
              <a:rPr lang="ru-RU" dirty="0">
                <a:latin typeface="Times New Roman" panose="02020603050405020304" pitchFamily="18" charset="0"/>
                <a:cs typeface="Times New Roman" panose="02020603050405020304" pitchFamily="18" charset="0"/>
              </a:rPr>
              <a:t> правильно </a:t>
            </a:r>
            <a:r>
              <a:rPr lang="ru-RU" dirty="0" err="1">
                <a:latin typeface="Times New Roman" panose="02020603050405020304" pitchFamily="18" charset="0"/>
                <a:cs typeface="Times New Roman" panose="02020603050405020304" pitchFamily="18" charset="0"/>
              </a:rPr>
              <a:t>планувати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свій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робочий</a:t>
            </a:r>
            <a:r>
              <a:rPr lang="ru-RU" dirty="0">
                <a:latin typeface="Times New Roman" panose="02020603050405020304" pitchFamily="18" charset="0"/>
                <a:cs typeface="Times New Roman" panose="02020603050405020304" pitchFamily="18" charset="0"/>
              </a:rPr>
              <a:t> день: </a:t>
            </a:r>
            <a:r>
              <a:rPr lang="ru-RU" dirty="0" err="1" smtClean="0">
                <a:latin typeface="Times New Roman" panose="02020603050405020304" pitchFamily="18" charset="0"/>
                <a:cs typeface="Times New Roman" panose="02020603050405020304" pitchFamily="18" charset="0"/>
              </a:rPr>
              <a:t>найскладніші</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масажі</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наприклад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масаж</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ожирінні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призначати</a:t>
            </a:r>
            <a:r>
              <a:rPr lang="ru-RU" dirty="0">
                <a:latin typeface="Times New Roman" panose="02020603050405020304" pitchFamily="18" charset="0"/>
                <a:cs typeface="Times New Roman" panose="02020603050405020304" pitchFamily="18" charset="0"/>
              </a:rPr>
              <a:t> на </a:t>
            </a:r>
            <a:r>
              <a:rPr lang="ru-RU" dirty="0" smtClean="0">
                <a:latin typeface="Times New Roman" panose="02020603050405020304" pitchFamily="18" charset="0"/>
                <a:cs typeface="Times New Roman" panose="02020603050405020304" pitchFamily="18" charset="0"/>
              </a:rPr>
              <a:t>початок</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робочого</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дня, </a:t>
            </a:r>
            <a:r>
              <a:rPr lang="ru-RU" dirty="0" err="1">
                <a:latin typeface="Times New Roman" panose="02020603050405020304" pitchFamily="18" charset="0"/>
                <a:cs typeface="Times New Roman" panose="02020603050405020304" pitchFamily="18" charset="0"/>
              </a:rPr>
              <a:t>щоб</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кінця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робочого</a:t>
            </a:r>
            <a:r>
              <a:rPr lang="ru-RU" dirty="0">
                <a:latin typeface="Times New Roman" panose="02020603050405020304" pitchFamily="18" charset="0"/>
                <a:cs typeface="Times New Roman" panose="02020603050405020304" pitchFamily="18" charset="0"/>
              </a:rPr>
              <a:t> дня </a:t>
            </a:r>
            <a:r>
              <a:rPr lang="ru-RU" dirty="0" err="1" smtClean="0">
                <a:latin typeface="Times New Roman" panose="02020603050405020304" pitchFamily="18" charset="0"/>
                <a:cs typeface="Times New Roman" panose="02020603050405020304" pitchFamily="18" charset="0"/>
              </a:rPr>
              <a:t>навантажування</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зменшувалося</a:t>
            </a:r>
            <a:r>
              <a:rPr lang="ru-RU"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6184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764704"/>
            <a:ext cx="8028384" cy="3693319"/>
          </a:xfrm>
          <a:prstGeom prst="rect">
            <a:avLst/>
          </a:prstGeom>
        </p:spPr>
        <p:txBody>
          <a:bodyPr wrap="square">
            <a:spAutoFit/>
          </a:bodyPr>
          <a:lstStyle/>
          <a:p>
            <a:pPr algn="just"/>
            <a:r>
              <a:rPr lang="ru-RU" dirty="0" err="1">
                <a:latin typeface="Times New Roman" panose="02020603050405020304" pitchFamily="18" charset="0"/>
                <a:cs typeface="Times New Roman" panose="02020603050405020304" pitchFamily="18" charset="0"/>
              </a:rPr>
              <a:t>Робочий</a:t>
            </a:r>
            <a:r>
              <a:rPr lang="ru-RU" dirty="0">
                <a:latin typeface="Times New Roman" panose="02020603050405020304" pitchFamily="18" charset="0"/>
                <a:cs typeface="Times New Roman" panose="02020603050405020304" pitchFamily="18" charset="0"/>
              </a:rPr>
              <a:t> день </a:t>
            </a:r>
            <a:r>
              <a:rPr lang="ru-RU" dirty="0" err="1">
                <a:latin typeface="Times New Roman" panose="02020603050405020304" pitchFamily="18" charset="0"/>
                <a:cs typeface="Times New Roman" panose="02020603050405020304" pitchFamily="18" charset="0"/>
              </a:rPr>
              <a:t>масажиста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триває</a:t>
            </a:r>
            <a:r>
              <a:rPr lang="ru-RU" dirty="0">
                <a:latin typeface="Times New Roman" panose="02020603050405020304" pitchFamily="18" charset="0"/>
                <a:cs typeface="Times New Roman" panose="02020603050405020304" pitchFamily="18" charset="0"/>
              </a:rPr>
              <a:t> 6,5 годин. </a:t>
            </a:r>
            <a:endParaRPr lang="en-US"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Норма </a:t>
            </a:r>
            <a:r>
              <a:rPr lang="ru-RU" dirty="0">
                <a:latin typeface="Times New Roman" panose="02020603050405020304" pitchFamily="18" charset="0"/>
                <a:cs typeface="Times New Roman" panose="02020603050405020304" pitchFamily="18" charset="0"/>
              </a:rPr>
              <a:t>часу на </a:t>
            </a:r>
            <a:r>
              <a:rPr lang="ru-RU" dirty="0" err="1" smtClean="0">
                <a:latin typeface="Times New Roman" panose="02020603050405020304" pitchFamily="18" charset="0"/>
                <a:cs typeface="Times New Roman" panose="02020603050405020304" pitchFamily="18" charset="0"/>
              </a:rPr>
              <a:t>масаж</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визначається</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за </a:t>
            </a:r>
            <a:r>
              <a:rPr lang="ru-RU" dirty="0" err="1">
                <a:latin typeface="Times New Roman" panose="02020603050405020304" pitchFamily="18" charset="0"/>
                <a:cs typeface="Times New Roman" panose="02020603050405020304" pitchFamily="18" charset="0"/>
              </a:rPr>
              <a:t>тривалістю</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хвилинах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кількістю</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масажних</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одиниць</a:t>
            </a:r>
            <a:r>
              <a:rPr lang="ru-RU" dirty="0" smtClean="0">
                <a:latin typeface="Times New Roman" panose="02020603050405020304" pitchFamily="18" charset="0"/>
                <a:cs typeface="Times New Roman" panose="02020603050405020304" pitchFamily="18" charset="0"/>
              </a:rPr>
              <a:t> на </a:t>
            </a:r>
            <a:r>
              <a:rPr lang="ru-RU" dirty="0">
                <a:latin typeface="Times New Roman" panose="02020603050405020304" pitchFamily="18" charset="0"/>
                <a:cs typeface="Times New Roman" panose="02020603050405020304" pitchFamily="18" charset="0"/>
              </a:rPr>
              <a:t>одну процедуру</a:t>
            </a:r>
            <a:r>
              <a:rPr lang="ru-RU"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За одну </a:t>
            </a:r>
            <a:r>
              <a:rPr lang="ru-RU" dirty="0" err="1">
                <a:latin typeface="Times New Roman" panose="02020603050405020304" pitchFamily="18" charset="0"/>
                <a:cs typeface="Times New Roman" panose="02020603050405020304" pitchFamily="18" charset="0"/>
              </a:rPr>
              <a:t>масажну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одиницю</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приймають</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роботу </a:t>
            </a:r>
            <a:r>
              <a:rPr lang="ru-RU" dirty="0" err="1">
                <a:latin typeface="Times New Roman" panose="02020603050405020304" pitchFamily="18" charset="0"/>
                <a:cs typeface="Times New Roman" panose="02020603050405020304" pitchFamily="18" charset="0"/>
              </a:rPr>
              <a:t>тривалістю</a:t>
            </a:r>
            <a:r>
              <a:rPr lang="ru-RU" dirty="0">
                <a:latin typeface="Times New Roman" panose="02020603050405020304" pitchFamily="18" charset="0"/>
                <a:cs typeface="Times New Roman" panose="02020603050405020304" pitchFamily="18" charset="0"/>
              </a:rPr>
              <a:t> 10 </a:t>
            </a:r>
            <a:r>
              <a:rPr lang="ru-RU" dirty="0" err="1" smtClean="0">
                <a:latin typeface="Times New Roman" panose="02020603050405020304" pitchFamily="18" charset="0"/>
                <a:cs typeface="Times New Roman" panose="02020603050405020304" pitchFamily="18" charset="0"/>
              </a:rPr>
              <a:t>хв</a:t>
            </a:r>
            <a:endParaRPr lang="en-US"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За </a:t>
            </a:r>
            <a:r>
              <a:rPr lang="ru-RU" dirty="0">
                <a:latin typeface="Times New Roman" panose="02020603050405020304" pitchFamily="18" charset="0"/>
                <a:cs typeface="Times New Roman" panose="02020603050405020304" pitchFamily="18" charset="0"/>
              </a:rPr>
              <a:t>одну </a:t>
            </a:r>
            <a:r>
              <a:rPr lang="ru-RU" dirty="0" err="1">
                <a:latin typeface="Times New Roman" panose="02020603050405020304" pitchFamily="18" charset="0"/>
                <a:cs typeface="Times New Roman" panose="02020603050405020304" pitchFamily="18" charset="0"/>
              </a:rPr>
              <a:t>умовну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масажну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одиницю</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прийнята</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масажна</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процедура (</a:t>
            </a:r>
            <a:r>
              <a:rPr lang="ru-RU" dirty="0" err="1">
                <a:latin typeface="Times New Roman" panose="02020603050405020304" pitchFamily="18" charset="0"/>
                <a:cs typeface="Times New Roman" panose="02020603050405020304" pitchFamily="18" charset="0"/>
              </a:rPr>
              <a:t>безпосереднє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проведення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масажу</a:t>
            </a:r>
            <a:r>
              <a:rPr lang="ru-RU" dirty="0">
                <a:latin typeface="Times New Roman" panose="02020603050405020304" pitchFamily="18" charset="0"/>
                <a:cs typeface="Times New Roman" panose="02020603050405020304" pitchFamily="18" charset="0"/>
              </a:rPr>
              <a:t>), на </a:t>
            </a:r>
            <a:r>
              <a:rPr lang="ru-RU" dirty="0" err="1" smtClean="0">
                <a:latin typeface="Times New Roman" panose="02020603050405020304" pitchFamily="18" charset="0"/>
                <a:cs typeface="Times New Roman" panose="02020603050405020304" pitchFamily="18" charset="0"/>
              </a:rPr>
              <a:t>виконання</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якої</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потрібно</a:t>
            </a:r>
            <a:r>
              <a:rPr lang="ru-RU" dirty="0">
                <a:latin typeface="Times New Roman" panose="02020603050405020304" pitchFamily="18" charset="0"/>
                <a:cs typeface="Times New Roman" panose="02020603050405020304" pitchFamily="18" charset="0"/>
              </a:rPr>
              <a:t> 10 </a:t>
            </a:r>
            <a:r>
              <a:rPr lang="ru-RU" dirty="0" err="1">
                <a:latin typeface="Times New Roman" panose="02020603050405020304" pitchFamily="18" charset="0"/>
                <a:cs typeface="Times New Roman" panose="02020603050405020304" pitchFamily="18" charset="0"/>
              </a:rPr>
              <a:t>хвилин</a:t>
            </a:r>
            <a:r>
              <a:rPr lang="ru-RU"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Час </a:t>
            </a:r>
            <a:r>
              <a:rPr lang="ru-RU" dirty="0" err="1">
                <a:latin typeface="Times New Roman" panose="02020603050405020304" pitchFamily="18" charset="0"/>
                <a:cs typeface="Times New Roman" panose="02020603050405020304" pitchFamily="18" charset="0"/>
              </a:rPr>
              <a:t>переходів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переїздів</a:t>
            </a:r>
            <a:r>
              <a:rPr lang="ru-RU" dirty="0">
                <a:latin typeface="Times New Roman" panose="02020603050405020304" pitchFamily="18" charset="0"/>
                <a:cs typeface="Times New Roman" panose="02020603050405020304" pitchFamily="18" charset="0"/>
              </a:rPr>
              <a:t>) для </a:t>
            </a:r>
            <a:r>
              <a:rPr lang="ru-RU" dirty="0" err="1" smtClean="0">
                <a:latin typeface="Times New Roman" panose="02020603050405020304" pitchFamily="18" charset="0"/>
                <a:cs typeface="Times New Roman" panose="02020603050405020304" pitchFamily="18" charset="0"/>
              </a:rPr>
              <a:t>виконання</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масажних</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процедур за межами </a:t>
            </a:r>
            <a:r>
              <a:rPr lang="ru-RU" dirty="0" err="1">
                <a:latin typeface="Times New Roman" panose="02020603050405020304" pitchFamily="18" charset="0"/>
                <a:cs typeface="Times New Roman" panose="02020603050405020304" pitchFamily="18" charset="0"/>
              </a:rPr>
              <a:t>кабінету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враховується</a:t>
            </a:r>
            <a:r>
              <a:rPr lang="ru-RU" dirty="0">
                <a:latin typeface="Times New Roman" panose="02020603050405020304" pitchFamily="18" charset="0"/>
                <a:cs typeface="Times New Roman" panose="02020603050405020304" pitchFamily="18" charset="0"/>
              </a:rPr>
              <a:t> в </a:t>
            </a:r>
            <a:r>
              <a:rPr lang="ru-RU" dirty="0" err="1" smtClean="0">
                <a:latin typeface="Times New Roman" panose="02020603050405020304" pitchFamily="18" charset="0"/>
                <a:cs typeface="Times New Roman" panose="02020603050405020304" pitchFamily="18" charset="0"/>
              </a:rPr>
              <a:t>умовах</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масажних</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одиницях</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фактичними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витратами</a:t>
            </a:r>
            <a:r>
              <a:rPr lang="ru-RU" dirty="0">
                <a:latin typeface="Times New Roman" panose="02020603050405020304" pitchFamily="18" charset="0"/>
                <a:cs typeface="Times New Roman" panose="02020603050405020304" pitchFamily="18" charset="0"/>
              </a:rPr>
              <a:t> часу. </a:t>
            </a:r>
            <a:endParaRPr lang="en-US" dirty="0" smtClean="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Норма </a:t>
            </a:r>
            <a:r>
              <a:rPr lang="ru-RU" dirty="0" err="1">
                <a:latin typeface="Times New Roman" panose="02020603050405020304" pitchFamily="18" charset="0"/>
                <a:cs typeface="Times New Roman" panose="02020603050405020304" pitchFamily="18" charset="0"/>
              </a:rPr>
              <a:t>навантаження</a:t>
            </a:r>
            <a:r>
              <a:rPr lang="ru-RU" dirty="0">
                <a:latin typeface="Times New Roman" panose="02020603050405020304" pitchFamily="18" charset="0"/>
                <a:cs typeface="Times New Roman" panose="02020603050405020304" pitchFamily="18" charset="0"/>
              </a:rPr>
              <a:t> на одного </a:t>
            </a:r>
            <a:r>
              <a:rPr lang="ru-RU" dirty="0" err="1">
                <a:latin typeface="Times New Roman" panose="02020603050405020304" pitchFamily="18" charset="0"/>
                <a:cs typeface="Times New Roman" panose="02020603050405020304" pitchFamily="18" charset="0"/>
              </a:rPr>
              <a:t>масажиста</a:t>
            </a:r>
            <a:r>
              <a:rPr lang="ru-RU" dirty="0">
                <a:latin typeface="Times New Roman" panose="02020603050405020304" pitchFamily="18" charset="0"/>
                <a:cs typeface="Times New Roman" panose="02020603050405020304" pitchFamily="18" charset="0"/>
              </a:rPr>
              <a:t> – </a:t>
            </a:r>
            <a:r>
              <a:rPr lang="ru-RU" dirty="0" smtClean="0">
                <a:latin typeface="Times New Roman" panose="02020603050405020304" pitchFamily="18" charset="0"/>
                <a:cs typeface="Times New Roman" panose="02020603050405020304" pitchFamily="18" charset="0"/>
              </a:rPr>
              <a:t>30</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масажних</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одиниць</a:t>
            </a:r>
            <a:r>
              <a:rPr lang="ru-RU" dirty="0">
                <a:latin typeface="Times New Roman" panose="02020603050405020304" pitchFamily="18" charset="0"/>
                <a:cs typeface="Times New Roman" panose="02020603050405020304" pitchFamily="18" charset="0"/>
              </a:rPr>
              <a:t> на один </a:t>
            </a:r>
            <a:r>
              <a:rPr lang="ru-RU" dirty="0" err="1">
                <a:latin typeface="Times New Roman" panose="02020603050405020304" pitchFamily="18" charset="0"/>
                <a:cs typeface="Times New Roman" panose="02020603050405020304" pitchFamily="18" charset="0"/>
              </a:rPr>
              <a:t>робочий</a:t>
            </a:r>
            <a:r>
              <a:rPr lang="ru-RU" dirty="0">
                <a:latin typeface="Times New Roman" panose="02020603050405020304" pitchFamily="18" charset="0"/>
                <a:cs typeface="Times New Roman" panose="02020603050405020304" pitchFamily="18" charset="0"/>
              </a:rPr>
              <a:t> день. 1,5 </a:t>
            </a:r>
            <a:r>
              <a:rPr lang="ru-RU" dirty="0" err="1">
                <a:latin typeface="Times New Roman" panose="02020603050405020304" pitchFamily="18" charset="0"/>
                <a:cs typeface="Times New Roman" panose="02020603050405020304" pitchFamily="18" charset="0"/>
              </a:rPr>
              <a:t>години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робочого</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дня,</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що</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цього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залишається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відводиться</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підготовку</a:t>
            </a:r>
            <a:r>
              <a:rPr lang="ru-RU" dirty="0">
                <a:latin typeface="Times New Roman" panose="02020603050405020304" pitchFamily="18" charset="0"/>
                <a:cs typeface="Times New Roman" panose="02020603050405020304" pitchFamily="18" charset="0"/>
              </a:rPr>
              <a:t> до </a:t>
            </a:r>
            <a:r>
              <a:rPr lang="ru-RU" dirty="0" err="1" smtClean="0">
                <a:latin typeface="Times New Roman" panose="02020603050405020304" pitchFamily="18" charset="0"/>
                <a:cs typeface="Times New Roman" panose="02020603050405020304" pitchFamily="18" charset="0"/>
              </a:rPr>
              <a:t>процедури</a:t>
            </a:r>
            <a:r>
              <a:rPr lang="ru-RU"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оформлення</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короткочасного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відпочинку</a:t>
            </a:r>
            <a:r>
              <a:rPr lang="ru-RU"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115616" y="116632"/>
            <a:ext cx="3184846" cy="369332"/>
          </a:xfrm>
          <a:prstGeom prst="rect">
            <a:avLst/>
          </a:prstGeom>
        </p:spPr>
        <p:txBody>
          <a:bodyPr wrap="none">
            <a:spAutoFit/>
          </a:bodyPr>
          <a:lstStyle/>
          <a:p>
            <a:r>
              <a:rPr lang="ru-RU"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Норми</a:t>
            </a:r>
            <a:r>
              <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часу </a:t>
            </a:r>
            <a:r>
              <a:rPr lang="ru-RU"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роботи</a:t>
            </a:r>
            <a:r>
              <a:rPr lang="ru-RU"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масажиста</a:t>
            </a:r>
            <a:endPar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8523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571472" y="142852"/>
            <a:ext cx="8229600" cy="714380"/>
          </a:xfrm>
        </p:spPr>
        <p:txBody>
          <a:bodyPr>
            <a:normAutofit/>
          </a:bodyPr>
          <a:lstStyle/>
          <a:p>
            <a:pPr algn="ctr"/>
            <a:r>
              <a:rPr lang="uk-UA" sz="3600" b="1" dirty="0" smtClean="0">
                <a:latin typeface="Cambria" panose="02040503050406030204" pitchFamily="18" charset="0"/>
                <a:ea typeface="Cambria" panose="02040503050406030204" pitchFamily="18" charset="0"/>
              </a:rPr>
              <a:t>Вимоги до пацієнта</a:t>
            </a:r>
            <a:endParaRPr lang="ru-RU" sz="3600" b="1" dirty="0">
              <a:latin typeface="Cambria" panose="02040503050406030204" pitchFamily="18" charset="0"/>
              <a:ea typeface="Cambria" panose="02040503050406030204" pitchFamily="18" charset="0"/>
            </a:endParaRPr>
          </a:p>
        </p:txBody>
      </p:sp>
      <p:sp>
        <p:nvSpPr>
          <p:cNvPr id="5" name="Содержимое 2"/>
          <p:cNvSpPr>
            <a:spLocks noGrp="1"/>
          </p:cNvSpPr>
          <p:nvPr>
            <p:ph idx="1"/>
          </p:nvPr>
        </p:nvSpPr>
        <p:spPr>
          <a:xfrm>
            <a:off x="1043608" y="908720"/>
            <a:ext cx="8229600" cy="5072098"/>
          </a:xfrm>
        </p:spPr>
        <p:txBody>
          <a:bodyPr>
            <a:normAutofit/>
          </a:bodyPr>
          <a:lstStyle/>
          <a:p>
            <a:r>
              <a:rPr lang="uk-UA" sz="2400" dirty="0" smtClean="0">
                <a:latin typeface="Times New Roman" panose="02020603050405020304" pitchFamily="18" charset="0"/>
                <a:cs typeface="Times New Roman" panose="02020603050405020304" pitchFamily="18" charset="0"/>
              </a:rPr>
              <a:t>Пацієнт </a:t>
            </a:r>
            <a:r>
              <a:rPr lang="uk-UA" sz="2400" dirty="0">
                <a:latin typeface="Times New Roman" panose="02020603050405020304" pitchFamily="18" charset="0"/>
                <a:cs typeface="Times New Roman" panose="02020603050405020304" pitchFamily="18" charset="0"/>
              </a:rPr>
              <a:t>повинен бути готовим до масажу, приходити вчасно, не приховувати біль або якісь захворювання. </a:t>
            </a:r>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ea typeface="Cambria" panose="02040503050406030204" pitchFamily="18" charset="0"/>
                <a:cs typeface="Times New Roman" panose="02020603050405020304" pitchFamily="18" charset="0"/>
              </a:rPr>
              <a:t>Перед сеансом масажу пацієнт повинен прийняти теплий душ, або обтертися вологим рушником. </a:t>
            </a:r>
          </a:p>
          <a:p>
            <a:r>
              <a:rPr lang="uk-UA" sz="2400" dirty="0" smtClean="0">
                <a:latin typeface="Times New Roman" panose="02020603050405020304" pitchFamily="18" charset="0"/>
                <a:ea typeface="Cambria" panose="02040503050406030204" pitchFamily="18" charset="0"/>
                <a:cs typeface="Times New Roman" panose="02020603050405020304" pitchFamily="18" charset="0"/>
              </a:rPr>
              <a:t>Під час сеансу, пацієнт може залишатися в нижній білизні, але для досягнення кращого ефекту, рекомендується, щоб шкіра була відкритою. </a:t>
            </a:r>
          </a:p>
          <a:p>
            <a:r>
              <a:rPr lang="uk-UA" sz="2400" dirty="0" smtClean="0">
                <a:latin typeface="Times New Roman" panose="02020603050405020304" pitchFamily="18" charset="0"/>
                <a:ea typeface="Cambria" panose="02040503050406030204" pitchFamily="18" charset="0"/>
                <a:cs typeface="Times New Roman" panose="02020603050405020304" pitchFamily="18" charset="0"/>
              </a:rPr>
              <a:t>Якщо з якихось причин, це зробити неможливо, а також при значному волосяному покриві на тілі пацієнта, масаж можна провести через тонку, чисту тканину з натуральних волокон, щоб не подразнювати волосяні цибулини.</a:t>
            </a:r>
            <a:endParaRPr lang="ru-RU" sz="2400" dirty="0">
              <a:latin typeface="Times New Roman" panose="020206030504050203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630176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197345"/>
            <a:ext cx="7704856" cy="5632311"/>
          </a:xfrm>
          <a:prstGeom prst="rect">
            <a:avLst/>
          </a:prstGeom>
        </p:spPr>
        <p:txBody>
          <a:bodyPr wrap="square">
            <a:spAutoFit/>
          </a:bodyPr>
          <a:lstStyle/>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При наявності поранень, </a:t>
            </a:r>
            <a:r>
              <a:rPr lang="uk-UA" sz="2400" dirty="0" err="1" smtClean="0">
                <a:latin typeface="Times New Roman" panose="02020603050405020304" pitchFamily="18" charset="0"/>
                <a:cs typeface="Times New Roman" panose="02020603050405020304" pitchFamily="18" charset="0"/>
              </a:rPr>
              <a:t>царапин</a:t>
            </a:r>
            <a:r>
              <a:rPr lang="uk-UA" sz="2400" dirty="0" smtClean="0">
                <a:latin typeface="Times New Roman" panose="02020603050405020304" pitchFamily="18" charset="0"/>
                <a:cs typeface="Times New Roman" panose="02020603050405020304" pitchFamily="18" charset="0"/>
              </a:rPr>
              <a:t>, їх обробляють йодом або зеленкою і під час масажу обходять.</a:t>
            </a: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 В залежності від того, яку ділянку масажують, пацієнта кладуть на кушетку або сажають за масажний столик. Положення повинне бути зручним. </a:t>
            </a: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Важливою умовою є найбільш повне розслаблення м’язів тої частини, яку масажують, тобто надання їй </a:t>
            </a:r>
            <a:r>
              <a:rPr lang="uk-UA" sz="2400" dirty="0" err="1" smtClean="0">
                <a:latin typeface="Times New Roman" panose="02020603050405020304" pitchFamily="18" charset="0"/>
                <a:cs typeface="Times New Roman" panose="02020603050405020304" pitchFamily="18" charset="0"/>
              </a:rPr>
              <a:t>середньофізіологічного</a:t>
            </a:r>
            <a:r>
              <a:rPr lang="uk-UA" sz="2400" dirty="0" smtClean="0">
                <a:latin typeface="Times New Roman" panose="02020603050405020304" pitchFamily="18" charset="0"/>
                <a:cs typeface="Times New Roman" panose="02020603050405020304" pitchFamily="18" charset="0"/>
              </a:rPr>
              <a:t> положення. </a:t>
            </a: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Інша умова – стійке положення частини тіла, що масажується і масажиста. Якщо немає стійкої опори для частини, що масажується, то неможливо досягнути повного розслаблення м’язів.</a:t>
            </a: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 Після завершення процедури </a:t>
            </a:r>
            <a:r>
              <a:rPr lang="uk-UA" sz="2400" dirty="0" err="1" smtClean="0">
                <a:latin typeface="Times New Roman" panose="02020603050405020304" pitchFamily="18" charset="0"/>
                <a:cs typeface="Times New Roman" panose="02020603050405020304" pitchFamily="18" charset="0"/>
              </a:rPr>
              <a:t>масажованого</a:t>
            </a:r>
            <a:r>
              <a:rPr lang="uk-UA" sz="2400" dirty="0" smtClean="0">
                <a:latin typeface="Times New Roman" panose="02020603050405020304" pitchFamily="18" charset="0"/>
                <a:cs typeface="Times New Roman" panose="02020603050405020304" pitchFamily="18" charset="0"/>
              </a:rPr>
              <a:t> слід накрити і дати можливість певний час полежати чи посидіти у зручній позі. </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97103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16632"/>
            <a:ext cx="9342784" cy="400110"/>
          </a:xfrm>
          <a:prstGeom prst="rect">
            <a:avLst/>
          </a:prstGeom>
        </p:spPr>
        <p:txBody>
          <a:bodyPr wrap="square">
            <a:spAutoFit/>
          </a:bodyPr>
          <a:lstStyle/>
          <a:p>
            <a:r>
              <a:rPr lang="uk-UA" sz="2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КЛАСИФІКАЦІЯ ЗМАЗУЮЧИХ РЕЧОВИН (КРЕМИ, ГЕЛІ, МАЗІ). </a:t>
            </a:r>
            <a:endParaRPr lang="uk-UA"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154085" y="764704"/>
            <a:ext cx="7594379" cy="4401205"/>
          </a:xfrm>
          <a:prstGeom prst="rect">
            <a:avLst/>
          </a:prstGeom>
        </p:spPr>
        <p:txBody>
          <a:bodyPr wrap="square">
            <a:spAutoFit/>
          </a:bodyPr>
          <a:lstStyle/>
          <a:p>
            <a:r>
              <a:rPr lang="uk-UA" sz="2000" dirty="0" smtClean="0">
                <a:latin typeface="Times New Roman" panose="02020603050405020304" pitchFamily="18" charset="0"/>
                <a:cs typeface="Times New Roman" panose="02020603050405020304" pitchFamily="18" charset="0"/>
              </a:rPr>
              <a:t>Будь-які змащувальні засоби застосовують тільки при необхідності і у оптимальній кількості. </a:t>
            </a:r>
          </a:p>
          <a:p>
            <a:r>
              <a:rPr lang="uk-UA" sz="2000" dirty="0" smtClean="0">
                <a:latin typeface="Times New Roman" panose="02020603050405020304" pitchFamily="18" charset="0"/>
                <a:cs typeface="Times New Roman" panose="02020603050405020304" pitchFamily="18" charset="0"/>
              </a:rPr>
              <a:t>Надмірне ковзання утруднює захоплення окремих м’язів при </a:t>
            </a:r>
            <a:r>
              <a:rPr lang="uk-UA" sz="2000" dirty="0" err="1" smtClean="0">
                <a:latin typeface="Times New Roman" panose="02020603050405020304" pitchFamily="18" charset="0"/>
                <a:cs typeface="Times New Roman" panose="02020603050405020304" pitchFamily="18" charset="0"/>
              </a:rPr>
              <a:t>розминаннях</a:t>
            </a:r>
            <a:r>
              <a:rPr lang="uk-UA" sz="2000" dirty="0" smtClean="0">
                <a:latin typeface="Times New Roman" panose="02020603050405020304" pitchFamily="18" charset="0"/>
                <a:cs typeface="Times New Roman" panose="02020603050405020304" pitchFamily="18" charset="0"/>
              </a:rPr>
              <a:t> і не дає можливості зсування шкіри при розтираннях. Найбільш досконалим вважається масаж без застосування будь-яких </a:t>
            </a:r>
            <a:r>
              <a:rPr lang="uk-UA" sz="2000" dirty="0" err="1" smtClean="0">
                <a:latin typeface="Times New Roman" panose="02020603050405020304" pitchFamily="18" charset="0"/>
                <a:cs typeface="Times New Roman" panose="02020603050405020304" pitchFamily="18" charset="0"/>
              </a:rPr>
              <a:t>змазуючих</a:t>
            </a:r>
            <a:r>
              <a:rPr lang="uk-UA" sz="2000" dirty="0" smtClean="0">
                <a:latin typeface="Times New Roman" panose="02020603050405020304" pitchFamily="18" charset="0"/>
                <a:cs typeface="Times New Roman" panose="02020603050405020304" pitchFamily="18" charset="0"/>
              </a:rPr>
              <a:t> засобів та присипок.</a:t>
            </a:r>
          </a:p>
          <a:p>
            <a:r>
              <a:rPr lang="uk-UA" sz="2000" dirty="0" smtClean="0">
                <a:latin typeface="Times New Roman" panose="02020603050405020304" pitchFamily="18" charset="0"/>
                <a:cs typeface="Times New Roman" panose="02020603050405020304" pitchFamily="18" charset="0"/>
              </a:rPr>
              <a:t> Ефективний результат «сухого» масажу досягається з досвідом, оволодінні технікою, спеціальною підготовкою рук масажиста та шкіри пацієнта.</a:t>
            </a:r>
          </a:p>
          <a:p>
            <a:r>
              <a:rPr lang="uk-UA" sz="2000" dirty="0" smtClean="0">
                <a:latin typeface="Times New Roman" panose="02020603050405020304" pitchFamily="18" charset="0"/>
                <a:cs typeface="Times New Roman" panose="02020603050405020304" pitchFamily="18" charset="0"/>
              </a:rPr>
              <a:t> Однак, при вологих долонях масажиста для кращого ковзання його рук по тілу, для обробки ділянок тіла з рясним </a:t>
            </a:r>
            <a:r>
              <a:rPr lang="uk-UA" sz="2000" dirty="0" err="1" smtClean="0">
                <a:latin typeface="Times New Roman" panose="02020603050405020304" pitchFamily="18" charset="0"/>
                <a:cs typeface="Times New Roman" panose="02020603050405020304" pitchFamily="18" charset="0"/>
              </a:rPr>
              <a:t>оволосінням</a:t>
            </a:r>
            <a:r>
              <a:rPr lang="uk-UA" sz="2000" dirty="0" smtClean="0">
                <a:latin typeface="Times New Roman" panose="02020603050405020304" pitchFamily="18" charset="0"/>
                <a:cs typeface="Times New Roman" panose="02020603050405020304" pitchFamily="18" charset="0"/>
              </a:rPr>
              <a:t>, чутливою шкірою, великою пітливістю та з метою запобігання травм поверхневих тканин, рекомендується застосовувати змащувальні засоби. </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86708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23480"/>
            <a:ext cx="7272808" cy="1538883"/>
          </a:xfrm>
          <a:prstGeom prst="rect">
            <a:avLst/>
          </a:prstGeom>
        </p:spPr>
        <p:txBody>
          <a:bodyPr wrap="square">
            <a:spAutoFit/>
          </a:bodyPr>
          <a:lstStyle/>
          <a:p>
            <a:pPr algn="ctr"/>
            <a:r>
              <a:rPr lang="uk-UA" sz="2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Змащуючи речовини, що використовуються при масажі поділяються на 2 групи:</a:t>
            </a:r>
          </a:p>
          <a:p>
            <a:r>
              <a:rPr lang="uk-UA" dirty="0" smtClean="0">
                <a:latin typeface="Times New Roman" panose="02020603050405020304" pitchFamily="18" charset="0"/>
                <a:cs typeface="Times New Roman" panose="02020603050405020304" pitchFamily="18" charset="0"/>
              </a:rPr>
              <a:t> 1. порошкоподібні речовини: тальк, рисова пудра, дитяча присипка.</a:t>
            </a:r>
          </a:p>
          <a:p>
            <a:r>
              <a:rPr lang="uk-UA" dirty="0" smtClean="0">
                <a:latin typeface="Times New Roman" panose="02020603050405020304" pitchFamily="18" charset="0"/>
                <a:cs typeface="Times New Roman" panose="02020603050405020304" pitchFamily="18" charset="0"/>
              </a:rPr>
              <a:t> 2. </a:t>
            </a:r>
            <a:r>
              <a:rPr lang="uk-UA" dirty="0" err="1" smtClean="0">
                <a:latin typeface="Times New Roman" panose="02020603050405020304" pitchFamily="18" charset="0"/>
                <a:cs typeface="Times New Roman" panose="02020603050405020304" pitchFamily="18" charset="0"/>
              </a:rPr>
              <a:t>олійноподібні</a:t>
            </a:r>
            <a:r>
              <a:rPr lang="uk-UA" dirty="0" smtClean="0">
                <a:latin typeface="Times New Roman" panose="02020603050405020304" pitchFamily="18" charset="0"/>
                <a:cs typeface="Times New Roman" panose="02020603050405020304" pitchFamily="18" charset="0"/>
              </a:rPr>
              <a:t> засоби: ефірні, рослинні і мінеральні олії, лікувальні мазі і гелі.</a:t>
            </a:r>
            <a:endParaRPr lang="uk-UA"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1988840"/>
            <a:ext cx="1421135" cy="2887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4173" r="28546"/>
          <a:stretch/>
        </p:blipFill>
        <p:spPr bwMode="auto">
          <a:xfrm>
            <a:off x="2627784" y="1692269"/>
            <a:ext cx="1728192" cy="348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2647" y="1916832"/>
            <a:ext cx="4759222" cy="3174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66570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53584" y="188640"/>
            <a:ext cx="7974632" cy="5324535"/>
          </a:xfrm>
          <a:prstGeom prst="rect">
            <a:avLst/>
          </a:prstGeom>
        </p:spPr>
        <p:txBody>
          <a:bodyPr wrap="square">
            <a:spAutoFit/>
          </a:bodyPr>
          <a:lstStyle/>
          <a:p>
            <a:r>
              <a:rPr lang="uk-UA" sz="2000" dirty="0" smtClean="0">
                <a:latin typeface="Times New Roman" panose="02020603050405020304" pitchFamily="18" charset="0"/>
                <a:cs typeface="Times New Roman" panose="02020603050405020304" pitchFamily="18" charset="0"/>
              </a:rPr>
              <a:t>1.1. Порошкоподібні. В цьому випадку найбільш показано використання тальку. </a:t>
            </a:r>
          </a:p>
          <a:p>
            <a:r>
              <a:rPr lang="uk-UA" sz="2000" dirty="0" smtClean="0">
                <a:latin typeface="Times New Roman" panose="02020603050405020304" pitchFamily="18" charset="0"/>
                <a:cs typeface="Times New Roman" panose="02020603050405020304" pitchFamily="18" charset="0"/>
              </a:rPr>
              <a:t>Але після масажу його потрібно обов'язково видалити рушником.</a:t>
            </a:r>
          </a:p>
          <a:p>
            <a:r>
              <a:rPr lang="uk-UA" sz="2000" dirty="0" smtClean="0">
                <a:latin typeface="Times New Roman" panose="02020603050405020304" pitchFamily="18" charset="0"/>
                <a:cs typeface="Times New Roman" panose="02020603050405020304" pitchFamily="18" charset="0"/>
              </a:rPr>
              <a:t> 1. Тальк (силікат </a:t>
            </a:r>
            <a:r>
              <a:rPr lang="uk-UA" sz="2000" dirty="0" err="1" smtClean="0">
                <a:latin typeface="Times New Roman" panose="02020603050405020304" pitchFamily="18" charset="0"/>
                <a:cs typeface="Times New Roman" panose="02020603050405020304" pitchFamily="18" charset="0"/>
              </a:rPr>
              <a:t>магнія</a:t>
            </a:r>
            <a:r>
              <a:rPr lang="uk-UA" sz="2000" dirty="0" smtClean="0">
                <a:latin typeface="Times New Roman" panose="02020603050405020304" pitchFamily="18" charset="0"/>
                <a:cs typeface="Times New Roman" panose="02020603050405020304" pitchFamily="18" charset="0"/>
              </a:rPr>
              <a:t>) або присипка і рисова пудра. Тальк добре вбирає надлишки жиру і поту, забезпечує нормальне ковзання і практично ніколи не викликає подразнення; крім того, тальк не бруднить шкіру і легко змивається.</a:t>
            </a:r>
          </a:p>
          <a:p>
            <a:r>
              <a:rPr lang="uk-UA" sz="2000" dirty="0" smtClean="0">
                <a:latin typeface="Times New Roman" panose="02020603050405020304" pitchFamily="18" charset="0"/>
                <a:cs typeface="Times New Roman" panose="02020603050405020304" pitchFamily="18" charset="0"/>
              </a:rPr>
              <a:t> Масаж тіла з тальком вимагає менших фізичних зусиль, ніж масаж з маслом.</a:t>
            </a:r>
          </a:p>
          <a:p>
            <a:r>
              <a:rPr lang="uk-UA" sz="2000" dirty="0" smtClean="0">
                <a:latin typeface="Times New Roman" panose="02020603050405020304" pitchFamily="18" charset="0"/>
                <a:cs typeface="Times New Roman" panose="02020603050405020304" pitchFamily="18" charset="0"/>
              </a:rPr>
              <a:t> Використовується для пацієнтів з надлишковим волоссям, при масажі пацієнтів з жирною і чутливою шкірою.</a:t>
            </a:r>
          </a:p>
          <a:p>
            <a:r>
              <a:rPr lang="uk-UA" sz="2000" dirty="0" smtClean="0">
                <a:latin typeface="Times New Roman" panose="02020603050405020304" pitchFamily="18" charset="0"/>
                <a:cs typeface="Times New Roman" panose="02020603050405020304" pitchFamily="18" charset="0"/>
              </a:rPr>
              <a:t> До недоліків тальку можна віднести те, що при частому використанні може викликати закупорку шкірних пор і </a:t>
            </a:r>
            <a:r>
              <a:rPr lang="uk-UA" sz="2000" dirty="0" err="1" smtClean="0">
                <a:latin typeface="Times New Roman" panose="02020603050405020304" pitchFamily="18" charset="0"/>
                <a:cs typeface="Times New Roman" panose="02020603050405020304" pitchFamily="18" charset="0"/>
              </a:rPr>
              <a:t>проток</a:t>
            </a:r>
            <a:r>
              <a:rPr lang="uk-UA" sz="2000" dirty="0" smtClean="0">
                <a:latin typeface="Times New Roman" panose="02020603050405020304" pitchFamily="18" charset="0"/>
                <a:cs typeface="Times New Roman" panose="02020603050405020304" pitchFamily="18" charset="0"/>
              </a:rPr>
              <a:t> сальних залоз і на жирній шкірі викликати появу гнійних </a:t>
            </a:r>
            <a:r>
              <a:rPr lang="uk-UA" sz="2000" dirty="0" err="1" smtClean="0">
                <a:latin typeface="Times New Roman" panose="02020603050405020304" pitchFamily="18" charset="0"/>
                <a:cs typeface="Times New Roman" panose="02020603050405020304" pitchFamily="18" charset="0"/>
              </a:rPr>
              <a:t>висипань</a:t>
            </a:r>
            <a:r>
              <a:rPr lang="uk-UA" sz="2000" dirty="0" smtClean="0">
                <a:latin typeface="Times New Roman" panose="02020603050405020304" pitchFamily="18" charset="0"/>
                <a:cs typeface="Times New Roman" panose="02020603050405020304" pitchFamily="18" charset="0"/>
              </a:rPr>
              <a:t> або додати шкірі надмірну сухість. </a:t>
            </a:r>
          </a:p>
          <a:p>
            <a:r>
              <a:rPr lang="uk-UA" sz="2000" dirty="0" smtClean="0">
                <a:latin typeface="Times New Roman" panose="02020603050405020304" pitchFamily="18" charset="0"/>
                <a:cs typeface="Times New Roman" panose="02020603050405020304" pitchFamily="18" charset="0"/>
              </a:rPr>
              <a:t>При вживанні тальку шкіру потрібно 2 рази в тиждень протирати ватним тампоном з будь-яким водно-спиртовим розчином (лосьйоном). </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63600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86722"/>
            <a:ext cx="7992888" cy="4401205"/>
          </a:xfrm>
          <a:prstGeom prst="rect">
            <a:avLst/>
          </a:prstGeom>
        </p:spPr>
        <p:txBody>
          <a:bodyPr wrap="square">
            <a:spAutoFit/>
          </a:bodyPr>
          <a:lstStyle/>
          <a:p>
            <a:r>
              <a:rPr lang="uk-UA" sz="2000" dirty="0" smtClean="0">
                <a:latin typeface="Times New Roman" panose="02020603050405020304" pitchFamily="18" charset="0"/>
                <a:cs typeface="Times New Roman" panose="02020603050405020304" pitchFamily="18" charset="0"/>
              </a:rPr>
              <a:t>1.2. </a:t>
            </a:r>
            <a:r>
              <a:rPr lang="uk-UA" sz="2000" dirty="0" err="1" smtClean="0">
                <a:latin typeface="Times New Roman" panose="02020603050405020304" pitchFamily="18" charset="0"/>
                <a:cs typeface="Times New Roman" panose="02020603050405020304" pitchFamily="18" charset="0"/>
              </a:rPr>
              <a:t>Олійноподібні</a:t>
            </a:r>
            <a:r>
              <a:rPr lang="uk-UA" sz="2000" dirty="0" smtClean="0">
                <a:latin typeface="Times New Roman" panose="02020603050405020304" pitchFamily="18" charset="0"/>
                <a:cs typeface="Times New Roman" panose="02020603050405020304" pitchFamily="18" charset="0"/>
              </a:rPr>
              <a:t>. </a:t>
            </a:r>
            <a:r>
              <a:rPr lang="uk-UA" sz="2000" dirty="0" err="1" smtClean="0">
                <a:latin typeface="Times New Roman" panose="02020603050405020304" pitchFamily="18" charset="0"/>
                <a:cs typeface="Times New Roman" panose="02020603050405020304" pitchFamily="18" charset="0"/>
              </a:rPr>
              <a:t>Олійноподібні</a:t>
            </a:r>
            <a:r>
              <a:rPr lang="uk-UA" sz="2000" dirty="0" smtClean="0">
                <a:latin typeface="Times New Roman" panose="02020603050405020304" pitchFamily="18" charset="0"/>
                <a:cs typeface="Times New Roman" panose="02020603050405020304" pitchFamily="18" charset="0"/>
              </a:rPr>
              <a:t> речовини слід застосовувати при сухій шкірі, високій чутливості, при незміцнілих рубцях, при зниженому живленні </a:t>
            </a:r>
            <a:r>
              <a:rPr lang="uk-UA" sz="2000" dirty="0" err="1" smtClean="0">
                <a:latin typeface="Times New Roman" panose="02020603050405020304" pitchFamily="18" charset="0"/>
                <a:cs typeface="Times New Roman" panose="02020603050405020304" pitchFamily="18" charset="0"/>
              </a:rPr>
              <a:t>масажованого</a:t>
            </a:r>
            <a:r>
              <a:rPr lang="uk-UA" sz="2000" dirty="0" smtClean="0">
                <a:latin typeface="Times New Roman" panose="02020603050405020304" pitchFamily="18" charset="0"/>
                <a:cs typeface="Times New Roman" panose="02020603050405020304" pitchFamily="18" charset="0"/>
              </a:rPr>
              <a:t>.</a:t>
            </a:r>
          </a:p>
          <a:p>
            <a:r>
              <a:rPr lang="uk-UA" sz="2000" dirty="0" smtClean="0">
                <a:latin typeface="Times New Roman" panose="02020603050405020304" pitchFamily="18" charset="0"/>
                <a:cs typeface="Times New Roman" panose="02020603050405020304" pitchFamily="18" charset="0"/>
              </a:rPr>
              <a:t> Не можна застосовувати </a:t>
            </a:r>
            <a:r>
              <a:rPr lang="uk-UA" sz="2000" dirty="0" err="1" smtClean="0">
                <a:latin typeface="Times New Roman" panose="02020603050405020304" pitchFamily="18" charset="0"/>
                <a:cs typeface="Times New Roman" panose="02020603050405020304" pitchFamily="18" charset="0"/>
              </a:rPr>
              <a:t>змащуючі</a:t>
            </a:r>
            <a:r>
              <a:rPr lang="uk-UA" sz="2000" dirty="0" smtClean="0">
                <a:latin typeface="Times New Roman" panose="02020603050405020304" pitchFamily="18" charset="0"/>
                <a:cs typeface="Times New Roman" panose="02020603050405020304" pitchFamily="18" charset="0"/>
              </a:rPr>
              <a:t> </a:t>
            </a:r>
            <a:r>
              <a:rPr lang="uk-UA" sz="2000" dirty="0" err="1" smtClean="0">
                <a:latin typeface="Times New Roman" panose="02020603050405020304" pitchFamily="18" charset="0"/>
                <a:cs typeface="Times New Roman" panose="02020603050405020304" pitchFamily="18" charset="0"/>
              </a:rPr>
              <a:t>олійноподібні</a:t>
            </a:r>
            <a:r>
              <a:rPr lang="uk-UA" sz="2000" dirty="0" smtClean="0">
                <a:latin typeface="Times New Roman" panose="02020603050405020304" pitchFamily="18" charset="0"/>
                <a:cs typeface="Times New Roman" panose="02020603050405020304" pitchFamily="18" charset="0"/>
              </a:rPr>
              <a:t> речовини при жирній шкірі, підвищеній пітливості </a:t>
            </a:r>
            <a:r>
              <a:rPr lang="uk-UA" sz="2000" dirty="0" err="1" smtClean="0">
                <a:latin typeface="Times New Roman" panose="02020603050405020304" pitchFamily="18" charset="0"/>
                <a:cs typeface="Times New Roman" panose="02020603050405020304" pitchFamily="18" charset="0"/>
              </a:rPr>
              <a:t>масажованого</a:t>
            </a:r>
            <a:r>
              <a:rPr lang="uk-UA" sz="2000" dirty="0" smtClean="0">
                <a:latin typeface="Times New Roman" panose="02020603050405020304" pitchFamily="18" charset="0"/>
                <a:cs typeface="Times New Roman" panose="02020603050405020304" pitchFamily="18" charset="0"/>
              </a:rPr>
              <a:t>. Останнім часом у продажу стали з'являтися різні олії. </a:t>
            </a:r>
          </a:p>
          <a:p>
            <a:r>
              <a:rPr lang="uk-UA" sz="2000" dirty="0" smtClean="0">
                <a:latin typeface="Times New Roman" panose="02020603050405020304" pitchFamily="18" charset="0"/>
                <a:cs typeface="Times New Roman" panose="02020603050405020304" pitchFamily="18" charset="0"/>
              </a:rPr>
              <a:t>У </a:t>
            </a:r>
            <a:r>
              <a:rPr lang="uk-UA" sz="2000" dirty="0" err="1" smtClean="0">
                <a:latin typeface="Times New Roman" panose="02020603050405020304" pitchFamily="18" charset="0"/>
                <a:cs typeface="Times New Roman" panose="02020603050405020304" pitchFamily="18" charset="0"/>
              </a:rPr>
              <a:t>ароматерапевтічному</a:t>
            </a:r>
            <a:r>
              <a:rPr lang="uk-UA" sz="2000" dirty="0" smtClean="0">
                <a:latin typeface="Times New Roman" panose="02020603050405020304" pitchFamily="18" charset="0"/>
                <a:cs typeface="Times New Roman" panose="02020603050405020304" pitchFamily="18" charset="0"/>
              </a:rPr>
              <a:t> масажі вони називаються базисними, оскільки вони складають основу, а в них додають декілька крапель ефірних олій. </a:t>
            </a:r>
          </a:p>
          <a:p>
            <a:r>
              <a:rPr lang="uk-UA" sz="2000" dirty="0" smtClean="0">
                <a:latin typeface="Times New Roman" panose="02020603050405020304" pitchFamily="18" charset="0"/>
                <a:cs typeface="Times New Roman" panose="02020603050405020304" pitchFamily="18" charset="0"/>
              </a:rPr>
              <a:t>До базисних олій відносяться:</a:t>
            </a:r>
          </a:p>
          <a:p>
            <a:r>
              <a:rPr lang="uk-UA" sz="2000" dirty="0" smtClean="0">
                <a:latin typeface="Times New Roman" panose="02020603050405020304" pitchFamily="18" charset="0"/>
                <a:cs typeface="Times New Roman" panose="02020603050405020304" pitchFamily="18" charset="0"/>
              </a:rPr>
              <a:t> • мигдальне,</a:t>
            </a:r>
          </a:p>
          <a:p>
            <a:r>
              <a:rPr lang="uk-UA" sz="2000" dirty="0" smtClean="0">
                <a:latin typeface="Times New Roman" panose="02020603050405020304" pitchFamily="18" charset="0"/>
                <a:cs typeface="Times New Roman" panose="02020603050405020304" pitchFamily="18" charset="0"/>
              </a:rPr>
              <a:t> • авокадо,</a:t>
            </a:r>
          </a:p>
          <a:p>
            <a:r>
              <a:rPr lang="uk-UA" sz="2000" dirty="0" smtClean="0">
                <a:latin typeface="Times New Roman" panose="02020603050405020304" pitchFamily="18" charset="0"/>
                <a:cs typeface="Times New Roman" panose="02020603050405020304" pitchFamily="18" charset="0"/>
              </a:rPr>
              <a:t> • персикове,</a:t>
            </a:r>
          </a:p>
          <a:p>
            <a:r>
              <a:rPr lang="uk-UA" sz="2000" dirty="0" smtClean="0">
                <a:latin typeface="Times New Roman" panose="02020603050405020304" pitchFamily="18" charset="0"/>
                <a:cs typeface="Times New Roman" panose="02020603050405020304" pitchFamily="18" charset="0"/>
              </a:rPr>
              <a:t> • масло з виноградних кісточок, </a:t>
            </a:r>
          </a:p>
          <a:p>
            <a:r>
              <a:rPr lang="uk-UA" sz="2000" dirty="0" smtClean="0">
                <a:latin typeface="Times New Roman" panose="02020603050405020304" pitchFamily="18" charset="0"/>
                <a:cs typeface="Times New Roman" panose="02020603050405020304" pitchFamily="18" charset="0"/>
              </a:rPr>
              <a:t> •  оливкове. </a:t>
            </a: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68"/>
          <a:stretch/>
        </p:blipFill>
        <p:spPr bwMode="auto">
          <a:xfrm>
            <a:off x="4716016" y="3459575"/>
            <a:ext cx="4321453" cy="2993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4416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58847"/>
            <a:ext cx="7704856" cy="5324535"/>
          </a:xfrm>
          <a:prstGeom prst="rect">
            <a:avLst/>
          </a:prstGeom>
        </p:spPr>
        <p:txBody>
          <a:bodyPr wrap="square">
            <a:spAutoFit/>
          </a:bodyPr>
          <a:lstStyle/>
          <a:p>
            <a:r>
              <a:rPr lang="uk-UA" sz="2000" dirty="0" smtClean="0">
                <a:latin typeface="Times New Roman" panose="02020603050405020304" pitchFamily="18" charset="0"/>
                <a:cs typeface="Times New Roman" panose="02020603050405020304" pitchFamily="18" charset="0"/>
              </a:rPr>
              <a:t>Масла мають бути нерафіновані і холодною </a:t>
            </a:r>
            <a:r>
              <a:rPr lang="uk-UA" sz="2000" dirty="0" err="1" smtClean="0">
                <a:latin typeface="Times New Roman" panose="02020603050405020304" pitchFamily="18" charset="0"/>
                <a:cs typeface="Times New Roman" panose="02020603050405020304" pitchFamily="18" charset="0"/>
              </a:rPr>
              <a:t>прессації</a:t>
            </a:r>
            <a:r>
              <a:rPr lang="uk-UA" sz="2000" dirty="0" smtClean="0">
                <a:latin typeface="Times New Roman" panose="02020603050405020304" pitchFamily="18" charset="0"/>
                <a:cs typeface="Times New Roman" panose="02020603050405020304" pitchFamily="18" charset="0"/>
              </a:rPr>
              <a:t>.</a:t>
            </a:r>
          </a:p>
          <a:p>
            <a:r>
              <a:rPr lang="uk-UA" sz="2000" dirty="0" smtClean="0">
                <a:latin typeface="Times New Roman" panose="02020603050405020304" pitchFamily="18" charset="0"/>
                <a:cs typeface="Times New Roman" panose="02020603050405020304" pitchFamily="18" charset="0"/>
              </a:rPr>
              <a:t> Переваги масажу з маслом:</a:t>
            </a:r>
          </a:p>
          <a:p>
            <a:r>
              <a:rPr lang="uk-UA" sz="2000" dirty="0" smtClean="0">
                <a:latin typeface="Times New Roman" panose="02020603050405020304" pitchFamily="18" charset="0"/>
                <a:cs typeface="Times New Roman" panose="02020603050405020304" pitchFamily="18" charset="0"/>
              </a:rPr>
              <a:t> • хороше ковзання, </a:t>
            </a:r>
          </a:p>
          <a:p>
            <a:r>
              <a:rPr lang="uk-UA" sz="2000" dirty="0" smtClean="0">
                <a:latin typeface="Times New Roman" panose="02020603050405020304" pitchFamily="18" charset="0"/>
                <a:cs typeface="Times New Roman" panose="02020603050405020304" pitchFamily="18" charset="0"/>
              </a:rPr>
              <a:t> • розігрівання,</a:t>
            </a:r>
          </a:p>
          <a:p>
            <a:r>
              <a:rPr lang="uk-UA" sz="2000" dirty="0" smtClean="0">
                <a:latin typeface="Times New Roman" panose="02020603050405020304" pitchFamily="18" charset="0"/>
                <a:cs typeface="Times New Roman" panose="02020603050405020304" pitchFamily="18" charset="0"/>
              </a:rPr>
              <a:t> • приємні відчуття,</a:t>
            </a:r>
          </a:p>
          <a:p>
            <a:r>
              <a:rPr lang="uk-UA" sz="2000" dirty="0" smtClean="0">
                <a:latin typeface="Times New Roman" panose="02020603050405020304" pitchFamily="18" charset="0"/>
                <a:cs typeface="Times New Roman" panose="02020603050405020304" pitchFamily="18" charset="0"/>
              </a:rPr>
              <a:t> • можна застосовувати на вологу шкіру (після лазні, душа). </a:t>
            </a:r>
          </a:p>
          <a:p>
            <a:r>
              <a:rPr lang="uk-UA" sz="2000" dirty="0" smtClean="0">
                <a:latin typeface="Times New Roman" panose="02020603050405020304" pitchFamily="18" charset="0"/>
                <a:cs typeface="Times New Roman" panose="02020603050405020304" pitchFamily="18" charset="0"/>
              </a:rPr>
              <a:t>Недоліки масажу з олією (зазвичай при надмірному використанні олії): прослизання рук при розминці, відчуття олійної плівки на тілі після масажу. </a:t>
            </a:r>
          </a:p>
          <a:p>
            <a:r>
              <a:rPr lang="uk-UA" sz="2000" dirty="0" smtClean="0">
                <a:latin typeface="Times New Roman" panose="02020603050405020304" pitchFamily="18" charset="0"/>
                <a:cs typeface="Times New Roman" panose="02020603050405020304" pitchFamily="18" charset="0"/>
              </a:rPr>
              <a:t>Якщо в </a:t>
            </a:r>
            <a:r>
              <a:rPr lang="uk-UA" sz="2000" dirty="0" err="1" smtClean="0">
                <a:latin typeface="Times New Roman" panose="02020603050405020304" pitchFamily="18" charset="0"/>
                <a:cs typeface="Times New Roman" panose="02020603050405020304" pitchFamily="18" charset="0"/>
              </a:rPr>
              <a:t>масажованого</a:t>
            </a:r>
            <a:r>
              <a:rPr lang="uk-UA" sz="2000" dirty="0" smtClean="0">
                <a:latin typeface="Times New Roman" panose="02020603050405020304" pitchFamily="18" charset="0"/>
                <a:cs typeface="Times New Roman" panose="02020603050405020304" pitchFamily="18" charset="0"/>
              </a:rPr>
              <a:t> суха і в'яла шкіра, проводити процедуру рекомендується із застосуванням рослинних олій. Для масажу широко застосовується оливкове масло. Воно має більшу щільність, ніж мінеральне масло.</a:t>
            </a:r>
          </a:p>
          <a:p>
            <a:r>
              <a:rPr lang="uk-UA" sz="2000" dirty="0" smtClean="0">
                <a:latin typeface="Times New Roman" panose="02020603050405020304" pitchFamily="18" charset="0"/>
                <a:cs typeface="Times New Roman" panose="02020603050405020304" pitchFamily="18" charset="0"/>
              </a:rPr>
              <a:t> Добре вбирається, що важливо для розминки (інакше руки прослизатимуть і прийом виконуватиметься неякісно). При масажі з оливковим маслом тіло добре розігрівається. Масло має дуже слабкий запах. </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38936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16632"/>
            <a:ext cx="7704856" cy="4985980"/>
          </a:xfrm>
          <a:prstGeom prst="rect">
            <a:avLst/>
          </a:prstGeom>
        </p:spPr>
        <p:txBody>
          <a:bodyPr wrap="square">
            <a:spAutoFit/>
          </a:bodyPr>
          <a:lstStyle/>
          <a:p>
            <a:pPr algn="just"/>
            <a:r>
              <a:rPr lang="uk-UA" sz="2000" dirty="0" smtClean="0">
                <a:latin typeface="Times New Roman" panose="02020603050405020304" pitchFamily="18" charset="0"/>
                <a:cs typeface="Times New Roman" panose="02020603050405020304" pitchFamily="18" charset="0"/>
              </a:rPr>
              <a:t>1.3. Ефірні. Для нормальної шкіри рекомендується використовувати лавандову, кедрову, сандалову олію або ефірну олію пачулі; для сухої шкіри підходять ромашкова, </a:t>
            </a:r>
            <a:r>
              <a:rPr lang="uk-UA" sz="2000" dirty="0" err="1" smtClean="0">
                <a:latin typeface="Times New Roman" panose="02020603050405020304" pitchFamily="18" charset="0"/>
                <a:cs typeface="Times New Roman" panose="02020603050405020304" pitchFamily="18" charset="0"/>
              </a:rPr>
              <a:t>іланг-ілангова</a:t>
            </a:r>
            <a:r>
              <a:rPr lang="uk-UA" sz="2000" dirty="0" smtClean="0">
                <a:latin typeface="Times New Roman" panose="02020603050405020304" pitchFamily="18" charset="0"/>
                <a:cs typeface="Times New Roman" panose="02020603050405020304" pitchFamily="18" charset="0"/>
              </a:rPr>
              <a:t> і жасминова олії, а також олія мускатного горіха; при жирній шкірі краще віддати перевагу бергамотовій, евкаліптовій, ялівцевій, м'ятній, лимонній або апельсиновій оліям. Ромашкова, жасминова, лавандова і рожева олії є найкращими для змішаного типу шкіри, а ефірні олії шавлії мускатної, </a:t>
            </a:r>
            <a:r>
              <a:rPr lang="uk-UA" sz="2000" dirty="0" err="1" smtClean="0">
                <a:latin typeface="Times New Roman" panose="02020603050405020304" pitchFamily="18" charset="0"/>
                <a:cs typeface="Times New Roman" panose="02020603050405020304" pitchFamily="18" charset="0"/>
              </a:rPr>
              <a:t>іланг-ілангу</a:t>
            </a:r>
            <a:r>
              <a:rPr lang="uk-UA" sz="2000" dirty="0" smtClean="0">
                <a:latin typeface="Times New Roman" panose="02020603050405020304" pitchFamily="18" charset="0"/>
                <a:cs typeface="Times New Roman" panose="02020603050405020304" pitchFamily="18" charset="0"/>
              </a:rPr>
              <a:t>, кедрова і лавандова олія — для чутливої.</a:t>
            </a:r>
          </a:p>
          <a:p>
            <a:pPr algn="just"/>
            <a:r>
              <a:rPr lang="uk-UA" sz="2000" dirty="0" smtClean="0">
                <a:latin typeface="Times New Roman" panose="02020603050405020304" pitchFamily="18" charset="0"/>
                <a:cs typeface="Times New Roman" panose="02020603050405020304" pitchFamily="18" charset="0"/>
              </a:rPr>
              <a:t> 1.4. Мінеральні олії. Часто використовується дитяче масло Джонсон </a:t>
            </a:r>
            <a:r>
              <a:rPr lang="uk-UA" sz="2000" dirty="0" err="1" smtClean="0">
                <a:latin typeface="Times New Roman" panose="02020603050405020304" pitchFamily="18" charset="0"/>
                <a:cs typeface="Times New Roman" panose="02020603050405020304" pitchFamily="18" charset="0"/>
              </a:rPr>
              <a:t>Бебі</a:t>
            </a:r>
            <a:r>
              <a:rPr lang="uk-UA" sz="2000" dirty="0" smtClean="0">
                <a:latin typeface="Times New Roman" panose="02020603050405020304" pitchFamily="18" charset="0"/>
                <a:cs typeface="Times New Roman" panose="02020603050405020304" pitchFamily="18" charset="0"/>
              </a:rPr>
              <a:t> і тому подібне. Зазвичай – це очищене, ароматизоване мінеральне масло з додаванням вітамінів. Воно доволі рідке, утворює на тілі слизьку плівку, тому треба обережно дозувати кількість масла. При тривалому використанні викликає сухість шкіри. Його перевага полягає лише в його відносній дешевизні, оскільки воно виробляється з продуктів нафтопереробки. </a:t>
            </a:r>
          </a:p>
          <a:p>
            <a:pPr algn="just"/>
            <a:endParaRPr lang="uk-UA" sz="2000" dirty="0">
              <a:latin typeface="Times New Roman" panose="02020603050405020304" pitchFamily="18" charset="0"/>
              <a:cs typeface="Times New Roman" panose="02020603050405020304" pitchFamily="18" charset="0"/>
            </a:endParaRPr>
          </a:p>
        </p:txBody>
      </p:sp>
      <p:pic>
        <p:nvPicPr>
          <p:cNvPr id="4098" name="Picture 2" descr="Ефірні олії: корисні властивості та застосування ? Блог | Аптека DS"/>
          <p:cNvPicPr>
            <a:picLocks noChangeAspect="1" noChangeArrowheads="1"/>
          </p:cNvPicPr>
          <p:nvPr/>
        </p:nvPicPr>
        <p:blipFill rotWithShape="1">
          <a:blip r:embed="rId2">
            <a:extLst>
              <a:ext uri="{28A0092B-C50C-407E-A947-70E740481C1C}">
                <a14:useLocalDpi xmlns:a14="http://schemas.microsoft.com/office/drawing/2010/main" val="0"/>
              </a:ext>
            </a:extLst>
          </a:blip>
          <a:srcRect t="28750" b="10279"/>
          <a:stretch/>
        </p:blipFill>
        <p:spPr bwMode="auto">
          <a:xfrm>
            <a:off x="2507802" y="4869160"/>
            <a:ext cx="5064497" cy="1775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5747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16632"/>
            <a:ext cx="7704856" cy="4093428"/>
          </a:xfrm>
          <a:prstGeom prst="rect">
            <a:avLst/>
          </a:prstGeom>
        </p:spPr>
        <p:txBody>
          <a:bodyPr wrap="square">
            <a:spAutoFit/>
          </a:bodyPr>
          <a:lstStyle/>
          <a:p>
            <a:r>
              <a:rPr lang="uk-UA" sz="2000" dirty="0" smtClean="0">
                <a:latin typeface="Times New Roman" panose="02020603050405020304" pitchFamily="18" charset="0"/>
                <a:cs typeface="Times New Roman" panose="02020603050405020304" pitchFamily="18" charset="0"/>
              </a:rPr>
              <a:t>1.4. Лікувальні мазі. </a:t>
            </a:r>
          </a:p>
          <a:p>
            <a:r>
              <a:rPr lang="uk-UA" sz="2000" dirty="0" smtClean="0">
                <a:latin typeface="Times New Roman" panose="02020603050405020304" pitchFamily="18" charset="0"/>
                <a:cs typeface="Times New Roman" panose="02020603050405020304" pitchFamily="18" charset="0"/>
              </a:rPr>
              <a:t>Дія цих засобів на </a:t>
            </a:r>
            <a:r>
              <a:rPr lang="uk-UA" sz="2000" dirty="0" err="1" smtClean="0">
                <a:latin typeface="Times New Roman" panose="02020603050405020304" pitchFamily="18" charset="0"/>
                <a:cs typeface="Times New Roman" panose="02020603050405020304" pitchFamily="18" charset="0"/>
              </a:rPr>
              <a:t>масажовані</a:t>
            </a:r>
            <a:r>
              <a:rPr lang="uk-UA" sz="2000" dirty="0" smtClean="0">
                <a:latin typeface="Times New Roman" panose="02020603050405020304" pitchFamily="18" charset="0"/>
                <a:cs typeface="Times New Roman" panose="02020603050405020304" pitchFamily="18" charset="0"/>
              </a:rPr>
              <a:t> області визначається властивостями інгредієнтів, які входять в їх склад.</a:t>
            </a:r>
          </a:p>
          <a:p>
            <a:r>
              <a:rPr lang="uk-UA" sz="2000" dirty="0" smtClean="0">
                <a:latin typeface="Times New Roman" panose="02020603050405020304" pitchFamily="18" charset="0"/>
                <a:cs typeface="Times New Roman" panose="02020603050405020304" pitchFamily="18" charset="0"/>
              </a:rPr>
              <a:t> Виділяють наступний вплив: </a:t>
            </a:r>
          </a:p>
          <a:p>
            <a:pPr marL="342900" indent="-342900">
              <a:buAutoNum type="arabicPeriod"/>
            </a:pPr>
            <a:r>
              <a:rPr lang="uk-UA" sz="2000" dirty="0" smtClean="0">
                <a:latin typeface="Times New Roman" panose="02020603050405020304" pitchFamily="18" charset="0"/>
                <a:cs typeface="Times New Roman" panose="02020603050405020304" pitchFamily="18" charset="0"/>
              </a:rPr>
              <a:t>протизапальний (вони містять ароматичні і ефірні масла, </a:t>
            </a:r>
            <a:r>
              <a:rPr lang="uk-UA" sz="2000" dirty="0" err="1" smtClean="0">
                <a:latin typeface="Times New Roman" panose="02020603050405020304" pitchFamily="18" charset="0"/>
                <a:cs typeface="Times New Roman" panose="02020603050405020304" pitchFamily="18" charset="0"/>
              </a:rPr>
              <a:t>гіалуронідазу</a:t>
            </a:r>
            <a:r>
              <a:rPr lang="uk-UA" sz="2000" dirty="0" smtClean="0">
                <a:latin typeface="Times New Roman" panose="02020603050405020304" pitchFamily="18" charset="0"/>
                <a:cs typeface="Times New Roman" panose="02020603050405020304" pitchFamily="18" charset="0"/>
              </a:rPr>
              <a:t>, арніку, гепарин, кінський каштан) </a:t>
            </a:r>
          </a:p>
          <a:p>
            <a:pPr marL="342900" indent="-342900">
              <a:buAutoNum type="arabicPeriod"/>
            </a:pPr>
            <a:r>
              <a:rPr lang="uk-UA" sz="2000" dirty="0" smtClean="0">
                <a:latin typeface="Times New Roman" panose="02020603050405020304" pitchFamily="18" charset="0"/>
                <a:cs typeface="Times New Roman" panose="02020603050405020304" pitchFamily="18" charset="0"/>
              </a:rPr>
              <a:t> знеболюючий (ментол, новокаїн, анестезин і спирт) </a:t>
            </a:r>
          </a:p>
          <a:p>
            <a:pPr marL="342900" indent="-342900">
              <a:buAutoNum type="arabicPeriod"/>
            </a:pPr>
            <a:r>
              <a:rPr lang="uk-UA" sz="2000" dirty="0" smtClean="0">
                <a:latin typeface="Times New Roman" panose="02020603050405020304" pitchFamily="18" charset="0"/>
                <a:cs typeface="Times New Roman" panose="02020603050405020304" pitchFamily="18" charset="0"/>
              </a:rPr>
              <a:t> зігріваючий (активізація кровообігу в </a:t>
            </a:r>
            <a:r>
              <a:rPr lang="uk-UA" sz="2000" dirty="0" err="1" smtClean="0">
                <a:latin typeface="Times New Roman" panose="02020603050405020304" pitchFamily="18" charset="0"/>
                <a:cs typeface="Times New Roman" panose="02020603050405020304" pitchFamily="18" charset="0"/>
              </a:rPr>
              <a:t>масажованих</a:t>
            </a:r>
            <a:r>
              <a:rPr lang="uk-UA" sz="2000" dirty="0" smtClean="0">
                <a:latin typeface="Times New Roman" panose="02020603050405020304" pitchFamily="18" charset="0"/>
                <a:cs typeface="Times New Roman" panose="02020603050405020304" pitchFamily="18" charset="0"/>
              </a:rPr>
              <a:t> тканинах), у їх склад входять камфора, нікотинова кислота, </a:t>
            </a:r>
            <a:r>
              <a:rPr lang="uk-UA" sz="2000" dirty="0" err="1" smtClean="0">
                <a:latin typeface="Times New Roman" panose="02020603050405020304" pitchFamily="18" charset="0"/>
                <a:cs typeface="Times New Roman" panose="02020603050405020304" pitchFamily="18" charset="0"/>
              </a:rPr>
              <a:t>метилсаліцилат</a:t>
            </a:r>
            <a:r>
              <a:rPr lang="uk-UA" sz="2000" dirty="0" smtClean="0">
                <a:latin typeface="Times New Roman" panose="02020603050405020304" pitchFamily="18" charset="0"/>
                <a:cs typeface="Times New Roman" panose="02020603050405020304" pitchFamily="18" charset="0"/>
              </a:rPr>
              <a:t>, </a:t>
            </a:r>
            <a:r>
              <a:rPr lang="uk-UA" sz="2000" dirty="0" err="1" smtClean="0">
                <a:latin typeface="Times New Roman" panose="02020603050405020304" pitchFamily="18" charset="0"/>
                <a:cs typeface="Times New Roman" panose="02020603050405020304" pitchFamily="18" charset="0"/>
              </a:rPr>
              <a:t>капсицин</a:t>
            </a:r>
            <a:r>
              <a:rPr lang="uk-UA" sz="2000" dirty="0" smtClean="0">
                <a:latin typeface="Times New Roman" panose="02020603050405020304" pitchFamily="18" charset="0"/>
                <a:cs typeface="Times New Roman" panose="02020603050405020304" pitchFamily="18" charset="0"/>
              </a:rPr>
              <a:t>, зміїна і бджолина отрути і ін. </a:t>
            </a:r>
          </a:p>
          <a:p>
            <a:pPr marL="342900" indent="-342900">
              <a:buAutoNum type="arabicPeriod"/>
            </a:pPr>
            <a:r>
              <a:rPr lang="uk-UA" sz="2000" dirty="0" smtClean="0">
                <a:latin typeface="Times New Roman" panose="02020603050405020304" pitchFamily="18" charset="0"/>
                <a:cs typeface="Times New Roman" panose="02020603050405020304" pitchFamily="18" charset="0"/>
              </a:rPr>
              <a:t> </a:t>
            </a:r>
            <a:r>
              <a:rPr lang="uk-UA" sz="2000" dirty="0" err="1" smtClean="0">
                <a:latin typeface="Times New Roman" panose="02020603050405020304" pitchFamily="18" charset="0"/>
                <a:cs typeface="Times New Roman" panose="02020603050405020304" pitchFamily="18" charset="0"/>
              </a:rPr>
              <a:t>протинабряковий</a:t>
            </a:r>
            <a:r>
              <a:rPr lang="uk-UA" sz="2000" dirty="0" smtClean="0">
                <a:latin typeface="Times New Roman" panose="02020603050405020304" pitchFamily="18" charset="0"/>
                <a:cs typeface="Times New Roman" panose="02020603050405020304" pitchFamily="18" charset="0"/>
              </a:rPr>
              <a:t> (кінський каштан) </a:t>
            </a:r>
          </a:p>
          <a:p>
            <a:pPr marL="342900" indent="-342900">
              <a:buAutoNum type="arabicPeriod"/>
            </a:pPr>
            <a:r>
              <a:rPr lang="uk-UA" sz="2000" dirty="0" smtClean="0">
                <a:latin typeface="Times New Roman" panose="02020603050405020304" pitchFamily="18" charset="0"/>
                <a:cs typeface="Times New Roman" panose="02020603050405020304" pitchFamily="18" charset="0"/>
              </a:rPr>
              <a:t> заспокійливу і </a:t>
            </a:r>
            <a:r>
              <a:rPr lang="uk-UA" sz="2000" dirty="0" err="1" smtClean="0">
                <a:latin typeface="Times New Roman" panose="02020603050405020304" pitchFamily="18" charset="0"/>
                <a:cs typeface="Times New Roman" panose="02020603050405020304" pitchFamily="18" charset="0"/>
              </a:rPr>
              <a:t>розслабляючу</a:t>
            </a:r>
            <a:r>
              <a:rPr lang="uk-UA" sz="2000" dirty="0" smtClean="0">
                <a:latin typeface="Times New Roman" panose="02020603050405020304" pitchFamily="18" charset="0"/>
                <a:cs typeface="Times New Roman" panose="02020603050405020304" pitchFamily="18" charset="0"/>
              </a:rPr>
              <a:t> дію на </a:t>
            </a:r>
            <a:r>
              <a:rPr lang="uk-UA" sz="2000" dirty="0" err="1" smtClean="0">
                <a:latin typeface="Times New Roman" panose="02020603050405020304" pitchFamily="18" charset="0"/>
                <a:cs typeface="Times New Roman" panose="02020603050405020304" pitchFamily="18" charset="0"/>
              </a:rPr>
              <a:t>масажовані</a:t>
            </a:r>
            <a:r>
              <a:rPr lang="uk-UA" sz="2000" dirty="0" smtClean="0">
                <a:latin typeface="Times New Roman" panose="02020603050405020304" pitchFamily="18" charset="0"/>
                <a:cs typeface="Times New Roman" panose="02020603050405020304" pitchFamily="18" charset="0"/>
              </a:rPr>
              <a:t> ділянки і весь організм в цілому (ефірні олії).</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67002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268760"/>
            <a:ext cx="7848872" cy="2677656"/>
          </a:xfrm>
          <a:prstGeom prst="rect">
            <a:avLst/>
          </a:prstGeom>
        </p:spPr>
        <p:txBody>
          <a:bodyPr wrap="square">
            <a:spAutoFit/>
          </a:bodyPr>
          <a:lstStyle/>
          <a:p>
            <a:pPr algn="ctr"/>
            <a:r>
              <a:rPr lang="uk-UA" sz="2800" dirty="0">
                <a:latin typeface="Times New Roman" panose="02020603050405020304" pitchFamily="18" charset="0"/>
                <a:cs typeface="Times New Roman" panose="02020603050405020304" pitchFamily="18" charset="0"/>
              </a:rPr>
              <a:t>С</a:t>
            </a:r>
            <a:r>
              <a:rPr lang="uk-UA" sz="2800" dirty="0" smtClean="0">
                <a:latin typeface="Times New Roman" panose="02020603050405020304" pitchFamily="18" charset="0"/>
                <a:cs typeface="Times New Roman" panose="02020603050405020304" pitchFamily="18" charset="0"/>
              </a:rPr>
              <a:t>лід пам'ятати, що при травмах і захворюваннях </a:t>
            </a:r>
            <a:r>
              <a:rPr lang="uk-UA" sz="2800" dirty="0" err="1" smtClean="0">
                <a:latin typeface="Times New Roman" panose="02020603050405020304" pitchFamily="18" charset="0"/>
                <a:cs typeface="Times New Roman" panose="02020603050405020304" pitchFamily="18" charset="0"/>
              </a:rPr>
              <a:t>опорнорухового</a:t>
            </a:r>
            <a:r>
              <a:rPr lang="uk-UA" sz="2800" dirty="0" smtClean="0">
                <a:latin typeface="Times New Roman" panose="02020603050405020304" pitchFamily="18" charset="0"/>
                <a:cs typeface="Times New Roman" panose="02020603050405020304" pitchFamily="18" charset="0"/>
              </a:rPr>
              <a:t> апарату процес всмоктування перебігає повільно (за винятком тих випадків, коли заздалегідь використовуються зігріваючі мазі), тому не варто накладати на </a:t>
            </a:r>
            <a:r>
              <a:rPr lang="uk-UA" sz="2800" dirty="0" err="1" smtClean="0">
                <a:latin typeface="Times New Roman" panose="02020603050405020304" pitchFamily="18" charset="0"/>
                <a:cs typeface="Times New Roman" panose="02020603050405020304" pitchFamily="18" charset="0"/>
              </a:rPr>
              <a:t>масажовану</a:t>
            </a:r>
            <a:r>
              <a:rPr lang="uk-UA" sz="2800" dirty="0" smtClean="0">
                <a:latin typeface="Times New Roman" panose="02020603050405020304" pitchFamily="18" charset="0"/>
                <a:cs typeface="Times New Roman" panose="02020603050405020304" pitchFamily="18" charset="0"/>
              </a:rPr>
              <a:t> ділянку велику кількість протизапальної мазі. </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52707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67544" y="116632"/>
            <a:ext cx="8229600" cy="693860"/>
          </a:xfrm>
        </p:spPr>
        <p:txBody>
          <a:bodyPr>
            <a:normAutofit fontScale="90000"/>
          </a:bodyPr>
          <a:lstStyle/>
          <a:p>
            <a:pPr algn="ctr"/>
            <a:r>
              <a:rPr lang="uk-UA" sz="4000" b="1" dirty="0" smtClean="0">
                <a:latin typeface="Cambria" panose="02040503050406030204" pitchFamily="18" charset="0"/>
                <a:ea typeface="Cambria" panose="02040503050406030204" pitchFamily="18" charset="0"/>
              </a:rPr>
              <a:t> Показання та протипоказання</a:t>
            </a:r>
            <a:r>
              <a:rPr lang="uk-UA" dirty="0" smtClean="0"/>
              <a:t/>
            </a:r>
            <a:br>
              <a:rPr lang="uk-UA" dirty="0" smtClean="0"/>
            </a:br>
            <a:endParaRPr lang="ru-RU" dirty="0"/>
          </a:p>
        </p:txBody>
      </p:sp>
      <p:sp>
        <p:nvSpPr>
          <p:cNvPr id="5" name="Содержимое 2"/>
          <p:cNvSpPr>
            <a:spLocks noGrp="1"/>
          </p:cNvSpPr>
          <p:nvPr>
            <p:ph idx="1"/>
          </p:nvPr>
        </p:nvSpPr>
        <p:spPr>
          <a:xfrm>
            <a:off x="1043608" y="337587"/>
            <a:ext cx="8028384" cy="1075189"/>
          </a:xfrm>
        </p:spPr>
        <p:txBody>
          <a:bodyPr>
            <a:normAutofit/>
          </a:bodyPr>
          <a:lstStyle/>
          <a:p>
            <a:pPr algn="just">
              <a:buNone/>
            </a:pPr>
            <a:r>
              <a:rPr lang="uk-UA" sz="1800" dirty="0" smtClean="0">
                <a:latin typeface="Times New Roman" panose="02020603050405020304" pitchFamily="18" charset="0"/>
                <a:ea typeface="Cambria" panose="02040503050406030204" pitchFamily="18" charset="0"/>
                <a:cs typeface="Times New Roman" panose="02020603050405020304" pitchFamily="18" charset="0"/>
              </a:rPr>
              <a:t>Масаж виконується майже при всіх захворювання</a:t>
            </a:r>
          </a:p>
          <a:p>
            <a:pPr algn="just">
              <a:buNone/>
            </a:pPr>
            <a:r>
              <a:rPr lang="ru-RU" sz="1800" dirty="0" err="1">
                <a:latin typeface="Times New Roman" panose="02020603050405020304" pitchFamily="18" charset="0"/>
                <a:ea typeface="Cambria" panose="02040503050406030204" pitchFamily="18" charset="0"/>
                <a:cs typeface="Times New Roman" panose="02020603050405020304" pitchFamily="18" charset="0"/>
              </a:rPr>
              <a:t>Масаж</a:t>
            </a:r>
            <a:r>
              <a:rPr lang="ru-RU" sz="1800" dirty="0">
                <a:latin typeface="Times New Roman" panose="02020603050405020304" pitchFamily="18" charset="0"/>
                <a:ea typeface="Cambria" panose="02040503050406030204" pitchFamily="18" charset="0"/>
                <a:cs typeface="Times New Roman" panose="02020603050405020304" pitchFamily="18" charset="0"/>
              </a:rPr>
              <a:t> є </a:t>
            </a:r>
            <a:r>
              <a:rPr lang="ru-RU" sz="1800" dirty="0" err="1">
                <a:latin typeface="Times New Roman" panose="02020603050405020304" pitchFamily="18" charset="0"/>
                <a:ea typeface="Cambria" panose="02040503050406030204" pitchFamily="18" charset="0"/>
                <a:cs typeface="Times New Roman" panose="02020603050405020304" pitchFamily="18" charset="0"/>
              </a:rPr>
              <a:t>ефективним</a:t>
            </a:r>
            <a:r>
              <a:rPr lang="ru-RU" sz="1800" dirty="0">
                <a:latin typeface="Times New Roman" panose="02020603050405020304" pitchFamily="18" charset="0"/>
                <a:ea typeface="Cambria" panose="02040503050406030204" pitchFamily="18" charset="0"/>
                <a:cs typeface="Times New Roman" panose="02020603050405020304" pitchFamily="18" charset="0"/>
              </a:rPr>
              <a:t> </a:t>
            </a:r>
            <a:r>
              <a:rPr lang="ru-RU" sz="1800" dirty="0" err="1">
                <a:latin typeface="Times New Roman" panose="02020603050405020304" pitchFamily="18" charset="0"/>
                <a:ea typeface="Cambria" panose="02040503050406030204" pitchFamily="18" charset="0"/>
                <a:cs typeface="Times New Roman" panose="02020603050405020304" pitchFamily="18" charset="0"/>
              </a:rPr>
              <a:t>засобом</a:t>
            </a:r>
            <a:r>
              <a:rPr lang="ru-RU" sz="1800" dirty="0">
                <a:latin typeface="Times New Roman" panose="02020603050405020304" pitchFamily="18" charset="0"/>
                <a:ea typeface="Cambria" panose="02040503050406030204" pitchFamily="18" charset="0"/>
                <a:cs typeface="Times New Roman" panose="02020603050405020304" pitchFamily="18" charset="0"/>
              </a:rPr>
              <a:t> </a:t>
            </a:r>
            <a:r>
              <a:rPr lang="ru-RU" sz="1800" dirty="0" err="1">
                <a:latin typeface="Times New Roman" panose="02020603050405020304" pitchFamily="18" charset="0"/>
                <a:ea typeface="Cambria" panose="02040503050406030204" pitchFamily="18" charset="0"/>
                <a:cs typeface="Times New Roman" panose="02020603050405020304" pitchFamily="18" charset="0"/>
              </a:rPr>
              <a:t>оздоровлення</a:t>
            </a:r>
            <a:r>
              <a:rPr lang="ru-RU" sz="1800" dirty="0">
                <a:latin typeface="Times New Roman" panose="02020603050405020304" pitchFamily="18" charset="0"/>
                <a:ea typeface="Cambria" panose="02040503050406030204" pitchFamily="18" charset="0"/>
                <a:cs typeface="Times New Roman" panose="02020603050405020304" pitchFamily="18" charset="0"/>
              </a:rPr>
              <a:t> та </a:t>
            </a:r>
            <a:r>
              <a:rPr lang="ru-RU" sz="1800" dirty="0" err="1" smtClean="0">
                <a:latin typeface="Times New Roman" panose="02020603050405020304" pitchFamily="18" charset="0"/>
                <a:ea typeface="Cambria" panose="02040503050406030204" pitchFamily="18" charset="0"/>
                <a:cs typeface="Times New Roman" panose="02020603050405020304" pitchFamily="18" charset="0"/>
              </a:rPr>
              <a:t>поліпшення</a:t>
            </a:r>
            <a:r>
              <a:rPr lang="ru-RU" sz="1800" dirty="0" smtClean="0">
                <a:latin typeface="Times New Roman" panose="02020603050405020304" pitchFamily="18" charset="0"/>
                <a:ea typeface="Cambria" panose="02040503050406030204" pitchFamily="18" charset="0"/>
                <a:cs typeface="Times New Roman" panose="02020603050405020304" pitchFamily="18" charset="0"/>
              </a:rPr>
              <a:t> </a:t>
            </a:r>
            <a:r>
              <a:rPr lang="ru-RU" sz="1800" dirty="0" err="1" smtClean="0">
                <a:latin typeface="Times New Roman" panose="02020603050405020304" pitchFamily="18" charset="0"/>
                <a:ea typeface="Cambria" panose="02040503050406030204" pitchFamily="18" charset="0"/>
                <a:cs typeface="Times New Roman" panose="02020603050405020304" pitchFamily="18" charset="0"/>
              </a:rPr>
              <a:t>загального</a:t>
            </a:r>
            <a:r>
              <a:rPr lang="ru-RU" sz="1800" dirty="0" smtClean="0">
                <a:latin typeface="Times New Roman" panose="02020603050405020304" pitchFamily="18" charset="0"/>
                <a:ea typeface="Cambria" panose="02040503050406030204" pitchFamily="18" charset="0"/>
                <a:cs typeface="Times New Roman" panose="02020603050405020304" pitchFamily="18" charset="0"/>
              </a:rPr>
              <a:t> стану </a:t>
            </a:r>
            <a:r>
              <a:rPr lang="ru-RU" sz="1800" dirty="0" err="1" smtClean="0">
                <a:latin typeface="Times New Roman" panose="02020603050405020304" pitchFamily="18" charset="0"/>
                <a:ea typeface="Cambria" panose="02040503050406030204" pitchFamily="18" charset="0"/>
                <a:cs typeface="Times New Roman" panose="02020603050405020304" pitchFamily="18" charset="0"/>
              </a:rPr>
              <a:t>людини</a:t>
            </a:r>
            <a:r>
              <a:rPr lang="ru-RU" sz="1800" dirty="0">
                <a:latin typeface="Times New Roman" panose="02020603050405020304" pitchFamily="18" charset="0"/>
                <a:ea typeface="Cambria" panose="02040503050406030204" pitchFamily="18" charset="0"/>
                <a:cs typeface="Times New Roman" panose="02020603050405020304" pitchFamily="18" charset="0"/>
              </a:rPr>
              <a:t>. </a:t>
            </a:r>
            <a:endParaRPr lang="uk-UA" sz="1800" dirty="0" smtClean="0">
              <a:latin typeface="Times New Roman" panose="02020603050405020304" pitchFamily="18" charset="0"/>
              <a:ea typeface="Cambria" panose="02040503050406030204" pitchFamily="18" charset="0"/>
              <a:cs typeface="Times New Roman" panose="02020603050405020304" pitchFamily="18" charset="0"/>
            </a:endParaRPr>
          </a:p>
        </p:txBody>
      </p:sp>
      <p:sp>
        <p:nvSpPr>
          <p:cNvPr id="2" name="Прямоугольник 1"/>
          <p:cNvSpPr/>
          <p:nvPr/>
        </p:nvSpPr>
        <p:spPr>
          <a:xfrm>
            <a:off x="1043608" y="1268760"/>
            <a:ext cx="8064896" cy="5386090"/>
          </a:xfrm>
          <a:prstGeom prst="rect">
            <a:avLst/>
          </a:prstGeom>
        </p:spPr>
        <p:txBody>
          <a:bodyPr wrap="square">
            <a:spAutoFit/>
          </a:bodyPr>
          <a:lstStyle/>
          <a:p>
            <a:r>
              <a:rPr lang="uk-UA" sz="2000" dirty="0" smtClean="0">
                <a:latin typeface="Times New Roman" panose="02020603050405020304" pitchFamily="18" charset="0"/>
                <a:cs typeface="Times New Roman" panose="02020603050405020304" pitchFamily="18" charset="0"/>
              </a:rPr>
              <a:t> </a:t>
            </a:r>
            <a:r>
              <a:rPr lang="uk-UA" sz="2000" i="1" dirty="0" smtClean="0">
                <a:latin typeface="Times New Roman" panose="02020603050405020304" pitchFamily="18" charset="0"/>
                <a:cs typeface="Times New Roman" panose="02020603050405020304" pitchFamily="18" charset="0"/>
              </a:rPr>
              <a:t>Загальні протипоказання</a:t>
            </a:r>
          </a:p>
          <a:p>
            <a:r>
              <a:rPr lang="uk-UA" sz="2000" dirty="0" smtClean="0">
                <a:latin typeface="Times New Roman" panose="02020603050405020304" pitchFamily="18" charset="0"/>
                <a:cs typeface="Times New Roman" panose="02020603050405020304" pitchFamily="18" charset="0"/>
              </a:rPr>
              <a:t>Однак слід пам’ятати, що не дивлячись на свою універсальність та ефективність, ця процедура може бути протипоказана до застосування. Загальними </a:t>
            </a:r>
            <a:r>
              <a:rPr lang="uk-UA" sz="2000" dirty="0" err="1" smtClean="0">
                <a:latin typeface="Times New Roman" panose="02020603050405020304" pitchFamily="18" charset="0"/>
                <a:cs typeface="Times New Roman" panose="02020603050405020304" pitchFamily="18" charset="0"/>
              </a:rPr>
              <a:t>протипоказами</a:t>
            </a:r>
            <a:r>
              <a:rPr lang="uk-UA" sz="2000" dirty="0" smtClean="0">
                <a:latin typeface="Times New Roman" panose="02020603050405020304" pitchFamily="18" charset="0"/>
                <a:cs typeface="Times New Roman" panose="02020603050405020304" pitchFamily="18" charset="0"/>
              </a:rPr>
              <a:t> до цієї процедури є:</a:t>
            </a:r>
          </a:p>
          <a:p>
            <a:pPr marL="342900" indent="-34290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підвищена температура тіла,</a:t>
            </a:r>
          </a:p>
          <a:p>
            <a:pPr marL="342900" indent="-34290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гострі запальні процеси в організмі, </a:t>
            </a:r>
          </a:p>
          <a:p>
            <a:pPr marL="342900" indent="-34290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шкірні захворювання інфекційного, грибкового або нез’ясованого походження, </a:t>
            </a:r>
          </a:p>
          <a:p>
            <a:pPr marL="342900" indent="-34290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наявність фурункулів,</a:t>
            </a:r>
          </a:p>
          <a:p>
            <a:pPr marL="342900" indent="-34290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механічні ушкодження шкіри та схильність до її подразнення,</a:t>
            </a:r>
          </a:p>
          <a:p>
            <a:pPr marL="342900" indent="-34290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стан перевтоми та перезбудження,</a:t>
            </a:r>
          </a:p>
          <a:p>
            <a:pPr marL="342900" indent="-34290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наявність кровотечі або схильність до неї,</a:t>
            </a:r>
          </a:p>
          <a:p>
            <a:pPr marL="342900" indent="-34290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запалення та варикозне розширення вен,</a:t>
            </a:r>
          </a:p>
          <a:p>
            <a:pPr marL="342900" indent="-34290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тромбоз, </a:t>
            </a:r>
          </a:p>
          <a:p>
            <a:pPr marL="342900" indent="-34290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запалення лімфатичних судин та вузлів,</a:t>
            </a:r>
          </a:p>
          <a:p>
            <a:pPr marL="342900" indent="-34290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злоякісні та доброякісні пухлини,</a:t>
            </a:r>
          </a:p>
          <a:p>
            <a:pPr marL="342900" indent="-34290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туберкульоз у відкритій формі.</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6104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16632"/>
            <a:ext cx="7974632" cy="4708981"/>
          </a:xfrm>
          <a:prstGeom prst="rect">
            <a:avLst/>
          </a:prstGeom>
        </p:spPr>
        <p:txBody>
          <a:bodyPr wrap="square">
            <a:spAutoFit/>
          </a:bodyPr>
          <a:lstStyle/>
          <a:p>
            <a:r>
              <a:rPr lang="ru-RU" sz="2000" dirty="0" err="1" smtClean="0">
                <a:latin typeface="Times New Roman" panose="02020603050405020304" pitchFamily="18" charset="0"/>
                <a:cs typeface="Times New Roman" panose="02020603050405020304" pitchFamily="18" charset="0"/>
              </a:rPr>
              <a:t>Протипоказання</a:t>
            </a:r>
            <a:r>
              <a:rPr lang="ru-RU" sz="2000" dirty="0" smtClean="0">
                <a:latin typeface="Times New Roman" panose="02020603050405020304" pitchFamily="18" charset="0"/>
                <a:cs typeface="Times New Roman" panose="02020603050405020304" pitchFamily="18" charset="0"/>
              </a:rPr>
              <a:t> до локального </a:t>
            </a:r>
            <a:r>
              <a:rPr lang="ru-RU" sz="2000" dirty="0" err="1" smtClean="0">
                <a:latin typeface="Times New Roman" panose="02020603050405020304" pitchFamily="18" charset="0"/>
                <a:cs typeface="Times New Roman" panose="02020603050405020304" pitchFamily="18" charset="0"/>
              </a:rPr>
              <a:t>масажу</a:t>
            </a:r>
            <a:r>
              <a:rPr lang="ru-RU" sz="2000" dirty="0" smtClean="0">
                <a:latin typeface="Times New Roman" panose="02020603050405020304" pitchFamily="18" charset="0"/>
                <a:cs typeface="Times New Roman" panose="02020603050405020304" pitchFamily="18" charset="0"/>
              </a:rPr>
              <a:t> </a:t>
            </a:r>
          </a:p>
          <a:p>
            <a:r>
              <a:rPr lang="ru-RU" sz="2000" dirty="0" err="1" smtClean="0">
                <a:latin typeface="Times New Roman" panose="02020603050405020304" pitchFamily="18" charset="0"/>
                <a:cs typeface="Times New Roman" panose="02020603050405020304" pitchFamily="18" charset="0"/>
              </a:rPr>
              <a:t>Місцевий</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локальний</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масаж</a:t>
            </a:r>
            <a:r>
              <a:rPr lang="ru-RU" sz="2000" dirty="0" smtClean="0">
                <a:latin typeface="Times New Roman" panose="02020603050405020304" pitchFamily="18" charset="0"/>
                <a:cs typeface="Times New Roman" panose="02020603050405020304" pitchFamily="18" charset="0"/>
              </a:rPr>
              <a:t>, як і </a:t>
            </a:r>
            <a:r>
              <a:rPr lang="ru-RU" sz="2000" dirty="0" err="1" smtClean="0">
                <a:latin typeface="Times New Roman" panose="02020603050405020304" pitchFamily="18" charset="0"/>
                <a:cs typeface="Times New Roman" panose="02020603050405020304" pitchFamily="18" charset="0"/>
              </a:rPr>
              <a:t>загальний</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має</a:t>
            </a:r>
            <a:r>
              <a:rPr lang="ru-RU" sz="2000" dirty="0" smtClean="0">
                <a:latin typeface="Times New Roman" panose="02020603050405020304" pitchFamily="18" charset="0"/>
                <a:cs typeface="Times New Roman" panose="02020603050405020304" pitchFamily="18" charset="0"/>
              </a:rPr>
              <a:t> низку </a:t>
            </a:r>
            <a:r>
              <a:rPr lang="ru-RU" sz="2000" dirty="0" err="1" smtClean="0">
                <a:latin typeface="Times New Roman" panose="02020603050405020304" pitchFamily="18" charset="0"/>
                <a:cs typeface="Times New Roman" panose="02020603050405020304" pitchFamily="18" charset="0"/>
              </a:rPr>
              <a:t>протипоказань</a:t>
            </a:r>
            <a:r>
              <a:rPr lang="ru-RU" sz="2000" dirty="0" smtClean="0">
                <a:latin typeface="Times New Roman" panose="02020603050405020304" pitchFamily="18" charset="0"/>
                <a:cs typeface="Times New Roman" panose="02020603050405020304" pitchFamily="18" charset="0"/>
              </a:rPr>
              <a:t>: </a:t>
            </a:r>
          </a:p>
          <a:p>
            <a:pPr marL="342900" indent="-342900">
              <a:buAutoNum type="arabicPeriod"/>
            </a:pPr>
            <a:r>
              <a:rPr lang="ru-RU" sz="2000" dirty="0" smtClean="0">
                <a:latin typeface="Times New Roman" panose="02020603050405020304" pitchFamily="18" charset="0"/>
                <a:cs typeface="Times New Roman" panose="02020603050405020304" pitchFamily="18" charset="0"/>
              </a:rPr>
              <a:t>Не </a:t>
            </a:r>
            <a:r>
              <a:rPr lang="ru-RU" sz="2000" dirty="0" err="1" smtClean="0">
                <a:latin typeface="Times New Roman" panose="02020603050405020304" pitchFamily="18" charset="0"/>
                <a:cs typeface="Times New Roman" panose="02020603050405020304" pitchFamily="18" charset="0"/>
              </a:rPr>
              <a:t>можна</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масажувати</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живіт</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поперекову</a:t>
            </a:r>
            <a:r>
              <a:rPr lang="ru-RU" sz="2000" dirty="0" smtClean="0">
                <a:latin typeface="Times New Roman" panose="02020603050405020304" pitchFamily="18" charset="0"/>
                <a:cs typeface="Times New Roman" panose="02020603050405020304" pitchFamily="18" charset="0"/>
              </a:rPr>
              <a:t> область, </a:t>
            </a:r>
            <a:r>
              <a:rPr lang="ru-RU" sz="2000" dirty="0" err="1" smtClean="0">
                <a:latin typeface="Times New Roman" panose="02020603050405020304" pitchFamily="18" charset="0"/>
                <a:cs typeface="Times New Roman" panose="02020603050405020304" pitchFamily="18" charset="0"/>
              </a:rPr>
              <a:t>м'язи</a:t>
            </a:r>
            <a:r>
              <a:rPr lang="ru-RU" sz="2000" dirty="0" smtClean="0">
                <a:latin typeface="Times New Roman" panose="02020603050405020304" pitchFamily="18" charset="0"/>
                <a:cs typeface="Times New Roman" panose="02020603050405020304" pitchFamily="18" charset="0"/>
              </a:rPr>
              <a:t> стегон в </a:t>
            </a:r>
            <a:r>
              <a:rPr lang="ru-RU" sz="2000" dirty="0" err="1" smtClean="0">
                <a:latin typeface="Times New Roman" panose="02020603050405020304" pitchFamily="18" charset="0"/>
                <a:cs typeface="Times New Roman" panose="02020603050405020304" pitchFamily="18" charset="0"/>
              </a:rPr>
              <a:t>період</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вагітності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після</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пологів</a:t>
            </a:r>
            <a:r>
              <a:rPr lang="ru-RU" sz="2000" dirty="0" smtClean="0">
                <a:latin typeface="Times New Roman" panose="02020603050405020304" pitchFamily="18" charset="0"/>
                <a:cs typeface="Times New Roman" panose="02020603050405020304" pitchFamily="18" charset="0"/>
              </a:rPr>
              <a:t> і </a:t>
            </a:r>
            <a:r>
              <a:rPr lang="ru-RU" sz="2000" dirty="0" err="1" smtClean="0">
                <a:latin typeface="Times New Roman" panose="02020603050405020304" pitchFamily="18" charset="0"/>
                <a:cs typeface="Times New Roman" panose="02020603050405020304" pitchFamily="18" charset="0"/>
              </a:rPr>
              <a:t>після</a:t>
            </a:r>
            <a:r>
              <a:rPr lang="ru-RU" sz="2000" dirty="0" smtClean="0">
                <a:latin typeface="Times New Roman" panose="02020603050405020304" pitchFamily="18" charset="0"/>
                <a:cs typeface="Times New Roman" panose="02020603050405020304" pitchFamily="18" charset="0"/>
              </a:rPr>
              <a:t> аборту </a:t>
            </a:r>
            <a:r>
              <a:rPr lang="ru-RU" sz="2000" dirty="0" err="1" smtClean="0">
                <a:latin typeface="Times New Roman" panose="02020603050405020304" pitchFamily="18" charset="0"/>
                <a:cs typeface="Times New Roman" panose="02020603050405020304" pitchFamily="18" charset="0"/>
              </a:rPr>
              <a:t>протягом</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двох</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місяців</a:t>
            </a:r>
            <a:r>
              <a:rPr lang="ru-RU" sz="2000" dirty="0" smtClean="0">
                <a:latin typeface="Times New Roman" panose="02020603050405020304" pitchFamily="18" charset="0"/>
                <a:cs typeface="Times New Roman" panose="02020603050405020304" pitchFamily="18" charset="0"/>
              </a:rPr>
              <a:t>.</a:t>
            </a:r>
          </a:p>
          <a:p>
            <a:pPr marL="342900" indent="-342900">
              <a:buAutoNum type="arabicPeriod"/>
            </a:pPr>
            <a:r>
              <a:rPr lang="ru-RU" sz="2000" dirty="0" smtClean="0">
                <a:latin typeface="Times New Roman" panose="02020603050405020304" pitchFamily="18" charset="0"/>
                <a:cs typeface="Times New Roman" panose="02020603050405020304" pitchFamily="18" charset="0"/>
              </a:rPr>
              <a:t>Не </a:t>
            </a:r>
            <a:r>
              <a:rPr lang="ru-RU" sz="2000" dirty="0" err="1" smtClean="0">
                <a:latin typeface="Times New Roman" panose="02020603050405020304" pitchFamily="18" charset="0"/>
                <a:cs typeface="Times New Roman" panose="02020603050405020304" pitchFamily="18" charset="0"/>
              </a:rPr>
              <a:t>можна</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масажувати</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живіт</a:t>
            </a:r>
            <a:r>
              <a:rPr lang="ru-RU" sz="2000" dirty="0" smtClean="0">
                <a:latin typeface="Times New Roman" panose="02020603050405020304" pitchFamily="18" charset="0"/>
                <a:cs typeface="Times New Roman" panose="02020603050405020304" pitchFamily="18" charset="0"/>
              </a:rPr>
              <a:t> при </a:t>
            </a:r>
            <a:r>
              <a:rPr lang="ru-RU" sz="2000" dirty="0" err="1" smtClean="0">
                <a:latin typeface="Times New Roman" panose="02020603050405020304" pitchFamily="18" charset="0"/>
                <a:cs typeface="Times New Roman" panose="02020603050405020304" pitchFamily="18" charset="0"/>
              </a:rPr>
              <a:t>грижі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менструації</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каменях</a:t>
            </a:r>
            <a:r>
              <a:rPr lang="ru-RU" sz="2000" dirty="0" smtClean="0">
                <a:latin typeface="Times New Roman" panose="02020603050405020304" pitchFamily="18" charset="0"/>
                <a:cs typeface="Times New Roman" panose="02020603050405020304" pitchFamily="18" charset="0"/>
              </a:rPr>
              <a:t> в </a:t>
            </a:r>
            <a:r>
              <a:rPr lang="ru-RU" sz="2000" dirty="0" err="1" smtClean="0">
                <a:latin typeface="Times New Roman" panose="02020603050405020304" pitchFamily="18" charset="0"/>
                <a:cs typeface="Times New Roman" panose="02020603050405020304" pitchFamily="18" charset="0"/>
              </a:rPr>
              <a:t>жовчному</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міхурі</a:t>
            </a:r>
            <a:r>
              <a:rPr lang="ru-RU" sz="2000" dirty="0" smtClean="0">
                <a:latin typeface="Times New Roman" panose="02020603050405020304" pitchFamily="18" charset="0"/>
                <a:cs typeface="Times New Roman" panose="02020603050405020304" pitchFamily="18" charset="0"/>
              </a:rPr>
              <a:t> і </a:t>
            </a:r>
            <a:r>
              <a:rPr lang="ru-RU" sz="2000" dirty="0" err="1" smtClean="0">
                <a:latin typeface="Times New Roman" panose="02020603050405020304" pitchFamily="18" charset="0"/>
                <a:cs typeface="Times New Roman" panose="02020603050405020304" pitchFamily="18" charset="0"/>
              </a:rPr>
              <a:t>нирках</a:t>
            </a:r>
            <a:r>
              <a:rPr lang="ru-RU" sz="2000" dirty="0" smtClean="0">
                <a:latin typeface="Times New Roman" panose="02020603050405020304" pitchFamily="18" charset="0"/>
                <a:cs typeface="Times New Roman" panose="02020603050405020304" pitchFamily="18" charset="0"/>
              </a:rPr>
              <a:t>. </a:t>
            </a:r>
          </a:p>
          <a:p>
            <a:pPr marL="342900" indent="-342900">
              <a:buAutoNum type="arabicPeriod"/>
            </a:pPr>
            <a:r>
              <a:rPr lang="ru-RU" sz="2000" dirty="0" smtClean="0">
                <a:latin typeface="Times New Roman" panose="02020603050405020304" pitchFamily="18" charset="0"/>
                <a:cs typeface="Times New Roman" panose="02020603050405020304" pitchFamily="18" charset="0"/>
              </a:rPr>
              <a:t>Не </a:t>
            </a:r>
            <a:r>
              <a:rPr lang="ru-RU" sz="2000" dirty="0" err="1" smtClean="0">
                <a:latin typeface="Times New Roman" panose="02020603050405020304" pitchFamily="18" charset="0"/>
                <a:cs typeface="Times New Roman" panose="02020603050405020304" pitchFamily="18" charset="0"/>
              </a:rPr>
              <a:t>можна</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робити</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масаж</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поперекової</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області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області</a:t>
            </a:r>
            <a:r>
              <a:rPr lang="ru-RU" sz="2000" dirty="0" smtClean="0">
                <a:latin typeface="Times New Roman" panose="02020603050405020304" pitchFamily="18" charset="0"/>
                <a:cs typeface="Times New Roman" panose="02020603050405020304" pitchFamily="18" charset="0"/>
              </a:rPr>
              <a:t> стегон за </a:t>
            </a:r>
            <a:r>
              <a:rPr lang="ru-RU" sz="2000" dirty="0" err="1" smtClean="0">
                <a:latin typeface="Times New Roman" panose="02020603050405020304" pitchFamily="18" charset="0"/>
                <a:cs typeface="Times New Roman" panose="02020603050405020304" pitchFamily="18" charset="0"/>
              </a:rPr>
              <a:t>наявності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міоми</a:t>
            </a:r>
            <a:r>
              <a:rPr lang="ru-RU" sz="2000" dirty="0" smtClean="0">
                <a:latin typeface="Times New Roman" panose="02020603050405020304" pitchFamily="18" charset="0"/>
                <a:cs typeface="Times New Roman" panose="02020603050405020304" pitchFamily="18" charset="0"/>
              </a:rPr>
              <a:t>, при </a:t>
            </a:r>
            <a:r>
              <a:rPr lang="ru-RU" sz="2000" dirty="0" err="1" smtClean="0">
                <a:latin typeface="Times New Roman" panose="02020603050405020304" pitchFamily="18" charset="0"/>
                <a:cs typeface="Times New Roman" panose="02020603050405020304" pitchFamily="18" charset="0"/>
              </a:rPr>
              <a:t>захворюваннях</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нирок</a:t>
            </a:r>
            <a:r>
              <a:rPr lang="ru-RU" sz="2000" dirty="0" smtClean="0">
                <a:latin typeface="Times New Roman" panose="02020603050405020304" pitchFamily="18" charset="0"/>
                <a:cs typeface="Times New Roman" panose="02020603050405020304" pitchFamily="18" charset="0"/>
              </a:rPr>
              <a:t> в час </a:t>
            </a:r>
            <a:r>
              <a:rPr lang="ru-RU" sz="2000" dirty="0" err="1" smtClean="0">
                <a:latin typeface="Times New Roman" panose="02020603050405020304" pitchFamily="18" charset="0"/>
                <a:cs typeface="Times New Roman" panose="02020603050405020304" pitchFamily="18" charset="0"/>
              </a:rPr>
              <a:t>загострення</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процесу</a:t>
            </a:r>
            <a:r>
              <a:rPr lang="ru-RU" sz="2000" dirty="0" smtClean="0">
                <a:latin typeface="Times New Roman" panose="02020603050405020304" pitchFamily="18" charset="0"/>
                <a:cs typeface="Times New Roman" panose="02020603050405020304" pitchFamily="18" charset="0"/>
              </a:rPr>
              <a:t>. В </a:t>
            </a:r>
            <a:r>
              <a:rPr lang="ru-RU" sz="2000" dirty="0" err="1" smtClean="0">
                <a:latin typeface="Times New Roman" panose="02020603050405020304" pitchFamily="18" charset="0"/>
                <a:cs typeface="Times New Roman" panose="02020603050405020304" pitchFamily="18" charset="0"/>
              </a:rPr>
              <a:t>цей</a:t>
            </a:r>
            <a:r>
              <a:rPr lang="ru-RU" sz="2000" dirty="0" smtClean="0">
                <a:latin typeface="Times New Roman" panose="02020603050405020304" pitchFamily="18" charset="0"/>
                <a:cs typeface="Times New Roman" panose="02020603050405020304" pitchFamily="18" charset="0"/>
              </a:rPr>
              <a:t> час </a:t>
            </a:r>
            <a:r>
              <a:rPr lang="ru-RU" sz="2000" dirty="0" err="1" smtClean="0">
                <a:latin typeface="Times New Roman" panose="02020603050405020304" pitchFamily="18" charset="0"/>
                <a:cs typeface="Times New Roman" panose="02020603050405020304" pitchFamily="18" charset="0"/>
              </a:rPr>
              <a:t>можливий</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ручний</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масаж</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інших</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ділянок</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тіла</a:t>
            </a:r>
            <a:r>
              <a:rPr lang="ru-RU" sz="2000" dirty="0" smtClean="0">
                <a:latin typeface="Times New Roman" panose="02020603050405020304" pitchFamily="18" charset="0"/>
                <a:cs typeface="Times New Roman" panose="02020603050405020304" pitchFamily="18" charset="0"/>
              </a:rPr>
              <a:t>.</a:t>
            </a:r>
          </a:p>
          <a:p>
            <a:pPr marL="342900" indent="-342900">
              <a:buAutoNum type="arabicPeriod"/>
            </a:pP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Забороняється</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робити</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масаж</a:t>
            </a:r>
            <a:r>
              <a:rPr lang="ru-RU" sz="2000" dirty="0" smtClean="0">
                <a:latin typeface="Times New Roman" panose="02020603050405020304" pitchFamily="18" charset="0"/>
                <a:cs typeface="Times New Roman" panose="02020603050405020304" pitchFamily="18" charset="0"/>
              </a:rPr>
              <a:t> живота </a:t>
            </a:r>
            <a:r>
              <a:rPr lang="ru-RU" sz="2000" dirty="0" err="1" smtClean="0">
                <a:latin typeface="Times New Roman" panose="02020603050405020304" pitchFamily="18" charset="0"/>
                <a:cs typeface="Times New Roman" panose="02020603050405020304" pitchFamily="18" charset="0"/>
              </a:rPr>
              <a:t>впродовж</a:t>
            </a:r>
            <a:r>
              <a:rPr lang="ru-RU" sz="2000" dirty="0" smtClean="0">
                <a:latin typeface="Times New Roman" panose="02020603050405020304" pitchFamily="18" charset="0"/>
                <a:cs typeface="Times New Roman" panose="02020603050405020304" pitchFamily="18" charset="0"/>
              </a:rPr>
              <a:t> 2-х годин </a:t>
            </a:r>
            <a:r>
              <a:rPr lang="ru-RU" sz="2000" dirty="0" err="1" smtClean="0">
                <a:latin typeface="Times New Roman" panose="02020603050405020304" pitchFamily="18" charset="0"/>
                <a:cs typeface="Times New Roman" panose="02020603050405020304" pitchFamily="18" charset="0"/>
              </a:rPr>
              <a:t>після</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прийому</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їжі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Потрібно</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враховувати</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що</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протипоказання</a:t>
            </a:r>
            <a:r>
              <a:rPr lang="ru-RU" sz="2000" dirty="0" smtClean="0">
                <a:latin typeface="Times New Roman" panose="02020603050405020304" pitchFamily="18" charset="0"/>
                <a:cs typeface="Times New Roman" panose="02020603050405020304" pitchFamily="18" charset="0"/>
              </a:rPr>
              <a:t> до </a:t>
            </a:r>
            <a:r>
              <a:rPr lang="ru-RU" sz="2000" dirty="0" err="1" smtClean="0">
                <a:latin typeface="Times New Roman" panose="02020603050405020304" pitchFamily="18" charset="0"/>
                <a:cs typeface="Times New Roman" panose="02020603050405020304" pitchFamily="18" charset="0"/>
              </a:rPr>
              <a:t>проведення</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масажу</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інколи</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носять</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тимчасовий</a:t>
            </a:r>
            <a:r>
              <a:rPr lang="ru-RU" sz="2000" dirty="0" smtClean="0">
                <a:latin typeface="Times New Roman" panose="02020603050405020304" pitchFamily="18" charset="0"/>
                <a:cs typeface="Times New Roman" panose="02020603050405020304" pitchFamily="18" charset="0"/>
              </a:rPr>
              <a:t> характер. Тому </a:t>
            </a:r>
            <a:r>
              <a:rPr lang="ru-RU" sz="2000" dirty="0" err="1" smtClean="0">
                <a:latin typeface="Times New Roman" panose="02020603050405020304" pitchFamily="18" charset="0"/>
                <a:cs typeface="Times New Roman" panose="02020603050405020304" pitchFamily="18" charset="0"/>
              </a:rPr>
              <a:t>після</a:t>
            </a:r>
            <a:r>
              <a:rPr lang="ru-RU" sz="2000" dirty="0" smtClean="0">
                <a:latin typeface="Times New Roman" panose="02020603050405020304" pitchFamily="18" charset="0"/>
                <a:cs typeface="Times New Roman" panose="02020603050405020304" pitchFamily="18" charset="0"/>
              </a:rPr>
              <a:t> того, як </a:t>
            </a:r>
            <a:r>
              <a:rPr lang="ru-RU" sz="2000" dirty="0" err="1" smtClean="0">
                <a:latin typeface="Times New Roman" panose="02020603050405020304" pitchFamily="18" charset="0"/>
                <a:cs typeface="Times New Roman" panose="02020603050405020304" pitchFamily="18" charset="0"/>
              </a:rPr>
              <a:t>закінчаться</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всі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гострі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запальні</a:t>
            </a:r>
            <a:r>
              <a:rPr lang="ru-RU" sz="2000" dirty="0" smtClean="0">
                <a:latin typeface="Times New Roman" panose="02020603050405020304" pitchFamily="18" charset="0"/>
                <a:cs typeface="Times New Roman" panose="02020603050405020304" pitchFamily="18" charset="0"/>
              </a:rPr>
              <a:t> і </a:t>
            </a:r>
            <a:r>
              <a:rPr lang="ru-RU" sz="2000" dirty="0" err="1" smtClean="0">
                <a:latin typeface="Times New Roman" panose="02020603050405020304" pitchFamily="18" charset="0"/>
                <a:cs typeface="Times New Roman" panose="02020603050405020304" pitchFamily="18" charset="0"/>
              </a:rPr>
              <a:t>гнійні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процеси</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пройде</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гарячковий</a:t>
            </a:r>
            <a:r>
              <a:rPr lang="ru-RU" sz="2000" dirty="0" smtClean="0">
                <a:latin typeface="Times New Roman" panose="02020603050405020304" pitchFamily="18" charset="0"/>
                <a:cs typeface="Times New Roman" panose="02020603050405020304" pitchFamily="18" charset="0"/>
              </a:rPr>
              <a:t> стан, </a:t>
            </a:r>
            <a:r>
              <a:rPr lang="ru-RU" sz="2000" dirty="0" err="1" smtClean="0">
                <a:latin typeface="Times New Roman" panose="02020603050405020304" pitchFamily="18" charset="0"/>
                <a:cs typeface="Times New Roman" panose="02020603050405020304" pitchFamily="18" charset="0"/>
              </a:rPr>
              <a:t>загострення</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захворюван</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69936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Другая 2">
      <a:dk1>
        <a:sysClr val="windowText" lastClr="000000"/>
      </a:dk1>
      <a:lt1>
        <a:sysClr val="window" lastClr="FFFFFF"/>
      </a:lt1>
      <a:dk2>
        <a:srgbClr val="69676D"/>
      </a:dk2>
      <a:lt2>
        <a:srgbClr val="C9C2D1"/>
      </a:lt2>
      <a:accent1>
        <a:srgbClr val="CEB966"/>
      </a:accent1>
      <a:accent2>
        <a:srgbClr val="C7AED6"/>
      </a:accent2>
      <a:accent3>
        <a:srgbClr val="6BB1C9"/>
      </a:accent3>
      <a:accent4>
        <a:srgbClr val="6585CF"/>
      </a:accent4>
      <a:accent5>
        <a:srgbClr val="7E6BC9"/>
      </a:accent5>
      <a:accent6>
        <a:srgbClr val="A379BB"/>
      </a:accent6>
      <a:hlink>
        <a:srgbClr val="410082"/>
      </a:hlink>
      <a:folHlink>
        <a:srgbClr val="932968"/>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110</TotalTime>
  <Words>2230</Words>
  <Application>Microsoft Office PowerPoint</Application>
  <PresentationFormat>Экран (4:3)</PresentationFormat>
  <Paragraphs>135</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Солнцестояние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Вимоги до пацієнта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Показання та протипоказання </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Анна</dc:creator>
  <cp:lastModifiedBy>Анна</cp:lastModifiedBy>
  <cp:revision>11</cp:revision>
  <dcterms:created xsi:type="dcterms:W3CDTF">2023-07-18T13:34:48Z</dcterms:created>
  <dcterms:modified xsi:type="dcterms:W3CDTF">2023-08-28T15:51:37Z</dcterms:modified>
</cp:coreProperties>
</file>