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  <p:sldId id="261" r:id="rId3"/>
    <p:sldId id="258" r:id="rId4"/>
    <p:sldId id="259" r:id="rId5"/>
    <p:sldId id="260" r:id="rId6"/>
    <p:sldId id="264" r:id="rId7"/>
    <p:sldId id="268" r:id="rId8"/>
    <p:sldId id="269" r:id="rId9"/>
    <p:sldId id="262" r:id="rId10"/>
    <p:sldId id="270" r:id="rId11"/>
    <p:sldId id="272" r:id="rId12"/>
    <p:sldId id="273" r:id="rId13"/>
    <p:sldId id="274" r:id="rId14"/>
    <p:sldId id="277" r:id="rId15"/>
    <p:sldId id="276" r:id="rId16"/>
    <p:sldId id="275" r:id="rId17"/>
    <p:sldId id="278" r:id="rId18"/>
    <p:sldId id="279" r:id="rId19"/>
    <p:sldId id="280" r:id="rId20"/>
    <p:sldId id="281" r:id="rId21"/>
    <p:sldId id="282" r:id="rId22"/>
    <p:sldId id="283" r:id="rId23"/>
    <p:sldId id="263" r:id="rId24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638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06C2D9E-7734-472C-97A7-2F7BF3182290}" type="datetimeFigureOut">
              <a:rPr lang="uk-UA" smtClean="0">
                <a:solidFill>
                  <a:srgbClr val="C9C2D1">
                    <a:shade val="50000"/>
                    <a:satMod val="200000"/>
                  </a:srgbClr>
                </a:solidFill>
              </a:rPr>
              <a:pPr/>
              <a:t>28.08.2023</a:t>
            </a:fld>
            <a:endParaRPr lang="uk-UA">
              <a:solidFill>
                <a:srgbClr val="C9C2D1">
                  <a:shade val="50000"/>
                  <a:satMod val="200000"/>
                </a:srgbClr>
              </a:solidFill>
            </a:endParaRPr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>
              <a:solidFill>
                <a:srgbClr val="C9C2D1">
                  <a:shade val="50000"/>
                  <a:satMod val="200000"/>
                </a:srgbClr>
              </a:solidFill>
            </a:endParaRP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D8B3882-7E49-4464-8C05-08FE7DABAD0B}" type="slidenum">
              <a:rPr lang="uk-UA" smtClean="0">
                <a:solidFill>
                  <a:srgbClr val="C9C2D1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uk-UA">
              <a:solidFill>
                <a:srgbClr val="C9C2D1">
                  <a:shade val="50000"/>
                  <a:satMod val="200000"/>
                </a:srgbClr>
              </a:solidFill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10768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06C2D9E-7734-472C-97A7-2F7BF3182290}" type="datetimeFigureOut">
              <a:rPr lang="uk-UA" smtClean="0">
                <a:solidFill>
                  <a:srgbClr val="C9C2D1">
                    <a:shade val="50000"/>
                    <a:satMod val="200000"/>
                  </a:srgbClr>
                </a:solidFill>
              </a:rPr>
              <a:pPr/>
              <a:t>28.08.2023</a:t>
            </a:fld>
            <a:endParaRPr lang="uk-UA">
              <a:solidFill>
                <a:srgbClr val="C9C2D1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>
              <a:solidFill>
                <a:srgbClr val="C9C2D1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D8B3882-7E49-4464-8C05-08FE7DABAD0B}" type="slidenum">
              <a:rPr lang="uk-UA" smtClean="0">
                <a:solidFill>
                  <a:srgbClr val="C9C2D1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uk-UA">
              <a:solidFill>
                <a:srgbClr val="C9C2D1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22131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06C2D9E-7734-472C-97A7-2F7BF3182290}" type="datetimeFigureOut">
              <a:rPr lang="uk-UA" smtClean="0">
                <a:solidFill>
                  <a:srgbClr val="C9C2D1">
                    <a:shade val="50000"/>
                    <a:satMod val="200000"/>
                  </a:srgbClr>
                </a:solidFill>
              </a:rPr>
              <a:pPr/>
              <a:t>28.08.2023</a:t>
            </a:fld>
            <a:endParaRPr lang="uk-UA">
              <a:solidFill>
                <a:srgbClr val="C9C2D1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>
              <a:solidFill>
                <a:srgbClr val="C9C2D1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D8B3882-7E49-4464-8C05-08FE7DABAD0B}" type="slidenum">
              <a:rPr lang="uk-UA" smtClean="0">
                <a:solidFill>
                  <a:srgbClr val="C9C2D1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uk-UA">
              <a:solidFill>
                <a:srgbClr val="C9C2D1">
                  <a:shade val="50000"/>
                  <a:satMod val="200000"/>
                </a:srgbClr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93000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06C2D9E-7734-472C-97A7-2F7BF3182290}" type="datetimeFigureOut">
              <a:rPr lang="uk-UA" smtClean="0">
                <a:solidFill>
                  <a:srgbClr val="C9C2D1">
                    <a:shade val="50000"/>
                    <a:satMod val="200000"/>
                  </a:srgbClr>
                </a:solidFill>
              </a:rPr>
              <a:pPr/>
              <a:t>28.08.2023</a:t>
            </a:fld>
            <a:endParaRPr lang="uk-UA">
              <a:solidFill>
                <a:srgbClr val="C9C2D1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>
              <a:solidFill>
                <a:srgbClr val="C9C2D1">
                  <a:shade val="50000"/>
                  <a:satMod val="200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D8B3882-7E49-4464-8C05-08FE7DABAD0B}" type="slidenum">
              <a:rPr lang="uk-UA" smtClean="0">
                <a:solidFill>
                  <a:srgbClr val="C9C2D1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uk-UA">
              <a:solidFill>
                <a:srgbClr val="C9C2D1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86098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06C2D9E-7734-472C-97A7-2F7BF3182290}" type="datetimeFigureOut">
              <a:rPr lang="uk-UA" smtClean="0">
                <a:solidFill>
                  <a:srgbClr val="C9C2D1">
                    <a:shade val="50000"/>
                    <a:satMod val="200000"/>
                  </a:srgbClr>
                </a:solidFill>
              </a:rPr>
              <a:pPr/>
              <a:t>28.08.2023</a:t>
            </a:fld>
            <a:endParaRPr lang="uk-UA">
              <a:solidFill>
                <a:srgbClr val="C9C2D1">
                  <a:shade val="50000"/>
                  <a:satMod val="200000"/>
                </a:srgb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>
              <a:solidFill>
                <a:srgbClr val="C9C2D1">
                  <a:shade val="50000"/>
                  <a:satMod val="200000"/>
                </a:srgb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D8B3882-7E49-4464-8C05-08FE7DABAD0B}" type="slidenum">
              <a:rPr lang="uk-UA" smtClean="0">
                <a:solidFill>
                  <a:srgbClr val="C9C2D1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uk-UA">
              <a:solidFill>
                <a:srgbClr val="C9C2D1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54131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06C2D9E-7734-472C-97A7-2F7BF3182290}" type="datetimeFigureOut">
              <a:rPr lang="uk-UA" smtClean="0">
                <a:solidFill>
                  <a:srgbClr val="C9C2D1">
                    <a:shade val="50000"/>
                    <a:satMod val="200000"/>
                  </a:srgbClr>
                </a:solidFill>
              </a:rPr>
              <a:pPr/>
              <a:t>28.08.2023</a:t>
            </a:fld>
            <a:endParaRPr lang="uk-UA">
              <a:solidFill>
                <a:srgbClr val="C9C2D1">
                  <a:shade val="50000"/>
                  <a:satMod val="200000"/>
                </a:srgb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>
              <a:solidFill>
                <a:srgbClr val="C9C2D1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D8B3882-7E49-4464-8C05-08FE7DABAD0B}" type="slidenum">
              <a:rPr lang="uk-UA" smtClean="0">
                <a:solidFill>
                  <a:srgbClr val="C9C2D1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uk-UA">
              <a:solidFill>
                <a:srgbClr val="C9C2D1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12579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06C2D9E-7734-472C-97A7-2F7BF3182290}" type="datetimeFigureOut">
              <a:rPr lang="uk-UA" smtClean="0">
                <a:solidFill>
                  <a:srgbClr val="C9C2D1">
                    <a:shade val="50000"/>
                    <a:satMod val="200000"/>
                  </a:srgbClr>
                </a:solidFill>
              </a:rPr>
              <a:pPr/>
              <a:t>28.08.2023</a:t>
            </a:fld>
            <a:endParaRPr lang="uk-UA">
              <a:solidFill>
                <a:srgbClr val="C9C2D1">
                  <a:shade val="50000"/>
                  <a:satMod val="200000"/>
                </a:srgb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>
              <a:solidFill>
                <a:srgbClr val="C9C2D1">
                  <a:shade val="50000"/>
                  <a:satMod val="200000"/>
                </a:srgb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D8B3882-7E49-4464-8C05-08FE7DABAD0B}" type="slidenum">
              <a:rPr lang="uk-UA" smtClean="0">
                <a:solidFill>
                  <a:srgbClr val="C9C2D1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uk-UA">
              <a:solidFill>
                <a:srgbClr val="C9C2D1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36013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06C2D9E-7734-472C-97A7-2F7BF3182290}" type="datetimeFigureOut">
              <a:rPr lang="uk-UA" smtClean="0">
                <a:solidFill>
                  <a:srgbClr val="C9C2D1">
                    <a:shade val="50000"/>
                    <a:satMod val="200000"/>
                  </a:srgbClr>
                </a:solidFill>
              </a:rPr>
              <a:pPr/>
              <a:t>28.08.2023</a:t>
            </a:fld>
            <a:endParaRPr lang="uk-UA">
              <a:solidFill>
                <a:srgbClr val="C9C2D1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>
              <a:solidFill>
                <a:srgbClr val="C9C2D1">
                  <a:shade val="50000"/>
                  <a:satMod val="200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D8B3882-7E49-4464-8C05-08FE7DABAD0B}" type="slidenum">
              <a:rPr lang="uk-UA" smtClean="0">
                <a:solidFill>
                  <a:srgbClr val="C9C2D1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uk-UA">
              <a:solidFill>
                <a:srgbClr val="C9C2D1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3551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06C2D9E-7734-472C-97A7-2F7BF3182290}" type="datetimeFigureOut">
              <a:rPr lang="uk-UA" smtClean="0">
                <a:solidFill>
                  <a:srgbClr val="C9C2D1">
                    <a:shade val="50000"/>
                    <a:satMod val="200000"/>
                  </a:srgbClr>
                </a:solidFill>
              </a:rPr>
              <a:pPr/>
              <a:t>28.08.2023</a:t>
            </a:fld>
            <a:endParaRPr lang="uk-UA">
              <a:solidFill>
                <a:srgbClr val="C9C2D1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>
              <a:solidFill>
                <a:srgbClr val="C9C2D1">
                  <a:shade val="50000"/>
                  <a:satMod val="200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D8B3882-7E49-4464-8C05-08FE7DABAD0B}" type="slidenum">
              <a:rPr lang="uk-UA" smtClean="0">
                <a:solidFill>
                  <a:srgbClr val="C9C2D1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uk-UA">
              <a:solidFill>
                <a:srgbClr val="C9C2D1">
                  <a:shade val="50000"/>
                  <a:satMod val="200000"/>
                </a:srgbClr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indent="-283464">
              <a:lnSpc>
                <a:spcPts val="3000"/>
              </a:lnSpc>
              <a:spcBef>
                <a:spcPts val="600"/>
              </a:spcBef>
              <a:buClr>
                <a:srgbClr val="CEB966"/>
              </a:buClr>
              <a:buSzPct val="80000"/>
              <a:buFont typeface="Wingdings 2"/>
              <a:buNone/>
            </a:pPr>
            <a:endParaRPr lang="en-US" sz="3200">
              <a:solidFill>
                <a:prstClr val="black"/>
              </a:solidFill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0668042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06C2D9E-7734-472C-97A7-2F7BF3182290}" type="datetimeFigureOut">
              <a:rPr lang="uk-UA" smtClean="0">
                <a:solidFill>
                  <a:srgbClr val="C9C2D1">
                    <a:shade val="50000"/>
                    <a:satMod val="200000"/>
                  </a:srgbClr>
                </a:solidFill>
              </a:rPr>
              <a:pPr/>
              <a:t>28.08.2023</a:t>
            </a:fld>
            <a:endParaRPr lang="uk-UA">
              <a:solidFill>
                <a:srgbClr val="C9C2D1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>
              <a:solidFill>
                <a:srgbClr val="C9C2D1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D8B3882-7E49-4464-8C05-08FE7DABAD0B}" type="slidenum">
              <a:rPr lang="uk-UA" smtClean="0">
                <a:solidFill>
                  <a:srgbClr val="C9C2D1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uk-UA">
              <a:solidFill>
                <a:srgbClr val="C9C2D1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13990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06C2D9E-7734-472C-97A7-2F7BF3182290}" type="datetimeFigureOut">
              <a:rPr lang="uk-UA" smtClean="0">
                <a:solidFill>
                  <a:srgbClr val="C9C2D1">
                    <a:shade val="50000"/>
                    <a:satMod val="200000"/>
                  </a:srgbClr>
                </a:solidFill>
              </a:rPr>
              <a:pPr/>
              <a:t>28.08.2023</a:t>
            </a:fld>
            <a:endParaRPr lang="uk-UA">
              <a:solidFill>
                <a:srgbClr val="C9C2D1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>
              <a:solidFill>
                <a:srgbClr val="C9C2D1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D8B3882-7E49-4464-8C05-08FE7DABAD0B}" type="slidenum">
              <a:rPr lang="uk-UA" smtClean="0">
                <a:solidFill>
                  <a:srgbClr val="C9C2D1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uk-UA">
              <a:solidFill>
                <a:srgbClr val="C9C2D1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02962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106C2D9E-7734-472C-97A7-2F7BF3182290}" type="datetimeFigureOut">
              <a:rPr lang="uk-UA" smtClean="0">
                <a:solidFill>
                  <a:srgbClr val="C9C2D1">
                    <a:shade val="50000"/>
                    <a:satMod val="200000"/>
                  </a:srgbClr>
                </a:solidFill>
              </a:rPr>
              <a:pPr/>
              <a:t>28.08.2023</a:t>
            </a:fld>
            <a:endParaRPr lang="uk-UA">
              <a:solidFill>
                <a:srgbClr val="C9C2D1">
                  <a:shade val="50000"/>
                  <a:satMod val="200000"/>
                </a:srgbClr>
              </a:solidFill>
            </a:endParaRPr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uk-UA">
              <a:solidFill>
                <a:srgbClr val="C9C2D1">
                  <a:shade val="50000"/>
                  <a:satMod val="200000"/>
                </a:srgbClr>
              </a:solidFill>
            </a:endParaRPr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1D8B3882-7E49-4464-8C05-08FE7DABAD0B}" type="slidenum">
              <a:rPr lang="uk-UA" smtClean="0">
                <a:solidFill>
                  <a:srgbClr val="C9C2D1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uk-UA">
              <a:solidFill>
                <a:srgbClr val="C9C2D1">
                  <a:shade val="50000"/>
                  <a:satMod val="200000"/>
                </a:srgbClr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73196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485840" y="116632"/>
            <a:ext cx="7406640" cy="1139528"/>
          </a:xfrm>
          <a:prstGeom prst="rect">
            <a:avLst/>
          </a:prstGeom>
        </p:spPr>
        <p:txBody>
          <a:bodyPr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r>
              <a:rPr lang="ru-RU" sz="1600" dirty="0">
                <a:solidFill>
                  <a:srgbClr val="69676D">
                    <a:satMod val="13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МІНІСТЕРСТВО ОХОРОНИ ЗДОРОВ’Я УКРАЇНИ ОДЕСЬКИЙ НАЦІОНАЛЬНИЙ МЕДИЧНИЙ УНІВЕРСИТЕТ </a:t>
            </a:r>
            <a:endParaRPr lang="ru-RU" sz="1600" dirty="0" smtClean="0">
              <a:solidFill>
                <a:srgbClr val="69676D">
                  <a:satMod val="13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1600" dirty="0" smtClean="0">
                <a:solidFill>
                  <a:srgbClr val="69676D">
                    <a:satMod val="13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Кафедра </a:t>
            </a:r>
            <a:r>
              <a:rPr lang="ru-RU" sz="1600" dirty="0" err="1">
                <a:solidFill>
                  <a:srgbClr val="69676D">
                    <a:satMod val="13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фізичної</a:t>
            </a:r>
            <a:r>
              <a:rPr lang="ru-RU" sz="1600" dirty="0">
                <a:solidFill>
                  <a:srgbClr val="69676D">
                    <a:satMod val="13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600" dirty="0" err="1">
                <a:solidFill>
                  <a:srgbClr val="69676D">
                    <a:satMod val="13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реабілітації</a:t>
            </a:r>
            <a:r>
              <a:rPr lang="ru-RU" sz="1600" dirty="0">
                <a:solidFill>
                  <a:srgbClr val="69676D">
                    <a:satMod val="13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1600" dirty="0" err="1">
                <a:solidFill>
                  <a:srgbClr val="69676D">
                    <a:satMod val="13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спортивної</a:t>
            </a:r>
            <a:r>
              <a:rPr lang="ru-RU" sz="1600" dirty="0">
                <a:solidFill>
                  <a:srgbClr val="69676D">
                    <a:satMod val="13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600" dirty="0" err="1">
                <a:solidFill>
                  <a:srgbClr val="69676D">
                    <a:satMod val="13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медицини</a:t>
            </a:r>
            <a:r>
              <a:rPr lang="ru-RU" sz="1600" dirty="0">
                <a:solidFill>
                  <a:srgbClr val="69676D">
                    <a:satMod val="13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1600" dirty="0" err="1">
                <a:solidFill>
                  <a:srgbClr val="69676D">
                    <a:satMod val="13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фізичного</a:t>
            </a:r>
            <a:r>
              <a:rPr lang="ru-RU" sz="1600" dirty="0">
                <a:solidFill>
                  <a:srgbClr val="69676D">
                    <a:satMod val="13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600" dirty="0" err="1">
                <a:solidFill>
                  <a:srgbClr val="69676D">
                    <a:satMod val="13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виховання</a:t>
            </a:r>
            <a:r>
              <a:rPr lang="ru-RU" sz="1600" dirty="0">
                <a:solidFill>
                  <a:srgbClr val="69676D">
                    <a:satMod val="13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uk-UA" sz="1600" dirty="0">
              <a:solidFill>
                <a:srgbClr val="69676D">
                  <a:satMod val="13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uk-UA" sz="1600" dirty="0">
              <a:solidFill>
                <a:srgbClr val="69676D">
                  <a:satMod val="13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Подзаголовок 2"/>
          <p:cNvSpPr txBox="1">
            <a:spLocks/>
          </p:cNvSpPr>
          <p:nvPr/>
        </p:nvSpPr>
        <p:spPr>
          <a:xfrm>
            <a:off x="4499992" y="5013176"/>
            <a:ext cx="4454312" cy="1512168"/>
          </a:xfrm>
          <a:prstGeom prst="rect">
            <a:avLst/>
          </a:prstGeom>
        </p:spPr>
        <p:txBody>
          <a:bodyPr tIns="0">
            <a:normAutofit/>
          </a:bodyPr>
          <a:lstStyle>
            <a:lvl1pPr marL="27432" indent="0" algn="l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  <a:defRPr kumimoji="0" sz="2600" kern="1200">
                <a:solidFill>
                  <a:schemeClr val="tx2">
                    <a:shade val="30000"/>
                    <a:satMod val="1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lnSpc>
                <a:spcPct val="100000"/>
              </a:lnSpc>
              <a:spcBef>
                <a:spcPts val="550"/>
              </a:spcBef>
              <a:buClr>
                <a:schemeClr val="accent1"/>
              </a:buClr>
              <a:buFont typeface="Verdana"/>
              <a:buNone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2"/>
              </a:buClr>
              <a:buFont typeface="Wingdings 2"/>
              <a:buNone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3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4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5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r">
              <a:buClr>
                <a:srgbClr val="CEB966"/>
              </a:buClr>
            </a:pPr>
            <a:r>
              <a:rPr lang="uk-UA" sz="1600" i="1" dirty="0" smtClean="0">
                <a:solidFill>
                  <a:srgbClr val="69676D">
                    <a:shade val="30000"/>
                    <a:satMod val="150000"/>
                  </a:srgbClr>
                </a:solidFill>
              </a:rPr>
              <a:t>Підготувала: лікар ФРМ</a:t>
            </a:r>
          </a:p>
          <a:p>
            <a:pPr algn="r">
              <a:buClr>
                <a:srgbClr val="CEB966"/>
              </a:buClr>
            </a:pPr>
            <a:r>
              <a:rPr lang="uk-UA" sz="1600" i="1" dirty="0" err="1" smtClean="0">
                <a:solidFill>
                  <a:srgbClr val="69676D">
                    <a:shade val="30000"/>
                    <a:satMod val="150000"/>
                  </a:srgbClr>
                </a:solidFill>
              </a:rPr>
              <a:t>Кіціс</a:t>
            </a:r>
            <a:r>
              <a:rPr lang="uk-UA" sz="1600" i="1" dirty="0" smtClean="0">
                <a:solidFill>
                  <a:srgbClr val="69676D">
                    <a:shade val="30000"/>
                    <a:satMod val="150000"/>
                  </a:srgbClr>
                </a:solidFill>
              </a:rPr>
              <a:t> А.Г.</a:t>
            </a:r>
            <a:endParaRPr lang="uk-UA" sz="1600" i="1" dirty="0">
              <a:solidFill>
                <a:srgbClr val="69676D">
                  <a:shade val="30000"/>
                  <a:satMod val="150000"/>
                </a:srgbClr>
              </a:solidFill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1341824" y="1556792"/>
            <a:ext cx="7406640" cy="2075632"/>
          </a:xfrm>
          <a:prstGeom prst="rect">
            <a:avLst/>
          </a:prstGeom>
        </p:spPr>
        <p:txBody>
          <a:bodyPr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r>
              <a:rPr lang="uk-UA" sz="1600" dirty="0">
                <a:solidFill>
                  <a:srgbClr val="69676D">
                    <a:satMod val="130000"/>
                  </a:srgbClr>
                </a:solidFill>
                <a:effectLst/>
              </a:rPr>
              <a:t>Тема </a:t>
            </a:r>
            <a:r>
              <a:rPr lang="uk-UA" sz="1600" dirty="0" smtClean="0">
                <a:solidFill>
                  <a:srgbClr val="69676D">
                    <a:satMod val="130000"/>
                  </a:srgbClr>
                </a:solidFill>
                <a:effectLst/>
              </a:rPr>
              <a:t>3. </a:t>
            </a:r>
            <a:r>
              <a:rPr lang="uk-UA" sz="1600" dirty="0">
                <a:effectLst/>
              </a:rPr>
              <a:t>Системи масажу та його класифікація. Європейський класичний масаж. Шведська система масажу. Фінська система масажу. Східна система масажу. Гігієнічний масаж. Лікувальний європейський класичний масаж. Рефлекторно-сегментарний масаж. Сполучнотканинний масаж. Періостальний масаж. Су-Джок-терапія. Пальцевий </a:t>
            </a:r>
            <a:r>
              <a:rPr lang="uk-UA" sz="1600" dirty="0" err="1">
                <a:effectLst/>
              </a:rPr>
              <a:t>чжень</a:t>
            </a:r>
            <a:r>
              <a:rPr lang="uk-UA" sz="1600" dirty="0">
                <a:effectLst/>
              </a:rPr>
              <a:t>. Лінійний масаж. До-ін. </a:t>
            </a:r>
            <a:r>
              <a:rPr lang="uk-UA" sz="1600" dirty="0" err="1">
                <a:effectLst/>
              </a:rPr>
              <a:t>Туйна</a:t>
            </a:r>
            <a:r>
              <a:rPr lang="uk-UA" sz="1600" dirty="0">
                <a:effectLst/>
              </a:rPr>
              <a:t>. Японський точковий масаж </a:t>
            </a:r>
            <a:r>
              <a:rPr lang="uk-UA" sz="1600" dirty="0" err="1">
                <a:effectLst/>
              </a:rPr>
              <a:t>шиацу</a:t>
            </a:r>
            <a:r>
              <a:rPr lang="uk-UA" sz="1600" dirty="0">
                <a:effectLst/>
              </a:rPr>
              <a:t>. Косметичний масаж.</a:t>
            </a:r>
            <a:endParaRPr lang="uk-UA" sz="1600" dirty="0">
              <a:solidFill>
                <a:srgbClr val="69676D">
                  <a:satMod val="130000"/>
                </a:srgb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897910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43608" y="908720"/>
            <a:ext cx="7488832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План семінарського заняття: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 масажу та його класифікація.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Європейський класичний масаж.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Шведська система масажу.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Фінська система масажу.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Східна система масажу.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Гігієнічний масаж.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Лікувальний європейський класичний масаж.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Рефлекторно-сегментарний масаж.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Сполучнотканинний масаж.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Періостальний масаж.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Су-Джок-терапія.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Лінійний масаж. До-ін.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Туйна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Японський точковий масаж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шиацу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Косметичний масаж.</a:t>
            </a:r>
          </a:p>
          <a:p>
            <a:endParaRPr lang="uk-UA" dirty="0" smtClean="0">
              <a:solidFill>
                <a:srgbClr val="69676D">
                  <a:satMod val="130000"/>
                </a:srgbClr>
              </a:solidFill>
              <a:effectLst/>
            </a:endParaRPr>
          </a:p>
          <a:p>
            <a:endParaRPr lang="uk-UA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uk-UA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endParaRPr lang="uk-UA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766553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87624" y="732760"/>
            <a:ext cx="770485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 формою проведення — загальний, місцевий, самомасаж, парний.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За методами масаж розрізняють: масаж руками, апаратний (</a:t>
            </a:r>
            <a:r>
              <a:rPr lang="uk-UA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вібромасаж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пневмомасаж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гідромасаж, </a:t>
            </a:r>
            <a:r>
              <a:rPr lang="uk-UA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баромасаж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), комбінований.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За технікою виконання масаж поділяють на класичний, фінський, шведський, масаж за системою </a:t>
            </a:r>
            <a:r>
              <a:rPr lang="uk-UA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В.А.Монакова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східний (узбецький), сегментарний, точковий та ін.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51828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59632" y="356458"/>
            <a:ext cx="7416824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МАСАЖ РУКАМИ</a:t>
            </a:r>
          </a:p>
          <a:p>
            <a:endParaRPr lang="uk-UA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Найкраще опрацьовані і засвоєні види масажу руками.</a:t>
            </a:r>
          </a:p>
          <a:p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Є декілька </a:t>
            </a:r>
            <a:r>
              <a:rPr lang="uk-UA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методик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його проведення, що відрізняються не лише технікою прийомів, але й основним завданням і механізмом впливу на організм. Проте в своїй основі всі види масажу руками мають багато спільного і кінцевий ефект від їх застосування зводиться до впливу на окремі органи і системи засобами механічного, гормонального і нервово-рефлекторного факторів. </a:t>
            </a:r>
          </a:p>
          <a:p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масажі руками техніка виконання прийомів і фізіологічний їх вплив у визначеному напрямі дозволяють здійснювати більш диференційоване дозування масажу, контролювати правильність виконання, оцінювати результати і таким чином здійснювати регуляторний вплив на функції організму.</a:t>
            </a:r>
          </a:p>
          <a:p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Масаж руками можна застосовувати в будь-яких умовах (стадіон, басейн, спортивний майданчик, зал, лазня тощо.).</a:t>
            </a:r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11502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15616" y="151472"/>
            <a:ext cx="7848872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КЛАСИЧНИЙ МАСАЖ </a:t>
            </a:r>
          </a:p>
          <a:p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Найкраще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опрацьований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нерідко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застосовується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практиці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класичний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масаж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увійшло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все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краще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є в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практиці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різних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видів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масажу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техніка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найбільш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раціональна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досконала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а методика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побудована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науковій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основі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uk-UA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115616" y="1556792"/>
            <a:ext cx="7848872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uk-UA" sz="1600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Класичний (загальний) масаж тіла допомагає відновити сили та зберегти хорошу форму. Це відмінна профілактика серйозних захворювань. </a:t>
            </a:r>
            <a:br>
              <a:rPr lang="uk-UA" sz="1600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1600" b="1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 якою метою проходять курс загального оздоровчого масажу?</a:t>
            </a:r>
            <a:r>
              <a:rPr lang="uk-UA" sz="1600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1600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1600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Відповідей на це запитання декілька. Класичний масаж рівномірно впливає на всі м'язи й тканини організму, тому допомагає:</a:t>
            </a:r>
            <a:br>
              <a:rPr lang="uk-UA" sz="1600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1600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● привести у норму тонус мускулатури;</a:t>
            </a:r>
            <a:br>
              <a:rPr lang="uk-UA" sz="1600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1600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● покращити рух крові та лімфи;</a:t>
            </a:r>
            <a:br>
              <a:rPr lang="uk-UA" sz="1600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1600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● зняти фізичну втому;</a:t>
            </a:r>
            <a:br>
              <a:rPr lang="uk-UA" sz="1600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1600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● позбутися напруги і стресу.</a:t>
            </a:r>
          </a:p>
          <a:p>
            <a:pPr fontAlgn="base"/>
            <a:r>
              <a:rPr lang="uk-UA" sz="1600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Комплексний вплив такої процедури на тіло людини пройшов перевірку часом та визнаний медициною. Класичний масаж рекомендують також для відновлення після травм та в процесі підготовки спортсменів до змагань.</a:t>
            </a:r>
          </a:p>
          <a:p>
            <a:pPr fontAlgn="base"/>
            <a:r>
              <a:rPr lang="uk-UA" sz="1600" b="1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Техніка класичного масажу</a:t>
            </a:r>
            <a:r>
              <a:rPr lang="uk-UA" sz="1600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1600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1600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Починається масаж від стоп. Далі фахівець переходить до гомілок, стегон, сідниць, спини, рук та шиї. Рух знизу вгору створює корисний </a:t>
            </a:r>
            <a:r>
              <a:rPr lang="uk-UA" sz="1600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лімфодренажний</a:t>
            </a:r>
            <a:r>
              <a:rPr lang="uk-UA" sz="1600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ефект. Хоча для покращення роботи лімфатичної системи існує окремий вид масажу: </a:t>
            </a:r>
            <a:r>
              <a:rPr lang="uk-UA" sz="1600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лімфодренажний</a:t>
            </a:r>
            <a:r>
              <a:rPr lang="uk-UA" sz="1600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1600" b="0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57892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87624" y="188640"/>
            <a:ext cx="7632848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ШВЕДСЬКИЙ МАСАЖ 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Шведський масаж запропонував відомий вчений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Лінг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За основу взято принципи давньогрецького і давньоримського масажу.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Виконують цей вид масажу з великою інтенсивністю, з максимально глибоким (до кістки) проходженням у м’язову тканину. 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Прийоми включають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погладжування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розтирання і дії, спрямовані на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розминання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потовщень, розтяг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судиннонервових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пучків і м’язів. Т</a:t>
            </a:r>
          </a:p>
          <a:p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ому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рухи масажиста скеровані за плином артеріальної крові, наприклад, при масажі литкового м’яза (гомілки) від колінного суглоба до стопи.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За даними спеціалістів, ця система спрямована в основному на лікування суглобів і зв’язок. 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6" name="Picture 2" descr="Шведский массаж – особенности, польза проведения | Европейские курсы массажа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3501008"/>
            <a:ext cx="4896544" cy="2937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13817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87624" y="754826"/>
            <a:ext cx="7632848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ФІНСЬКИЙ МАСАЖ </a:t>
            </a:r>
          </a:p>
          <a:p>
            <a:pPr algn="just"/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Цей вид масажу широко використовують спортсмени скандинавських країн.</a:t>
            </a:r>
          </a:p>
          <a:p>
            <a:pPr algn="just"/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Найбільш ефективний він у поєднанні з лазнею або тепловими процедурами. </a:t>
            </a:r>
          </a:p>
          <a:p>
            <a:pPr algn="just"/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Прийоми фінського масажу легко засвоїти. Виконується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розминання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м’язів одним великим пальцем. </a:t>
            </a:r>
          </a:p>
          <a:p>
            <a:pPr algn="just"/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Погладжування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проводиться однією і двома руками.</a:t>
            </a:r>
          </a:p>
          <a:p>
            <a:pPr algn="just"/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Як правило, у спортивній практиці фінський масаж застосовується під час масажу дрібних і щільно прилеглих до кісткового ложа м’язів.</a:t>
            </a:r>
          </a:p>
          <a:p>
            <a:pPr algn="just"/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Це дає можливість детально опрацювати кожну ділянку та ефективно впливати на численні м’язи, проникаючи глибоко. </a:t>
            </a:r>
          </a:p>
          <a:p>
            <a:pPr algn="just"/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Проте підвищені вимоги до техніки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розминань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а також відносно незначний вплив на кровообіг і обмінні процеси звужують його застосування.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31358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59632" y="1340768"/>
            <a:ext cx="7344816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СХІДНИЙ (УЗБЕЦЬКИЙ) МАСАЖ </a:t>
            </a:r>
          </a:p>
          <a:p>
            <a:pPr algn="just"/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Переважно застосовується у країнах Сходу з лікувальною метою і для підвищення загального тонусу та працездатності організму.</a:t>
            </a:r>
          </a:p>
          <a:p>
            <a:pPr algn="just"/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У східному масажі застосовуються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погладжування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розтирання,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розминання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м’язів, розтягування і викручування кінцівок.</a:t>
            </a:r>
          </a:p>
          <a:p>
            <a:pPr algn="just"/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Тривалість загального сеансу 40-50 хв. </a:t>
            </a:r>
          </a:p>
          <a:p>
            <a:pPr algn="just"/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Східний масаж відрізняється від класичного тим, що прийоми виконуються верхніми і нижніми кінцівками. </a:t>
            </a:r>
          </a:p>
          <a:p>
            <a:pPr algn="just"/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Масаж проводиться по сухій шкірі без застосування масажних олій для глибокого впливу на шкіру; напрями рухів під час виконання прийомів не лише від периферії до центру, а й у зворотному напрямі. 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44481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87624" y="256580"/>
            <a:ext cx="763284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ГІГІЄНІЧНИЙ МАСАЖ</a:t>
            </a:r>
          </a:p>
          <a:p>
            <a:pPr algn="just"/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Застосовується для профілактики захворювань, збереження, підвищення працездатності або функції окремих органів. Може проводитись як масаж 9 окремих ділянок і масажистом, і самим спортсменом. Тривалість сеансу 10- 15 хв. Часто гігієнічний масаж поєднується з ранковою гімнастикою і водними процедурами, розтиранням тіла (жорстким рушником). У спортивній практиці його можна використовувати для підвищення загального тонусу організму і покращення працездатності. 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77226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59632" y="188640"/>
            <a:ext cx="7884368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ЛІКУВАЛЬНИЙ МАСАЖ 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Лікувальний масаж — це низка окремих масажних прийомів, які застосовуються для нормалізації функції при різних захворюваннях.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Залежно від характеру функціональних порушень він застосовується в різноманітних модифікаціях, має свою методику, показання і протипоказання, має загальний і локальний вплив. 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Лікувальний масаж може бути як апаратним, так і ручним. 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Частіше проводиться локально і в поєднанні з 7 медикаментозним лікуванням, ЛФК,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фізіобальнеотерапевтичними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процедурами.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Лікувальний масаж призначає лише лікар. 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Різновидністю лікувального масажу є сегментарний масаж. 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76898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3608" y="116632"/>
            <a:ext cx="8064896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Сегментарно</a:t>
            </a:r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-рефлекторний масаж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що розвивається і ефективно використовується в клінічній практиці, передбачає не пряму дію на хворий орган, а дію на зони, які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інервуються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тими ж сегментами спинного мозку, здійснюючи таким чином непрямий вплив на механізми патогенезу. 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Сила подразнення визначається числом рецепторів, що сприймають подразнення, яке передається силою рук масажиста і технікою масажу.</a:t>
            </a:r>
          </a:p>
          <a:p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Наприклад, масажуючи відповідні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паравертебральні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зони можна впливати на моторну, секреторну і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евакуаторну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функції шлунку; при судинних захворюваннях і травмах нижніх кінцівок масажем поперекової області можна позитивно впливати на кровообіг, трофічні процеси в тканинах і регенерацію, сприяти відновленню рухових та інших функцій. 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Масаж грудної клітки сприяє усуненню і розсмоктуванню залишкових явищ після запалення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легенів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плеври і попереджає розвиток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спайкового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процесу.</a:t>
            </a:r>
          </a:p>
          <a:p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Масаж комірної зони знижує артеріальний тиск при гіпертонічній хворобі, усуває головний біль при неврозах і стомленні. 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Всі тканини, органи і системи організму людини є єдиними цілими і знаходяться в тісних взаєминах. 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Рефлекторні зміни можуть виникнути в шкірі, м'язах, сполучній та інших тканинах, і в свою чергу, впливати на первинне вогнище, підтримуючи патологічний процес. 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Усуваючи за допомогою масажу ці зміни в тканинах, можна сприяти ліквідації первинного патологічного процесу, відновленню нормального стану організму. 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31024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15616" y="116632"/>
            <a:ext cx="4248472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Під терміном “сегментарний масаж” мається на увазі не тільки дія на рівні певного сегменту спинного мозку, але і особлива техніка і методика проведення масажу. </a:t>
            </a:r>
          </a:p>
          <a:p>
            <a:pPr algn="just"/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Особливостями техніки сегментарного масажу є послідовна диференційна дія на шкіру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погладжуванням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і витисканням; на м'язи ‒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розминанням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витисканням, натисканням і зміщенням.</a:t>
            </a:r>
          </a:p>
          <a:p>
            <a:pPr algn="just"/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Крім цих прийомів застосовуються також прийоми розтирання на суглобах, фасціях, сухожилках, зв'язках. </a:t>
            </a:r>
          </a:p>
          <a:p>
            <a:pPr algn="just"/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Методика застосування сегментарного масажу:</a:t>
            </a:r>
          </a:p>
          <a:p>
            <a:pPr algn="just"/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1) сеанс масажу необхідно починати з поверхневих тканин; </a:t>
            </a:r>
          </a:p>
          <a:p>
            <a:pPr algn="just"/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2) масаж слід починати з нижніх сегментів, поступово переходячи на вище розташовані відділи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3)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прийоми доцільно починати з сегментарних корінців у місця виходу з хребта.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70" name="Picture 2" descr="Сегментарный массаж | Массаж.ру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551"/>
          <a:stretch/>
        </p:blipFill>
        <p:spPr bwMode="auto">
          <a:xfrm>
            <a:off x="5364088" y="620688"/>
            <a:ext cx="3778077" cy="4267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370456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88001" y="416853"/>
            <a:ext cx="777686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b="1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Сполучнотканинний масаж </a:t>
            </a:r>
            <a:r>
              <a:rPr lang="uk-UA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 один з видів подразнення рефлексогенних зон. Подушечками пальців масажист погладжує шкіру і підшкірну тканину пацієнта. При </a:t>
            </a:r>
            <a:r>
              <a:rPr lang="uk-UA" b="0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погладжуванні</a:t>
            </a:r>
            <a:r>
              <a:rPr lang="uk-UA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шкіра злегка зміщується - так створюється натяг, відбувається подразнення міжклітинної тканини. Масаж надає рефлекторний вплив на певні ділянки тіла, що, у свою чергу, позитивно впливає на функції внутрішніх органів людини. Сполучнотканинний масаж, як один з видів терапії, був розроблений німецьким фахівцем в області лікувальної гімнастики Елізабет </a:t>
            </a:r>
            <a:r>
              <a:rPr lang="uk-UA" b="0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Дікке</a:t>
            </a:r>
            <a:r>
              <a:rPr lang="uk-UA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(1885-1952). Лікувальний ефект цього масажу вона виявила на власному досвіді, намагаючись полегшити собі гострі болі в спині. Вона зауважила, що при болю в спині, тканини тієї ділянки тіла, куди віддає біль, напружені, в них накопичується рідина. При масажі болючого місця розтягувальними рухами тканини розслаблялися, зменшувалася їх напруга. </a:t>
            </a:r>
          </a:p>
          <a:p>
            <a:pPr algn="just"/>
            <a:r>
              <a:rPr lang="uk-UA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Пізніше, базуючись на своєму досвіді, Елізабет створила єдину систему масажу. У 1938 році ефективність методу була підтверджена клінічними випробуваннями медичного факультету </a:t>
            </a:r>
            <a:r>
              <a:rPr lang="uk-UA" b="0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Фрейбурзького</a:t>
            </a:r>
            <a:r>
              <a:rPr lang="uk-UA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університету.</a:t>
            </a:r>
          </a:p>
        </p:txBody>
      </p:sp>
    </p:spTree>
    <p:extLst>
      <p:ext uri="{BB962C8B-B14F-4D97-AF65-F5344CB8AC3E}">
        <p14:creationId xmlns:p14="http://schemas.microsoft.com/office/powerpoint/2010/main" val="34823344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87624" y="188640"/>
            <a:ext cx="741682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Сполучнотканинний масаж застосовується при лікуванні ревматичних захворювань, наприклад, люмбаго, поліартриту, м'язових болях, а також при запаленні суглобів. Однак цей метод може успішно застосовуватися і при захворюваннях внутрішніх органів, наприклад, органів дихальної системи (бронхіальна астма), порушення травного тракту, при захворюваннях печінки, жовчного міхура, а також при захворюваннях нирок і ниркових мисок. Масаж сполучної тканини позитивно впливає при головних болях, порушенні кровообігу, при варикозному розширенні вен, а також при ортопедичних і неврологічних захворюваннях</a:t>
            </a:r>
            <a:r>
              <a:rPr lang="uk-UA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0" algn="just"/>
            <a:endParaRPr lang="uk-UA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uk-UA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Масаж надає місцевий вплив на тканини та стимулюється кровообіг. Ознакою цієї стимуляції є почервоніння шкіри (розширюються кровоносні судини, виникає відчуття тепла). В </a:t>
            </a:r>
            <a:r>
              <a:rPr lang="uk-UA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масажованих</a:t>
            </a:r>
            <a:r>
              <a:rPr lang="uk-UA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зонах посилюється обмін речовин. Відновлення функцій сполучної тканини позитивно впливає на внутрішні органи</a:t>
            </a:r>
            <a:r>
              <a:rPr lang="uk-UA" dirty="0" smtClean="0">
                <a:solidFill>
                  <a:srgbClr val="000000"/>
                </a:solidFill>
                <a:latin typeface="verdana"/>
              </a:rPr>
              <a:t>.</a:t>
            </a:r>
          </a:p>
          <a:p>
            <a:pPr lvl="0" algn="just"/>
            <a:endParaRPr lang="uk-UA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01271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87624" y="188640"/>
            <a:ext cx="7848872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uk-UA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Техніка </a:t>
            </a:r>
            <a:r>
              <a:rPr lang="uk-UA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виконання сполучнотканинного масажу</a:t>
            </a:r>
            <a:endParaRPr lang="uk-UA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 час процедури пацієнт сидить або лежить на животі. Масаж необхідно починати від крижів. При масуванні області спини руху повинні бути спрямовані знизу вгору, при масажі кінцівок - від торсу в бік ніг або рук. Сполучнотканинний масаж слід починати зі здорових тканин і поступово наближатися до болючих точок. Спочатку рухи повинні бути поверхневими, але поступово масаж повинен стати глибоким.</a:t>
            </a:r>
          </a:p>
          <a:p>
            <a:pPr lvl="0" algn="just"/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виконанні масажу дуже важливо положення рук. Основним прийомом сполучнотканинного масажу є зміщення тканин. </a:t>
            </a:r>
            <a:r>
              <a:rPr lang="uk-UA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Розтягуюче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зміщається вплив здійснюється кінчиками 3 і 4 пальців. При цьому виникає характерне ріжуче відчуття: створюється враження, що масаж виробляють нігтями.</a:t>
            </a:r>
          </a:p>
        </p:txBody>
      </p:sp>
    </p:spTree>
    <p:extLst>
      <p:ext uri="{BB962C8B-B14F-4D97-AF65-F5344CB8AC3E}">
        <p14:creationId xmlns:p14="http://schemas.microsoft.com/office/powerpoint/2010/main" val="9516541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1040648" y="1050415"/>
            <a:ext cx="7920880" cy="36933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b="1" i="0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Періостальний масаж </a:t>
            </a:r>
            <a:r>
              <a:rPr kumimoji="0" lang="uk-UA" altLang="uk-UA" b="0" i="0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 різновид точкового масажу, проводиться на кісткових поверхнях. Метод розробив К. </a:t>
            </a:r>
            <a:r>
              <a:rPr kumimoji="0" lang="uk-UA" altLang="uk-UA" b="0" i="0" u="none" strike="noStrike" cap="none" normalizeH="0" baseline="0" dirty="0" err="1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Volgler</a:t>
            </a:r>
            <a:r>
              <a:rPr kumimoji="0" lang="uk-UA" altLang="uk-UA" b="0" i="0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 1928 р.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b="0" i="0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Фізіологічний вплив періостального масажу на організм: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uk-UA" altLang="uk-UA" b="0" i="0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місцеве посилення кровообігу;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uk-UA" altLang="uk-UA" b="0" i="0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регенерація клітин, особливо тканин періосту;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uk-UA" altLang="uk-UA" b="0" i="0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болезаспокійливу дію;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uk-UA" altLang="uk-UA" b="0" i="0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рефлекторний вплив на органи, пов'язані нервовими шляхами з </a:t>
            </a:r>
            <a:r>
              <a:rPr kumimoji="0" lang="uk-UA" altLang="uk-UA" b="0" i="0" u="none" strike="noStrike" cap="none" normalizeH="0" baseline="0" dirty="0" err="1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масажуємою</a:t>
            </a:r>
            <a:r>
              <a:rPr kumimoji="0" lang="uk-UA" altLang="uk-UA" b="0" i="0" u="none" strike="noStrike" cap="none" normalizeH="0" dirty="0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uk-UA" altLang="uk-UA" b="0" i="0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поверхнею періосту;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uk-UA" altLang="uk-UA" b="0" i="0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підвищення економічності серцевої діяльності;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uk-UA" altLang="uk-UA" b="0" i="0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поліпшення дихальних екскурсій;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uk-UA" altLang="uk-UA" b="0" i="0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нормалізація тонусу і порушення перистальтичних рухів </a:t>
            </a:r>
            <a:r>
              <a:rPr kumimoji="0" lang="uk-UA" altLang="uk-UA" b="0" i="0" u="none" strike="noStrike" cap="none" normalizeH="0" baseline="0" dirty="0" err="1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шлунка</a:t>
            </a:r>
            <a:r>
              <a:rPr kumimoji="0" lang="uk-UA" altLang="uk-UA" b="0" i="0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b="0" i="0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kumimoji="0" lang="uk-UA" altLang="uk-UA" b="0" i="0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kumimoji="0" lang="uk-UA" altLang="uk-UA" b="0" i="0" u="none" strike="noStrike" cap="none" normalizeH="0" baseline="0" dirty="0" smtClean="0">
              <a:ln>
                <a:noFill/>
              </a:ln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0809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59632" y="188640"/>
            <a:ext cx="7488832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altLang="uk-UA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Методика </a:t>
            </a:r>
            <a:r>
              <a:rPr lang="uk-UA" altLang="uk-UA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періостального </a:t>
            </a:r>
            <a:r>
              <a:rPr lang="uk-UA" altLang="uk-UA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масажу: </a:t>
            </a:r>
            <a:r>
              <a:rPr lang="uk-UA" altLang="uk-UA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в.п</a:t>
            </a:r>
            <a:r>
              <a:rPr lang="uk-UA" altLang="uk-UA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пацієнта - лежачи на спині, на животі, на боці або сидячи. Для кращого контакту з кістковою поверхнею слід в зоні лікувальної точки (ЛТ) зрушити м'які тканини і в першу чергу м'язи.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altLang="uk-UA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Методичні вказівки: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uk-UA" altLang="uk-UA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збільшуючи тиск пальцем, визначають навіть незначний опір тканини, потім масажист робить колоподібні руху пальцем в зоні ЛТ, діаметр кола не повинен перевищувати 5 мм;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uk-UA" altLang="uk-UA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тиск пальцем поступово зменшують, але контакт з шкірою не переривається;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uk-UA" altLang="uk-UA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кінці кожної процедури рекомендується виконувати інтенсивні розгладжують руху.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altLang="uk-UA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Малі колоподібні руху не повинні бути </a:t>
            </a:r>
            <a:r>
              <a:rPr lang="uk-UA" altLang="uk-UA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сверлячими</a:t>
            </a:r>
            <a:r>
              <a:rPr lang="uk-UA" altLang="uk-UA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411392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15616" y="116632"/>
            <a:ext cx="734481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Су-джок терапія є різновидом корейської медицини, у перекладі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СуДжок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означає: «Су – кисть, Джок – стопа». 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Родоначальником Су-Джок терапії є південно-корейський вчений, професор Пак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Чже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Ву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 його словами Су-Джок – це система впливу, що стимулює біологічно активні точки (БАТ) і біологічно активні зони на тілі людини, які відповідають усім органам і системам, що розташовані на кистях рук і стопах. 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Важливим є те, що неправильне застосування Су-Джок терапії ніколи не завдає людині шкоди – воно просто неефективне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187624" y="3002576"/>
            <a:ext cx="770485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Переваги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Су-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Джок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масажу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1.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Ефективність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При правильному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застосуванні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настає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виражений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ефект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Не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протипоказань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застосування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Безпека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використання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Неправильне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застосування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ніколи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завдає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шкоди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4.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Доступність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Масажер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придбати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невеликі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кошти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5. Простота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застосування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6.Універсальність. 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4653136"/>
            <a:ext cx="2143125" cy="1933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070153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59632" y="116632"/>
            <a:ext cx="7344816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Массаж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кистей рук спеціальною Су-Джок кулькою-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масажером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відбувається наступним чином, прокочуючи кульку між долонями, дитина стимулює БАТ. У кожній кульці є еластичне пружинне кільце. Необхідно по черзі приміряти </a:t>
            </a:r>
            <a:r>
              <a:rPr lang="uk-UA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кільця на </a:t>
            </a:r>
            <a:r>
              <a:rPr lang="uk-UA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пальчики.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Цю процедуру можна повторювати кілька разів на день. Є й інше застосування масажних кульок. Їх можна використовувати для розвитку сприйняття кольору. Тактильна стимуляція відбувається в певному ритмі, що сприяє формуванню почуття ритму. Масаж проводиться до появи теплового ефекту.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2701955"/>
            <a:ext cx="3105222" cy="25889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9551" y="2701955"/>
            <a:ext cx="4949929" cy="3446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2967634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15616" y="116632"/>
            <a:ext cx="7920880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Лінійний масаж </a:t>
            </a:r>
            <a:r>
              <a:rPr lang="uk-UA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розглядається як різновид східного масажу і є ефективним методом </a:t>
            </a:r>
            <a:r>
              <a:rPr lang="uk-UA" b="0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рефлексотерапії</a:t>
            </a:r>
            <a:r>
              <a:rPr lang="uk-UA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uk-UA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Суть його дії на велику кількість біологічно активних точок шляхом ковзаючи лінійних рухів по краям м'язів, повздовж м'язових волокон, сухожилків, по </a:t>
            </a:r>
            <a:r>
              <a:rPr lang="uk-UA" b="0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надкістью</a:t>
            </a:r>
            <a:r>
              <a:rPr lang="uk-UA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особливу увагу звертають на болючі місця і точки.</a:t>
            </a:r>
          </a:p>
          <a:p>
            <a:r>
              <a:rPr lang="uk-UA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Напрям руху може бути як </a:t>
            </a:r>
            <a:r>
              <a:rPr lang="uk-UA" b="0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центробіжним</a:t>
            </a:r>
            <a:r>
              <a:rPr lang="uk-UA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так і </a:t>
            </a:r>
            <a:r>
              <a:rPr lang="uk-UA" b="0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центроспрямованим</a:t>
            </a:r>
            <a:r>
              <a:rPr lang="uk-UA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Для кращого ковзання використовують рослинну олію.</a:t>
            </a:r>
          </a:p>
          <a:p>
            <a:r>
              <a:rPr lang="uk-UA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Лінійний масаж проводиться на </a:t>
            </a:r>
            <a:r>
              <a:rPr lang="uk-UA" b="0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сухожилково</a:t>
            </a:r>
            <a:r>
              <a:rPr lang="uk-UA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-м'язових меридіанах.</a:t>
            </a:r>
          </a:p>
          <a:p>
            <a:r>
              <a:rPr lang="uk-UA" b="1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Використовують наступні масажні прийоми:</a:t>
            </a:r>
            <a:endParaRPr lang="uk-UA" b="0" i="0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1. Лінійне вижимання подушечкою великого пальця</a:t>
            </a:r>
          </a:p>
          <a:p>
            <a:r>
              <a:rPr lang="uk-UA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2. «Граблями» - подушечками розставлених 2-4 пальців</a:t>
            </a:r>
          </a:p>
          <a:p>
            <a:r>
              <a:rPr lang="uk-UA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3. «Рубанком» - ребром долоні</a:t>
            </a:r>
          </a:p>
          <a:p>
            <a:r>
              <a:rPr lang="uk-UA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4. Основою долоні на великих м'язах</a:t>
            </a:r>
          </a:p>
          <a:p>
            <a:r>
              <a:rPr lang="uk-UA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5. Спіралеподібне лінійне розтирання подушечками складених разом 2-5 пальців</a:t>
            </a:r>
          </a:p>
          <a:p>
            <a:r>
              <a:rPr lang="uk-UA" b="1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Використовують 3 методи:</a:t>
            </a:r>
            <a:endParaRPr lang="uk-UA" b="0" i="0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1. Тонізуючий - на глибину шкіри і підшкірній клітковині на протязі 1-2хв.</a:t>
            </a:r>
          </a:p>
          <a:p>
            <a:r>
              <a:rPr lang="uk-UA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uk-UA" b="0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Гармонізуючий</a:t>
            </a:r>
            <a:r>
              <a:rPr lang="uk-UA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 більшою силою (до 3кг) на протязі 2-3хв.</a:t>
            </a:r>
          </a:p>
          <a:p>
            <a:r>
              <a:rPr lang="uk-UA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3. Гальмівний (заспокійливий) - повільне ковзання глибоке до м'язів та </a:t>
            </a:r>
            <a:r>
              <a:rPr lang="uk-UA" b="0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надкісття</a:t>
            </a:r>
            <a:r>
              <a:rPr lang="uk-UA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 силою до 10кг. на протязі 3-5хв.</a:t>
            </a:r>
          </a:p>
          <a:p>
            <a:r>
              <a:rPr lang="uk-UA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Напрям рухів від </a:t>
            </a:r>
            <a:r>
              <a:rPr lang="uk-UA" b="0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праксимальних</a:t>
            </a:r>
            <a:r>
              <a:rPr lang="uk-UA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ділянок до дистальних, від болючого місця до здорового</a:t>
            </a:r>
            <a:endParaRPr lang="uk-UA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14311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3608" y="222895"/>
            <a:ext cx="8100392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Японський масаж </a:t>
            </a:r>
            <a:r>
              <a:rPr lang="uk-UA" b="1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шиацу</a:t>
            </a:r>
            <a:r>
              <a:rPr lang="uk-UA" b="1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почали практикувати в 20 столітті завдяки медику </a:t>
            </a:r>
            <a:r>
              <a:rPr lang="uk-UA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Такохіро</a:t>
            </a:r>
            <a:r>
              <a:rPr lang="uk-UA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Намикоши</a:t>
            </a:r>
            <a:r>
              <a:rPr lang="uk-UA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Його зацікавили лікувальні прийоми, які передавалися з покоління в покоління в школах бойових мистецтв, і він вирішив спробувати впровадити їх в масаж. Назва методики розшифровується як «</a:t>
            </a:r>
            <a:r>
              <a:rPr lang="uk-UA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ши</a:t>
            </a:r>
            <a:r>
              <a:rPr lang="uk-UA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» - пальці, «</a:t>
            </a:r>
            <a:r>
              <a:rPr lang="uk-UA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ацу</a:t>
            </a:r>
            <a:r>
              <a:rPr lang="uk-UA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» - натиснення, з чого можна зрозуміти, що техніка полягає в точковому впливі.</a:t>
            </a:r>
          </a:p>
          <a:p>
            <a:r>
              <a:rPr lang="uk-UA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Масаж </a:t>
            </a:r>
            <a:r>
              <a:rPr lang="uk-UA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шиацу</a:t>
            </a:r>
            <a:r>
              <a:rPr lang="uk-UA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проводиться через тонку бавовняну тканину і здійснюється подушечками великих пальців і долонею. Він спрямований на активізацію захисних функцій і нормалізацію роботи систем організму.</a:t>
            </a:r>
          </a:p>
          <a:p>
            <a:r>
              <a:rPr lang="uk-UA" b="1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 працює точковий масаж </a:t>
            </a:r>
            <a:r>
              <a:rPr lang="uk-UA" b="1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шиацу</a:t>
            </a:r>
            <a:endParaRPr lang="uk-UA" b="1" i="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Масаж </a:t>
            </a:r>
            <a:r>
              <a:rPr lang="uk-UA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шиацу</a:t>
            </a:r>
            <a:r>
              <a:rPr lang="uk-UA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- це механічна дія на біологічно активні точки (БАТ). БАТ - зони на тілі, в яких знаходяться проекції нервових закінчень, що відповідають за певні органи і системи. Всього існує близько 700 таких точок, проте використовуються, найчастіше, тільки 150.</a:t>
            </a:r>
          </a:p>
          <a:p>
            <a:r>
              <a:rPr lang="uk-UA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Тиск на точки здійснюється великим пальцем строго вертикально до поверхні тіла. Руки масажиста повинні бути теплі, а рухи пальців - кругові за годинниковою стрілкою. "Жорсткі" точки, які є епіцентром напруги в організмі, розминаються серіями натискань до нормального стану.</a:t>
            </a:r>
            <a:endParaRPr lang="uk-UA" b="0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729666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59632" y="404664"/>
            <a:ext cx="6552728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 допомогою японського масажу тіла </a:t>
            </a:r>
            <a:r>
              <a:rPr lang="uk-UA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шиацу</a:t>
            </a:r>
            <a:r>
              <a:rPr lang="uk-UA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можна:</a:t>
            </a:r>
          </a:p>
          <a:p>
            <a:pPr>
              <a:buFont typeface="Arial"/>
              <a:buChar char="•"/>
            </a:pPr>
            <a:r>
              <a:rPr lang="uk-UA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поліпшити кровообіг</a:t>
            </a:r>
          </a:p>
          <a:p>
            <a:pPr>
              <a:buFont typeface="Arial"/>
              <a:buChar char="•"/>
            </a:pPr>
            <a:r>
              <a:rPr lang="uk-UA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зняти спазм</a:t>
            </a:r>
          </a:p>
          <a:p>
            <a:pPr>
              <a:buFont typeface="Arial"/>
              <a:buChar char="•"/>
            </a:pPr>
            <a:r>
              <a:rPr lang="uk-UA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прискорити обмін речовин</a:t>
            </a:r>
          </a:p>
          <a:p>
            <a:pPr>
              <a:buFont typeface="Arial"/>
              <a:buChar char="•"/>
            </a:pPr>
            <a:r>
              <a:rPr lang="uk-UA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підвищити імунітет</a:t>
            </a:r>
          </a:p>
          <a:p>
            <a:pPr>
              <a:buFont typeface="Arial"/>
              <a:buChar char="•"/>
            </a:pPr>
            <a:r>
              <a:rPr lang="uk-UA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зменшити больовий синдром</a:t>
            </a:r>
          </a:p>
          <a:p>
            <a:pPr>
              <a:buFont typeface="Arial"/>
              <a:buChar char="•"/>
            </a:pPr>
            <a:r>
              <a:rPr lang="uk-UA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поліпшити роботу органів і систем</a:t>
            </a:r>
          </a:p>
          <a:p>
            <a:pPr>
              <a:buFont typeface="Arial"/>
              <a:buChar char="•"/>
            </a:pPr>
            <a:r>
              <a:rPr lang="uk-UA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поліпшити якість сну</a:t>
            </a:r>
          </a:p>
          <a:p>
            <a:pPr>
              <a:buFont typeface="Arial"/>
              <a:buChar char="•"/>
            </a:pPr>
            <a:r>
              <a:rPr lang="uk-UA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допомогти в лікуванні захворювань внутрішніх органів</a:t>
            </a:r>
            <a:endParaRPr lang="uk-UA" b="0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AutoShape 2" descr="В теле все спокойно: массаж Шиацу - MP-MP.R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4101" name="Picture 5" descr="https://www.mp-mp.ru/upload/sync/jpg/c/7/2/c724f96bd7e27de62726830b8786725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3068960"/>
            <a:ext cx="5105425" cy="35421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142046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87624" y="260648"/>
            <a:ext cx="756084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КОСМЕТИЧНИЙ МАСАЖ </a:t>
            </a:r>
          </a:p>
          <a:p>
            <a:pPr algn="just"/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Косметичний масаж поділяється на такі види:</a:t>
            </a:r>
          </a:p>
          <a:p>
            <a:pPr algn="just"/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а) гігієнічний, що сприяє покращенню загального вигляду шкіри, попередженню передчасного старіння;</a:t>
            </a:r>
          </a:p>
          <a:p>
            <a:pPr algn="just"/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б) пластичний, що застосовують у разі зниженого тургору шкіри, утворення складок і зморшок;</a:t>
            </a:r>
          </a:p>
          <a:p>
            <a:pPr algn="just"/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в) лікувальний косметичний масаж використовують при жирній і пористій шкірі, для зменшення лущення шкіри, набряків, у разі відкладення жиру. Масажують переважно відкриті ділянки тіла — обличчя, шию, руки, волосяну частину голови. 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4" name="Picture 4" descr="Популярні й ефективні види масажу обличчя для омолодження - Mediostar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3212976"/>
            <a:ext cx="4896544" cy="3266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867388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1_Солнцестояние">
  <a:themeElements>
    <a:clrScheme name="Другая 2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C7AED6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127</TotalTime>
  <Words>2479</Words>
  <Application>Microsoft Office PowerPoint</Application>
  <PresentationFormat>Экран (4:3)</PresentationFormat>
  <Paragraphs>153</Paragraphs>
  <Slides>23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1_Солнцестояние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Анна</dc:creator>
  <cp:lastModifiedBy>Анна</cp:lastModifiedBy>
  <cp:revision>14</cp:revision>
  <dcterms:created xsi:type="dcterms:W3CDTF">2023-07-18T15:56:16Z</dcterms:created>
  <dcterms:modified xsi:type="dcterms:W3CDTF">2023-08-28T15:54:29Z</dcterms:modified>
</cp:coreProperties>
</file>