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9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6" r:id="rId17"/>
    <p:sldId id="277" r:id="rId18"/>
    <p:sldId id="278" r:id="rId19"/>
    <p:sldId id="272" r:id="rId20"/>
    <p:sldId id="273" r:id="rId21"/>
    <p:sldId id="274" r:id="rId22"/>
    <p:sldId id="275" r:id="rId23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3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296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939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665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728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650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987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305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266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indent="-283464">
              <a:lnSpc>
                <a:spcPts val="3000"/>
              </a:lnSpc>
              <a:spcBef>
                <a:spcPts val="600"/>
              </a:spcBef>
              <a:buClr>
                <a:srgbClr val="CEB966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20552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658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724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06C2D9E-7734-472C-97A7-2F7BF3182290}" type="datetimeFigureOut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28.08.2023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D8B3882-7E49-4464-8C05-08FE7DABAD0B}" type="slidenum">
              <a:rPr lang="uk-UA" smtClean="0">
                <a:solidFill>
                  <a:srgbClr val="C9C2D1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uk-UA">
              <a:solidFill>
                <a:srgbClr val="C9C2D1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567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485840" y="116632"/>
            <a:ext cx="7406640" cy="1139528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МІНІСТЕРСТВО ОХОРОНИ ЗДОРОВ’Я УКРАЇНИ ОДЕСЬКИЙ НАЦІОНАЛЬНИЙ МЕДИЧНИЙ УНІВЕРСИТЕТ </a:t>
            </a:r>
            <a:endParaRPr lang="ru-RU" sz="1600" dirty="0" smtClean="0">
              <a:solidFill>
                <a:srgbClr val="69676D">
                  <a:satMod val="13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 smtClean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Кафедра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фізичної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реабілітації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спортивної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медицини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фізичного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виховання</a:t>
            </a:r>
            <a:r>
              <a:rPr lang="ru-RU" sz="1600" dirty="0">
                <a:solidFill>
                  <a:srgbClr val="69676D">
                    <a:satMod val="13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uk-UA" sz="1600" dirty="0">
              <a:solidFill>
                <a:srgbClr val="69676D">
                  <a:satMod val="13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uk-UA" sz="1600" dirty="0">
              <a:solidFill>
                <a:srgbClr val="69676D">
                  <a:satMod val="13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4499992" y="5013176"/>
            <a:ext cx="4454312" cy="1512168"/>
          </a:xfrm>
          <a:prstGeom prst="rect">
            <a:avLst/>
          </a:prstGeom>
        </p:spPr>
        <p:txBody>
          <a:bodyPr tIns="0">
            <a:normAutofit/>
          </a:bodyPr>
          <a:lstStyle>
            <a:lvl1pPr marL="27432" indent="0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r">
              <a:buClr>
                <a:srgbClr val="CEB966"/>
              </a:buClr>
            </a:pPr>
            <a:r>
              <a:rPr lang="uk-UA" sz="1600" i="1" dirty="0" smtClean="0">
                <a:solidFill>
                  <a:srgbClr val="69676D">
                    <a:shade val="30000"/>
                    <a:satMod val="150000"/>
                  </a:srgbClr>
                </a:solidFill>
              </a:rPr>
              <a:t>Підготувала: лікар ФРМ</a:t>
            </a:r>
          </a:p>
          <a:p>
            <a:pPr algn="r">
              <a:buClr>
                <a:srgbClr val="CEB966"/>
              </a:buClr>
            </a:pPr>
            <a:r>
              <a:rPr lang="uk-UA" sz="1600" i="1" dirty="0" err="1" smtClean="0">
                <a:solidFill>
                  <a:srgbClr val="69676D">
                    <a:shade val="30000"/>
                    <a:satMod val="150000"/>
                  </a:srgbClr>
                </a:solidFill>
              </a:rPr>
              <a:t>Кіціс</a:t>
            </a:r>
            <a:r>
              <a:rPr lang="uk-UA" sz="1600" i="1" dirty="0" smtClean="0">
                <a:solidFill>
                  <a:srgbClr val="69676D">
                    <a:shade val="30000"/>
                    <a:satMod val="150000"/>
                  </a:srgbClr>
                </a:solidFill>
              </a:rPr>
              <a:t> А.Г.</a:t>
            </a:r>
            <a:endParaRPr lang="uk-UA" sz="1600" i="1" dirty="0">
              <a:solidFill>
                <a:srgbClr val="69676D">
                  <a:shade val="30000"/>
                  <a:satMod val="150000"/>
                </a:srgbClr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341824" y="1556792"/>
            <a:ext cx="7406640" cy="207563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uk-UA" sz="1600" dirty="0">
                <a:solidFill>
                  <a:srgbClr val="69676D">
                    <a:satMod val="130000"/>
                  </a:srgbClr>
                </a:solidFill>
                <a:effectLst/>
              </a:rPr>
              <a:t>Тема </a:t>
            </a:r>
            <a:r>
              <a:rPr lang="uk-UA" sz="1600" dirty="0" smtClean="0">
                <a:solidFill>
                  <a:srgbClr val="69676D">
                    <a:satMod val="130000"/>
                  </a:srgbClr>
                </a:solidFill>
                <a:effectLst/>
              </a:rPr>
              <a:t>4. </a:t>
            </a:r>
            <a:r>
              <a:rPr lang="ru-RU" sz="1600" dirty="0">
                <a:effectLst/>
              </a:rPr>
              <a:t> </a:t>
            </a:r>
            <a:r>
              <a:rPr lang="ru-RU" sz="1600" dirty="0" err="1">
                <a:effectLst/>
              </a:rPr>
              <a:t>Класифікація</a:t>
            </a:r>
            <a:r>
              <a:rPr lang="ru-RU" sz="1600" dirty="0">
                <a:effectLst/>
              </a:rPr>
              <a:t> </a:t>
            </a:r>
            <a:r>
              <a:rPr lang="ru-RU" sz="1600" dirty="0" err="1">
                <a:effectLst/>
              </a:rPr>
              <a:t>прийомів</a:t>
            </a:r>
            <a:r>
              <a:rPr lang="ru-RU" sz="1600" dirty="0">
                <a:effectLst/>
              </a:rPr>
              <a:t> </a:t>
            </a:r>
            <a:r>
              <a:rPr lang="ru-RU" sz="1600" dirty="0" err="1">
                <a:effectLst/>
              </a:rPr>
              <a:t>масажу</a:t>
            </a:r>
            <a:r>
              <a:rPr lang="ru-RU" sz="1600" dirty="0">
                <a:effectLst/>
              </a:rPr>
              <a:t>. </a:t>
            </a:r>
            <a:r>
              <a:rPr lang="ru-RU" sz="1600" dirty="0" err="1">
                <a:effectLst/>
              </a:rPr>
              <a:t>Прийоми</a:t>
            </a:r>
            <a:r>
              <a:rPr lang="ru-RU" sz="1600" dirty="0">
                <a:effectLst/>
              </a:rPr>
              <a:t> </a:t>
            </a:r>
            <a:r>
              <a:rPr lang="ru-RU" sz="1600" dirty="0" err="1">
                <a:effectLst/>
              </a:rPr>
              <a:t>класичного</a:t>
            </a:r>
            <a:r>
              <a:rPr lang="ru-RU" sz="1600" dirty="0">
                <a:effectLst/>
              </a:rPr>
              <a:t> </a:t>
            </a:r>
            <a:r>
              <a:rPr lang="ru-RU" sz="1600" dirty="0" err="1">
                <a:effectLst/>
              </a:rPr>
              <a:t>масажу</a:t>
            </a:r>
            <a:r>
              <a:rPr lang="ru-RU" sz="1600" dirty="0">
                <a:effectLst/>
              </a:rPr>
              <a:t> за </a:t>
            </a:r>
            <a:r>
              <a:rPr lang="ru-RU" sz="1600" dirty="0" err="1">
                <a:effectLst/>
              </a:rPr>
              <a:t>ознакою</a:t>
            </a:r>
            <a:r>
              <a:rPr lang="ru-RU" sz="1600" dirty="0">
                <a:effectLst/>
              </a:rPr>
              <a:t> </a:t>
            </a:r>
            <a:r>
              <a:rPr lang="ru-RU" sz="1600" dirty="0" err="1">
                <a:effectLst/>
              </a:rPr>
              <a:t>впливу</a:t>
            </a:r>
            <a:r>
              <a:rPr lang="ru-RU" sz="1600" dirty="0">
                <a:effectLst/>
              </a:rPr>
              <a:t> </a:t>
            </a:r>
            <a:r>
              <a:rPr lang="ru-RU" sz="1600" dirty="0" err="1">
                <a:effectLst/>
              </a:rPr>
              <a:t>центральну</a:t>
            </a:r>
            <a:r>
              <a:rPr lang="ru-RU" sz="1600" dirty="0">
                <a:effectLst/>
              </a:rPr>
              <a:t> </a:t>
            </a:r>
            <a:r>
              <a:rPr lang="ru-RU" sz="1600" dirty="0" err="1">
                <a:effectLst/>
              </a:rPr>
              <a:t>нервову</a:t>
            </a:r>
            <a:r>
              <a:rPr lang="ru-RU" sz="1600" dirty="0">
                <a:effectLst/>
              </a:rPr>
              <a:t> систему. </a:t>
            </a:r>
            <a:r>
              <a:rPr lang="ru-RU" sz="1600" dirty="0" err="1">
                <a:effectLst/>
              </a:rPr>
              <a:t>Прийоми</a:t>
            </a:r>
            <a:r>
              <a:rPr lang="ru-RU" sz="1600" dirty="0">
                <a:effectLst/>
              </a:rPr>
              <a:t> </a:t>
            </a:r>
            <a:r>
              <a:rPr lang="ru-RU" sz="1600" dirty="0" err="1">
                <a:effectLst/>
              </a:rPr>
              <a:t>класичного</a:t>
            </a:r>
            <a:r>
              <a:rPr lang="ru-RU" sz="1600" dirty="0">
                <a:effectLst/>
              </a:rPr>
              <a:t> </a:t>
            </a:r>
            <a:r>
              <a:rPr lang="ru-RU" sz="1600" dirty="0" err="1">
                <a:effectLst/>
              </a:rPr>
              <a:t>масажу</a:t>
            </a:r>
            <a:r>
              <a:rPr lang="ru-RU" sz="1600" dirty="0">
                <a:effectLst/>
              </a:rPr>
              <a:t> за </a:t>
            </a:r>
            <a:r>
              <a:rPr lang="ru-RU" sz="1600" dirty="0" err="1">
                <a:effectLst/>
              </a:rPr>
              <a:t>ознакою</a:t>
            </a:r>
            <a:r>
              <a:rPr lang="ru-RU" sz="1600" dirty="0">
                <a:effectLst/>
              </a:rPr>
              <a:t> на </a:t>
            </a:r>
            <a:r>
              <a:rPr lang="ru-RU" sz="1600" dirty="0" err="1">
                <a:effectLst/>
              </a:rPr>
              <a:t>тканини</a:t>
            </a:r>
            <a:r>
              <a:rPr lang="ru-RU" sz="1600" dirty="0">
                <a:effectLst/>
              </a:rPr>
              <a:t>. </a:t>
            </a:r>
            <a:r>
              <a:rPr lang="ru-RU" sz="1600" dirty="0" err="1">
                <a:effectLst/>
              </a:rPr>
              <a:t>Техніка</a:t>
            </a:r>
            <a:r>
              <a:rPr lang="ru-RU" sz="1600" dirty="0">
                <a:effectLst/>
              </a:rPr>
              <a:t> </a:t>
            </a:r>
            <a:r>
              <a:rPr lang="ru-RU" sz="1600" dirty="0" err="1">
                <a:effectLst/>
              </a:rPr>
              <a:t>виконання</a:t>
            </a:r>
            <a:r>
              <a:rPr lang="ru-RU" sz="1600" dirty="0">
                <a:effectLst/>
              </a:rPr>
              <a:t> </a:t>
            </a:r>
            <a:r>
              <a:rPr lang="ru-RU" sz="1600" dirty="0" err="1">
                <a:effectLst/>
              </a:rPr>
              <a:t>прийомів</a:t>
            </a:r>
            <a:r>
              <a:rPr lang="ru-RU" sz="1600" dirty="0">
                <a:effectLst/>
              </a:rPr>
              <a:t> </a:t>
            </a:r>
            <a:r>
              <a:rPr lang="ru-RU" sz="1600" dirty="0" err="1">
                <a:effectLst/>
              </a:rPr>
              <a:t>класичного</a:t>
            </a:r>
            <a:r>
              <a:rPr lang="ru-RU" sz="1600" dirty="0">
                <a:effectLst/>
              </a:rPr>
              <a:t> </a:t>
            </a:r>
            <a:r>
              <a:rPr lang="ru-RU" sz="1600" dirty="0" err="1">
                <a:effectLst/>
              </a:rPr>
              <a:t>масажу</a:t>
            </a:r>
            <a:r>
              <a:rPr lang="ru-RU" sz="1600" dirty="0">
                <a:effectLst/>
              </a:rPr>
              <a:t>. </a:t>
            </a:r>
            <a:r>
              <a:rPr lang="ru-RU" sz="1600" dirty="0" err="1">
                <a:effectLst/>
              </a:rPr>
              <a:t>Точковий</a:t>
            </a:r>
            <a:r>
              <a:rPr lang="ru-RU" sz="1600" dirty="0">
                <a:effectLst/>
              </a:rPr>
              <a:t> </a:t>
            </a:r>
            <a:r>
              <a:rPr lang="ru-RU" sz="1600" dirty="0" err="1">
                <a:effectLst/>
              </a:rPr>
              <a:t>масаж</a:t>
            </a:r>
            <a:r>
              <a:rPr lang="ru-RU" sz="1600" dirty="0">
                <a:effectLst/>
              </a:rPr>
              <a:t>. </a:t>
            </a:r>
            <a:r>
              <a:rPr lang="ru-RU" sz="1600" dirty="0" err="1">
                <a:effectLst/>
              </a:rPr>
              <a:t>Механізм</a:t>
            </a:r>
            <a:r>
              <a:rPr lang="ru-RU" sz="1600" dirty="0">
                <a:effectLst/>
              </a:rPr>
              <a:t> </a:t>
            </a:r>
            <a:r>
              <a:rPr lang="ru-RU" sz="1600" dirty="0" err="1">
                <a:effectLst/>
              </a:rPr>
              <a:t>лікувальної</a:t>
            </a:r>
            <a:r>
              <a:rPr lang="ru-RU" sz="1600" dirty="0">
                <a:effectLst/>
              </a:rPr>
              <a:t> </a:t>
            </a:r>
            <a:r>
              <a:rPr lang="ru-RU" sz="1600" dirty="0" err="1">
                <a:effectLst/>
              </a:rPr>
              <a:t>дії</a:t>
            </a:r>
            <a:r>
              <a:rPr lang="ru-RU" sz="1600" dirty="0">
                <a:effectLst/>
              </a:rPr>
              <a:t> на </a:t>
            </a:r>
            <a:r>
              <a:rPr lang="ru-RU" sz="1600" dirty="0" err="1">
                <a:effectLst/>
              </a:rPr>
              <a:t>біологічно</a:t>
            </a:r>
            <a:r>
              <a:rPr lang="ru-RU" sz="1600" dirty="0">
                <a:effectLst/>
              </a:rPr>
              <a:t> </a:t>
            </a:r>
            <a:r>
              <a:rPr lang="ru-RU" sz="1600" dirty="0" err="1">
                <a:effectLst/>
              </a:rPr>
              <a:t>активні</a:t>
            </a:r>
            <a:r>
              <a:rPr lang="ru-RU" sz="1600" dirty="0">
                <a:effectLst/>
              </a:rPr>
              <a:t> точки. </a:t>
            </a:r>
            <a:endParaRPr lang="uk-UA" sz="1600" dirty="0">
              <a:solidFill>
                <a:srgbClr val="69676D">
                  <a:satMod val="130000"/>
                </a:srgb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3299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908720"/>
            <a:ext cx="74888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ln w="1905"/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План семінарського заняття: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прийомів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масажу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Прийоми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класичного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масажу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ознакою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центральну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нервову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систему.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Прийоми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класичного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масажу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ознакою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Техніка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прийомів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класичного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масажу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Точковий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лікувальної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біологічно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точки. </a:t>
            </a:r>
            <a:endParaRPr lang="uk-UA" b="1" dirty="0">
              <a:ln w="1905"/>
              <a:gradFill>
                <a:gsLst>
                  <a:gs pos="0">
                    <a:srgbClr val="A379BB">
                      <a:shade val="20000"/>
                      <a:satMod val="200000"/>
                    </a:srgbClr>
                  </a:gs>
                  <a:gs pos="78000">
                    <a:srgbClr val="A379BB">
                      <a:tint val="90000"/>
                      <a:shade val="89000"/>
                      <a:satMod val="220000"/>
                    </a:srgbClr>
                  </a:gs>
                  <a:gs pos="100000">
                    <a:srgbClr val="A379BB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uk-UA" b="1" dirty="0">
              <a:ln w="1905"/>
              <a:gradFill>
                <a:gsLst>
                  <a:gs pos="0">
                    <a:srgbClr val="A379BB">
                      <a:shade val="20000"/>
                      <a:satMod val="200000"/>
                    </a:srgbClr>
                  </a:gs>
                  <a:gs pos="78000">
                    <a:srgbClr val="A379BB">
                      <a:tint val="90000"/>
                      <a:shade val="89000"/>
                      <a:satMod val="220000"/>
                    </a:srgbClr>
                  </a:gs>
                  <a:gs pos="100000">
                    <a:srgbClr val="A379BB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uk-UA" b="1" dirty="0">
              <a:ln w="1905"/>
              <a:gradFill>
                <a:gsLst>
                  <a:gs pos="0">
                    <a:srgbClr val="A379BB">
                      <a:shade val="20000"/>
                      <a:satMod val="200000"/>
                    </a:srgbClr>
                  </a:gs>
                  <a:gs pos="78000">
                    <a:srgbClr val="A379BB">
                      <a:tint val="90000"/>
                      <a:shade val="89000"/>
                      <a:satMod val="220000"/>
                    </a:srgbClr>
                  </a:gs>
                  <a:gs pos="100000">
                    <a:srgbClr val="A379BB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33062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45663"/>
            <a:ext cx="78488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ПРИЙОМИ МАСЖУ </a:t>
            </a: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Описана велика кількість прийомів масажу, проте в практичній роботі масажист використовує, як правило, декілька улюблених прийомів, якими він володіє досконало.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1556792"/>
            <a:ext cx="81003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Техніка виконання прийомів і їх переважний фізіологічний вплив дозволяє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 чітко диференціювати дозування масажу і здійснювати регулювання функцій організму. Тому прийоми масажу самостійно переважно не застосовуються, а в залежності від мети їх поєднують в різноманітних варіантах комплексів. Підбір комплексів прийомів і загальне дозування при масажі залежить від терапевтичних, гігієнічних або спортивних завдань.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87624" y="3356992"/>
            <a:ext cx="763284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класичного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виділити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п'ять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прийомів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витискання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розтирання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розминання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вібрація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43"/>
          <a:stretch/>
        </p:blipFill>
        <p:spPr bwMode="auto">
          <a:xfrm>
            <a:off x="4211960" y="3986074"/>
            <a:ext cx="4475212" cy="2727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9013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233928"/>
            <a:ext cx="792088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легкий, поверхневий прийом, коли рука ковзає по шкірі і не зсуває її у складки, виконуючи різного ступеню натискання. </a:t>
            </a:r>
          </a:p>
          <a:p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Основний специфічний фізіологічний вплив при виконанні </a:t>
            </a:r>
            <a:r>
              <a:rPr lang="uk-UA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</a:t>
            </a: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це дія через шкірний покрив на центральну і периферичну нервову систему, а також створення поверхневого </a:t>
            </a:r>
            <a:r>
              <a:rPr lang="uk-UA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лімфовідтоку</a:t>
            </a: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Вплив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поглажування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організм: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очищає шкіру від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ороговівших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частинок шкіри і залишків секрету жирових і потових залоз. Внаслідок чого покращується шкірне дихання, активізується функція жирових і потових залоз.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посилюються обмінні процеси в організмі, підвищується тонус шкіри, в результаті чого вона стає гладкою і еластичною.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покращує кровообіг, оскільки в результаті розкриття резервних капілярів збільшується обсяг кисню, що потрапляє в тканини.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впливає на збільшення еластичності стінок кровоносних судин.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сприяє відтоку крові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лімфи.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збільшує вміст в крові кількості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еритроцитіві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лейкоцитів.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сприяє знеболенню.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глибоке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поглажування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сприяє збудженню НС, а поверхневе – діє заспокійливо.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354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44624"/>
            <a:ext cx="799288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цього прийому починається і закінчується масаж, ним також заповнюються проміжки між іншими прийомами, що дає своєрідний "перепочинок" і момент відпочинку для працюючих груп м'язів рук масажиста, тобто, він є "прийомом - зв'язкою". </a:t>
            </a:r>
          </a:p>
          <a:p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першим контактом між руками масажиста і тілом пацієнта. Цим моментом визначається первинне сприйняття сеансу масажу, створюється позитивний емоційний фон і внутрішній комфорт пацієнта.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17848" y="2132856"/>
            <a:ext cx="811864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 час виконання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руки вільно ковзають по тілу, рухи м’які і ритмічні.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Цей прийом ніколи не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задіює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глибоких шарів м’язів, шкіра не повинна зсуватися.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Виконувати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поглажування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необхідно в одному напрямку, як правило за ходом лімфатичних судин і вен (виключення – плоске поверхневе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поглажування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яке можна застосовувати незалежно від ходу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лімфосудин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Якщо є набряк або застійні явища, то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поглажування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починають з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вищележачих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ділянок.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 глибоким повинне бути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поглажування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ділянок згинання кінцівок, тут проходять найбільші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крово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та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лімфосудини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Виконують всі прийоми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поглажування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повільно, ритмічно, близько 24-26 рухів/хв.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Поверхня долоні повинна щільно прилягати до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масажованої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поверхні.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073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78762"/>
            <a:ext cx="799288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Витискання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дещо нагадує прийом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однак виконується більш енергійно і з більшою силою рухів.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відміну від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цей прийом має вплив не лише на шкіру, але і на підшкірну клітковину, сполучну тканину і верхні м’язові шари.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Витискання сприяє покращенню кровопостачання тканин організму, посилює відтік лімфи і сприяє усуненню набряків і застійних явищ, покращує трофіку тканин, підвищує температуру в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масажованій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ділянці, має обезболюючий вплив.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Методичні особливості: </a:t>
            </a:r>
          </a:p>
          <a:p>
            <a:pPr marL="285750" indent="-285750">
              <a:buFontTx/>
              <a:buChar char="-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Витискання проводиться повільно і ритмічно. 1 проходження за 2-3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витискання проводиться за ходом лімфатичних судин, глибоке витискання поверхні м’язів повинне проводитися вздовж м’язових волокон, не викликаючи больових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відчуттів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поєднується з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погладжуванням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потрушуванням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розминанням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685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0"/>
            <a:ext cx="799288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Розминання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це прийом, яким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масажовані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тканини розтягуються, перетираються і витискаються вздовж м’язових волокон.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Цей прийом є одним з основних у масажі. Більше половини усього часу відводиться цьому прийому (60- 80%). М’язи повинні бути максимально розслабленими.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Проводять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розминання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після вижимання або розтирання в залежності від анатомічної будови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масажованої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ділянки тіла. Це пояснюється тим, що м’язи завжди покриті захисною оболонкою – фасцією. На деяких ділянках вони тонкі і не потребують окремого впливу. Але є такі місця, де фасції мають велику щільність і потребують окремого впливу. Наприклад, на спині, попереку, зовнішній поверхні стегон та животі. За допомогою цього прийому здійснюється доступ до глибоких м’язових шарів. При його застосування захват тканини проводиться з одночасним їх стисканням,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припідніманням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зсуванням.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Всі прийоми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розминання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механічним впливом поділяються на дві групи: прийоми, при виконанні яких м’язова тканина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припіднімається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від кісткового ложа і розминається кистю (кистями) та прийоми, при виконанні яких м’язова тканина придавлюється до кістки і розминається шляхом зміщення його вбік (захоплюючі і давлючі прийоми). </a:t>
            </a:r>
          </a:p>
        </p:txBody>
      </p:sp>
    </p:spTree>
    <p:extLst>
      <p:ext uri="{BB962C8B-B14F-4D97-AF65-F5344CB8AC3E}">
        <p14:creationId xmlns:p14="http://schemas.microsoft.com/office/powerpoint/2010/main" val="103574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01531"/>
            <a:ext cx="799288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Захоплюючі – ці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розминання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виконуються на крупних м’язах, які можна утримати в руках. На спині це найширший м. спини, м. шиї та надпліччя.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Давлючі прийоми – м. притискаються до кісткової основи й спіралеподібними (рідше кругоподібними) рухами їх перетирають та віджимають вздовж волокон. Ці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розминання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виконують на усіх ділянках тіла, де м. можна притиснути до якої-небудь кісткової основи і тіла хребця, ребра, кістки тазу й кінцівок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2161301"/>
            <a:ext cx="80648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Вплив: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активізує трофіку тканин і видалення молочної кислоти при втомі.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підвищує тонус і зміцнює м’язи, а також сприяє регенеративним процесам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покращує еластичність м’язів і сприяє збільшенню їх скоротливої функції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збуджує ЦНС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прискорюється дихання, підвищується температура тіла, збільшується ЧСС.</a:t>
            </a:r>
          </a:p>
        </p:txBody>
      </p:sp>
    </p:spTree>
    <p:extLst>
      <p:ext uri="{BB962C8B-B14F-4D97-AF65-F5344CB8AC3E}">
        <p14:creationId xmlns:p14="http://schemas.microsoft.com/office/powerpoint/2010/main" val="1138145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91347"/>
            <a:ext cx="792088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Методичні вказівки: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спочатку виконують захоплюючі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розминання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(1-2 різновиди), після них давлючі (1-2 прийоми).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Коли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масажована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 є у стані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гіпертонусу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найефективнішими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розминаннями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ті, які розтягують тканини. Якщо у м’язах є ущільнення обмінного походження (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міогелози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то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найефктивнішими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давлючі прийоми.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Темп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розминання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повільний, плавний без ривків. 1 рух за 2-3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від 3 до 10 рухів вздовж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масажованої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ділянки.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Інтенсивність від мінімальної до максимальної.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Напрямок просування – вздовж м’язових волокон.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Не допускається напруження м’язу 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Розминання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можуть сполучатися з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погладжуванням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витисканням,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потрушуванням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рухами.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395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161920"/>
            <a:ext cx="810039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Розтирання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має більш глибоку ніж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поглажування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дію, оскільки під час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його виконання відбувається пересування, зміщення і розтяг тканин тіла.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Цей масажний прийом відрізняється від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наступними ознаками: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1). При розтиранні пальці або кисті рук не повинні ковзати по поверхні тіла.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масажні рухи при розтиранні можуть виконуватися як за ходом, так і проти току лімфи і крові.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Розтирання проводиться енергійно, зі значним тиском на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масажовані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ділянки.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масажованої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ділянки може підвищуватися на 1-3 градуса, а якщо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розтирання виконувати на одному місці з метою зігріти дану ділянку - навіть на 5 градусів.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Вплив: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розширюють судини і посилюють кровообіг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місцева температура шкіри піднімається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сприяє насиченню тканин киснем, а також швидшому видаленню продуктів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обміну.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знижує збудливість НС, внаслідок чого зменшуються больові відчуття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м’язи стають більш еластичними і рухливими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сприяють розтягненню спайок і рубців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852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50887"/>
            <a:ext cx="790262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Звичайне розтирання застосовується на ділянках, що мало насичуються кров'ю: на зовнішній стороні стегна, на підошві, п'яті, а також в місцях розташування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сухожиль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суглобів.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 розтирання при невритах, невралгічних захворюваннях, оскільки розтирання знижує збудливість нервової системи, внаслідок чого зникають больові відчуття, характерні для цих захворювань.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Прийоми розтирання допомагають лікувати хворі суглоби, відновлюють їх після травм і пошкоджень.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допомогою розтирання, яке збільшує тканинну рухливість, можна уникнути зрощення шкіри з лежачими під нею тканинами. Розтирання допомагає розтягувати спайки і рубці, сприяє розсмоктуванню набряків і скупчень рідин в тканинах.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Розтирання виконується в повільному темпі. За 1 хв слід провести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 60 до 100 рухів. Без крайньої необхідності не потрібно затримуватися на одній ділянці більше 10 с, бо це може викликати больові відчуття.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Якщо потрібно збільшити тиск, розтирання можна проводити з обтяженням. Тиск також збільшується, якщо кут між кистю і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масажованою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поверхнею збільшити.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69383" y="5192032"/>
            <a:ext cx="797461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Методичні вказівки: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чим глибше в тканини потрібно проникнути, тим менша має бути площа</a:t>
            </a:r>
          </a:p>
          <a:p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масажуючої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руки,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інтенсивність виконання від мінімальної до максимальної,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розтирання можна поєднувати з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погладжуваннями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7950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32500"/>
            <a:ext cx="775860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Вібрація.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Прийоми масажу, при яких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масажованій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ділянці передаються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коливання різної швидкості і амплітуди, називаються вібрацією. Коливання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поширюються з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масажованої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поверхні в м'язи і глибше розташовані тканини.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Відмінність вібрації від інших прийомів масажу в тому, що за певних умов вона досягає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глибоколежачих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внутрішніх органів, судин і нервів.</a:t>
            </a: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Фізіологічний вплив вібрації: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сприяє посиленню рефлекторних реакцій організму, в залежності від частоти і амплітуди здатна розширювати судини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вібрація, особливо механічна, викликає посилення, а інколи і відновлення згаслих глибоких рефлексів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знеболюючий вплив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покращує скоротливу функцію м'язів, а також і трофіку тканин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понижує артеріальний тиск і зменшує частоту серцевих скорочень.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скорочує терміни утворення кісткової мозолі.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змінює секреторну діяльність деяких органів (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наднирників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0203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39854"/>
            <a:ext cx="799288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проведенні вібрації слід пам'ятати, що сила дії прийому залежить від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величини кута між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масажованою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поверхнею і кистю масажиста. Дія тим сильніше, чим більше цей кут. Щоб дія вібрації була найбільшою, кисть потрібно розташувати перпендикулярно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масажованій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поверхні.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слід виконувати вібрацію на одній ділянці більше 10 секунд, при цьому її бажано поєднувати з іншими прийомами масажу.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Вібрації з великою амплітудою (глибокі вібрації), що займають нетривалий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час, викликають на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масажованій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ділянці подразнення, а тривалі вібрації з малою амплітудою (дрібні вібрації), навпаки, заспокоюють і розслабляють. Проведення вібрації дуже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інтенсивно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здатне викликати в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масажованого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больові відчуття.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Переривчасті вібрації (биття,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т. д.) на не розслаблених м'язах також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викликає хворобливі відчуття в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масажованого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можна проводити переривчасті вібрації на внутрішній поверхні стегна, в підколінній ділянці, в ділянці серця і нирок.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 обережно потрібно виконувати переривисті вібрації при масажі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літніх людей.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7788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16632"/>
            <a:ext cx="79208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Прийоми вібрації можна розділити на два види: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безперервна вібрація і переривчаста вібрація.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Безперервна вібрація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це прийом, при якому кисть масажиста впливає на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масажовану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поверхню, не відриваючись від неї, передаючи їй безперервні коливальні рухи. Рухи повинні виконуватися ритмічно. Виконувати безперервну вібрацію можна подушечками одного, двох, а також всіх пальців руки; долонною поверхнею пальців, тильною стороною пальців;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долонею або опорною частиною долоні; кистю, зігнутою у кулак. Тривалість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 безперервної вібрації повинна складати 10-15 секунд, після чого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 3-5 секунд потрібно виконувати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погладжуючі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прийоми.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2991907"/>
            <a:ext cx="78488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виконанні безперервної вібрації рука масажиста і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масажована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частина тіла складають як би одне ціле. Безперервна вібрація може виконуватися у формі плоского або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обхоплюючого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також розтирання. </a:t>
            </a:r>
            <a:r>
              <a:rPr lang="uk-UA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Переривчаста вібрація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При виконанні переривчастої вібрації рука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масажиста, стикаючись з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масажованою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частиною тіла, кожного разу відходить від неї, внаслідок чого вібраційні рухи стають переривчастими і приймають характер окремих, послідовних один за одним поштовхів.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03760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89587" y="116632"/>
            <a:ext cx="1914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Точковий масаж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548680"/>
            <a:ext cx="806489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Точковий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одна з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найдавніших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технік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яку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лікувальною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оздоровчою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метою.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Стародавнє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мистецтво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яке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зародилося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Азії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6000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тому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того, як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стародавні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лікарі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звернули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те,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існують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життєві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точки,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органами і системами. </a:t>
            </a:r>
          </a:p>
          <a:p>
            <a:pPr algn="just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точкового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кінця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розкрито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Тим не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менше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давно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довів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свою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дієвість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позбавлення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болю 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Сутність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точкового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зводиться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механічного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подразнення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невеликих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ділянок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(2-10 мм)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точкового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засновано 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найдавнішому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уявленні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будову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людського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3993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0237" y="116632"/>
            <a:ext cx="79208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Розглянемо основні прийоми точкового масажу для спини.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Ритмічне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Після нанесення на спину масажної олійки потрібно ритмічними рухами за допомогою долонь розігріти тіло. Рухи мають бути “вперед-назад” поступово пересуваючись вгору від попереку до шиї і назад.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908720"/>
            <a:ext cx="1924050" cy="153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11847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97346"/>
            <a:ext cx="799288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Тиск на точки з обертанням</a:t>
            </a: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Точковий масаж є дуже результативним, часто ці прийоми є ефективнішими при болі к спині ніж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розминання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витискання. Тому слід звернути увагу на роботу з точками уздовж спини.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Уздовж хребта з кожного боку проходять три масажні лінії. Перша – вздовж хребта. Друга і третя на відстані 1 і 2 пальців від хребта.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Пересувайтеся вздовж однієї лінії від попереку до шиї та назад. Натисніть великими пальцями на точку і зробіть кілька невеликих обертань.</a:t>
            </a: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кращого ефекту та глибокого масажу можна користуватись спеціальними засобами, </a:t>
            </a: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мануальними </a:t>
            </a:r>
            <a:r>
              <a:rPr lang="uk-UA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масажерами</a:t>
            </a: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тригерних точок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Це допоможе також зберегти пальці, які від таких процедур піддаються значному навантаженню та втомлюються.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620688"/>
            <a:ext cx="2448272" cy="1961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67217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55640"/>
            <a:ext cx="799288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Глибоке точкове випалювання</a:t>
            </a: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цієї техніки слід зібрати пальці в кулак і кісточками зігнутих пальців натискати на точки. Це збільшить тиск та вплив. Однак як і в попередньому випадку тут також можна використовувати спеціальні ручні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масажери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точкового масажу. Робіть таке вичавлювання від хребта навскіс вгору і в сторону. Пересувайтесь від поясниці до шиї і назад.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545944"/>
            <a:ext cx="3168352" cy="2528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25614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16632"/>
            <a:ext cx="78488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Посилений точковий масаж</a:t>
            </a: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посиленого точкового впливу можна використовувати зігнутий вказівний палець. Робимо натиск вздовж масажних ліній кісточкою зігнутого вказівного пальця або спеціального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масажера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Плавно натискайте на точку і затримуйтесь там 2-3 секунди.</a:t>
            </a: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39" y="476672"/>
            <a:ext cx="3071745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23424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16632"/>
            <a:ext cx="792088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Натиск на точки із зрушенням</a:t>
            </a: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цим прийомом також працюємо уздовж масажних ліній хребта. Великими пальцями або за допомогою ручного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масажера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точкового масажу плавно натискайте на точки і трохи посуньте м’язи вгору.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548680"/>
            <a:ext cx="3168352" cy="2493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12153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340768"/>
            <a:ext cx="802838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вибору БАТ для впливу визначається в першу чергу характером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захворювання (травмою) і основними її (його) симптомами.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Однак велике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 при цьому мають стадія захворювання (гостра чи хронічна), ступінь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тяжкості розвитку процесу і т. п. Наприклад, при вираженій загальній слабкості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першу чергу діють на БАТ, які здійснюють тонізуючий вплив на організм у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цілому.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Потім поступово збільшують кількість точок для лікування окремих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симптомів захворювання.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Крім визначення точок, особливе значення має сила і техніка впливу.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 обережно потрібно впливати натискання на нерви і судини. Техніки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точкового масажу бувають різними, основними з них є розтирання, натискання,</a:t>
            </a:r>
          </a:p>
          <a:p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погладжування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вібрація і укол.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73198" y="116632"/>
            <a:ext cx="78912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Кожна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активна точка 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впливає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нервові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закінчення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посилають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сигнал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just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змушуючи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активізуватися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Виходить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натискаючи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точку, ми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діємо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 орган.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999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88640"/>
            <a:ext cx="77048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Найперші процедури повинні бути короткими, щоб перевірити реакцію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організму на вплив точкового масажу. Якщо виникли будь-які неприємні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відчуття або через 3-5 процедур не настав ефект покращення, продовжувати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масаж немає сенсу.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біологічно активних точок показали, що дія на точку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збуджує або гальмує (залежно від методики) вегетативну нервову систему,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посилює артеріальне кровопостачання, регулює діяльність роботи залоз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внутрішньої секреції, заспокоює біль, знижує нервове та м’язове напруження,  допомагає вивести токсичні речовини з організму, знімає болі в голові, шиї, плечах.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882" y="2852936"/>
            <a:ext cx="3908598" cy="390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11678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Солнцестояние">
  <a:themeElements>
    <a:clrScheme name="Другая 2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C7AED6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90</TotalTime>
  <Words>2561</Words>
  <Application>Microsoft Office PowerPoint</Application>
  <PresentationFormat>Экран (4:3)</PresentationFormat>
  <Paragraphs>221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1_Солнцестояние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</dc:creator>
  <cp:lastModifiedBy>Анна</cp:lastModifiedBy>
  <cp:revision>9</cp:revision>
  <dcterms:created xsi:type="dcterms:W3CDTF">2023-07-19T07:47:14Z</dcterms:created>
  <dcterms:modified xsi:type="dcterms:W3CDTF">2023-08-28T15:54:49Z</dcterms:modified>
</cp:coreProperties>
</file>