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5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59" r:id="rId18"/>
    <p:sldId id="260" r:id="rId19"/>
    <p:sldId id="269" r:id="rId20"/>
    <p:sldId id="270" r:id="rId21"/>
    <p:sldId id="271" r:id="rId22"/>
    <p:sldId id="275" r:id="rId23"/>
    <p:sldId id="276" r:id="rId24"/>
    <p:sldId id="277" r:id="rId25"/>
    <p:sldId id="278" r:id="rId26"/>
    <p:sldId id="272" r:id="rId27"/>
    <p:sldId id="273" r:id="rId28"/>
    <p:sldId id="274" r:id="rId29"/>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3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20" name="Нижний колонтитул 19"/>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10" name="Номер слайда 9"/>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113080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1517648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3424108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3739227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8" name="Нижний колонтитул 7"/>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9" name="Номер слайда 8"/>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1266410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4" name="Нижний колонтитул 3"/>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5" name="Номер слайда 4"/>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472275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Дата 1"/>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3" name="Нижний колонтитул 2"/>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4" name="Номер слайда 3"/>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2886522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203939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CEB966"/>
              </a:buClr>
              <a:buSzPct val="80000"/>
              <a:buFont typeface="Wingdings 2"/>
              <a:buNone/>
            </a:pPr>
            <a:endParaRPr lang="en-US" sz="3200">
              <a:solidFill>
                <a:prstClr val="black"/>
              </a:solidFill>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extLst>
      <p:ext uri="{BB962C8B-B14F-4D97-AF65-F5344CB8AC3E}">
        <p14:creationId xmlns:p14="http://schemas.microsoft.com/office/powerpoint/2010/main" val="20100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3169984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uk-UA">
              <a:solidFill>
                <a:srgbClr val="C9C2D1">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Tree>
    <p:extLst>
      <p:ext uri="{BB962C8B-B14F-4D97-AF65-F5344CB8AC3E}">
        <p14:creationId xmlns:p14="http://schemas.microsoft.com/office/powerpoint/2010/main" val="789314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78225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5185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39849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20406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62260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74547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25330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97857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91730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584778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98553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06C2D9E-7734-472C-97A7-2F7BF3182290}" type="datetimeFigureOut">
              <a:rPr lang="uk-UA" smtClean="0">
                <a:solidFill>
                  <a:srgbClr val="C9C2D1">
                    <a:shade val="50000"/>
                    <a:satMod val="200000"/>
                  </a:srgbClr>
                </a:solidFill>
              </a:rPr>
              <a:pPr/>
              <a:t>28.08.2023</a:t>
            </a:fld>
            <a:endParaRPr lang="uk-UA">
              <a:solidFill>
                <a:srgbClr val="C9C2D1">
                  <a:shade val="50000"/>
                  <a:satMod val="200000"/>
                </a:srgbClr>
              </a:solidFill>
            </a:endParaRPr>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uk-UA">
              <a:solidFill>
                <a:srgbClr val="C9C2D1">
                  <a:shade val="50000"/>
                  <a:satMod val="200000"/>
                </a:srgbClr>
              </a:solidFill>
            </a:endParaRPr>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D8B3882-7E49-4464-8C05-08FE7DABAD0B}" type="slidenum">
              <a:rPr lang="uk-UA" smtClean="0">
                <a:solidFill>
                  <a:srgbClr val="C9C2D1">
                    <a:shade val="50000"/>
                    <a:satMod val="200000"/>
                  </a:srgbClr>
                </a:solidFill>
              </a:rPr>
              <a:pPr/>
              <a:t>‹#›</a:t>
            </a:fld>
            <a:endParaRPr lang="uk-UA">
              <a:solidFill>
                <a:srgbClr val="C9C2D1">
                  <a:shade val="50000"/>
                  <a:satMod val="200000"/>
                </a:srgbClr>
              </a:solidFill>
            </a:endParaRPr>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3017710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B30447-F9C8-473A-B544-3FBADD30CAB0}" type="datetimeFigureOut">
              <a:rPr lang="ru-RU" smtClean="0">
                <a:solidFill>
                  <a:prstClr val="black">
                    <a:tint val="75000"/>
                  </a:prstClr>
                </a:solidFill>
              </a:rPr>
              <a:pPr/>
              <a:t>28.08.2023</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F96A6-8A3F-407C-98CA-895DCC8CE6B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289974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5.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14.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1485840" y="116632"/>
            <a:ext cx="7406640" cy="1139528"/>
          </a:xfrm>
          <a:prstGeom prst="rect">
            <a:avLst/>
          </a:prstGeom>
        </p:spPr>
        <p:txBody>
          <a:bodyPr anchor="b">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ru-RU" sz="1600" dirty="0">
                <a:solidFill>
                  <a:srgbClr val="69676D">
                    <a:satMod val="130000"/>
                  </a:srgbClr>
                </a:solidFill>
                <a:effectLst>
                  <a:outerShdw blurRad="38100" dist="38100" dir="2700000" algn="tl">
                    <a:srgbClr val="000000">
                      <a:alpha val="43137"/>
                    </a:srgbClr>
                  </a:outerShdw>
                </a:effectLst>
              </a:rPr>
              <a:t>МІНІСТЕРСТВО ОХОРОНИ ЗДОРОВ’Я УКРАЇНИ ОДЕСЬКИЙ НАЦІОНАЛЬНИЙ МЕДИЧНИЙ УНІВЕРСИТЕТ </a:t>
            </a:r>
            <a:endParaRPr lang="ru-RU" sz="1600" dirty="0" smtClean="0">
              <a:solidFill>
                <a:srgbClr val="69676D">
                  <a:satMod val="130000"/>
                </a:srgbClr>
              </a:solidFill>
              <a:effectLst>
                <a:outerShdw blurRad="38100" dist="38100" dir="2700000" algn="tl">
                  <a:srgbClr val="000000">
                    <a:alpha val="43137"/>
                  </a:srgbClr>
                </a:outerShdw>
              </a:effectLst>
            </a:endParaRPr>
          </a:p>
          <a:p>
            <a:pPr algn="ctr"/>
            <a:r>
              <a:rPr lang="ru-RU" sz="1600" dirty="0" smtClean="0">
                <a:solidFill>
                  <a:srgbClr val="69676D">
                    <a:satMod val="130000"/>
                  </a:srgbClr>
                </a:solidFill>
                <a:effectLst>
                  <a:outerShdw blurRad="38100" dist="38100" dir="2700000" algn="tl">
                    <a:srgbClr val="000000">
                      <a:alpha val="43137"/>
                    </a:srgbClr>
                  </a:outerShdw>
                </a:effectLst>
              </a:rPr>
              <a:t>Кафедра </a:t>
            </a:r>
            <a:r>
              <a:rPr lang="ru-RU" sz="1600" dirty="0" err="1">
                <a:solidFill>
                  <a:srgbClr val="69676D">
                    <a:satMod val="130000"/>
                  </a:srgbClr>
                </a:solidFill>
                <a:effectLst>
                  <a:outerShdw blurRad="38100" dist="38100" dir="2700000" algn="tl">
                    <a:srgbClr val="000000">
                      <a:alpha val="43137"/>
                    </a:srgbClr>
                  </a:outerShdw>
                </a:effectLst>
              </a:rPr>
              <a:t>фізичної</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реабілітації</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спортивної</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медицини</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фізичного</a:t>
            </a:r>
            <a:r>
              <a:rPr lang="ru-RU" sz="1600" dirty="0">
                <a:solidFill>
                  <a:srgbClr val="69676D">
                    <a:satMod val="130000"/>
                  </a:srgbClr>
                </a:solidFill>
                <a:effectLst>
                  <a:outerShdw blurRad="38100" dist="38100" dir="2700000" algn="tl">
                    <a:srgbClr val="000000">
                      <a:alpha val="43137"/>
                    </a:srgbClr>
                  </a:outerShdw>
                </a:effectLst>
              </a:rPr>
              <a:t> </a:t>
            </a:r>
            <a:r>
              <a:rPr lang="ru-RU" sz="1600" dirty="0" err="1">
                <a:solidFill>
                  <a:srgbClr val="69676D">
                    <a:satMod val="130000"/>
                  </a:srgbClr>
                </a:solidFill>
                <a:effectLst>
                  <a:outerShdw blurRad="38100" dist="38100" dir="2700000" algn="tl">
                    <a:srgbClr val="000000">
                      <a:alpha val="43137"/>
                    </a:srgbClr>
                  </a:outerShdw>
                </a:effectLst>
              </a:rPr>
              <a:t>виховання</a:t>
            </a:r>
            <a:r>
              <a:rPr lang="ru-RU" sz="1600" dirty="0">
                <a:solidFill>
                  <a:srgbClr val="69676D">
                    <a:satMod val="130000"/>
                  </a:srgbClr>
                </a:solidFill>
                <a:effectLst>
                  <a:outerShdw blurRad="38100" dist="38100" dir="2700000" algn="tl">
                    <a:srgbClr val="000000">
                      <a:alpha val="43137"/>
                    </a:srgbClr>
                  </a:outerShdw>
                </a:effectLst>
              </a:rPr>
              <a:t> </a:t>
            </a:r>
            <a:endParaRPr lang="uk-UA" sz="1600" dirty="0">
              <a:solidFill>
                <a:srgbClr val="69676D">
                  <a:satMod val="130000"/>
                </a:srgbClr>
              </a:solidFill>
              <a:effectLst>
                <a:outerShdw blurRad="38100" dist="38100" dir="2700000" algn="tl">
                  <a:srgbClr val="000000">
                    <a:alpha val="43137"/>
                  </a:srgbClr>
                </a:outerShdw>
              </a:effectLst>
            </a:endParaRPr>
          </a:p>
          <a:p>
            <a:pPr algn="ctr"/>
            <a:endParaRPr lang="uk-UA" sz="1600" dirty="0">
              <a:solidFill>
                <a:srgbClr val="69676D">
                  <a:satMod val="130000"/>
                </a:srgbClr>
              </a:solidFill>
              <a:effectLst>
                <a:outerShdw blurRad="38100" dist="38100" dir="2700000" algn="tl">
                  <a:srgbClr val="000000">
                    <a:alpha val="43137"/>
                  </a:srgbClr>
                </a:outerShdw>
              </a:effectLst>
            </a:endParaRPr>
          </a:p>
        </p:txBody>
      </p:sp>
      <p:sp>
        <p:nvSpPr>
          <p:cNvPr id="5" name="Подзаголовок 2"/>
          <p:cNvSpPr txBox="1">
            <a:spLocks/>
          </p:cNvSpPr>
          <p:nvPr/>
        </p:nvSpPr>
        <p:spPr>
          <a:xfrm>
            <a:off x="4499992" y="5013176"/>
            <a:ext cx="4454312" cy="1512168"/>
          </a:xfrm>
          <a:prstGeom prst="rect">
            <a:avLst/>
          </a:prstGeom>
        </p:spPr>
        <p:txBody>
          <a:bodyPr tIns="0">
            <a:norm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r">
              <a:buClr>
                <a:srgbClr val="CEB966"/>
              </a:buClr>
            </a:pPr>
            <a:r>
              <a:rPr lang="uk-UA" sz="1600" i="1" dirty="0" smtClean="0">
                <a:solidFill>
                  <a:srgbClr val="69676D">
                    <a:shade val="30000"/>
                    <a:satMod val="150000"/>
                  </a:srgbClr>
                </a:solidFill>
              </a:rPr>
              <a:t>Підготувала: лікар ФРМ</a:t>
            </a:r>
          </a:p>
          <a:p>
            <a:pPr algn="r">
              <a:buClr>
                <a:srgbClr val="CEB966"/>
              </a:buClr>
            </a:pPr>
            <a:r>
              <a:rPr lang="uk-UA" sz="1600" i="1" dirty="0" err="1" smtClean="0">
                <a:solidFill>
                  <a:srgbClr val="69676D">
                    <a:shade val="30000"/>
                    <a:satMod val="150000"/>
                  </a:srgbClr>
                </a:solidFill>
              </a:rPr>
              <a:t>Кіціс</a:t>
            </a:r>
            <a:r>
              <a:rPr lang="uk-UA" sz="1600" i="1" dirty="0" smtClean="0">
                <a:solidFill>
                  <a:srgbClr val="69676D">
                    <a:shade val="30000"/>
                    <a:satMod val="150000"/>
                  </a:srgbClr>
                </a:solidFill>
              </a:rPr>
              <a:t> А.Г.</a:t>
            </a:r>
            <a:endParaRPr lang="uk-UA" sz="1600" i="1" dirty="0">
              <a:solidFill>
                <a:srgbClr val="69676D">
                  <a:shade val="30000"/>
                  <a:satMod val="150000"/>
                </a:srgbClr>
              </a:solidFill>
            </a:endParaRPr>
          </a:p>
        </p:txBody>
      </p:sp>
      <p:sp>
        <p:nvSpPr>
          <p:cNvPr id="7" name="Заголовок 1"/>
          <p:cNvSpPr txBox="1">
            <a:spLocks/>
          </p:cNvSpPr>
          <p:nvPr/>
        </p:nvSpPr>
        <p:spPr>
          <a:xfrm>
            <a:off x="1341824" y="1772816"/>
            <a:ext cx="7406640" cy="2075632"/>
          </a:xfrm>
          <a:prstGeom prst="rect">
            <a:avLst/>
          </a:prstGeom>
        </p:spPr>
        <p:txBody>
          <a:bodyPr anchor="b">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uk-UA" sz="1600" dirty="0">
                <a:solidFill>
                  <a:srgbClr val="69676D">
                    <a:satMod val="130000"/>
                  </a:srgbClr>
                </a:solidFill>
                <a:effectLst/>
              </a:rPr>
              <a:t>Тема </a:t>
            </a:r>
            <a:r>
              <a:rPr lang="uk-UA" sz="1600" dirty="0" smtClean="0">
                <a:solidFill>
                  <a:srgbClr val="69676D">
                    <a:satMod val="130000"/>
                  </a:srgbClr>
                </a:solidFill>
                <a:effectLst/>
              </a:rPr>
              <a:t>5. </a:t>
            </a:r>
            <a:r>
              <a:rPr lang="ru-RU" sz="1600" dirty="0">
                <a:effectLst/>
              </a:rPr>
              <a:t> </a:t>
            </a:r>
            <a:r>
              <a:rPr lang="ru-RU" sz="1600" dirty="0" err="1" smtClean="0">
                <a:effectLst/>
              </a:rPr>
              <a:t>Косметичний</a:t>
            </a:r>
            <a:r>
              <a:rPr lang="ru-RU" sz="1600" dirty="0" smtClean="0">
                <a:effectLst/>
              </a:rPr>
              <a:t> </a:t>
            </a:r>
            <a:r>
              <a:rPr lang="ru-RU" sz="1600" dirty="0" err="1" smtClean="0">
                <a:effectLst/>
              </a:rPr>
              <a:t>масаж</a:t>
            </a:r>
            <a:r>
              <a:rPr lang="ru-RU" sz="1600" dirty="0" smtClean="0">
                <a:effectLst/>
              </a:rPr>
              <a:t>. </a:t>
            </a:r>
            <a:r>
              <a:rPr lang="ru-RU" sz="1600" dirty="0" err="1" smtClean="0">
                <a:effectLst/>
              </a:rPr>
              <a:t>Вимоги</a:t>
            </a:r>
            <a:r>
              <a:rPr lang="ru-RU" sz="1600" dirty="0" smtClean="0">
                <a:effectLst/>
              </a:rPr>
              <a:t> до </a:t>
            </a:r>
            <a:r>
              <a:rPr lang="ru-RU" sz="1600" dirty="0" err="1" smtClean="0">
                <a:effectLst/>
              </a:rPr>
              <a:t>проведення</a:t>
            </a:r>
            <a:r>
              <a:rPr lang="ru-RU" sz="1600" dirty="0" smtClean="0">
                <a:effectLst/>
              </a:rPr>
              <a:t> </a:t>
            </a:r>
            <a:r>
              <a:rPr lang="ru-RU" sz="1600" dirty="0" err="1" smtClean="0">
                <a:effectLst/>
              </a:rPr>
              <a:t>косметичного</a:t>
            </a:r>
            <a:r>
              <a:rPr lang="ru-RU" sz="1600" dirty="0" smtClean="0">
                <a:effectLst/>
              </a:rPr>
              <a:t> </a:t>
            </a:r>
            <a:r>
              <a:rPr lang="ru-RU" sz="1600" dirty="0" err="1" smtClean="0">
                <a:effectLst/>
              </a:rPr>
              <a:t>масажу</a:t>
            </a:r>
            <a:r>
              <a:rPr lang="ru-RU" sz="1600" dirty="0" smtClean="0">
                <a:effectLst/>
              </a:rPr>
              <a:t>. </a:t>
            </a:r>
            <a:r>
              <a:rPr lang="ru-RU" sz="1600" dirty="0" err="1" smtClean="0">
                <a:effectLst/>
              </a:rPr>
              <a:t>Показання</a:t>
            </a:r>
            <a:r>
              <a:rPr lang="ru-RU" sz="1600" dirty="0" smtClean="0">
                <a:effectLst/>
              </a:rPr>
              <a:t> та </a:t>
            </a:r>
            <a:r>
              <a:rPr lang="ru-RU" sz="1600" dirty="0" err="1" smtClean="0">
                <a:effectLst/>
              </a:rPr>
              <a:t>протипоказання</a:t>
            </a:r>
            <a:r>
              <a:rPr lang="ru-RU" sz="1600" dirty="0" smtClean="0">
                <a:effectLst/>
              </a:rPr>
              <a:t> до </a:t>
            </a:r>
            <a:r>
              <a:rPr lang="ru-RU" sz="1600" dirty="0" err="1" smtClean="0">
                <a:effectLst/>
              </a:rPr>
              <a:t>процедури</a:t>
            </a:r>
            <a:r>
              <a:rPr lang="ru-RU" sz="1600" dirty="0" smtClean="0">
                <a:effectLst/>
              </a:rPr>
              <a:t> </a:t>
            </a:r>
            <a:r>
              <a:rPr lang="ru-RU" sz="1600" dirty="0" err="1" smtClean="0">
                <a:effectLst/>
              </a:rPr>
              <a:t>косметичного</a:t>
            </a:r>
            <a:r>
              <a:rPr lang="ru-RU" sz="1600" dirty="0" smtClean="0">
                <a:effectLst/>
              </a:rPr>
              <a:t> </a:t>
            </a:r>
            <a:r>
              <a:rPr lang="ru-RU" sz="1600" dirty="0" err="1" smtClean="0">
                <a:effectLst/>
              </a:rPr>
              <a:t>масажу</a:t>
            </a:r>
            <a:r>
              <a:rPr lang="ru-RU" sz="1600" dirty="0" smtClean="0">
                <a:effectLst/>
              </a:rPr>
              <a:t>. </a:t>
            </a:r>
            <a:r>
              <a:rPr lang="ru-RU" sz="1600" dirty="0" err="1" smtClean="0">
                <a:effectLst/>
              </a:rPr>
              <a:t>Етапи</a:t>
            </a:r>
            <a:r>
              <a:rPr lang="ru-RU" sz="1600" dirty="0" smtClean="0">
                <a:effectLst/>
              </a:rPr>
              <a:t> </a:t>
            </a:r>
            <a:r>
              <a:rPr lang="ru-RU" sz="1600" dirty="0" err="1" smtClean="0">
                <a:effectLst/>
              </a:rPr>
              <a:t>проведення</a:t>
            </a:r>
            <a:r>
              <a:rPr lang="ru-RU" sz="1600" dirty="0" smtClean="0">
                <a:effectLst/>
              </a:rPr>
              <a:t> </a:t>
            </a:r>
            <a:r>
              <a:rPr lang="ru-RU" sz="1600" dirty="0" err="1" smtClean="0">
                <a:effectLst/>
              </a:rPr>
              <a:t>масажу</a:t>
            </a:r>
            <a:r>
              <a:rPr lang="ru-RU" sz="1600" dirty="0" smtClean="0">
                <a:effectLst/>
              </a:rPr>
              <a:t> особи. </a:t>
            </a:r>
            <a:r>
              <a:rPr lang="ru-RU" sz="1600" dirty="0" err="1" smtClean="0">
                <a:effectLst/>
              </a:rPr>
              <a:t>Масаж</a:t>
            </a:r>
            <a:r>
              <a:rPr lang="ru-RU" sz="1600" dirty="0" smtClean="0">
                <a:effectLst/>
              </a:rPr>
              <a:t> </a:t>
            </a:r>
            <a:r>
              <a:rPr lang="ru-RU" sz="1600" dirty="0" err="1" smtClean="0">
                <a:effectLst/>
              </a:rPr>
              <a:t>ліній</a:t>
            </a:r>
            <a:r>
              <a:rPr lang="ru-RU" sz="1600" dirty="0" smtClean="0">
                <a:effectLst/>
              </a:rPr>
              <a:t> </a:t>
            </a:r>
            <a:r>
              <a:rPr lang="ru-RU" sz="1600" dirty="0" err="1" smtClean="0">
                <a:effectLst/>
              </a:rPr>
              <a:t>обличчя</a:t>
            </a:r>
            <a:r>
              <a:rPr lang="ru-RU" sz="1600" dirty="0" smtClean="0">
                <a:effectLst/>
              </a:rPr>
              <a:t>. </a:t>
            </a:r>
            <a:r>
              <a:rPr lang="ru-RU" sz="1600" dirty="0" err="1" smtClean="0">
                <a:effectLst/>
              </a:rPr>
              <a:t>Самомасаж</a:t>
            </a:r>
            <a:r>
              <a:rPr lang="ru-RU" sz="1600" dirty="0" smtClean="0">
                <a:effectLst/>
              </a:rPr>
              <a:t> </a:t>
            </a:r>
            <a:r>
              <a:rPr lang="ru-RU" sz="1600" dirty="0" err="1" smtClean="0">
                <a:effectLst/>
              </a:rPr>
              <a:t>обличчя</a:t>
            </a:r>
            <a:r>
              <a:rPr lang="ru-RU" sz="1600" dirty="0" smtClean="0">
                <a:effectLst/>
              </a:rPr>
              <a:t>.</a:t>
            </a:r>
            <a:endParaRPr lang="uk-UA" sz="1600" dirty="0">
              <a:solidFill>
                <a:srgbClr val="69676D">
                  <a:satMod val="130000"/>
                </a:srgbClr>
              </a:solidFill>
              <a:effectLst/>
            </a:endParaRPr>
          </a:p>
        </p:txBody>
      </p:sp>
    </p:spTree>
    <p:extLst>
      <p:ext uri="{BB962C8B-B14F-4D97-AF65-F5344CB8AC3E}">
        <p14:creationId xmlns:p14="http://schemas.microsoft.com/office/powerpoint/2010/main" val="4100804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908720"/>
            <a:ext cx="7488832" cy="2308324"/>
          </a:xfrm>
          <a:prstGeom prst="rect">
            <a:avLst/>
          </a:prstGeom>
          <a:noFill/>
        </p:spPr>
        <p:txBody>
          <a:bodyPr wrap="square" rtlCol="0">
            <a:spAutoFit/>
          </a:bodyPr>
          <a:lstStyle/>
          <a:p>
            <a:r>
              <a:rPr lang="uk-UA" b="1" dirty="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План </a:t>
            </a:r>
            <a:r>
              <a:rPr lang="uk-UA" b="1" dirty="0" err="1" smtClean="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практичкого</a:t>
            </a:r>
            <a:r>
              <a:rPr lang="uk-UA" b="1" dirty="0" smtClean="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uk-UA" b="1" dirty="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заняття</a:t>
            </a:r>
            <a:r>
              <a:rPr lang="uk-UA" b="1" dirty="0" smtClean="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uk-UA" b="1" dirty="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Анатомія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м’язів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голови</a:t>
            </a:r>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Косметичний</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масаж</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Вимоги</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до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косметичного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масажу</a:t>
            </a:r>
            <a:r>
              <a:rPr lang="ru-RU"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Показання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та </a:t>
            </a:r>
            <a:r>
              <a:rPr lang="ru-RU" dirty="0" err="1">
                <a:latin typeface="Times New Roman" panose="02020603050405020304" pitchFamily="18" charset="0"/>
                <a:cs typeface="Times New Roman" panose="02020603050405020304" pitchFamily="18" charset="0"/>
              </a:rPr>
              <a:t>протипоказання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процедури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косметичного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масажу</a:t>
            </a:r>
            <a:r>
              <a:rPr lang="ru-RU"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Етапи</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масажу</a:t>
            </a:r>
            <a:r>
              <a:rPr lang="ru-RU" dirty="0">
                <a:latin typeface="Times New Roman" panose="02020603050405020304" pitchFamily="18" charset="0"/>
                <a:cs typeface="Times New Roman" panose="02020603050405020304" pitchFamily="18" charset="0"/>
              </a:rPr>
              <a:t> особи</a:t>
            </a:r>
            <a:r>
              <a:rPr lang="ru-RU"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Масажні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лінії</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обличчя</a:t>
            </a:r>
            <a:r>
              <a:rPr lang="ru-RU"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Самомасаж</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обличчя</a:t>
            </a:r>
            <a:r>
              <a:rPr lang="ru-RU" dirty="0">
                <a:latin typeface="Times New Roman" panose="02020603050405020304" pitchFamily="18" charset="0"/>
                <a:cs typeface="Times New Roman" panose="02020603050405020304" pitchFamily="18" charset="0"/>
              </a:rPr>
              <a:t>.</a:t>
            </a:r>
            <a:endParaRPr lang="uk-UA" b="1" dirty="0">
              <a:ln w="1905"/>
              <a:gradFill>
                <a:gsLst>
                  <a:gs pos="0">
                    <a:srgbClr val="A379BB">
                      <a:shade val="20000"/>
                      <a:satMod val="200000"/>
                    </a:srgbClr>
                  </a:gs>
                  <a:gs pos="78000">
                    <a:srgbClr val="A379BB">
                      <a:tint val="90000"/>
                      <a:shade val="89000"/>
                      <a:satMod val="220000"/>
                    </a:srgbClr>
                  </a:gs>
                  <a:gs pos="100000">
                    <a:srgbClr val="A379BB">
                      <a:tint val="12000"/>
                      <a:satMod val="255000"/>
                    </a:srgb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7757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49075" y="2066847"/>
            <a:ext cx="3311912" cy="369332"/>
          </a:xfrm>
          <a:prstGeom prst="rect">
            <a:avLst/>
          </a:prstGeom>
          <a:solidFill>
            <a:srgbClr val="DDF7DD"/>
          </a:solidFill>
          <a:effectLst>
            <a:softEdge rad="127000"/>
          </a:effectLst>
        </p:spPr>
        <p:txBody>
          <a:bodyPr wrap="square" rtlCol="0">
            <a:spAutoFit/>
          </a:bodyPr>
          <a:lstStyle/>
          <a:p>
            <a:endParaRPr lang="ru-RU" dirty="0">
              <a:solidFill>
                <a:prstClr val="black"/>
              </a:solidFill>
            </a:endParaRPr>
          </a:p>
        </p:txBody>
      </p:sp>
      <p:sp>
        <p:nvSpPr>
          <p:cNvPr id="2" name="Заголовок 1"/>
          <p:cNvSpPr>
            <a:spLocks noGrp="1"/>
          </p:cNvSpPr>
          <p:nvPr>
            <p:ph type="title"/>
          </p:nvPr>
        </p:nvSpPr>
        <p:spPr>
          <a:xfrm>
            <a:off x="5142107" y="2960649"/>
            <a:ext cx="3750373" cy="1325563"/>
          </a:xfrm>
        </p:spPr>
        <p:txBody>
          <a:bodyPr>
            <a:noAutofit/>
          </a:bodyPr>
          <a:lstStyle/>
          <a:p>
            <a:pPr algn="ctr"/>
            <a:r>
              <a:rPr lang="ru-RU" sz="4800" dirty="0" smtClean="0">
                <a:latin typeface="Times New Roman" panose="02020603050405020304" pitchFamily="18" charset="0"/>
                <a:cs typeface="Times New Roman" panose="02020603050405020304" pitchFamily="18" charset="0"/>
              </a:rPr>
              <a:t>М</a:t>
            </a:r>
            <a:r>
              <a:rPr lang="en-US" sz="4800" dirty="0" smtClean="0">
                <a:latin typeface="Times New Roman" panose="02020603050405020304" pitchFamily="18" charset="0"/>
                <a:cs typeface="Times New Roman" panose="02020603050405020304" pitchFamily="18" charset="0"/>
              </a:rPr>
              <a:t>’</a:t>
            </a:r>
            <a:r>
              <a:rPr lang="ru-RU" sz="4800" dirty="0" smtClean="0">
                <a:latin typeface="Times New Roman" panose="02020603050405020304" pitchFamily="18" charset="0"/>
                <a:cs typeface="Times New Roman" panose="02020603050405020304" pitchFamily="18" charset="0"/>
              </a:rPr>
              <a:t>язи </a:t>
            </a:r>
            <a:r>
              <a:rPr lang="ru-RU" sz="4800" dirty="0" err="1" smtClean="0">
                <a:latin typeface="Times New Roman" panose="02020603050405020304" pitchFamily="18" charset="0"/>
                <a:cs typeface="Times New Roman" panose="02020603050405020304" pitchFamily="18" charset="0"/>
              </a:rPr>
              <a:t>голови</a:t>
            </a:r>
            <a:r>
              <a:rPr lang="ru-RU" sz="4800" dirty="0" smtClean="0">
                <a:latin typeface="Times New Roman" panose="02020603050405020304" pitchFamily="18" charset="0"/>
                <a:cs typeface="Times New Roman" panose="02020603050405020304" pitchFamily="18" charset="0"/>
              </a:rPr>
              <a:t> </a:t>
            </a:r>
            <a:r>
              <a:rPr lang="ru-RU" sz="4800" dirty="0" err="1" smtClean="0">
                <a:latin typeface="Times New Roman" panose="02020603050405020304" pitchFamily="18" charset="0"/>
                <a:cs typeface="Times New Roman" panose="02020603050405020304" pitchFamily="18" charset="0"/>
              </a:rPr>
              <a:t>поділяються</a:t>
            </a:r>
            <a:r>
              <a:rPr lang="ru-RU" sz="4800" dirty="0" smtClean="0">
                <a:latin typeface="Times New Roman" panose="02020603050405020304" pitchFamily="18" charset="0"/>
                <a:cs typeface="Times New Roman" panose="02020603050405020304" pitchFamily="18" charset="0"/>
              </a:rPr>
              <a:t> </a:t>
            </a:r>
            <a:br>
              <a:rPr lang="ru-RU" sz="4800" dirty="0" smtClean="0">
                <a:latin typeface="Times New Roman" panose="02020603050405020304" pitchFamily="18" charset="0"/>
                <a:cs typeface="Times New Roman" panose="02020603050405020304" pitchFamily="18" charset="0"/>
              </a:rPr>
            </a:br>
            <a:r>
              <a:rPr lang="ru-RU" sz="4800" dirty="0" smtClean="0">
                <a:latin typeface="Times New Roman" panose="02020603050405020304" pitchFamily="18" charset="0"/>
                <a:cs typeface="Times New Roman" panose="02020603050405020304" pitchFamily="18" charset="0"/>
              </a:rPr>
              <a:t>на </a:t>
            </a:r>
            <a:r>
              <a:rPr lang="ru-RU" sz="4800" dirty="0" err="1" smtClean="0">
                <a:solidFill>
                  <a:srgbClr val="7030A0"/>
                </a:solidFill>
                <a:latin typeface="Times New Roman" panose="02020603050405020304" pitchFamily="18" charset="0"/>
                <a:cs typeface="Times New Roman" panose="02020603050405020304" pitchFamily="18" charset="0"/>
              </a:rPr>
              <a:t>мімічні</a:t>
            </a:r>
            <a:r>
              <a:rPr lang="ru-RU" sz="4800" dirty="0" smtClean="0">
                <a:solidFill>
                  <a:srgbClr val="7030A0"/>
                </a:solidFill>
                <a:latin typeface="Times New Roman" panose="02020603050405020304" pitchFamily="18" charset="0"/>
                <a:cs typeface="Times New Roman" panose="02020603050405020304" pitchFamily="18" charset="0"/>
              </a:rPr>
              <a:t/>
            </a:r>
            <a:br>
              <a:rPr lang="ru-RU" sz="4800" dirty="0" smtClean="0">
                <a:solidFill>
                  <a:srgbClr val="7030A0"/>
                </a:solidFill>
                <a:latin typeface="Times New Roman" panose="02020603050405020304" pitchFamily="18" charset="0"/>
                <a:cs typeface="Times New Roman" panose="02020603050405020304" pitchFamily="18" charset="0"/>
              </a:rPr>
            </a:br>
            <a:r>
              <a:rPr lang="ru-RU" sz="4800" dirty="0" smtClean="0">
                <a:solidFill>
                  <a:srgbClr val="7030A0"/>
                </a:solidFill>
                <a:latin typeface="Times New Roman" panose="02020603050405020304" pitchFamily="18" charset="0"/>
                <a:cs typeface="Times New Roman" panose="02020603050405020304" pitchFamily="18" charset="0"/>
              </a:rPr>
              <a:t> та </a:t>
            </a:r>
            <a:r>
              <a:rPr lang="ru-RU" sz="4800" dirty="0" err="1" smtClean="0">
                <a:solidFill>
                  <a:srgbClr val="7030A0"/>
                </a:solidFill>
                <a:latin typeface="Times New Roman" panose="02020603050405020304" pitchFamily="18" charset="0"/>
                <a:cs typeface="Times New Roman" panose="02020603050405020304" pitchFamily="18" charset="0"/>
              </a:rPr>
              <a:t>жувальні</a:t>
            </a:r>
            <a:endParaRPr lang="ru-RU" sz="4800" dirty="0">
              <a:solidFill>
                <a:srgbClr val="7030A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 y="0"/>
            <a:ext cx="4984423" cy="6858000"/>
          </a:xfrm>
          <a:prstGeom prst="rect">
            <a:avLst/>
          </a:prstGeom>
        </p:spPr>
      </p:pic>
      <p:sp>
        <p:nvSpPr>
          <p:cNvPr id="7" name="Прямоугольник 6"/>
          <p:cNvSpPr/>
          <p:nvPr/>
        </p:nvSpPr>
        <p:spPr>
          <a:xfrm>
            <a:off x="6131514" y="-27384"/>
            <a:ext cx="2904982" cy="1323439"/>
          </a:xfrm>
          <a:prstGeom prst="rect">
            <a:avLst/>
          </a:prstGeom>
          <a:solidFill>
            <a:srgbClr val="7030A0"/>
          </a:solidFill>
          <a:effectLst>
            <a:softEdge rad="63500"/>
          </a:effectLst>
        </p:spPr>
        <p:txBody>
          <a:bodyPr wrap="square">
            <a:spAutoFit/>
          </a:bodyPr>
          <a:lstStyle/>
          <a:p>
            <a:pPr algn="ctr"/>
            <a:r>
              <a:rPr lang="ru-RU" sz="4000" dirty="0">
                <a:solidFill>
                  <a:prstClr val="white"/>
                </a:solidFill>
                <a:latin typeface="Comic Sans MS" panose="030F0702030302020204" pitchFamily="66" charset="0"/>
              </a:rPr>
              <a:t>М</a:t>
            </a:r>
            <a:r>
              <a:rPr lang="en-US" sz="4000" dirty="0">
                <a:solidFill>
                  <a:prstClr val="white"/>
                </a:solidFill>
                <a:latin typeface="Comic Sans MS" panose="030F0702030302020204" pitchFamily="66" charset="0"/>
              </a:rPr>
              <a:t>’</a:t>
            </a:r>
            <a:r>
              <a:rPr lang="ru-RU" sz="4000" dirty="0">
                <a:solidFill>
                  <a:prstClr val="white"/>
                </a:solidFill>
                <a:latin typeface="Comic Sans MS" panose="030F0702030302020204" pitchFamily="66" charset="0"/>
              </a:rPr>
              <a:t>язи </a:t>
            </a:r>
            <a:r>
              <a:rPr lang="ru-RU" sz="4000" dirty="0" err="1">
                <a:solidFill>
                  <a:prstClr val="white"/>
                </a:solidFill>
                <a:latin typeface="Comic Sans MS" panose="030F0702030302020204" pitchFamily="66" charset="0"/>
              </a:rPr>
              <a:t>голови</a:t>
            </a:r>
            <a:r>
              <a:rPr lang="ru-RU" sz="4000" dirty="0">
                <a:solidFill>
                  <a:prstClr val="white"/>
                </a:solidFill>
                <a:latin typeface="Comic Sans MS" panose="030F0702030302020204" pitchFamily="66" charset="0"/>
              </a:rPr>
              <a:t> </a:t>
            </a:r>
            <a:endParaRPr lang="ru-RU" sz="4000" dirty="0">
              <a:solidFill>
                <a:prstClr val="white"/>
              </a:solidFill>
            </a:endParaRPr>
          </a:p>
        </p:txBody>
      </p:sp>
    </p:spTree>
    <p:extLst>
      <p:ext uri="{BB962C8B-B14F-4D97-AF65-F5344CB8AC3E}">
        <p14:creationId xmlns:p14="http://schemas.microsoft.com/office/powerpoint/2010/main" val="3457856208"/>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167269" y="98228"/>
            <a:ext cx="5181787" cy="6670717"/>
            <a:chOff x="5277582" y="106471"/>
            <a:chExt cx="6565675" cy="6565675"/>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7582" y="106471"/>
              <a:ext cx="6565675" cy="6565675"/>
            </a:xfrm>
            <a:prstGeom prst="rect">
              <a:avLst/>
            </a:prstGeom>
          </p:spPr>
        </p:pic>
        <p:pic>
          <p:nvPicPr>
            <p:cNvPr id="4" name="Рисунок 3"/>
            <p:cNvPicPr>
              <a:picLocks noChangeAspect="1"/>
            </p:cNvPicPr>
            <p:nvPr/>
          </p:nvPicPr>
          <p:blipFill rotWithShape="1">
            <a:blip r:embed="rId3">
              <a:extLst>
                <a:ext uri="{BEBA8EAE-BF5A-486C-A8C5-ECC9F3942E4B}">
                  <a14:imgProps xmlns:a14="http://schemas.microsoft.com/office/drawing/2010/main">
                    <a14:imgLayer r:embed="rId4">
                      <a14:imgEffect>
                        <a14:backgroundRemoval t="51875" b="97750" l="10000" r="90000">
                          <a14:backgroundMark x1="28250" y1="52750" x2="28250" y2="52750"/>
                          <a14:backgroundMark x1="29875" y1="52875" x2="29875" y2="52875"/>
                          <a14:backgroundMark x1="31375" y1="53750" x2="32125" y2="54125"/>
                          <a14:backgroundMark x1="34250" y1="53875" x2="34250" y2="53875"/>
                          <a14:backgroundMark x1="38500" y1="53500" x2="38750" y2="53500"/>
                          <a14:backgroundMark x1="35125" y1="55625" x2="35125" y2="55625"/>
                          <a14:backgroundMark x1="33625" y1="56250" x2="33625" y2="56250"/>
                          <a14:backgroundMark x1="61875" y1="53375" x2="61875" y2="53375"/>
                          <a14:backgroundMark x1="59375" y1="52750" x2="59375" y2="52750"/>
                          <a14:backgroundMark x1="64625" y1="53000" x2="64625" y2="53000"/>
                          <a14:backgroundMark x1="68875" y1="52875" x2="68875" y2="52875"/>
                          <a14:backgroundMark x1="69750" y1="53000" x2="69750" y2="53000"/>
                          <a14:backgroundMark x1="71625" y1="52500" x2="71625" y2="52500"/>
                          <a14:backgroundMark x1="68500" y1="54375" x2="68500" y2="54375"/>
                          <a14:backgroundMark x1="63750" y1="55375" x2="63750" y2="55375"/>
                          <a14:backgroundMark x1="60875" y1="54750" x2="60875" y2="54750"/>
                          <a14:backgroundMark x1="59000" y1="53750" x2="59000" y2="53750"/>
                          <a14:backgroundMark x1="62250" y1="56125" x2="63125" y2="56500"/>
                          <a14:backgroundMark x1="65125" y1="56125" x2="65125" y2="56125"/>
                        </a14:backgroundRemoval>
                      </a14:imgEffect>
                    </a14:imgLayer>
                  </a14:imgProps>
                </a:ext>
              </a:extLst>
            </a:blip>
            <a:srcRect t="47925"/>
            <a:stretch/>
          </p:blipFill>
          <p:spPr>
            <a:xfrm>
              <a:off x="5293095" y="3267307"/>
              <a:ext cx="6538332" cy="3404839"/>
            </a:xfrm>
            <a:prstGeom prst="rect">
              <a:avLst/>
            </a:prstGeom>
          </p:spPr>
        </p:pic>
      </p:grpSp>
      <p:sp>
        <p:nvSpPr>
          <p:cNvPr id="2" name="Заголовок 1"/>
          <p:cNvSpPr>
            <a:spLocks noGrp="1"/>
          </p:cNvSpPr>
          <p:nvPr>
            <p:ph type="title"/>
          </p:nvPr>
        </p:nvSpPr>
        <p:spPr>
          <a:xfrm>
            <a:off x="5092920" y="2535485"/>
            <a:ext cx="3442939" cy="1325563"/>
          </a:xfrm>
        </p:spPr>
        <p:txBody>
          <a:bodyPr>
            <a:noAutofit/>
          </a:bodyPr>
          <a:lstStyle/>
          <a:p>
            <a:pPr algn="ctr"/>
            <a:r>
              <a:rPr lang="ru-RU" sz="2800" dirty="0" err="1" smtClean="0">
                <a:solidFill>
                  <a:srgbClr val="7030A0"/>
                </a:solidFill>
                <a:latin typeface="Times New Roman" panose="02020603050405020304" pitchFamily="18" charset="0"/>
                <a:cs typeface="Times New Roman" panose="02020603050405020304" pitchFamily="18" charset="0"/>
              </a:rPr>
              <a:t>Мімічні</a:t>
            </a:r>
            <a:r>
              <a:rPr lang="ru-RU" sz="2800" dirty="0" smtClean="0">
                <a:solidFill>
                  <a:srgbClr val="7030A0"/>
                </a:solidFill>
                <a:latin typeface="Times New Roman" panose="02020603050405020304" pitchFamily="18" charset="0"/>
                <a:cs typeface="Times New Roman" panose="02020603050405020304" pitchFamily="18" charset="0"/>
              </a:rPr>
              <a:t> м</a:t>
            </a:r>
            <a:r>
              <a:rPr lang="en-US" sz="2800" dirty="0" smtClean="0">
                <a:solidFill>
                  <a:srgbClr val="7030A0"/>
                </a:solidFill>
                <a:latin typeface="Times New Roman" panose="02020603050405020304" pitchFamily="18" charset="0"/>
                <a:cs typeface="Times New Roman" panose="02020603050405020304" pitchFamily="18" charset="0"/>
              </a:rPr>
              <a:t>’</a:t>
            </a:r>
            <a:r>
              <a:rPr lang="ru-RU" sz="2800" dirty="0" smtClean="0">
                <a:solidFill>
                  <a:srgbClr val="7030A0"/>
                </a:solidFill>
                <a:latin typeface="Times New Roman" panose="02020603050405020304" pitchFamily="18" charset="0"/>
                <a:cs typeface="Times New Roman" panose="02020603050405020304" pitchFamily="18" charset="0"/>
              </a:rPr>
              <a:t>язи</a:t>
            </a:r>
            <a:r>
              <a:rPr lang="ru-RU" sz="2800" dirty="0" smtClean="0">
                <a:solidFill>
                  <a:srgbClr val="228622"/>
                </a:solidFill>
                <a:latin typeface="Times New Roman" panose="02020603050405020304" pitchFamily="18" charset="0"/>
                <a:cs typeface="Times New Roman" panose="02020603050405020304" pitchFamily="18" charset="0"/>
              </a:rPr>
              <a:t/>
            </a:r>
            <a:br>
              <a:rPr lang="ru-RU" sz="2800" dirty="0" smtClean="0">
                <a:solidFill>
                  <a:srgbClr val="228622"/>
                </a:solidFill>
                <a:latin typeface="Times New Roman" panose="02020603050405020304" pitchFamily="18" charset="0"/>
                <a:cs typeface="Times New Roman" panose="02020603050405020304" pitchFamily="18" charset="0"/>
              </a:rPr>
            </a:br>
            <a:r>
              <a:rPr lang="ru-RU" sz="2800" dirty="0" smtClean="0">
                <a:latin typeface="Times New Roman" panose="02020603050405020304" pitchFamily="18" charset="0"/>
                <a:cs typeface="Times New Roman" panose="02020603050405020304" pitchFamily="18" charset="0"/>
              </a:rPr>
              <a:t>одним </a:t>
            </a:r>
            <a:r>
              <a:rPr lang="ru-RU" sz="2800" dirty="0" err="1" smtClean="0">
                <a:latin typeface="Times New Roman" panose="02020603050405020304" pitchFamily="18" charset="0"/>
                <a:cs typeface="Times New Roman" panose="02020603050405020304" pitchFamily="18" charset="0"/>
              </a:rPr>
              <a:t>кінцем</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кріпляться</a:t>
            </a:r>
            <a:r>
              <a:rPr lang="ru-RU" sz="2800" dirty="0" smtClean="0">
                <a:latin typeface="Times New Roman" panose="02020603050405020304" pitchFamily="18" charset="0"/>
                <a:cs typeface="Times New Roman" panose="02020603050405020304" pitchFamily="18" charset="0"/>
              </a:rPr>
              <a:t> до </a:t>
            </a:r>
            <a:r>
              <a:rPr lang="ru-RU" sz="2800" dirty="0" err="1" smtClean="0">
                <a:latin typeface="Times New Roman" panose="02020603050405020304" pitchFamily="18" charset="0"/>
                <a:cs typeface="Times New Roman" panose="02020603050405020304" pitchFamily="18" charset="0"/>
              </a:rPr>
              <a:t>кістки</a:t>
            </a:r>
            <a:r>
              <a:rPr lang="ru-RU" sz="2800" dirty="0" smtClean="0">
                <a:latin typeface="Times New Roman" panose="02020603050405020304" pitchFamily="18" charset="0"/>
                <a:cs typeface="Times New Roman" panose="02020603050405020304" pitchFamily="18" charset="0"/>
              </a:rPr>
              <a:t>, а </a:t>
            </a:r>
            <a:r>
              <a:rPr lang="ru-RU" sz="2800" dirty="0" err="1" smtClean="0">
                <a:latin typeface="Times New Roman" panose="02020603050405020304" pitchFamily="18" charset="0"/>
                <a:cs typeface="Times New Roman" panose="02020603050405020304" pitchFamily="18" charset="0"/>
              </a:rPr>
              <a:t>іншим</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вплітаються</a:t>
            </a:r>
            <a:r>
              <a:rPr lang="ru-RU" sz="2800" dirty="0" smtClean="0">
                <a:latin typeface="Times New Roman" panose="02020603050405020304" pitchFamily="18" charset="0"/>
                <a:cs typeface="Times New Roman" panose="02020603050405020304" pitchFamily="18" charset="0"/>
              </a:rPr>
              <a:t> у </a:t>
            </a:r>
            <a:r>
              <a:rPr lang="ru-RU" sz="2800" dirty="0" err="1" smtClean="0">
                <a:latin typeface="Times New Roman" panose="02020603050405020304" pitchFamily="18" charset="0"/>
                <a:cs typeface="Times New Roman" panose="02020603050405020304" pitchFamily="18" charset="0"/>
              </a:rPr>
              <a:t>шкіру</a:t>
            </a:r>
            <a:r>
              <a:rPr lang="ru-RU" sz="2800" dirty="0" smtClean="0">
                <a:latin typeface="Times New Roman" panose="02020603050405020304" pitchFamily="18" charset="0"/>
                <a:cs typeface="Times New Roman" panose="02020603050405020304" pitchFamily="18" charset="0"/>
              </a:rPr>
              <a:t>.</a:t>
            </a:r>
            <a:br>
              <a:rPr lang="ru-RU" sz="2800" dirty="0" smtClean="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dirty="0" err="1" smtClean="0">
                <a:solidFill>
                  <a:srgbClr val="7030A0"/>
                </a:solidFill>
                <a:latin typeface="Times New Roman" panose="02020603050405020304" pitchFamily="18" charset="0"/>
                <a:cs typeface="Times New Roman" panose="02020603050405020304" pitchFamily="18" charset="0"/>
              </a:rPr>
              <a:t>Мімічні</a:t>
            </a:r>
            <a:r>
              <a:rPr lang="ru-RU" sz="2800" dirty="0" smtClean="0">
                <a:solidFill>
                  <a:srgbClr val="7030A0"/>
                </a:solidFill>
                <a:latin typeface="Times New Roman" panose="02020603050405020304" pitchFamily="18" charset="0"/>
                <a:cs typeface="Times New Roman" panose="02020603050405020304" pitchFamily="18" charset="0"/>
              </a:rPr>
              <a:t> м</a:t>
            </a:r>
            <a:r>
              <a:rPr lang="en-US" sz="2800" dirty="0" smtClean="0">
                <a:solidFill>
                  <a:srgbClr val="7030A0"/>
                </a:solidFill>
                <a:latin typeface="Times New Roman" panose="02020603050405020304" pitchFamily="18" charset="0"/>
                <a:cs typeface="Times New Roman" panose="02020603050405020304" pitchFamily="18" charset="0"/>
              </a:rPr>
              <a:t>’</a:t>
            </a:r>
            <a:r>
              <a:rPr lang="ru-RU" sz="2800" dirty="0" smtClean="0">
                <a:solidFill>
                  <a:srgbClr val="7030A0"/>
                </a:solidFill>
                <a:latin typeface="Times New Roman" panose="02020603050405020304" pitchFamily="18" charset="0"/>
                <a:cs typeface="Times New Roman" panose="02020603050405020304" pitchFamily="18" charset="0"/>
              </a:rPr>
              <a:t>язи </a:t>
            </a:r>
            <a:r>
              <a:rPr lang="ru-RU" sz="2800" dirty="0" err="1" smtClean="0">
                <a:latin typeface="Times New Roman" panose="02020603050405020304" pitchFamily="18" charset="0"/>
                <a:cs typeface="Times New Roman" panose="02020603050405020304" pitchFamily="18" charset="0"/>
              </a:rPr>
              <a:t>формують</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вираз</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емоцій</a:t>
            </a:r>
            <a:endParaRPr lang="ru-RU" sz="28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5372740" y="-27384"/>
            <a:ext cx="2904982" cy="1323439"/>
          </a:xfrm>
          <a:prstGeom prst="rect">
            <a:avLst/>
          </a:prstGeom>
          <a:solidFill>
            <a:srgbClr val="7030A0"/>
          </a:solidFill>
          <a:effectLst>
            <a:softEdge rad="63500"/>
          </a:effectLst>
        </p:spPr>
        <p:txBody>
          <a:bodyPr wrap="square">
            <a:spAutoFit/>
          </a:bodyPr>
          <a:lstStyle/>
          <a:p>
            <a:pPr algn="ctr"/>
            <a:r>
              <a:rPr lang="ru-RU" sz="4000" dirty="0">
                <a:solidFill>
                  <a:prstClr val="white"/>
                </a:solidFill>
                <a:latin typeface="Comic Sans MS" panose="030F0702030302020204" pitchFamily="66" charset="0"/>
              </a:rPr>
              <a:t>М</a:t>
            </a:r>
            <a:r>
              <a:rPr lang="en-US" sz="4000" dirty="0">
                <a:solidFill>
                  <a:prstClr val="white"/>
                </a:solidFill>
                <a:latin typeface="Comic Sans MS" panose="030F0702030302020204" pitchFamily="66" charset="0"/>
              </a:rPr>
              <a:t>’</a:t>
            </a:r>
            <a:r>
              <a:rPr lang="ru-RU" sz="4000" dirty="0">
                <a:solidFill>
                  <a:prstClr val="white"/>
                </a:solidFill>
                <a:latin typeface="Comic Sans MS" panose="030F0702030302020204" pitchFamily="66" charset="0"/>
              </a:rPr>
              <a:t>язи </a:t>
            </a:r>
            <a:r>
              <a:rPr lang="ru-RU" sz="4000" dirty="0" err="1">
                <a:solidFill>
                  <a:prstClr val="white"/>
                </a:solidFill>
                <a:latin typeface="Comic Sans MS" panose="030F0702030302020204" pitchFamily="66" charset="0"/>
              </a:rPr>
              <a:t>голови</a:t>
            </a:r>
            <a:r>
              <a:rPr lang="ru-RU" sz="4000" dirty="0">
                <a:solidFill>
                  <a:prstClr val="white"/>
                </a:solidFill>
                <a:latin typeface="Comic Sans MS" panose="030F0702030302020204" pitchFamily="66" charset="0"/>
              </a:rPr>
              <a:t> </a:t>
            </a:r>
            <a:endParaRPr lang="ru-RU" sz="4000" dirty="0">
              <a:solidFill>
                <a:prstClr val="white"/>
              </a:solidFill>
            </a:endParaRPr>
          </a:p>
        </p:txBody>
      </p:sp>
      <p:sp>
        <p:nvSpPr>
          <p:cNvPr id="8" name="TextBox 7"/>
          <p:cNvSpPr txBox="1"/>
          <p:nvPr/>
        </p:nvSpPr>
        <p:spPr>
          <a:xfrm>
            <a:off x="3995936" y="5140712"/>
            <a:ext cx="5120388" cy="707886"/>
          </a:xfrm>
          <a:prstGeom prst="rect">
            <a:avLst/>
          </a:prstGeom>
          <a:noFill/>
        </p:spPr>
        <p:txBody>
          <a:bodyPr wrap="square" rtlCol="0">
            <a:spAutoFit/>
          </a:bodyPr>
          <a:lstStyle/>
          <a:p>
            <a:r>
              <a:rPr lang="uk-UA" sz="2000" dirty="0" smtClean="0">
                <a:solidFill>
                  <a:srgbClr val="FF0000"/>
                </a:solidFill>
                <a:latin typeface="Comic Sans MS" panose="030F0702030302020204" pitchFamily="66" charset="0"/>
              </a:rPr>
              <a:t>Коловий 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ока</a:t>
            </a:r>
            <a:r>
              <a:rPr lang="en-US" sz="2000" dirty="0" smtClean="0">
                <a:solidFill>
                  <a:srgbClr val="FF0000"/>
                </a:solidFill>
                <a:latin typeface="Comic Sans MS" panose="030F0702030302020204" pitchFamily="66" charset="0"/>
              </a:rPr>
              <a:t> </a:t>
            </a:r>
            <a:r>
              <a:rPr lang="uk-UA" sz="2000" dirty="0" smtClean="0">
                <a:solidFill>
                  <a:prstClr val="black"/>
                </a:solidFill>
                <a:latin typeface="Comic Sans MS" panose="030F0702030302020204" pitchFamily="66" charset="0"/>
              </a:rPr>
              <a:t>примружує очі і стуляє повіки </a:t>
            </a:r>
            <a:endParaRPr lang="ru-RU" sz="2000" dirty="0">
              <a:solidFill>
                <a:prstClr val="black"/>
              </a:solidFill>
              <a:latin typeface="Comic Sans MS" panose="030F0702030302020204" pitchFamily="66" charset="0"/>
            </a:endParaRPr>
          </a:p>
        </p:txBody>
      </p:sp>
      <p:cxnSp>
        <p:nvCxnSpPr>
          <p:cNvPr id="10" name="Прямая соединительная линия 9"/>
          <p:cNvCxnSpPr/>
          <p:nvPr/>
        </p:nvCxnSpPr>
        <p:spPr>
          <a:xfrm>
            <a:off x="3562817" y="3433584"/>
            <a:ext cx="694163" cy="17071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5783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Группа 8"/>
          <p:cNvGrpSpPr/>
          <p:nvPr/>
        </p:nvGrpSpPr>
        <p:grpSpPr>
          <a:xfrm>
            <a:off x="121921" y="0"/>
            <a:ext cx="5227135" cy="6780094"/>
            <a:chOff x="100360" y="20166"/>
            <a:chExt cx="6909049" cy="6826835"/>
          </a:xfrm>
        </p:grpSpPr>
        <p:grpSp>
          <p:nvGrpSpPr>
            <p:cNvPr id="5" name="Группа 4"/>
            <p:cNvGrpSpPr/>
            <p:nvPr/>
          </p:nvGrpSpPr>
          <p:grpSpPr>
            <a:xfrm>
              <a:off x="100360" y="98226"/>
              <a:ext cx="6909049" cy="6670717"/>
              <a:chOff x="5277582" y="106471"/>
              <a:chExt cx="6565675" cy="6565675"/>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7582" y="106471"/>
                <a:ext cx="6565675" cy="6565675"/>
              </a:xfrm>
              <a:prstGeom prst="rect">
                <a:avLst/>
              </a:prstGeom>
            </p:spPr>
          </p:pic>
          <p:pic>
            <p:nvPicPr>
              <p:cNvPr id="4" name="Рисунок 3"/>
              <p:cNvPicPr>
                <a:picLocks noChangeAspect="1"/>
              </p:cNvPicPr>
              <p:nvPr/>
            </p:nvPicPr>
            <p:blipFill rotWithShape="1">
              <a:blip r:embed="rId3">
                <a:extLst>
                  <a:ext uri="{BEBA8EAE-BF5A-486C-A8C5-ECC9F3942E4B}">
                    <a14:imgProps xmlns:a14="http://schemas.microsoft.com/office/drawing/2010/main">
                      <a14:imgLayer r:embed="rId4">
                        <a14:imgEffect>
                          <a14:backgroundRemoval t="51875" b="97750" l="10000" r="90000">
                            <a14:backgroundMark x1="28250" y1="52750" x2="28250" y2="52750"/>
                            <a14:backgroundMark x1="29875" y1="52875" x2="29875" y2="52875"/>
                            <a14:backgroundMark x1="31375" y1="53750" x2="32125" y2="54125"/>
                            <a14:backgroundMark x1="34250" y1="53875" x2="34250" y2="53875"/>
                            <a14:backgroundMark x1="38500" y1="53500" x2="38750" y2="53500"/>
                            <a14:backgroundMark x1="35125" y1="55625" x2="35125" y2="55625"/>
                            <a14:backgroundMark x1="33625" y1="56250" x2="33625" y2="56250"/>
                            <a14:backgroundMark x1="61875" y1="53375" x2="61875" y2="53375"/>
                            <a14:backgroundMark x1="59375" y1="52750" x2="59375" y2="52750"/>
                            <a14:backgroundMark x1="64625" y1="53000" x2="64625" y2="53000"/>
                            <a14:backgroundMark x1="68875" y1="52875" x2="68875" y2="52875"/>
                            <a14:backgroundMark x1="69750" y1="53000" x2="69750" y2="53000"/>
                            <a14:backgroundMark x1="71625" y1="52500" x2="71625" y2="52500"/>
                            <a14:backgroundMark x1="68500" y1="54375" x2="68500" y2="54375"/>
                            <a14:backgroundMark x1="63750" y1="55375" x2="63750" y2="55375"/>
                            <a14:backgroundMark x1="60875" y1="54750" x2="60875" y2="54750"/>
                            <a14:backgroundMark x1="59000" y1="53750" x2="59000" y2="53750"/>
                            <a14:backgroundMark x1="62250" y1="56125" x2="63125" y2="56500"/>
                            <a14:backgroundMark x1="65125" y1="56125" x2="65125" y2="56125"/>
                          </a14:backgroundRemoval>
                        </a14:imgEffect>
                      </a14:imgLayer>
                    </a14:imgProps>
                  </a:ext>
                </a:extLst>
              </a:blip>
              <a:srcRect t="47925"/>
              <a:stretch/>
            </p:blipFill>
            <p:spPr>
              <a:xfrm>
                <a:off x="5277582" y="3267307"/>
                <a:ext cx="6538332" cy="3404839"/>
              </a:xfrm>
              <a:prstGeom prst="rect">
                <a:avLst/>
              </a:prstGeom>
            </p:spPr>
          </p:pic>
        </p:grpSp>
        <p:pic>
          <p:nvPicPr>
            <p:cNvPr id="11" name="Рисунок 10"/>
            <p:cNvPicPr>
              <a:picLocks noChangeAspect="1"/>
            </p:cNvPicPr>
            <p:nvPr/>
          </p:nvPicPr>
          <p:blipFill rotWithShape="1">
            <a:blip r:embed="rId5">
              <a:extLst>
                <a:ext uri="{BEBA8EAE-BF5A-486C-A8C5-ECC9F3942E4B}">
                  <a14:imgProps xmlns:a14="http://schemas.microsoft.com/office/drawing/2010/main">
                    <a14:imgLayer r:embed="rId4">
                      <a14:imgEffect>
                        <a14:backgroundRemoval t="2750" b="98375" l="10000" r="90000">
                          <a14:backgroundMark x1="46125" y1="11750" x2="46125" y2="11750"/>
                          <a14:backgroundMark x1="49000" y1="17000" x2="49000" y2="17000"/>
                          <a14:backgroundMark x1="50375" y1="16000" x2="50375" y2="16000"/>
                          <a14:backgroundMark x1="52625" y1="12125" x2="53375" y2="11125"/>
                          <a14:backgroundMark x1="54375" y1="8875" x2="54250" y2="7875"/>
                          <a14:backgroundMark x1="53125" y1="7250" x2="49375" y2="6625"/>
                          <a14:backgroundMark x1="47875" y1="6250" x2="45000" y2="6125"/>
                          <a14:backgroundMark x1="42500" y1="6125" x2="41500" y2="6625"/>
                          <a14:backgroundMark x1="41500" y1="7000" x2="41500" y2="7000"/>
                          <a14:backgroundMark x1="44000" y1="9625" x2="45875" y2="11000"/>
                          <a14:backgroundMark x1="48250" y1="12250" x2="48875" y2="13750"/>
                          <a14:backgroundMark x1="49000" y1="15000" x2="49125" y2="15875"/>
                          <a14:backgroundMark x1="50000" y1="17375" x2="50000" y2="17375"/>
                          <a14:backgroundMark x1="50125" y1="18375" x2="50125" y2="18875"/>
                          <a14:backgroundMark x1="50125" y1="19000" x2="50125" y2="19000"/>
                          <a14:backgroundMark x1="59125" y1="7750" x2="61000" y2="7750"/>
                          <a14:backgroundMark x1="61000" y1="7750" x2="61000" y2="7750"/>
                          <a14:backgroundMark x1="60250" y1="10125" x2="60250" y2="10125"/>
                          <a14:backgroundMark x1="58625" y1="9875" x2="57625" y2="9875"/>
                          <a14:backgroundMark x1="56500" y1="9875" x2="56500" y2="9875"/>
                          <a14:backgroundMark x1="56375" y1="10000" x2="55875" y2="11500"/>
                          <a14:backgroundMark x1="55500" y1="11750" x2="55500" y2="11750"/>
                          <a14:backgroundMark x1="54750" y1="12250" x2="54250" y2="12625"/>
                          <a14:backgroundMark x1="53750" y1="13250" x2="53625" y2="13750"/>
                          <a14:backgroundMark x1="52125" y1="14375" x2="51250" y2="14875"/>
                          <a14:backgroundMark x1="50375" y1="14375" x2="47250" y2="12875"/>
                          <a14:backgroundMark x1="45750" y1="11750" x2="43750" y2="11000"/>
                          <a14:backgroundMark x1="42125" y1="10000" x2="40500" y2="11000"/>
                          <a14:backgroundMark x1="23500" y1="19500" x2="23500" y2="19500"/>
                        </a14:backgroundRemoval>
                      </a14:imgEffect>
                    </a14:imgLayer>
                  </a14:imgProps>
                </a:ext>
              </a:extLst>
            </a:blip>
            <a:srcRect l="10036"/>
            <a:stretch/>
          </p:blipFill>
          <p:spPr>
            <a:xfrm>
              <a:off x="820362" y="20166"/>
              <a:ext cx="6141662" cy="6826835"/>
            </a:xfrm>
            <a:prstGeom prst="rect">
              <a:avLst/>
            </a:prstGeom>
          </p:spPr>
        </p:pic>
      </p:grpSp>
      <p:sp>
        <p:nvSpPr>
          <p:cNvPr id="8" name="TextBox 7"/>
          <p:cNvSpPr txBox="1"/>
          <p:nvPr/>
        </p:nvSpPr>
        <p:spPr>
          <a:xfrm>
            <a:off x="3844100" y="5140712"/>
            <a:ext cx="4979248" cy="400110"/>
          </a:xfrm>
          <a:prstGeom prst="rect">
            <a:avLst/>
          </a:prstGeom>
          <a:noFill/>
        </p:spPr>
        <p:txBody>
          <a:bodyPr wrap="none" rtlCol="0">
            <a:spAutoFit/>
          </a:bodyPr>
          <a:lstStyle/>
          <a:p>
            <a:r>
              <a:rPr lang="uk-UA" sz="2000" dirty="0" smtClean="0">
                <a:solidFill>
                  <a:srgbClr val="FF0000"/>
                </a:solidFill>
                <a:latin typeface="Comic Sans MS" panose="030F0702030302020204" pitchFamily="66" charset="0"/>
              </a:rPr>
              <a:t>Носовий 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en-US" sz="2000" dirty="0" smtClean="0">
                <a:solidFill>
                  <a:srgbClr val="FF0000"/>
                </a:solidFill>
                <a:latin typeface="Comic Sans MS" panose="030F0702030302020204" pitchFamily="66" charset="0"/>
              </a:rPr>
              <a:t> </a:t>
            </a:r>
            <a:r>
              <a:rPr lang="uk-UA" sz="2000" dirty="0" smtClean="0">
                <a:solidFill>
                  <a:prstClr val="black"/>
                </a:solidFill>
                <a:latin typeface="Comic Sans MS" panose="030F0702030302020204" pitchFamily="66" charset="0"/>
              </a:rPr>
              <a:t>звужує і розширює ніздрі</a:t>
            </a:r>
            <a:endParaRPr lang="ru-RU" sz="2000" dirty="0">
              <a:solidFill>
                <a:prstClr val="black"/>
              </a:solidFill>
              <a:latin typeface="Comic Sans MS" panose="030F0702030302020204" pitchFamily="66" charset="0"/>
            </a:endParaRPr>
          </a:p>
        </p:txBody>
      </p:sp>
      <p:cxnSp>
        <p:nvCxnSpPr>
          <p:cNvPr id="10" name="Прямая соединительная линия 9"/>
          <p:cNvCxnSpPr/>
          <p:nvPr/>
        </p:nvCxnSpPr>
        <p:spPr>
          <a:xfrm>
            <a:off x="2768291" y="3433584"/>
            <a:ext cx="1279602" cy="17071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967079"/>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p:cNvPicPr>
            <a:picLocks noChangeAspect="1"/>
          </p:cNvPicPr>
          <p:nvPr/>
        </p:nvPicPr>
        <p:blipFill>
          <a:blip r:embed="rId2"/>
          <a:stretch>
            <a:fillRect/>
          </a:stretch>
        </p:blipFill>
        <p:spPr>
          <a:xfrm>
            <a:off x="105195" y="36276"/>
            <a:ext cx="5243861" cy="6790558"/>
          </a:xfrm>
          <a:prstGeom prst="rect">
            <a:avLst/>
          </a:prstGeom>
        </p:spPr>
      </p:pic>
      <p:sp>
        <p:nvSpPr>
          <p:cNvPr id="8" name="TextBox 7"/>
          <p:cNvSpPr txBox="1"/>
          <p:nvPr/>
        </p:nvSpPr>
        <p:spPr>
          <a:xfrm>
            <a:off x="4036458" y="4760393"/>
            <a:ext cx="4086375" cy="707886"/>
          </a:xfrm>
          <a:prstGeom prst="rect">
            <a:avLst/>
          </a:prstGeom>
          <a:noFill/>
        </p:spPr>
        <p:txBody>
          <a:bodyPr wrap="none" rtlCol="0">
            <a:spAutoFit/>
          </a:bodyPr>
          <a:lstStyle/>
          <a:p>
            <a:r>
              <a:rPr lang="uk-UA" sz="2000" dirty="0">
                <a:solidFill>
                  <a:srgbClr val="FF0000"/>
                </a:solidFill>
                <a:latin typeface="Comic Sans MS" panose="030F0702030302020204" pitchFamily="66" charset="0"/>
              </a:rPr>
              <a:t>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en-US" sz="2000" dirty="0" smtClean="0">
                <a:solidFill>
                  <a:srgbClr val="FF0000"/>
                </a:solidFill>
                <a:latin typeface="Comic Sans MS" panose="030F0702030302020204" pitchFamily="66" charset="0"/>
              </a:rPr>
              <a:t> </a:t>
            </a:r>
            <a:r>
              <a:rPr lang="uk-UA" sz="2000" dirty="0" smtClean="0">
                <a:solidFill>
                  <a:srgbClr val="FF0000"/>
                </a:solidFill>
                <a:latin typeface="Comic Sans MS" panose="030F0702030302020204" pitchFamily="66" charset="0"/>
              </a:rPr>
              <a:t>гордіїв </a:t>
            </a:r>
            <a:r>
              <a:rPr lang="uk-UA" sz="2000" dirty="0" smtClean="0">
                <a:solidFill>
                  <a:prstClr val="black"/>
                </a:solidFill>
                <a:latin typeface="Comic Sans MS" panose="030F0702030302020204" pitchFamily="66" charset="0"/>
              </a:rPr>
              <a:t>утворює </a:t>
            </a:r>
          </a:p>
          <a:p>
            <a:r>
              <a:rPr lang="uk-UA" sz="2000" dirty="0" smtClean="0">
                <a:solidFill>
                  <a:prstClr val="black"/>
                </a:solidFill>
                <a:latin typeface="Comic Sans MS" panose="030F0702030302020204" pitchFamily="66" charset="0"/>
              </a:rPr>
              <a:t>поперечні складки на переніссі</a:t>
            </a:r>
            <a:endParaRPr lang="ru-RU" sz="2000" dirty="0">
              <a:solidFill>
                <a:prstClr val="black"/>
              </a:solidFill>
              <a:latin typeface="Comic Sans MS" panose="030F0702030302020204" pitchFamily="66" charset="0"/>
            </a:endParaRPr>
          </a:p>
        </p:txBody>
      </p:sp>
      <p:cxnSp>
        <p:nvCxnSpPr>
          <p:cNvPr id="10" name="Прямая соединительная линия 9"/>
          <p:cNvCxnSpPr/>
          <p:nvPr/>
        </p:nvCxnSpPr>
        <p:spPr>
          <a:xfrm>
            <a:off x="2727124" y="2441180"/>
            <a:ext cx="1384146" cy="22919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819418"/>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78" y="0"/>
            <a:ext cx="4058506" cy="6858000"/>
          </a:xfrm>
          <a:prstGeom prst="rect">
            <a:avLst/>
          </a:prstGeom>
        </p:spPr>
      </p:pic>
      <p:sp>
        <p:nvSpPr>
          <p:cNvPr id="8" name="TextBox 7"/>
          <p:cNvSpPr txBox="1"/>
          <p:nvPr/>
        </p:nvSpPr>
        <p:spPr>
          <a:xfrm>
            <a:off x="3969550" y="5501443"/>
            <a:ext cx="3902030" cy="707886"/>
          </a:xfrm>
          <a:prstGeom prst="rect">
            <a:avLst/>
          </a:prstGeom>
          <a:noFill/>
        </p:spPr>
        <p:txBody>
          <a:bodyPr wrap="none" rtlCol="0">
            <a:spAutoFit/>
          </a:bodyPr>
          <a:lstStyle/>
          <a:p>
            <a:r>
              <a:rPr lang="uk-UA" sz="2000" dirty="0" smtClean="0">
                <a:solidFill>
                  <a:srgbClr val="FF0000"/>
                </a:solidFill>
                <a:latin typeface="Comic Sans MS" panose="030F0702030302020204" pitchFamily="66" charset="0"/>
              </a:rPr>
              <a:t>Коловий 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рота</a:t>
            </a:r>
            <a:r>
              <a:rPr lang="en-US" sz="2000" dirty="0" smtClean="0">
                <a:solidFill>
                  <a:srgbClr val="FF0000"/>
                </a:solidFill>
                <a:latin typeface="Comic Sans MS" panose="030F0702030302020204" pitchFamily="66" charset="0"/>
              </a:rPr>
              <a:t> </a:t>
            </a:r>
            <a:r>
              <a:rPr lang="uk-UA" sz="2000" dirty="0" smtClean="0">
                <a:solidFill>
                  <a:prstClr val="black"/>
                </a:solidFill>
                <a:latin typeface="Comic Sans MS" panose="030F0702030302020204" pitchFamily="66" charset="0"/>
              </a:rPr>
              <a:t>стуляє рот </a:t>
            </a:r>
          </a:p>
          <a:p>
            <a:r>
              <a:rPr lang="uk-UA" sz="2000" dirty="0" smtClean="0">
                <a:solidFill>
                  <a:prstClr val="black"/>
                </a:solidFill>
                <a:latin typeface="Comic Sans MS" panose="030F0702030302020204" pitchFamily="66" charset="0"/>
              </a:rPr>
              <a:t>і робить губи «трубочкою» </a:t>
            </a:r>
            <a:endParaRPr lang="ru-RU" sz="2000" dirty="0">
              <a:solidFill>
                <a:prstClr val="black"/>
              </a:solidFill>
              <a:latin typeface="Comic Sans MS" panose="030F0702030302020204" pitchFamily="66" charset="0"/>
            </a:endParaRPr>
          </a:p>
        </p:txBody>
      </p:sp>
      <p:cxnSp>
        <p:nvCxnSpPr>
          <p:cNvPr id="10" name="Прямая соединительная линия 9"/>
          <p:cNvCxnSpPr/>
          <p:nvPr/>
        </p:nvCxnSpPr>
        <p:spPr>
          <a:xfrm>
            <a:off x="3019193" y="4638907"/>
            <a:ext cx="1229423" cy="862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8083983"/>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34" y="0"/>
            <a:ext cx="5340924" cy="6858000"/>
          </a:xfrm>
          <a:prstGeom prst="rect">
            <a:avLst/>
          </a:prstGeom>
        </p:spPr>
      </p:pic>
      <p:sp>
        <p:nvSpPr>
          <p:cNvPr id="8" name="TextBox 7"/>
          <p:cNvSpPr txBox="1"/>
          <p:nvPr/>
        </p:nvSpPr>
        <p:spPr>
          <a:xfrm>
            <a:off x="4223526" y="5444837"/>
            <a:ext cx="3328155" cy="400110"/>
          </a:xfrm>
          <a:prstGeom prst="rect">
            <a:avLst/>
          </a:prstGeom>
          <a:noFill/>
        </p:spPr>
        <p:txBody>
          <a:bodyPr wrap="none" rtlCol="0">
            <a:spAutoFit/>
          </a:bodyPr>
          <a:lstStyle/>
          <a:p>
            <a:r>
              <a:rPr lang="uk-UA" sz="2000" dirty="0">
                <a:solidFill>
                  <a:srgbClr val="FF0000"/>
                </a:solidFill>
                <a:latin typeface="Comic Sans MS" panose="030F0702030302020204" pitchFamily="66" charset="0"/>
              </a:rPr>
              <a:t>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що опускає кут рота</a:t>
            </a:r>
            <a:endParaRPr lang="ru-RU" sz="2000" dirty="0">
              <a:solidFill>
                <a:srgbClr val="FF0000"/>
              </a:solidFill>
              <a:latin typeface="Comic Sans MS" panose="030F0702030302020204" pitchFamily="66" charset="0"/>
            </a:endParaRPr>
          </a:p>
        </p:txBody>
      </p:sp>
      <p:cxnSp>
        <p:nvCxnSpPr>
          <p:cNvPr id="10" name="Прямая соединительная линия 9"/>
          <p:cNvCxnSpPr/>
          <p:nvPr/>
        </p:nvCxnSpPr>
        <p:spPr>
          <a:xfrm>
            <a:off x="3236642" y="5346796"/>
            <a:ext cx="986884" cy="4183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Заголовок 3"/>
          <p:cNvSpPr>
            <a:spLocks noGrp="1"/>
          </p:cNvSpPr>
          <p:nvPr>
            <p:ph type="title"/>
          </p:nvPr>
        </p:nvSpPr>
        <p:spPr/>
        <p:txBody>
          <a:bodyPr/>
          <a:lstStyle/>
          <a:p>
            <a:endParaRPr lang="uk-UA"/>
          </a:p>
        </p:txBody>
      </p:sp>
    </p:spTree>
    <p:extLst>
      <p:ext uri="{BB962C8B-B14F-4D97-AF65-F5344CB8AC3E}">
        <p14:creationId xmlns:p14="http://schemas.microsoft.com/office/powerpoint/2010/main" val="347387284"/>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88" y="0"/>
            <a:ext cx="5328008" cy="6826834"/>
          </a:xfrm>
          <a:prstGeom prst="rect">
            <a:avLst/>
          </a:prstGeom>
        </p:spPr>
      </p:pic>
      <p:sp>
        <p:nvSpPr>
          <p:cNvPr id="8" name="TextBox 7"/>
          <p:cNvSpPr txBox="1"/>
          <p:nvPr/>
        </p:nvSpPr>
        <p:spPr>
          <a:xfrm>
            <a:off x="3955897" y="5654030"/>
            <a:ext cx="3785011" cy="400110"/>
          </a:xfrm>
          <a:prstGeom prst="rect">
            <a:avLst/>
          </a:prstGeom>
          <a:noFill/>
        </p:spPr>
        <p:txBody>
          <a:bodyPr wrap="none" rtlCol="0">
            <a:spAutoFit/>
          </a:bodyPr>
          <a:lstStyle/>
          <a:p>
            <a:r>
              <a:rPr lang="uk-UA" sz="2000" dirty="0">
                <a:solidFill>
                  <a:srgbClr val="FF0000"/>
                </a:solidFill>
                <a:latin typeface="Comic Sans MS" panose="030F0702030302020204" pitchFamily="66" charset="0"/>
              </a:rPr>
              <a:t>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що опускає нижню губу</a:t>
            </a:r>
            <a:endParaRPr lang="ru-RU" sz="2000" dirty="0">
              <a:solidFill>
                <a:srgbClr val="FF0000"/>
              </a:solidFill>
              <a:latin typeface="Comic Sans MS" panose="030F0702030302020204" pitchFamily="66" charset="0"/>
            </a:endParaRPr>
          </a:p>
        </p:txBody>
      </p:sp>
      <p:cxnSp>
        <p:nvCxnSpPr>
          <p:cNvPr id="10" name="Прямая соединительная линия 9"/>
          <p:cNvCxnSpPr/>
          <p:nvPr/>
        </p:nvCxnSpPr>
        <p:spPr>
          <a:xfrm>
            <a:off x="2969013" y="5444840"/>
            <a:ext cx="986884" cy="4183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6233443"/>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34" y="0"/>
            <a:ext cx="5340924" cy="6858000"/>
          </a:xfrm>
          <a:prstGeom prst="rect">
            <a:avLst/>
          </a:prstGeom>
        </p:spPr>
      </p:pic>
      <p:sp>
        <p:nvSpPr>
          <p:cNvPr id="8" name="TextBox 7"/>
          <p:cNvSpPr txBox="1"/>
          <p:nvPr/>
        </p:nvSpPr>
        <p:spPr>
          <a:xfrm>
            <a:off x="3929675" y="5955113"/>
            <a:ext cx="4985660" cy="400110"/>
          </a:xfrm>
          <a:prstGeom prst="rect">
            <a:avLst/>
          </a:prstGeom>
          <a:noFill/>
        </p:spPr>
        <p:txBody>
          <a:bodyPr wrap="none" rtlCol="0">
            <a:spAutoFit/>
          </a:bodyPr>
          <a:lstStyle/>
          <a:p>
            <a:r>
              <a:rPr lang="uk-UA" sz="2000" dirty="0" smtClean="0">
                <a:solidFill>
                  <a:srgbClr val="FF0000"/>
                </a:solidFill>
                <a:latin typeface="Comic Sans MS" panose="030F0702030302020204" pitchFamily="66" charset="0"/>
              </a:rPr>
              <a:t>Підборідний 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a:t>
            </a:r>
            <a:r>
              <a:rPr lang="uk-UA" sz="2000" dirty="0" smtClean="0">
                <a:solidFill>
                  <a:prstClr val="black"/>
                </a:solidFill>
                <a:latin typeface="Comic Sans MS" panose="030F0702030302020204" pitchFamily="66" charset="0"/>
              </a:rPr>
              <a:t>піднімає нижню губу</a:t>
            </a:r>
            <a:endParaRPr lang="ru-RU" sz="2000" dirty="0">
              <a:solidFill>
                <a:prstClr val="black"/>
              </a:solidFill>
              <a:latin typeface="Comic Sans MS" panose="030F0702030302020204" pitchFamily="66" charset="0"/>
            </a:endParaRPr>
          </a:p>
        </p:txBody>
      </p:sp>
      <p:cxnSp>
        <p:nvCxnSpPr>
          <p:cNvPr id="10" name="Прямая соединительная линия 9"/>
          <p:cNvCxnSpPr/>
          <p:nvPr/>
        </p:nvCxnSpPr>
        <p:spPr>
          <a:xfrm>
            <a:off x="2810108" y="5844949"/>
            <a:ext cx="986884" cy="4183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528407"/>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a:stretch>
            <a:fillRect/>
          </a:stretch>
        </p:blipFill>
        <p:spPr>
          <a:xfrm>
            <a:off x="117088" y="0"/>
            <a:ext cx="5298875" cy="6858000"/>
          </a:xfrm>
          <a:prstGeom prst="rect">
            <a:avLst/>
          </a:prstGeom>
        </p:spPr>
      </p:pic>
      <p:sp>
        <p:nvSpPr>
          <p:cNvPr id="8" name="TextBox 7"/>
          <p:cNvSpPr txBox="1"/>
          <p:nvPr/>
        </p:nvSpPr>
        <p:spPr>
          <a:xfrm>
            <a:off x="4004948" y="5207620"/>
            <a:ext cx="3948517" cy="400110"/>
          </a:xfrm>
          <a:prstGeom prst="rect">
            <a:avLst/>
          </a:prstGeom>
          <a:noFill/>
        </p:spPr>
        <p:txBody>
          <a:bodyPr wrap="none" rtlCol="0">
            <a:spAutoFit/>
          </a:bodyPr>
          <a:lstStyle/>
          <a:p>
            <a:r>
              <a:rPr lang="uk-UA" sz="2000" dirty="0">
                <a:solidFill>
                  <a:srgbClr val="FF0000"/>
                </a:solidFill>
                <a:latin typeface="Comic Sans MS" panose="030F0702030302020204" pitchFamily="66" charset="0"/>
              </a:rPr>
              <a:t>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що піднімає верхню губу</a:t>
            </a:r>
            <a:endParaRPr lang="ru-RU" sz="2000" dirty="0">
              <a:solidFill>
                <a:srgbClr val="FF0000"/>
              </a:solidFill>
              <a:latin typeface="Comic Sans MS" panose="030F0702030302020204" pitchFamily="66" charset="0"/>
            </a:endParaRPr>
          </a:p>
        </p:txBody>
      </p:sp>
      <p:cxnSp>
        <p:nvCxnSpPr>
          <p:cNvPr id="10" name="Прямая соединительная линия 9"/>
          <p:cNvCxnSpPr/>
          <p:nvPr/>
        </p:nvCxnSpPr>
        <p:spPr>
          <a:xfrm>
            <a:off x="3059881" y="4025180"/>
            <a:ext cx="1029830" cy="11824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549783"/>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Группа 8"/>
          <p:cNvGrpSpPr/>
          <p:nvPr/>
        </p:nvGrpSpPr>
        <p:grpSpPr>
          <a:xfrm>
            <a:off x="100361" y="0"/>
            <a:ext cx="5310768" cy="6858000"/>
            <a:chOff x="0" y="156117"/>
            <a:chExt cx="6568069" cy="6568068"/>
          </a:xfrm>
        </p:grpSpPr>
        <p:pic>
          <p:nvPicPr>
            <p:cNvPr id="11" name="Рисунок 10"/>
            <p:cNvPicPr>
              <a:picLocks noChangeAspect="1"/>
            </p:cNvPicPr>
            <p:nvPr/>
          </p:nvPicPr>
          <p:blipFill>
            <a:blip r:embed="rId2"/>
            <a:stretch>
              <a:fillRect/>
            </a:stretch>
          </p:blipFill>
          <p:spPr>
            <a:xfrm>
              <a:off x="0" y="156117"/>
              <a:ext cx="6568068" cy="6568068"/>
            </a:xfrm>
            <a:prstGeom prst="rect">
              <a:avLst/>
            </a:prstGeom>
          </p:spPr>
        </p:pic>
        <p:pic>
          <p:nvPicPr>
            <p:cNvPr id="12" name="Рисунок 11"/>
            <p:cNvPicPr>
              <a:picLocks noChangeAspect="1"/>
            </p:cNvPicPr>
            <p:nvPr/>
          </p:nvPicPr>
          <p:blipFill rotWithShape="1">
            <a:blip r:embed="rId3">
              <a:extLst>
                <a:ext uri="{BEBA8EAE-BF5A-486C-A8C5-ECC9F3942E4B}">
                  <a14:imgProps xmlns:a14="http://schemas.microsoft.com/office/drawing/2010/main">
                    <a14:imgLayer r:embed="rId4">
                      <a14:imgEffect>
                        <a14:backgroundRemoval t="64625" b="96375" l="10000" r="90000">
                          <a14:foregroundMark x1="35125" y1="71875" x2="35125" y2="71875"/>
                          <a14:foregroundMark x1="33250" y1="68875" x2="33250" y2="68875"/>
                          <a14:foregroundMark x1="31250" y1="64625" x2="31250" y2="64625"/>
                          <a14:foregroundMark x1="67250" y1="68125" x2="67250" y2="68125"/>
                          <a14:foregroundMark x1="68750" y1="65500" x2="68750" y2="65500"/>
                          <a14:foregroundMark x1="69750" y1="65250" x2="69750" y2="65250"/>
                          <a14:foregroundMark x1="70625" y1="64875" x2="70625" y2="64875"/>
                          <a14:backgroundMark x1="33125" y1="62250" x2="33125" y2="62250"/>
                          <a14:backgroundMark x1="36000" y1="65375" x2="36000" y2="65375"/>
                          <a14:backgroundMark x1="37375" y1="66500" x2="37375" y2="66500"/>
                          <a14:backgroundMark x1="59625" y1="63125" x2="59625" y2="63125"/>
                          <a14:backgroundMark x1="59750" y1="65500" x2="59750" y2="65500"/>
                          <a14:backgroundMark x1="60625" y1="67250" x2="60625" y2="67250"/>
                          <a14:backgroundMark x1="62125" y1="66750" x2="62125" y2="66750"/>
                          <a14:backgroundMark x1="61000" y1="69625" x2="61000" y2="69625"/>
                        </a14:backgroundRemoval>
                      </a14:imgEffect>
                    </a14:imgLayer>
                  </a14:imgProps>
                </a:ext>
              </a:extLst>
            </a:blip>
            <a:srcRect t="63946"/>
            <a:stretch/>
          </p:blipFill>
          <p:spPr>
            <a:xfrm>
              <a:off x="0" y="4356094"/>
              <a:ext cx="6568068" cy="2368091"/>
            </a:xfrm>
            <a:prstGeom prst="rect">
              <a:avLst/>
            </a:prstGeom>
          </p:spPr>
        </p:pic>
        <p:pic>
          <p:nvPicPr>
            <p:cNvPr id="13" name="Рисунок 12"/>
            <p:cNvPicPr>
              <a:picLocks noChangeAspect="1"/>
            </p:cNvPicPr>
            <p:nvPr/>
          </p:nvPicPr>
          <p:blipFill rotWithShape="1">
            <a:blip r:embed="rId5">
              <a:extLst>
                <a:ext uri="{BEBA8EAE-BF5A-486C-A8C5-ECC9F3942E4B}">
                  <a14:imgProps xmlns:a14="http://schemas.microsoft.com/office/drawing/2010/main">
                    <a14:imgLayer r:embed="rId6">
                      <a14:imgEffect>
                        <a14:backgroundRemoval t="50375" b="74125" l="10000" r="90000">
                          <a14:foregroundMark x1="23875" y1="56250" x2="23875" y2="56250"/>
                          <a14:foregroundMark x1="70000" y1="59625" x2="70000" y2="59625"/>
                          <a14:backgroundMark x1="33375" y1="55500" x2="33375" y2="55500"/>
                          <a14:backgroundMark x1="32500" y1="57375" x2="32500" y2="57375"/>
                          <a14:backgroundMark x1="34750" y1="59250" x2="35500" y2="60000"/>
                          <a14:backgroundMark x1="42875" y1="60000" x2="42875" y2="60000"/>
                          <a14:backgroundMark x1="50000" y1="56125" x2="50000" y2="56125"/>
                          <a14:backgroundMark x1="52250" y1="58750" x2="52250" y2="58750"/>
                          <a14:backgroundMark x1="50250" y1="60375" x2="50250" y2="60375"/>
                          <a14:backgroundMark x1="59750" y1="59125" x2="59750" y2="59125"/>
                          <a14:backgroundMark x1="63875" y1="58500" x2="63875" y2="58500"/>
                          <a14:backgroundMark x1="60625" y1="61000" x2="60625" y2="61000"/>
                          <a14:backgroundMark x1="58500" y1="62250" x2="58500" y2="62250"/>
                          <a14:backgroundMark x1="57500" y1="63750" x2="57500" y2="63750"/>
                          <a14:backgroundMark x1="30250" y1="65625" x2="30250" y2="65625"/>
                          <a14:backgroundMark x1="32875" y1="66375" x2="32875" y2="66375"/>
                          <a14:backgroundMark x1="65000" y1="68500" x2="65000" y2="68500"/>
                          <a14:backgroundMark x1="63250" y1="71125" x2="63250" y2="71125"/>
                          <a14:backgroundMark x1="70250" y1="64125" x2="70250" y2="64125"/>
                          <a14:backgroundMark x1="72250" y1="63375" x2="72250" y2="63375"/>
                        </a14:backgroundRemoval>
                      </a14:imgEffect>
                    </a14:imgLayer>
                  </a14:imgProps>
                </a:ext>
              </a:extLst>
            </a:blip>
            <a:srcRect l="11545" t="6483"/>
            <a:stretch/>
          </p:blipFill>
          <p:spPr>
            <a:xfrm>
              <a:off x="758283" y="680224"/>
              <a:ext cx="5809786" cy="5965903"/>
            </a:xfrm>
            <a:prstGeom prst="rect">
              <a:avLst/>
            </a:prstGeom>
          </p:spPr>
        </p:pic>
      </p:grpSp>
      <p:sp>
        <p:nvSpPr>
          <p:cNvPr id="8" name="TextBox 7"/>
          <p:cNvSpPr txBox="1"/>
          <p:nvPr/>
        </p:nvSpPr>
        <p:spPr>
          <a:xfrm>
            <a:off x="4180579" y="4447703"/>
            <a:ext cx="1911101" cy="400110"/>
          </a:xfrm>
          <a:prstGeom prst="rect">
            <a:avLst/>
          </a:prstGeom>
          <a:noFill/>
        </p:spPr>
        <p:txBody>
          <a:bodyPr wrap="none" rtlCol="0">
            <a:spAutoFit/>
          </a:bodyPr>
          <a:lstStyle/>
          <a:p>
            <a:r>
              <a:rPr lang="uk-UA" sz="2000" dirty="0" smtClean="0">
                <a:solidFill>
                  <a:srgbClr val="FF0000"/>
                </a:solidFill>
                <a:latin typeface="Comic Sans MS" panose="030F0702030302020204" pitchFamily="66" charset="0"/>
              </a:rPr>
              <a:t>Виличні 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язи</a:t>
            </a:r>
            <a:endParaRPr lang="ru-RU" sz="2000" dirty="0">
              <a:solidFill>
                <a:srgbClr val="FF0000"/>
              </a:solidFill>
              <a:latin typeface="Comic Sans MS" panose="030F0702030302020204" pitchFamily="66" charset="0"/>
            </a:endParaRPr>
          </a:p>
        </p:txBody>
      </p:sp>
      <p:cxnSp>
        <p:nvCxnSpPr>
          <p:cNvPr id="10" name="Прямая соединительная линия 9"/>
          <p:cNvCxnSpPr/>
          <p:nvPr/>
        </p:nvCxnSpPr>
        <p:spPr>
          <a:xfrm>
            <a:off x="3612994" y="3935825"/>
            <a:ext cx="928340" cy="5631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180578" y="4967466"/>
            <a:ext cx="1400608" cy="707886"/>
          </a:xfrm>
          <a:prstGeom prst="rect">
            <a:avLst/>
          </a:prstGeom>
          <a:noFill/>
        </p:spPr>
        <p:txBody>
          <a:bodyPr wrap="square" rtlCol="0">
            <a:spAutoFit/>
          </a:bodyPr>
          <a:lstStyle/>
          <a:p>
            <a:r>
              <a:rPr lang="uk-UA" sz="2000" dirty="0">
                <a:solidFill>
                  <a:srgbClr val="FF0000"/>
                </a:solidFill>
                <a:latin typeface="Comic Sans MS" panose="030F0702030302020204" pitchFamily="66" charset="0"/>
              </a:rPr>
              <a:t>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сміху</a:t>
            </a:r>
            <a:endParaRPr lang="ru-RU" sz="2000" dirty="0">
              <a:solidFill>
                <a:srgbClr val="FF0000"/>
              </a:solidFill>
              <a:latin typeface="Comic Sans MS" panose="030F0702030302020204" pitchFamily="66" charset="0"/>
            </a:endParaRPr>
          </a:p>
        </p:txBody>
      </p:sp>
      <p:sp>
        <p:nvSpPr>
          <p:cNvPr id="4" name="TextBox 3"/>
          <p:cNvSpPr txBox="1"/>
          <p:nvPr/>
        </p:nvSpPr>
        <p:spPr>
          <a:xfrm>
            <a:off x="5248247" y="4802216"/>
            <a:ext cx="2154757" cy="400110"/>
          </a:xfrm>
          <a:prstGeom prst="rect">
            <a:avLst/>
          </a:prstGeom>
          <a:noFill/>
        </p:spPr>
        <p:txBody>
          <a:bodyPr wrap="none" rtlCol="0">
            <a:spAutoFit/>
          </a:bodyPr>
          <a:lstStyle/>
          <a:p>
            <a:r>
              <a:rPr lang="uk-UA" sz="2000" dirty="0">
                <a:solidFill>
                  <a:prstClr val="black"/>
                </a:solidFill>
                <a:latin typeface="Comic Sans MS" panose="030F0702030302020204" pitchFamily="66" charset="0"/>
              </a:rPr>
              <a:t>т</a:t>
            </a:r>
            <a:r>
              <a:rPr lang="uk-UA" sz="2000" dirty="0" smtClean="0">
                <a:solidFill>
                  <a:prstClr val="black"/>
                </a:solidFill>
                <a:latin typeface="Comic Sans MS" panose="030F0702030302020204" pitchFamily="66" charset="0"/>
              </a:rPr>
              <a:t>ягнуть кут рота</a:t>
            </a:r>
            <a:endParaRPr lang="ru-RU" sz="2000" dirty="0">
              <a:solidFill>
                <a:prstClr val="black"/>
              </a:solidFill>
              <a:latin typeface="Comic Sans MS" panose="030F0702030302020204" pitchFamily="66" charset="0"/>
            </a:endParaRPr>
          </a:p>
        </p:txBody>
      </p:sp>
      <p:cxnSp>
        <p:nvCxnSpPr>
          <p:cNvPr id="15" name="Прямая соединительная линия 14"/>
          <p:cNvCxnSpPr/>
          <p:nvPr/>
        </p:nvCxnSpPr>
        <p:spPr>
          <a:xfrm>
            <a:off x="3546089" y="4777671"/>
            <a:ext cx="710891" cy="2661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3587905" y="4230995"/>
            <a:ext cx="802889" cy="290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9598909"/>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 y="2"/>
            <a:ext cx="5151863" cy="6869151"/>
          </a:xfrm>
          <a:prstGeom prst="rect">
            <a:avLst/>
          </a:prstGeom>
        </p:spPr>
      </p:pic>
      <p:sp>
        <p:nvSpPr>
          <p:cNvPr id="2" name="Заголовок 1"/>
          <p:cNvSpPr>
            <a:spLocks noGrp="1"/>
          </p:cNvSpPr>
          <p:nvPr>
            <p:ph type="title"/>
          </p:nvPr>
        </p:nvSpPr>
        <p:spPr>
          <a:xfrm>
            <a:off x="4924002" y="2349466"/>
            <a:ext cx="3880624" cy="1325563"/>
          </a:xfrm>
        </p:spPr>
        <p:txBody>
          <a:bodyPr>
            <a:noAutofit/>
          </a:bodyPr>
          <a:lstStyle/>
          <a:p>
            <a:pPr algn="ctr"/>
            <a:r>
              <a:rPr lang="ru-RU" sz="2800" dirty="0" err="1" smtClean="0">
                <a:solidFill>
                  <a:srgbClr val="7030A0"/>
                </a:solidFill>
                <a:latin typeface="Times New Roman" panose="02020603050405020304" pitchFamily="18" charset="0"/>
                <a:cs typeface="Times New Roman" panose="02020603050405020304" pitchFamily="18" charset="0"/>
              </a:rPr>
              <a:t>Жувальні</a:t>
            </a:r>
            <a:r>
              <a:rPr lang="ru-RU" sz="2800" dirty="0" smtClean="0">
                <a:solidFill>
                  <a:srgbClr val="7030A0"/>
                </a:solidFill>
                <a:latin typeface="Times New Roman" panose="02020603050405020304" pitchFamily="18" charset="0"/>
                <a:cs typeface="Times New Roman" panose="02020603050405020304" pitchFamily="18" charset="0"/>
              </a:rPr>
              <a:t> м</a:t>
            </a:r>
            <a:r>
              <a:rPr lang="en-US" sz="2800" dirty="0" smtClean="0">
                <a:solidFill>
                  <a:srgbClr val="7030A0"/>
                </a:solidFill>
                <a:latin typeface="Times New Roman" panose="02020603050405020304" pitchFamily="18" charset="0"/>
                <a:cs typeface="Times New Roman" panose="02020603050405020304" pitchFamily="18" charset="0"/>
              </a:rPr>
              <a:t>’</a:t>
            </a:r>
            <a:r>
              <a:rPr lang="ru-RU" sz="2800" dirty="0" smtClean="0">
                <a:solidFill>
                  <a:srgbClr val="7030A0"/>
                </a:solidFill>
                <a:latin typeface="Times New Roman" panose="02020603050405020304" pitchFamily="18" charset="0"/>
                <a:cs typeface="Times New Roman" panose="02020603050405020304" pitchFamily="18" charset="0"/>
              </a:rPr>
              <a:t>язи</a:t>
            </a:r>
            <a:r>
              <a:rPr lang="ru-RU" sz="2800" dirty="0" smtClean="0">
                <a:solidFill>
                  <a:srgbClr val="228622"/>
                </a:solidFill>
                <a:latin typeface="Times New Roman" panose="02020603050405020304" pitchFamily="18" charset="0"/>
                <a:cs typeface="Times New Roman" panose="02020603050405020304" pitchFamily="18" charset="0"/>
              </a:rPr>
              <a:t/>
            </a:r>
            <a:br>
              <a:rPr lang="ru-RU" sz="2800" dirty="0" smtClean="0">
                <a:solidFill>
                  <a:srgbClr val="228622"/>
                </a:solidFill>
                <a:latin typeface="Times New Roman" panose="02020603050405020304" pitchFamily="18" charset="0"/>
                <a:cs typeface="Times New Roman" panose="02020603050405020304" pitchFamily="18" charset="0"/>
              </a:rPr>
            </a:br>
            <a:r>
              <a:rPr lang="ru-RU" sz="2800" dirty="0" err="1" smtClean="0">
                <a:latin typeface="Times New Roman" panose="02020603050405020304" pitchFamily="18" charset="0"/>
                <a:cs typeface="Times New Roman" panose="02020603050405020304" pitchFamily="18" charset="0"/>
              </a:rPr>
              <a:t>обома</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кінцями</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кріпляться</a:t>
            </a:r>
            <a:r>
              <a:rPr lang="ru-RU" sz="2800" dirty="0" smtClean="0">
                <a:latin typeface="Times New Roman" panose="02020603050405020304" pitchFamily="18" charset="0"/>
                <a:cs typeface="Times New Roman" panose="02020603050405020304" pitchFamily="18" charset="0"/>
              </a:rPr>
              <a:t> до </a:t>
            </a:r>
            <a:r>
              <a:rPr lang="ru-RU" sz="2800" dirty="0" err="1" smtClean="0">
                <a:latin typeface="Times New Roman" panose="02020603050405020304" pitchFamily="18" charset="0"/>
                <a:cs typeface="Times New Roman" panose="02020603050405020304" pitchFamily="18" charset="0"/>
              </a:rPr>
              <a:t>кісткок</a:t>
            </a:r>
            <a:r>
              <a:rPr lang="ru-RU" sz="2800" dirty="0" smtClean="0">
                <a:latin typeface="Times New Roman" panose="02020603050405020304" pitchFamily="18" charset="0"/>
                <a:cs typeface="Times New Roman" panose="02020603050405020304" pitchFamily="18" charset="0"/>
              </a:rPr>
              <a:t> черепа.</a:t>
            </a:r>
            <a:br>
              <a:rPr lang="ru-RU" sz="2800" dirty="0" smtClean="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dirty="0" err="1" smtClean="0">
                <a:solidFill>
                  <a:srgbClr val="7030A0"/>
                </a:solidFill>
                <a:latin typeface="Times New Roman" panose="02020603050405020304" pitchFamily="18" charset="0"/>
                <a:cs typeface="Times New Roman" panose="02020603050405020304" pitchFamily="18" charset="0"/>
              </a:rPr>
              <a:t>Жувальні</a:t>
            </a:r>
            <a:r>
              <a:rPr lang="ru-RU" sz="2800" dirty="0" smtClean="0">
                <a:solidFill>
                  <a:srgbClr val="7030A0"/>
                </a:solidFill>
                <a:latin typeface="Times New Roman" panose="02020603050405020304" pitchFamily="18" charset="0"/>
                <a:cs typeface="Times New Roman" panose="02020603050405020304" pitchFamily="18" charset="0"/>
              </a:rPr>
              <a:t> м</a:t>
            </a:r>
            <a:r>
              <a:rPr lang="en-US" sz="2800" dirty="0" smtClean="0">
                <a:solidFill>
                  <a:srgbClr val="7030A0"/>
                </a:solidFill>
                <a:latin typeface="Times New Roman" panose="02020603050405020304" pitchFamily="18" charset="0"/>
                <a:cs typeface="Times New Roman" panose="02020603050405020304" pitchFamily="18" charset="0"/>
              </a:rPr>
              <a:t>’</a:t>
            </a:r>
            <a:r>
              <a:rPr lang="ru-RU" sz="2800" dirty="0" smtClean="0">
                <a:solidFill>
                  <a:srgbClr val="7030A0"/>
                </a:solidFill>
                <a:latin typeface="Times New Roman" panose="02020603050405020304" pitchFamily="18" charset="0"/>
                <a:cs typeface="Times New Roman" panose="02020603050405020304" pitchFamily="18" charset="0"/>
              </a:rPr>
              <a:t>язи </a:t>
            </a:r>
            <a:r>
              <a:rPr lang="ru-RU" sz="2800" dirty="0" err="1" smtClean="0">
                <a:latin typeface="Times New Roman" panose="02020603050405020304" pitchFamily="18" charset="0"/>
                <a:cs typeface="Times New Roman" panose="02020603050405020304" pitchFamily="18" charset="0"/>
              </a:rPr>
              <a:t>обумовлюють</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рухи</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скронево-нижньощелепного</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суглоба</a:t>
            </a:r>
            <a:r>
              <a:rPr lang="ru-RU" sz="2800" dirty="0" smtClean="0">
                <a:latin typeface="Times New Roman" panose="02020603050405020304" pitchFamily="18" charset="0"/>
                <a:cs typeface="Times New Roman" panose="02020603050405020304" pitchFamily="18" charset="0"/>
              </a:rPr>
              <a:t> і </a:t>
            </a:r>
            <a:r>
              <a:rPr lang="ru-RU" sz="2800" dirty="0" err="1" smtClean="0">
                <a:latin typeface="Times New Roman" panose="02020603050405020304" pitchFamily="18" charset="0"/>
                <a:cs typeface="Times New Roman" panose="02020603050405020304" pitchFamily="18" charset="0"/>
              </a:rPr>
              <a:t>забезпечують</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жування</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ковтання</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вимову</a:t>
            </a:r>
            <a:endParaRPr lang="ru-RU" sz="28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2801978" y="5540578"/>
            <a:ext cx="3964025" cy="1015663"/>
          </a:xfrm>
          <a:prstGeom prst="rect">
            <a:avLst/>
          </a:prstGeom>
          <a:noFill/>
        </p:spPr>
        <p:txBody>
          <a:bodyPr wrap="square" rtlCol="0">
            <a:spAutoFit/>
          </a:bodyPr>
          <a:lstStyle/>
          <a:p>
            <a:r>
              <a:rPr lang="uk-UA" sz="2000" dirty="0" smtClean="0">
                <a:solidFill>
                  <a:srgbClr val="FF0000"/>
                </a:solidFill>
                <a:latin typeface="Comic Sans MS" panose="030F0702030302020204" pitchFamily="66" charset="0"/>
              </a:rPr>
              <a:t>Жувальний 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a:t>
            </a:r>
            <a:r>
              <a:rPr lang="uk-UA" sz="2000" dirty="0" smtClean="0">
                <a:solidFill>
                  <a:prstClr val="black"/>
                </a:solidFill>
                <a:latin typeface="Comic Sans MS" panose="030F0702030302020204" pitchFamily="66" charset="0"/>
              </a:rPr>
              <a:t>підіймає нижню щелепу і трохи висуває її вперед </a:t>
            </a:r>
            <a:endParaRPr lang="ru-RU" sz="2000" dirty="0">
              <a:solidFill>
                <a:prstClr val="black"/>
              </a:solidFill>
              <a:latin typeface="Comic Sans MS" panose="030F0702030302020204" pitchFamily="66" charset="0"/>
            </a:endParaRPr>
          </a:p>
        </p:txBody>
      </p:sp>
      <p:cxnSp>
        <p:nvCxnSpPr>
          <p:cNvPr id="15" name="Прямая соединительная линия 14"/>
          <p:cNvCxnSpPr/>
          <p:nvPr/>
        </p:nvCxnSpPr>
        <p:spPr>
          <a:xfrm>
            <a:off x="2074128" y="5274407"/>
            <a:ext cx="710891" cy="2661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37654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 y="2"/>
            <a:ext cx="5151863" cy="6869151"/>
          </a:xfrm>
          <a:prstGeom prst="rect">
            <a:avLst/>
          </a:prstGeom>
        </p:spPr>
      </p:pic>
      <p:sp>
        <p:nvSpPr>
          <p:cNvPr id="14" name="TextBox 13"/>
          <p:cNvSpPr txBox="1"/>
          <p:nvPr/>
        </p:nvSpPr>
        <p:spPr>
          <a:xfrm>
            <a:off x="3099143" y="5461295"/>
            <a:ext cx="3909399" cy="1015663"/>
          </a:xfrm>
          <a:prstGeom prst="rect">
            <a:avLst/>
          </a:prstGeom>
          <a:noFill/>
        </p:spPr>
        <p:txBody>
          <a:bodyPr wrap="square" rtlCol="0">
            <a:spAutoFit/>
          </a:bodyPr>
          <a:lstStyle/>
          <a:p>
            <a:r>
              <a:rPr lang="uk-UA" sz="2000" dirty="0" smtClean="0">
                <a:solidFill>
                  <a:srgbClr val="FF0000"/>
                </a:solidFill>
                <a:latin typeface="Comic Sans MS" panose="030F0702030302020204" pitchFamily="66" charset="0"/>
              </a:rPr>
              <a:t>Скроневий м</a:t>
            </a:r>
            <a:r>
              <a:rPr lang="en-US" sz="2000" dirty="0" smtClean="0">
                <a:solidFill>
                  <a:srgbClr val="FF0000"/>
                </a:solidFill>
                <a:latin typeface="Comic Sans MS" panose="030F0702030302020204" pitchFamily="66" charset="0"/>
              </a:rPr>
              <a:t>’</a:t>
            </a:r>
            <a:r>
              <a:rPr lang="uk-UA" sz="2000" dirty="0" err="1" smtClean="0">
                <a:solidFill>
                  <a:srgbClr val="FF0000"/>
                </a:solidFill>
                <a:latin typeface="Comic Sans MS" panose="030F0702030302020204" pitchFamily="66" charset="0"/>
              </a:rPr>
              <a:t>яз</a:t>
            </a:r>
            <a:r>
              <a:rPr lang="uk-UA" sz="2000" dirty="0" smtClean="0">
                <a:solidFill>
                  <a:srgbClr val="FF0000"/>
                </a:solidFill>
                <a:latin typeface="Comic Sans MS" panose="030F0702030302020204" pitchFamily="66" charset="0"/>
              </a:rPr>
              <a:t> </a:t>
            </a:r>
            <a:r>
              <a:rPr lang="uk-UA" sz="2000" dirty="0" smtClean="0">
                <a:solidFill>
                  <a:prstClr val="black"/>
                </a:solidFill>
                <a:latin typeface="Comic Sans MS" panose="030F0702030302020204" pitchFamily="66" charset="0"/>
              </a:rPr>
              <a:t>підіймає нижню щелепу і трохи відтягує її назад </a:t>
            </a:r>
            <a:endParaRPr lang="ru-RU" sz="2000" dirty="0">
              <a:solidFill>
                <a:prstClr val="black"/>
              </a:solidFill>
              <a:latin typeface="Comic Sans MS" panose="030F0702030302020204" pitchFamily="66" charset="0"/>
            </a:endParaRPr>
          </a:p>
        </p:txBody>
      </p:sp>
      <p:cxnSp>
        <p:nvCxnSpPr>
          <p:cNvPr id="15" name="Прямая соединительная линия 14"/>
          <p:cNvCxnSpPr/>
          <p:nvPr/>
        </p:nvCxnSpPr>
        <p:spPr>
          <a:xfrm>
            <a:off x="2366846" y="3168404"/>
            <a:ext cx="694165" cy="24852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639654"/>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349056" y="377007"/>
            <a:ext cx="2904982" cy="707886"/>
          </a:xfrm>
          <a:prstGeom prst="rect">
            <a:avLst/>
          </a:prstGeom>
          <a:solidFill>
            <a:srgbClr val="7030A0"/>
          </a:solidFill>
          <a:effectLst>
            <a:softEdge rad="63500"/>
          </a:effectLst>
        </p:spPr>
        <p:txBody>
          <a:bodyPr wrap="square">
            <a:spAutoFit/>
          </a:bodyPr>
          <a:lstStyle/>
          <a:p>
            <a:pPr algn="ctr"/>
            <a:r>
              <a:rPr lang="ru-RU" sz="4000" dirty="0">
                <a:solidFill>
                  <a:prstClr val="white"/>
                </a:solidFill>
                <a:latin typeface="Times New Roman" panose="02020603050405020304" pitchFamily="18" charset="0"/>
                <a:cs typeface="Times New Roman" panose="02020603050405020304" pitchFamily="18" charset="0"/>
              </a:rPr>
              <a:t>М</a:t>
            </a:r>
            <a:r>
              <a:rPr lang="en-US" sz="4000" dirty="0">
                <a:solidFill>
                  <a:prstClr val="white"/>
                </a:solidFill>
                <a:latin typeface="Times New Roman" panose="02020603050405020304" pitchFamily="18" charset="0"/>
                <a:cs typeface="Times New Roman" panose="02020603050405020304" pitchFamily="18" charset="0"/>
              </a:rPr>
              <a:t>’</a:t>
            </a:r>
            <a:r>
              <a:rPr lang="ru-RU" sz="4000" dirty="0">
                <a:solidFill>
                  <a:prstClr val="white"/>
                </a:solidFill>
                <a:latin typeface="Times New Roman" panose="02020603050405020304" pitchFamily="18" charset="0"/>
                <a:cs typeface="Times New Roman" panose="02020603050405020304" pitchFamily="18" charset="0"/>
              </a:rPr>
              <a:t>язи </a:t>
            </a:r>
            <a:r>
              <a:rPr lang="ru-RU" sz="4000" dirty="0" err="1" smtClean="0">
                <a:solidFill>
                  <a:prstClr val="white"/>
                </a:solidFill>
                <a:latin typeface="Times New Roman" panose="02020603050405020304" pitchFamily="18" charset="0"/>
                <a:cs typeface="Times New Roman" panose="02020603050405020304" pitchFamily="18" charset="0"/>
              </a:rPr>
              <a:t>шиї</a:t>
            </a:r>
            <a:r>
              <a:rPr lang="ru-RU" sz="4000" dirty="0" smtClean="0">
                <a:solidFill>
                  <a:prstClr val="white"/>
                </a:solidFill>
                <a:latin typeface="Times New Roman" panose="02020603050405020304" pitchFamily="18" charset="0"/>
                <a:cs typeface="Times New Roman" panose="02020603050405020304" pitchFamily="18" charset="0"/>
              </a:rPr>
              <a:t> </a:t>
            </a:r>
            <a:endParaRPr lang="ru-RU" sz="4000" dirty="0">
              <a:solidFill>
                <a:prstClr val="white"/>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0833" y="3144938"/>
            <a:ext cx="2761424" cy="3681899"/>
          </a:xfrm>
          <a:prstGeom prst="rect">
            <a:avLst/>
          </a:prstGeom>
        </p:spPr>
      </p:pic>
      <p:pic>
        <p:nvPicPr>
          <p:cNvPr id="9" name="Рисунок 8"/>
          <p:cNvPicPr>
            <a:picLocks noChangeAspect="1"/>
          </p:cNvPicPr>
          <p:nvPr/>
        </p:nvPicPr>
        <p:blipFill rotWithShape="1">
          <a:blip r:embed="rId3">
            <a:extLst>
              <a:ext uri="{28A0092B-C50C-407E-A947-70E740481C1C}">
                <a14:useLocalDpi xmlns:a14="http://schemas.microsoft.com/office/drawing/2010/main" val="0"/>
              </a:ext>
            </a:extLst>
          </a:blip>
          <a:srcRect t="6325"/>
          <a:stretch/>
        </p:blipFill>
        <p:spPr>
          <a:xfrm>
            <a:off x="-17648" y="591017"/>
            <a:ext cx="5236843" cy="5960605"/>
          </a:xfrm>
          <a:prstGeom prst="rect">
            <a:avLst/>
          </a:prstGeom>
          <a:effectLst/>
        </p:spPr>
      </p:pic>
      <p:sp>
        <p:nvSpPr>
          <p:cNvPr id="10" name="TextBox 9"/>
          <p:cNvSpPr txBox="1"/>
          <p:nvPr/>
        </p:nvSpPr>
        <p:spPr>
          <a:xfrm>
            <a:off x="5099180" y="1453196"/>
            <a:ext cx="3565603" cy="1938992"/>
          </a:xfrm>
          <a:prstGeom prst="rect">
            <a:avLst/>
          </a:prstGeom>
          <a:noFill/>
        </p:spPr>
        <p:txBody>
          <a:bodyPr wrap="square" rtlCol="0">
            <a:spAutoFit/>
          </a:bodyPr>
          <a:lstStyle/>
          <a:p>
            <a:pPr algn="ctr"/>
            <a:r>
              <a:rPr lang="uk-UA" sz="2000" dirty="0" smtClean="0">
                <a:solidFill>
                  <a:prstClr val="black"/>
                </a:solidFill>
                <a:latin typeface="Times New Roman" panose="02020603050405020304" pitchFamily="18" charset="0"/>
                <a:cs typeface="Times New Roman" panose="02020603050405020304" pitchFamily="18" charset="0"/>
              </a:rPr>
              <a:t>Найбільшим є </a:t>
            </a:r>
          </a:p>
          <a:p>
            <a:pPr algn="ctr"/>
            <a:r>
              <a:rPr lang="uk-UA" sz="2000" dirty="0" err="1" smtClean="0">
                <a:solidFill>
                  <a:srgbClr val="7030A0"/>
                </a:solidFill>
                <a:latin typeface="Times New Roman" panose="02020603050405020304" pitchFamily="18" charset="0"/>
                <a:cs typeface="Times New Roman" panose="02020603050405020304" pitchFamily="18" charset="0"/>
              </a:rPr>
              <a:t>грудинно</a:t>
            </a:r>
            <a:r>
              <a:rPr lang="uk-UA" sz="2000" dirty="0" smtClean="0">
                <a:solidFill>
                  <a:srgbClr val="7030A0"/>
                </a:solidFill>
                <a:latin typeface="Times New Roman" panose="02020603050405020304" pitchFamily="18" charset="0"/>
                <a:cs typeface="Times New Roman" panose="02020603050405020304" pitchFamily="18" charset="0"/>
              </a:rPr>
              <a:t>-</a:t>
            </a:r>
            <a:r>
              <a:rPr lang="uk-UA" sz="2000" dirty="0" err="1" smtClean="0">
                <a:solidFill>
                  <a:srgbClr val="7030A0"/>
                </a:solidFill>
                <a:latin typeface="Times New Roman" panose="02020603050405020304" pitchFamily="18" charset="0"/>
                <a:cs typeface="Times New Roman" panose="02020603050405020304" pitchFamily="18" charset="0"/>
              </a:rPr>
              <a:t>ключично</a:t>
            </a:r>
            <a:r>
              <a:rPr lang="uk-UA" sz="2000" dirty="0" smtClean="0">
                <a:solidFill>
                  <a:srgbClr val="7030A0"/>
                </a:solidFill>
                <a:latin typeface="Times New Roman" panose="02020603050405020304" pitchFamily="18" charset="0"/>
                <a:cs typeface="Times New Roman" panose="02020603050405020304" pitchFamily="18" charset="0"/>
              </a:rPr>
              <a:t>-сосковий м</a:t>
            </a:r>
            <a:r>
              <a:rPr lang="en-US" sz="2000" dirty="0" smtClean="0">
                <a:solidFill>
                  <a:srgbClr val="7030A0"/>
                </a:solidFill>
                <a:latin typeface="Times New Roman" panose="02020603050405020304" pitchFamily="18" charset="0"/>
                <a:cs typeface="Times New Roman" panose="02020603050405020304" pitchFamily="18" charset="0"/>
              </a:rPr>
              <a:t>’</a:t>
            </a:r>
            <a:r>
              <a:rPr lang="uk-UA" sz="2000" dirty="0" err="1" smtClean="0">
                <a:solidFill>
                  <a:srgbClr val="7030A0"/>
                </a:solidFill>
                <a:latin typeface="Times New Roman" panose="02020603050405020304" pitchFamily="18" charset="0"/>
                <a:cs typeface="Times New Roman" panose="02020603050405020304" pitchFamily="18" charset="0"/>
              </a:rPr>
              <a:t>яз</a:t>
            </a:r>
            <a:r>
              <a:rPr lang="uk-UA" sz="2000" dirty="0" smtClean="0">
                <a:solidFill>
                  <a:srgbClr val="7030A0"/>
                </a:solidFill>
                <a:latin typeface="Times New Roman" panose="02020603050405020304" pitchFamily="18" charset="0"/>
                <a:cs typeface="Times New Roman" panose="02020603050405020304" pitchFamily="18" charset="0"/>
              </a:rPr>
              <a:t>,</a:t>
            </a:r>
          </a:p>
          <a:p>
            <a:pPr algn="ctr"/>
            <a:r>
              <a:rPr lang="uk-UA" sz="2000" dirty="0">
                <a:solidFill>
                  <a:prstClr val="black"/>
                </a:solidFill>
                <a:latin typeface="Times New Roman" panose="02020603050405020304" pitchFamily="18" charset="0"/>
                <a:cs typeface="Times New Roman" panose="02020603050405020304" pitchFamily="18" charset="0"/>
              </a:rPr>
              <a:t>я</a:t>
            </a:r>
            <a:r>
              <a:rPr lang="uk-UA" sz="2000" dirty="0" smtClean="0">
                <a:solidFill>
                  <a:prstClr val="black"/>
                </a:solidFill>
                <a:latin typeface="Times New Roman" panose="02020603050405020304" pitchFamily="18" charset="0"/>
                <a:cs typeface="Times New Roman" panose="02020603050405020304" pitchFamily="18" charset="0"/>
              </a:rPr>
              <a:t>кий згинає голову вбік і повертає </a:t>
            </a:r>
          </a:p>
          <a:p>
            <a:pPr algn="ctr"/>
            <a:r>
              <a:rPr lang="uk-UA" sz="2000" dirty="0" smtClean="0">
                <a:solidFill>
                  <a:prstClr val="black"/>
                </a:solidFill>
                <a:latin typeface="Times New Roman" panose="02020603050405020304" pitchFamily="18" charset="0"/>
                <a:cs typeface="Times New Roman" panose="02020603050405020304" pitchFamily="18" charset="0"/>
              </a:rPr>
              <a:t>в протилежний напрямок</a:t>
            </a:r>
            <a:endParaRPr lang="ru-RU" sz="2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5497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1304" y="3018184"/>
            <a:ext cx="3723184" cy="3723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043608" y="217671"/>
            <a:ext cx="7992888" cy="3139321"/>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Косметичний масаж буває лише локального характеру.</a:t>
            </a:r>
          </a:p>
          <a:p>
            <a:r>
              <a:rPr lang="uk-UA" dirty="0" smtClean="0">
                <a:latin typeface="Times New Roman" panose="02020603050405020304" pitchFamily="18" charset="0"/>
                <a:cs typeface="Times New Roman" panose="02020603050405020304" pitchFamily="18" charset="0"/>
              </a:rPr>
              <a:t>Він застосовується при догляді за нормальною шкірою, для запобігання її старіння, при різних косметичних недоліках, захворюваннях тощо. Буває трьох видів:</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гігієнічний (профілактичний - направлений на запобігання в'яненню шкіри, усунення її сухості, поліпшення загального вигляду),</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лікувальний (ліквідує зморшки, складки, набряклість, надмірне відкладення жиру і тому подібне),</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пластичний (призначений людям літнього віку з явищами різкого пониження </a:t>
            </a:r>
            <a:r>
              <a:rPr lang="uk-UA" dirty="0" err="1" smtClean="0">
                <a:latin typeface="Times New Roman" panose="02020603050405020304" pitchFamily="18" charset="0"/>
                <a:cs typeface="Times New Roman" panose="02020603050405020304" pitchFamily="18" charset="0"/>
              </a:rPr>
              <a:t>тургора</a:t>
            </a:r>
            <a:r>
              <a:rPr lang="uk-UA" dirty="0" smtClean="0">
                <a:latin typeface="Times New Roman" panose="02020603050405020304" pitchFamily="18" charset="0"/>
                <a:cs typeface="Times New Roman" panose="02020603050405020304" pitchFamily="18" charset="0"/>
              </a:rPr>
              <a:t> шкіри, а також молодим людям при виникненні мімічних зморшок, глибоких складок).</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7255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88640"/>
            <a:ext cx="7920880" cy="646331"/>
          </a:xfrm>
          <a:prstGeom prst="rect">
            <a:avLst/>
          </a:prstGeom>
        </p:spPr>
        <p:txBody>
          <a:bodyPr wrap="square">
            <a:spAutoFit/>
          </a:bodyPr>
          <a:lstStyle/>
          <a:p>
            <a:pPr algn="ctr"/>
            <a:r>
              <a:rPr lang="uk-UA" dirty="0" smtClean="0">
                <a:latin typeface="Times New Roman" panose="02020603050405020304" pitchFamily="18" charset="0"/>
                <a:cs typeface="Times New Roman" panose="02020603050405020304" pitchFamily="18" charset="0"/>
              </a:rPr>
              <a:t>Масаж лиця включає масаж шкіри і м'язів лиця та масаж найважливіших нервових закінчень.</a:t>
            </a:r>
            <a:endParaRPr lang="uk-UA"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043608" y="1164808"/>
            <a:ext cx="7992888" cy="3693319"/>
          </a:xfrm>
          <a:prstGeom prst="rect">
            <a:avLst/>
          </a:prstGeom>
        </p:spPr>
        <p:txBody>
          <a:bodyPr wrap="square">
            <a:spAutoFit/>
          </a:bodyPr>
          <a:lstStyle/>
          <a:p>
            <a:pPr marL="285750" indent="-285750" algn="just">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Положення пацієнта лежачи на кушетці або сидячи на спеціальному кріслі, масажист позаду. </a:t>
            </a:r>
          </a:p>
          <a:p>
            <a:pPr marL="285750" indent="-285750" algn="just">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Температура повітря в приміщенні повинна бути комфортною (21 – 22 0 С). Шкіру лиця перед масажем необхідно очистити </a:t>
            </a:r>
            <a:r>
              <a:rPr lang="uk-UA" dirty="0" err="1" smtClean="0">
                <a:latin typeface="Times New Roman" panose="02020603050405020304" pitchFamily="18" charset="0"/>
                <a:cs typeface="Times New Roman" panose="02020603050405020304" pitchFamily="18" charset="0"/>
              </a:rPr>
              <a:t>спиртоводним</a:t>
            </a:r>
            <a:r>
              <a:rPr lang="uk-UA" dirty="0" smtClean="0">
                <a:latin typeface="Times New Roman" panose="02020603050405020304" pitchFamily="18" charset="0"/>
                <a:cs typeface="Times New Roman" panose="02020603050405020304" pitchFamily="18" charset="0"/>
              </a:rPr>
              <a:t> розчином чи лосьйоном, зігріти вологим компресом, руки масажиста добре вимити та продезінфікувати. При сухій шкірі лиця на неї наносять живильний крем. Масаж лиця проводять відповідно до масажних ліній, напрямок яких збігається з напрямком відвідних судин та м'язових волокон мімічних м'язів. </a:t>
            </a:r>
          </a:p>
          <a:p>
            <a:pPr marL="285750" indent="-285750" algn="just">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Проте існують різні схеми масажу лиця, які залежать від погляду авторів та завдань масажу.</a:t>
            </a:r>
          </a:p>
          <a:p>
            <a:pPr marL="285750" indent="-285750" algn="just">
              <a:buFont typeface="Wingdings" panose="05000000000000000000" pitchFamily="2" charset="2"/>
              <a:buChar char="ü"/>
            </a:pPr>
            <a:r>
              <a:rPr lang="uk-UA" dirty="0" smtClean="0">
                <a:latin typeface="Times New Roman" panose="02020603050405020304" pitchFamily="18" charset="0"/>
                <a:cs typeface="Times New Roman" panose="02020603050405020304" pitchFamily="18" charset="0"/>
              </a:rPr>
              <a:t>Масаж лиця рекомендують виконувати двома руками, які рухаються симетрично відносно середньої лінії лиця (ліва рука – вліво, права рука – вправо).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5915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39282" y="485965"/>
            <a:ext cx="7897214" cy="1200329"/>
          </a:xfrm>
          <a:prstGeom prst="rect">
            <a:avLst/>
          </a:prstGeom>
        </p:spPr>
        <p:txBody>
          <a:bodyPr wrap="square">
            <a:spAutoFit/>
          </a:bodyPr>
          <a:lstStyle/>
          <a:p>
            <a:r>
              <a:rPr lang="uk-UA" dirty="0">
                <a:solidFill>
                  <a:prstClr val="black"/>
                </a:solidFill>
                <a:latin typeface="Times New Roman" panose="02020603050405020304" pitchFamily="18" charset="0"/>
                <a:cs typeface="Times New Roman" panose="02020603050405020304" pitchFamily="18" charset="0"/>
              </a:rPr>
              <a:t>Масаж лиця призначають при захворюваннях і травмах лицьового та трійчастого нервів, травмах м'яких тканин, пошкодженнях кісток черепа, захворюваннях і </a:t>
            </a:r>
            <a:r>
              <a:rPr lang="uk-UA" dirty="0" err="1">
                <a:solidFill>
                  <a:prstClr val="black"/>
                </a:solidFill>
                <a:latin typeface="Times New Roman" panose="02020603050405020304" pitchFamily="18" charset="0"/>
                <a:cs typeface="Times New Roman" panose="02020603050405020304" pitchFamily="18" charset="0"/>
              </a:rPr>
              <a:t>опіках</a:t>
            </a:r>
            <a:r>
              <a:rPr lang="uk-UA" dirty="0">
                <a:solidFill>
                  <a:prstClr val="black"/>
                </a:solidFill>
                <a:latin typeface="Times New Roman" panose="02020603050405020304" pitchFamily="18" charset="0"/>
                <a:cs typeface="Times New Roman" panose="02020603050405020304" pitchFamily="18" charset="0"/>
              </a:rPr>
              <a:t>  шкіри обличчя, ураженнях шкіри при інших захворюваннях</a:t>
            </a:r>
          </a:p>
        </p:txBody>
      </p:sp>
      <p:sp>
        <p:nvSpPr>
          <p:cNvPr id="2" name="Прямоугольник 1"/>
          <p:cNvSpPr/>
          <p:nvPr/>
        </p:nvSpPr>
        <p:spPr>
          <a:xfrm>
            <a:off x="1115616" y="116632"/>
            <a:ext cx="8028384" cy="369332"/>
          </a:xfrm>
          <a:prstGeom prst="rect">
            <a:avLst/>
          </a:prstGeom>
        </p:spPr>
        <p:txBody>
          <a:bodyPr wrap="square">
            <a:spAutoFit/>
          </a:bodyPr>
          <a:lstStyle/>
          <a:p>
            <a:r>
              <a:rPr lang="ru-RU" dirty="0" err="1">
                <a:solidFill>
                  <a:prstClr val="black"/>
                </a:solidFill>
                <a:latin typeface="Times New Roman" panose="02020603050405020304" pitchFamily="18" charset="0"/>
                <a:cs typeface="Times New Roman" panose="02020603050405020304" pitchFamily="18" charset="0"/>
              </a:rPr>
              <a:t>Показання</a:t>
            </a:r>
            <a:r>
              <a:rPr lang="ru-RU" dirty="0">
                <a:solidFill>
                  <a:prstClr val="black"/>
                </a:solidFill>
                <a:latin typeface="Times New Roman" panose="02020603050405020304" pitchFamily="18" charset="0"/>
                <a:cs typeface="Times New Roman" panose="02020603050405020304" pitchFamily="18" charset="0"/>
              </a:rPr>
              <a:t> та </a:t>
            </a:r>
            <a:r>
              <a:rPr lang="ru-RU" dirty="0" err="1">
                <a:solidFill>
                  <a:prstClr val="black"/>
                </a:solidFill>
                <a:latin typeface="Times New Roman" panose="02020603050405020304" pitchFamily="18" charset="0"/>
                <a:cs typeface="Times New Roman" panose="02020603050405020304" pitchFamily="18" charset="0"/>
              </a:rPr>
              <a:t>протипоказання</a:t>
            </a:r>
            <a:r>
              <a:rPr lang="ru-RU" dirty="0">
                <a:solidFill>
                  <a:prstClr val="black"/>
                </a:solidFill>
                <a:latin typeface="Times New Roman" panose="02020603050405020304" pitchFamily="18" charset="0"/>
                <a:cs typeface="Times New Roman" panose="02020603050405020304" pitchFamily="18" charset="0"/>
              </a:rPr>
              <a:t> до </a:t>
            </a:r>
            <a:r>
              <a:rPr lang="ru-RU" dirty="0" err="1">
                <a:solidFill>
                  <a:prstClr val="black"/>
                </a:solidFill>
                <a:latin typeface="Times New Roman" panose="02020603050405020304" pitchFamily="18" charset="0"/>
                <a:cs typeface="Times New Roman" panose="02020603050405020304" pitchFamily="18" charset="0"/>
              </a:rPr>
              <a:t>процедури</a:t>
            </a:r>
            <a:r>
              <a:rPr lang="ru-RU" dirty="0">
                <a:solidFill>
                  <a:prstClr val="black"/>
                </a:solidFill>
                <a:latin typeface="Times New Roman" panose="02020603050405020304" pitchFamily="18" charset="0"/>
                <a:cs typeface="Times New Roman" panose="02020603050405020304" pitchFamily="18" charset="0"/>
              </a:rPr>
              <a:t> </a:t>
            </a:r>
            <a:r>
              <a:rPr lang="ru-RU" dirty="0" err="1">
                <a:solidFill>
                  <a:prstClr val="black"/>
                </a:solidFill>
                <a:latin typeface="Times New Roman" panose="02020603050405020304" pitchFamily="18" charset="0"/>
                <a:cs typeface="Times New Roman" panose="02020603050405020304" pitchFamily="18" charset="0"/>
              </a:rPr>
              <a:t>косметичного</a:t>
            </a:r>
            <a:r>
              <a:rPr lang="ru-RU" dirty="0">
                <a:solidFill>
                  <a:prstClr val="black"/>
                </a:solidFill>
                <a:latin typeface="Times New Roman" panose="02020603050405020304" pitchFamily="18" charset="0"/>
                <a:cs typeface="Times New Roman" panose="02020603050405020304" pitchFamily="18" charset="0"/>
              </a:rPr>
              <a:t> </a:t>
            </a:r>
            <a:r>
              <a:rPr lang="ru-RU" dirty="0" err="1">
                <a:solidFill>
                  <a:prstClr val="black"/>
                </a:solidFill>
                <a:latin typeface="Times New Roman" panose="02020603050405020304" pitchFamily="18" charset="0"/>
                <a:cs typeface="Times New Roman" panose="02020603050405020304" pitchFamily="18" charset="0"/>
              </a:rPr>
              <a:t>масажу</a:t>
            </a:r>
            <a:r>
              <a:rPr lang="ru-RU" dirty="0">
                <a:solidFill>
                  <a:prstClr val="black"/>
                </a:solidFill>
                <a:latin typeface="Times New Roman" panose="02020603050405020304" pitchFamily="18" charset="0"/>
                <a:cs typeface="Times New Roman" panose="02020603050405020304" pitchFamily="18" charset="0"/>
              </a:rPr>
              <a:t>.</a:t>
            </a:r>
            <a:endParaRPr lang="uk-UA"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31778" y="1732837"/>
            <a:ext cx="8004718" cy="1754326"/>
          </a:xfrm>
          <a:prstGeom prst="rect">
            <a:avLst/>
          </a:prstGeom>
        </p:spPr>
        <p:txBody>
          <a:bodyPr wrap="square">
            <a:spAutoFit/>
          </a:bodyPr>
          <a:lstStyle/>
          <a:p>
            <a:pPr algn="just"/>
            <a:r>
              <a:rPr lang="uk-UA" dirty="0">
                <a:solidFill>
                  <a:prstClr val="black"/>
                </a:solidFill>
                <a:latin typeface="Times New Roman" panose="02020603050405020304" pitchFamily="18" charset="0"/>
                <a:cs typeface="Times New Roman" panose="02020603050405020304" pitchFamily="18" charset="0"/>
              </a:rPr>
              <a:t> Наявність таких захворювань і станів є протипоказанням до його виконання:</a:t>
            </a:r>
          </a:p>
          <a:p>
            <a:pPr algn="just">
              <a:buFont typeface="Arial"/>
              <a:buChar char="•"/>
            </a:pPr>
            <a:r>
              <a:rPr lang="uk-UA" dirty="0">
                <a:solidFill>
                  <a:prstClr val="black"/>
                </a:solidFill>
                <a:latin typeface="Times New Roman" panose="02020603050405020304" pitchFamily="18" charset="0"/>
                <a:cs typeface="Times New Roman" panose="02020603050405020304" pitchFamily="18" charset="0"/>
              </a:rPr>
              <a:t>Підвищена температура тіла;</a:t>
            </a:r>
          </a:p>
          <a:p>
            <a:pPr algn="just">
              <a:buFont typeface="Arial"/>
              <a:buChar char="•"/>
            </a:pPr>
            <a:r>
              <a:rPr lang="uk-UA" dirty="0" err="1">
                <a:solidFill>
                  <a:prstClr val="black"/>
                </a:solidFill>
                <a:latin typeface="Times New Roman" panose="02020603050405020304" pitchFamily="18" charset="0"/>
                <a:cs typeface="Times New Roman" panose="02020603050405020304" pitchFamily="18" charset="0"/>
              </a:rPr>
              <a:t>герпес</a:t>
            </a:r>
            <a:r>
              <a:rPr lang="uk-UA" dirty="0">
                <a:solidFill>
                  <a:prstClr val="black"/>
                </a:solidFill>
                <a:latin typeface="Times New Roman" panose="02020603050405020304" pitchFamily="18" charset="0"/>
                <a:cs typeface="Times New Roman" panose="02020603050405020304" pitchFamily="18" charset="0"/>
              </a:rPr>
              <a:t>;</a:t>
            </a:r>
          </a:p>
          <a:p>
            <a:pPr algn="just">
              <a:buFont typeface="Arial"/>
              <a:buChar char="•"/>
            </a:pPr>
            <a:r>
              <a:rPr lang="uk-UA" dirty="0">
                <a:solidFill>
                  <a:prstClr val="black"/>
                </a:solidFill>
                <a:latin typeface="Times New Roman" panose="02020603050405020304" pitchFamily="18" charset="0"/>
                <a:cs typeface="Times New Roman" panose="02020603050405020304" pitchFamily="18" charset="0"/>
              </a:rPr>
              <a:t>Наявність родимок, відкритих ран, травм;</a:t>
            </a:r>
          </a:p>
          <a:p>
            <a:pPr algn="just">
              <a:buFont typeface="Arial"/>
              <a:buChar char="•"/>
            </a:pPr>
            <a:r>
              <a:rPr lang="uk-UA" dirty="0">
                <a:solidFill>
                  <a:prstClr val="black"/>
                </a:solidFill>
                <a:latin typeface="Times New Roman" panose="02020603050405020304" pitchFamily="18" charset="0"/>
                <a:cs typeface="Times New Roman" panose="02020603050405020304" pitchFamily="18" charset="0"/>
              </a:rPr>
              <a:t>гемофілія;</a:t>
            </a:r>
          </a:p>
          <a:p>
            <a:pPr algn="just">
              <a:buFont typeface="Arial"/>
              <a:buChar char="•"/>
            </a:pPr>
            <a:r>
              <a:rPr lang="uk-UA" dirty="0">
                <a:solidFill>
                  <a:prstClr val="black"/>
                </a:solidFill>
                <a:latin typeface="Times New Roman" panose="02020603050405020304" pitchFamily="18" charset="0"/>
                <a:cs typeface="Times New Roman" panose="02020603050405020304" pitchFamily="18" charset="0"/>
              </a:rPr>
              <a:t>Запальні процеси.</a:t>
            </a:r>
          </a:p>
        </p:txBody>
      </p:sp>
    </p:spTree>
    <p:extLst>
      <p:ext uri="{BB962C8B-B14F-4D97-AF65-F5344CB8AC3E}">
        <p14:creationId xmlns:p14="http://schemas.microsoft.com/office/powerpoint/2010/main" val="1687468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60648"/>
            <a:ext cx="7200800" cy="1477328"/>
          </a:xfrm>
          <a:prstGeom prst="rect">
            <a:avLst/>
          </a:prstGeom>
        </p:spPr>
        <p:txBody>
          <a:bodyPr wrap="square">
            <a:spAutoFit/>
          </a:bodyPr>
          <a:lstStyle/>
          <a:p>
            <a:r>
              <a:rPr lang="uk-UA" b="1" i="0" dirty="0" smtClean="0">
                <a:solidFill>
                  <a:srgbClr val="202124"/>
                </a:solidFill>
                <a:effectLst/>
                <a:latin typeface="Times New Roman" panose="02020603050405020304" pitchFamily="18" charset="0"/>
                <a:cs typeface="Times New Roman" panose="02020603050405020304" pitchFamily="18" charset="0"/>
              </a:rPr>
              <a:t>Етапи масажу</a:t>
            </a:r>
            <a:endParaRPr lang="uk-UA" b="0" i="0" dirty="0" smtClean="0">
              <a:solidFill>
                <a:srgbClr val="202124"/>
              </a:solidFill>
              <a:effectLst/>
              <a:latin typeface="Times New Roman" panose="02020603050405020304" pitchFamily="18" charset="0"/>
              <a:cs typeface="Times New Roman" panose="02020603050405020304" pitchFamily="18" charset="0"/>
            </a:endParaRPr>
          </a:p>
          <a:p>
            <a:pPr>
              <a:buFont typeface="+mj-lt"/>
              <a:buAutoNum type="arabicPeriod"/>
            </a:pPr>
            <a:r>
              <a:rPr lang="uk-UA" b="0" i="0" dirty="0" smtClean="0">
                <a:solidFill>
                  <a:srgbClr val="202124"/>
                </a:solidFill>
                <a:effectLst/>
                <a:latin typeface="Times New Roman" panose="02020603050405020304" pitchFamily="18" charset="0"/>
                <a:cs typeface="Times New Roman" panose="02020603050405020304" pitchFamily="18" charset="0"/>
              </a:rPr>
              <a:t>очищення шкіри від макіяжу і пилу;</a:t>
            </a:r>
          </a:p>
          <a:p>
            <a:pPr>
              <a:buFont typeface="+mj-lt"/>
              <a:buAutoNum type="arabicPeriod"/>
            </a:pPr>
            <a:r>
              <a:rPr lang="uk-UA" b="0" i="0" dirty="0" err="1" smtClean="0">
                <a:solidFill>
                  <a:srgbClr val="202124"/>
                </a:solidFill>
                <a:effectLst/>
                <a:latin typeface="Times New Roman" panose="02020603050405020304" pitchFamily="18" charset="0"/>
                <a:cs typeface="Times New Roman" panose="02020603050405020304" pitchFamily="18" charset="0"/>
              </a:rPr>
              <a:t>розминання</a:t>
            </a:r>
            <a:r>
              <a:rPr lang="uk-UA" b="0" i="0" dirty="0" smtClean="0">
                <a:solidFill>
                  <a:srgbClr val="202124"/>
                </a:solidFill>
                <a:effectLst/>
                <a:latin typeface="Times New Roman" panose="02020603050405020304" pitchFamily="18" charset="0"/>
                <a:cs typeface="Times New Roman" panose="02020603050405020304" pitchFamily="18" charset="0"/>
              </a:rPr>
              <a:t>;</a:t>
            </a:r>
          </a:p>
          <a:p>
            <a:pPr>
              <a:buFont typeface="+mj-lt"/>
              <a:buAutoNum type="arabicPeriod"/>
            </a:pPr>
            <a:r>
              <a:rPr lang="uk-UA" b="0" i="0" dirty="0" smtClean="0">
                <a:solidFill>
                  <a:srgbClr val="202124"/>
                </a:solidFill>
                <a:effectLst/>
                <a:latin typeface="Times New Roman" panose="02020603050405020304" pitchFamily="18" charset="0"/>
                <a:cs typeface="Times New Roman" panose="02020603050405020304" pitchFamily="18" charset="0"/>
              </a:rPr>
              <a:t>вібраційні рухи та </a:t>
            </a:r>
            <a:r>
              <a:rPr lang="uk-UA" b="0" i="0" dirty="0" err="1" smtClean="0">
                <a:solidFill>
                  <a:srgbClr val="202124"/>
                </a:solidFill>
                <a:effectLst/>
                <a:latin typeface="Times New Roman" panose="02020603050405020304" pitchFamily="18" charset="0"/>
                <a:cs typeface="Times New Roman" panose="02020603050405020304" pitchFamily="18" charset="0"/>
              </a:rPr>
              <a:t>розминання</a:t>
            </a:r>
            <a:r>
              <a:rPr lang="uk-UA" b="0" i="0" dirty="0" smtClean="0">
                <a:solidFill>
                  <a:srgbClr val="202124"/>
                </a:solidFill>
                <a:effectLst/>
                <a:latin typeface="Times New Roman" panose="02020603050405020304" pitchFamily="18" charset="0"/>
                <a:cs typeface="Times New Roman" panose="02020603050405020304" pitchFamily="18" charset="0"/>
              </a:rPr>
              <a:t> шкіри;</a:t>
            </a:r>
          </a:p>
          <a:p>
            <a:pPr>
              <a:buFont typeface="+mj-lt"/>
              <a:buAutoNum type="arabicPeriod"/>
            </a:pPr>
            <a:r>
              <a:rPr lang="uk-UA" b="0" i="0" dirty="0" smtClean="0">
                <a:solidFill>
                  <a:srgbClr val="202124"/>
                </a:solidFill>
                <a:effectLst/>
                <a:latin typeface="Times New Roman" panose="02020603050405020304" pitchFamily="18" charset="0"/>
                <a:cs typeface="Times New Roman" panose="02020603050405020304" pitchFamily="18" charset="0"/>
              </a:rPr>
              <a:t>нанесення заспокійливого крему.</a:t>
            </a:r>
            <a:endParaRPr lang="uk-UA" b="0" i="0" dirty="0">
              <a:solidFill>
                <a:srgbClr val="202124"/>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5999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16632"/>
            <a:ext cx="7776864" cy="923330"/>
          </a:xfrm>
          <a:prstGeom prst="rect">
            <a:avLst/>
          </a:prstGeom>
        </p:spPr>
        <p:txBody>
          <a:bodyPr wrap="square">
            <a:spAutoFit/>
          </a:bodyPr>
          <a:lstStyle/>
          <a:p>
            <a:r>
              <a:rPr lang="uk-UA" dirty="0">
                <a:latin typeface="Times New Roman" panose="02020603050405020304" pitchFamily="18" charset="0"/>
                <a:cs typeface="Times New Roman" panose="02020603050405020304" pitchFamily="18" charset="0"/>
              </a:rPr>
              <a:t>Масажні лінії обличчя - це лінії найменшого розтягнення шкіри. Правильно роблячи масаж по масажних лініях можна підтягнути овал лиця, зробити контур більш виразним та покращити колір шкіри</a:t>
            </a:r>
          </a:p>
        </p:txBody>
      </p:sp>
      <p:sp>
        <p:nvSpPr>
          <p:cNvPr id="4" name="Прямоугольник 3"/>
          <p:cNvSpPr/>
          <p:nvPr/>
        </p:nvSpPr>
        <p:spPr>
          <a:xfrm>
            <a:off x="1187624" y="1213008"/>
            <a:ext cx="7920880" cy="923330"/>
          </a:xfrm>
          <a:prstGeom prst="rect">
            <a:avLst/>
          </a:prstGeom>
        </p:spPr>
        <p:txBody>
          <a:bodyPr wrap="square">
            <a:spAutoFit/>
          </a:bodyPr>
          <a:lstStyle/>
          <a:p>
            <a:r>
              <a:rPr lang="ru-RU" dirty="0" err="1" smtClean="0">
                <a:latin typeface="Times New Roman" panose="02020603050405020304" pitchFamily="18" charset="0"/>
                <a:cs typeface="Times New Roman" panose="02020603050405020304" pitchFamily="18" charset="0"/>
              </a:rPr>
              <a:t>Якщо</a:t>
            </a:r>
            <a:r>
              <a:rPr lang="ru-RU" dirty="0" smtClean="0">
                <a:latin typeface="Times New Roman" panose="02020603050405020304" pitchFamily="18" charset="0"/>
                <a:cs typeface="Times New Roman" panose="02020603050405020304" pitchFamily="18" charset="0"/>
              </a:rPr>
              <a:t> регулярно </a:t>
            </a:r>
            <a:r>
              <a:rPr lang="ru-RU" dirty="0" err="1" smtClean="0">
                <a:latin typeface="Times New Roman" panose="02020603050405020304" pitchFamily="18" charset="0"/>
                <a:cs typeface="Times New Roman" panose="02020603050405020304" pitchFamily="18" charset="0"/>
              </a:rPr>
              <a:t>порушувати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прості</a:t>
            </a:r>
            <a:r>
              <a:rPr lang="ru-RU" dirty="0" smtClean="0">
                <a:latin typeface="Times New Roman" panose="02020603050405020304" pitchFamily="18" charset="0"/>
                <a:cs typeface="Times New Roman" panose="02020603050405020304" pitchFamily="18" charset="0"/>
              </a:rPr>
              <a:t> правила </a:t>
            </a:r>
            <a:r>
              <a:rPr lang="ru-RU" dirty="0" err="1" smtClean="0">
                <a:latin typeface="Times New Roman" panose="02020603050405020304" pitchFamily="18" charset="0"/>
                <a:cs typeface="Times New Roman" panose="02020603050405020304" pitchFamily="18" charset="0"/>
              </a:rPr>
              <a:t>масажування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обличчя</a:t>
            </a:r>
            <a:r>
              <a:rPr lang="ru-RU" dirty="0" smtClean="0">
                <a:latin typeface="Times New Roman" panose="02020603050405020304" pitchFamily="18" charset="0"/>
                <a:cs typeface="Times New Roman" panose="02020603050405020304" pitchFamily="18" charset="0"/>
              </a:rPr>
              <a:t>, то з часом у Вас на </a:t>
            </a:r>
            <a:r>
              <a:rPr lang="ru-RU" dirty="0" err="1" smtClean="0">
                <a:latin typeface="Times New Roman" panose="02020603050405020304" pitchFamily="18" charset="0"/>
                <a:cs typeface="Times New Roman" panose="02020603050405020304" pitchFamily="18" charset="0"/>
              </a:rPr>
              <a:t>обличчі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з'являться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набряки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шкіра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почне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обвисати</a:t>
            </a:r>
            <a:r>
              <a:rPr lang="ru-RU" dirty="0" smtClean="0">
                <a:latin typeface="Times New Roman" panose="02020603050405020304" pitchFamily="18" charset="0"/>
                <a:cs typeface="Times New Roman" panose="02020603050405020304" pitchFamily="18" charset="0"/>
              </a:rPr>
              <a:t> та </a:t>
            </a:r>
            <a:r>
              <a:rPr lang="ru-RU" dirty="0" err="1" smtClean="0">
                <a:latin typeface="Times New Roman" panose="02020603050405020304" pitchFamily="18" charset="0"/>
                <a:cs typeface="Times New Roman" panose="02020603050405020304" pitchFamily="18" charset="0"/>
              </a:rPr>
              <a:t>з'явиться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дрібна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сіточка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зморшок</a:t>
            </a:r>
            <a:r>
              <a:rPr lang="ru-RU"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pic>
        <p:nvPicPr>
          <p:cNvPr id="2050" name="Picture 2" descr="https://lh3.googleusercontent.com/-SauVswpOH58/W-96EB4cVFI/AAAAAAAB3qU/cDSf5NUQZKUdT2s1tqMywzI1v4ETdujqACLcBGAs/w523-h335-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492896"/>
            <a:ext cx="5832648" cy="3736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447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332656"/>
            <a:ext cx="7992888" cy="5909310"/>
          </a:xfrm>
          <a:prstGeom prst="rect">
            <a:avLst/>
          </a:prstGeom>
        </p:spPr>
        <p:txBody>
          <a:bodyPr wrap="square">
            <a:spAutoFit/>
          </a:bodyPr>
          <a:lstStyle/>
          <a:p>
            <a:pPr marL="285750" indent="-285750" fontAlgn="base">
              <a:buFont typeface="Wingdings" panose="05000000000000000000" pitchFamily="2" charset="2"/>
              <a:buChar char="ü"/>
            </a:pPr>
            <a:r>
              <a:rPr lang="uk-UA" b="0" i="0" dirty="0" smtClean="0">
                <a:solidFill>
                  <a:srgbClr val="000000"/>
                </a:solidFill>
                <a:effectLst/>
                <a:latin typeface="Times New Roman" panose="02020603050405020304" pitchFamily="18" charset="0"/>
                <a:cs typeface="Times New Roman" panose="02020603050405020304" pitchFamily="18" charset="0"/>
              </a:rPr>
              <a:t>Будь-який фахівець в області косметології скаже, що наносити засоби для очищення, зволоження або харчування на особу або зону декольте необхідно правильно. Для цього виявили </a:t>
            </a:r>
            <a:r>
              <a:rPr lang="uk-UA" b="0" i="0" dirty="0" err="1" smtClean="0">
                <a:solidFill>
                  <a:srgbClr val="000000"/>
                </a:solidFill>
                <a:effectLst/>
                <a:latin typeface="Times New Roman" panose="02020603050405020304" pitchFamily="18" charset="0"/>
                <a:cs typeface="Times New Roman" panose="02020603050405020304" pitchFamily="18" charset="0"/>
              </a:rPr>
              <a:t>лангер</a:t>
            </a:r>
            <a:r>
              <a:rPr lang="uk-UA" b="0" i="0" dirty="0" smtClean="0">
                <a:solidFill>
                  <a:srgbClr val="000000"/>
                </a:solidFill>
                <a:effectLst/>
                <a:latin typeface="Times New Roman" panose="02020603050405020304" pitchFamily="18" charset="0"/>
                <a:cs typeface="Times New Roman" panose="02020603050405020304" pitchFamily="18" charset="0"/>
              </a:rPr>
              <a:t>, або по-іншому масажні лінії. </a:t>
            </a:r>
          </a:p>
          <a:p>
            <a:pPr marL="285750" indent="-285750" fontAlgn="base">
              <a:buFont typeface="Wingdings" panose="05000000000000000000" pitchFamily="2" charset="2"/>
              <a:buChar char="ü"/>
            </a:pPr>
            <a:endParaRPr lang="uk-UA" dirty="0">
              <a:solidFill>
                <a:srgbClr val="000000"/>
              </a:solidFill>
              <a:latin typeface="Times New Roman" panose="02020603050405020304" pitchFamily="18" charset="0"/>
              <a:cs typeface="Times New Roman" panose="02020603050405020304" pitchFamily="18" charset="0"/>
            </a:endParaRPr>
          </a:p>
          <a:p>
            <a:pPr marL="285750" indent="-285750" fontAlgn="base">
              <a:buFont typeface="Wingdings" panose="05000000000000000000" pitchFamily="2" charset="2"/>
              <a:buChar char="ü"/>
            </a:pPr>
            <a:r>
              <a:rPr lang="uk-UA" b="0" i="0" dirty="0" smtClean="0">
                <a:solidFill>
                  <a:srgbClr val="000000"/>
                </a:solidFill>
                <a:effectLst/>
                <a:latin typeface="Times New Roman" panose="02020603050405020304" pitchFamily="18" charset="0"/>
                <a:cs typeface="Times New Roman" panose="02020603050405020304" pitchFamily="18" charset="0"/>
              </a:rPr>
              <a:t>Дотримання техніки нанесення по </a:t>
            </a:r>
            <a:r>
              <a:rPr lang="uk-UA" b="0" i="0" dirty="0" err="1" smtClean="0">
                <a:solidFill>
                  <a:srgbClr val="000000"/>
                </a:solidFill>
                <a:effectLst/>
                <a:latin typeface="Times New Roman" panose="02020603050405020304" pitchFamily="18" charset="0"/>
                <a:cs typeface="Times New Roman" panose="02020603050405020304" pitchFamily="18" charset="0"/>
              </a:rPr>
              <a:t>лангеру</a:t>
            </a:r>
            <a:r>
              <a:rPr lang="uk-UA" b="0" i="0" dirty="0" smtClean="0">
                <a:solidFill>
                  <a:srgbClr val="000000"/>
                </a:solidFill>
                <a:effectLst/>
                <a:latin typeface="Times New Roman" panose="02020603050405020304" pitchFamily="18" charset="0"/>
                <a:cs typeface="Times New Roman" panose="02020603050405020304" pitchFamily="18" charset="0"/>
              </a:rPr>
              <a:t> допоможе ефективніше боротися з ознаками старіння. Що ж такого в цих масажних лініях і чому з правильним доглядом ефект від нанесення навіть звичайних кремів може так сильно вплинути на шкірному покриві?</a:t>
            </a:r>
          </a:p>
          <a:p>
            <a:pPr marL="285750" indent="-285750" fontAlgn="base">
              <a:buFont typeface="Wingdings" panose="05000000000000000000" pitchFamily="2" charset="2"/>
              <a:buChar char="ü"/>
            </a:pPr>
            <a:endParaRPr lang="uk-UA" b="0" i="0" dirty="0" smtClean="0">
              <a:solidFill>
                <a:srgbClr val="000000"/>
              </a:solidFill>
              <a:effectLst/>
              <a:latin typeface="Times New Roman" panose="02020603050405020304" pitchFamily="18" charset="0"/>
              <a:cs typeface="Times New Roman" panose="02020603050405020304" pitchFamily="18" charset="0"/>
            </a:endParaRPr>
          </a:p>
          <a:p>
            <a:pPr marL="285750" indent="-285750" fontAlgn="base">
              <a:buFont typeface="Wingdings" panose="05000000000000000000" pitchFamily="2" charset="2"/>
              <a:buChar char="ü"/>
            </a:pPr>
            <a:r>
              <a:rPr lang="uk-UA" b="0" i="0" dirty="0" smtClean="0">
                <a:solidFill>
                  <a:srgbClr val="000000"/>
                </a:solidFill>
                <a:effectLst/>
                <a:latin typeface="Times New Roman" panose="02020603050405020304" pitchFamily="18" charset="0"/>
                <a:cs typeface="Times New Roman" panose="02020603050405020304" pitchFamily="18" charset="0"/>
              </a:rPr>
              <a:t>У тканинах, по яких проходять лінії для масажу, знаходяться кровоносні і лімфатичні судини, по яких відбувається доставка цінних речовин в глиб епідермісу. По-іншому ці тканини можна назвати лімфатичними каналами, завдяки яким шкіра отримує найнеобхідніше. Обхід цих ліній не </a:t>
            </a:r>
            <a:r>
              <a:rPr lang="uk-UA" b="0" i="0" dirty="0" err="1" smtClean="0">
                <a:solidFill>
                  <a:srgbClr val="000000"/>
                </a:solidFill>
                <a:effectLst/>
                <a:latin typeface="Times New Roman" panose="02020603050405020304" pitchFamily="18" charset="0"/>
                <a:cs typeface="Times New Roman" panose="02020603050405020304" pitchFamily="18" charset="0"/>
              </a:rPr>
              <a:t>завдасть</a:t>
            </a:r>
            <a:r>
              <a:rPr lang="uk-UA" b="0" i="0" dirty="0" smtClean="0">
                <a:solidFill>
                  <a:srgbClr val="000000"/>
                </a:solidFill>
                <a:effectLst/>
                <a:latin typeface="Times New Roman" panose="02020603050405020304" pitchFamily="18" charset="0"/>
                <a:cs typeface="Times New Roman" panose="02020603050405020304" pitchFamily="18" charset="0"/>
              </a:rPr>
              <a:t> шкоди, але і користі навіть від самих дорогих кремів не буде.</a:t>
            </a:r>
          </a:p>
          <a:p>
            <a:pPr marL="285750" indent="-285750" fontAlgn="base">
              <a:buFont typeface="Wingdings" panose="05000000000000000000" pitchFamily="2" charset="2"/>
              <a:buChar char="ü"/>
            </a:pPr>
            <a:endParaRPr lang="uk-UA" b="0" i="0" dirty="0" smtClean="0">
              <a:solidFill>
                <a:srgbClr val="000000"/>
              </a:solidFill>
              <a:effectLst/>
              <a:latin typeface="Times New Roman" panose="02020603050405020304" pitchFamily="18" charset="0"/>
              <a:cs typeface="Times New Roman" panose="02020603050405020304" pitchFamily="18" charset="0"/>
            </a:endParaRPr>
          </a:p>
          <a:p>
            <a:pPr marL="285750" indent="-285750" fontAlgn="base">
              <a:buFont typeface="Wingdings" panose="05000000000000000000" pitchFamily="2" charset="2"/>
              <a:buChar char="ü"/>
            </a:pPr>
            <a:r>
              <a:rPr lang="uk-UA" b="0" i="0" dirty="0" smtClean="0">
                <a:solidFill>
                  <a:srgbClr val="000000"/>
                </a:solidFill>
                <a:effectLst/>
                <a:latin typeface="Times New Roman" panose="02020603050405020304" pitchFamily="18" charset="0"/>
                <a:cs typeface="Times New Roman" panose="02020603050405020304" pitchFamily="18" charset="0"/>
              </a:rPr>
              <a:t>Лімфа – це головний канал, по якому рідина і корисні мікроелементи потрапляють в кожну клітину вашої шкіри. За цим же каналах виводяться токсини і шлаки. Підтримувати лімфу в активному стані – означає подарувати своїй шкірі молодість і красу, незалежно від віку. Масаж по лініях, нанесення косметичних засобів – ось головний ключ до природного руху лімфи під шкірою.</a:t>
            </a:r>
            <a:endParaRPr lang="uk-UA"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6648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97346"/>
            <a:ext cx="7704856" cy="2031325"/>
          </a:xfrm>
          <a:prstGeom prst="rect">
            <a:avLst/>
          </a:prstGeom>
        </p:spPr>
        <p:txBody>
          <a:bodyPr wrap="square">
            <a:spAutoFit/>
          </a:bodyPr>
          <a:lstStyle/>
          <a:p>
            <a:pPr fontAlgn="base"/>
            <a:r>
              <a:rPr lang="uk-UA" b="1" i="0" dirty="0" smtClean="0">
                <a:solidFill>
                  <a:srgbClr val="000000"/>
                </a:solidFill>
                <a:effectLst/>
                <a:latin typeface="Times New Roman" panose="02020603050405020304" pitchFamily="18" charset="0"/>
                <a:cs typeface="Times New Roman" panose="02020603050405020304" pitchFamily="18" charset="0"/>
              </a:rPr>
              <a:t>Напрямок ліній</a:t>
            </a:r>
          </a:p>
          <a:p>
            <a:pPr fontAlgn="base"/>
            <a:endParaRPr lang="uk-UA" b="1" dirty="0">
              <a:solidFill>
                <a:srgbClr val="000000"/>
              </a:solidFill>
              <a:latin typeface="Times New Roman" panose="02020603050405020304" pitchFamily="18" charset="0"/>
              <a:cs typeface="Times New Roman" panose="02020603050405020304" pitchFamily="18" charset="0"/>
            </a:endParaRPr>
          </a:p>
          <a:p>
            <a:pPr fontAlgn="base"/>
            <a:endParaRPr lang="uk-UA" b="1" i="0" dirty="0" smtClean="0">
              <a:solidFill>
                <a:srgbClr val="000000"/>
              </a:solidFill>
              <a:effectLst/>
              <a:latin typeface="Times New Roman" panose="02020603050405020304" pitchFamily="18" charset="0"/>
              <a:cs typeface="Times New Roman" panose="02020603050405020304" pitchFamily="18" charset="0"/>
            </a:endParaRPr>
          </a:p>
          <a:p>
            <a:pPr fontAlgn="base"/>
            <a:r>
              <a:rPr lang="uk-UA" b="0" i="0" dirty="0" smtClean="0">
                <a:solidFill>
                  <a:srgbClr val="000000"/>
                </a:solidFill>
                <a:effectLst/>
                <a:latin typeface="Times New Roman" panose="02020603050405020304" pitchFamily="18" charset="0"/>
                <a:cs typeface="Times New Roman" panose="02020603050405020304" pitchFamily="18" charset="0"/>
              </a:rPr>
              <a:t>Якщо ви знаєте напрямок лінії </a:t>
            </a:r>
            <a:r>
              <a:rPr lang="uk-UA" dirty="0" err="1">
                <a:solidFill>
                  <a:srgbClr val="000000"/>
                </a:solidFill>
                <a:latin typeface="Times New Roman" panose="02020603050405020304" pitchFamily="18" charset="0"/>
                <a:cs typeface="Times New Roman" panose="02020603050405020304" pitchFamily="18" charset="0"/>
              </a:rPr>
              <a:t>Л</a:t>
            </a:r>
            <a:r>
              <a:rPr lang="uk-UA" b="0" i="0" dirty="0" err="1" smtClean="0">
                <a:solidFill>
                  <a:srgbClr val="000000"/>
                </a:solidFill>
                <a:effectLst/>
                <a:latin typeface="Times New Roman" panose="02020603050405020304" pitchFamily="18" charset="0"/>
                <a:cs typeface="Times New Roman" panose="02020603050405020304" pitchFamily="18" charset="0"/>
              </a:rPr>
              <a:t>ангера</a:t>
            </a:r>
            <a:r>
              <a:rPr lang="uk-UA" b="0" i="0" dirty="0" smtClean="0">
                <a:solidFill>
                  <a:srgbClr val="000000"/>
                </a:solidFill>
                <a:effectLst/>
                <a:latin typeface="Times New Roman" panose="02020603050405020304" pitchFamily="18" charset="0"/>
                <a:cs typeface="Times New Roman" panose="02020603050405020304" pitchFamily="18" charset="0"/>
              </a:rPr>
              <a:t> на обличчі, то будь-яка косметична процедура буде набагато ефективніше. Практично всі лінії мають напрямок знизу-вгору, і це не просто так: такий прийом допомагає зробити шкіру більш пружною, підтягнути </a:t>
            </a:r>
            <a:r>
              <a:rPr lang="uk-UA" b="0" i="0" dirty="0" err="1" smtClean="0">
                <a:solidFill>
                  <a:srgbClr val="000000"/>
                </a:solidFill>
                <a:effectLst/>
                <a:latin typeface="Times New Roman" panose="02020603050405020304" pitchFamily="18" charset="0"/>
                <a:cs typeface="Times New Roman" panose="02020603050405020304" pitchFamily="18" charset="0"/>
              </a:rPr>
              <a:t>отвисшие</a:t>
            </a:r>
            <a:r>
              <a:rPr lang="uk-UA" b="0" i="0" dirty="0" smtClean="0">
                <a:solidFill>
                  <a:srgbClr val="000000"/>
                </a:solidFill>
                <a:effectLst/>
                <a:latin typeface="Times New Roman" panose="02020603050405020304" pitchFamily="18" charset="0"/>
                <a:cs typeface="Times New Roman" panose="02020603050405020304" pitchFamily="18" charset="0"/>
              </a:rPr>
              <a:t> ділянки. </a:t>
            </a:r>
          </a:p>
        </p:txBody>
      </p:sp>
      <p:sp>
        <p:nvSpPr>
          <p:cNvPr id="3" name="Прямоугольник 2"/>
          <p:cNvSpPr/>
          <p:nvPr/>
        </p:nvSpPr>
        <p:spPr>
          <a:xfrm>
            <a:off x="1115616" y="2492897"/>
            <a:ext cx="7704855" cy="1754326"/>
          </a:xfrm>
          <a:prstGeom prst="rect">
            <a:avLst/>
          </a:prstGeom>
        </p:spPr>
        <p:txBody>
          <a:bodyPr wrap="square">
            <a:spAutoFit/>
          </a:bodyPr>
          <a:lstStyle/>
          <a:p>
            <a:r>
              <a:rPr lang="uk-UA" b="0" i="0" dirty="0" smtClean="0">
                <a:solidFill>
                  <a:srgbClr val="000000"/>
                </a:solidFill>
                <a:effectLst/>
                <a:latin typeface="Times New Roman" panose="02020603050405020304" pitchFamily="18" charset="0"/>
                <a:cs typeface="Times New Roman" panose="02020603050405020304" pitchFamily="18" charset="0"/>
              </a:rPr>
              <a:t>Значення ліній грає роль тільки при правильному виконанні масажу особи можливо досягти результатів. </a:t>
            </a:r>
          </a:p>
          <a:p>
            <a:r>
              <a:rPr lang="uk-UA" b="0" i="0" dirty="0" smtClean="0">
                <a:solidFill>
                  <a:srgbClr val="000000"/>
                </a:solidFill>
                <a:effectLst/>
                <a:latin typeface="Times New Roman" panose="02020603050405020304" pitchFamily="18" charset="0"/>
                <a:cs typeface="Times New Roman" panose="02020603050405020304" pitchFamily="18" charset="0"/>
              </a:rPr>
              <a:t>Стимулюючи лінії масажу обличчя від зморшок, можна розгладити навіть найглибші западини, а правильно підібрані крем або сироватка, нанесені по лініях особи, допоможуть досягти ефекту ще швидше. </a:t>
            </a:r>
          </a:p>
          <a:p>
            <a:r>
              <a:rPr lang="uk-UA" b="0" i="0" dirty="0" smtClean="0">
                <a:solidFill>
                  <a:srgbClr val="000000"/>
                </a:solidFill>
                <a:effectLst/>
                <a:latin typeface="Times New Roman" panose="02020603050405020304" pitchFamily="18" charset="0"/>
                <a:cs typeface="Times New Roman" panose="02020603050405020304" pitchFamily="18" charset="0"/>
              </a:rPr>
              <a:t>Масажні лінії навколо очей допоможуть позбутися від набряків і темних кіл.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6424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60648"/>
            <a:ext cx="7848872" cy="4524315"/>
          </a:xfrm>
          <a:prstGeom prst="rect">
            <a:avLst/>
          </a:prstGeom>
        </p:spPr>
        <p:txBody>
          <a:bodyPr wrap="square">
            <a:spAutoFit/>
          </a:bodyPr>
          <a:lstStyle/>
          <a:p>
            <a:pPr fontAlgn="base"/>
            <a:r>
              <a:rPr lang="uk-UA" b="0" i="0" dirty="0" smtClean="0">
                <a:solidFill>
                  <a:srgbClr val="000000"/>
                </a:solidFill>
                <a:effectLst/>
                <a:latin typeface="Times New Roman" panose="02020603050405020304" pitchFamily="18" charset="0"/>
                <a:cs typeface="Times New Roman" panose="02020603050405020304" pitchFamily="18" charset="0"/>
              </a:rPr>
              <a:t>Перед масажем обличчя можна розпарити, щоб пори відкрилися. Це дозволить поживним речовинам з косметичних засобів швидше потрапити в лімфу. </a:t>
            </a:r>
          </a:p>
          <a:p>
            <a:pPr marL="177800" indent="-177800" fontAlgn="base">
              <a:buAutoNum type="arabicPeriod"/>
            </a:pPr>
            <a:r>
              <a:rPr lang="uk-UA" b="0" i="0" dirty="0" smtClean="0">
                <a:solidFill>
                  <a:srgbClr val="000000"/>
                </a:solidFill>
                <a:effectLst/>
                <a:latin typeface="Times New Roman" panose="02020603050405020304" pitchFamily="18" charset="0"/>
                <a:cs typeface="Times New Roman" panose="02020603050405020304" pitchFamily="18" charset="0"/>
              </a:rPr>
              <a:t>Масаж виконується тільки на чисту шкіру і обов’язково чистими руками.</a:t>
            </a:r>
          </a:p>
          <a:p>
            <a:pPr fontAlgn="base">
              <a:buFont typeface="+mj-lt"/>
              <a:buAutoNum type="arabicPeriod"/>
            </a:pPr>
            <a:r>
              <a:rPr lang="uk-UA" b="0" i="0" dirty="0" smtClean="0">
                <a:solidFill>
                  <a:srgbClr val="000000"/>
                </a:solidFill>
                <a:effectLst/>
                <a:latin typeface="Times New Roman" panose="02020603050405020304" pitchFamily="18" charset="0"/>
                <a:cs typeface="Times New Roman" panose="02020603050405020304" pitchFamily="18" charset="0"/>
              </a:rPr>
              <a:t>Користуватися живильним кремом необхідно тільки за типом шкіри.</a:t>
            </a:r>
          </a:p>
          <a:p>
            <a:pPr fontAlgn="base">
              <a:buFont typeface="+mj-lt"/>
              <a:buAutoNum type="arabicPeriod"/>
            </a:pPr>
            <a:r>
              <a:rPr lang="uk-UA" b="0" i="0" dirty="0" smtClean="0">
                <a:solidFill>
                  <a:srgbClr val="000000"/>
                </a:solidFill>
                <a:effectLst/>
                <a:latin typeface="Times New Roman" panose="02020603050405020304" pitchFamily="18" charset="0"/>
                <a:cs typeface="Times New Roman" panose="02020603050405020304" pitchFamily="18" charset="0"/>
              </a:rPr>
              <a:t>Для проведення масажу і щоденного догляду за шкірою обличчя та шиї вибирайте натуральні засоби, які виключають наявність </a:t>
            </a:r>
            <a:r>
              <a:rPr lang="uk-UA" b="0" i="0" dirty="0" err="1" smtClean="0">
                <a:solidFill>
                  <a:srgbClr val="000000"/>
                </a:solidFill>
                <a:effectLst/>
                <a:latin typeface="Times New Roman" panose="02020603050405020304" pitchFamily="18" charset="0"/>
                <a:cs typeface="Times New Roman" panose="02020603050405020304" pitchFamily="18" charset="0"/>
              </a:rPr>
              <a:t>парабенів</a:t>
            </a:r>
            <a:r>
              <a:rPr lang="uk-UA" b="0" i="0" dirty="0" smtClean="0">
                <a:solidFill>
                  <a:srgbClr val="000000"/>
                </a:solidFill>
                <a:effectLst/>
                <a:latin typeface="Times New Roman" panose="02020603050405020304" pitchFamily="18" charset="0"/>
                <a:cs typeface="Times New Roman" panose="02020603050405020304" pitchFamily="18" charset="0"/>
              </a:rPr>
              <a:t> і нафтопродуктів. Якщо є можливість, користуйтеся продуктами власного приготування з декількох видів олій (базових і ефірних).</a:t>
            </a:r>
          </a:p>
          <a:p>
            <a:pPr fontAlgn="base">
              <a:buFont typeface="+mj-lt"/>
              <a:buAutoNum type="arabicPeriod"/>
            </a:pPr>
            <a:r>
              <a:rPr lang="uk-UA" b="0" i="0" dirty="0" smtClean="0">
                <a:solidFill>
                  <a:srgbClr val="000000"/>
                </a:solidFill>
                <a:effectLst/>
                <a:latin typeface="Times New Roman" panose="02020603050405020304" pitchFamily="18" charset="0"/>
                <a:cs typeface="Times New Roman" panose="02020603050405020304" pitchFamily="18" charset="0"/>
              </a:rPr>
              <a:t>Масаж повинен бути енергійним, але при цьому дуже м’яким. Ні в якому разі не можна пошкоджувати шкіру сильними натисками або </a:t>
            </a:r>
            <a:r>
              <a:rPr lang="uk-UA" b="0" i="0" dirty="0" err="1" smtClean="0">
                <a:solidFill>
                  <a:srgbClr val="000000"/>
                </a:solidFill>
                <a:effectLst/>
                <a:latin typeface="Times New Roman" panose="02020603050405020304" pitchFamily="18" charset="0"/>
                <a:cs typeface="Times New Roman" panose="02020603050405020304" pitchFamily="18" charset="0"/>
              </a:rPr>
              <a:t>пощипываниями</a:t>
            </a:r>
            <a:r>
              <a:rPr lang="uk-UA" b="0" i="0" dirty="0" smtClean="0">
                <a:solidFill>
                  <a:srgbClr val="000000"/>
                </a:solidFill>
                <a:effectLst/>
                <a:latin typeface="Times New Roman" panose="02020603050405020304" pitchFamily="18" charset="0"/>
                <a:cs typeface="Times New Roman" panose="02020603050405020304" pitchFamily="18" charset="0"/>
              </a:rPr>
              <a:t>.</a:t>
            </a:r>
          </a:p>
          <a:p>
            <a:pPr fontAlgn="base">
              <a:buFont typeface="+mj-lt"/>
              <a:buAutoNum type="arabicPeriod"/>
            </a:pPr>
            <a:r>
              <a:rPr lang="uk-UA" b="0" i="0" dirty="0" smtClean="0">
                <a:solidFill>
                  <a:srgbClr val="000000"/>
                </a:solidFill>
                <a:effectLst/>
                <a:latin typeface="Times New Roman" panose="02020603050405020304" pitchFamily="18" charset="0"/>
                <a:cs typeface="Times New Roman" panose="02020603050405020304" pitchFamily="18" charset="0"/>
              </a:rPr>
              <a:t>Додатковий ефект можна отримати від контрастні вмивання і подальшим зволоженням.</a:t>
            </a:r>
          </a:p>
          <a:p>
            <a:pPr fontAlgn="base">
              <a:buFont typeface="+mj-lt"/>
              <a:buAutoNum type="arabicPeriod"/>
            </a:pPr>
            <a:r>
              <a:rPr lang="uk-UA" b="0" i="0" dirty="0" smtClean="0">
                <a:solidFill>
                  <a:srgbClr val="000000"/>
                </a:solidFill>
                <a:effectLst/>
                <a:latin typeface="Times New Roman" panose="02020603050405020304" pitchFamily="18" charset="0"/>
                <a:cs typeface="Times New Roman" panose="02020603050405020304" pitchFamily="18" charset="0"/>
              </a:rPr>
              <a:t>Масаж принесе більше результатів, якщо його виконувати перед сном 2-3 рази в місяць.</a:t>
            </a:r>
          </a:p>
        </p:txBody>
      </p:sp>
    </p:spTree>
    <p:extLst>
      <p:ext uri="{BB962C8B-B14F-4D97-AF65-F5344CB8AC3E}">
        <p14:creationId xmlns:p14="http://schemas.microsoft.com/office/powerpoint/2010/main" val="1968797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radka.in.ua/wp-content/uploads/2017/12/94f3b6ec08d961cfb853e470474079d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764704"/>
            <a:ext cx="7776864"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128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388977"/>
            <a:ext cx="7848872" cy="5632311"/>
          </a:xfrm>
          <a:prstGeom prst="rect">
            <a:avLst/>
          </a:prstGeom>
        </p:spPr>
        <p:txBody>
          <a:bodyPr wrap="square">
            <a:spAutoFit/>
          </a:bodyPr>
          <a:lstStyle/>
          <a:p>
            <a:pPr algn="ctr"/>
            <a:r>
              <a:rPr lang="uk-UA" b="1" dirty="0" smtClean="0">
                <a:effectLst/>
                <a:latin typeface="Times New Roman" panose="02020603050405020304" pitchFamily="18" charset="0"/>
                <a:cs typeface="Times New Roman" panose="02020603050405020304" pitchFamily="18" charset="0"/>
              </a:rPr>
              <a:t>Лінії лиця для самомасажу:</a:t>
            </a:r>
          </a:p>
          <a:p>
            <a:r>
              <a:rPr lang="uk-UA" b="1" dirty="0" smtClean="0">
                <a:effectLst/>
                <a:latin typeface="Times New Roman" panose="02020603050405020304" pitchFamily="18" charset="0"/>
                <a:cs typeface="Times New Roman" panose="02020603050405020304" pitchFamily="18" charset="0"/>
              </a:rPr>
              <a:t/>
            </a:r>
            <a:br>
              <a:rPr lang="uk-UA" b="1" dirty="0" smtClean="0">
                <a:effectLst/>
                <a:latin typeface="Times New Roman" panose="02020603050405020304" pitchFamily="18" charset="0"/>
                <a:cs typeface="Times New Roman" panose="02020603050405020304" pitchFamily="18" charset="0"/>
              </a:rPr>
            </a:br>
            <a:endParaRPr lang="uk-UA" b="0" dirty="0" smtClean="0">
              <a:effectLst/>
              <a:latin typeface="Times New Roman" panose="02020603050405020304" pitchFamily="18" charset="0"/>
              <a:cs typeface="Times New Roman" panose="02020603050405020304" pitchFamily="18" charset="0"/>
            </a:endParaRPr>
          </a:p>
          <a:p>
            <a:r>
              <a:rPr lang="uk-UA" b="1" dirty="0" smtClean="0">
                <a:effectLst/>
                <a:latin typeface="Times New Roman" panose="02020603050405020304" pitchFamily="18" charset="0"/>
                <a:cs typeface="Times New Roman" panose="02020603050405020304" pitchFamily="18" charset="0"/>
              </a:rPr>
              <a:t>Підборіддя</a:t>
            </a:r>
            <a:endParaRPr lang="uk-UA" b="0" dirty="0" smtClean="0">
              <a:effectLst/>
              <a:latin typeface="Times New Roman" panose="02020603050405020304" pitchFamily="18" charset="0"/>
              <a:cs typeface="Times New Roman" panose="02020603050405020304" pitchFamily="18" charset="0"/>
            </a:endParaRPr>
          </a:p>
          <a:p>
            <a:r>
              <a:rPr lang="uk-UA" b="0" dirty="0" smtClean="0">
                <a:effectLst/>
                <a:latin typeface="Times New Roman" panose="02020603050405020304" pitchFamily="18" charset="0"/>
                <a:cs typeface="Times New Roman" panose="02020603050405020304" pitchFamily="18" charset="0"/>
              </a:rPr>
              <a:t>Починати самомасаж рекомендується з підборіддя. Масажні лінії тут розташовані у напрямку від центру в сторони і вгору. Тобто ви ніби обводите контур обличчя, рухаючись в сторону вух.</a:t>
            </a:r>
            <a:br>
              <a:rPr lang="uk-UA" b="0" dirty="0" smtClean="0">
                <a:effectLst/>
                <a:latin typeface="Times New Roman" panose="02020603050405020304" pitchFamily="18" charset="0"/>
                <a:cs typeface="Times New Roman" panose="02020603050405020304" pitchFamily="18" charset="0"/>
              </a:rPr>
            </a:br>
            <a:endParaRPr lang="uk-UA" b="0" dirty="0" smtClean="0">
              <a:effectLst/>
              <a:latin typeface="Times New Roman" panose="02020603050405020304" pitchFamily="18" charset="0"/>
              <a:cs typeface="Times New Roman" panose="02020603050405020304" pitchFamily="18" charset="0"/>
            </a:endParaRPr>
          </a:p>
          <a:p>
            <a:r>
              <a:rPr lang="uk-UA" b="0" dirty="0" smtClean="0">
                <a:effectLst/>
                <a:latin typeface="Times New Roman" panose="02020603050405020304" pitchFamily="18" charset="0"/>
                <a:cs typeface="Times New Roman" panose="02020603050405020304" pitchFamily="18" charset="0"/>
              </a:rPr>
              <a:t/>
            </a:r>
            <a:br>
              <a:rPr lang="uk-UA" b="0" dirty="0" smtClean="0">
                <a:effectLst/>
                <a:latin typeface="Times New Roman" panose="02020603050405020304" pitchFamily="18" charset="0"/>
                <a:cs typeface="Times New Roman" panose="02020603050405020304" pitchFamily="18" charset="0"/>
              </a:rPr>
            </a:br>
            <a:endParaRPr lang="uk-UA" b="0" dirty="0" smtClean="0">
              <a:effectLst/>
              <a:latin typeface="Times New Roman" panose="02020603050405020304" pitchFamily="18" charset="0"/>
              <a:cs typeface="Times New Roman" panose="02020603050405020304" pitchFamily="18" charset="0"/>
            </a:endParaRPr>
          </a:p>
          <a:p>
            <a:r>
              <a:rPr lang="uk-UA" b="1" dirty="0" smtClean="0">
                <a:effectLst/>
                <a:latin typeface="Times New Roman" panose="02020603050405020304" pitchFamily="18" charset="0"/>
                <a:cs typeface="Times New Roman" panose="02020603050405020304" pitchFamily="18" charset="0"/>
              </a:rPr>
              <a:t>Щоки</a:t>
            </a:r>
            <a:endParaRPr lang="uk-UA" b="0" dirty="0" smtClean="0">
              <a:effectLst/>
              <a:latin typeface="Times New Roman" panose="02020603050405020304" pitchFamily="18" charset="0"/>
              <a:cs typeface="Times New Roman" panose="02020603050405020304" pitchFamily="18" charset="0"/>
            </a:endParaRPr>
          </a:p>
          <a:p>
            <a:r>
              <a:rPr lang="uk-UA" b="0" dirty="0" smtClean="0">
                <a:effectLst/>
                <a:latin typeface="Times New Roman" panose="02020603050405020304" pitchFamily="18" charset="0"/>
                <a:cs typeface="Times New Roman" panose="02020603050405020304" pitchFamily="18" charset="0"/>
              </a:rPr>
              <a:t>Наступною зоною для масажу є щоки і вилиці. Акуратно, не розтягуючи шкіру, проведіть кінчиками пальців від куточків губ до вух і вище, від носа до країв обличчя. Пам'ятайте, що масажні лінії не є чітко прямими, а йдуть дугоподібно від низу до верху. Таким чином, ви ніби злегка піднімайте шкіру, не даючи їй обвисати і псувати контур обличчя.</a:t>
            </a:r>
            <a:br>
              <a:rPr lang="uk-UA" b="0" dirty="0" smtClean="0">
                <a:effectLst/>
                <a:latin typeface="Times New Roman" panose="02020603050405020304" pitchFamily="18" charset="0"/>
                <a:cs typeface="Times New Roman" panose="02020603050405020304" pitchFamily="18" charset="0"/>
              </a:rPr>
            </a:br>
            <a:endParaRPr lang="uk-UA" b="0" dirty="0" smtClean="0">
              <a:effectLst/>
              <a:latin typeface="Times New Roman" panose="02020603050405020304" pitchFamily="18" charset="0"/>
              <a:cs typeface="Times New Roman" panose="02020603050405020304" pitchFamily="18" charset="0"/>
            </a:endParaRPr>
          </a:p>
          <a:p>
            <a:r>
              <a:rPr lang="uk-UA" b="0" dirty="0" smtClean="0">
                <a:effectLst/>
                <a:latin typeface="Times New Roman" panose="02020603050405020304" pitchFamily="18" charset="0"/>
                <a:cs typeface="Times New Roman" panose="02020603050405020304" pitchFamily="18" charset="0"/>
              </a:rPr>
              <a:t/>
            </a:r>
            <a:br>
              <a:rPr lang="uk-UA" b="0" dirty="0" smtClean="0">
                <a:effectLst/>
                <a:latin typeface="Times New Roman" panose="02020603050405020304" pitchFamily="18" charset="0"/>
                <a:cs typeface="Times New Roman" panose="02020603050405020304" pitchFamily="18" charset="0"/>
              </a:rPr>
            </a:br>
            <a:endParaRPr lang="uk-UA" b="0" dirty="0" smtClean="0">
              <a:effectLst/>
              <a:latin typeface="Times New Roman" panose="02020603050405020304" pitchFamily="18" charset="0"/>
              <a:cs typeface="Times New Roman" panose="02020603050405020304" pitchFamily="18" charset="0"/>
            </a:endParaRPr>
          </a:p>
          <a:p>
            <a:endParaRPr lang="uk-UA" b="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4102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305936"/>
            <a:ext cx="7776864" cy="4801314"/>
          </a:xfrm>
          <a:prstGeom prst="rect">
            <a:avLst/>
          </a:prstGeom>
        </p:spPr>
        <p:txBody>
          <a:bodyPr wrap="square">
            <a:spAutoFit/>
          </a:bodyPr>
          <a:lstStyle/>
          <a:p>
            <a:pPr lvl="0"/>
            <a:r>
              <a:rPr lang="uk-UA" b="1" dirty="0">
                <a:latin typeface="Times New Roman" panose="02020603050405020304" pitchFamily="18" charset="0"/>
                <a:cs typeface="Times New Roman" panose="02020603050405020304" pitchFamily="18" charset="0"/>
              </a:rPr>
              <a:t>Ніс</a:t>
            </a:r>
            <a:endParaRPr lang="uk-UA" dirty="0">
              <a:latin typeface="Times New Roman" panose="02020603050405020304" pitchFamily="18" charset="0"/>
              <a:cs typeface="Times New Roman" panose="02020603050405020304" pitchFamily="18" charset="0"/>
            </a:endParaRPr>
          </a:p>
          <a:p>
            <a:pPr lvl="0"/>
            <a:r>
              <a:rPr lang="uk-UA" dirty="0">
                <a:latin typeface="Times New Roman" panose="02020603050405020304" pitchFamily="18" charset="0"/>
                <a:cs typeface="Times New Roman" panose="02020603050405020304" pitchFamily="18" charset="0"/>
              </a:rPr>
              <a:t>Масаж носа проводиться знизу вгору по «спинці» носа і від спинки по крилах в різні сторони.</a:t>
            </a:r>
            <a:br>
              <a:rPr lang="uk-UA" dirty="0">
                <a:latin typeface="Times New Roman" panose="02020603050405020304" pitchFamily="18" charset="0"/>
                <a:cs typeface="Times New Roman" panose="02020603050405020304" pitchFamily="18" charset="0"/>
              </a:rPr>
            </a:br>
            <a:endParaRPr lang="uk-UA" dirty="0">
              <a:latin typeface="Times New Roman" panose="02020603050405020304" pitchFamily="18" charset="0"/>
              <a:cs typeface="Times New Roman" panose="02020603050405020304" pitchFamily="18" charset="0"/>
            </a:endParaRPr>
          </a:p>
          <a:p>
            <a:pPr lvl="0"/>
            <a:endParaRPr lang="uk-UA" dirty="0">
              <a:latin typeface="Times New Roman" panose="02020603050405020304" pitchFamily="18" charset="0"/>
              <a:cs typeface="Times New Roman" panose="02020603050405020304" pitchFamily="18" charset="0"/>
            </a:endParaRPr>
          </a:p>
          <a:p>
            <a:pPr lvl="0"/>
            <a:r>
              <a:rPr lang="uk-UA" b="1" dirty="0">
                <a:latin typeface="Times New Roman" panose="02020603050405020304" pitchFamily="18" charset="0"/>
                <a:cs typeface="Times New Roman" panose="02020603050405020304" pitchFamily="18" charset="0"/>
              </a:rPr>
              <a:t>Чоло</a:t>
            </a:r>
            <a:endParaRPr lang="uk-UA" dirty="0">
              <a:latin typeface="Times New Roman" panose="02020603050405020304" pitchFamily="18" charset="0"/>
              <a:cs typeface="Times New Roman" panose="02020603050405020304" pitchFamily="18" charset="0"/>
            </a:endParaRPr>
          </a:p>
          <a:p>
            <a:pPr lvl="0"/>
            <a:r>
              <a:rPr lang="uk-UA" dirty="0">
                <a:latin typeface="Times New Roman" panose="02020603050405020304" pitchFamily="18" charset="0"/>
                <a:cs typeface="Times New Roman" panose="02020603050405020304" pitchFamily="18" charset="0"/>
              </a:rPr>
              <a:t>Починати масаж чола потрібно від центру. При цьому всі м'язи повинні бути максимально розслабленими.</a:t>
            </a:r>
            <a:br>
              <a:rPr lang="uk-UA" dirty="0">
                <a:latin typeface="Times New Roman" panose="02020603050405020304" pitchFamily="18" charset="0"/>
                <a:cs typeface="Times New Roman" panose="02020603050405020304" pitchFamily="18" charset="0"/>
              </a:rPr>
            </a:br>
            <a:endParaRPr lang="uk-UA" dirty="0">
              <a:latin typeface="Times New Roman" panose="02020603050405020304" pitchFamily="18" charset="0"/>
              <a:cs typeface="Times New Roman" panose="02020603050405020304" pitchFamily="18" charset="0"/>
            </a:endParaRPr>
          </a:p>
          <a:p>
            <a:pPr lvl="0"/>
            <a:endParaRPr lang="uk-UA" dirty="0">
              <a:latin typeface="Times New Roman" panose="02020603050405020304" pitchFamily="18" charset="0"/>
              <a:cs typeface="Times New Roman" panose="02020603050405020304" pitchFamily="18" charset="0"/>
            </a:endParaRPr>
          </a:p>
          <a:p>
            <a:pPr lvl="0"/>
            <a:r>
              <a:rPr lang="uk-UA" b="1" dirty="0">
                <a:latin typeface="Times New Roman" panose="02020603050405020304" pitchFamily="18" charset="0"/>
                <a:cs typeface="Times New Roman" panose="02020603050405020304" pitchFamily="18" charset="0"/>
              </a:rPr>
              <a:t>Очі та повіки</a:t>
            </a:r>
            <a:endParaRPr lang="uk-UA" dirty="0">
              <a:latin typeface="Times New Roman" panose="02020603050405020304" pitchFamily="18" charset="0"/>
              <a:cs typeface="Times New Roman" panose="02020603050405020304" pitchFamily="18" charset="0"/>
            </a:endParaRPr>
          </a:p>
          <a:p>
            <a:pPr lvl="0"/>
            <a:r>
              <a:rPr lang="uk-UA" dirty="0">
                <a:latin typeface="Times New Roman" panose="02020603050405020304" pitchFamily="18" charset="0"/>
                <a:cs typeface="Times New Roman" panose="02020603050405020304" pitchFamily="18" charset="0"/>
              </a:rPr>
              <a:t>Зі шкірою в області повік потрібно поводитись дуже обережно і делікатно. Ні в якому разі не розтягуйте її</a:t>
            </a:r>
            <a:r>
              <a:rPr lang="uk-UA" dirty="0" smtClean="0">
                <a:latin typeface="Times New Roman" panose="02020603050405020304" pitchFamily="18" charset="0"/>
                <a:cs typeface="Times New Roman" panose="02020603050405020304" pitchFamily="18" charset="0"/>
              </a:rPr>
              <a:t>!</a:t>
            </a:r>
          </a:p>
          <a:p>
            <a:pPr lvl="0"/>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Шкіра повік повинна залишатися нерухомою в процесі масажу. По верхній повіці м'якими рухами простукайте шкіру від внутрішнього куточка ока до зовнішнього. По нижній повіці сковзаєте пальцями від зовнішнього куточка до внутрішнього.</a:t>
            </a:r>
          </a:p>
        </p:txBody>
      </p:sp>
    </p:spTree>
    <p:extLst>
      <p:ext uri="{BB962C8B-B14F-4D97-AF65-F5344CB8AC3E}">
        <p14:creationId xmlns:p14="http://schemas.microsoft.com/office/powerpoint/2010/main" val="3765354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7" y="116632"/>
            <a:ext cx="4076493" cy="7017306"/>
          </a:xfrm>
          <a:prstGeom prst="rect">
            <a:avLst/>
          </a:prstGeom>
        </p:spPr>
        <p:txBody>
          <a:bodyPr wrap="square">
            <a:spAutoFit/>
          </a:bodyPr>
          <a:lstStyle/>
          <a:p>
            <a:pPr algn="just"/>
            <a:r>
              <a:rPr lang="uk-UA" dirty="0" smtClean="0">
                <a:latin typeface="Times New Roman" panose="02020603050405020304" pitchFamily="18" charset="0"/>
                <a:cs typeface="Times New Roman" panose="02020603050405020304" pitchFamily="18" charset="0"/>
              </a:rPr>
              <a:t>Важливо, щоб шкіра була зафіксованою та не розтягувалась. Для цього відведіть підборіддя трішки вперед і легенько відкрийте рот. Завжди масаж обличчя починайте із верхньої частини. Круговими рухами пальців проведіть за масажними лініями на чолі: від середини до скронь. Повторіть 3 рази. Ще можете покласти за цією ж схемою провести долонями, але просто за лініями без кругових рухів. Натомість періодично зупиняйтесь і легенько натискайте на обличчя.</a:t>
            </a:r>
          </a:p>
          <a:p>
            <a:pPr algn="just"/>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Чоло також можна масажувати в напрямку від брів до лінії росту волосся. Пізніше опускайтеся вниз: затуліть очі і легенько починайте масажувати повіки. Подушечками безіменних пальців за бажанням обережні натисніть на внутрішні кутики очей.</a:t>
            </a:r>
          </a:p>
          <a:p>
            <a:pPr algn="just"/>
            <a:endParaRPr lang="uk-UA" dirty="0" smtClean="0">
              <a:latin typeface="Times New Roman" panose="02020603050405020304" pitchFamily="18" charset="0"/>
              <a:cs typeface="Times New Roman" panose="02020603050405020304" pitchFamily="18" charset="0"/>
            </a:endParaRPr>
          </a:p>
          <a:p>
            <a:pPr algn="just"/>
            <a:endParaRPr lang="uk-UA" dirty="0" smtClean="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7605" y="476672"/>
            <a:ext cx="3916395" cy="54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97079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Другая 2">
      <a:dk1>
        <a:sysClr val="windowText" lastClr="000000"/>
      </a:dk1>
      <a:lt1>
        <a:sysClr val="window" lastClr="FFFFFF"/>
      </a:lt1>
      <a:dk2>
        <a:srgbClr val="69676D"/>
      </a:dk2>
      <a:lt2>
        <a:srgbClr val="C9C2D1"/>
      </a:lt2>
      <a:accent1>
        <a:srgbClr val="CEB966"/>
      </a:accent1>
      <a:accent2>
        <a:srgbClr val="C7AED6"/>
      </a:accent2>
      <a:accent3>
        <a:srgbClr val="6BB1C9"/>
      </a:accent3>
      <a:accent4>
        <a:srgbClr val="6585CF"/>
      </a:accent4>
      <a:accent5>
        <a:srgbClr val="7E6BC9"/>
      </a:accent5>
      <a:accent6>
        <a:srgbClr val="A379BB"/>
      </a:accent6>
      <a:hlink>
        <a:srgbClr val="410082"/>
      </a:hlink>
      <a:folHlink>
        <a:srgbClr val="932968"/>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TotalTime>
  <Words>1116</Words>
  <Application>Microsoft Office PowerPoint</Application>
  <PresentationFormat>Экран (4:3)</PresentationFormat>
  <Paragraphs>104</Paragraphs>
  <Slides>27</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27</vt:i4>
      </vt:variant>
    </vt:vector>
  </HeadingPairs>
  <TitlesOfParts>
    <vt:vector size="29" baseType="lpstr">
      <vt:lpstr>Солнцестояние</vt:lpstr>
      <vt:lpstr>Тема Office</vt:lpstr>
      <vt:lpstr>Презентация PowerPoint</vt:lpstr>
      <vt:lpstr>Презентация PowerPoint</vt:lpstr>
      <vt:lpstr>М’язи голови поділяються  на мімічні  та жувальні</vt:lpstr>
      <vt:lpstr>Мімічні м’язи одним кінцем кріпляться до кістки, а іншим вплітаються у шкіру.  Мімічні м’язи формують вираз емоцій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Жувальні м’язи обома кінцями кріпляться до кісткок черепа.  Жувальні м’язи обумовлюють рухи скронево-нижньощелепного суглоба і забезпечують жування, ковтання, вимову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dc:creator>
  <cp:lastModifiedBy>Анна</cp:lastModifiedBy>
  <cp:revision>15</cp:revision>
  <dcterms:created xsi:type="dcterms:W3CDTF">2023-07-19T13:33:53Z</dcterms:created>
  <dcterms:modified xsi:type="dcterms:W3CDTF">2023-08-28T15:53:48Z</dcterms:modified>
</cp:coreProperties>
</file>