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5" r:id="rId11"/>
    <p:sldId id="269" r:id="rId12"/>
    <p:sldId id="266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BD8C4-FC3E-46B0-B8AA-C6DA95A59F7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4685E0-AC32-4C47-96B8-DB23ACAF8C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558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F1E04-37DB-4E41-A98A-7BA1B149755F}" type="slidenum">
              <a:rPr lang="uk-UA" smtClean="0">
                <a:solidFill>
                  <a:prstClr val="black"/>
                </a:solidFill>
              </a:rPr>
              <a:pPr/>
              <a:t>2</a:t>
            </a:fld>
            <a:endParaRPr 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657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85E0-AC32-4C47-96B8-DB23ACAF8C8F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4982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74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9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60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11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821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540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14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007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CEB966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9068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29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00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31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85840" y="116632"/>
            <a:ext cx="7406640" cy="11395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МІНІСТЕРСТВО ОХОРОНИ ЗДОРОВ’Я УКРАЇНИ ОДЕСЬКИЙ НАЦІОНАЛЬНИЙ МЕДИЧНИЙ УНІВЕРСИТЕТ </a:t>
            </a:r>
            <a:endParaRPr lang="ru-RU" sz="1600" dirty="0" smtClean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медицини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9992" y="5013176"/>
            <a:ext cx="4454312" cy="1512168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>
              <a:buClr>
                <a:srgbClr val="CEB966"/>
              </a:buClr>
            </a:pP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Підготувала: лікар ФРМ</a:t>
            </a:r>
          </a:p>
          <a:p>
            <a:pPr algn="r">
              <a:buClr>
                <a:srgbClr val="CEB966"/>
              </a:buClr>
            </a:pPr>
            <a:r>
              <a:rPr lang="uk-UA" sz="1600" i="1" dirty="0" err="1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Кіціс</a:t>
            </a: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 А.Г.</a:t>
            </a:r>
            <a:endParaRPr lang="uk-UA" sz="1600" i="1" dirty="0">
              <a:solidFill>
                <a:srgbClr val="69676D">
                  <a:shade val="30000"/>
                  <a:satMod val="15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341824" y="1772816"/>
            <a:ext cx="7406640" cy="20756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uk-UA" sz="1600" dirty="0">
                <a:solidFill>
                  <a:srgbClr val="69676D">
                    <a:satMod val="130000"/>
                  </a:srgbClr>
                </a:solidFill>
                <a:effectLst/>
              </a:rPr>
              <a:t>Тема </a:t>
            </a:r>
            <a:r>
              <a:rPr lang="en-US" sz="1600" dirty="0" smtClean="0">
                <a:solidFill>
                  <a:srgbClr val="69676D">
                    <a:satMod val="130000"/>
                  </a:srgbClr>
                </a:solidFill>
                <a:effectLst/>
              </a:rPr>
              <a:t>8</a:t>
            </a:r>
            <a:r>
              <a:rPr lang="uk-UA" sz="1600" dirty="0" smtClean="0">
                <a:solidFill>
                  <a:srgbClr val="69676D">
                    <a:satMod val="130000"/>
                  </a:srgbClr>
                </a:solidFill>
                <a:effectLst/>
              </a:rPr>
              <a:t>. </a:t>
            </a:r>
            <a:r>
              <a:rPr lang="uk-UA" sz="1600" dirty="0" err="1"/>
              <a:t>Міофасціальний</a:t>
            </a:r>
            <a:r>
              <a:rPr lang="uk-UA" sz="1600" dirty="0"/>
              <a:t> масаж обличчя. Поняття “фасції” у </a:t>
            </a:r>
            <a:r>
              <a:rPr lang="uk-UA" sz="1600" dirty="0" err="1"/>
              <a:t>міофасціальному</a:t>
            </a:r>
            <a:r>
              <a:rPr lang="uk-UA" sz="1600" dirty="0"/>
              <a:t> масажі. Їх роль організмі людини. Причини болю та спазмів у тілі. Ефект від </a:t>
            </a:r>
            <a:r>
              <a:rPr lang="uk-UA" sz="1600" dirty="0" err="1"/>
              <a:t>міофасціального</a:t>
            </a:r>
            <a:r>
              <a:rPr lang="uk-UA" sz="1600" dirty="0"/>
              <a:t> масажу. Показання та протипоказання до процедури. Підготовка до масажу. Техніка виконання </a:t>
            </a:r>
            <a:r>
              <a:rPr lang="uk-UA" sz="1600" dirty="0" err="1"/>
              <a:t>міофасціального</a:t>
            </a:r>
            <a:r>
              <a:rPr lang="uk-UA" sz="1600" dirty="0"/>
              <a:t> масажу для </a:t>
            </a:r>
            <a:r>
              <a:rPr lang="uk-UA" sz="1600" dirty="0" err="1"/>
              <a:t>обличчята</a:t>
            </a:r>
            <a:r>
              <a:rPr lang="uk-UA" sz="1600" dirty="0"/>
              <a:t> шиї.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</a:rPr>
              <a:t/>
            </a:r>
            <a:br>
              <a:rPr lang="ru-RU" sz="1600" dirty="0">
                <a:solidFill>
                  <a:srgbClr val="69676D">
                    <a:satMod val="130000"/>
                  </a:srgbClr>
                </a:solidFill>
              </a:rPr>
            </a:br>
            <a:endParaRPr lang="ru-RU" sz="1600" dirty="0">
              <a:solidFill>
                <a:srgbClr val="69676D">
                  <a:satMod val="130000"/>
                </a:srgbClr>
              </a:solidFill>
            </a:endParaRPr>
          </a:p>
          <a:p>
            <a:r>
              <a:rPr lang="ru-RU" sz="1600" dirty="0">
                <a:solidFill>
                  <a:srgbClr val="69676D">
                    <a:satMod val="130000"/>
                  </a:srgbClr>
                </a:solidFill>
              </a:rPr>
              <a:t/>
            </a:r>
            <a:br>
              <a:rPr lang="ru-RU" sz="1600" dirty="0">
                <a:solidFill>
                  <a:srgbClr val="69676D">
                    <a:satMod val="130000"/>
                  </a:srgbClr>
                </a:solidFill>
              </a:rPr>
            </a:br>
            <a:endParaRPr lang="uk-UA" sz="1600" dirty="0">
              <a:solidFill>
                <a:srgbClr val="69676D">
                  <a:satMod val="130000"/>
                </a:srgb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6140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uk-UA" b="1" dirty="0" err="1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практичкого</a:t>
            </a:r>
            <a:r>
              <a:rPr lang="uk-UA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заняття:</a:t>
            </a:r>
          </a:p>
          <a:p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69676D">
                  <a:satMod val="130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“фасції” у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міофасціальному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масажі. Їх роль організмі людини.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болю та спазмів у тілі.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 від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міофасціального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масажу.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 та протипоказання до процедури.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 до масажу.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виконання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міофасціального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масажу для обличчя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шиї.</a:t>
            </a:r>
            <a:r>
              <a:rPr lang="ru-RU" dirty="0">
                <a:solidFill>
                  <a:srgbClr val="69676D">
                    <a:satMod val="130000"/>
                  </a:srgbClr>
                </a:solidFill>
              </a:rPr>
              <a:t/>
            </a:r>
            <a:br>
              <a:rPr lang="ru-RU" dirty="0">
                <a:solidFill>
                  <a:srgbClr val="69676D">
                    <a:satMod val="130000"/>
                  </a:srgbClr>
                </a:solidFill>
              </a:rPr>
            </a:br>
            <a:endParaRPr lang="ru-RU" dirty="0">
              <a:solidFill>
                <a:srgbClr val="69676D">
                  <a:satMod val="130000"/>
                </a:srgbClr>
              </a:solidFill>
            </a:endParaRPr>
          </a:p>
          <a:p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35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effectLst/>
                <a:latin typeface="Times New Roman" panose="02020603050405020304" pitchFamily="18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Фасція є сполучною оболонкою для м'язів, в якій знаходиться безліч нервових закінчень. Від неї залежить трофіка тканин, вона виконує опорну функцію, знаходячись під шаром шкіри та жирової тканини.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Фасції покривають собою окремі м'язи і їх групи.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Гнучкість тіла, амплітуда рухів, комфорт – усе це залежить не лише від здоров'я м'язової тканини, але і стану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фасциальної</a:t>
            </a:r>
            <a:r>
              <a:rPr lang="uk-UA" b="0" i="0" dirty="0" smtClean="0">
                <a:effectLst/>
                <a:latin typeface="Times New Roman" panose="02020603050405020304" pitchFamily="18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ea typeface="Microsoft Himalaya" panose="01010100010101010101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905081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Фасціальна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передає механічну напругу, яку роблять м'язи, або результат дії зовнішніх сил на тіло. Завдяки цьому елементу можливе вільне ковзання м'язових волокон, передача сигналу від м'язів до кісткового апарату. 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904033"/>
            <a:ext cx="78271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 шкіри. Її стан залежить від цього елементу. При слабкій сполучній тканині з'являється в'ялість, друге підборіддя, зморшки. Лицьові фасції також потребують масажу і розслаблення.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 зі здоров'ям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фасциальної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тканини виникають, якщо на певну групу м'язів діє тривале навантаження. Організм намагається якось це компенсувати – і відбуваються зміни в самій фасції, яка знаходиться навкруги. Сполучна тканина коротшає, стає товщою – виникає м'язова контрактура. Говорячи більше звичною мовою, з'являється «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зажатість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Міофасціальний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масаж розслабляє фасції, що призводить до позбавлення від контрактури, повертає сполучній тканині нормальну форму і функціональність.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689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7846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 розслабляти фасції за допомогою масажу тому, що:</a:t>
            </a:r>
          </a:p>
          <a:p>
            <a:pPr algn="just"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 допоможе уникнути спортивних травм або тих, які виникають з-за фізичних навантажень;</a:t>
            </a:r>
          </a:p>
          <a:p>
            <a:pPr algn="just"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них знаходиться велика кількість нервових закінчень – навіть більше, ніж в м'язовій тканині;</a:t>
            </a:r>
          </a:p>
          <a:p>
            <a:pPr algn="just"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 важливий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зв'язуючий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елемент;</a:t>
            </a:r>
          </a:p>
          <a:p>
            <a:pPr algn="just"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 цього залежить діапазон руху тіла і гнучкість.</a:t>
            </a:r>
          </a:p>
          <a:p>
            <a:pPr algn="just"/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Розслабити фасції можна за допомогою методики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фоам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ролинг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Її виконують за допомогою пінного м'ячика або валика, використовуючи вагу тіла і силу тиску. У процесі відбувається стимуляція нервових закінчень. Регулярне використання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фоам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ролингу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дозволяє розслабити дуже щільні й гіперактивні тканини, повернути гнучкість, підвищити діапазон рухливості.</a:t>
            </a:r>
          </a:p>
          <a:p>
            <a:pPr algn="just"/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 тренування необхідно виконувати на регулярній основі. Бажано приділяти цьому час після тренування, тривалого робочого дня. Особливо, якщо у вас сидяча робота або та, що пов'язана зі статичною напругою.</a:t>
            </a:r>
          </a:p>
          <a:p>
            <a:pPr algn="just"/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Фасціальні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затиски негативно відбиваються на самопочутті і якості життя. Уникнути цього допоможе тільки систематична робота.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911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Міофасціальний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реліз (МФР) — це м’який мануальний вплив на фасції з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 усунення патологічного напруження та відновлення функції вміщених у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 структур (м’язів, нервів, кровоносних судин).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Методика МФР ґрунтується на уявленні про єдність і цілісність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фасціальної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системи, що виконує в організмі опорну, розмежувальну та захисну функції, забезпечує незалежне скорочення м’язів, охоплює всі анатомічні утворення на різних ділянках тіла, що обумовлює її інтегративну роль на рівні цілого організму. Будь-які патологічні процеси призводять до зміни механічних властивостей фасцій, що порушує функцію пов’язаних із ними органів і структур.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591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97346"/>
            <a:ext cx="77768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 технік МФР: точка входу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 of entry);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tension);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розтягування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traction);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скручування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twisting).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виконання МФР: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 у ритмі тканин самого пацієнта; рух за тканиною; пошарове 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ослідження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тканин; розслаблені руки лікаря; постійний контакт із тілом; конгруентність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 лікаря й тіла пацієнта; робота в зонах напруження з контролем зміни якості руху тканини; робота на великих поверхнях; можливість робити акценти на певних векторах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триплощинних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рухів або окремих елементах опрацьовуваної ділянки.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відповідь на МФР у пацієнта можливі реакції — загальні (релаксація;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 тепла; втома; тремтіння; збільшене сечовипускання; нудота;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запаморочення) і місцеві (почервоніння шкіри; м’язові скорочення; підвищення шкірної температури; збільшення обсягу руху тканин).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953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err="1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Міофасціальний</a:t>
            </a: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масаж обличчя – одна з найефективніших </a:t>
            </a:r>
            <a:r>
              <a:rPr lang="uk-UA" b="0" i="0" dirty="0" err="1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</a:t>
            </a: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що має високий </a:t>
            </a:r>
            <a:r>
              <a:rPr lang="uk-UA" b="0" i="0" dirty="0" err="1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ліфтинг</a:t>
            </a: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-ефект. </a:t>
            </a:r>
          </a:p>
          <a:p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ході масажу майстер вручну впливає на фасції, в результаті відновлюється їхня гнучкість і функціональність.</a:t>
            </a:r>
          </a:p>
          <a:p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знімає м'язові спазми та блоки, коригує риси обличчя, стимулює вироблення колагену та еластину. </a:t>
            </a:r>
          </a:p>
          <a:p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результаті покращується кровообіг, звужуються пори, розгладжуються зморшки, зникають набряки, відновлюється водний баланс.</a:t>
            </a:r>
          </a:p>
          <a:p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Зняття м'язових </a:t>
            </a:r>
            <a:r>
              <a:rPr lang="uk-UA" b="0" i="0" dirty="0" err="1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зажимів</a:t>
            </a: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спазмів також дозволяє досягти розслаблюючого ефекту.</a:t>
            </a:r>
          </a:p>
          <a:p>
            <a:r>
              <a:rPr lang="uk-UA" b="0" i="0" dirty="0" err="1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Міофасциальний</a:t>
            </a: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масаж обличчя називають безопераційним моделюванням обличчя на кшталт кругової підтяжки.</a:t>
            </a:r>
            <a:endParaRPr lang="uk-UA" b="0" i="0" dirty="0">
              <a:solidFill>
                <a:srgbClr val="1F1E1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398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39854"/>
            <a:ext cx="8064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виконання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виконанні техніки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міофасціального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масажу майстер знаходить зони м'язової напруги, і, використовуючи такі прийоми, як щипки, натискання, розгладжування, опрацьовує ділянки, найбільш схильні до вікових змін, стимулює біологічно активні точки.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Міофасціальний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масаж обличчя також включає роботу зі шкірою голови,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шийно-комірцевою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зоною.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Даний вид масажу виконується без використання масажних засобів, що дозволяє майстру впливати на фасції із зусиллям, необхідним для отримання стійкого результату.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Основою методики є індивідуальний підхід до потреб клієнта. На початку процедури майстер вручну визначає проблемні ділянки обличчя та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шийно-комірцевої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зони які потребують корекції, а потім цілеспрямовано на них впливає.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577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1978"/>
            <a:ext cx="797463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грунтовані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наступних рухах: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Розтягування з розслабленням – відбувається опрацювання волокон м'язів і шарів фасцій. Ця маніпуляція виконується неквапом.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 мета – максимальне розтягування, але без шкоди для шкіри. Руки її не розтирають. Проводять процедуру до моменту, поки тканини не позбавляться від застійних процесів.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Підняття по вертикалі – в процесі цієї маніпуляції здійснюється ефект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ліфтингу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Робота проводиться з підшкірними шарами. В результаті шкіра підтягується.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Валяння м'язової маси – попередньо м'язи розслабляють. Після проблемні ділянки підводяться, відсовуються, рухаються назад.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етапи процедури виглядають таким чином: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від будь-якої косметики й забруднень.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Розм'якшення шкіри.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областю підборіддя – з цього все розпочинається.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вух.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Вилиці.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19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 до проведення процедури</a:t>
            </a:r>
          </a:p>
          <a:p>
            <a:endParaRPr lang="uk-UA" b="0" i="0" dirty="0" smtClean="0">
              <a:solidFill>
                <a:srgbClr val="1F1E1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вікові зміни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в'ялість, втрата тонусу шкіри обличчя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набряклість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«другого підборіддя»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птоз обличчя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 біль, мігрені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 відновлення після операцій чи інших косметологічних процедур</a:t>
            </a:r>
            <a:endParaRPr lang="uk-UA" b="0" i="0" dirty="0">
              <a:solidFill>
                <a:srgbClr val="1F1E1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Міофасціальний масаж обличчя: коли й навіщо він вам знадобитьс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493" y="2852936"/>
            <a:ext cx="5560718" cy="370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25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928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 до </a:t>
            </a:r>
            <a:r>
              <a:rPr lang="uk-UA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міофасциальному</a:t>
            </a:r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масажу</a:t>
            </a:r>
          </a:p>
          <a:p>
            <a:endParaRPr lang="uk-UA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туберкульозу у відкритій формі;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онкологічні захворювання;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гіпертонічний криз;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підвищена температура тіла, лихоманка;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атеросклероз, травми голови, мозкові кровотечі;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будь-які розлади психіки;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алергічні реакції різної природи;</a:t>
            </a:r>
          </a:p>
          <a:p>
            <a:pPr>
              <a:buFont typeface="Arial"/>
              <a:buChar char="•"/>
            </a:pP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герпес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 крові;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 рани і укуси;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остеопороз.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320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процедури</a:t>
            </a:r>
          </a:p>
          <a:p>
            <a:endParaRPr lang="uk-UA" b="0" i="0" dirty="0" smtClean="0">
              <a:solidFill>
                <a:srgbClr val="1F1E1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підтяжка овалу обличчя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зморшок та заломів шкіри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зникнення набряклості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«другого підборіддя»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 роботи сальних залоз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еластичність шкіри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зняття напруги з сухожильного шолома голови та </a:t>
            </a:r>
            <a:r>
              <a:rPr lang="uk-UA" b="0" i="0" dirty="0" err="1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шийно-комірцевої</a:t>
            </a: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зони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F1E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порятунок від мігрені</a:t>
            </a:r>
            <a:endParaRPr lang="uk-UA" b="0" i="0" dirty="0">
              <a:solidFill>
                <a:srgbClr val="1F1E1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5948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Солнцестояние">
  <a:themeElements>
    <a:clrScheme name="Другая 2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C7AED6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123</TotalTime>
  <Words>1162</Words>
  <Application>Microsoft Office PowerPoint</Application>
  <PresentationFormat>Экран (4:3)</PresentationFormat>
  <Paragraphs>110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1_Солнцестояние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8</cp:revision>
  <dcterms:created xsi:type="dcterms:W3CDTF">2023-07-21T15:00:35Z</dcterms:created>
  <dcterms:modified xsi:type="dcterms:W3CDTF">2023-08-28T15:50:14Z</dcterms:modified>
</cp:coreProperties>
</file>