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3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AAA02-DE07-43D2-9A9E-92CE3B010D9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C9285-7F89-423A-812B-BCCD1E83F6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565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F1E04-37DB-4E41-A98A-7BA1B149755F}" type="slidenum">
              <a:rPr lang="uk-UA" smtClean="0">
                <a:solidFill>
                  <a:prstClr val="black"/>
                </a:solidFill>
              </a:rPr>
              <a:pPr/>
              <a:t>2</a:t>
            </a:fld>
            <a:endParaRPr lang="uk-U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657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D7EC0BD-0EA3-4538-9CFF-A5822389800A}" type="datetimeFigureOut">
              <a:rPr lang="uk-UA" smtClean="0"/>
              <a:t>28.08.2023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FD6873F-C9F1-46BC-913B-45C98427CA7E}" type="slidenum">
              <a:rPr lang="uk-UA" smtClean="0"/>
              <a:t>‹#›</a:t>
            </a:fld>
            <a:endParaRPr lang="uk-UA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85840" y="116632"/>
            <a:ext cx="7406640" cy="113952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МІНІСТЕРСТВО ОХОРОНИ ЗДОРОВ’Я УКРАЇНИ ОДЕСЬКИЙ НАЦІОНАЛЬНИЙ МЕДИЧНИЙ УНІВЕРСИТЕТ </a:t>
            </a:r>
            <a:endParaRPr lang="ru-RU" sz="1600" dirty="0" smtClean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реабілітації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медицини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9992" y="5013176"/>
            <a:ext cx="4454312" cy="1512168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>
              <a:buClr>
                <a:srgbClr val="CEB966"/>
              </a:buClr>
            </a:pP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Підготувала: лікар ФРМ</a:t>
            </a:r>
          </a:p>
          <a:p>
            <a:pPr algn="r">
              <a:buClr>
                <a:srgbClr val="CEB966"/>
              </a:buClr>
            </a:pPr>
            <a:r>
              <a:rPr lang="uk-UA" sz="1600" i="1" dirty="0" err="1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Кіціс</a:t>
            </a: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 А.Г.</a:t>
            </a:r>
            <a:endParaRPr lang="uk-UA" sz="1600" i="1" dirty="0">
              <a:solidFill>
                <a:srgbClr val="69676D">
                  <a:shade val="30000"/>
                  <a:satMod val="15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341824" y="1772816"/>
            <a:ext cx="7406640" cy="20756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uk-UA" sz="1600" dirty="0">
                <a:solidFill>
                  <a:srgbClr val="69676D">
                    <a:satMod val="130000"/>
                  </a:srgbClr>
                </a:solidFill>
                <a:effectLst/>
              </a:rPr>
              <a:t>Тема </a:t>
            </a:r>
            <a:r>
              <a:rPr lang="uk-UA" sz="1600" dirty="0" smtClean="0">
                <a:solidFill>
                  <a:srgbClr val="69676D">
                    <a:satMod val="130000"/>
                  </a:srgbClr>
                </a:solidFill>
                <a:effectLst/>
              </a:rPr>
              <a:t>9. </a:t>
            </a:r>
            <a:r>
              <a:rPr lang="ru-RU" sz="1600" dirty="0" err="1"/>
              <a:t>Хіропластичний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 </a:t>
            </a:r>
            <a:r>
              <a:rPr lang="ru-RU" sz="1600" dirty="0" err="1"/>
              <a:t>обличчя</a:t>
            </a:r>
            <a:r>
              <a:rPr lang="ru-RU" sz="1600" dirty="0"/>
              <a:t>. </a:t>
            </a:r>
            <a:r>
              <a:rPr lang="ru-RU" sz="1600" dirty="0" err="1"/>
              <a:t>Хіропластичний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: </a:t>
            </a:r>
            <a:r>
              <a:rPr lang="ru-RU" sz="1600" dirty="0" err="1"/>
              <a:t>історія</a:t>
            </a:r>
            <a:r>
              <a:rPr lang="ru-RU" sz="1600" dirty="0"/>
              <a:t>, </a:t>
            </a:r>
            <a:r>
              <a:rPr lang="ru-RU" sz="1600" dirty="0" err="1"/>
              <a:t>цілі</a:t>
            </a:r>
            <a:r>
              <a:rPr lang="ru-RU" sz="1600" dirty="0"/>
              <a:t>, </a:t>
            </a:r>
            <a:r>
              <a:rPr lang="ru-RU" sz="1600" dirty="0" err="1"/>
              <a:t>показання</a:t>
            </a:r>
            <a:r>
              <a:rPr lang="ru-RU" sz="1600" dirty="0"/>
              <a:t> та </a:t>
            </a:r>
            <a:r>
              <a:rPr lang="ru-RU" sz="1600" dirty="0" err="1"/>
              <a:t>протипоказання</a:t>
            </a:r>
            <a:r>
              <a:rPr lang="ru-RU" sz="1600" dirty="0"/>
              <a:t> до </a:t>
            </a:r>
            <a:r>
              <a:rPr lang="ru-RU" sz="1600" dirty="0" err="1"/>
              <a:t>процедури</a:t>
            </a:r>
            <a:r>
              <a:rPr lang="ru-RU" sz="1600" dirty="0"/>
              <a:t>, </a:t>
            </a:r>
            <a:r>
              <a:rPr lang="ru-RU" sz="1600" dirty="0" err="1"/>
              <a:t>техніки</a:t>
            </a:r>
            <a:r>
              <a:rPr lang="ru-RU" sz="1600" dirty="0"/>
              <a:t>. </a:t>
            </a:r>
            <a:r>
              <a:rPr lang="ru-RU" sz="1600" dirty="0" err="1"/>
              <a:t>Метаболічний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. </a:t>
            </a:r>
            <a:r>
              <a:rPr lang="ru-RU" sz="1600" dirty="0" err="1"/>
              <a:t>Нейроседативний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. </a:t>
            </a:r>
            <a:r>
              <a:rPr lang="ru-RU" sz="1600" dirty="0" err="1"/>
              <a:t>Міотенсивний</a:t>
            </a:r>
            <a:r>
              <a:rPr lang="ru-RU" sz="1600" dirty="0"/>
              <a:t> </a:t>
            </a:r>
            <a:r>
              <a:rPr lang="ru-RU" sz="1600" dirty="0" err="1"/>
              <a:t>масаж</a:t>
            </a:r>
            <a:r>
              <a:rPr lang="ru-RU" sz="1600" dirty="0"/>
              <a:t>. </a:t>
            </a:r>
            <a:r>
              <a:rPr lang="ru-RU" sz="1600" dirty="0" err="1"/>
              <a:t>Гемолімфатичний</a:t>
            </a:r>
            <a:r>
              <a:rPr lang="ru-RU" sz="1600" dirty="0"/>
              <a:t> дренаж.</a:t>
            </a:r>
            <a:endParaRPr lang="ru-RU" sz="1600" dirty="0">
              <a:solidFill>
                <a:srgbClr val="69676D">
                  <a:satMod val="130000"/>
                </a:srgbClr>
              </a:solidFill>
            </a:endParaRPr>
          </a:p>
          <a:p>
            <a:r>
              <a:rPr lang="ru-RU" sz="1600" dirty="0">
                <a:solidFill>
                  <a:srgbClr val="69676D">
                    <a:satMod val="130000"/>
                  </a:srgbClr>
                </a:solidFill>
              </a:rPr>
              <a:t/>
            </a:r>
            <a:br>
              <a:rPr lang="ru-RU" sz="1600" dirty="0">
                <a:solidFill>
                  <a:srgbClr val="69676D">
                    <a:satMod val="130000"/>
                  </a:srgbClr>
                </a:solidFill>
              </a:rPr>
            </a:br>
            <a:endParaRPr lang="uk-UA" sz="1600" dirty="0">
              <a:solidFill>
                <a:srgbClr val="69676D">
                  <a:satMod val="130000"/>
                </a:srgb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2955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08720"/>
            <a:ext cx="74888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uk-UA" b="1" dirty="0" err="1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практичкого</a:t>
            </a:r>
            <a:r>
              <a:rPr lang="uk-UA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заняття:</a:t>
            </a:r>
          </a:p>
          <a:p>
            <a:endParaRPr lang="uk-UA" b="1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69676D">
                  <a:satMod val="130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Хіропластичний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Метаболічний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Нейроседативний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Міотенсивний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Гемолімфатичний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дренаж.</a:t>
            </a:r>
            <a:r>
              <a:rPr lang="ru-RU" dirty="0">
                <a:solidFill>
                  <a:srgbClr val="69676D">
                    <a:satMod val="130000"/>
                  </a:srgbClr>
                </a:solidFill>
              </a:rPr>
              <a:t/>
            </a:r>
            <a:br>
              <a:rPr lang="ru-RU" dirty="0">
                <a:solidFill>
                  <a:srgbClr val="69676D">
                    <a:satMod val="130000"/>
                  </a:srgbClr>
                </a:solidFill>
              </a:rPr>
            </a:br>
            <a:endParaRPr lang="ru-RU" dirty="0">
              <a:solidFill>
                <a:srgbClr val="69676D">
                  <a:satMod val="130000"/>
                </a:srgbClr>
              </a:solidFill>
            </a:endParaRPr>
          </a:p>
          <a:p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uk-UA" b="1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6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Хіропластичний</a:t>
            </a:r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масаж</a:t>
            </a: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це унікальна техніка, яка впливає на стан м’язів, кровоносну та лімфатичну системи людини і покращує колір обличчя, загальний стан організму та проводить помітний </a:t>
            </a:r>
            <a:r>
              <a:rPr lang="uk-UA" b="0" i="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ліфтинг</a:t>
            </a: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кожної процедури.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484784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Іспанський масаж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допоможе підвищити пружність шкіри, зменшити набряки і зняти стрес.</a:t>
            </a:r>
          </a:p>
          <a:p>
            <a:pPr algn="just"/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Відмінність даної техніки від інших систем масажу в пластичності, індивідуальному підході і врахуванні особливостей кожного організму.</a:t>
            </a:r>
          </a:p>
          <a:p>
            <a:pPr algn="just"/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Іспанська методика визнана унікальною і вважається мануальною альтернативою пластичній хірургії.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24492" y="3239110"/>
            <a:ext cx="77679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китайські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одоначальником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вважати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іспанського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лікаря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Енріке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Кастеллса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Гарсію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узяв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основу методику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іспанської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лікаря-натуропата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Феррандіса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й на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психоемоційний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словами,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три </a:t>
            </a: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/>
              <a:buChar char="•"/>
            </a:pP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>
              <a:buFont typeface="Arial"/>
              <a:buChar char="•"/>
            </a:pP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нервову</a:t>
            </a:r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327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сьогоднішній день виділяють кілька типів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хіропластичного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масажу обличчя.</a:t>
            </a:r>
          </a:p>
          <a:p>
            <a:pPr>
              <a:buFont typeface="Arial"/>
              <a:buChar char="•"/>
            </a:pPr>
            <a:r>
              <a:rPr lang="uk-UA" b="1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Гемолімфатичний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дозволяє досягти блискучих результатів в усуненні набряклості обличчя .</a:t>
            </a:r>
          </a:p>
          <a:p>
            <a:pPr>
              <a:buFont typeface="Arial"/>
              <a:buChar char="•"/>
            </a:pPr>
            <a:r>
              <a:rPr lang="uk-UA" b="1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Пластичний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доповнений елементами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ліфтингу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 У ході процедури майстер працює не лише руками, а й передпліччям для більш глибокого опрацювання м'язів.</a:t>
            </a:r>
          </a:p>
          <a:p>
            <a:pPr>
              <a:buFont typeface="Arial"/>
              <a:buChar char="•"/>
            </a:pPr>
            <a:r>
              <a:rPr lang="uk-UA" b="1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Нейроседативний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спрямований на повне розслаблення м'язів та тканин.</a:t>
            </a:r>
            <a:endParaRPr lang="uk-UA" b="0" i="0" dirty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08920"/>
            <a:ext cx="5040560" cy="378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122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16632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Іспанський </a:t>
            </a:r>
            <a:r>
              <a:rPr lang="uk-UA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</a:t>
            </a:r>
            <a:r>
              <a:rPr lang="uk-UA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застосовується при:</a:t>
            </a:r>
            <a:endParaRPr lang="uk-UA" b="0" i="0" dirty="0" smtClean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проявах в’ялості шкіри, втраті тонусу і свіжості;</a:t>
            </a:r>
          </a:p>
          <a:p>
            <a:pPr>
              <a:buFont typeface="Arial"/>
              <a:buChar char="•"/>
            </a:pPr>
            <a:r>
              <a:rPr lang="uk-UA" b="0" i="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винекненні</a:t>
            </a: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набряків на обличчі;</a:t>
            </a:r>
          </a:p>
          <a:p>
            <a:pPr>
              <a:buFont typeface="Arial"/>
              <a:buChar char="•"/>
            </a:pPr>
            <a:r>
              <a:rPr lang="uk-UA" b="0" i="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куперозі</a:t>
            </a: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судинних зірочках;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деформації овалу обличчя;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виникненні мімічних та вікових зморшок</a:t>
            </a:r>
            <a:endParaRPr lang="uk-UA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060848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Протипоказання до проведення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хіромасажу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обличчя:</a:t>
            </a:r>
          </a:p>
          <a:p>
            <a:pPr algn="just">
              <a:buFont typeface="Arial"/>
              <a:buChar char="•"/>
            </a:pP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акне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Arial"/>
              <a:buChar char="•"/>
            </a:pP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інфекційні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захворювання;</a:t>
            </a:r>
          </a:p>
          <a:p>
            <a:pPr algn="just"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цілісності шкірного покриву;</a:t>
            </a:r>
          </a:p>
          <a:p>
            <a:pPr algn="just">
              <a:buFont typeface="Arial"/>
              <a:buChar char="•"/>
            </a:pP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підвищении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̆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артеріальнии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̆ тиск</a:t>
            </a:r>
          </a:p>
          <a:p>
            <a:pPr algn="just">
              <a:buFont typeface="Arial"/>
              <a:buChar char="•"/>
            </a:pP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чутливість до компонентів препаратів, що використовуються під час сеансу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249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692696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м'яка і розслаблююча техніка. Він виконується в повільному темпі, ритмічно, з глибоким опрацюванням енергетичних точок.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16632"/>
            <a:ext cx="2082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ехніка виконання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556792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Будь-яка процедура для обличчя потребує мінімальної підготовки.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 сеансом шкіру очищають від косметики та забруднень, потім протирають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тоніком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або лосьйоном.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чисту і зволожену шкіру наносять косметичну олію, яка забезпечує м'яке ковзання рук.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 приступати до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хіромасажу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Arial"/>
              <a:buChar char="•"/>
            </a:pPr>
            <a:endParaRPr lang="uk-UA" dirty="0">
              <a:solidFill>
                <a:srgbClr val="1E1E1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endParaRPr lang="uk-UA" b="0" i="0" dirty="0" smtClean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Розмістіть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долоні вертикально на обличчі, накривши щоки та вилиці. Злегка натисніть на шкіру, затримайтеся на 3 секунди, потім, не ковзаючи по шкірі, виконайте кругові стимулюючі рухи. Перемістіть долоні на лоб, також злегка натисніть на шкіру і затримайтеся на 3 секунди, потім здійсніть такі кругові рухи в області чола. Повторіть вправу 5-7 разів, поступово збільшуючи силу тиску.</a:t>
            </a:r>
            <a:endParaRPr lang="uk-UA" b="0" i="0" dirty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607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Лімфодренаж</a:t>
            </a:r>
            <a:endParaRPr lang="uk-UA" b="0" i="0" dirty="0" smtClean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Проведіть масаж, щоб активізувати відтік лімфи. Рухайтеся масажними лініями знизу верх, уникаючи сильного тиску на лімфовузли. Пропрацюйте шию. Завершіть опрацювання у зоні підборіддя. Рухи мають бути міцними.</a:t>
            </a: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Вібрація</a:t>
            </a: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Легкими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пощипуючими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рухами пройдіться по щоках, під підборіддям, по лобі (від центру до скронь).</a:t>
            </a: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після процедури</a:t>
            </a: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 масажу шкіру необхідно знову ретельно очистити та нанести звичний догляд.</a:t>
            </a:r>
            <a:endParaRPr lang="uk-UA" b="0" i="0" dirty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19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9208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1E1E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фект від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хіромасажу</a:t>
            </a:r>
            <a:endParaRPr lang="uk-UA" b="0" i="0" dirty="0" smtClean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b="0" i="0" dirty="0" smtClean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Гармонійне поєднання різних технік дозволяє зняти стрес та напругу, домогтися релаксації та вивести токсини.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Хіромасаж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сприяє насиченню клітин киснем, покращує лімфо- та </a:t>
            </a:r>
            <a:r>
              <a:rPr lang="uk-UA" b="0" i="0" dirty="0" err="1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кровотік</a:t>
            </a: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підвищує опірність організму до стресу та зовнішніх агресивних впливів. Масаж позитивно впливає на емоційне тло, підвищує життєвий тонус, покращує настрій. А щодо шкіри, напевно порадують: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 та вирівнювання кольору обличчя;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еластичності та пружності;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шкіри від ороговілих клітин;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вирівнювання рельєфу;</a:t>
            </a:r>
          </a:p>
          <a:p>
            <a:pPr>
              <a:buFont typeface="Arial"/>
              <a:buChar char="•"/>
            </a:pPr>
            <a:r>
              <a:rPr lang="uk-UA" b="0" i="0" dirty="0" smtClean="0">
                <a:solidFill>
                  <a:srgbClr val="1E1E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розгладжування зморшок.</a:t>
            </a:r>
            <a:endParaRPr lang="uk-UA" b="0" i="0" dirty="0">
              <a:solidFill>
                <a:srgbClr val="1E1E1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305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2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Нейроседативний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масаж обличчя</a:t>
            </a:r>
          </a:p>
          <a:p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цього масажу обличчя – запобігти впливу стресу, як на верхні шари шкіри, так і на м’язи, судини, нервові волокна.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 включає спеціальні розслаблюючі рухи, які знімають м’язові спазми, впливають на нервову систему, чим стимулюють вироблення гормонів-антагоністів адреналіну, утворення колагенових волокон.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Така дія на організм носить комплексний системний характер, а в результаті – красива і молода шкіра, відмінне самопочуття!</a:t>
            </a:r>
          </a:p>
          <a:p>
            <a:endParaRPr lang="uk-UA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Масаж ґрунтується на структурі безперервних ліній. Кожен рух витримано в одному ритмі та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однорідно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рахунок слабких, монотонних і поступово мінливих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відчуттів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значно покращується загальний стан людини.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 сприяє відновленню внутрішнього контакту з собою, зняття депресії, стресу та допомагає досягти гармонії. </a:t>
            </a:r>
          </a:p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результаті процедури отримуємо </a:t>
            </a:r>
            <a:r>
              <a:rPr lang="uk-UA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ліфтинговий</a:t>
            </a:r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ефект за рахунок релаксації м’язового каркасу обличчя, розвантаження судинної та лімфатичної системи, відновлення психосоматичного стану клієнта.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19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88640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Гемолімфатичний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дренаж - цілеспрямований вплив на судини. Покращує венозне кровообіг, відтік лімфи, виводить надлишки рідини. Ця техніка застосовується для іспанського масажу обличчя, а також для всього тіла.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Міотенсивний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опрацювання суглобів через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м'язові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тканини. Спочатку проводиться глибоке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навколосуставних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 '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сприяє їх розслабленню, потім також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м'яко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опрацьовуються суглоби.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464" y="2636912"/>
            <a:ext cx="762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94093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D467A8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146</TotalTime>
  <Words>736</Words>
  <Application>Microsoft Office PowerPoint</Application>
  <PresentationFormat>Экран (4:3)</PresentationFormat>
  <Paragraphs>79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5</cp:revision>
  <dcterms:created xsi:type="dcterms:W3CDTF">2023-07-21T15:51:11Z</dcterms:created>
  <dcterms:modified xsi:type="dcterms:W3CDTF">2023-08-28T15:53:01Z</dcterms:modified>
</cp:coreProperties>
</file>