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2" r:id="rId6"/>
    <p:sldId id="261" r:id="rId7"/>
    <p:sldId id="264" r:id="rId8"/>
    <p:sldId id="269" r:id="rId9"/>
    <p:sldId id="272" r:id="rId10"/>
    <p:sldId id="276" r:id="rId11"/>
    <p:sldId id="270" r:id="rId12"/>
    <p:sldId id="263" r:id="rId13"/>
    <p:sldId id="265" r:id="rId14"/>
    <p:sldId id="266" r:id="rId15"/>
    <p:sldId id="267" r:id="rId1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3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5120C-BEB4-4E9F-945F-50E41B67098D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34591-883F-4CE2-8693-2079E13594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4561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CF1E04-37DB-4E41-A98A-7BA1B149755F}" type="slidenum">
              <a:rPr lang="uk-UA" smtClean="0">
                <a:solidFill>
                  <a:prstClr val="black"/>
                </a:solidFill>
              </a:rPr>
              <a:pPr/>
              <a:t>2</a:t>
            </a:fld>
            <a:endParaRPr lang="uk-U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657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873B84-D3CE-4390-ACD3-82280EFF646C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4DACAC-60E4-4B63-8D4F-FE5A24BBD67D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873B84-D3CE-4390-ACD3-82280EFF646C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4DACAC-60E4-4B63-8D4F-FE5A24BBD6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873B84-D3CE-4390-ACD3-82280EFF646C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4DACAC-60E4-4B63-8D4F-FE5A24BBD67D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873B84-D3CE-4390-ACD3-82280EFF646C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4DACAC-60E4-4B63-8D4F-FE5A24BBD6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873B84-D3CE-4390-ACD3-82280EFF646C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4DACAC-60E4-4B63-8D4F-FE5A24BBD6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873B84-D3CE-4390-ACD3-82280EFF646C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4DACAC-60E4-4B63-8D4F-FE5A24BBD6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873B84-D3CE-4390-ACD3-82280EFF646C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4DACAC-60E4-4B63-8D4F-FE5A24BBD67D}" type="slidenum">
              <a:rPr lang="uk-UA" smtClean="0"/>
              <a:t>‹#›</a:t>
            </a:fld>
            <a:endParaRPr lang="uk-UA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873B84-D3CE-4390-ACD3-82280EFF646C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4DACAC-60E4-4B63-8D4F-FE5A24BBD6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873B84-D3CE-4390-ACD3-82280EFF646C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4DACAC-60E4-4B63-8D4F-FE5A24BBD67D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873B84-D3CE-4390-ACD3-82280EFF646C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4DACAC-60E4-4B63-8D4F-FE5A24BBD6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873B84-D3CE-4390-ACD3-82280EFF646C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4DACAC-60E4-4B63-8D4F-FE5A24BBD6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0873B84-D3CE-4390-ACD3-82280EFF646C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uk-UA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84DACAC-60E4-4B63-8D4F-FE5A24BBD67D}" type="slidenum">
              <a:rPr lang="uk-UA" smtClean="0"/>
              <a:t>‹#›</a:t>
            </a:fld>
            <a:endParaRPr lang="uk-UA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innerbody.com/anatomy/muscular/head-neck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3d4medical.com/blog/the-muscles-of-facial-expression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485840" y="116632"/>
            <a:ext cx="7406640" cy="1139528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МІНІСТЕРСТВО ОХОРОНИ ЗДОРОВ’Я УКРАЇНИ ОДЕСЬКИЙ НАЦІОНАЛЬНИЙ МЕДИЧНИЙ УНІВЕРСИТЕТ </a:t>
            </a:r>
            <a:endParaRPr lang="ru-RU" sz="1600" dirty="0" smtClean="0">
              <a:solidFill>
                <a:srgbClr val="69676D">
                  <a:satMod val="13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 smtClean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Кафедра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фізичної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реабілітації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спортивної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медицини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фізичного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виховання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uk-UA" sz="1600" dirty="0">
              <a:solidFill>
                <a:srgbClr val="69676D">
                  <a:satMod val="13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uk-UA" sz="1600" dirty="0">
              <a:solidFill>
                <a:srgbClr val="69676D">
                  <a:satMod val="13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4499992" y="5013176"/>
            <a:ext cx="4454312" cy="1512168"/>
          </a:xfrm>
          <a:prstGeom prst="rect">
            <a:avLst/>
          </a:prstGeom>
        </p:spPr>
        <p:txBody>
          <a:bodyPr tIns="0">
            <a:norm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r">
              <a:buClr>
                <a:srgbClr val="CEB966"/>
              </a:buClr>
            </a:pPr>
            <a:r>
              <a:rPr lang="uk-UA" sz="1600" i="1" dirty="0" smtClean="0">
                <a:solidFill>
                  <a:srgbClr val="69676D">
                    <a:shade val="30000"/>
                    <a:satMod val="150000"/>
                  </a:srgbClr>
                </a:solidFill>
              </a:rPr>
              <a:t>Підготувала: лікар ФРМ</a:t>
            </a:r>
          </a:p>
          <a:p>
            <a:pPr algn="r">
              <a:buClr>
                <a:srgbClr val="CEB966"/>
              </a:buClr>
            </a:pPr>
            <a:r>
              <a:rPr lang="uk-UA" sz="1600" i="1" dirty="0" err="1" smtClean="0">
                <a:solidFill>
                  <a:srgbClr val="69676D">
                    <a:shade val="30000"/>
                    <a:satMod val="150000"/>
                  </a:srgbClr>
                </a:solidFill>
              </a:rPr>
              <a:t>Кіціс</a:t>
            </a:r>
            <a:r>
              <a:rPr lang="uk-UA" sz="1600" i="1" dirty="0" smtClean="0">
                <a:solidFill>
                  <a:srgbClr val="69676D">
                    <a:shade val="30000"/>
                    <a:satMod val="150000"/>
                  </a:srgbClr>
                </a:solidFill>
              </a:rPr>
              <a:t> А.Г.</a:t>
            </a:r>
            <a:endParaRPr lang="uk-UA" sz="1600" i="1" dirty="0">
              <a:solidFill>
                <a:srgbClr val="69676D">
                  <a:shade val="30000"/>
                  <a:satMod val="150000"/>
                </a:srgbClr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341824" y="1772816"/>
            <a:ext cx="7406640" cy="20756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uk-UA" sz="1600" dirty="0">
                <a:solidFill>
                  <a:srgbClr val="69676D">
                    <a:satMod val="130000"/>
                  </a:srgbClr>
                </a:solidFill>
                <a:effectLst/>
              </a:rPr>
              <a:t>Тема </a:t>
            </a:r>
            <a:r>
              <a:rPr lang="uk-UA" sz="1600" dirty="0" smtClean="0">
                <a:solidFill>
                  <a:srgbClr val="69676D">
                    <a:satMod val="130000"/>
                  </a:srgbClr>
                </a:solidFill>
                <a:effectLst/>
              </a:rPr>
              <a:t>12. </a:t>
            </a:r>
            <a:r>
              <a:rPr lang="uk-UA" sz="1600" dirty="0">
                <a:effectLst/>
              </a:rPr>
              <a:t> Масаж </a:t>
            </a:r>
            <a:r>
              <a:rPr lang="uk-UA" sz="1600" dirty="0" err="1">
                <a:effectLst/>
              </a:rPr>
              <a:t>Кобідо</a:t>
            </a:r>
            <a:r>
              <a:rPr lang="uk-UA" sz="1600" dirty="0">
                <a:effectLst/>
              </a:rPr>
              <a:t>.  Визначення та опис масажу </a:t>
            </a:r>
            <a:r>
              <a:rPr lang="uk-UA" sz="1600" dirty="0" err="1">
                <a:effectLst/>
              </a:rPr>
              <a:t>Кобідо</a:t>
            </a:r>
            <a:r>
              <a:rPr lang="uk-UA" sz="1600" dirty="0">
                <a:effectLst/>
              </a:rPr>
              <a:t>. Техніка безпеки та гігієнічні норми. Показання та протипоказання. Основи анатомії обличчя та голови, необхідні для виконання масажу. Основні масажні рухи. Ефект </a:t>
            </a:r>
            <a:r>
              <a:rPr lang="uk-UA" sz="1600" dirty="0" smtClean="0">
                <a:effectLst/>
              </a:rPr>
              <a:t>масажу. </a:t>
            </a:r>
            <a:endParaRPr lang="uk-UA" sz="1600" dirty="0">
              <a:effectLst/>
            </a:endParaRPr>
          </a:p>
          <a:p>
            <a:pPr algn="ctr"/>
            <a:r>
              <a:rPr lang="uk-UA" sz="1600" dirty="0" smtClean="0">
                <a:effectLst/>
              </a:rPr>
              <a:t>Практика </a:t>
            </a:r>
            <a:r>
              <a:rPr lang="uk-UA" sz="1600" dirty="0">
                <a:effectLst/>
              </a:rPr>
              <a:t>масажу </a:t>
            </a:r>
            <a:r>
              <a:rPr lang="uk-UA" sz="1600" dirty="0" err="1">
                <a:effectLst/>
              </a:rPr>
              <a:t>Кобідо</a:t>
            </a:r>
            <a:r>
              <a:rPr lang="uk-UA" sz="1600" dirty="0">
                <a:effectLst/>
              </a:rPr>
              <a:t> обличчя, передньої частини шиї та зони декольте</a:t>
            </a:r>
            <a:r>
              <a:rPr lang="uk-UA" sz="1600" dirty="0" smtClean="0">
                <a:effectLst/>
              </a:rPr>
              <a:t>. </a:t>
            </a:r>
            <a:r>
              <a:rPr lang="uk-UA" sz="1600" dirty="0">
                <a:effectLst/>
              </a:rPr>
              <a:t>Практика масажу </a:t>
            </a:r>
            <a:r>
              <a:rPr lang="uk-UA" sz="1600" dirty="0" err="1">
                <a:effectLst/>
              </a:rPr>
              <a:t>Кобідо</a:t>
            </a:r>
            <a:r>
              <a:rPr lang="uk-UA" sz="1600" dirty="0">
                <a:effectLst/>
              </a:rPr>
              <a:t> задньої частини шиї та волосистої частини голови. Відпрацювання навичок.</a:t>
            </a:r>
          </a:p>
          <a:p>
            <a:pPr algn="ctr"/>
            <a:r>
              <a:rPr lang="ru-RU" sz="1600" dirty="0">
                <a:solidFill>
                  <a:srgbClr val="69676D">
                    <a:satMod val="130000"/>
                  </a:srgbClr>
                </a:solidFill>
              </a:rPr>
              <a:t/>
            </a:r>
            <a:br>
              <a:rPr lang="ru-RU" sz="1600" dirty="0">
                <a:solidFill>
                  <a:srgbClr val="69676D">
                    <a:satMod val="130000"/>
                  </a:srgbClr>
                </a:solidFill>
              </a:rPr>
            </a:br>
            <a:endParaRPr lang="uk-UA" sz="1600" dirty="0">
              <a:solidFill>
                <a:srgbClr val="69676D">
                  <a:satMod val="130000"/>
                </a:srgb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8307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908720"/>
            <a:ext cx="74888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uk-UA" dirty="0" err="1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практичкого</a:t>
            </a:r>
            <a:r>
              <a:rPr lang="uk-UA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заняття:</a:t>
            </a:r>
          </a:p>
          <a:p>
            <a:endParaRPr lang="uk-UA" dirty="0">
              <a:ln w="1905"/>
              <a:gradFill>
                <a:gsLst>
                  <a:gs pos="0">
                    <a:srgbClr val="A379BB">
                      <a:shade val="20000"/>
                      <a:satMod val="200000"/>
                    </a:srgbClr>
                  </a:gs>
                  <a:gs pos="78000">
                    <a:srgbClr val="A379BB">
                      <a:tint val="90000"/>
                      <a:shade val="89000"/>
                      <a:satMod val="220000"/>
                    </a:srgbClr>
                  </a:gs>
                  <a:gs pos="100000">
                    <a:srgbClr val="A379BB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69676D">
                  <a:satMod val="13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та опис масажу </a:t>
            </a:r>
            <a:r>
              <a:rPr lang="uk-UA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Кобідо</a:t>
            </a:r>
            <a:r>
              <a:rPr lang="uk-UA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Техніка безпеки та гігієнічні норми.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Показання та протипоказання.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Основи анатомії обличчя та голови, необхідні для виконання масажу.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масажні рухи.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 масажу.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 масажу </a:t>
            </a:r>
            <a:r>
              <a:rPr lang="uk-UA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Кобідо</a:t>
            </a:r>
            <a:r>
              <a:rPr lang="uk-UA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обличчя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>
              <a:ln w="1905"/>
              <a:gradFill>
                <a:gsLst>
                  <a:gs pos="0">
                    <a:srgbClr val="A379BB">
                      <a:shade val="20000"/>
                      <a:satMod val="200000"/>
                    </a:srgbClr>
                  </a:gs>
                  <a:gs pos="78000">
                    <a:srgbClr val="A379BB">
                      <a:tint val="90000"/>
                      <a:shade val="89000"/>
                      <a:satMod val="220000"/>
                    </a:srgbClr>
                  </a:gs>
                  <a:gs pos="100000">
                    <a:srgbClr val="A379BB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20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83986"/>
            <a:ext cx="775860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багатьох згадка японської культури викликає образи унікальних масок і акторів з екстравагантним макіяжем, що крутять червоні парасольки на сцені, і елегантних дам в кімоно, скромно розливають чай в чашки в умиротворених храмах, потопаючих в квітучих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вишнях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Вона здається приватним товариством з багатою історією і чистотою.</a:t>
            </a:r>
            <a:r>
              <a:rPr lang="uk-UA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Відставивши всі культурні аспекти в сторону,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згідно Організації Світового Здоров'я, у японців найвищий рівень довголіття в світі. У японців є ритуали і цілющі практики, вони поважають мудрість, яка приходить протягом довгого життя.</a:t>
            </a:r>
            <a:b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Японці протягом століть знали, що секрет довголіття полягає в правильних звичках харчування і фізичні вправи. Їх секрети краси випливають з їх переконання, що краса - щось більше, ніж товщина шкіри, і щоб бути красивим, потрібно бути здоровим. Для японців гарне здоров'я досягається через масаж. Фактично, в східній традиції масаж вважається важливим настільки ж важливим для здоров'я і краси, як дієта і вправи.</a:t>
            </a:r>
          </a:p>
          <a:p>
            <a:pPr algn="just"/>
            <a:r>
              <a:rPr lang="uk-UA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східному масажі особи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використовуються прості, але дуже ефективні техніки, що включають в себе меридіани, точки акупунктури і лімфатичний дренаж, для того щоб піднімати тканини обличчя нехірургічним шляхом. Це знання і система переконань передавалися з покоління в покоління, щоб забезпечити збалансований спосіб життя. Через цю передачу знань, багатий набір рухів масажу обличчя для відновлення життєвості і краси шкіри, передаються наступним поколінням.</a:t>
            </a:r>
          </a:p>
        </p:txBody>
      </p:sp>
    </p:spTree>
    <p:extLst>
      <p:ext uri="{BB962C8B-B14F-4D97-AF65-F5344CB8AC3E}">
        <p14:creationId xmlns:p14="http://schemas.microsoft.com/office/powerpoint/2010/main" val="224838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88640"/>
            <a:ext cx="777686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Кобідо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був заснований в 1472 році в Японії.</a:t>
            </a:r>
          </a:p>
          <a:p>
            <a:pPr algn="just"/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перекладі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японської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кобідо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«шлях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краси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Імператриця того часу, отримуючи процедури по догляду за зовнішністю, особливо просила сеанси масажу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Кобідо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 результаті ця техніка стала відомішою, і на неї підвищився попит. Мистецтво і досвід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Кобідо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передавався від одного покоління з наступних підстав. Ця техніка поступово дісталася і до нас, і вона набуває все більшої популярності завдяки тому ефекту, який вона надає.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Він походить від традиційного японського масажу  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анма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і являє собою комбінацію масажу обличчя та шиї.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Kobido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починається з фази заряджання енергією, стимулюючи енергетичні точки вашого обличчя, і завершується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лімфодренажем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ковзаючими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рухами), щоб позбутися токсинів. 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Ця техніка полягає в поєднанні швидких і повільних рухів руками для  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поліпшення глибокого кровообігу обличчя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шиї та верхньої частини грудей. Масажувати з різними рівнями швидкості важливо, оскільки це дозволяє  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знищити мертві клітини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та  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активізувати вироблення еластину та колагену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які так корисні для здоров’я нашої шкіри. </a:t>
            </a:r>
            <a:endParaRPr lang="uk-UA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241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6632"/>
            <a:ext cx="763284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Підготовка до сеансу</a:t>
            </a: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 східних технік використовують етап розпарювання, як один з головних при проведенні косметичних маніпуляцій. Завдяки застосуванню гарячого вологого компресу, вдається поліпшити кисневе дихання, вивести токсини,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оксиданти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Також можна домогтися природного зволоження, що особливо важливо для сухої, чутливої ​​шкіри.</a:t>
            </a:r>
          </a:p>
          <a:p>
            <a:r>
              <a:rPr lang="uk-UA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Етапи підготовки:</a:t>
            </a:r>
            <a:endParaRPr lang="uk-UA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проводяться маніпуляції на кушетці, для досягнення максимального розслаблення;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демакіяжу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використовуються натуральні засоби, після накладається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розпарюючий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компрес;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розподіляється зволожуючий крем або флюїд на обличчі, шиї, області декольте;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 наявності алергічної реакції наноситься масажне масло — мигдальне, бавовняне, лляне, персикове, виноградних кісточок;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після виконання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Кобідо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можна різко підніматися, тому використовуються додатково маски та інші доглядають процедури.</a:t>
            </a:r>
            <a:endParaRPr lang="uk-UA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364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81971"/>
            <a:ext cx="792088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Показання для застосування</a:t>
            </a: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 в косметологічних цілях для вирішення основних дерматологічних проблем. Рекомендується проведення після 40-45 років. При появі перших вікових змін після 30 вдасться повернути свіжий, квітучий вигляд. Також призначається в якості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релаксирующей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процедури для відновлення внутрішнього балансу.</a:t>
            </a:r>
          </a:p>
          <a:p>
            <a:r>
              <a:rPr lang="uk-UA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Застосовується </a:t>
            </a:r>
            <a:r>
              <a:rPr lang="en-US" b="1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kobido</a:t>
            </a:r>
            <a:r>
              <a:rPr lang="en-US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усунення:</a:t>
            </a:r>
            <a:endParaRPr lang="uk-UA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фото та вікової пігментації;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горбистої шкіри;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слідів після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акне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демодекса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Arial"/>
              <a:buChar char="•"/>
            </a:pP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комедони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сірого, нездорового кольору обличчя;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зморшок різної глибини;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брилів, другого підборіддя;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зміщення лінії овалу;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набряклості, припухлості вік;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сухість, лущення.</a:t>
            </a:r>
            <a:endParaRPr lang="uk-UA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545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35835"/>
            <a:ext cx="79208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uk-UA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Протипоказання</a:t>
            </a:r>
          </a:p>
          <a:p>
            <a:pPr fontAlgn="base"/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деяких випадках проведення </a:t>
            </a:r>
            <a:r>
              <a:rPr lang="uk-UA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Кобідо</a:t>
            </a: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рекомендовано. Масаж не показаний:</a:t>
            </a:r>
          </a:p>
          <a:p>
            <a:pPr fontAlgn="base">
              <a:buFont typeface="Arial"/>
              <a:buChar char="•"/>
            </a:pP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 інфекційних захворюваннях шкіри;</a:t>
            </a:r>
          </a:p>
          <a:p>
            <a:pPr fontAlgn="base">
              <a:buFont typeface="Arial"/>
              <a:buChar char="•"/>
            </a:pP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 екземі і псоріазі;</a:t>
            </a:r>
          </a:p>
          <a:p>
            <a:pPr fontAlgn="base">
              <a:buFont typeface="Arial"/>
              <a:buChar char="•"/>
            </a:pP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після нещодавно проведеної операції на обличчі, шиї або ін’єкції </a:t>
            </a:r>
            <a:r>
              <a:rPr lang="uk-UA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ботокса</a:t>
            </a: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base">
              <a:buFont typeface="Arial"/>
              <a:buChar char="•"/>
            </a:pP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 травмах шиї;</a:t>
            </a:r>
          </a:p>
          <a:p>
            <a:pPr fontAlgn="base">
              <a:buFont typeface="Arial"/>
              <a:buChar char="•"/>
            </a:pP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 першого триместру вагітності.</a:t>
            </a:r>
          </a:p>
          <a:p>
            <a:pPr fontAlgn="base"/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Останнім протипоказання обумовлено впливом масажу особи </a:t>
            </a:r>
            <a:r>
              <a:rPr lang="uk-UA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Кобідо</a:t>
            </a: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емоційну сферу: при виношуванні дитини можливе провокування надмірної збудженості, що надає негативний вплив на стан жінки.</a:t>
            </a:r>
            <a:endParaRPr lang="uk-UA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696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pinimg.com/564x/71/57/41/715741f1ed47b5fdcec832f4bdf346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257" y="476672"/>
            <a:ext cx="7671250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644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Face Muscle Anatomy Canvas Pri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60648"/>
            <a:ext cx="8187386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0534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260648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>
                <a:hlinkClick r:id="rId2"/>
              </a:rPr>
              <a:t>https://</a:t>
            </a:r>
            <a:r>
              <a:rPr lang="en-US" smtClean="0">
                <a:hlinkClick r:id="rId2"/>
              </a:rPr>
              <a:t>www.innerbody.com/anatomy/muscular/head-neck</a:t>
            </a:r>
            <a:endParaRPr lang="en-US" dirty="0" smtClean="0"/>
          </a:p>
          <a:p>
            <a:endParaRPr lang="uk-UA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729445"/>
            <a:ext cx="4217822" cy="5772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31640" y="906979"/>
            <a:ext cx="37444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3d4medical.com/blog/the-muscles-of-facial-expression</a:t>
            </a:r>
            <a:endParaRPr lang="en-US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70020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зображення анатомії обличч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899" y="153376"/>
            <a:ext cx="5710437" cy="66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870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16632"/>
            <a:ext cx="7992888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0" dirty="0" smtClean="0">
                <a:solidFill>
                  <a:srgbClr val="0101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Техніка масажу </a:t>
            </a:r>
            <a:r>
              <a:rPr lang="uk-UA" b="1" i="0" dirty="0" err="1" smtClean="0">
                <a:solidFill>
                  <a:srgbClr val="0101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Кобідо</a:t>
            </a:r>
            <a:r>
              <a:rPr lang="uk-UA" b="1" i="0" dirty="0" smtClean="0">
                <a:solidFill>
                  <a:srgbClr val="0101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0" i="0" dirty="0" smtClean="0">
                <a:solidFill>
                  <a:srgbClr val="0101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Рухами пальців рук, повільно і ніжно направлятися від шиї до підборіддя і </a:t>
            </a:r>
            <a:r>
              <a:rPr lang="uk-UA" b="0" i="0" dirty="0" err="1" smtClean="0">
                <a:solidFill>
                  <a:srgbClr val="0101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скул</a:t>
            </a:r>
            <a:r>
              <a:rPr lang="uk-UA" b="0" i="0" dirty="0" smtClean="0">
                <a:solidFill>
                  <a:srgbClr val="0101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(повторювати 6-7 разів).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0" i="0" dirty="0" smtClean="0">
                <a:solidFill>
                  <a:srgbClr val="0101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Далі пропрасовуємо шкіру обличчя від підборіддя в сторони до вух (4-5 разів).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0" i="0" dirty="0" smtClean="0">
                <a:solidFill>
                  <a:srgbClr val="0101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Легкими рухами масажуємо середину </a:t>
            </a:r>
            <a:r>
              <a:rPr lang="uk-UA" b="0" i="0" dirty="0" err="1" smtClean="0">
                <a:solidFill>
                  <a:srgbClr val="0101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щік</a:t>
            </a:r>
            <a:r>
              <a:rPr lang="uk-UA" b="0" i="0" dirty="0" smtClean="0">
                <a:solidFill>
                  <a:srgbClr val="0101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плавно переходячи до вух (повторити 6-8 разів).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0" i="0" dirty="0" smtClean="0">
                <a:solidFill>
                  <a:srgbClr val="0101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Легке і безболісне пощипування шкіри, починаючи від центру щоки, закінчуючи вухами, одночасно з обох сторін (повторити 7 разів туди й назад).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0" i="0" dirty="0" smtClean="0">
                <a:solidFill>
                  <a:srgbClr val="0101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Правою рукою злегка притримати шкіру біля куточка рота, другою рукою плавно погладжувати шкіру від рота до вух (повторити 4 рази з одного і з іншого боку).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0" i="0" dirty="0" smtClean="0">
                <a:solidFill>
                  <a:srgbClr val="0101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Рухами долоньок масажувати скули у напрямку до скронь (5 разів).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0" i="0" dirty="0" smtClean="0">
                <a:solidFill>
                  <a:srgbClr val="0101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 внутрішніх куточків очей погладжуємо шкіру обличчя в напрямку </a:t>
            </a:r>
            <a:r>
              <a:rPr lang="uk-UA" b="0" i="0" dirty="0" err="1" smtClean="0">
                <a:solidFill>
                  <a:srgbClr val="0101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щік</a:t>
            </a:r>
            <a:r>
              <a:rPr lang="uk-UA" b="0" i="0" dirty="0" smtClean="0">
                <a:solidFill>
                  <a:srgbClr val="0101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потім до вух (7 разів).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0" i="0" dirty="0" smtClean="0">
                <a:solidFill>
                  <a:srgbClr val="0101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Масажуємо круговими рухами скроневу частину (близько двох хвилин).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0" i="0" dirty="0" smtClean="0">
                <a:solidFill>
                  <a:srgbClr val="0101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Погладжуємо контури брів від внутрішньої частини очей до крайніх куточках (2 хвилини).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0" i="0" dirty="0" smtClean="0">
                <a:solidFill>
                  <a:srgbClr val="0101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Ніжно поплескуючи пальцями середину лоба, плавно переходимо до скронь (5-8 разів). Погладжуємо шкіру чола від центру до скронь (2 хвилини).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0" i="0" dirty="0" smtClean="0">
                <a:solidFill>
                  <a:srgbClr val="0101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Закінчувати сеанс потрібно легким масажем частини чола і волосяної частини.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719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25375"/>
            <a:ext cx="783061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традицією масаж починають з шиї</a:t>
            </a:r>
          </a:p>
          <a:p>
            <a:pPr fontAlgn="base">
              <a:buFont typeface="Arial"/>
              <a:buChar char="•"/>
            </a:pP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шия;</a:t>
            </a:r>
          </a:p>
          <a:p>
            <a:pPr fontAlgn="base">
              <a:buFont typeface="Arial"/>
              <a:buChar char="•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обличчя</a:t>
            </a: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base">
              <a:buFont typeface="Arial"/>
              <a:buChar char="•"/>
            </a:pP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волосиста частина голови;</a:t>
            </a:r>
          </a:p>
          <a:p>
            <a:pPr fontAlgn="base">
              <a:buFont typeface="Arial"/>
              <a:buChar char="•"/>
            </a:pP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руки і ноги.</a:t>
            </a:r>
          </a:p>
          <a:p>
            <a:pPr fontAlgn="base">
              <a:buFont typeface="Arial"/>
              <a:buChar char="•"/>
            </a:pPr>
            <a:endParaRPr lang="uk-UA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традицією </a:t>
            </a:r>
            <a:r>
              <a:rPr lang="uk-UA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Кобідо</a:t>
            </a: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починають з легкого масажу шиї, завдяки чому стимулюється кровообіг в шийній зоні і в голові. Спеціальні прийоми сприяють розслабленню і усунення стресу.</a:t>
            </a:r>
          </a:p>
          <a:p>
            <a:pPr fontAlgn="base"/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 час процедури масажист звертає увагу на структуру, тургор і колір шкірного покриву. Оцінюється також психоемоційний стан клієнтки, а також сила енергетичних потоків. Цей момент має дуже важливе значення, оскільки основний акцент у </a:t>
            </a:r>
            <a:r>
              <a:rPr lang="uk-UA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Кобідо</a:t>
            </a: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робиться саме на гармонізації енергії ЦИ допомогою стимулювання меридіанів.</a:t>
            </a:r>
            <a:endParaRPr lang="en-US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906" y="3933056"/>
            <a:ext cx="4170363" cy="277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15616" y="3933056"/>
            <a:ext cx="35283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Згідно з східними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вченнями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 людському тілу проходять 14 меридіанів, що зв’язують між собою групи внутрішніх органів. До кожного з них прив’язані певні точки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цубо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яких здійснюється енергетичний обмін між різними потоками.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62364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44624"/>
            <a:ext cx="806489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 масажу на ці точки виявляється вплив за допомогою різних рухів, вироблених з більшою або меншою інтенсивністю: обертальних або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прессурных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(з допомогою великого пальця або суглоба зігнутого пальця). Стимуляція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цубо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запускає механізми регенерації і омолодження, покращує кровообіг і насичує клітини киснем і живильними речовинами.</a:t>
            </a:r>
          </a:p>
          <a:p>
            <a:pPr fontAlgn="base"/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Масаж обличчя обов’язковий у </a:t>
            </a:r>
            <a:r>
              <a:rPr lang="uk-UA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Кобідо</a:t>
            </a:r>
            <a:endParaRPr lang="uk-UA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обличчі зосереджені найважливіші енергетичні точки, тому при масажі </a:t>
            </a:r>
            <a:r>
              <a:rPr lang="uk-UA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Кобідо</a:t>
            </a: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досягається виражений оздоровчий і </a:t>
            </a:r>
            <a:r>
              <a:rPr lang="uk-UA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омолоджуючий</a:t>
            </a: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ефект. Під час процедури використовують широкий спектр масажних прийомів: легкі </a:t>
            </a:r>
            <a:r>
              <a:rPr lang="uk-UA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швидкі і ритмічні постукування пальцями. При необхідності застосовується також техніка роботи з глибокими тканинами.</a:t>
            </a:r>
          </a:p>
          <a:p>
            <a:pPr fontAlgn="base"/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Наступним етапом японського масажу обличчя є </a:t>
            </a:r>
            <a:r>
              <a:rPr lang="uk-UA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волосистої частини голови. Цей прийом сприяє закріпленню енергетичних потоків та налаштування циркуляції енергії на потрібний рівень.</a:t>
            </a:r>
          </a:p>
          <a:p>
            <a:pPr fontAlgn="base"/>
            <a:r>
              <a:rPr lang="uk-UA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завершення проводиться легкий масаж рук та ніг.</a:t>
            </a:r>
            <a:endParaRPr lang="uk-UA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масаж обличчя в кобід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365104"/>
            <a:ext cx="333375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774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88641"/>
            <a:ext cx="770485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результати </a:t>
            </a:r>
            <a:r>
              <a:rPr lang="uk-UA" b="1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Кобідо</a:t>
            </a:r>
            <a:r>
              <a:rPr lang="uk-UA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 Робить шкіру більш гладкою, пружною і яскравою;</a:t>
            </a:r>
            <a:b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 Прекрасно підтягує і зміцнює м'язи обличчя;</a:t>
            </a:r>
            <a:b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 Надає особі приємний відтінок;</a:t>
            </a:r>
            <a:b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 Стимулює шкірне кровообіг і оптимізує клітинний обмін;</a:t>
            </a:r>
            <a:b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 Активізує лімфатичну систему і сприяє виведенню токсинів;</a:t>
            </a:r>
            <a:b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 Надає рівноваги баланс вологості шкіри;</a:t>
            </a:r>
            <a:b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 Розслабляє затиснуті м'язові тканини;</a:t>
            </a:r>
            <a:b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 Завдяки використанню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акупунктурних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точок м'яко впливає на весь організм в цілому;</a:t>
            </a:r>
            <a:b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 Приносить глибоке розслаблення всього тіла.</a:t>
            </a:r>
            <a:endParaRPr lang="uk-UA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2067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Другая 1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D467A8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86</TotalTime>
  <Words>921</Words>
  <Application>Microsoft Office PowerPoint</Application>
  <PresentationFormat>Экран (4:3)</PresentationFormat>
  <Paragraphs>84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</dc:creator>
  <cp:lastModifiedBy>Анна</cp:lastModifiedBy>
  <cp:revision>9</cp:revision>
  <dcterms:created xsi:type="dcterms:W3CDTF">2023-07-25T08:12:18Z</dcterms:created>
  <dcterms:modified xsi:type="dcterms:W3CDTF">2023-08-28T15:50:51Z</dcterms:modified>
</cp:coreProperties>
</file>