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2"/>
  </p:notesMasterIdLst>
  <p:handoutMasterIdLst>
    <p:handoutMasterId r:id="rId23"/>
  </p:handoutMasterIdLst>
  <p:sldIdLst>
    <p:sldId id="257" r:id="rId2"/>
    <p:sldId id="258" r:id="rId3"/>
    <p:sldId id="268" r:id="rId4"/>
    <p:sldId id="269" r:id="rId5"/>
    <p:sldId id="270" r:id="rId6"/>
    <p:sldId id="271" r:id="rId7"/>
    <p:sldId id="272" r:id="rId8"/>
    <p:sldId id="273" r:id="rId9"/>
    <p:sldId id="267" r:id="rId10"/>
    <p:sldId id="274" r:id="rId11"/>
    <p:sldId id="275" r:id="rId12"/>
    <p:sldId id="276" r:id="rId13"/>
    <p:sldId id="277" r:id="rId14"/>
    <p:sldId id="280" r:id="rId15"/>
    <p:sldId id="281" r:id="rId16"/>
    <p:sldId id="282" r:id="rId17"/>
    <p:sldId id="283" r:id="rId18"/>
    <p:sldId id="284" r:id="rId19"/>
    <p:sldId id="285" r:id="rId20"/>
    <p:sldId id="286" r:id="rId21"/>
  </p:sldIdLst>
  <p:sldSz cx="12192000" cy="6858000"/>
  <p:notesSz cx="6858000" cy="9144000"/>
  <p:defaultTextStyle>
    <a:defPPr rtl="0">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озділ за замовчуванням" id="{5766EE1F-3C9D-4877-965B-55FB2D5AE03E}">
          <p14:sldIdLst>
            <p14:sldId id="257"/>
            <p14:sldId id="258"/>
            <p14:sldId id="268"/>
            <p14:sldId id="269"/>
            <p14:sldId id="270"/>
            <p14:sldId id="271"/>
            <p14:sldId id="272"/>
            <p14:sldId id="273"/>
            <p14:sldId id="267"/>
            <p14:sldId id="274"/>
            <p14:sldId id="275"/>
            <p14:sldId id="276"/>
            <p14:sldId id="277"/>
            <p14:sldId id="280"/>
            <p14:sldId id="281"/>
            <p14:sldId id="282"/>
            <p14:sldId id="283"/>
            <p14:sldId id="284"/>
            <p14:sldId id="285"/>
            <p14:sldId id="28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7377" autoAdjust="0"/>
  </p:normalViewPr>
  <p:slideViewPr>
    <p:cSldViewPr snapToGrid="0">
      <p:cViewPr varScale="1">
        <p:scale>
          <a:sx n="113" d="100"/>
          <a:sy n="113" d="100"/>
        </p:scale>
        <p:origin x="510" y="10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00" d="100"/>
          <a:sy n="100" d="100"/>
        </p:scale>
        <p:origin x="355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Місце для дати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AFD7059-3730-4CC6-9BE6-F44642CD9C7D}" type="datetime1">
              <a:rPr lang="uk-UA" smtClean="0"/>
              <a:t>17.02.2023</a:t>
            </a:fld>
            <a:endParaRPr lang="en-US"/>
          </a:p>
        </p:txBody>
      </p:sp>
      <p:sp>
        <p:nvSpPr>
          <p:cNvPr id="4" name="Місце для нижнього колонтитула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Місце для номера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1A8EE09-76CC-4000-B080-9F213DA7DCEF}" type="slidenum">
              <a:rPr lang="en-US" smtClean="0"/>
              <a:t>‹№›</a:t>
            </a:fld>
            <a:endParaRPr lang="en-US"/>
          </a:p>
        </p:txBody>
      </p:sp>
    </p:spTree>
    <p:extLst>
      <p:ext uri="{BB962C8B-B14F-4D97-AF65-F5344CB8AC3E}">
        <p14:creationId xmlns:p14="http://schemas.microsoft.com/office/powerpoint/2010/main" val="63868124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ED62D957-BCCA-4E51-9DC4-FEADDA336173}" type="datetime1">
              <a:rPr lang="uk-UA" smtClean="0"/>
              <a:t>17.02.2023</a:t>
            </a:fld>
            <a:endParaRPr lang="en-US"/>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uk"/>
              <a:t>Зразки заголовків</a:t>
            </a:r>
            <a:endParaRPr lang="en-US"/>
          </a:p>
          <a:p>
            <a:pPr lvl="1" rtl="0"/>
            <a:r>
              <a:rPr lang="uk"/>
              <a:t>Другий рівень</a:t>
            </a:r>
          </a:p>
          <a:p>
            <a:pPr lvl="2" rtl="0"/>
            <a:r>
              <a:rPr lang="uk"/>
              <a:t>Третій рівень</a:t>
            </a:r>
          </a:p>
          <a:p>
            <a:pPr lvl="3" rtl="0"/>
            <a:r>
              <a:rPr lang="uk"/>
              <a:t>Четвертий рівень</a:t>
            </a:r>
          </a:p>
          <a:p>
            <a:pPr lvl="4" rtl="0"/>
            <a:r>
              <a:rPr lang="uk"/>
              <a:t>П’ятий рівень</a:t>
            </a:r>
            <a:endParaRPr lang="en-US"/>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8E40627-AA7D-471F-B5F2-0BF9E4C68EB6}" type="slidenum">
              <a:rPr lang="en-US" smtClean="0"/>
              <a:t>‹№›</a:t>
            </a:fld>
            <a:endParaRPr lang="en-US"/>
          </a:p>
        </p:txBody>
      </p:sp>
    </p:spTree>
    <p:extLst>
      <p:ext uri="{BB962C8B-B14F-4D97-AF65-F5344CB8AC3E}">
        <p14:creationId xmlns:p14="http://schemas.microsoft.com/office/powerpoint/2010/main" val="40995452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sp>
        <p:nvSpPr>
          <p:cNvPr id="5" name="Прямокутник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Calibri" panose="020F0502020204030204" pitchFamily="34" charset="0"/>
              <a:cs typeface="Calibri" panose="020F0502020204030204" pitchFamily="34" charset="0"/>
            </a:endParaRPr>
          </a:p>
        </p:txBody>
      </p:sp>
      <p:sp useBgFill="1">
        <p:nvSpPr>
          <p:cNvPr id="10" name="Прямокутник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Прямокутник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Прямокутник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Група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Пряма сполучна лінія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Пряма сполучна лінія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Пряма сполучна лінія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Заголовок 1"/>
          <p:cNvSpPr>
            <a:spLocks noGrp="1"/>
          </p:cNvSpPr>
          <p:nvPr>
            <p:ph type="ctrTitle"/>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Calibri" panose="020F0502020204030204" pitchFamily="34" charset="0"/>
                <a:ea typeface="+mn-ea"/>
                <a:cs typeface="Calibri" panose="020F0502020204030204" pitchFamily="34" charset="0"/>
              </a:defRPr>
            </a:lvl1pPr>
          </a:lstStyle>
          <a:p>
            <a:pPr rtl="0"/>
            <a:r>
              <a:rPr lang="uk-UA"/>
              <a:t>Клацніть, щоб редагувати стиль зразка заголовка</a:t>
            </a:r>
            <a:endParaRPr lang="en-US" dirty="0"/>
          </a:p>
        </p:txBody>
      </p:sp>
      <p:sp>
        <p:nvSpPr>
          <p:cNvPr id="3" name="Підзаголовок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latin typeface="Calibri" panose="020F0502020204030204" pitchFamily="34" charset="0"/>
                <a:cs typeface="Calibri" panose="020F050202020403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uk-UA"/>
              <a:t>Клацніть, щоб редагувати стиль зразка підзаголовка</a:t>
            </a:r>
            <a:endParaRPr lang="en-US" dirty="0"/>
          </a:p>
        </p:txBody>
      </p:sp>
      <p:sp>
        <p:nvSpPr>
          <p:cNvPr id="20" name="Місце для дати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Calibri" panose="020F0502020204030204" pitchFamily="34" charset="0"/>
                <a:cs typeface="Calibri" panose="020F0502020204030204" pitchFamily="34" charset="0"/>
              </a:defRPr>
            </a:lvl1pPr>
          </a:lstStyle>
          <a:p>
            <a:fld id="{D6C7B74F-BC04-4BDB-88B3-804B596BE4D0}" type="datetime1">
              <a:rPr lang="uk-UA" smtClean="0"/>
              <a:t>17.02.2023</a:t>
            </a:fld>
            <a:endParaRPr lang="en-US" dirty="0"/>
          </a:p>
        </p:txBody>
      </p:sp>
      <p:sp>
        <p:nvSpPr>
          <p:cNvPr id="21" name="Місце для нижнього колонтитула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latin typeface="Calibri" panose="020F0502020204030204" pitchFamily="34" charset="0"/>
                <a:cs typeface="Calibri" panose="020F0502020204030204" pitchFamily="34" charset="0"/>
              </a:defRPr>
            </a:lvl1pPr>
          </a:lstStyle>
          <a:p>
            <a:endParaRPr lang="en-US" dirty="0"/>
          </a:p>
        </p:txBody>
      </p:sp>
      <p:sp>
        <p:nvSpPr>
          <p:cNvPr id="22" name="Місце для номера слайда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latin typeface="Calibri" panose="020F0502020204030204" pitchFamily="34" charset="0"/>
                <a:cs typeface="Calibri" panose="020F0502020204030204" pitchFamily="34" charset="0"/>
              </a:defRPr>
            </a:lvl1pPr>
          </a:lstStyle>
          <a:p>
            <a:fld id="{34B7E4EF-A1BD-40F4-AB7B-04F084DD991D}" type="slidenum">
              <a:rPr lang="en-US" smtClean="0"/>
              <a:pPr/>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defRPr>
                <a:latin typeface="Calibri" panose="020F0502020204030204" pitchFamily="34" charset="0"/>
                <a:cs typeface="Calibri" panose="020F0502020204030204" pitchFamily="34" charset="0"/>
              </a:defRPr>
            </a:lvl1pPr>
          </a:lstStyle>
          <a:p>
            <a:pPr rtl="0"/>
            <a:r>
              <a:rPr lang="uk-UA"/>
              <a:t>Клацніть, щоб редагувати стиль зразка заголовка</a:t>
            </a:r>
            <a:endParaRPr lang="en-US" dirty="0"/>
          </a:p>
        </p:txBody>
      </p:sp>
      <p:sp>
        <p:nvSpPr>
          <p:cNvPr id="3" name="Місце для вмісту 2"/>
          <p:cNvSpPr>
            <a:spLocks noGrp="1"/>
          </p:cNvSpPr>
          <p:nvPr>
            <p:ph idx="1"/>
          </p:nvPr>
        </p:nvSpPr>
        <p:spPr/>
        <p:txBody>
          <a:bodyPr rtlCol="0"/>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rtl="0"/>
            <a:r>
              <a:rPr lang="uk-UA"/>
              <a:t>Клацніть, щоб відредагувати стилі зразків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en-US" dirty="0"/>
          </a:p>
        </p:txBody>
      </p:sp>
      <p:sp>
        <p:nvSpPr>
          <p:cNvPr id="4" name="Місце для дати 3"/>
          <p:cNvSpPr>
            <a:spLocks noGrp="1"/>
          </p:cNvSpPr>
          <p:nvPr>
            <p:ph type="dt" sz="half" idx="10"/>
          </p:nvPr>
        </p:nvSpPr>
        <p:spPr/>
        <p:txBody>
          <a:bodyPr rtlCol="0"/>
          <a:lstStyle>
            <a:lvl1pPr>
              <a:defRPr>
                <a:latin typeface="Calibri" panose="020F0502020204030204" pitchFamily="34" charset="0"/>
                <a:cs typeface="Calibri" panose="020F0502020204030204" pitchFamily="34" charset="0"/>
              </a:defRPr>
            </a:lvl1pPr>
          </a:lstStyle>
          <a:p>
            <a:fld id="{40B48BBE-F1FC-4196-A160-D9D3866333D4}" type="datetime1">
              <a:rPr lang="uk-UA" smtClean="0"/>
              <a:t>17.02.2023</a:t>
            </a:fld>
            <a:endParaRPr lang="en-US"/>
          </a:p>
        </p:txBody>
      </p:sp>
      <p:sp>
        <p:nvSpPr>
          <p:cNvPr id="5" name="Місце для нижнього колонтитула 4"/>
          <p:cNvSpPr>
            <a:spLocks noGrp="1"/>
          </p:cNvSpPr>
          <p:nvPr>
            <p:ph type="ftr" sz="quarter" idx="11"/>
          </p:nvPr>
        </p:nvSpPr>
        <p:spPr/>
        <p:txBody>
          <a:bodyPr rtlCol="0"/>
          <a:lstStyle>
            <a:lvl1pPr>
              <a:defRPr>
                <a:latin typeface="Calibri" panose="020F0502020204030204" pitchFamily="34" charset="0"/>
                <a:cs typeface="Calibri" panose="020F0502020204030204" pitchFamily="34" charset="0"/>
              </a:defRPr>
            </a:lvl1pPr>
          </a:lstStyle>
          <a:p>
            <a:endParaRPr lang="en-US"/>
          </a:p>
        </p:txBody>
      </p:sp>
      <p:sp>
        <p:nvSpPr>
          <p:cNvPr id="6" name="Місце для номера слайда 5"/>
          <p:cNvSpPr>
            <a:spLocks noGrp="1"/>
          </p:cNvSpPr>
          <p:nvPr>
            <p:ph type="sldNum" sz="quarter" idx="12"/>
          </p:nvPr>
        </p:nvSpPr>
        <p:spPr/>
        <p:txBody>
          <a:bodyPr rtlCol="0"/>
          <a:lstStyle>
            <a:lvl1pPr>
              <a:defRPr>
                <a:latin typeface="Calibri" panose="020F0502020204030204" pitchFamily="34" charset="0"/>
                <a:cs typeface="Calibri" panose="020F050202020403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озділу">
    <p:spTree>
      <p:nvGrpSpPr>
        <p:cNvPr id="1" name=""/>
        <p:cNvGrpSpPr/>
        <p:nvPr/>
      </p:nvGrpSpPr>
      <p:grpSpPr>
        <a:xfrm>
          <a:off x="0" y="0"/>
          <a:ext cx="0" cy="0"/>
          <a:chOff x="0" y="0"/>
          <a:chExt cx="0" cy="0"/>
        </a:xfrm>
      </p:grpSpPr>
      <p:sp>
        <p:nvSpPr>
          <p:cNvPr id="15" name="Прямокутник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Calibri" panose="020F0502020204030204" pitchFamily="34" charset="0"/>
              <a:cs typeface="Calibri" panose="020F0502020204030204" pitchFamily="34" charset="0"/>
            </a:endParaRPr>
          </a:p>
        </p:txBody>
      </p:sp>
      <p:sp useBgFill="1">
        <p:nvSpPr>
          <p:cNvPr id="23" name="Прямокутник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Прямокутник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Прямокутник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Calibri" panose="020F0502020204030204" pitchFamily="34" charset="0"/>
                <a:ea typeface="+mn-ea"/>
                <a:cs typeface="Calibri" panose="020F0502020204030204" pitchFamily="34" charset="0"/>
              </a:defRPr>
            </a:lvl1pPr>
          </a:lstStyle>
          <a:p>
            <a:pPr rtl="0"/>
            <a:r>
              <a:rPr lang="uk-UA"/>
              <a:t>Клацніть, щоб редагувати стиль зразка заголовка</a:t>
            </a:r>
            <a:endParaRPr lang="en-US" dirty="0"/>
          </a:p>
        </p:txBody>
      </p:sp>
      <p:grpSp>
        <p:nvGrpSpPr>
          <p:cNvPr id="16" name="Група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Пряма сполучна лінія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Пряма сполучна лінія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Пряма сполучна лінія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Місце для тексту 2"/>
          <p:cNvSpPr>
            <a:spLocks noGrp="1"/>
          </p:cNvSpPr>
          <p:nvPr>
            <p:ph type="body" idx="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latin typeface="Calibri" panose="020F0502020204030204" pitchFamily="34" charset="0"/>
                <a:cs typeface="Calibri" panose="020F0502020204030204" pitchFamily="34" charset="0"/>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uk-UA"/>
              <a:t>Клацніть, щоб відредагувати стилі зразків тексту</a:t>
            </a:r>
          </a:p>
        </p:txBody>
      </p:sp>
      <p:sp>
        <p:nvSpPr>
          <p:cNvPr id="4" name="Місце для дати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Calibri" panose="020F0502020204030204" pitchFamily="34" charset="0"/>
                <a:ea typeface="+mn-ea"/>
                <a:cs typeface="Calibri" panose="020F0502020204030204" pitchFamily="34" charset="0"/>
              </a:defRPr>
            </a:lvl1pPr>
          </a:lstStyle>
          <a:p>
            <a:fld id="{8AE1B601-58FC-46A5-B215-D00BE76BC9F2}" type="datetime1">
              <a:rPr lang="uk-UA" smtClean="0"/>
              <a:t>17.02.2023</a:t>
            </a:fld>
            <a:endParaRPr dirty="0"/>
          </a:p>
        </p:txBody>
      </p:sp>
      <p:sp>
        <p:nvSpPr>
          <p:cNvPr id="5" name="Місце для нижнього колонтитула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latin typeface="Calibri" panose="020F0502020204030204" pitchFamily="34" charset="0"/>
                <a:cs typeface="Calibri" panose="020F0502020204030204" pitchFamily="34" charset="0"/>
              </a:defRPr>
            </a:lvl1pPr>
          </a:lstStyle>
          <a:p>
            <a:endParaRPr lang="en-US" dirty="0"/>
          </a:p>
        </p:txBody>
      </p:sp>
      <p:sp>
        <p:nvSpPr>
          <p:cNvPr id="6" name="Місце для номера слайда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latin typeface="Calibri" panose="020F0502020204030204" pitchFamily="34" charset="0"/>
                <a:cs typeface="Calibri" panose="020F0502020204030204" pitchFamily="34" charset="0"/>
              </a:defRPr>
            </a:lvl1pPr>
          </a:lstStyle>
          <a:p>
            <a:fld id="{34B7E4EF-A1BD-40F4-AB7B-04F084DD991D}" type="slidenum">
              <a:rPr lang="en-US" smtClean="0"/>
              <a:pPr/>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елементи вмісту">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lvl1pPr>
              <a:defRPr>
                <a:latin typeface="Calibri" panose="020F0502020204030204" pitchFamily="34" charset="0"/>
                <a:cs typeface="Calibri" panose="020F0502020204030204" pitchFamily="34" charset="0"/>
              </a:defRPr>
            </a:lvl1pPr>
          </a:lstStyle>
          <a:p>
            <a:pPr rtl="0"/>
            <a:r>
              <a:rPr lang="uk-UA"/>
              <a:t>Клацніть, щоб редагувати стиль зразка заголовка</a:t>
            </a:r>
            <a:endParaRPr lang="en-US" dirty="0"/>
          </a:p>
        </p:txBody>
      </p:sp>
      <p:sp>
        <p:nvSpPr>
          <p:cNvPr id="3" name="Місце для вмісту 2"/>
          <p:cNvSpPr>
            <a:spLocks noGrp="1"/>
          </p:cNvSpPr>
          <p:nvPr>
            <p:ph sz="half" idx="1"/>
          </p:nvPr>
        </p:nvSpPr>
        <p:spPr>
          <a:xfrm>
            <a:off x="1066800" y="2103120"/>
            <a:ext cx="4663440" cy="3749040"/>
          </a:xfrm>
        </p:spPr>
        <p:txBody>
          <a:bodyPr rtlCol="0"/>
          <a:lstStyle>
            <a:lvl1pPr>
              <a:defRPr sz="1800">
                <a:latin typeface="Calibri" panose="020F0502020204030204" pitchFamily="34" charset="0"/>
                <a:cs typeface="Calibri" panose="020F0502020204030204" pitchFamily="34" charset="0"/>
              </a:defRPr>
            </a:lvl1pPr>
            <a:lvl2pPr>
              <a:defRPr sz="1600">
                <a:latin typeface="Calibri" panose="020F0502020204030204" pitchFamily="34" charset="0"/>
                <a:cs typeface="Calibri" panose="020F0502020204030204" pitchFamily="34" charset="0"/>
              </a:defRPr>
            </a:lvl2pPr>
            <a:lvl3pPr>
              <a:defRPr sz="1400">
                <a:latin typeface="Calibri" panose="020F0502020204030204" pitchFamily="34" charset="0"/>
                <a:cs typeface="Calibri" panose="020F0502020204030204" pitchFamily="34" charset="0"/>
              </a:defRPr>
            </a:lvl3pPr>
            <a:lvl4pPr>
              <a:defRPr sz="1400">
                <a:latin typeface="Calibri" panose="020F0502020204030204" pitchFamily="34" charset="0"/>
                <a:cs typeface="Calibri" panose="020F0502020204030204" pitchFamily="34" charset="0"/>
              </a:defRPr>
            </a:lvl4pPr>
            <a:lvl5pPr>
              <a:defRPr sz="1400">
                <a:latin typeface="Calibri" panose="020F0502020204030204" pitchFamily="34" charset="0"/>
                <a:cs typeface="Calibri" panose="020F0502020204030204" pitchFamily="34" charset="0"/>
              </a:defRPr>
            </a:lvl5pPr>
            <a:lvl6pPr>
              <a:defRPr sz="1400"/>
            </a:lvl6pPr>
            <a:lvl7pPr>
              <a:defRPr sz="1400"/>
            </a:lvl7pPr>
            <a:lvl8pPr>
              <a:defRPr sz="1400"/>
            </a:lvl8pPr>
            <a:lvl9pPr>
              <a:defRPr sz="1400"/>
            </a:lvl9pPr>
          </a:lstStyle>
          <a:p>
            <a:pPr lvl="0" rtl="0"/>
            <a:r>
              <a:rPr lang="uk-UA"/>
              <a:t>Клацніть, щоб відредагувати стилі зразків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en-US" dirty="0"/>
          </a:p>
        </p:txBody>
      </p:sp>
      <p:sp>
        <p:nvSpPr>
          <p:cNvPr id="4" name="Місце для вмісту 3"/>
          <p:cNvSpPr>
            <a:spLocks noGrp="1"/>
          </p:cNvSpPr>
          <p:nvPr>
            <p:ph sz="half" idx="2"/>
          </p:nvPr>
        </p:nvSpPr>
        <p:spPr>
          <a:xfrm>
            <a:off x="6461760" y="2103120"/>
            <a:ext cx="4663440" cy="3749040"/>
          </a:xfrm>
        </p:spPr>
        <p:txBody>
          <a:bodyPr rtlCol="0"/>
          <a:lstStyle>
            <a:lvl1pPr>
              <a:defRPr sz="1800">
                <a:latin typeface="Calibri" panose="020F0502020204030204" pitchFamily="34" charset="0"/>
                <a:cs typeface="Calibri" panose="020F0502020204030204" pitchFamily="34" charset="0"/>
              </a:defRPr>
            </a:lvl1pPr>
            <a:lvl2pPr>
              <a:defRPr sz="1600">
                <a:latin typeface="Calibri" panose="020F0502020204030204" pitchFamily="34" charset="0"/>
                <a:cs typeface="Calibri" panose="020F0502020204030204" pitchFamily="34" charset="0"/>
              </a:defRPr>
            </a:lvl2pPr>
            <a:lvl3pPr>
              <a:defRPr sz="1400">
                <a:latin typeface="Calibri" panose="020F0502020204030204" pitchFamily="34" charset="0"/>
                <a:cs typeface="Calibri" panose="020F0502020204030204" pitchFamily="34" charset="0"/>
              </a:defRPr>
            </a:lvl3pPr>
            <a:lvl4pPr>
              <a:defRPr sz="1400">
                <a:latin typeface="Calibri" panose="020F0502020204030204" pitchFamily="34" charset="0"/>
                <a:cs typeface="Calibri" panose="020F0502020204030204" pitchFamily="34" charset="0"/>
              </a:defRPr>
            </a:lvl4pPr>
            <a:lvl5pPr>
              <a:defRPr sz="1400">
                <a:latin typeface="Calibri" panose="020F0502020204030204" pitchFamily="34" charset="0"/>
                <a:cs typeface="Calibri" panose="020F0502020204030204" pitchFamily="34" charset="0"/>
              </a:defRPr>
            </a:lvl5pPr>
            <a:lvl6pPr>
              <a:defRPr sz="1400"/>
            </a:lvl6pPr>
            <a:lvl7pPr>
              <a:defRPr sz="1400"/>
            </a:lvl7pPr>
            <a:lvl8pPr>
              <a:defRPr sz="1400"/>
            </a:lvl8pPr>
            <a:lvl9pPr>
              <a:defRPr sz="1400"/>
            </a:lvl9pPr>
          </a:lstStyle>
          <a:p>
            <a:pPr lvl="0" rtl="0"/>
            <a:r>
              <a:rPr lang="uk-UA"/>
              <a:t>Клацніть, щоб відредагувати стилі зразків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en-US" dirty="0"/>
          </a:p>
        </p:txBody>
      </p:sp>
      <p:sp>
        <p:nvSpPr>
          <p:cNvPr id="5" name="Місце для дати 4"/>
          <p:cNvSpPr>
            <a:spLocks noGrp="1"/>
          </p:cNvSpPr>
          <p:nvPr>
            <p:ph type="dt" sz="half" idx="10"/>
          </p:nvPr>
        </p:nvSpPr>
        <p:spPr/>
        <p:txBody>
          <a:bodyPr rtlCol="0"/>
          <a:lstStyle>
            <a:lvl1pPr>
              <a:defRPr>
                <a:latin typeface="Calibri" panose="020F0502020204030204" pitchFamily="34" charset="0"/>
                <a:cs typeface="Calibri" panose="020F0502020204030204" pitchFamily="34" charset="0"/>
              </a:defRPr>
            </a:lvl1pPr>
          </a:lstStyle>
          <a:p>
            <a:fld id="{416CB902-F502-4490-9091-46C69B2CCE83}" type="datetime1">
              <a:rPr lang="uk-UA" smtClean="0"/>
              <a:t>17.02.2023</a:t>
            </a:fld>
            <a:endParaRPr lang="en-US"/>
          </a:p>
        </p:txBody>
      </p:sp>
      <p:sp>
        <p:nvSpPr>
          <p:cNvPr id="6" name="Місце для нижнього колонтитула 5"/>
          <p:cNvSpPr>
            <a:spLocks noGrp="1"/>
          </p:cNvSpPr>
          <p:nvPr>
            <p:ph type="ftr" sz="quarter" idx="11"/>
          </p:nvPr>
        </p:nvSpPr>
        <p:spPr/>
        <p:txBody>
          <a:bodyPr rtlCol="0"/>
          <a:lstStyle>
            <a:lvl1pPr>
              <a:defRPr>
                <a:latin typeface="Calibri" panose="020F0502020204030204" pitchFamily="34" charset="0"/>
                <a:cs typeface="Calibri" panose="020F0502020204030204" pitchFamily="34" charset="0"/>
              </a:defRPr>
            </a:lvl1pPr>
          </a:lstStyle>
          <a:p>
            <a:endParaRPr lang="en-US"/>
          </a:p>
        </p:txBody>
      </p:sp>
      <p:sp>
        <p:nvSpPr>
          <p:cNvPr id="7" name="Місце для номера слайда 6"/>
          <p:cNvSpPr>
            <a:spLocks noGrp="1"/>
          </p:cNvSpPr>
          <p:nvPr>
            <p:ph type="sldNum" sz="quarter" idx="12"/>
          </p:nvPr>
        </p:nvSpPr>
        <p:spPr/>
        <p:txBody>
          <a:bodyPr rtlCol="0"/>
          <a:lstStyle>
            <a:lvl1pPr>
              <a:defRPr>
                <a:latin typeface="Calibri" panose="020F0502020204030204" pitchFamily="34" charset="0"/>
                <a:cs typeface="Calibri" panose="020F050202020403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defRPr>
                <a:latin typeface="Calibri" panose="020F0502020204030204" pitchFamily="34" charset="0"/>
                <a:cs typeface="Calibri" panose="020F0502020204030204" pitchFamily="34" charset="0"/>
              </a:defRPr>
            </a:lvl1pPr>
          </a:lstStyle>
          <a:p>
            <a:pPr rtl="0"/>
            <a:r>
              <a:rPr lang="uk-UA"/>
              <a:t>Клацніть, щоб редагувати стиль зразка заголовка</a:t>
            </a:r>
            <a:endParaRPr lang="en-US" dirty="0"/>
          </a:p>
        </p:txBody>
      </p:sp>
      <p:sp>
        <p:nvSpPr>
          <p:cNvPr id="3" name="Місце для тексту 2"/>
          <p:cNvSpPr>
            <a:spLocks noGrp="1"/>
          </p:cNvSpPr>
          <p:nvPr>
            <p:ph type="body" idx="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Calibri" panose="020F0502020204030204" pitchFamily="34" charset="0"/>
                <a:cs typeface="Calibri" panose="020F0502020204030204" pitchFamily="34" charset="0"/>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a:t>Клацніть, щоб відредагувати стилі зразків тексту</a:t>
            </a:r>
          </a:p>
        </p:txBody>
      </p:sp>
      <p:sp>
        <p:nvSpPr>
          <p:cNvPr id="4" name="Місце для вмісту 3"/>
          <p:cNvSpPr>
            <a:spLocks noGrp="1"/>
          </p:cNvSpPr>
          <p:nvPr>
            <p:ph sz="half" idx="2"/>
          </p:nvPr>
        </p:nvSpPr>
        <p:spPr>
          <a:xfrm>
            <a:off x="1069848" y="2792472"/>
            <a:ext cx="4663440" cy="3163825"/>
          </a:xfrm>
        </p:spPr>
        <p:txBody>
          <a:bodyPr rtlCol="0"/>
          <a:lstStyle>
            <a:lvl1pPr>
              <a:defRPr sz="1800">
                <a:latin typeface="Calibri" panose="020F0502020204030204" pitchFamily="34" charset="0"/>
                <a:cs typeface="Calibri" panose="020F0502020204030204" pitchFamily="34" charset="0"/>
              </a:defRPr>
            </a:lvl1pPr>
            <a:lvl2pPr>
              <a:defRPr sz="1600">
                <a:latin typeface="Calibri" panose="020F0502020204030204" pitchFamily="34" charset="0"/>
                <a:cs typeface="Calibri" panose="020F0502020204030204" pitchFamily="34" charset="0"/>
              </a:defRPr>
            </a:lvl2pPr>
            <a:lvl3pPr>
              <a:defRPr sz="1400">
                <a:latin typeface="Calibri" panose="020F0502020204030204" pitchFamily="34" charset="0"/>
                <a:cs typeface="Calibri" panose="020F0502020204030204" pitchFamily="34" charset="0"/>
              </a:defRPr>
            </a:lvl3pPr>
            <a:lvl4pPr>
              <a:defRPr sz="1400">
                <a:latin typeface="Calibri" panose="020F0502020204030204" pitchFamily="34" charset="0"/>
                <a:cs typeface="Calibri" panose="020F0502020204030204" pitchFamily="34" charset="0"/>
              </a:defRPr>
            </a:lvl4pPr>
            <a:lvl5pPr>
              <a:defRPr sz="1400">
                <a:latin typeface="Calibri" panose="020F0502020204030204" pitchFamily="34" charset="0"/>
                <a:cs typeface="Calibri" panose="020F0502020204030204" pitchFamily="34" charset="0"/>
              </a:defRPr>
            </a:lvl5pPr>
            <a:lvl6pPr>
              <a:defRPr sz="1400"/>
            </a:lvl6pPr>
            <a:lvl7pPr>
              <a:defRPr sz="1400"/>
            </a:lvl7pPr>
            <a:lvl8pPr>
              <a:defRPr sz="1400"/>
            </a:lvl8pPr>
            <a:lvl9pPr>
              <a:defRPr sz="1400"/>
            </a:lvl9pPr>
          </a:lstStyle>
          <a:p>
            <a:pPr lvl="0" rtl="0"/>
            <a:r>
              <a:rPr lang="uk-UA"/>
              <a:t>Клацніть, щоб відредагувати стилі зразків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
          </a:p>
        </p:txBody>
      </p:sp>
      <p:sp>
        <p:nvSpPr>
          <p:cNvPr id="5" name="Місце для тексту 4"/>
          <p:cNvSpPr>
            <a:spLocks noGrp="1"/>
          </p:cNvSpPr>
          <p:nvPr>
            <p:ph type="body" sz="quarter" idx="3"/>
          </p:nvPr>
        </p:nvSpPr>
        <p:spPr>
          <a:xfrm>
            <a:off x="6458712" y="2074334"/>
            <a:ext cx="4663440" cy="640080"/>
          </a:xfrm>
        </p:spPr>
        <p:txBody>
          <a:bodyPr rtlCol="0" anchor="ctr">
            <a:normAutofit/>
          </a:bodyPr>
          <a:lstStyle>
            <a:lvl1pPr marL="0" indent="0" algn="l">
              <a:spcBef>
                <a:spcPts val="0"/>
              </a:spcBef>
              <a:buNone/>
              <a:defRPr sz="1900" b="1">
                <a:solidFill>
                  <a:schemeClr val="tx1"/>
                </a:solidFill>
                <a:latin typeface="Calibri" panose="020F0502020204030204" pitchFamily="34" charset="0"/>
                <a:cs typeface="Calibri" panose="020F0502020204030204" pitchFamily="34" charset="0"/>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a:t>Клацніть, щоб відредагувати стилі зразків тексту</a:t>
            </a:r>
          </a:p>
        </p:txBody>
      </p:sp>
      <p:sp>
        <p:nvSpPr>
          <p:cNvPr id="6" name="Місце для вмісту 5"/>
          <p:cNvSpPr>
            <a:spLocks noGrp="1"/>
          </p:cNvSpPr>
          <p:nvPr>
            <p:ph sz="quarter" idx="4"/>
          </p:nvPr>
        </p:nvSpPr>
        <p:spPr>
          <a:xfrm>
            <a:off x="6458712" y="2792471"/>
            <a:ext cx="4663440" cy="3164509"/>
          </a:xfrm>
        </p:spPr>
        <p:txBody>
          <a:bodyPr rtlCol="0"/>
          <a:lstStyle>
            <a:lvl1pPr>
              <a:defRPr sz="1800">
                <a:latin typeface="Calibri" panose="020F0502020204030204" pitchFamily="34" charset="0"/>
                <a:cs typeface="Calibri" panose="020F0502020204030204" pitchFamily="34" charset="0"/>
              </a:defRPr>
            </a:lvl1pPr>
            <a:lvl2pPr>
              <a:defRPr sz="1600">
                <a:latin typeface="Calibri" panose="020F0502020204030204" pitchFamily="34" charset="0"/>
                <a:cs typeface="Calibri" panose="020F0502020204030204" pitchFamily="34" charset="0"/>
              </a:defRPr>
            </a:lvl2pPr>
            <a:lvl3pPr>
              <a:defRPr sz="1400">
                <a:latin typeface="Calibri" panose="020F0502020204030204" pitchFamily="34" charset="0"/>
                <a:cs typeface="Calibri" panose="020F0502020204030204" pitchFamily="34" charset="0"/>
              </a:defRPr>
            </a:lvl3pPr>
            <a:lvl4pPr>
              <a:defRPr sz="1400">
                <a:latin typeface="Calibri" panose="020F0502020204030204" pitchFamily="34" charset="0"/>
                <a:cs typeface="Calibri" panose="020F0502020204030204" pitchFamily="34" charset="0"/>
              </a:defRPr>
            </a:lvl4pPr>
            <a:lvl5pPr>
              <a:defRPr sz="1400">
                <a:latin typeface="Calibri" panose="020F0502020204030204" pitchFamily="34" charset="0"/>
                <a:cs typeface="Calibri" panose="020F0502020204030204" pitchFamily="34" charset="0"/>
              </a:defRPr>
            </a:lvl5pPr>
            <a:lvl6pPr>
              <a:defRPr sz="1400"/>
            </a:lvl6pPr>
            <a:lvl7pPr>
              <a:defRPr sz="1400"/>
            </a:lvl7pPr>
            <a:lvl8pPr>
              <a:defRPr sz="1400"/>
            </a:lvl8pPr>
            <a:lvl9pPr>
              <a:defRPr sz="1400"/>
            </a:lvl9pPr>
          </a:lstStyle>
          <a:p>
            <a:pPr lvl="0" rtl="0"/>
            <a:r>
              <a:rPr lang="uk-UA"/>
              <a:t>Клацніть, щоб відредагувати стилі зразків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
          </a:p>
        </p:txBody>
      </p:sp>
      <p:sp>
        <p:nvSpPr>
          <p:cNvPr id="7" name="Місце для дати 6"/>
          <p:cNvSpPr>
            <a:spLocks noGrp="1"/>
          </p:cNvSpPr>
          <p:nvPr>
            <p:ph type="dt" sz="half" idx="10"/>
          </p:nvPr>
        </p:nvSpPr>
        <p:spPr/>
        <p:txBody>
          <a:bodyPr rtlCol="0"/>
          <a:lstStyle>
            <a:lvl1pPr>
              <a:defRPr>
                <a:latin typeface="Calibri" panose="020F0502020204030204" pitchFamily="34" charset="0"/>
                <a:cs typeface="Calibri" panose="020F0502020204030204" pitchFamily="34" charset="0"/>
              </a:defRPr>
            </a:lvl1pPr>
          </a:lstStyle>
          <a:p>
            <a:fld id="{90643C22-3DCD-4382-B95F-515C3D5CABF1}" type="datetime1">
              <a:rPr lang="uk-UA" smtClean="0"/>
              <a:t>17.02.2023</a:t>
            </a:fld>
            <a:endParaRPr lang="en-US"/>
          </a:p>
        </p:txBody>
      </p:sp>
      <p:sp>
        <p:nvSpPr>
          <p:cNvPr id="8" name="Місце для нижнього колонтитула 7"/>
          <p:cNvSpPr>
            <a:spLocks noGrp="1"/>
          </p:cNvSpPr>
          <p:nvPr>
            <p:ph type="ftr" sz="quarter" idx="11"/>
          </p:nvPr>
        </p:nvSpPr>
        <p:spPr/>
        <p:txBody>
          <a:bodyPr rtlCol="0"/>
          <a:lstStyle>
            <a:lvl1pPr>
              <a:defRPr>
                <a:latin typeface="Calibri" panose="020F0502020204030204" pitchFamily="34" charset="0"/>
                <a:cs typeface="Calibri" panose="020F0502020204030204" pitchFamily="34" charset="0"/>
              </a:defRPr>
            </a:lvl1pPr>
          </a:lstStyle>
          <a:p>
            <a:endParaRPr lang="en-US"/>
          </a:p>
        </p:txBody>
      </p:sp>
      <p:sp>
        <p:nvSpPr>
          <p:cNvPr id="9" name="Місце для номера слайда 8"/>
          <p:cNvSpPr>
            <a:spLocks noGrp="1"/>
          </p:cNvSpPr>
          <p:nvPr>
            <p:ph type="sldNum" sz="quarter" idx="12"/>
          </p:nvPr>
        </p:nvSpPr>
        <p:spPr/>
        <p:txBody>
          <a:bodyPr rtlCol="0"/>
          <a:lstStyle>
            <a:lvl1pPr>
              <a:defRPr>
                <a:latin typeface="Calibri" panose="020F0502020204030204" pitchFamily="34" charset="0"/>
                <a:cs typeface="Calibri" panose="020F050202020403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defRPr>
                <a:latin typeface="Calibri" panose="020F0502020204030204" pitchFamily="34" charset="0"/>
                <a:cs typeface="Calibri" panose="020F0502020204030204" pitchFamily="34" charset="0"/>
              </a:defRPr>
            </a:lvl1pPr>
          </a:lstStyle>
          <a:p>
            <a:pPr rtl="0"/>
            <a:r>
              <a:rPr lang="uk-UA"/>
              <a:t>Клацніть, щоб редагувати стиль зразка заголовка</a:t>
            </a:r>
            <a:endParaRPr lang="en-US" dirty="0"/>
          </a:p>
        </p:txBody>
      </p:sp>
      <p:sp>
        <p:nvSpPr>
          <p:cNvPr id="3" name="Місце для дати 2"/>
          <p:cNvSpPr>
            <a:spLocks noGrp="1"/>
          </p:cNvSpPr>
          <p:nvPr>
            <p:ph type="dt" sz="half" idx="10"/>
          </p:nvPr>
        </p:nvSpPr>
        <p:spPr/>
        <p:txBody>
          <a:bodyPr rtlCol="0"/>
          <a:lstStyle>
            <a:lvl1pPr>
              <a:defRPr>
                <a:latin typeface="Calibri" panose="020F0502020204030204" pitchFamily="34" charset="0"/>
                <a:cs typeface="Calibri" panose="020F0502020204030204" pitchFamily="34" charset="0"/>
              </a:defRPr>
            </a:lvl1pPr>
          </a:lstStyle>
          <a:p>
            <a:fld id="{D165F000-D59B-429A-A801-1425FF2FC926}" type="datetime1">
              <a:rPr lang="uk-UA" smtClean="0"/>
              <a:t>17.02.2023</a:t>
            </a:fld>
            <a:endParaRPr lang="en-US"/>
          </a:p>
        </p:txBody>
      </p:sp>
      <p:sp>
        <p:nvSpPr>
          <p:cNvPr id="4" name="Місце для нижнього колонтитула 3"/>
          <p:cNvSpPr>
            <a:spLocks noGrp="1"/>
          </p:cNvSpPr>
          <p:nvPr>
            <p:ph type="ftr" sz="quarter" idx="11"/>
          </p:nvPr>
        </p:nvSpPr>
        <p:spPr/>
        <p:txBody>
          <a:bodyPr rtlCol="0"/>
          <a:lstStyle>
            <a:lvl1pPr>
              <a:defRPr>
                <a:latin typeface="Calibri" panose="020F0502020204030204" pitchFamily="34" charset="0"/>
                <a:cs typeface="Calibri" panose="020F0502020204030204" pitchFamily="34" charset="0"/>
              </a:defRPr>
            </a:lvl1pPr>
          </a:lstStyle>
          <a:p>
            <a:endParaRPr lang="en-US"/>
          </a:p>
        </p:txBody>
      </p:sp>
      <p:sp>
        <p:nvSpPr>
          <p:cNvPr id="5" name="Місце для номера слайда 4"/>
          <p:cNvSpPr>
            <a:spLocks noGrp="1"/>
          </p:cNvSpPr>
          <p:nvPr>
            <p:ph type="sldNum" sz="quarter" idx="12"/>
          </p:nvPr>
        </p:nvSpPr>
        <p:spPr/>
        <p:txBody>
          <a:bodyPr rtlCol="0"/>
          <a:lstStyle>
            <a:lvl1pPr>
              <a:defRPr>
                <a:latin typeface="Calibri" panose="020F0502020204030204" pitchFamily="34" charset="0"/>
                <a:cs typeface="Calibri" panose="020F050202020403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rtlCol="0"/>
          <a:lstStyle/>
          <a:p>
            <a:pPr rtl="0"/>
            <a:fld id="{67A5CA1C-F97F-4F33-B6EB-049AC2A675A5}" type="datetime1">
              <a:rPr lang="uk-UA" smtClean="0"/>
              <a:t>17.02.2023</a:t>
            </a:fld>
            <a:endParaRPr lang="en-US"/>
          </a:p>
        </p:txBody>
      </p:sp>
      <p:sp>
        <p:nvSpPr>
          <p:cNvPr id="3" name="Місце для нижнього колонтитула 2"/>
          <p:cNvSpPr>
            <a:spLocks noGrp="1"/>
          </p:cNvSpPr>
          <p:nvPr>
            <p:ph type="ftr" sz="quarter" idx="11"/>
          </p:nvPr>
        </p:nvSpPr>
        <p:spPr/>
        <p:txBody>
          <a:bodyPr rtlCol="0"/>
          <a:lstStyle/>
          <a:p>
            <a:pPr rtl="0"/>
            <a:endParaRPr lang="en-US"/>
          </a:p>
        </p:txBody>
      </p:sp>
      <p:sp>
        <p:nvSpPr>
          <p:cNvPr id="4" name="Місце для номера слайда 3"/>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Вміст із підписом">
    <p:spTree>
      <p:nvGrpSpPr>
        <p:cNvPr id="1" name=""/>
        <p:cNvGrpSpPr/>
        <p:nvPr/>
      </p:nvGrpSpPr>
      <p:grpSpPr>
        <a:xfrm>
          <a:off x="0" y="0"/>
          <a:ext cx="0" cy="0"/>
          <a:chOff x="0" y="0"/>
          <a:chExt cx="0" cy="0"/>
        </a:xfrm>
      </p:grpSpPr>
      <p:sp>
        <p:nvSpPr>
          <p:cNvPr id="10" name="Прямокутник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Прямокутник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uk-UA"/>
              <a:t>Клацніть, щоб редагувати стиль зразка заголовка</a:t>
            </a:r>
            <a:endParaRPr lang="en-US" dirty="0"/>
          </a:p>
        </p:txBody>
      </p:sp>
      <p:sp>
        <p:nvSpPr>
          <p:cNvPr id="3" name="Місце для вмісту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uk-UA"/>
              <a:t>Клацніть, щоб відредагувати стилі зразків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en-US" dirty="0"/>
          </a:p>
        </p:txBody>
      </p:sp>
      <p:sp>
        <p:nvSpPr>
          <p:cNvPr id="4" name="Місце для тексту 3"/>
          <p:cNvSpPr>
            <a:spLocks noGrp="1"/>
          </p:cNvSpPr>
          <p:nvPr>
            <p:ph type="body" sz="half" idx="2"/>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uk-UA"/>
              <a:t>Клацніть, щоб відредагувати стилі зразків тексту</a:t>
            </a:r>
          </a:p>
        </p:txBody>
      </p:sp>
      <p:sp>
        <p:nvSpPr>
          <p:cNvPr id="8" name="Місце для дати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F7D72BFE-4384-439A-A03D-D270EE373474}" type="datetime1">
              <a:rPr lang="uk-UA" smtClean="0"/>
              <a:t>17.02.2023</a:t>
            </a:fld>
            <a:endParaRPr lang="en-US"/>
          </a:p>
        </p:txBody>
      </p:sp>
      <p:sp>
        <p:nvSpPr>
          <p:cNvPr id="9" name="Місце для нижнього колонтитула 8"/>
          <p:cNvSpPr>
            <a:spLocks noGrp="1"/>
          </p:cNvSpPr>
          <p:nvPr>
            <p:ph type="ftr" sz="quarter" idx="11"/>
          </p:nvPr>
        </p:nvSpPr>
        <p:spPr>
          <a:xfrm>
            <a:off x="685801" y="6035040"/>
            <a:ext cx="4584700" cy="365760"/>
          </a:xfrm>
        </p:spPr>
        <p:txBody>
          <a:bodyPr rtlCol="0"/>
          <a:lstStyle>
            <a:lvl1pPr algn="l">
              <a:defRPr/>
            </a:lvl1pPr>
          </a:lstStyle>
          <a:p>
            <a:pPr rtl="0"/>
            <a:endParaRPr lang="en-US"/>
          </a:p>
        </p:txBody>
      </p:sp>
      <p:sp>
        <p:nvSpPr>
          <p:cNvPr id="11" name="Місце для номера слайда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Зображення з підписом">
    <p:spTree>
      <p:nvGrpSpPr>
        <p:cNvPr id="1" name=""/>
        <p:cNvGrpSpPr/>
        <p:nvPr/>
      </p:nvGrpSpPr>
      <p:grpSpPr>
        <a:xfrm>
          <a:off x="0" y="0"/>
          <a:ext cx="0" cy="0"/>
          <a:chOff x="0" y="0"/>
          <a:chExt cx="0" cy="0"/>
        </a:xfrm>
      </p:grpSpPr>
      <p:sp>
        <p:nvSpPr>
          <p:cNvPr id="11" name="Прямокутник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Місце для зображення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uk-UA"/>
              <a:t>Клацніть піктограму, щоб додати зображення</a:t>
            </a:r>
            <a:endParaRPr lang="en-US" dirty="0"/>
          </a:p>
        </p:txBody>
      </p:sp>
      <p:sp>
        <p:nvSpPr>
          <p:cNvPr id="5" name="Місце для дати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latin typeface="Calibri" panose="020F0502020204030204" pitchFamily="34" charset="0"/>
                <a:cs typeface="Calibri" panose="020F0502020204030204" pitchFamily="34" charset="0"/>
              </a:defRPr>
            </a:lvl1pPr>
          </a:lstStyle>
          <a:p>
            <a:fld id="{05AB0646-915A-4FCC-82F1-5CF79185B7BF}" type="datetime1">
              <a:rPr lang="uk-UA" smtClean="0"/>
              <a:t>17.02.2023</a:t>
            </a:fld>
            <a:endParaRPr lang="en-US" dirty="0"/>
          </a:p>
        </p:txBody>
      </p:sp>
      <p:sp>
        <p:nvSpPr>
          <p:cNvPr id="6" name="Місце для нижнього колонтитула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Calibri" panose="020F0502020204030204" pitchFamily="34" charset="0"/>
                <a:ea typeface="+mn-ea"/>
                <a:cs typeface="Calibri" panose="020F0502020204030204" pitchFamily="34" charset="0"/>
              </a:defRPr>
            </a:lvl1pPr>
          </a:lstStyle>
          <a:p>
            <a:pPr algn="l"/>
            <a:endParaRPr lang="uk-UA"/>
          </a:p>
        </p:txBody>
      </p:sp>
      <p:sp>
        <p:nvSpPr>
          <p:cNvPr id="7" name="Місце для номера слайда 6"/>
          <p:cNvSpPr>
            <a:spLocks noGrp="1"/>
          </p:cNvSpPr>
          <p:nvPr>
            <p:ph type="sldNum" sz="quarter" idx="12"/>
          </p:nvPr>
        </p:nvSpPr>
        <p:spPr>
          <a:xfrm>
            <a:off x="10396728" y="6035040"/>
            <a:ext cx="1225296" cy="365760"/>
          </a:xfrm>
        </p:spPr>
        <p:txBody>
          <a:bodyPr rtlCol="0"/>
          <a:lstStyle>
            <a:lvl1pPr>
              <a:defRPr>
                <a:latin typeface="Calibri" panose="020F0502020204030204" pitchFamily="34" charset="0"/>
                <a:cs typeface="Calibri" panose="020F0502020204030204" pitchFamily="34" charset="0"/>
              </a:defRPr>
            </a:lvl1pPr>
          </a:lstStyle>
          <a:p>
            <a:fld id="{34B7E4EF-A1BD-40F4-AB7B-04F084DD991D}" type="slidenum">
              <a:rPr lang="en-US" smtClean="0"/>
              <a:pPr/>
              <a:t>‹№›</a:t>
            </a:fld>
            <a:endParaRPr lang="en-US"/>
          </a:p>
        </p:txBody>
      </p:sp>
      <p:sp>
        <p:nvSpPr>
          <p:cNvPr id="12" name="Прямокутник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477250" y="603504"/>
            <a:ext cx="3144774" cy="1645920"/>
          </a:xfrm>
        </p:spPr>
        <p:txBody>
          <a:bodyPr rtlCol="0" anchor="b">
            <a:noAutofit/>
          </a:bodyPr>
          <a:lstStyle>
            <a:lvl1pPr algn="l">
              <a:lnSpc>
                <a:spcPct val="100000"/>
              </a:lnSpc>
              <a:defRPr sz="3200" b="0">
                <a:solidFill>
                  <a:schemeClr val="tx1"/>
                </a:solidFill>
                <a:latin typeface="Calibri" panose="020F0502020204030204" pitchFamily="34" charset="0"/>
                <a:cs typeface="Calibri" panose="020F0502020204030204" pitchFamily="34" charset="0"/>
              </a:defRPr>
            </a:lvl1pPr>
          </a:lstStyle>
          <a:p>
            <a:pPr rtl="0"/>
            <a:r>
              <a:rPr lang="uk-UA"/>
              <a:t>Клацніть, щоб редагувати стиль зразка заголовка</a:t>
            </a:r>
            <a:endParaRPr lang="en-US" dirty="0"/>
          </a:p>
        </p:txBody>
      </p:sp>
      <p:sp>
        <p:nvSpPr>
          <p:cNvPr id="4" name="Місце для тексту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latin typeface="Calibri" panose="020F0502020204030204" pitchFamily="34" charset="0"/>
                <a:cs typeface="Calibri" panose="020F050202020403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uk-UA"/>
              <a:t>Клацніть, щоб відредагувати стилі зразків тексту</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defRPr>
                <a:latin typeface="Calibri" panose="020F0502020204030204" pitchFamily="34" charset="0"/>
                <a:cs typeface="Calibri" panose="020F0502020204030204" pitchFamily="34" charset="0"/>
              </a:defRPr>
            </a:lvl1pPr>
          </a:lstStyle>
          <a:p>
            <a:pPr rtl="0"/>
            <a:r>
              <a:rPr lang="uk-UA"/>
              <a:t>Клацніть, щоб редагувати стиль зразка заголовка</a:t>
            </a:r>
            <a:endParaRPr lang="en-US" dirty="0"/>
          </a:p>
        </p:txBody>
      </p:sp>
      <p:sp>
        <p:nvSpPr>
          <p:cNvPr id="3" name="Місце для вертикального тексту 2"/>
          <p:cNvSpPr>
            <a:spLocks noGrp="1"/>
          </p:cNvSpPr>
          <p:nvPr>
            <p:ph type="body" orient="vert" idx="1"/>
          </p:nvPr>
        </p:nvSpPr>
        <p:spPr/>
        <p:txBody>
          <a:bodyPr vert="eaVert" rtlCol="0"/>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rtl="0"/>
            <a:r>
              <a:rPr lang="uk-UA"/>
              <a:t>Клацніть, щоб відредагувати стилі зразків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en-US" dirty="0"/>
          </a:p>
        </p:txBody>
      </p:sp>
      <p:sp>
        <p:nvSpPr>
          <p:cNvPr id="4" name="Місце для дати 3"/>
          <p:cNvSpPr>
            <a:spLocks noGrp="1"/>
          </p:cNvSpPr>
          <p:nvPr>
            <p:ph type="dt" sz="half" idx="10"/>
          </p:nvPr>
        </p:nvSpPr>
        <p:spPr/>
        <p:txBody>
          <a:bodyPr rtlCol="0"/>
          <a:lstStyle>
            <a:lvl1pPr>
              <a:defRPr>
                <a:latin typeface="Calibri" panose="020F0502020204030204" pitchFamily="34" charset="0"/>
                <a:cs typeface="Calibri" panose="020F0502020204030204" pitchFamily="34" charset="0"/>
              </a:defRPr>
            </a:lvl1pPr>
          </a:lstStyle>
          <a:p>
            <a:fld id="{5804CC38-D0D4-4A43-AEDC-F3FBF70A273B}" type="datetime1">
              <a:rPr lang="uk-UA" smtClean="0"/>
              <a:t>17.02.2023</a:t>
            </a:fld>
            <a:endParaRPr lang="en-US"/>
          </a:p>
        </p:txBody>
      </p:sp>
      <p:sp>
        <p:nvSpPr>
          <p:cNvPr id="5" name="Місце для нижнього колонтитула 4"/>
          <p:cNvSpPr>
            <a:spLocks noGrp="1"/>
          </p:cNvSpPr>
          <p:nvPr>
            <p:ph type="ftr" sz="quarter" idx="11"/>
          </p:nvPr>
        </p:nvSpPr>
        <p:spPr/>
        <p:txBody>
          <a:bodyPr rtlCol="0"/>
          <a:lstStyle>
            <a:lvl1pPr>
              <a:defRPr>
                <a:latin typeface="Calibri" panose="020F0502020204030204" pitchFamily="34" charset="0"/>
                <a:cs typeface="Calibri" panose="020F0502020204030204" pitchFamily="34" charset="0"/>
              </a:defRPr>
            </a:lvl1pPr>
          </a:lstStyle>
          <a:p>
            <a:endParaRPr lang="en-US"/>
          </a:p>
        </p:txBody>
      </p:sp>
      <p:sp>
        <p:nvSpPr>
          <p:cNvPr id="6" name="Місце для номера слайда 5"/>
          <p:cNvSpPr>
            <a:spLocks noGrp="1"/>
          </p:cNvSpPr>
          <p:nvPr>
            <p:ph type="sldNum" sz="quarter" idx="12"/>
          </p:nvPr>
        </p:nvSpPr>
        <p:spPr/>
        <p:txBody>
          <a:bodyPr rtlCol="0"/>
          <a:lstStyle>
            <a:lvl1pPr>
              <a:defRPr>
                <a:latin typeface="Calibri" panose="020F0502020204030204" pitchFamily="34" charset="0"/>
                <a:cs typeface="Calibri" panose="020F050202020403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991600" y="762000"/>
            <a:ext cx="2362200" cy="5257800"/>
          </a:xfrm>
        </p:spPr>
        <p:txBody>
          <a:bodyPr vert="eaVert" rtlCol="0"/>
          <a:lstStyle>
            <a:lvl1pPr>
              <a:defRPr>
                <a:latin typeface="Calibri" panose="020F0502020204030204" pitchFamily="34" charset="0"/>
                <a:cs typeface="Calibri" panose="020F0502020204030204" pitchFamily="34" charset="0"/>
              </a:defRPr>
            </a:lvl1pPr>
          </a:lstStyle>
          <a:p>
            <a:pPr rtl="0"/>
            <a:r>
              <a:rPr lang="uk-UA"/>
              <a:t>Клацніть, щоб редагувати стиль зразка заголовка</a:t>
            </a:r>
            <a:endParaRPr lang="en-US" dirty="0"/>
          </a:p>
        </p:txBody>
      </p:sp>
      <p:sp>
        <p:nvSpPr>
          <p:cNvPr id="3" name="Місце для вертикального тексту 2"/>
          <p:cNvSpPr>
            <a:spLocks noGrp="1"/>
          </p:cNvSpPr>
          <p:nvPr>
            <p:ph type="body" orient="vert" idx="1"/>
          </p:nvPr>
        </p:nvSpPr>
        <p:spPr>
          <a:xfrm>
            <a:off x="838200" y="762000"/>
            <a:ext cx="8077200" cy="5257800"/>
          </a:xfrm>
        </p:spPr>
        <p:txBody>
          <a:bodyPr vert="eaVert" rtlCol="0"/>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rtl="0"/>
            <a:r>
              <a:rPr lang="uk-UA"/>
              <a:t>Клацніть, щоб відредагувати стилі зразків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en-US" dirty="0"/>
          </a:p>
        </p:txBody>
      </p:sp>
      <p:sp>
        <p:nvSpPr>
          <p:cNvPr id="4" name="Місце для дати 3"/>
          <p:cNvSpPr>
            <a:spLocks noGrp="1"/>
          </p:cNvSpPr>
          <p:nvPr>
            <p:ph type="dt" sz="half" idx="10"/>
          </p:nvPr>
        </p:nvSpPr>
        <p:spPr/>
        <p:txBody>
          <a:bodyPr rtlCol="0"/>
          <a:lstStyle>
            <a:lvl1pPr>
              <a:defRPr>
                <a:latin typeface="Calibri" panose="020F0502020204030204" pitchFamily="34" charset="0"/>
                <a:cs typeface="Calibri" panose="020F0502020204030204" pitchFamily="34" charset="0"/>
              </a:defRPr>
            </a:lvl1pPr>
          </a:lstStyle>
          <a:p>
            <a:fld id="{556F57D2-D3FA-43DD-8E49-FFC44D04CD92}" type="datetime1">
              <a:rPr lang="uk-UA" smtClean="0"/>
              <a:t>17.02.2023</a:t>
            </a:fld>
            <a:endParaRPr lang="en-US"/>
          </a:p>
        </p:txBody>
      </p:sp>
      <p:sp>
        <p:nvSpPr>
          <p:cNvPr id="5" name="Місце для нижнього колонтитула 4"/>
          <p:cNvSpPr>
            <a:spLocks noGrp="1"/>
          </p:cNvSpPr>
          <p:nvPr>
            <p:ph type="ftr" sz="quarter" idx="11"/>
          </p:nvPr>
        </p:nvSpPr>
        <p:spPr/>
        <p:txBody>
          <a:bodyPr rtlCol="0"/>
          <a:lstStyle>
            <a:lvl1pPr>
              <a:defRPr>
                <a:latin typeface="Calibri" panose="020F0502020204030204" pitchFamily="34" charset="0"/>
                <a:cs typeface="Calibri" panose="020F0502020204030204" pitchFamily="34" charset="0"/>
              </a:defRPr>
            </a:lvl1pPr>
          </a:lstStyle>
          <a:p>
            <a:endParaRPr lang="en-US"/>
          </a:p>
        </p:txBody>
      </p:sp>
      <p:sp>
        <p:nvSpPr>
          <p:cNvPr id="6" name="Місце для номера слайда 5"/>
          <p:cNvSpPr>
            <a:spLocks noGrp="1"/>
          </p:cNvSpPr>
          <p:nvPr>
            <p:ph type="sldNum" sz="quarter" idx="12"/>
          </p:nvPr>
        </p:nvSpPr>
        <p:spPr/>
        <p:txBody>
          <a:bodyPr rtlCol="0"/>
          <a:lstStyle>
            <a:lvl1pPr>
              <a:defRPr>
                <a:latin typeface="Calibri" panose="020F0502020204030204" pitchFamily="34" charset="0"/>
                <a:cs typeface="Calibri" panose="020F050202020403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Прямокутник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Calibri" panose="020F0502020204030204" pitchFamily="34" charset="0"/>
              <a:cs typeface="Calibri" panose="020F0502020204030204" pitchFamily="34" charset="0"/>
            </a:endParaRPr>
          </a:p>
        </p:txBody>
      </p:sp>
      <p:sp>
        <p:nvSpPr>
          <p:cNvPr id="7" name="Прямокутник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Прямокутник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Місце для заголовка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uk" dirty="0"/>
              <a:t>Зразок заголовка</a:t>
            </a:r>
            <a:endParaRPr lang="en-US" dirty="0"/>
          </a:p>
        </p:txBody>
      </p:sp>
      <p:sp>
        <p:nvSpPr>
          <p:cNvPr id="3" name="Місце для тексту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uk"/>
              <a:t>Зразки заголовків</a:t>
            </a:r>
          </a:p>
          <a:p>
            <a:pPr lvl="1" rtl="0"/>
            <a:r>
              <a:rPr lang="uk"/>
              <a:t>Другий рівень</a:t>
            </a:r>
          </a:p>
          <a:p>
            <a:pPr lvl="2" rtl="0"/>
            <a:r>
              <a:rPr lang="uk"/>
              <a:t>Третій рівень</a:t>
            </a:r>
          </a:p>
          <a:p>
            <a:pPr lvl="3" rtl="0"/>
            <a:r>
              <a:rPr lang="uk"/>
              <a:t>Четвертий рівень</a:t>
            </a:r>
          </a:p>
          <a:p>
            <a:pPr lvl="4" rtl="0"/>
            <a:r>
              <a:rPr lang="uk"/>
              <a:t>П’ятий рівень</a:t>
            </a:r>
            <a:endParaRPr lang="en-US" dirty="0"/>
          </a:p>
        </p:txBody>
      </p:sp>
      <p:sp>
        <p:nvSpPr>
          <p:cNvPr id="4" name="Місце для дати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latin typeface="Calibri" panose="020F0502020204030204" pitchFamily="34" charset="0"/>
                <a:cs typeface="Calibri" panose="020F0502020204030204" pitchFamily="34" charset="0"/>
              </a:defRPr>
            </a:lvl1pPr>
          </a:lstStyle>
          <a:p>
            <a:fld id="{959BCBF3-45BE-4CA9-9ED7-C50D2FD67A9B}" type="datetime1">
              <a:rPr lang="uk-UA" smtClean="0"/>
              <a:t>17.02.2023</a:t>
            </a:fld>
            <a:endParaRPr lang="en-US" dirty="0"/>
          </a:p>
        </p:txBody>
      </p:sp>
      <p:sp>
        <p:nvSpPr>
          <p:cNvPr id="5" name="Місце для нижнього колонтитула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latin typeface="Calibri" panose="020F0502020204030204" pitchFamily="34" charset="0"/>
                <a:cs typeface="Calibri" panose="020F0502020204030204" pitchFamily="34" charset="0"/>
              </a:defRPr>
            </a:lvl1pPr>
          </a:lstStyle>
          <a:p>
            <a:endParaRPr lang="en-US" dirty="0"/>
          </a:p>
        </p:txBody>
      </p:sp>
      <p:sp>
        <p:nvSpPr>
          <p:cNvPr id="6" name="Місце для номера слайда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latin typeface="Calibri" panose="020F0502020204030204" pitchFamily="34" charset="0"/>
                <a:cs typeface="Calibri" panose="020F050202020403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Calibri" panose="020F0502020204030204" pitchFamily="34" charset="0"/>
          <a:ea typeface="+mn-ea"/>
          <a:cs typeface="Calibri" panose="020F0502020204030204" pitchFamily="34" charset="0"/>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Calibri" panose="020F0502020204030204" pitchFamily="34" charset="0"/>
          <a:ea typeface="+mn-ea"/>
          <a:cs typeface="Calibri" panose="020F0502020204030204" pitchFamily="34" charset="0"/>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Calibri" panose="020F0502020204030204" pitchFamily="34" charset="0"/>
          <a:ea typeface="+mn-ea"/>
          <a:cs typeface="Calibri" panose="020F0502020204030204" pitchFamily="34" charset="0"/>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Calibri" panose="020F0502020204030204" pitchFamily="34" charset="0"/>
          <a:ea typeface="+mn-ea"/>
          <a:cs typeface="Calibri" panose="020F0502020204030204" pitchFamily="34" charset="0"/>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Calibri" panose="020F0502020204030204" pitchFamily="34" charset="0"/>
          <a:ea typeface="+mn-ea"/>
          <a:cs typeface="Calibri" panose="020F0502020204030204" pitchFamily="34" charset="0"/>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space.nuph.edu.ua/bitstream/123456789/1341/1/3-12(1).pdf" TargetMode="External"/><Relationship Id="rId7"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s://www.epravda.com.ua/columns/2022/08/30/690970/" TargetMode="External"/><Relationship Id="rId5" Type="http://schemas.openxmlformats.org/officeDocument/2006/relationships/hyperlink" Target="http://farmpalata.com.ua/novyny/aptechna-sprava-v-ukrayini-30-rokiv-evolyutsiyi-chy-30-rokiv-rujnatsiyi/" TargetMode="External"/><Relationship Id="rId4" Type="http://schemas.openxmlformats.org/officeDocument/2006/relationships/hyperlink" Target="http://www.mif-ua.com/archive/article/2167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Рисунок 4"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64" name="Прямокутник 5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65" name="Прямокутник 61">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2" name="Заголовок 1">
            <a:extLst>
              <a:ext uri="{FF2B5EF4-FFF2-40B4-BE49-F238E27FC236}">
                <a16:creationId xmlns:a16="http://schemas.microsoft.com/office/drawing/2014/main" id="{18C3B467-088C-4F3D-A9A7-105C4E1E20CD}"/>
              </a:ext>
            </a:extLst>
          </p:cNvPr>
          <p:cNvSpPr>
            <a:spLocks noGrp="1"/>
          </p:cNvSpPr>
          <p:nvPr>
            <p:ph type="ctrTitle"/>
          </p:nvPr>
        </p:nvSpPr>
        <p:spPr>
          <a:xfrm>
            <a:off x="1320925" y="2613547"/>
            <a:ext cx="4775075" cy="1630906"/>
          </a:xfrm>
        </p:spPr>
        <p:txBody>
          <a:bodyPr rtlCol="0">
            <a:noAutofit/>
          </a:bodyPr>
          <a:lstStyle/>
          <a:p>
            <a:pPr>
              <a:lnSpc>
                <a:spcPct val="107000"/>
              </a:lnSpc>
              <a:spcAft>
                <a:spcPts val="800"/>
              </a:spcAft>
            </a:pP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Презентація за темою: «Становлення фармації в Україні у часи незалежності»</a:t>
            </a:r>
          </a:p>
        </p:txBody>
      </p:sp>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4"/>
            <a:ext cx="6718433" cy="1746504"/>
          </a:xfrm>
        </p:spPr>
        <p:txBody>
          <a:bodyPr rtlCol="0">
            <a:normAutofit fontScale="90000"/>
          </a:bodyPr>
          <a:lstStyle/>
          <a:p>
            <a:r>
              <a:rPr lang="uk-UA"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У розвитку української фармації від зародження її в XIII ст. і до формування прообразу сучасної аптеки на початку ХХ ст. виділяють три основних етапи, які припадають на певні історичні періоди: князівської доби (1256–1349 рр.), перший польський (1349–1772 рр.) і австрійський (1772–1918 рр.).</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1028" name="Picture 4" descr="Майбутнє фармації очима студентів | Журнал &quot;Фармацевт Практик&quot;">
            <a:extLst>
              <a:ext uri="{FF2B5EF4-FFF2-40B4-BE49-F238E27FC236}">
                <a16:creationId xmlns:a16="http://schemas.microsoft.com/office/drawing/2014/main" id="{B726303C-7A95-4150-95B4-B5C0107F98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0364" y="2454746"/>
            <a:ext cx="6633634" cy="3548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0103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25409"/>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3"/>
            <a:ext cx="6718433" cy="2295339"/>
          </a:xfrm>
        </p:spPr>
        <p:txBody>
          <a:bodyPr rtlCol="0">
            <a:normAutofit fontScale="90000"/>
          </a:bodyPr>
          <a:lstStyle/>
          <a:p>
            <a:r>
              <a:rPr lang="uk-UA"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Для князівської доби, що зайняла менше століття, характерне виникнення храмової медицини. У цей час стали з’являтися медичні осередки з аптеками при львівських храмах Іоанна Хрестителя (XIII </a:t>
            </a:r>
            <a:r>
              <a:rPr lang="uk-UA" sz="20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cт</a:t>
            </a:r>
            <a:r>
              <a:rPr lang="uk-UA"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Домініканському соборі (XIV ст.), монастирі </a:t>
            </a:r>
            <a:r>
              <a:rPr lang="uk-UA" sz="20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Св</a:t>
            </a:r>
            <a:r>
              <a:rPr lang="uk-UA"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Юрія (XIV ст.). Лікувальна практика й застосування лікарських засобів базувалися в основному на традиціях народної медицини.</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2050" name="Picture 2" descr="Фармація. Цікаві факти.">
            <a:extLst>
              <a:ext uri="{FF2B5EF4-FFF2-40B4-BE49-F238E27FC236}">
                <a16:creationId xmlns:a16="http://schemas.microsoft.com/office/drawing/2014/main" id="{30379414-1642-43C9-BFAF-66A2E9E6E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3" y="2514598"/>
            <a:ext cx="6240516" cy="3780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5217297"/>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4"/>
            <a:ext cx="6718433" cy="2710206"/>
          </a:xfrm>
        </p:spPr>
        <p:txBody>
          <a:bodyPr rtlCol="0">
            <a:normAutofit fontScale="90000"/>
          </a:bodyPr>
          <a:lstStyle/>
          <a:p>
            <a:r>
              <a:rPr lang="uk-UA"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Особливістю другого етапу, що тривав понад чотири століття і був для галицького краю неблагополучним в епідеміологічному відношенні, стало будівництво у Львові першого на території сучасної України водогону питної води (1404 р.) й очисної системи; запрошення у XV ст. із європейських країн до Львова перших дипломованих лікарів і аптекарів; поява аптекарів-українців (Василь Русин, 1445 р.); відкриття у Львові першої офіційної публічної аптеки (1490 р.); заснування на західноєвропейський зразок цеху цирульників (1512 р.).</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3074" name="Picture 2" descr="До уваги абітурієнтів, які вступають на спеціальність 226 «Фармація,  промислова фармація» | Волинський національний університет імені Лесі  Українки">
            <a:extLst>
              <a:ext uri="{FF2B5EF4-FFF2-40B4-BE49-F238E27FC236}">
                <a16:creationId xmlns:a16="http://schemas.microsoft.com/office/drawing/2014/main" id="{49AA12A5-E6EC-4B1E-A8FD-E4E83D4453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1133" y="3016566"/>
            <a:ext cx="5020734" cy="3303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949363"/>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4"/>
            <a:ext cx="6718433" cy="3091206"/>
          </a:xfrm>
        </p:spPr>
        <p:txBody>
          <a:bodyPr rtlCol="0">
            <a:normAutofit fontScale="90000"/>
          </a:bodyPr>
          <a:lstStyle/>
          <a:p>
            <a:r>
              <a:rPr lang="uk-UA"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«Санітарним патентом» (1773 р.) намісника австро-угорського уряду лікарям і аптекарям заборонялося виконання професійних обов’язків без відповідних дипломів. Цим же документом уперше встановлювалися правила діяльності лікарів і аптекарів: лікарям заборонялося виготовлення ліків, а аптекарям — самостійне лікування хворих. За порушення організації роботи аптеки магістрат накладає на власника штраф. Померлого власника аптеки заміняв запрошений провізор, до членів родини це місце не переходило. Аптекарі зобов’язувалися готувати і продавати ліки лише за рецептом лікаря, вказуючи на етикетках своє прізвище.</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4098" name="Picture 2" descr="Персонализированная фармация: решений много – правильное одно! - Хемотека">
            <a:extLst>
              <a:ext uri="{FF2B5EF4-FFF2-40B4-BE49-F238E27FC236}">
                <a16:creationId xmlns:a16="http://schemas.microsoft.com/office/drawing/2014/main" id="{20733BF8-7ACD-49D9-929D-23486AD486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2504" y="3288425"/>
            <a:ext cx="6027854" cy="3091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449600"/>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4"/>
            <a:ext cx="6718433" cy="1746504"/>
          </a:xfrm>
        </p:spPr>
        <p:txBody>
          <a:bodyPr rtlCol="0">
            <a:normAutofit fontScale="90000"/>
          </a:bodyPr>
          <a:lstStyle/>
          <a:p>
            <a:r>
              <a:rPr lang="uk-UA"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У містах, підвладних Речі Посполитій, приватні аптеки з’являються тільки в другій половині ХVІІ ст. — у Кам’янці-Подільському, Луцьку, </a:t>
            </a:r>
            <a:r>
              <a:rPr lang="uk-UA" sz="20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Крем’янці</a:t>
            </a:r>
            <a:r>
              <a:rPr lang="uk-UA"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Вінниці, Корсуні, Богуславі, Умані, Житомирі. Кількість аптек на Правобережжі значно зростає після возз’єднання його з Лівобережжям.</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5122" name="Picture 2" descr="Коммунальная аптека Фармация продает студенческой поликлинике лекарства  намного дороже">
            <a:extLst>
              <a:ext uri="{FF2B5EF4-FFF2-40B4-BE49-F238E27FC236}">
                <a16:creationId xmlns:a16="http://schemas.microsoft.com/office/drawing/2014/main" id="{EFA92935-348B-49FF-9CA1-EFD67BB372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0751" y="2389098"/>
            <a:ext cx="6752070" cy="3376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68953"/>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3"/>
            <a:ext cx="6718433" cy="3023474"/>
          </a:xfrm>
        </p:spPr>
        <p:txBody>
          <a:bodyPr rtlCol="0">
            <a:normAutofit fontScale="90000"/>
          </a:bodyPr>
          <a:lstStyle/>
          <a:p>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В СРСР Україна стояла на другому за обсягами місці з виробництва фармацевтичної продукції і виробляла близько 30% та 800 найменувань лікарських препаратів. Україна лідирувала у виробництві вітамінів, антибіотиків, антипіретиків та протизапальних препаратів, деяких серцево-судинних препаратів, рослинних екстрактів, стерильних бинтів та аптечок першої допомоги. Фармацевтична промисловість України займалася в основному виробництвом готових лікарських засобів, у той час як синтез хімічних субстанцій та виробництво допоміжних речовин і сировини здійснювалося в інших республіках.</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6146" name="Picture 2" descr="Комиссия Киевсовета проверит стоимость противовирусных лекарств в аптеках  КП &quot;Фармация&quot; | UBR.ua">
            <a:extLst>
              <a:ext uri="{FF2B5EF4-FFF2-40B4-BE49-F238E27FC236}">
                <a16:creationId xmlns:a16="http://schemas.microsoft.com/office/drawing/2014/main" id="{84A9ACB9-66B7-4B26-940D-60A99D35EA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4532" y="3272902"/>
            <a:ext cx="4080933" cy="306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798399"/>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3"/>
            <a:ext cx="6718433" cy="3116607"/>
          </a:xfrm>
        </p:spPr>
        <p:txBody>
          <a:bodyPr rtlCol="0">
            <a:normAutofit fontScale="90000"/>
          </a:bodyPr>
          <a:lstStyle/>
          <a:p>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В перші роки незалежності України були вжиті перші заходи щодо виходу фармацевтичної галузі з кризового становища : підприємства хіміко-фармацевтичної промисловості були передані в підпорядкування МОЗ України, розроблена і затверджена у 1992 р. Державна програма розвитку фармацевтичної промисловості на 1992-96роки, спрямована на реконструкцію підприємстві розробку сучасних технологій виготовлення ліків, перш за все,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життєво</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-необхідних; створені Фармакологічний та Фармакопейний комітети, Державна інспекція з контролю якості ЛЗ, що сприяло прискоренню розробки та впровадження у виробництво, а також реєстрації нових вітчизняних та інших ліків.</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7170" name="Picture 2" descr="Луганская фабрика «Фармация» работает на 60% от своей мощности">
            <a:extLst>
              <a:ext uri="{FF2B5EF4-FFF2-40B4-BE49-F238E27FC236}">
                <a16:creationId xmlns:a16="http://schemas.microsoft.com/office/drawing/2014/main" id="{5E1D0818-D5C5-42D4-AF71-4551D8355D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177" y="3429000"/>
            <a:ext cx="5316008" cy="2832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587165"/>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4"/>
            <a:ext cx="6718433" cy="1746504"/>
          </a:xfrm>
        </p:spPr>
        <p:txBody>
          <a:bodyPr rtlCol="0">
            <a:normAutofit/>
          </a:bodyPr>
          <a:lstStyle/>
          <a:p>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Завдяки проведеній роботі налагодилося виробництво з імпортної сировини антибіотиків, освоєно виробництв о 120 препаратів і профілактичних засобів, які раніше в Україні не виготовлялися, з них 10 — принципово нові. </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8194" name="Picture 2" descr="фармация стоковое фото. изображение насчитывающей снадобье - 451758">
            <a:extLst>
              <a:ext uri="{FF2B5EF4-FFF2-40B4-BE49-F238E27FC236}">
                <a16:creationId xmlns:a16="http://schemas.microsoft.com/office/drawing/2014/main" id="{A28B3667-BA8F-4D9F-BC96-C3B840BF67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6365" y="2037231"/>
            <a:ext cx="5561631" cy="4178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56990"/>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3"/>
            <a:ext cx="6718433" cy="2854139"/>
          </a:xfrm>
        </p:spPr>
        <p:txBody>
          <a:bodyPr rtlCol="0">
            <a:normAutofit fontScale="90000"/>
          </a:bodyPr>
          <a:lstStyle/>
          <a:p>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М О З України були активізовані міжнародні контракти з одержання гуманітарної допомоги. Так, у 1992 р. було отримано понад 500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тонн</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вантажів з ЛЗ ( вакцини проти поліомієліту і кору, наркозні, наркотичні засоби, препарати інсуліну, антибіотики). Відновлювалися стосунки з постачальниками медичної продукції країн СНД, завдяки чому вирішилися проблеми з поставками бактерійних препаратів, сироваток. У 1992 р. введено безкоштовний відпуск медикаментів для пенсіонерів, що одержують мінімальні пенсії. Дітям від 3 до 6 років дозволено пільговий відпуск зі знижкою 50% від вартості.</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9218" name="Picture 2" descr="рецепт пилек боли лекарства бутылки">
            <a:extLst>
              <a:ext uri="{FF2B5EF4-FFF2-40B4-BE49-F238E27FC236}">
                <a16:creationId xmlns:a16="http://schemas.microsoft.com/office/drawing/2014/main" id="{EB0A14DA-E51C-443E-B772-CC00959F1F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139"/>
          <a:stretch/>
        </p:blipFill>
        <p:spPr bwMode="auto">
          <a:xfrm>
            <a:off x="5355056" y="3152001"/>
            <a:ext cx="5464249" cy="313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053355"/>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4"/>
            <a:ext cx="6718433" cy="3675406"/>
          </a:xfrm>
        </p:spPr>
        <p:txBody>
          <a:bodyPr rtlCol="0">
            <a:normAutofit fontScale="90000"/>
          </a:bodyPr>
          <a:lstStyle/>
          <a:p>
            <a:r>
              <a:rPr lang="uk-UA" sz="2000" dirty="0">
                <a:effectLst/>
                <a:latin typeface="Times New Roman" panose="02020603050405020304" pitchFamily="18" charset="0"/>
                <a:ea typeface="Calibri" panose="020F0502020204030204" pitchFamily="34" charset="0"/>
                <a:cs typeface="Times New Roman" panose="02020603050405020304" pitchFamily="18" charset="0"/>
              </a:rPr>
              <a:t>21 серпня 1993 р. був створений Державний комітет медичної та мікробіологічної промисловості, що сприяло подальшому розвитку фармацевтичної промисловості. Порівняно з 1992 роком до 20% збільшився обсяг виробництв а ЛЗ тваринного походження (АТФ,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лідази</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панкреатину, ти ­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реоїдину</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жовчі тощо). Проте скоротилося виробництво антибіотиків, анальгетиків, сульфаніламідних і вітамінних препаратів. До того ж, оптові ціни на більшість нових вітчизняних препаратів були значно вищі за аналогічні імпортні, що пропонувалися комерційними фірмами (наприклад, на антибіотики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цефалоспоринового</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ряду). Основна проблема того періоду — значна затримка обігу товарних запасів з причин низько ї платіжної спроможності населення , ускладнення проходження платежів, високих цін на лікарські засоби.</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10242" name="Picture 2" descr="встречное otc лекарства сверх">
            <a:extLst>
              <a:ext uri="{FF2B5EF4-FFF2-40B4-BE49-F238E27FC236}">
                <a16:creationId xmlns:a16="http://schemas.microsoft.com/office/drawing/2014/main" id="{2040171A-3552-49B0-A0EA-D504346583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506" b="16543"/>
          <a:stretch/>
        </p:blipFill>
        <p:spPr bwMode="auto">
          <a:xfrm>
            <a:off x="5904973" y="3974536"/>
            <a:ext cx="4779962" cy="2240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188444"/>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3"/>
            <a:ext cx="6718433" cy="3548407"/>
          </a:xfrm>
        </p:spPr>
        <p:txBody>
          <a:bodyPr rtlCol="0">
            <a:normAutofit fontScale="90000"/>
          </a:bodyPr>
          <a:lstStyle/>
          <a:p>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Можна відмітити, що у 1997 році фармацевтична галузь вже вийшла на новий більш високий рівень свого розвитку. Активно впроваджуються нові наукові досягнення і нові технології., якість продукції відповідає стандартам високорозвинених країн, виробництв а приводяться у відповідність до вимог GMP , активно розвивається мар ­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кетингова</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діяльність. У 1998 році імпорт ліків становив 400 млн.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дол</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США. Зменшення імпорту відбулося, в основному, в четвертому кварталі з причин обвалу курсу гривні. В структурі імпорту переважають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серцевосудинні</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засоби, гормональні препарати,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ненарко-тичніаналгетики</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та НПЗЗ , вітаміни, антибіотики. 75% оптового товарообігу здійснюється через 2000 оптових фірм приватної форми власності.</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11266" name="Picture 2" descr="гомеопатическое лекарство">
            <a:extLst>
              <a:ext uri="{FF2B5EF4-FFF2-40B4-BE49-F238E27FC236}">
                <a16:creationId xmlns:a16="http://schemas.microsoft.com/office/drawing/2014/main" id="{0187D130-1AEA-4E7A-9C3B-A4D9F00D9AB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466" b="24568"/>
          <a:stretch/>
        </p:blipFill>
        <p:spPr bwMode="auto">
          <a:xfrm>
            <a:off x="5500021" y="3767666"/>
            <a:ext cx="5018558" cy="2582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0364992"/>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3"/>
            <a:ext cx="6718433" cy="4031007"/>
          </a:xfrm>
        </p:spPr>
        <p:txBody>
          <a:bodyPr rtlCol="0">
            <a:normAutofit fontScale="90000"/>
          </a:bodyPr>
          <a:lstStyle/>
          <a:p>
            <a:pPr>
              <a:lnSpc>
                <a:spcPct val="107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Фармацевтична освіта в Україні формувалася в 90-і роки в умовах значних змін у соціально-економічному та духовному просторі суспільства, зумовлених значним поширенням нових освітніх технологій та істотним розширенням можливостей і потреб в особистому розвитку людини. Напрямок и фармацевтичної освіти в Україні були зорієнтовані на оновлення та внесення суттєвих коректив у цілі, завдання і зміст освітянського процесу, що знайшло відображення у Концепції багатоступеневої безперервної освіти, схваленої Міністерством охорони здоров'я України у лютому 1991 р. Концепцією передбачалось виділення підготовки кадрів для промислової фармації, а також фахівців з економіки та управління, клінічної фармації. Були закладені підвалини для сучасних спеціалізацій за спеціальністю "Фармація" .</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12290" name="Picture 2" descr="фармація | Ваше Здоров'я">
            <a:extLst>
              <a:ext uri="{FF2B5EF4-FFF2-40B4-BE49-F238E27FC236}">
                <a16:creationId xmlns:a16="http://schemas.microsoft.com/office/drawing/2014/main" id="{728E17AE-6259-4788-8965-193E716824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378"/>
          <a:stretch/>
        </p:blipFill>
        <p:spPr bwMode="auto">
          <a:xfrm>
            <a:off x="5880099" y="4546600"/>
            <a:ext cx="4593167" cy="1783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849823"/>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4"/>
            <a:ext cx="6718433" cy="4107206"/>
          </a:xfrm>
        </p:spPr>
        <p:txBody>
          <a:bodyPr rtlCol="0">
            <a:normAutofit fontScale="90000"/>
          </a:bodyPr>
          <a:lstStyle/>
          <a:p>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Окремо слід зупинитися на аналізі такого важливого напрямку в розвитку фармації, як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науководослідна</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діяльність. Необхідно відмітити, що навіть у найскладніші в економічному відношенні і для держави, і для фармацевтичної галузі часи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науководослідні</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установи та підприємства-виробники продовжували роботу над створенням нових препаратів та впровадженням їх у виробництво. Україна має великий науковий потенціал. Науково-педагогічна сфера фармацевтичної галузі в Україні сьогодні представлена 20 організаціями-виконавцями: НФАУ; ДНЦЛЗ; фармацевтичними факультетами — ЛДМУ, ХДМУ, КМАПО ,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ЛугДМУ</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НМУ , ІФДМА, МІ УАНМ, ТДМА, ВДМУ,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ДніпрДМУ</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БДМУ; фа ­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культетами</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технології фармацевтичних препаратів УДХТУ, промислової фармації СУДУ; кафедрами технології органічних та фармацевтичних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препа</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ратів</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ОДПУ, військової фармації УВМА, фармацевтичної хімії ОДУ.</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13314" name="Picture 2" descr="СК-Фармация&quot; доложила ситуацию по лекарственному обеспечению по борьбе с  КВИ | Inbusiness.kz">
            <a:extLst>
              <a:ext uri="{FF2B5EF4-FFF2-40B4-BE49-F238E27FC236}">
                <a16:creationId xmlns:a16="http://schemas.microsoft.com/office/drawing/2014/main" id="{3ADD96DA-A37C-45CD-A78F-0197B6B077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394" b="15262"/>
          <a:stretch/>
        </p:blipFill>
        <p:spPr bwMode="auto">
          <a:xfrm>
            <a:off x="5358706" y="4346113"/>
            <a:ext cx="5495449" cy="202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717644"/>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3"/>
            <a:ext cx="6718433" cy="3726207"/>
          </a:xfrm>
        </p:spPr>
        <p:txBody>
          <a:bodyPr rtlCol="0">
            <a:noAutofit/>
          </a:bodyPr>
          <a:lstStyle/>
          <a:p>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За роки незалежності України вчені фармації брали участь у вивченні, створенні та впровадженні у виробництво понад 400 лікарських пре ­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паратів</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(біля 50% — це препарати за останні 5 років). Багато з них вдало пройшли клінічні випробування та одержали дозвіл до медичного застосування та промислового випуску. Робота фахівців фармації зі створення і впровадження ліків, які рятують людину,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допомагают</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ь хворому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перемогги</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ускладнення зі здоров'ям — це є виявленням величезної людської шляхетності. Гідно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виконуют</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ь цей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обов'язо</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к перед державою та людством, в першу чергу, вчені Державного наукового центру лікарських засобів, Національної фармацевтичної академії України, Інституту фармакології та токсикології АМ Н України, які взяли участь у розробці та впровадженні в середньому 150 лікарських препаратів.</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solidFill>
                <a:schemeClr val="tx1">
                  <a:lumMod val="75000"/>
                  <a:lumOff val="25000"/>
                </a:schemeClr>
              </a:solidFill>
            </a:endParaRPr>
          </a:p>
        </p:txBody>
      </p:sp>
      <p:pic>
        <p:nvPicPr>
          <p:cNvPr id="14338" name="Picture 2" descr="Кафедра фармації | Національний університет «Одеська політехніка»">
            <a:extLst>
              <a:ext uri="{FF2B5EF4-FFF2-40B4-BE49-F238E27FC236}">
                <a16:creationId xmlns:a16="http://schemas.microsoft.com/office/drawing/2014/main" id="{B242780D-DC14-49A7-A7D8-7063D54C8A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1268" y="4455160"/>
            <a:ext cx="6410325" cy="1588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930475"/>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3"/>
            <a:ext cx="6718433" cy="3048873"/>
          </a:xfrm>
        </p:spPr>
        <p:txBody>
          <a:bodyPr rtlCol="0">
            <a:normAutofit fontScale="90000"/>
          </a:bodyPr>
          <a:lstStyle/>
          <a:p>
            <a:r>
              <a:rPr lang="uk-UA" sz="2000" dirty="0">
                <a:effectLst/>
                <a:latin typeface="Times New Roman" panose="02020603050405020304" pitchFamily="18" charset="0"/>
                <a:ea typeface="Calibri" panose="020F0502020204030204" pitchFamily="34" charset="0"/>
                <a:cs typeface="Times New Roman" panose="02020603050405020304" pitchFamily="18" charset="0"/>
              </a:rPr>
              <a:t>1995рік став переломним у розвитку фармацевтичної галузі. Виробництво ліків збільшилося на 11,5% насамперед за рахунок виробництв а готових ЛЗ. При цьому темпи зростання цін на продукцію галузі були вдвічі нижчі, ніж по Україні в цілому. Це пояснювали фінансовою допомогою Уряду у вигляді позичок і кредитів, як а позитивно відбилася на роботі підгалузі. За 1995 рік було освоєно виробництво 47 найменувань ЛЗ з 24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фармакотерапевтичних</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груп, з них 13 — принципово нові препарати. Більша частина з них входить до пріоритетного списку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життєво</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-необхідних засобів.</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15362" name="Picture 2" descr="Мистецтво фармації – CRYSTAL MEDICAL TECHNOLOGIES LLC">
            <a:extLst>
              <a:ext uri="{FF2B5EF4-FFF2-40B4-BE49-F238E27FC236}">
                <a16:creationId xmlns:a16="http://schemas.microsoft.com/office/drawing/2014/main" id="{665EA904-4288-426D-BD86-696CF08A0E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178" b="10658"/>
          <a:stretch/>
        </p:blipFill>
        <p:spPr bwMode="auto">
          <a:xfrm>
            <a:off x="5035922" y="3297135"/>
            <a:ext cx="6423262" cy="3048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562627"/>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3"/>
            <a:ext cx="6718433" cy="2981139"/>
          </a:xfrm>
        </p:spPr>
        <p:txBody>
          <a:bodyPr rtlCol="0">
            <a:normAutofit fontScale="90000"/>
          </a:bodyPr>
          <a:lstStyle/>
          <a:p>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Новим історичним етапом, який впливає на розвиток фармації, стає стратегія інтеграції України до Європейського Союзу. На початку 1999 р. було створено Національне агентство з контролю за якістю і безпекою продуктів харчування, лікарських засобів і виробів медичного призначення. Йому була підпорядкована Державна інспекція з контролю якості ЛЗ . Фармакологічний комітет був реорганізований в Державний науково-експертний центр ЛЗ . Функціонувало близько 12 тис. аптек (53% — державних, 35,6% — колективної форми власності, 6,4% — приватних). Створена Фармацевтична асоціація України.</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16386" name="Picture 2" descr="Комітет Медичного і Фармацевтичного Права та Біоетики - Рік, який змінив  уяву про цінність і цінності інтелектуальної власності в сфері фармації">
            <a:extLst>
              <a:ext uri="{FF2B5EF4-FFF2-40B4-BE49-F238E27FC236}">
                <a16:creationId xmlns:a16="http://schemas.microsoft.com/office/drawing/2014/main" id="{69B26F1B-C4C0-43B1-8D8A-9BBBB0A430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3253466"/>
            <a:ext cx="4969933" cy="3106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8009844"/>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3"/>
            <a:ext cx="6718433" cy="2396939"/>
          </a:xfrm>
        </p:spPr>
        <p:txBody>
          <a:bodyPr rtlCol="0">
            <a:normAutofit/>
          </a:bodyPr>
          <a:lstStyle/>
          <a:p>
            <a:r>
              <a:rPr lang="uk-UA"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Динамічний розвиток фармацевтичної галузі України базується на шести складових: фармацевтична освіта, наука, фармацевтична промисловість, державна система контролю якості лікарських засобів, аптечна мережа й інформаційне поле фармації. Тільки за умови скоординованої ефективної праці всіх цих складових можливе досягнення основної мети фармації — забезпечення здоров’я нації.</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17410" name="Picture 2" descr="Уволены главы ФСМС и ”СК-Фармация”: 10 июля 2020, 22:06 - новости на  Tengrinews.kz">
            <a:extLst>
              <a:ext uri="{FF2B5EF4-FFF2-40B4-BE49-F238E27FC236}">
                <a16:creationId xmlns:a16="http://schemas.microsoft.com/office/drawing/2014/main" id="{6D1431CD-88EC-4A48-992A-F5B9ABFFFA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7599" y="2614957"/>
            <a:ext cx="6400800" cy="3600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716352"/>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3"/>
            <a:ext cx="6718433" cy="2693274"/>
          </a:xfrm>
        </p:spPr>
        <p:txBody>
          <a:bodyPr rtlCol="0">
            <a:normAutofit fontScale="90000"/>
          </a:bodyPr>
          <a:lstStyle/>
          <a:p>
            <a:r>
              <a:rPr lang="uk-UA"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Сьогодні українська фармація модернізувалась, стала конкурентоспроможною, вітчизняні виробники виходять на європейський ринок, а на внутрішньому ринку представлений широкий асортимент лікарських засобів. Прагнення України до інтеграції в європейський економічний і освітній простір позначилося на основних тенденціях розвитку фармацевтичної галузі. У сферах виробництва й обігу лікарських засобів широко впроваджуються світові стандарти відповідної виробничої, фармацевтичної, лабораторної й дистриб’юторської пр</a:t>
            </a:r>
            <a:r>
              <a:rPr lang="uk-UA" sz="2000" dirty="0">
                <a:effectLst/>
                <a:latin typeface="Calibri" panose="020F0502020204030204" pitchFamily="34" charset="0"/>
                <a:ea typeface="Calibri" panose="020F0502020204030204" pitchFamily="34" charset="0"/>
                <a:cs typeface="Times New Roman" panose="02020603050405020304" pitchFamily="18" charset="0"/>
              </a:rPr>
              <a:t>актики.</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18434" name="Picture 2" descr="Фармацевтика - China Campus Network">
            <a:extLst>
              <a:ext uri="{FF2B5EF4-FFF2-40B4-BE49-F238E27FC236}">
                <a16:creationId xmlns:a16="http://schemas.microsoft.com/office/drawing/2014/main" id="{7DBC1E11-6398-483B-81D5-9273718EE4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3519"/>
          <a:stretch/>
        </p:blipFill>
        <p:spPr bwMode="auto">
          <a:xfrm>
            <a:off x="4986015" y="2987813"/>
            <a:ext cx="6473169" cy="3227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586941"/>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Зображення, опис якого включає слова: тканина, стіл, червона, накритий&#10;&#10;Автоматично створений опис">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кут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кут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3"/>
            <a:ext cx="6718433" cy="2786407"/>
          </a:xfrm>
        </p:spPr>
        <p:txBody>
          <a:bodyPr rtlCol="0">
            <a:normAutofit/>
          </a:bodyPr>
          <a:lstStyle/>
          <a:p>
            <a:pPr>
              <a:lnSpc>
                <a:spcPct val="107000"/>
              </a:lnSpc>
              <a:spcAft>
                <a:spcPts val="800"/>
              </a:spcAft>
            </a:pPr>
            <a:r>
              <a:rPr lang="uk-UA"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Джерела:</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r>
              <a:rPr lang="uk-UA" sz="1800" u="sng"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https://dspace.nuph.edu.ua/bitstream/123456789/1341/1/3-12(1).pdf</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r>
              <a:rPr lang="uk-UA" sz="1800" u="sng"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http://www.mif-ua.com/archive/article/21672</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r>
              <a:rPr lang="uk-UA" sz="1800" u="sng"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http://farmpalata.com.ua/novyny/aptechna-sprava-v-ukrayini-30-rokiv-evolyutsiyi-chy-30-rokiv-rujnatsiyi/</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r>
              <a:rPr lang="uk-UA" sz="1800" u="sng"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hlinkClick r:id="rId6"/>
              </a:rPr>
              <a:t>https://www.epravda.com.ua/columns/2022/08/30/690970/</a:t>
            </a:r>
            <a:r>
              <a:rPr lang="uk-UA"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chemeClr val="tx1">
                  <a:lumMod val="75000"/>
                  <a:lumOff val="25000"/>
                </a:schemeClr>
              </a:solidFill>
            </a:endParaRPr>
          </a:p>
        </p:txBody>
      </p:sp>
      <p:pic>
        <p:nvPicPr>
          <p:cNvPr id="19458" name="Picture 2" descr="Презентація для учнів 9 класу на тему &quot;Біологія і медицина. Історія  розвитку медицини&quot;">
            <a:extLst>
              <a:ext uri="{FF2B5EF4-FFF2-40B4-BE49-F238E27FC236}">
                <a16:creationId xmlns:a16="http://schemas.microsoft.com/office/drawing/2014/main" id="{A451BA23-6143-4C97-867C-3D70B9A17C3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14855" y="2831824"/>
            <a:ext cx="5854278" cy="3295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432222"/>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38">
      <a:dk1>
        <a:sysClr val="windowText" lastClr="000000"/>
      </a:dk1>
      <a:lt1>
        <a:sysClr val="window" lastClr="FFFFFF"/>
      </a:lt1>
      <a:dk2>
        <a:srgbClr val="505046"/>
      </a:dk2>
      <a:lt2>
        <a:srgbClr val="EEECE1"/>
      </a:lt2>
      <a:accent1>
        <a:srgbClr val="EE462D"/>
      </a:accent1>
      <a:accent2>
        <a:srgbClr val="595A85"/>
      </a:accent2>
      <a:accent3>
        <a:srgbClr val="8D6F5B"/>
      </a:accent3>
      <a:accent4>
        <a:srgbClr val="FABD2F"/>
      </a:accent4>
      <a:accent5>
        <a:srgbClr val="AF8073"/>
      </a:accent5>
      <a:accent6>
        <a:srgbClr val="787880"/>
      </a:accent6>
      <a:hlink>
        <a:srgbClr val="CC8D00"/>
      </a:hlink>
      <a:folHlink>
        <a:srgbClr val="82829E"/>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41799112_TF56410444" id="{A9F2C4FD-CBFB-4859-A002-F48A6544719F}" vid="{A0A8FB41-2422-42C7-AAED-B8A15B652D76}"/>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D81E8471DC64DF469921C069E5E568A8" ma:contentTypeVersion="4" ma:contentTypeDescription="Создание документа." ma:contentTypeScope="" ma:versionID="9aaddf3459be41e848710cc9e7cb8e24">
  <xsd:schema xmlns:xsd="http://www.w3.org/2001/XMLSchema" xmlns:xs="http://www.w3.org/2001/XMLSchema" xmlns:p="http://schemas.microsoft.com/office/2006/metadata/properties" xmlns:ns2="60d4142e-da41-4feb-b9b8-685bd545694f" targetNamespace="http://schemas.microsoft.com/office/2006/metadata/properties" ma:root="true" ma:fieldsID="d7de324d2f0ea992b89934e47e98a7d4" ns2:_="">
    <xsd:import namespace="60d4142e-da41-4feb-b9b8-685bd54569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d4142e-da41-4feb-b9b8-685bd54569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72D0EBB-DD9C-442C-8820-FAF0B223CB1A}"/>
</file>

<file path=customXml/itemProps2.xml><?xml version="1.0" encoding="utf-8"?>
<ds:datastoreItem xmlns:ds="http://schemas.openxmlformats.org/officeDocument/2006/customXml" ds:itemID="{CE897F21-D86A-4893-9A9C-E25BE70ED5D2}"/>
</file>

<file path=customXml/itemProps3.xml><?xml version="1.0" encoding="utf-8"?>
<ds:datastoreItem xmlns:ds="http://schemas.openxmlformats.org/officeDocument/2006/customXml" ds:itemID="{8D090368-E8CF-428B-8E56-0B125DC0C092}"/>
</file>

<file path=docProps/app.xml><?xml version="1.0" encoding="utf-8"?>
<Properties xmlns="http://schemas.openxmlformats.org/officeDocument/2006/extended-properties" xmlns:vt="http://schemas.openxmlformats.org/officeDocument/2006/docPropsVTypes">
  <Template>{34C15BB8-74CC-4F61-8FC3-86EF24052F54}tf56410444_win32</Template>
  <TotalTime>66</TotalTime>
  <Words>1617</Words>
  <Application>Microsoft Office PowerPoint</Application>
  <PresentationFormat>Широкий екран</PresentationFormat>
  <Paragraphs>20</Paragraphs>
  <Slides>20</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20</vt:i4>
      </vt:variant>
    </vt:vector>
  </HeadingPairs>
  <TitlesOfParts>
    <vt:vector size="26" baseType="lpstr">
      <vt:lpstr>Arial</vt:lpstr>
      <vt:lpstr>Avenir Next LT Pro Light</vt:lpstr>
      <vt:lpstr>Calibri</vt:lpstr>
      <vt:lpstr>Garamond</vt:lpstr>
      <vt:lpstr>Times New Roman</vt:lpstr>
      <vt:lpstr>SavonVTI</vt:lpstr>
      <vt:lpstr>Презентація за темою: «Становлення фармації в Україні у часи незалежності»</vt:lpstr>
      <vt:lpstr>У розвитку української фармації від зародження її в XIII ст. і до формування прообразу сучасної аптеки на початку ХХ ст. виділяють три основних етапи, які припадають на певні історичні періоди: князівської доби (1256–1349 рр.), перший польський (1349–1772 рр.) і австрійський (1772–1918 рр.). </vt:lpstr>
      <vt:lpstr>Для князівської доби, що зайняла менше століття, характерне виникнення храмової медицини. У цей час стали з’являтися медичні осередки з аптеками при львівських храмах Іоанна Хрестителя (XIII cт.), Домініканському соборі (XIV ст.), монастирі Св. Юрія (XIV ст.). Лікувальна практика й застосування лікарських засобів базувалися в основному на традиціях народної медицини. </vt:lpstr>
      <vt:lpstr>Особливістю другого етапу, що тривав понад чотири століття і був для галицького краю неблагополучним в епідеміологічному відношенні, стало будівництво у Львові першого на території сучасної України водогону питної води (1404 р.) й очисної системи; запрошення у XV ст. із європейських країн до Львова перших дипломованих лікарів і аптекарів; поява аптекарів-українців (Василь Русин, 1445 р.); відкриття у Львові першої офіційної публічної аптеки (1490 р.); заснування на західноєвропейський зразок цеху цирульників (1512 р.). </vt:lpstr>
      <vt:lpstr>«Санітарним патентом» (1773 р.) намісника австро-угорського уряду лікарям і аптекарям заборонялося виконання професійних обов’язків без відповідних дипломів. Цим же документом уперше встановлювалися правила діяльності лікарів і аптекарів: лікарям заборонялося виготовлення ліків, а аптекарям — самостійне лікування хворих. За порушення організації роботи аптеки магістрат накладає на власника штраф. Померлого власника аптеки заміняв запрошений провізор, до членів родини це місце не переходило. Аптекарі зобов’язувалися готувати і продавати ліки лише за рецептом лікаря, вказуючи на етикетках своє прізвище. </vt:lpstr>
      <vt:lpstr>У містах, підвладних Речі Посполитій, приватні аптеки з’являються тільки в другій половині ХVІІ ст. — у Кам’янці-Подільському, Луцьку, Крем’янці, Вінниці, Корсуні, Богуславі, Умані, Житомирі. Кількість аптек на Правобережжі значно зростає після возз’єднання його з Лівобережжям. </vt:lpstr>
      <vt:lpstr>В СРСР Україна стояла на другому за обсягами місці з виробництва фармацевтичної продукції і виробляла близько 30% та 800 найменувань лікарських препаратів. Україна лідирувала у виробництві вітамінів, антибіотиків, антипіретиків та протизапальних препаратів, деяких серцево-судинних препаратів, рослинних екстрактів, стерильних бинтів та аптечок першої допомоги. Фармацевтична промисловість України займалася в основному виробництвом готових лікарських засобів, у той час як синтез хімічних субстанцій та виробництво допоміжних речовин і сировини здійснювалося в інших республіках. </vt:lpstr>
      <vt:lpstr>В перші роки незалежності України були вжиті перші заходи щодо виходу фармацевтичної галузі з кризового становища : підприємства хіміко-фармацевтичної промисловості були передані в підпорядкування МОЗ України, розроблена і затверджена у 1992 р. Державна програма розвитку фармацевтичної промисловості на 1992-96роки, спрямована на реконструкцію підприємстві розробку сучасних технологій виготовлення ліків, перш за все, життєво-необхідних; створені Фармакологічний та Фармакопейний комітети, Державна інспекція з контролю якості ЛЗ, що сприяло прискоренню розробки та впровадження у виробництво, а також реєстрації нових вітчизняних та інших ліків. </vt:lpstr>
      <vt:lpstr>Завдяки проведеній роботі налагодилося виробництво з імпортної сировини антибіотиків, освоєно виробництв о 120 препаратів і профілактичних засобів, які раніше в Україні не виготовлялися, з них 10 — принципово нові.  </vt:lpstr>
      <vt:lpstr>М О З України були активізовані міжнародні контракти з одержання гуманітарної допомоги. Так, у 1992 р. було отримано понад 500 тонн вантажів з ЛЗ ( вакцини проти поліомієліту і кору, наркозні, наркотичні засоби, препарати інсуліну, антибіотики). Відновлювалися стосунки з постачальниками медичної продукції країн СНД, завдяки чому вирішилися проблеми з поставками бактерійних препаратів, сироваток. У 1992 р. введено безкоштовний відпуск медикаментів для пенсіонерів, що одержують мінімальні пенсії. Дітям від 3 до 6 років дозволено пільговий відпуск зі знижкою 50% від вартості. </vt:lpstr>
      <vt:lpstr>21 серпня 1993 р. був створений Державний комітет медичної та мікробіологічної промисловості, що сприяло подальшому розвитку фармацевтичної промисловості. Порівняно з 1992 роком до 20% збільшився обсяг виробництв а ЛЗ тваринного походження (АТФ, лідази, панкреатину, ти ­ реоїдину, жовчі тощо). Проте скоротилося виробництво антибіотиків, анальгетиків, сульфаніламідних і вітамінних препаратів. До того ж, оптові ціни на більшість нових вітчизняних препаратів були значно вищі за аналогічні імпортні, що пропонувалися комерційними фірмами (наприклад, на антибіотики цефалоспоринового ряду). Основна проблема того періоду — значна затримка обігу товарних запасів з причин низько ї платіжної спроможності населення , ускладнення проходження платежів, високих цін на лікарські засоби. </vt:lpstr>
      <vt:lpstr>Можна відмітити, що у 1997 році фармацевтична галузь вже вийшла на новий більш високий рівень свого розвитку. Активно впроваджуються нові наукові досягнення і нові технології., якість продукції відповідає стандартам високорозвинених країн, виробництв а приводяться у відповідність до вимог GMP , активно розвивається мар ­ кетингова діяльність. У 1998 році імпорт ліків становив 400 млн. дол. США. Зменшення імпорту відбулося, в основному, в четвертому кварталі з причин обвалу курсу гривні. В структурі імпорту переважають серцевосудинні засоби, гормональні препарати, ненарко-тичніаналгетики та НПЗЗ , вітаміни, антибіотики. 75% оптового товарообігу здійснюється через 2000 оптових фірм приватної форми власності. </vt:lpstr>
      <vt:lpstr>  Фармацевтична освіта в Україні формувалася в 90-і роки в умовах значних змін у соціально-економічному та духовному просторі суспільства, зумовлених значним поширенням нових освітніх технологій та істотним розширенням можливостей і потреб в особистому розвитку людини. Напрямок и фармацевтичної освіти в Україні були зорієнтовані на оновлення та внесення суттєвих коректив у цілі, завдання і зміст освітянського процесу, що знайшло відображення у Концепції багатоступеневої безперервної освіти, схваленої Міністерством охорони здоров'я України у лютому 1991 р. Концепцією передбачалось виділення підготовки кадрів для промислової фармації, а також фахівців з економіки та управління, клінічної фармації. Були закладені підвалини для сучасних спеціалізацій за спеціальністю "Фармація" . </vt:lpstr>
      <vt:lpstr>Окремо слід зупинитися на аналізі такого важливого напрямку в розвитку фармації, як науководослідна діяльність. Необхідно відмітити, що навіть у найскладніші в економічному відношенні і для держави, і для фармацевтичної галузі часи науководослідні установи та підприємства-виробники продовжували роботу над створенням нових препаратів та впровадженням їх у виробництво. Україна має великий науковий потенціал. Науково-педагогічна сфера фармацевтичної галузі в Україні сьогодні представлена 20 організаціями-виконавцями: НФАУ; ДНЦЛЗ; фармацевтичними факультетами — ЛДМУ, ХДМУ, КМАПО , ЛугДМУ, НМУ , ІФДМА, МІ УАНМ, ТДМА, ВДМУ, ДніпрДМУ, БДМУ; фа ­ культетами технології фармацевтичних препаратів УДХТУ, промислової фармації СУДУ; кафедрами технології органічних та фармацевтичних препа ратів ОДПУ, військової фармації УВМА, фармацевтичної хімії ОДУ. </vt:lpstr>
      <vt:lpstr>За роки незалежності України вчені фармації брали участь у вивченні, створенні та впровадженні у виробництво понад 400 лікарських пре ­ паратів (біля 50% — це препарати за останні 5 років). Багато з них вдало пройшли клінічні випробування та одержали дозвіл до медичного застосування та промислового випуску. Робота фахівців фармації зі створення і впровадження ліків, які рятують людину, допомагают ь хворому перемогги ускладнення зі здоров'ям — це є виявленням величезної людської шляхетності. Гідно виконуют ь цей обов'язо к перед державою та людством, в першу чергу, вчені Державного наукового центру лікарських засобів, Національної фармацевтичної академії України, Інституту фармакології та токсикології АМ Н України, які взяли участь у розробці та впровадженні в середньому 150 лікарських препаратів. </vt:lpstr>
      <vt:lpstr>1995рік став переломним у розвитку фармацевтичної галузі. Виробництво ліків збільшилося на 11,5% насамперед за рахунок виробництв а готових ЛЗ. При цьому темпи зростання цін на продукцію галузі були вдвічі нижчі, ніж по Україні в цілому. Це пояснювали фінансовою допомогою Уряду у вигляді позичок і кредитів, як а позитивно відбилася на роботі підгалузі. За 1995 рік було освоєно виробництво 47 найменувань ЛЗ з 24 фармакотерапевтичних груп, з них 13 — принципово нові препарати. Більша частина з них входить до пріоритетного списку життєво-необхідних засобів. </vt:lpstr>
      <vt:lpstr>Новим історичним етапом, який впливає на розвиток фармації, стає стратегія інтеграції України до Європейського Союзу. На початку 1999 р. було створено Національне агентство з контролю за якістю і безпекою продуктів харчування, лікарських засобів і виробів медичного призначення. Йому була підпорядкована Державна інспекція з контролю якості ЛЗ . Фармакологічний комітет був реорганізований в Державний науково-експертний центр ЛЗ . Функціонувало близько 12 тис. аптек (53% — державних, 35,6% — колективної форми власності, 6,4% — приватних). Створена Фармацевтична асоціація України. </vt:lpstr>
      <vt:lpstr>Динамічний розвиток фармацевтичної галузі України базується на шести складових: фармацевтична освіта, наука, фармацевтична промисловість, державна система контролю якості лікарських засобів, аптечна мережа й інформаційне поле фармації. Тільки за умови скоординованої ефективної праці всіх цих складових можливе досягнення основної мети фармації — забезпечення здоров’я нації. </vt:lpstr>
      <vt:lpstr>Сьогодні українська фармація модернізувалась, стала конкурентоспроможною, вітчизняні виробники виходять на європейський ринок, а на внутрішньому ринку представлений широкий асортимент лікарських засобів. Прагнення України до інтеграції в європейський економічний і освітній простір позначилося на основних тенденціях розвитку фармацевтичної галузі. У сферах виробництва й обігу лікарських засобів широко впроваджуються світові стандарти відповідної виробничої, фармацевтичної, лабораторної й дистриб’юторської практики. </vt:lpstr>
      <vt:lpstr>Джерела: https://dspace.nuph.edu.ua/bitstream/123456789/1341/1/3-12(1).pdf http://www.mif-ua.com/archive/article/21672 http://farmpalata.com.ua/novyny/aptechna-sprava-v-ukrayini-30-rokiv-evolyutsiyi-chy-30-rokiv-rujnatsiyi/ https://www.epravda.com.ua/columns/2022/08/30/690970/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за темою: «Становлення фармації в Україні у часи незалежності»</dc:title>
  <dc:creator>Алена Крылова</dc:creator>
  <cp:lastModifiedBy>Алена Крылова</cp:lastModifiedBy>
  <cp:revision>5</cp:revision>
  <dcterms:created xsi:type="dcterms:W3CDTF">2023-02-17T00:07:01Z</dcterms:created>
  <dcterms:modified xsi:type="dcterms:W3CDTF">2023-02-17T01:13:52Z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0x010100D81E8471DC64DF469921C069E5E568A8</vt:lpwstr>
  </property>
</Properties>
</file>