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57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 rtl="0"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на Крылова" userId="d33b6707d776c073" providerId="LiveId" clId="{FC80C685-FCBF-4639-8770-1A0E3EAEAF93}"/>
    <pc:docChg chg="undo custSel addSld modSld">
      <pc:chgData name="Алена Крылова" userId="d33b6707d776c073" providerId="LiveId" clId="{FC80C685-FCBF-4639-8770-1A0E3EAEAF93}" dt="2023-03-02T23:23:06.050" v="86" actId="14100"/>
      <pc:docMkLst>
        <pc:docMk/>
      </pc:docMkLst>
      <pc:sldChg chg="addSp modSp mod">
        <pc:chgData name="Алена Крылова" userId="d33b6707d776c073" providerId="LiveId" clId="{FC80C685-FCBF-4639-8770-1A0E3EAEAF93}" dt="2023-03-02T23:12:20.361" v="10" actId="1076"/>
        <pc:sldMkLst>
          <pc:docMk/>
          <pc:sldMk cId="464268742" sldId="262"/>
        </pc:sldMkLst>
        <pc:spChg chg="mod">
          <ac:chgData name="Алена Крылова" userId="d33b6707d776c073" providerId="LiveId" clId="{FC80C685-FCBF-4639-8770-1A0E3EAEAF93}" dt="2023-03-02T23:10:41.102" v="2" actId="120"/>
          <ac:spMkLst>
            <pc:docMk/>
            <pc:sldMk cId="464268742" sldId="262"/>
            <ac:spMk id="2" creationId="{0909DAA9-6586-44B8-8799-F82AC18D8F66}"/>
          </ac:spMkLst>
        </pc:spChg>
        <pc:picChg chg="add mod">
          <ac:chgData name="Алена Крылова" userId="d33b6707d776c073" providerId="LiveId" clId="{FC80C685-FCBF-4639-8770-1A0E3EAEAF93}" dt="2023-03-02T23:12:20.361" v="10" actId="1076"/>
          <ac:picMkLst>
            <pc:docMk/>
            <pc:sldMk cId="464268742" sldId="262"/>
            <ac:picMk id="1026" creationId="{7D8B6BFF-33FB-41B1-BA9D-1981E4C0BAAD}"/>
          </ac:picMkLst>
        </pc:picChg>
      </pc:sldChg>
      <pc:sldChg chg="addSp modSp mod">
        <pc:chgData name="Алена Крылова" userId="d33b6707d776c073" providerId="LiveId" clId="{FC80C685-FCBF-4639-8770-1A0E3EAEAF93}" dt="2023-03-02T23:12:48.003" v="17" actId="14100"/>
        <pc:sldMkLst>
          <pc:docMk/>
          <pc:sldMk cId="479045300" sldId="263"/>
        </pc:sldMkLst>
        <pc:spChg chg="mod">
          <ac:chgData name="Алена Крылова" userId="d33b6707d776c073" providerId="LiveId" clId="{FC80C685-FCBF-4639-8770-1A0E3EAEAF93}" dt="2023-03-02T23:10:48.850" v="3" actId="120"/>
          <ac:spMkLst>
            <pc:docMk/>
            <pc:sldMk cId="479045300" sldId="263"/>
            <ac:spMk id="2" creationId="{0909DAA9-6586-44B8-8799-F82AC18D8F66}"/>
          </ac:spMkLst>
        </pc:spChg>
        <pc:picChg chg="add mod">
          <ac:chgData name="Алена Крылова" userId="d33b6707d776c073" providerId="LiveId" clId="{FC80C685-FCBF-4639-8770-1A0E3EAEAF93}" dt="2023-03-02T23:12:48.003" v="17" actId="14100"/>
          <ac:picMkLst>
            <pc:docMk/>
            <pc:sldMk cId="479045300" sldId="263"/>
            <ac:picMk id="2050" creationId="{148B3BEA-9E67-42A9-92A8-4AF0A1EC5D22}"/>
          </ac:picMkLst>
        </pc:picChg>
      </pc:sldChg>
      <pc:sldChg chg="addSp modSp mod">
        <pc:chgData name="Алена Крылова" userId="d33b6707d776c073" providerId="LiveId" clId="{FC80C685-FCBF-4639-8770-1A0E3EAEAF93}" dt="2023-03-02T23:13:24.518" v="24" actId="1076"/>
        <pc:sldMkLst>
          <pc:docMk/>
          <pc:sldMk cId="4135936573" sldId="264"/>
        </pc:sldMkLst>
        <pc:spChg chg="mod">
          <ac:chgData name="Алена Крылова" userId="d33b6707d776c073" providerId="LiveId" clId="{FC80C685-FCBF-4639-8770-1A0E3EAEAF93}" dt="2023-03-02T23:10:53.037" v="4" actId="120"/>
          <ac:spMkLst>
            <pc:docMk/>
            <pc:sldMk cId="4135936573" sldId="264"/>
            <ac:spMk id="2" creationId="{6FA30B92-40F7-4EAA-822C-CA7BDDD17273}"/>
          </ac:spMkLst>
        </pc:spChg>
        <pc:picChg chg="add mod">
          <ac:chgData name="Алена Крылова" userId="d33b6707d776c073" providerId="LiveId" clId="{FC80C685-FCBF-4639-8770-1A0E3EAEAF93}" dt="2023-03-02T23:13:24.518" v="24" actId="1076"/>
          <ac:picMkLst>
            <pc:docMk/>
            <pc:sldMk cId="4135936573" sldId="264"/>
            <ac:picMk id="3074" creationId="{52894F03-B4FB-4FAD-A1BF-6AF133304674}"/>
          </ac:picMkLst>
        </pc:picChg>
      </pc:sldChg>
      <pc:sldChg chg="addSp modSp">
        <pc:chgData name="Алена Крылова" userId="d33b6707d776c073" providerId="LiveId" clId="{FC80C685-FCBF-4639-8770-1A0E3EAEAF93}" dt="2023-03-02T23:14:03.357" v="32" actId="1076"/>
        <pc:sldMkLst>
          <pc:docMk/>
          <pc:sldMk cId="1597955087" sldId="265"/>
        </pc:sldMkLst>
        <pc:picChg chg="add mod">
          <ac:chgData name="Алена Крылова" userId="d33b6707d776c073" providerId="LiveId" clId="{FC80C685-FCBF-4639-8770-1A0E3EAEAF93}" dt="2023-03-02T23:14:03.357" v="32" actId="1076"/>
          <ac:picMkLst>
            <pc:docMk/>
            <pc:sldMk cId="1597955087" sldId="265"/>
            <ac:picMk id="4098" creationId="{8BFCAE82-C2DF-4721-8A41-DC3DF679325F}"/>
          </ac:picMkLst>
        </pc:picChg>
      </pc:sldChg>
      <pc:sldChg chg="addSp modSp">
        <pc:chgData name="Алена Крылова" userId="d33b6707d776c073" providerId="LiveId" clId="{FC80C685-FCBF-4639-8770-1A0E3EAEAF93}" dt="2023-03-02T23:15:20.957" v="39" actId="1076"/>
        <pc:sldMkLst>
          <pc:docMk/>
          <pc:sldMk cId="3856019162" sldId="266"/>
        </pc:sldMkLst>
        <pc:picChg chg="add mod">
          <ac:chgData name="Алена Крылова" userId="d33b6707d776c073" providerId="LiveId" clId="{FC80C685-FCBF-4639-8770-1A0E3EAEAF93}" dt="2023-03-02T23:15:20.957" v="39" actId="1076"/>
          <ac:picMkLst>
            <pc:docMk/>
            <pc:sldMk cId="3856019162" sldId="266"/>
            <ac:picMk id="5122" creationId="{0950DF32-BBA1-45FA-8746-D012A7D78A9A}"/>
          </ac:picMkLst>
        </pc:picChg>
      </pc:sldChg>
      <pc:sldChg chg="addSp modSp">
        <pc:chgData name="Алена Крылова" userId="d33b6707d776c073" providerId="LiveId" clId="{FC80C685-FCBF-4639-8770-1A0E3EAEAF93}" dt="2023-03-02T23:16:15.856" v="44" actId="14100"/>
        <pc:sldMkLst>
          <pc:docMk/>
          <pc:sldMk cId="2899025471" sldId="267"/>
        </pc:sldMkLst>
        <pc:picChg chg="add mod">
          <ac:chgData name="Алена Крылова" userId="d33b6707d776c073" providerId="LiveId" clId="{FC80C685-FCBF-4639-8770-1A0E3EAEAF93}" dt="2023-03-02T23:16:15.856" v="44" actId="14100"/>
          <ac:picMkLst>
            <pc:docMk/>
            <pc:sldMk cId="2899025471" sldId="267"/>
            <ac:picMk id="6146" creationId="{A81BAC1A-2771-4A8E-8F6F-C9FDFEB91577}"/>
          </ac:picMkLst>
        </pc:picChg>
      </pc:sldChg>
      <pc:sldChg chg="addSp modSp">
        <pc:chgData name="Алена Крылова" userId="d33b6707d776c073" providerId="LiveId" clId="{FC80C685-FCBF-4639-8770-1A0E3EAEAF93}" dt="2023-03-02T23:16:46.805" v="50" actId="1076"/>
        <pc:sldMkLst>
          <pc:docMk/>
          <pc:sldMk cId="1337438160" sldId="268"/>
        </pc:sldMkLst>
        <pc:picChg chg="add mod">
          <ac:chgData name="Алена Крылова" userId="d33b6707d776c073" providerId="LiveId" clId="{FC80C685-FCBF-4639-8770-1A0E3EAEAF93}" dt="2023-03-02T23:16:46.805" v="50" actId="1076"/>
          <ac:picMkLst>
            <pc:docMk/>
            <pc:sldMk cId="1337438160" sldId="268"/>
            <ac:picMk id="7170" creationId="{F470A2E1-F169-4CAA-9937-AD8DF8E47E55}"/>
          </ac:picMkLst>
        </pc:picChg>
      </pc:sldChg>
      <pc:sldChg chg="addSp modSp mod">
        <pc:chgData name="Алена Крылова" userId="d33b6707d776c073" providerId="LiveId" clId="{FC80C685-FCBF-4639-8770-1A0E3EAEAF93}" dt="2023-03-02T23:17:27.158" v="57" actId="1440"/>
        <pc:sldMkLst>
          <pc:docMk/>
          <pc:sldMk cId="3303624036" sldId="269"/>
        </pc:sldMkLst>
        <pc:spChg chg="mod">
          <ac:chgData name="Алена Крылова" userId="d33b6707d776c073" providerId="LiveId" clId="{FC80C685-FCBF-4639-8770-1A0E3EAEAF93}" dt="2023-03-02T23:11:22.832" v="5" actId="120"/>
          <ac:spMkLst>
            <pc:docMk/>
            <pc:sldMk cId="3303624036" sldId="269"/>
            <ac:spMk id="2" creationId="{C7166685-6AA3-48E7-9D28-EFC464A1AD10}"/>
          </ac:spMkLst>
        </pc:spChg>
        <pc:picChg chg="add mod">
          <ac:chgData name="Алена Крылова" userId="d33b6707d776c073" providerId="LiveId" clId="{FC80C685-FCBF-4639-8770-1A0E3EAEAF93}" dt="2023-03-02T23:17:27.158" v="57" actId="1440"/>
          <ac:picMkLst>
            <pc:docMk/>
            <pc:sldMk cId="3303624036" sldId="269"/>
            <ac:picMk id="8194" creationId="{8119A8D3-CA41-4413-BFAF-3AD1F267A4D1}"/>
          </ac:picMkLst>
        </pc:picChg>
      </pc:sldChg>
      <pc:sldChg chg="addSp modSp">
        <pc:chgData name="Алена Крылова" userId="d33b6707d776c073" providerId="LiveId" clId="{FC80C685-FCBF-4639-8770-1A0E3EAEAF93}" dt="2023-03-02T23:18:10.466" v="65" actId="1076"/>
        <pc:sldMkLst>
          <pc:docMk/>
          <pc:sldMk cId="3834359056" sldId="270"/>
        </pc:sldMkLst>
        <pc:picChg chg="add mod">
          <ac:chgData name="Алена Крылова" userId="d33b6707d776c073" providerId="LiveId" clId="{FC80C685-FCBF-4639-8770-1A0E3EAEAF93}" dt="2023-03-02T23:18:10.466" v="65" actId="1076"/>
          <ac:picMkLst>
            <pc:docMk/>
            <pc:sldMk cId="3834359056" sldId="270"/>
            <ac:picMk id="9218" creationId="{D25DC71C-CDEA-4344-AC3A-989F6D61E328}"/>
          </ac:picMkLst>
        </pc:picChg>
      </pc:sldChg>
      <pc:sldChg chg="addSp modSp">
        <pc:chgData name="Алена Крылова" userId="d33b6707d776c073" providerId="LiveId" clId="{FC80C685-FCBF-4639-8770-1A0E3EAEAF93}" dt="2023-03-02T23:18:42.740" v="75" actId="1076"/>
        <pc:sldMkLst>
          <pc:docMk/>
          <pc:sldMk cId="634536376" sldId="271"/>
        </pc:sldMkLst>
        <pc:picChg chg="add mod">
          <ac:chgData name="Алена Крылова" userId="d33b6707d776c073" providerId="LiveId" clId="{FC80C685-FCBF-4639-8770-1A0E3EAEAF93}" dt="2023-03-02T23:18:42.740" v="75" actId="1076"/>
          <ac:picMkLst>
            <pc:docMk/>
            <pc:sldMk cId="634536376" sldId="271"/>
            <ac:picMk id="10242" creationId="{BDCAE674-DC79-4C88-910E-448E12E1592F}"/>
          </ac:picMkLst>
        </pc:picChg>
      </pc:sldChg>
      <pc:sldChg chg="addSp modSp new mod">
        <pc:chgData name="Алена Крылова" userId="d33b6707d776c073" providerId="LiveId" clId="{FC80C685-FCBF-4639-8770-1A0E3EAEAF93}" dt="2023-03-02T23:23:06.050" v="86" actId="14100"/>
        <pc:sldMkLst>
          <pc:docMk/>
          <pc:sldMk cId="1661981890" sldId="273"/>
        </pc:sldMkLst>
        <pc:spChg chg="mod">
          <ac:chgData name="Алена Крылова" userId="d33b6707d776c073" providerId="LiveId" clId="{FC80C685-FCBF-4639-8770-1A0E3EAEAF93}" dt="2023-03-02T23:21:50.968" v="81" actId="255"/>
          <ac:spMkLst>
            <pc:docMk/>
            <pc:sldMk cId="1661981890" sldId="273"/>
            <ac:spMk id="2" creationId="{7EB85DDF-64D9-488D-8383-FA041FFF50A9}"/>
          </ac:spMkLst>
        </pc:spChg>
        <pc:picChg chg="add mod">
          <ac:chgData name="Алена Крылова" userId="d33b6707d776c073" providerId="LiveId" clId="{FC80C685-FCBF-4639-8770-1A0E3EAEAF93}" dt="2023-03-02T23:23:06.050" v="86" actId="14100"/>
          <ac:picMkLst>
            <pc:docMk/>
            <pc:sldMk cId="1661981890" sldId="273"/>
            <ac:picMk id="11266" creationId="{9CF938DB-8B44-4F8F-A2E6-C8EE4613E16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475212C-D326-47A9-A42F-37B2E18EAA9B}" type="datetime1">
              <a:rPr lang="uk-UA" smtClean="0"/>
              <a:t>03.03.2023</a:t>
            </a:fld>
            <a:endParaRPr lang="en-US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C10DE40-20EE-449A-800B-125B09D73A32}" type="datetime1">
              <a:rPr lang="uk-UA" smtClean="0"/>
              <a:t>03.03.2023</a:t>
            </a:fld>
            <a:endParaRPr lang="en-US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"/>
              <a:t>Зразки заголовків</a:t>
            </a:r>
            <a:endParaRPr lang="en-US"/>
          </a:p>
          <a:p>
            <a:pPr lvl="1" rtl="0"/>
            <a:r>
              <a:rPr lang="uk"/>
              <a:t>Другий рівень</a:t>
            </a:r>
          </a:p>
          <a:p>
            <a:pPr lvl="2" rtl="0"/>
            <a:r>
              <a:rPr lang="uk"/>
              <a:t>Третій рівень</a:t>
            </a:r>
          </a:p>
          <a:p>
            <a:pPr lvl="3" rtl="0"/>
            <a:r>
              <a:rPr lang="uk"/>
              <a:t>Четвертий рівень</a:t>
            </a:r>
          </a:p>
          <a:p>
            <a:pPr lvl="4" rtl="0"/>
            <a:r>
              <a:rPr lang="uk"/>
              <a:t>П’ятий рівень</a:t>
            </a:r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Прямокутник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Прямокутник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Прямокутник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Група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 сполучна лінія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 сполучна лінія 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 сполучна лінія 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20" name="Місце для дати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7402D1E9-D399-49CD-B386-F1FD11620384}" type="datetime1">
              <a:rPr lang="uk-UA" smtClean="0"/>
              <a:t>03.03.2023</a:t>
            </a:fld>
            <a:endParaRPr lang="en-US" dirty="0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408064-2FEA-490B-97A7-9D4C20B22D0E}" type="datetime1">
              <a:rPr lang="uk-UA" smtClean="0"/>
              <a:t>03.03.2023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Прямокутник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Прямокутник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Прямокутник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grpSp>
        <p:nvGrpSpPr>
          <p:cNvPr id="16" name="Група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 сполучна лінія 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 сполучна лінія 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 сполучна лінія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4EAB6B80-B1BD-4B6C-8C4E-091D121672E7}" type="datetime1">
              <a:rPr lang="uk-UA" smtClean="0"/>
              <a:t>03.03.2023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125E7A-BF40-4096-B528-5F20498A6621}" type="datetime1">
              <a:rPr lang="uk-UA" smtClean="0"/>
              <a:t>03.03.2023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17F8AF-83B7-4677-BCE2-C13096DE08D2}" type="datetime1">
              <a:rPr lang="uk-UA" smtClean="0"/>
              <a:t>03.03.2023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ECCEEB-50B8-4F63-8D67-07B036021270}" type="datetime1">
              <a:rPr lang="uk-UA" smtClean="0"/>
              <a:t>03.03.2023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Місце для дати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5A1BB29-AB33-4629-A938-7F5B67EE4F99}" type="datetime1">
              <a:rPr lang="uk-UA" smtClean="0"/>
              <a:t>03.03.2023</a:t>
            </a:fld>
            <a:endParaRPr lang="en-US"/>
          </a:p>
        </p:txBody>
      </p:sp>
      <p:sp>
        <p:nvSpPr>
          <p:cNvPr id="9" name="Місце для нижнього колонтитула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Місце для номера слайда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Місце для зображення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04D9FD46-936B-42B5-B66D-4C29255ED353}" type="datetime1">
              <a:rPr lang="uk-UA" smtClean="0"/>
              <a:t>03.03.2023</a:t>
            </a:fld>
            <a:endParaRPr lang="en-US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8F8C48-C91C-42E1-AD62-2569CB65BF1D}" type="datetime1">
              <a:rPr lang="uk-UA" smtClean="0"/>
              <a:t>03.03.2023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C7737D-8B34-4514-8F75-8EEEC204175B}" type="datetime1">
              <a:rPr lang="uk-UA" smtClean="0"/>
              <a:t>03.03.2023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Прямокутник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Прямокутник 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Прямокутник 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uk" dirty="0"/>
              <a:t>Зразок заголовка</a:t>
            </a:r>
            <a:endParaRPr lang="en-US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uk"/>
              <a:t>Зразки заголовків</a:t>
            </a:r>
          </a:p>
          <a:p>
            <a:pPr lvl="1" rtl="0"/>
            <a:r>
              <a:rPr lang="uk"/>
              <a:t>Другий рівень</a:t>
            </a:r>
          </a:p>
          <a:p>
            <a:pPr lvl="2" rtl="0"/>
            <a:r>
              <a:rPr lang="uk"/>
              <a:t>Третій рівень</a:t>
            </a:r>
          </a:p>
          <a:p>
            <a:pPr lvl="3" rtl="0"/>
            <a:r>
              <a:rPr lang="uk"/>
              <a:t>Четвертий рівень</a:t>
            </a:r>
          </a:p>
          <a:p>
            <a:pPr lvl="4" rtl="0"/>
            <a:r>
              <a:rPr lang="uk"/>
              <a:t>П’ятий рівень</a:t>
            </a:r>
            <a:endParaRPr lang="en-US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3BF96F5-5ECC-498F-8E10-41B665E6E9EF}" type="datetime1">
              <a:rPr lang="uk-UA" smtClean="0"/>
              <a:t>03.03.2023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uph.edu.ua/istorichni-koreni-nfau/" TargetMode="External"/><Relationship Id="rId7" Type="http://schemas.openxmlformats.org/officeDocument/2006/relationships/image" Target="../media/image14.jpeg"/><Relationship Id="rId2" Type="http://schemas.openxmlformats.org/officeDocument/2006/relationships/hyperlink" Target="https://nuph.edu.ua/istorichna-dovidka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nuph.edu.ua/harkivskijj-farmacevtichnijj-institut/" TargetMode="External"/><Relationship Id="rId5" Type="http://schemas.openxmlformats.org/officeDocument/2006/relationships/hyperlink" Target="https://nuph.edu.ua/u-1920-1930-ti-roki/" TargetMode="External"/><Relationship Id="rId4" Type="http://schemas.openxmlformats.org/officeDocument/2006/relationships/hyperlink" Target="https://nuph.edu.ua/stvorennya-farmacevtichnogo-institut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Емблема зблизька&#10;&#10;Автоматично створений опис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Прямокутник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Прямокутник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2" y="2248762"/>
            <a:ext cx="4775075" cy="2360475"/>
          </a:xfrm>
        </p:spPr>
        <p:txBody>
          <a:bodyPr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Презентація за темою: «Національний фармацевтичний університет»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9DAA9-6586-44B8-8799-F82AC18D8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972674"/>
          </a:xfrm>
        </p:spPr>
        <p:txBody>
          <a:bodyPr>
            <a:normAutofit/>
          </a:bodyPr>
          <a:lstStyle/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Започаткування вищої фармацевтичної освіти на Харківщині сягає 1805 р., коли було відкрито Харківський імператорський університет. У цьому ж році Вчена рада медичного факультету отримує право проводити іспити на одержання фармацевтичного звання та присвоєння за їх результатами ступенів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гезеля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(аптекарського помічника), провізора та аптекаря. У 1812 р. на базі хімічної лабораторії університету було відкрито фармацевтичну лабораторію, завдяки чому студенти та особи, які готувалися до іспитів на одержання фармацевтичного звання, мали можливість отримувати знання з фармації, фармакогнозії, судово-медичного аналізу та фізіологічної хімії.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A3F17E3-4BE9-4ACC-B2EF-86AFCF87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1026" name="Picture 2" descr="Історичні корені НФаУ">
            <a:extLst>
              <a:ext uri="{FF2B5EF4-FFF2-40B4-BE49-F238E27FC236}">
                <a16:creationId xmlns:a16="http://schemas.microsoft.com/office/drawing/2014/main" id="{7D8B6BFF-33FB-41B1-BA9D-1981E4C0B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74" y="3188227"/>
            <a:ext cx="4399851" cy="3197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268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9DAA9-6586-44B8-8799-F82AC18D8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955740"/>
          </a:xfrm>
        </p:spPr>
        <p:txBody>
          <a:bodyPr>
            <a:normAutofit/>
          </a:bodyPr>
          <a:lstStyle/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 1812 – 1815 рр. лабораторією завідував її засновник М. П.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Болгаревський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один з найкращих молодих науковців університету (викладав фармацію). За статутом Харківського університету в 1837 р. було відкрито кафедру лікарського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речовинослів’я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фармації та лікарської словесності (в 1859 р. її було поділено на кафедру фармації та фармакогнозії і кафедру фармакології). З середини 1880-х років у лабораторії регулярно стали проводитися заняття з фармації та фармакогнозії для студентів медичного факультету, було значно розширено програму практичних занять фармацевтів, які слухали лекції для отримання звання провізора.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A3F17E3-4BE9-4ACC-B2EF-86AFCF87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2050" name="Picture 2" descr="Історичні корені НФаУ">
            <a:extLst>
              <a:ext uri="{FF2B5EF4-FFF2-40B4-BE49-F238E27FC236}">
                <a16:creationId xmlns:a16="http://schemas.microsoft.com/office/drawing/2014/main" id="{148B3BEA-9E67-42A9-92A8-4AF0A1EC5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82" y="3181773"/>
            <a:ext cx="4205239" cy="3125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04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30B92-40F7-4EAA-822C-CA7BDDD1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2786406"/>
          </a:xfrm>
        </p:spPr>
        <p:txBody>
          <a:bodyPr>
            <a:normAutofit/>
          </a:bodyPr>
          <a:lstStyle/>
          <a:p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1921 р. постановою Народного комісаріату охорони здоров’я України і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Головнауки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столичному Харкові було відкрито перший в Україні фармацевтичний інститут. Термін навчання в ньому для студентів був три роки, а для спеціалізації аналітиків і виробників хіміко-фармацевтичної промисловості – чотири роки. Інститут готував: фармацевтів вищої кваліфікації з аптечного профілю; спеціалістів з дослідження харчових і смакових якостей речовин, предметів домашнього вжитку і спеціалістів з судово-хімічного аналізу; працівників для хіміко-фармацевтичної промисловості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193A20D-C5DB-422E-871F-8ED695FD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3074" name="Picture 2" descr="Створення фармацевтичного інституту">
            <a:extLst>
              <a:ext uri="{FF2B5EF4-FFF2-40B4-BE49-F238E27FC236}">
                <a16:creationId xmlns:a16="http://schemas.microsoft.com/office/drawing/2014/main" id="{52894F03-B4FB-4FAD-A1BF-6AF133304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117" y="2926635"/>
            <a:ext cx="4933950" cy="3404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3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25FD0-505B-4DF3-94BD-3850CA78D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745006"/>
          </a:xfrm>
        </p:spPr>
        <p:txBody>
          <a:bodyPr>
            <a:norm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Харківського фармацевтичного інституту стала взірцем для відкриття фармацевтичних інститутів у Києві, у Вінниці, у Дніпропетровську. Після возз’єднання західних областей України з Українською РСР у Львові фармацевтичне відділення медичного факультету Львівського університету було перетворено у фармацевтичний факультет Львівського медичного інституту.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BD7FCB84-1C44-48C6-AFA5-313FD4636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4098" name="Picture 2" descr="У 1920 – 1930-ті роки">
            <a:extLst>
              <a:ext uri="{FF2B5EF4-FFF2-40B4-BE49-F238E27FC236}">
                <a16:creationId xmlns:a16="http://schemas.microsoft.com/office/drawing/2014/main" id="{8BFCAE82-C2DF-4721-8A41-DC3DF6793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845" y="2387600"/>
            <a:ext cx="6057734" cy="38971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955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0AA671-CC76-4911-8F55-654FF8DD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2481606"/>
          </a:xfrm>
        </p:spPr>
        <p:txBody>
          <a:bodyPr>
            <a:normAutofit/>
          </a:bodyPr>
          <a:lstStyle/>
          <a:p>
            <a:pPr algn="just"/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зв’язку з так званою «уніфікацією фармацевтичної освіти» (1924 р.) доцільність існування вищих фармацевтичних закладів була поставлена під сумнів. Постановою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Укрголовпрофосу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інститут припинив свою діяльність. Професорсько-викладацький склад був переведений до Харківського фармацевтичного технікуму (існував із 1922 р.), який з того часу діяв на правах вищого навчального закладу. Після формального закриття ХФІ фактично відбулося об’єднання двох навчальних закладів – фармацевтичного технікуму та фармацевтичного інституту. Але з 1930 р. технікум отримав статус інституту. 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420526-59CD-41A1-AAF0-4BAB5E33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5122" name="Picture 2" descr="Харківський фармацевтичний інститут у 1950 – 1960-ті роки">
            <a:extLst>
              <a:ext uri="{FF2B5EF4-FFF2-40B4-BE49-F238E27FC236}">
                <a16:creationId xmlns:a16="http://schemas.microsoft.com/office/drawing/2014/main" id="{0950DF32-BBA1-45FA-8746-D012A7D78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49" y="2785475"/>
            <a:ext cx="5044017" cy="342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01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9FA4A1-B080-4EB9-9DF7-13122265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566273"/>
          </a:xfrm>
        </p:spPr>
        <p:txBody>
          <a:bodyPr>
            <a:normAutofit/>
          </a:bodyPr>
          <a:lstStyle/>
          <a:p>
            <a:pPr algn="just"/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початку осені 1941 р. фашисти окупували більшу частину території України, війна наближалася до найбільшого міста східного регіону – Харкова. Розуміючи, що відстояти місто практично неможливо, намагаючись зберегти зосереджений в ньому промисловий та науковий потенціал, радянський уряд віддав наказ про початок евакуації Харкова. Евакуація Харківського фармацевтичного інституту проходила в три етапи. Значну частину майна інституту було відправлено до Семипалатинська. В березні 1942 р. за рішенням Раднаркому СРСР та розпорядженням Комітету охорони здоров’я Харківський фармацевтичний інститут приступив до навчально-виробничого процесу.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A4ACB35-BEEA-48FF-AD58-494FF16F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6146" name="Picture 2" descr="У 1920 – 1930-ті роки">
            <a:extLst>
              <a:ext uri="{FF2B5EF4-FFF2-40B4-BE49-F238E27FC236}">
                <a16:creationId xmlns:a16="http://schemas.microsoft.com/office/drawing/2014/main" id="{A81BAC1A-2771-4A8E-8F6F-C9FDFEB91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515" y="2985241"/>
            <a:ext cx="4378922" cy="3415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02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F1F29-0A4F-4E29-A7F0-6680393CE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371539"/>
          </a:xfrm>
        </p:spPr>
        <p:txBody>
          <a:bodyPr>
            <a:no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вересні 1942 р. до Семипалатинська з П’ятигорська прибув Дніпропетровський фармацевтичний інститут. 29 вересня того ж року, згідно з наказом Всесоюзного комітету в справах вищої школи при РНК СРСР та Наркомату здоров’я СРСР за №483, Харківський фармацевтичний інститут було об’єднано з Дніпропетровським. Очолила Об’єднаний вищий навчальний заклад директор ДФІ, доцент М.Б. Волинська. Усі співробітники ХФІ, що перебували у м. Семипалатинську, були зараховані на посади, які відповідали їх кваліфікації, і взяли активну участь у подальшій роботі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інституту.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C2A34DE-F31B-47C7-9432-70E6C4B07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7170" name="Picture 2" descr="У 1920 – 1930-ті роки">
            <a:extLst>
              <a:ext uri="{FF2B5EF4-FFF2-40B4-BE49-F238E27FC236}">
                <a16:creationId xmlns:a16="http://schemas.microsoft.com/office/drawing/2014/main" id="{F470A2E1-F169-4CAA-9937-AD8DF8E47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2542948"/>
            <a:ext cx="4629150" cy="3672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438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66685-6AA3-48E7-9D28-EFC464A1A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227607"/>
          </a:xfrm>
        </p:spPr>
        <p:txBody>
          <a:bodyPr>
            <a:norm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1944 р. інститут евакуйовано до Харкова. До 1945 р. колективи кафедр разом із студентами,  були зайняті відновленням лабораторій, аудиторій і створенням необхідних умов для навчальної та наукової роботи. У грудні 1945 р. сталася знакова для ХФІ подія – відбувся перший повоєнний випуск спеціалістів. Війна внесла свої корективи в навчальний процес, тому черговий випуск ХФІ припав на зимовий час. Тоді, в 1945 р., диплом про закінчення вишу одержало 50 чоловік.</a:t>
            </a:r>
            <a:br>
              <a:rPr lang="uk-U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dirty="0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2B48A2C-FD70-4779-AFAB-0AAC5B8B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8194" name="Picture 2" descr="У 1920 – 1930-ті роки">
            <a:extLst>
              <a:ext uri="{FF2B5EF4-FFF2-40B4-BE49-F238E27FC236}">
                <a16:creationId xmlns:a16="http://schemas.microsoft.com/office/drawing/2014/main" id="{8119A8D3-CA41-4413-BFAF-3AD1F267A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116" y="2633029"/>
            <a:ext cx="5455398" cy="3582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62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CBBA5-588D-4758-A8EF-5F52C5FC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024407"/>
          </a:xfrm>
        </p:spPr>
        <p:txBody>
          <a:bodyPr>
            <a:norm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Саме ХФІ випала почесна місія прийняти в своїх стінах делегатів І З’їзду фармацевтів України, який проходив у Харкові з 3 по 5 квітня 1963 р. Він підбив підсумки здобутків фармацевтичної науки і промисловості, визначив завдання щодо удосконалення лікарського забезпечення населення. З 1965 р. ХФІ починає готувати спеціалістів-фармацевтів для зарубіжних країн, а також здійснювати підготовку фахівців для середньоазіатських республік СРСР та Молдавії. Більш ніж із 50 країн світу юнаки і дівчата одержали в ХФІ спеціальність провізора. </a:t>
            </a:r>
            <a:endParaRPr lang="uk-UA" sz="3600" dirty="0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9B980A8-2F30-44EB-B095-B5440D33C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9218" name="Picture 2" descr="Харківський фармацевтичний інститут у 1950 – 1960-ті роки">
            <a:extLst>
              <a:ext uri="{FF2B5EF4-FFF2-40B4-BE49-F238E27FC236}">
                <a16:creationId xmlns:a16="http://schemas.microsoft.com/office/drawing/2014/main" id="{D25DC71C-CDEA-4344-AC3A-989F6D61E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946" y="2667000"/>
            <a:ext cx="5322107" cy="3548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35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7C0747-BDE3-495E-ADC3-506000D68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10058400" cy="2167467"/>
          </a:xfrm>
        </p:spPr>
        <p:txBody>
          <a:bodyPr>
            <a:normAutofit/>
          </a:bodyPr>
          <a:lstStyle/>
          <a:p>
            <a:pPr algn="just"/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Свідченням високого рівня наукових досліджень ХФІ є те, що в 1977 р. в інституті розпочала роботу Республіканська проблемна комісія, яка раніше функціонувала в Києві при інституті удосконалення лікарів. Активно розвивається навчальний та науковий потенціал вищого навчального закладу, зміцнюватись матеріальна база. У 1981 р. інститут першим у СРСР перейшов на новий навчальний план, за яким була значно розширена частка медико-біологічних дисциплін. У 1984 р. при інституті почав діяти факультет удосконалення провізорів.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DE0D3215-08CF-496D-AD6E-42F3656A4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10242" name="Picture 2" descr="Харківський фармацевтичний інститут у 1970 – 1980-ті роки">
            <a:extLst>
              <a:ext uri="{FF2B5EF4-FFF2-40B4-BE49-F238E27FC236}">
                <a16:creationId xmlns:a16="http://schemas.microsoft.com/office/drawing/2014/main" id="{BDCAE674-DC79-4C88-910E-448E12E15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212" y="2624667"/>
            <a:ext cx="5705230" cy="370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536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837AEB2-349A-404A-B2F7-A8C3BBA44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1A3AD9-CAA0-4410-9C32-B5CAAB38CD4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" r="333" b="21262"/>
          <a:stretch/>
        </p:blipFill>
        <p:spPr bwMode="auto">
          <a:xfrm>
            <a:off x="3132666" y="502602"/>
            <a:ext cx="5926667" cy="5852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43489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85DDF-64D9-488D-8383-FA041FFF5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2253006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Джерела: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https://nuph.edu.ua/istorichna-dovidka/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https://nuph.edu.ua/istorichni-koreni-nfau/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https://nuph.edu.ua/stvorennya-farmacevtichnogo-institutu/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https://nuph.edu.ua/u-1920-1930-ti-roki/</a:t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https://nuph.edu.ua/harkivskijj-farmacevtichnijj-institut/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129E1DB-A298-4A67-A41A-6D25A618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CDE57C4-310E-4C2F-BC93-FBA33A14DB0D}" type="datetime1">
              <a:rPr lang="uk-UA" smtClean="0"/>
              <a:t>03.03.2023</a:t>
            </a:fld>
            <a:endParaRPr lang="en-US"/>
          </a:p>
        </p:txBody>
      </p:sp>
      <p:pic>
        <p:nvPicPr>
          <p:cNvPr id="11266" name="Picture 2" descr="НАЦІОНАЛЬНИЙ ФАРМАЦЕВТИЧНИЙ УНІВЕРСИТЕТ (НФаУ)">
            <a:extLst>
              <a:ext uri="{FF2B5EF4-FFF2-40B4-BE49-F238E27FC236}">
                <a16:creationId xmlns:a16="http://schemas.microsoft.com/office/drawing/2014/main" id="{9CF938DB-8B44-4F8F-A2E6-C8EE4613E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34540"/>
            <a:ext cx="6725042" cy="36808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81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109_TF78438558" id="{03FECABA-DDEC-4EE5-A8AF-E694EBB3147F}" vid="{FBAAF51D-FEC9-427D-AA43-EA4E941046D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9aaddf3459be41e848710cc9e7cb8e24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d7de324d2f0ea992b89934e47e98a7d4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CC6911-B163-4322-97D4-8DC148A76EF2}"/>
</file>

<file path=customXml/itemProps2.xml><?xml version="1.0" encoding="utf-8"?>
<ds:datastoreItem xmlns:ds="http://schemas.openxmlformats.org/officeDocument/2006/customXml" ds:itemID="{E4CA411A-B4FB-44B9-A3D7-ED4E0D3DF718}"/>
</file>

<file path=customXml/itemProps3.xml><?xml version="1.0" encoding="utf-8"?>
<ds:datastoreItem xmlns:ds="http://schemas.openxmlformats.org/officeDocument/2006/customXml" ds:itemID="{F1A79C0A-9A81-41F1-8BCD-9EEA02B2E6F4}"/>
</file>

<file path=docProps/app.xml><?xml version="1.0" encoding="utf-8"?>
<Properties xmlns="http://schemas.openxmlformats.org/officeDocument/2006/extended-properties" xmlns:vt="http://schemas.openxmlformats.org/officeDocument/2006/docPropsVTypes">
  <Template>{4926ADDF-C916-4D65-9D51-3B3E225B7668}tf78438558_win32</Template>
  <TotalTime>43</TotalTime>
  <Words>911</Words>
  <Application>Microsoft Office PowerPoint</Application>
  <PresentationFormat>Широкий екран</PresentationFormat>
  <Paragraphs>24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Garamond</vt:lpstr>
      <vt:lpstr>Times New Roman</vt:lpstr>
      <vt:lpstr>SavonVTI</vt:lpstr>
      <vt:lpstr>Презентація за темою: «Національний фармацевтичний університет»</vt:lpstr>
      <vt:lpstr>Започаткування вищої фармацевтичної освіти на Харківщині сягає 1805 р., коли було відкрито Харківський імператорський університет. У цьому ж році Вчена рада медичного факультету отримує право проводити іспити на одержання фармацевтичного звання та присвоєння за їх результатами ступенів гезеля (аптекарського помічника), провізора та аптекаря. У 1812 р. на базі хімічної лабораторії університету було відкрито фармацевтичну лабораторію, завдяки чому студенти та особи, які готувалися до іспитів на одержання фармацевтичного звання, мали можливість отримувати знання з фармації, фармакогнозії, судово-медичного аналізу та фізіологічної хімії. </vt:lpstr>
      <vt:lpstr>Протягом 1812 – 1815 рр. лабораторією завідував її засновник М. П. Болгаревський, один з найкращих молодих науковців університету (викладав фармацію). За статутом Харківського університету в 1837 р. було відкрито кафедру лікарського речовинослів’я, фармації та лікарської словесності (в 1859 р. її було поділено на кафедру фармації та фармакогнозії і кафедру фармакології). З середини 1880-х років у лабораторії регулярно стали проводитися заняття з фармації та фармакогнозії для студентів медичного факультету, було значно розширено програму практичних занять фармацевтів, які слухали лекції для отримання звання провізора. </vt:lpstr>
      <vt:lpstr>У 1921 р. постановою Народного комісаріату охорони здоров’я України і Головнауки в столичному Харкові було відкрито перший в Україні фармацевтичний інститут. Термін навчання в ньому для студентів був три роки, а для спеціалізації аналітиків і виробників хіміко-фармацевтичної промисловості – чотири роки. Інститут готував: фармацевтів вищої кваліфікації з аптечного профілю; спеціалістів з дослідження харчових і смакових якостей речовин, предметів домашнього вжитку і спеціалістів з судово-хімічного аналізу; працівників для хіміко-фармацевтичної промисловості.  </vt:lpstr>
      <vt:lpstr>Організація Харківського фармацевтичного інституту стала взірцем для відкриття фармацевтичних інститутів у Києві, у Вінниці, у Дніпропетровську. Після возз’єднання західних областей України з Українською РСР у Львові фармацевтичне відділення медичного факультету Львівського університету було перетворено у фармацевтичний факультет Львівського медичного інституту.</vt:lpstr>
      <vt:lpstr>У зв’язку з так званою «уніфікацією фармацевтичної освіти» (1924 р.) доцільність існування вищих фармацевтичних закладів була поставлена під сумнів. Постановою Укрголовпрофосу інститут припинив свою діяльність. Професорсько-викладацький склад був переведений до Харківського фармацевтичного технікуму (існував із 1922 р.), який з того часу діяв на правах вищого навчального закладу. Після формального закриття ХФІ фактично відбулося об’єднання двох навчальних закладів – фармацевтичного технікуму та фармацевтичного інституту. Але з 1930 р. технікум отримав статус інституту.  </vt:lpstr>
      <vt:lpstr>На початку осені 1941 р. фашисти окупували більшу частину території України, війна наближалася до найбільшого міста східного регіону – Харкова. Розуміючи, що відстояти місто практично неможливо, намагаючись зберегти зосереджений в ньому промисловий та науковий потенціал, радянський уряд віддав наказ про початок евакуації Харкова. Евакуація Харківського фармацевтичного інституту проходила в три етапи. Значну частину майна інституту було відправлено до Семипалатинська. В березні 1942 р. за рішенням Раднаркому СРСР та розпорядженням Комітету охорони здоров’я Харківський фармацевтичний інститут приступив до навчально-виробничого процесу. </vt:lpstr>
      <vt:lpstr>У вересні 1942 р. до Семипалатинська з П’ятигорська прибув Дніпропетровський фармацевтичний інститут. 29 вересня того ж року, згідно з наказом Всесоюзного комітету в справах вищої школи при РНК СРСР та Наркомату здоров’я СРСР за №483, Харківський фармацевтичний інститут було об’єднано з Дніпропетровським. Очолила Об’єднаний вищий навчальний заклад директор ДФІ, доцент М.Б. Волинська. Усі співробітники ХФІ, що перебували у м. Семипалатинську, були зараховані на посади, які відповідали їх кваліфікації, і взяли активну участь у подальшій роботі інституту.  </vt:lpstr>
      <vt:lpstr>У 1944 р. інститут евакуйовано до Харкова. До 1945 р. колективи кафедр разом із студентами,  були зайняті відновленням лабораторій, аудиторій і створенням необхідних умов для навчальної та наукової роботи. У грудні 1945 р. сталася знакова для ХФІ подія – відбувся перший повоєнний випуск спеціалістів. Війна внесла свої корективи в навчальний процес, тому черговий випуск ХФІ припав на зимовий час. Тоді, в 1945 р., диплом про закінчення вишу одержало 50 чоловік. </vt:lpstr>
      <vt:lpstr>Саме ХФІ випала почесна місія прийняти в своїх стінах делегатів І З’їзду фармацевтів України, який проходив у Харкові з 3 по 5 квітня 1963 р. Він підбив підсумки здобутків фармацевтичної науки і промисловості, визначив завдання щодо удосконалення лікарського забезпечення населення. З 1965 р. ХФІ починає готувати спеціалістів-фармацевтів для зарубіжних країн, а також здійснювати підготовку фахівців для середньоазіатських республік СРСР та Молдавії. Більш ніж із 50 країн світу юнаки і дівчата одержали в ХФІ спеціальність провізора. </vt:lpstr>
      <vt:lpstr>Свідченням високого рівня наукових досліджень ХФІ є те, що в 1977 р. в інституті розпочала роботу Республіканська проблемна комісія, яка раніше функціонувала в Києві при інституті удосконалення лікарів. Активно розвивається навчальний та науковий потенціал вищого навчального закладу, зміцнюватись матеріальна база. У 1981 р. інститут першим у СРСР перейшов на новий навчальний план, за яким була значно розширена частка медико-біологічних дисциплін. У 1984 р. при інституті почав діяти факультет удосконалення провізорів.</vt:lpstr>
      <vt:lpstr>Презентація PowerPoint</vt:lpstr>
      <vt:lpstr>Джерела: https://nuph.edu.ua/istorichna-dovidka/ https://nuph.edu.ua/istorichni-koreni-nfau/ https://nuph.edu.ua/stvorennya-farmacevtichnogo-institutu/ https://nuph.edu.ua/u-1920-1930-ti-roki/ https://nuph.edu.ua/harkivskijj-farmacevtichnijj-institut/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за темою: «Національний фармацевтичний університет»</dc:title>
  <dc:creator>Алена Крылова</dc:creator>
  <cp:lastModifiedBy>Алена Крылова</cp:lastModifiedBy>
  <cp:revision>4</cp:revision>
  <dcterms:created xsi:type="dcterms:W3CDTF">2023-03-02T22:42:30Z</dcterms:created>
  <dcterms:modified xsi:type="dcterms:W3CDTF">2023-03-02T23:25:31Z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0x010100D81E8471DC64DF469921C069E5E568A8</vt:lpwstr>
  </property>
</Properties>
</file>