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4/28/2023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C1110B1-3FDD-416C-A217-181E4B883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6491" y="1789854"/>
            <a:ext cx="9555818" cy="2265679"/>
          </a:xfrm>
        </p:spPr>
        <p:txBody>
          <a:bodyPr>
            <a:normAutofit/>
          </a:bodyPr>
          <a:lstStyle/>
          <a:p>
            <a:pPr algn="ctr"/>
            <a:r>
              <a:rPr lang="uk-UA" sz="3600" dirty="0"/>
              <a:t>Презентація </a:t>
            </a:r>
          </a:p>
          <a:p>
            <a:pPr algn="ctr"/>
            <a:r>
              <a:rPr lang="uk-UA" sz="3600" dirty="0"/>
              <a:t>за темою: </a:t>
            </a:r>
          </a:p>
          <a:p>
            <a:pPr algn="ctr"/>
            <a:r>
              <a:rPr lang="uk-UA" sz="3600" dirty="0"/>
              <a:t>«Аптечна мережа «Аптека низьких цін»</a:t>
            </a:r>
          </a:p>
        </p:txBody>
      </p:sp>
    </p:spTree>
    <p:extLst>
      <p:ext uri="{BB962C8B-B14F-4D97-AF65-F5344CB8AC3E}">
        <p14:creationId xmlns:p14="http://schemas.microsoft.com/office/powerpoint/2010/main" val="61899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2FE6794-8048-46D5-8347-43550FBA7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19608"/>
            <a:ext cx="10058400" cy="1866392"/>
          </a:xfrm>
        </p:spPr>
        <p:txBody>
          <a:bodyPr/>
          <a:lstStyle/>
          <a:p>
            <a:pPr algn="just"/>
            <a:r>
              <a:rPr lang="uk-UA" dirty="0"/>
              <a:t>Аптека Низьких Цін - мережа аптек, заснована в 2000 р, сьогодні являє собою команду професіоналів, на чолі якої стоять висококваліфіковані топ-менеджери, які мають за </a:t>
            </a:r>
            <a:r>
              <a:rPr lang="uk-UA" dirty="0" err="1"/>
              <a:t>плечима</a:t>
            </a:r>
            <a:r>
              <a:rPr lang="uk-UA" dirty="0"/>
              <a:t> безцінний досвід успішного створення, а також розвитку великих аптечних мереж. Перша аптека була відкрита в Запоріжжі, а сьогодні, через 23 роки, мережа нараховує вже більше 1000 аптек.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30EB80-E58A-4031-9E60-F7CA6A5E6C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43" b="25026"/>
          <a:stretch/>
        </p:blipFill>
        <p:spPr>
          <a:xfrm>
            <a:off x="1066800" y="2751666"/>
            <a:ext cx="10058400" cy="252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9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2FE6794-8048-46D5-8347-43550FBA7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19608"/>
            <a:ext cx="10058400" cy="2171192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Мережа аптек Аптека низьких цін - це один з найяскравіших та найуспішніших брендів вітчизняного аптечного сектору, розвиток якого здійснюється </a:t>
            </a:r>
            <a:r>
              <a:rPr lang="uk-UA" dirty="0" err="1"/>
              <a:t>динамічно</a:t>
            </a:r>
            <a:r>
              <a:rPr lang="uk-UA" dirty="0"/>
              <a:t> і впевнено. Фірмовий логотип можна побачити в Києві, Харкові, Одесі, Дніпропетровську, Запоріжжі та інших містах України. Мережа аптек представлена широким вибором форматів, починаючи від аптечних пунктів в обласних центрах, і продовжуючи іміджевими аптеками, розташованими у столиці, здатними задовольнити навіть найвибагливіших споживачів.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99FBB1-4252-4E85-A31F-2C945DF92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2590800"/>
            <a:ext cx="8509000" cy="3967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248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2FE6794-8048-46D5-8347-43550FBA7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19608"/>
            <a:ext cx="10058400" cy="1485392"/>
          </a:xfrm>
        </p:spPr>
        <p:txBody>
          <a:bodyPr/>
          <a:lstStyle/>
          <a:p>
            <a:pPr algn="just"/>
            <a:r>
              <a:rPr lang="uk-UA" dirty="0"/>
              <a:t>На даний момент мережа складається з 1100 аптек. Компанія об’єднує шість брендів: три національні мережі: Аптека низьких цін, мережа аптек Копійка і мережа аптек Шар@, а також три локальних бренди – Медпрепарати (25 аптек), </a:t>
            </a:r>
            <a:r>
              <a:rPr lang="uk-UA" dirty="0" err="1"/>
              <a:t>Фармакопейка</a:t>
            </a:r>
            <a:r>
              <a:rPr lang="uk-UA" dirty="0"/>
              <a:t> і </a:t>
            </a:r>
            <a:r>
              <a:rPr lang="uk-UA" dirty="0" err="1"/>
              <a:t>Благодія</a:t>
            </a:r>
            <a:r>
              <a:rPr lang="uk-UA" dirty="0"/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D63ED3-8DA9-4601-9F23-6F0EF5EDD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573" y="2136775"/>
            <a:ext cx="9282854" cy="3363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963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2FE6794-8048-46D5-8347-43550FBA7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19607"/>
            <a:ext cx="10058400" cy="2357459"/>
          </a:xfrm>
        </p:spPr>
        <p:txBody>
          <a:bodyPr>
            <a:normAutofit/>
          </a:bodyPr>
          <a:lstStyle/>
          <a:p>
            <a:pPr algn="just"/>
            <a:r>
              <a:rPr lang="uk-UA" dirty="0" err="1"/>
              <a:t>Компания</a:t>
            </a:r>
            <a:r>
              <a:rPr lang="uk-UA" dirty="0"/>
              <a:t> утримує лідерство вже близько багато років. Вона намагається бути доступною для клієнтів в будь-якому місці, де може бути точка контакту. Зараз основне таке місце – це мобільний телефон. Відповідно, мережа розвиває все, де клієнт може зіткнутися в мобільному телефоні. Це додаток аптеки, який буде мати повноцінний </a:t>
            </a:r>
            <a:r>
              <a:rPr lang="en-US" dirty="0"/>
              <a:t>e-commerce. </a:t>
            </a:r>
            <a:r>
              <a:rPr lang="uk-UA" dirty="0"/>
              <a:t>Також активно розвивається </a:t>
            </a:r>
            <a:r>
              <a:rPr lang="en-US" dirty="0" err="1"/>
              <a:t>viber</a:t>
            </a:r>
            <a:r>
              <a:rPr lang="en-US" dirty="0"/>
              <a:t>-</a:t>
            </a:r>
            <a:r>
              <a:rPr lang="uk-UA" dirty="0"/>
              <a:t>бот </a:t>
            </a:r>
            <a:r>
              <a:rPr lang="uk-UA" dirty="0" err="1"/>
              <a:t>Лайк</a:t>
            </a:r>
            <a:r>
              <a:rPr lang="uk-UA" dirty="0"/>
              <a:t>, через який також можна робити онлайн-замовлення препаратів. Зараз канал має близько 320 тисяч   передплатників і цей канал активно зростає. Також мережа активна розміщується на всіх онлайн-майданчиках.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93A6B5-E737-4941-94F5-CA57A187C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733" y="2906437"/>
            <a:ext cx="6722533" cy="3531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7147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202725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Головна конкурентна перевага – технологічність. Це перша українська масштабна мережа аптек, у якій в більшості аптек (більше ніж в 600 аптеках) в допомогу фармацевтам приходить </a:t>
            </a:r>
            <a:r>
              <a:rPr lang="uk-UA" dirty="0" err="1"/>
              <a:t>фарма</a:t>
            </a:r>
            <a:r>
              <a:rPr lang="uk-UA" dirty="0"/>
              <a:t>-бот. Це робот, завдяки якому, істотно спрощується складська логістика, зменшується собівартість послуг, підвищується </a:t>
            </a:r>
            <a:r>
              <a:rPr lang="uk-UA" dirty="0" err="1"/>
              <a:t>відмовостійкість</a:t>
            </a:r>
            <a:r>
              <a:rPr lang="uk-UA" dirty="0"/>
              <a:t> системи виключаючи </a:t>
            </a:r>
            <a:r>
              <a:rPr lang="uk-UA" dirty="0" err="1"/>
              <a:t>пересорт</a:t>
            </a:r>
            <a:r>
              <a:rPr lang="uk-UA" dirty="0"/>
              <a:t>, і прискорюється час обслуговування. Тобто це одна з найпотужніших </a:t>
            </a:r>
            <a:r>
              <a:rPr lang="uk-UA" dirty="0" err="1"/>
              <a:t>юніт</a:t>
            </a:r>
            <a:r>
              <a:rPr lang="uk-UA" dirty="0"/>
              <a:t>-економік в Україні.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229310-732D-4DD3-98AA-1D23D6853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67"/>
          <a:stretch/>
        </p:blipFill>
        <p:spPr>
          <a:xfrm>
            <a:off x="2286000" y="2336800"/>
            <a:ext cx="7620000" cy="417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423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629325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Одна з головних проблем – це дуже велике навантаження на </a:t>
            </a:r>
            <a:r>
              <a:rPr lang="uk-UA" dirty="0" err="1"/>
              <a:t>першостільників</a:t>
            </a:r>
            <a:r>
              <a:rPr lang="uk-UA" dirty="0"/>
              <a:t> (співробітник першого столу – провізор або фармацевт, який обслуговує клієнтів за прилавком). Тому зараз мережа працює над тим, щоб мінімізувати час </a:t>
            </a:r>
            <a:r>
              <a:rPr lang="uk-UA" dirty="0" err="1"/>
              <a:t>фарм</a:t>
            </a:r>
            <a:r>
              <a:rPr lang="uk-UA" dirty="0"/>
              <a:t>-послуги, але при цьому не втратити в її якості.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189F11-5ED5-4B6D-8869-104D2278C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233" y="1916852"/>
            <a:ext cx="8627533" cy="4529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051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815592"/>
          </a:xfrm>
        </p:spPr>
        <p:txBody>
          <a:bodyPr/>
          <a:lstStyle/>
          <a:p>
            <a:pPr algn="just"/>
            <a:r>
              <a:rPr lang="uk-UA" dirty="0"/>
              <a:t>Також мережа аптек намагається частину клієнтів перенаправити в інтернет, оскільки це дозволяє точніше спрогнозувати навантаження на аптеку. Адже зібрати інтернет-замовлення і віддати його набагато легше і швидше, ніж консультувати клієнта в аптеці і підбирати йому медикаменти. Саме тому інтернет-замовлення дешевші.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08A182-FFC4-4D04-988E-364AF278A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46" y="2345267"/>
            <a:ext cx="8935508" cy="3703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417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629325"/>
          </a:xfrm>
        </p:spPr>
        <p:txBody>
          <a:bodyPr/>
          <a:lstStyle/>
          <a:p>
            <a:pPr algn="just"/>
            <a:r>
              <a:rPr lang="uk-UA" dirty="0"/>
              <a:t>Був запущений сайт написаний на сучасній мові програмування, маючий дуже зручну навігацію і стильний дизайн. Головне в ньому – єдина ціна на препарати для клієнтів однієї області. Тобто, прибрали ситуацію, коли в кожній аптеці була своя інтернет-вартість, що дуже бентежило багатьох клієнтів.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0A0AB5-1098-4F86-A94A-DD45D15C7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979" y="2119419"/>
            <a:ext cx="9054041" cy="4208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2984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857925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З листопада 2019 року діє накопичувальна програма лояльності </a:t>
            </a:r>
            <a:r>
              <a:rPr lang="uk-UA" dirty="0" err="1"/>
              <a:t>Лайк</a:t>
            </a:r>
            <a:r>
              <a:rPr lang="uk-UA" dirty="0"/>
              <a:t> (клієнту нараховується від 1% від покупки), яка покриває всі бренди. Ця програма дуже спростила роботу з розмінною монетою, а для </a:t>
            </a:r>
            <a:r>
              <a:rPr lang="uk-UA" dirty="0" err="1"/>
              <a:t>рітейлу</a:t>
            </a:r>
            <a:r>
              <a:rPr lang="uk-UA" dirty="0"/>
              <a:t> – це завжди проблема. Віртуальний гаманець дозволяє залишати дрібну здачу, або знімати монети з бонусів, тому при оплаті готівкою немає необхідності контактувати з копійками. Адже близько 40% </a:t>
            </a:r>
            <a:r>
              <a:rPr lang="uk-UA" dirty="0" err="1"/>
              <a:t>оплат</a:t>
            </a:r>
            <a:r>
              <a:rPr lang="uk-UA" dirty="0"/>
              <a:t> – це готівковий розрахунок.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38CF37-D61C-4BB7-BA54-97B9F3756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159" y="2502165"/>
            <a:ext cx="8850842" cy="3667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361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866392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Канали просування, які використовує мережа це радіо та інтернет. Зараз в основному це онлайн-канали, тому що вони передбачувані і дозволяють порахувати результат. Тому закладаючи бюджет на рекламу, використовується тільки ті канали, де можна чітко побачити, що вони приносять. Також вирішено робити різні </a:t>
            </a:r>
            <a:r>
              <a:rPr lang="uk-UA" dirty="0" err="1"/>
              <a:t>колаборації</a:t>
            </a:r>
            <a:r>
              <a:rPr lang="uk-UA" dirty="0"/>
              <a:t> з партнерами. Наприклад, була </a:t>
            </a:r>
            <a:r>
              <a:rPr lang="uk-UA" dirty="0" err="1"/>
              <a:t>колаборація</a:t>
            </a:r>
            <a:r>
              <a:rPr lang="uk-UA" dirty="0"/>
              <a:t> з </a:t>
            </a:r>
            <a:r>
              <a:rPr lang="uk-UA" dirty="0" err="1"/>
              <a:t>монобанк</a:t>
            </a:r>
            <a:r>
              <a:rPr lang="uk-UA" dirty="0"/>
              <a:t> – </a:t>
            </a:r>
            <a:r>
              <a:rPr lang="uk-UA" dirty="0" err="1"/>
              <a:t>кешбек</a:t>
            </a:r>
            <a:r>
              <a:rPr lang="uk-UA" dirty="0"/>
              <a:t> покупцям на карту </a:t>
            </a:r>
            <a:r>
              <a:rPr lang="uk-UA" dirty="0" err="1"/>
              <a:t>монобанк</a:t>
            </a:r>
            <a:r>
              <a:rPr lang="uk-UA" dirty="0"/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91BBBB-7B27-40CA-B583-73B509859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279" y="2396067"/>
            <a:ext cx="8571442" cy="3984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1740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228125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Система аналізу комерційної діяльності. Основне завдання, яке стояло – зробити релевантний щоденний звіт по роботі роздробу (щодо закупівлі, продажу та бізнес-</a:t>
            </a:r>
            <a:r>
              <a:rPr lang="uk-UA" dirty="0" err="1"/>
              <a:t>юнітам</a:t>
            </a:r>
            <a:r>
              <a:rPr lang="uk-UA" dirty="0"/>
              <a:t>) в розгорнутій аналітиці з тригерами по містах та аптеках, щоб бачити, де відбуваються відхилення від заданої норми. В результаті стали частіше і більше бачити, що відбувається в мережі, що відповідно збільшувало швидкість виявлення проблеми, реагування і прийняття рішень. Також тепер робітники можуть точно прогнозувати майбутні періоди по </a:t>
            </a:r>
            <a:r>
              <a:rPr lang="uk-UA" dirty="0" err="1"/>
              <a:t>закупівлях</a:t>
            </a:r>
            <a:r>
              <a:rPr lang="uk-UA" dirty="0"/>
              <a:t> і продажах.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CCD4B4-09D0-45A9-8A5A-233CAF3D7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96"/>
          <a:stretch/>
        </p:blipFill>
        <p:spPr>
          <a:xfrm>
            <a:off x="2338916" y="2626707"/>
            <a:ext cx="7514167" cy="3804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4467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77325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Антимонопольний комітет України та Міністерство охорони здоров'я неодноразово зверталися до власників аптеки змінити назву «Аптеки низьких цін», так як воно не відповідає дійсності і порушує норми. Ціни на препарати тут не є низькими в порівнянні з іншими учасниками ринку. Саме тому на вивісках аптек цієї мережі в назві часто можна зустріти </a:t>
            </a:r>
            <a:r>
              <a:rPr lang="uk-UA" dirty="0" err="1"/>
              <a:t>смайли</a:t>
            </a:r>
            <a:r>
              <a:rPr lang="uk-UA" dirty="0"/>
              <a:t> замість букв.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D200E9-4B57-469E-8871-1D22E1C047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2" b="25308"/>
          <a:stretch/>
        </p:blipFill>
        <p:spPr>
          <a:xfrm>
            <a:off x="2015066" y="2224845"/>
            <a:ext cx="8161867" cy="427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453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4"/>
            <a:ext cx="10058400" cy="2086525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Нагороди. За підсумками народного голосування 2022 року «Аптека АНЦ» отримала визнання серед українців у національному рейтингу «Українська народна премія», посівши перше місце у номінації «Мережа аптек 2022 року». Визначення найкращої мережі аптек відбувалося за інноваційною системою голосування, при якій інформація про вибір респондента автоматично публікується в його стрічці новин у соціальної мережі, що є потужним рекомендаційним елементом.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B6D26C-F678-445C-A521-7C32E0496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258" y="2616199"/>
            <a:ext cx="5373483" cy="3987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4299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169705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Український ринок фармацевтики є одним з найбільших у Європі тож </a:t>
            </a:r>
            <a:r>
              <a:rPr lang="en-US" dirty="0"/>
              <a:t>Ukrainian Business Award </a:t>
            </a:r>
            <a:r>
              <a:rPr lang="uk-UA" dirty="0"/>
              <a:t>сформували рейтинг ТОП 15 кращих аптек України. За підсумками «Аптека АНЦ» зайняла перше місце у рейтингу ТОП 15 кращих аптек України! Для мережи це почесна відзнака та визнання результатів зусиль спрямованих на турботу про українців та створення найкращої аптеки в країні.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3D971F-2D40-4FF0-BA3F-3054A54F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408" y="1949979"/>
            <a:ext cx="6225183" cy="47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01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E115F0-B9B5-4196-BC56-0D64DE8C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29675"/>
            <a:ext cx="10058400" cy="2018792"/>
          </a:xfrm>
        </p:spPr>
        <p:txBody>
          <a:bodyPr>
            <a:normAutofit/>
          </a:bodyPr>
          <a:lstStyle/>
          <a:p>
            <a:r>
              <a:rPr lang="uk-UA" dirty="0"/>
              <a:t>Література: </a:t>
            </a:r>
          </a:p>
          <a:p>
            <a:r>
              <a:rPr lang="ru-RU" dirty="0"/>
              <a:t>1. https://market.korupciya.com/2018/01/07/v-ukrayini-pratsyuye-ponad-22-tisyachi-aptek-hto-zh-ye-vlasnikom/ </a:t>
            </a:r>
          </a:p>
          <a:p>
            <a:r>
              <a:rPr lang="ru-RU" dirty="0"/>
              <a:t>2. https://anc.ua/about_us </a:t>
            </a:r>
          </a:p>
          <a:p>
            <a:r>
              <a:rPr lang="ru-RU" dirty="0"/>
              <a:t>3. https://rau.ua/personalii/sauts-apteca-ants/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9567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9aaddf3459be41e848710cc9e7cb8e24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d7de324d2f0ea992b89934e47e98a7d4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35D397-FC87-45AC-8158-5055E94EE3A9}"/>
</file>

<file path=customXml/itemProps2.xml><?xml version="1.0" encoding="utf-8"?>
<ds:datastoreItem xmlns:ds="http://schemas.openxmlformats.org/officeDocument/2006/customXml" ds:itemID="{00885588-3887-4E3B-8B6B-34AFEBBFDC8F}"/>
</file>

<file path=customXml/itemProps3.xml><?xml version="1.0" encoding="utf-8"?>
<ds:datastoreItem xmlns:ds="http://schemas.openxmlformats.org/officeDocument/2006/customXml" ds:itemID="{3A30C7DB-510F-47B6-8972-FE0D0473D624}"/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24</TotalTime>
  <Words>940</Words>
  <Application>Microsoft Office PowerPoint</Application>
  <PresentationFormat>Широкий екран</PresentationFormat>
  <Paragraphs>21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Cambria</vt:lpstr>
      <vt:lpstr>Rockwell</vt:lpstr>
      <vt:lpstr>Rockwell Condensed</vt:lpstr>
      <vt:lpstr>Wingdings</vt:lpstr>
      <vt:lpstr>Дерево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Алена Крылова</dc:creator>
  <cp:lastModifiedBy>Алена Крылова</cp:lastModifiedBy>
  <cp:revision>4</cp:revision>
  <dcterms:created xsi:type="dcterms:W3CDTF">2023-04-27T22:40:50Z</dcterms:created>
  <dcterms:modified xsi:type="dcterms:W3CDTF">2023-04-27T23:04:58Z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