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handoutMasterIdLst>
    <p:handoutMasterId r:id="rId48"/>
  </p:handoutMasterIdLst>
  <p:sldIdLst>
    <p:sldId id="256"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3" r:id="rId44"/>
    <p:sldId id="304" r:id="rId45"/>
    <p:sldId id="305" r:id="rId46"/>
    <p:sldId id="30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C7C62C-6075-426B-B9CE-B65FA7FF71B9}">
          <p14:sldIdLst>
            <p14:sldId id="256"/>
            <p14:sldId id="263"/>
            <p14:sldId id="264"/>
            <p14:sldId id="265"/>
            <p14:sldId id="266"/>
            <p14:sldId id="267"/>
            <p14:sldId id="268"/>
            <p14:sldId id="269"/>
            <p14:sldId id="270"/>
            <p14:sldId id="271"/>
            <p14:sldId id="272"/>
            <p14:sldId id="273"/>
            <p14:sldId id="274"/>
            <p14:sldId id="275"/>
            <p14:sldId id="276"/>
            <p14:sldId id="277"/>
            <p14:sldId id="278"/>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3"/>
            <p14:sldId id="304"/>
            <p14:sldId id="305"/>
            <p14:sldId id="30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F3F0ED"/>
    <a:srgbClr val="C1C9CD"/>
    <a:srgbClr val="3A5896"/>
    <a:srgbClr val="E1DAD2"/>
    <a:srgbClr val="7C96A3"/>
    <a:srgbClr val="FFFFFF"/>
    <a:srgbClr val="003374"/>
    <a:srgbClr val="385592"/>
    <a:srgbClr val="173A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137E5F-2D3C-403E-8630-497561DDB98F}" v="1" dt="2022-09-14T18:09:34.58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4" autoAdjust="0"/>
    <p:restoredTop sz="94660"/>
  </p:normalViewPr>
  <p:slideViewPr>
    <p:cSldViewPr snapToGrid="0">
      <p:cViewPr varScale="1">
        <p:scale>
          <a:sx n="69" d="100"/>
          <a:sy n="69" d="100"/>
        </p:scale>
        <p:origin x="1108" y="44"/>
      </p:cViewPr>
      <p:guideLst/>
    </p:cSldViewPr>
  </p:slideViewPr>
  <p:notesTextViewPr>
    <p:cViewPr>
      <p:scale>
        <a:sx n="1" d="1"/>
        <a:sy n="1" d="1"/>
      </p:scale>
      <p:origin x="0" y="0"/>
    </p:cViewPr>
  </p:notesTextViewPr>
  <p:notesViewPr>
    <p:cSldViewPr snapToGrid="0">
      <p:cViewPr varScale="1">
        <p:scale>
          <a:sx n="85" d="100"/>
          <a:sy n="85" d="100"/>
        </p:scale>
        <p:origin x="2952"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Ахмад Діана Гандіївна" userId="S::s150704adg@onmedu.edu.ua::57c124d0-ba6e-4626-9819-20dfe273bb73" providerId="AD" clId="Web-{44137E5F-2D3C-403E-8630-497561DDB98F}"/>
    <pc:docChg chg="modSld">
      <pc:chgData name="Ахмад Діана Гандіївна" userId="S::s150704adg@onmedu.edu.ua::57c124d0-ba6e-4626-9819-20dfe273bb73" providerId="AD" clId="Web-{44137E5F-2D3C-403E-8630-497561DDB98F}" dt="2022-09-14T18:09:34.582" v="0" actId="1076"/>
      <pc:docMkLst>
        <pc:docMk/>
      </pc:docMkLst>
      <pc:sldChg chg="modSp">
        <pc:chgData name="Ахмад Діана Гандіївна" userId="S::s150704adg@onmedu.edu.ua::57c124d0-ba6e-4626-9819-20dfe273bb73" providerId="AD" clId="Web-{44137E5F-2D3C-403E-8630-497561DDB98F}" dt="2022-09-14T18:09:34.582" v="0" actId="1076"/>
        <pc:sldMkLst>
          <pc:docMk/>
          <pc:sldMk cId="546928813" sldId="267"/>
        </pc:sldMkLst>
        <pc:spChg chg="mod">
          <ac:chgData name="Ахмад Діана Гандіївна" userId="S::s150704adg@onmedu.edu.ua::57c124d0-ba6e-4626-9819-20dfe273bb73" providerId="AD" clId="Web-{44137E5F-2D3C-403E-8630-497561DDB98F}" dt="2022-09-14T18:09:34.582" v="0" actId="1076"/>
          <ac:spMkLst>
            <pc:docMk/>
            <pc:sldMk cId="546928813" sldId="267"/>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2BC721-09D4-4171-B0EA-BABB0823678C}" type="doc">
      <dgm:prSet loTypeId="urn:microsoft.com/office/officeart/2008/layout/VerticalCurvedList" loCatId="list" qsTypeId="urn:microsoft.com/office/officeart/2005/8/quickstyle/simple3" qsCatId="simple" csTypeId="urn:microsoft.com/office/officeart/2005/8/colors/accent4_2" csCatId="accent4" phldr="1"/>
      <dgm:spPr/>
      <dgm:t>
        <a:bodyPr/>
        <a:lstStyle/>
        <a:p>
          <a:endParaRPr lang="ru-RU"/>
        </a:p>
      </dgm:t>
    </dgm:pt>
    <dgm:pt modelId="{A328ED97-A61B-49F5-AC7A-5390EB4F6564}">
      <dgm:prSet phldrT="[Текст]"/>
      <dgm:spPr/>
      <dgm:t>
        <a:bodyPr/>
        <a:lstStyle/>
        <a:p>
          <a:r>
            <a:rPr lang="uk-UA" dirty="0">
              <a:latin typeface="Verdana" panose="020B0604030504040204" pitchFamily="34" charset="0"/>
              <a:ea typeface="Verdana" panose="020B0604030504040204" pitchFamily="34" charset="0"/>
            </a:rPr>
            <a:t>загальне зростання захворюваності через вплив техногенних факторів, що посилюється, і погіршення екологічної обстановки</a:t>
          </a:r>
          <a:endParaRPr lang="ru-RU" dirty="0"/>
        </a:p>
      </dgm:t>
    </dgm:pt>
    <dgm:pt modelId="{4848BDA2-F666-4F16-B2D1-F9ACE7A09949}" type="parTrans" cxnId="{101EDA17-3D88-4591-9BAA-4F39D9D305C4}">
      <dgm:prSet/>
      <dgm:spPr/>
      <dgm:t>
        <a:bodyPr/>
        <a:lstStyle/>
        <a:p>
          <a:endParaRPr lang="ru-RU"/>
        </a:p>
      </dgm:t>
    </dgm:pt>
    <dgm:pt modelId="{F1A3CF16-8947-4A2C-8F4A-DED8C6B0F362}" type="sibTrans" cxnId="{101EDA17-3D88-4591-9BAA-4F39D9D305C4}">
      <dgm:prSet/>
      <dgm:spPr/>
      <dgm:t>
        <a:bodyPr/>
        <a:lstStyle/>
        <a:p>
          <a:endParaRPr lang="ru-RU"/>
        </a:p>
      </dgm:t>
    </dgm:pt>
    <dgm:pt modelId="{6CDAE30F-8481-4439-9232-22AA2E736AD9}">
      <dgm:prSet/>
      <dgm:spPr/>
      <dgm:t>
        <a:bodyPr/>
        <a:lstStyle/>
        <a:p>
          <a:r>
            <a:rPr lang="uk-UA" dirty="0">
              <a:latin typeface="Verdana" panose="020B0604030504040204" pitchFamily="34" charset="0"/>
              <a:ea typeface="Verdana" panose="020B0604030504040204" pitchFamily="34" charset="0"/>
            </a:rPr>
            <a:t>це тенденція «старіння населення» у розвинутих країнах. </a:t>
          </a:r>
          <a:endParaRPr lang="ru-RU" dirty="0"/>
        </a:p>
      </dgm:t>
    </dgm:pt>
    <dgm:pt modelId="{30515242-E3D7-444E-B5C9-17EE009BBA21}" type="parTrans" cxnId="{B2EF35D6-364E-4EE3-B3A9-80A20C2768B5}">
      <dgm:prSet/>
      <dgm:spPr/>
      <dgm:t>
        <a:bodyPr/>
        <a:lstStyle/>
        <a:p>
          <a:endParaRPr lang="ru-RU"/>
        </a:p>
      </dgm:t>
    </dgm:pt>
    <dgm:pt modelId="{E1AB15F8-4B8E-4CA3-8E9A-9B780C00B613}" type="sibTrans" cxnId="{B2EF35D6-364E-4EE3-B3A9-80A20C2768B5}">
      <dgm:prSet/>
      <dgm:spPr/>
      <dgm:t>
        <a:bodyPr/>
        <a:lstStyle/>
        <a:p>
          <a:endParaRPr lang="ru-RU"/>
        </a:p>
      </dgm:t>
    </dgm:pt>
    <dgm:pt modelId="{0AB773DF-19F6-4340-9622-8CC40801996A}">
      <dgm:prSet/>
      <dgm:spPr/>
      <dgm:t>
        <a:bodyPr/>
        <a:lstStyle/>
        <a:p>
          <a:r>
            <a:rPr lang="uk-UA" dirty="0">
              <a:latin typeface="Verdana" panose="020B0604030504040204" pitchFamily="34" charset="0"/>
              <a:ea typeface="Verdana" panose="020B0604030504040204" pitchFamily="34" charset="0"/>
            </a:rPr>
            <a:t>зростання рівня доходів населення в країнах, що розвиваються, стимулює використання більш дорогих препаратів. </a:t>
          </a:r>
          <a:endParaRPr lang="ru-RU" dirty="0"/>
        </a:p>
      </dgm:t>
    </dgm:pt>
    <dgm:pt modelId="{1328266D-429E-4683-94D5-5308C8CEA879}" type="parTrans" cxnId="{C3C82343-995E-4BF3-B84E-1E48C940CC97}">
      <dgm:prSet/>
      <dgm:spPr/>
      <dgm:t>
        <a:bodyPr/>
        <a:lstStyle/>
        <a:p>
          <a:endParaRPr lang="ru-RU"/>
        </a:p>
      </dgm:t>
    </dgm:pt>
    <dgm:pt modelId="{77E66AAA-BD61-4FAF-8319-5102F12C9655}" type="sibTrans" cxnId="{C3C82343-995E-4BF3-B84E-1E48C940CC97}">
      <dgm:prSet/>
      <dgm:spPr/>
      <dgm:t>
        <a:bodyPr/>
        <a:lstStyle/>
        <a:p>
          <a:endParaRPr lang="ru-RU"/>
        </a:p>
      </dgm:t>
    </dgm:pt>
    <dgm:pt modelId="{CA695AD2-F036-4AAB-8694-89845E50B205}" type="pres">
      <dgm:prSet presAssocID="{C82BC721-09D4-4171-B0EA-BABB0823678C}" presName="Name0" presStyleCnt="0">
        <dgm:presLayoutVars>
          <dgm:chMax val="7"/>
          <dgm:chPref val="7"/>
          <dgm:dir/>
        </dgm:presLayoutVars>
      </dgm:prSet>
      <dgm:spPr/>
      <dgm:t>
        <a:bodyPr/>
        <a:lstStyle/>
        <a:p>
          <a:endParaRPr lang="ru-RU"/>
        </a:p>
      </dgm:t>
    </dgm:pt>
    <dgm:pt modelId="{FFF9812E-A0E4-4865-96AF-E4E8515FA293}" type="pres">
      <dgm:prSet presAssocID="{C82BC721-09D4-4171-B0EA-BABB0823678C}" presName="Name1" presStyleCnt="0"/>
      <dgm:spPr/>
    </dgm:pt>
    <dgm:pt modelId="{41A17D61-5B3A-42FA-9495-254696C3DCB0}" type="pres">
      <dgm:prSet presAssocID="{C82BC721-09D4-4171-B0EA-BABB0823678C}" presName="cycle" presStyleCnt="0"/>
      <dgm:spPr/>
    </dgm:pt>
    <dgm:pt modelId="{50F93151-0462-45EF-BBF4-C496A53E95A4}" type="pres">
      <dgm:prSet presAssocID="{C82BC721-09D4-4171-B0EA-BABB0823678C}" presName="srcNode" presStyleLbl="node1" presStyleIdx="0" presStyleCnt="3"/>
      <dgm:spPr/>
    </dgm:pt>
    <dgm:pt modelId="{C1FE6DC3-1F73-41AD-B117-5AD5182D955A}" type="pres">
      <dgm:prSet presAssocID="{C82BC721-09D4-4171-B0EA-BABB0823678C}" presName="conn" presStyleLbl="parChTrans1D2" presStyleIdx="0" presStyleCnt="1"/>
      <dgm:spPr/>
      <dgm:t>
        <a:bodyPr/>
        <a:lstStyle/>
        <a:p>
          <a:endParaRPr lang="ru-RU"/>
        </a:p>
      </dgm:t>
    </dgm:pt>
    <dgm:pt modelId="{74D9D1CD-2F18-41A9-86C0-D1B4ABE47EC0}" type="pres">
      <dgm:prSet presAssocID="{C82BC721-09D4-4171-B0EA-BABB0823678C}" presName="extraNode" presStyleLbl="node1" presStyleIdx="0" presStyleCnt="3"/>
      <dgm:spPr/>
    </dgm:pt>
    <dgm:pt modelId="{DFD3A6EC-078C-40E4-B34A-247DD2359A27}" type="pres">
      <dgm:prSet presAssocID="{C82BC721-09D4-4171-B0EA-BABB0823678C}" presName="dstNode" presStyleLbl="node1" presStyleIdx="0" presStyleCnt="3"/>
      <dgm:spPr/>
    </dgm:pt>
    <dgm:pt modelId="{04BD0DF1-3D6D-4C6A-A7C6-C9350CBEE56E}" type="pres">
      <dgm:prSet presAssocID="{A328ED97-A61B-49F5-AC7A-5390EB4F6564}" presName="text_1" presStyleLbl="node1" presStyleIdx="0" presStyleCnt="3">
        <dgm:presLayoutVars>
          <dgm:bulletEnabled val="1"/>
        </dgm:presLayoutVars>
      </dgm:prSet>
      <dgm:spPr/>
      <dgm:t>
        <a:bodyPr/>
        <a:lstStyle/>
        <a:p>
          <a:endParaRPr lang="ru-RU"/>
        </a:p>
      </dgm:t>
    </dgm:pt>
    <dgm:pt modelId="{1624DF28-5773-46E7-90E5-F99629166D41}" type="pres">
      <dgm:prSet presAssocID="{A328ED97-A61B-49F5-AC7A-5390EB4F6564}" presName="accent_1" presStyleCnt="0"/>
      <dgm:spPr/>
    </dgm:pt>
    <dgm:pt modelId="{05F3CC76-B2C6-48FE-9359-49E4832B86BB}" type="pres">
      <dgm:prSet presAssocID="{A328ED97-A61B-49F5-AC7A-5390EB4F6564}" presName="accentRepeatNode" presStyleLbl="solidFgAcc1" presStyleIdx="0" presStyleCnt="3"/>
      <dgm:spPr>
        <a:solidFill>
          <a:srgbClr val="92D050"/>
        </a:solidFill>
      </dgm:spPr>
    </dgm:pt>
    <dgm:pt modelId="{6A45673F-2B18-4527-8DB5-0D79BA59CC5C}" type="pres">
      <dgm:prSet presAssocID="{6CDAE30F-8481-4439-9232-22AA2E736AD9}" presName="text_2" presStyleLbl="node1" presStyleIdx="1" presStyleCnt="3">
        <dgm:presLayoutVars>
          <dgm:bulletEnabled val="1"/>
        </dgm:presLayoutVars>
      </dgm:prSet>
      <dgm:spPr/>
      <dgm:t>
        <a:bodyPr/>
        <a:lstStyle/>
        <a:p>
          <a:endParaRPr lang="ru-RU"/>
        </a:p>
      </dgm:t>
    </dgm:pt>
    <dgm:pt modelId="{A3041D5F-05BD-4BEB-B5E2-143C79E26DA9}" type="pres">
      <dgm:prSet presAssocID="{6CDAE30F-8481-4439-9232-22AA2E736AD9}" presName="accent_2" presStyleCnt="0"/>
      <dgm:spPr/>
    </dgm:pt>
    <dgm:pt modelId="{950849AE-52A1-40FA-B945-7BFDD155BFB7}" type="pres">
      <dgm:prSet presAssocID="{6CDAE30F-8481-4439-9232-22AA2E736AD9}" presName="accentRepeatNode" presStyleLbl="solidFgAcc1" presStyleIdx="1" presStyleCnt="3"/>
      <dgm:spPr>
        <a:solidFill>
          <a:srgbClr val="92D050"/>
        </a:solidFill>
      </dgm:spPr>
    </dgm:pt>
    <dgm:pt modelId="{5ADBB33B-42F8-44CC-BA47-635D36D8F023}" type="pres">
      <dgm:prSet presAssocID="{0AB773DF-19F6-4340-9622-8CC40801996A}" presName="text_3" presStyleLbl="node1" presStyleIdx="2" presStyleCnt="3">
        <dgm:presLayoutVars>
          <dgm:bulletEnabled val="1"/>
        </dgm:presLayoutVars>
      </dgm:prSet>
      <dgm:spPr/>
      <dgm:t>
        <a:bodyPr/>
        <a:lstStyle/>
        <a:p>
          <a:endParaRPr lang="ru-RU"/>
        </a:p>
      </dgm:t>
    </dgm:pt>
    <dgm:pt modelId="{CCAF14BE-E251-439F-B5E6-737839B1DBEC}" type="pres">
      <dgm:prSet presAssocID="{0AB773DF-19F6-4340-9622-8CC40801996A}" presName="accent_3" presStyleCnt="0"/>
      <dgm:spPr/>
    </dgm:pt>
    <dgm:pt modelId="{A7EE2039-B432-4E65-A9AC-11500DD658B4}" type="pres">
      <dgm:prSet presAssocID="{0AB773DF-19F6-4340-9622-8CC40801996A}" presName="accentRepeatNode" presStyleLbl="solidFgAcc1" presStyleIdx="2" presStyleCnt="3"/>
      <dgm:spPr>
        <a:solidFill>
          <a:srgbClr val="92D050"/>
        </a:solidFill>
      </dgm:spPr>
    </dgm:pt>
  </dgm:ptLst>
  <dgm:cxnLst>
    <dgm:cxn modelId="{8A1C315F-F59C-41BC-AB4D-87C08096842A}" type="presOf" srcId="{C82BC721-09D4-4171-B0EA-BABB0823678C}" destId="{CA695AD2-F036-4AAB-8694-89845E50B205}" srcOrd="0" destOrd="0" presId="urn:microsoft.com/office/officeart/2008/layout/VerticalCurvedList"/>
    <dgm:cxn modelId="{101EDA17-3D88-4591-9BAA-4F39D9D305C4}" srcId="{C82BC721-09D4-4171-B0EA-BABB0823678C}" destId="{A328ED97-A61B-49F5-AC7A-5390EB4F6564}" srcOrd="0" destOrd="0" parTransId="{4848BDA2-F666-4F16-B2D1-F9ACE7A09949}" sibTransId="{F1A3CF16-8947-4A2C-8F4A-DED8C6B0F362}"/>
    <dgm:cxn modelId="{86CBDA76-0D73-4A90-A40E-04F4C6D67937}" type="presOf" srcId="{0AB773DF-19F6-4340-9622-8CC40801996A}" destId="{5ADBB33B-42F8-44CC-BA47-635D36D8F023}" srcOrd="0" destOrd="0" presId="urn:microsoft.com/office/officeart/2008/layout/VerticalCurvedList"/>
    <dgm:cxn modelId="{C3C82343-995E-4BF3-B84E-1E48C940CC97}" srcId="{C82BC721-09D4-4171-B0EA-BABB0823678C}" destId="{0AB773DF-19F6-4340-9622-8CC40801996A}" srcOrd="2" destOrd="0" parTransId="{1328266D-429E-4683-94D5-5308C8CEA879}" sibTransId="{77E66AAA-BD61-4FAF-8319-5102F12C9655}"/>
    <dgm:cxn modelId="{77E96137-66BA-41A2-AB09-CD8643AB3275}" type="presOf" srcId="{6CDAE30F-8481-4439-9232-22AA2E736AD9}" destId="{6A45673F-2B18-4527-8DB5-0D79BA59CC5C}" srcOrd="0" destOrd="0" presId="urn:microsoft.com/office/officeart/2008/layout/VerticalCurvedList"/>
    <dgm:cxn modelId="{EBEB551A-0A91-45F9-9E13-A9560506F918}" type="presOf" srcId="{A328ED97-A61B-49F5-AC7A-5390EB4F6564}" destId="{04BD0DF1-3D6D-4C6A-A7C6-C9350CBEE56E}" srcOrd="0" destOrd="0" presId="urn:microsoft.com/office/officeart/2008/layout/VerticalCurvedList"/>
    <dgm:cxn modelId="{D086A74F-FFD8-4A39-9681-B0C7119F3E59}" type="presOf" srcId="{F1A3CF16-8947-4A2C-8F4A-DED8C6B0F362}" destId="{C1FE6DC3-1F73-41AD-B117-5AD5182D955A}" srcOrd="0" destOrd="0" presId="urn:microsoft.com/office/officeart/2008/layout/VerticalCurvedList"/>
    <dgm:cxn modelId="{B2EF35D6-364E-4EE3-B3A9-80A20C2768B5}" srcId="{C82BC721-09D4-4171-B0EA-BABB0823678C}" destId="{6CDAE30F-8481-4439-9232-22AA2E736AD9}" srcOrd="1" destOrd="0" parTransId="{30515242-E3D7-444E-B5C9-17EE009BBA21}" sibTransId="{E1AB15F8-4B8E-4CA3-8E9A-9B780C00B613}"/>
    <dgm:cxn modelId="{27ED3D6E-5F15-4EE3-A20C-704B0AACD66E}" type="presParOf" srcId="{CA695AD2-F036-4AAB-8694-89845E50B205}" destId="{FFF9812E-A0E4-4865-96AF-E4E8515FA293}" srcOrd="0" destOrd="0" presId="urn:microsoft.com/office/officeart/2008/layout/VerticalCurvedList"/>
    <dgm:cxn modelId="{0DADF5A5-2322-413E-A5B0-620B751E7486}" type="presParOf" srcId="{FFF9812E-A0E4-4865-96AF-E4E8515FA293}" destId="{41A17D61-5B3A-42FA-9495-254696C3DCB0}" srcOrd="0" destOrd="0" presId="urn:microsoft.com/office/officeart/2008/layout/VerticalCurvedList"/>
    <dgm:cxn modelId="{C60B0785-C8B6-4934-ADC9-62AF7F5D12AD}" type="presParOf" srcId="{41A17D61-5B3A-42FA-9495-254696C3DCB0}" destId="{50F93151-0462-45EF-BBF4-C496A53E95A4}" srcOrd="0" destOrd="0" presId="urn:microsoft.com/office/officeart/2008/layout/VerticalCurvedList"/>
    <dgm:cxn modelId="{52D3D62B-E183-4065-8B18-398CDB7A7FBC}" type="presParOf" srcId="{41A17D61-5B3A-42FA-9495-254696C3DCB0}" destId="{C1FE6DC3-1F73-41AD-B117-5AD5182D955A}" srcOrd="1" destOrd="0" presId="urn:microsoft.com/office/officeart/2008/layout/VerticalCurvedList"/>
    <dgm:cxn modelId="{11FD00BD-DD71-4C10-BCFB-FD62AA844B34}" type="presParOf" srcId="{41A17D61-5B3A-42FA-9495-254696C3DCB0}" destId="{74D9D1CD-2F18-41A9-86C0-D1B4ABE47EC0}" srcOrd="2" destOrd="0" presId="urn:microsoft.com/office/officeart/2008/layout/VerticalCurvedList"/>
    <dgm:cxn modelId="{5FA4E2A7-7636-470B-8F69-8CEDF24329E3}" type="presParOf" srcId="{41A17D61-5B3A-42FA-9495-254696C3DCB0}" destId="{DFD3A6EC-078C-40E4-B34A-247DD2359A27}" srcOrd="3" destOrd="0" presId="urn:microsoft.com/office/officeart/2008/layout/VerticalCurvedList"/>
    <dgm:cxn modelId="{A9591D91-8430-4C16-97A7-6666CBA163CC}" type="presParOf" srcId="{FFF9812E-A0E4-4865-96AF-E4E8515FA293}" destId="{04BD0DF1-3D6D-4C6A-A7C6-C9350CBEE56E}" srcOrd="1" destOrd="0" presId="urn:microsoft.com/office/officeart/2008/layout/VerticalCurvedList"/>
    <dgm:cxn modelId="{DA8C9EDD-B4A7-4CF6-86A7-B61914E809B1}" type="presParOf" srcId="{FFF9812E-A0E4-4865-96AF-E4E8515FA293}" destId="{1624DF28-5773-46E7-90E5-F99629166D41}" srcOrd="2" destOrd="0" presId="urn:microsoft.com/office/officeart/2008/layout/VerticalCurvedList"/>
    <dgm:cxn modelId="{1E7FF6F8-4430-4B31-91F2-66B862F0EA00}" type="presParOf" srcId="{1624DF28-5773-46E7-90E5-F99629166D41}" destId="{05F3CC76-B2C6-48FE-9359-49E4832B86BB}" srcOrd="0" destOrd="0" presId="urn:microsoft.com/office/officeart/2008/layout/VerticalCurvedList"/>
    <dgm:cxn modelId="{88BB4DE2-0E71-4314-B075-108E8241E235}" type="presParOf" srcId="{FFF9812E-A0E4-4865-96AF-E4E8515FA293}" destId="{6A45673F-2B18-4527-8DB5-0D79BA59CC5C}" srcOrd="3" destOrd="0" presId="urn:microsoft.com/office/officeart/2008/layout/VerticalCurvedList"/>
    <dgm:cxn modelId="{AC633BB9-FFBB-4F67-A97F-B97B4AD4BD82}" type="presParOf" srcId="{FFF9812E-A0E4-4865-96AF-E4E8515FA293}" destId="{A3041D5F-05BD-4BEB-B5E2-143C79E26DA9}" srcOrd="4" destOrd="0" presId="urn:microsoft.com/office/officeart/2008/layout/VerticalCurvedList"/>
    <dgm:cxn modelId="{DFD31EE8-238E-45A3-A9C3-1052228345FF}" type="presParOf" srcId="{A3041D5F-05BD-4BEB-B5E2-143C79E26DA9}" destId="{950849AE-52A1-40FA-B945-7BFDD155BFB7}" srcOrd="0" destOrd="0" presId="urn:microsoft.com/office/officeart/2008/layout/VerticalCurvedList"/>
    <dgm:cxn modelId="{3FF7FEC4-9728-4F3C-972F-EB44CBDCAD16}" type="presParOf" srcId="{FFF9812E-A0E4-4865-96AF-E4E8515FA293}" destId="{5ADBB33B-42F8-44CC-BA47-635D36D8F023}" srcOrd="5" destOrd="0" presId="urn:microsoft.com/office/officeart/2008/layout/VerticalCurvedList"/>
    <dgm:cxn modelId="{9933ED2A-82D5-4B0F-9093-81B28E8A5CA1}" type="presParOf" srcId="{FFF9812E-A0E4-4865-96AF-E4E8515FA293}" destId="{CCAF14BE-E251-439F-B5E6-737839B1DBEC}" srcOrd="6" destOrd="0" presId="urn:microsoft.com/office/officeart/2008/layout/VerticalCurvedList"/>
    <dgm:cxn modelId="{78347C16-C7E8-4B42-94BD-6B4A7D63B49A}" type="presParOf" srcId="{CCAF14BE-E251-439F-B5E6-737839B1DBEC}" destId="{A7EE2039-B432-4E65-A9AC-11500DD658B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8B84DE-4D5E-4C6B-9C2C-BE327EE4701E}"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ru-RU"/>
        </a:p>
      </dgm:t>
    </dgm:pt>
    <dgm:pt modelId="{C36E0528-459C-4E87-B734-52394FA353FB}">
      <dgm:prSet phldrT="[Текст]"/>
      <dgm:spPr/>
      <dgm:t>
        <a:bodyPr/>
        <a:lstStyle/>
        <a:p>
          <a:r>
            <a:rPr lang="uk-UA"/>
            <a:t>Точна медицина (або персоналізована медицина)</a:t>
          </a:r>
          <a:endParaRPr lang="ru-RU" dirty="0"/>
        </a:p>
      </dgm:t>
    </dgm:pt>
    <dgm:pt modelId="{D0CFEF5E-4C29-4C94-8AB2-820CF6E3A4C9}" type="parTrans" cxnId="{B86DF66D-CD45-4559-9D2C-A13B57402A65}">
      <dgm:prSet/>
      <dgm:spPr/>
      <dgm:t>
        <a:bodyPr/>
        <a:lstStyle/>
        <a:p>
          <a:endParaRPr lang="ru-RU"/>
        </a:p>
      </dgm:t>
    </dgm:pt>
    <dgm:pt modelId="{E762206E-83D3-427A-ACF4-86BB3F2AE66C}" type="sibTrans" cxnId="{B86DF66D-CD45-4559-9D2C-A13B57402A65}">
      <dgm:prSet/>
      <dgm:spPr/>
      <dgm:t>
        <a:bodyPr/>
        <a:lstStyle/>
        <a:p>
          <a:endParaRPr lang="ru-RU"/>
        </a:p>
      </dgm:t>
    </dgm:pt>
    <dgm:pt modelId="{295ACC6C-372F-476D-8D6B-418C06CCD905}">
      <dgm:prSet phldrT="[Текст]"/>
      <dgm:spPr/>
      <dgm:t>
        <a:bodyPr/>
        <a:lstStyle/>
        <a:p>
          <a:r>
            <a:rPr lang="uk-UA" dirty="0"/>
            <a:t>Цифрова фарма</a:t>
          </a:r>
          <a:endParaRPr lang="ru-RU" dirty="0"/>
        </a:p>
      </dgm:t>
    </dgm:pt>
    <dgm:pt modelId="{807156D3-0768-410A-A9B8-7A0B9E9C0959}" type="parTrans" cxnId="{41A264EA-888B-49F5-AAD2-D4BD54890965}">
      <dgm:prSet/>
      <dgm:spPr/>
      <dgm:t>
        <a:bodyPr/>
        <a:lstStyle/>
        <a:p>
          <a:endParaRPr lang="ru-RU"/>
        </a:p>
      </dgm:t>
    </dgm:pt>
    <dgm:pt modelId="{78E0091B-E571-4462-BDBA-C57CA71ACE2B}" type="sibTrans" cxnId="{41A264EA-888B-49F5-AAD2-D4BD54890965}">
      <dgm:prSet/>
      <dgm:spPr/>
      <dgm:t>
        <a:bodyPr/>
        <a:lstStyle/>
        <a:p>
          <a:endParaRPr lang="ru-RU"/>
        </a:p>
      </dgm:t>
    </dgm:pt>
    <dgm:pt modelId="{5DA1D702-B751-47F0-A89C-FCDAACC844CF}">
      <dgm:prSet phldrT="[Текст]"/>
      <dgm:spPr/>
      <dgm:t>
        <a:bodyPr/>
        <a:lstStyle/>
        <a:p>
          <a:r>
            <a:rPr lang="uk-UA"/>
            <a:t>Пацієнтоорієнтована модель.</a:t>
          </a:r>
          <a:endParaRPr lang="ru-RU" dirty="0"/>
        </a:p>
      </dgm:t>
    </dgm:pt>
    <dgm:pt modelId="{C10B98ED-7C13-4C23-AAE0-4BA8311040C8}" type="parTrans" cxnId="{03F72AED-EB78-4541-9264-591CCF8F7A53}">
      <dgm:prSet/>
      <dgm:spPr/>
      <dgm:t>
        <a:bodyPr/>
        <a:lstStyle/>
        <a:p>
          <a:endParaRPr lang="ru-RU"/>
        </a:p>
      </dgm:t>
    </dgm:pt>
    <dgm:pt modelId="{2E3A4732-0470-4191-B1FF-7F006023CA23}" type="sibTrans" cxnId="{03F72AED-EB78-4541-9264-591CCF8F7A53}">
      <dgm:prSet/>
      <dgm:spPr/>
      <dgm:t>
        <a:bodyPr/>
        <a:lstStyle/>
        <a:p>
          <a:endParaRPr lang="ru-RU"/>
        </a:p>
      </dgm:t>
    </dgm:pt>
    <dgm:pt modelId="{A7D68B9B-BAD4-4B96-BAEE-767B3F53C562}">
      <dgm:prSet/>
      <dgm:spPr/>
      <dgm:t>
        <a:bodyPr/>
        <a:lstStyle/>
        <a:p>
          <a:r>
            <a:rPr lang="uk-UA"/>
            <a:t>Біотехнології.</a:t>
          </a:r>
          <a:endParaRPr lang="uk-UA" dirty="0"/>
        </a:p>
      </dgm:t>
    </dgm:pt>
    <dgm:pt modelId="{95DDF424-945A-46AF-B256-9C5F01B6DEAF}" type="parTrans" cxnId="{9479C247-3B0E-4979-A613-DFA34900AAF9}">
      <dgm:prSet/>
      <dgm:spPr/>
      <dgm:t>
        <a:bodyPr/>
        <a:lstStyle/>
        <a:p>
          <a:endParaRPr lang="ru-RU"/>
        </a:p>
      </dgm:t>
    </dgm:pt>
    <dgm:pt modelId="{120A85CF-C2D8-4DA3-8BA3-6B4FEFFE5DC1}" type="sibTrans" cxnId="{9479C247-3B0E-4979-A613-DFA34900AAF9}">
      <dgm:prSet/>
      <dgm:spPr/>
      <dgm:t>
        <a:bodyPr/>
        <a:lstStyle/>
        <a:p>
          <a:endParaRPr lang="ru-RU"/>
        </a:p>
      </dgm:t>
    </dgm:pt>
    <dgm:pt modelId="{960BC3FA-65CD-4EA3-9D02-C542A7F6E833}" type="pres">
      <dgm:prSet presAssocID="{568B84DE-4D5E-4C6B-9C2C-BE327EE4701E}" presName="linear" presStyleCnt="0">
        <dgm:presLayoutVars>
          <dgm:dir/>
          <dgm:animLvl val="lvl"/>
          <dgm:resizeHandles val="exact"/>
        </dgm:presLayoutVars>
      </dgm:prSet>
      <dgm:spPr/>
      <dgm:t>
        <a:bodyPr/>
        <a:lstStyle/>
        <a:p>
          <a:endParaRPr lang="ru-RU"/>
        </a:p>
      </dgm:t>
    </dgm:pt>
    <dgm:pt modelId="{62DE18A2-843F-494C-AED6-5FD338660D16}" type="pres">
      <dgm:prSet presAssocID="{C36E0528-459C-4E87-B734-52394FA353FB}" presName="parentLin" presStyleCnt="0"/>
      <dgm:spPr/>
    </dgm:pt>
    <dgm:pt modelId="{1E6D2F33-2B27-4130-BA87-E56B06706E2B}" type="pres">
      <dgm:prSet presAssocID="{C36E0528-459C-4E87-B734-52394FA353FB}" presName="parentLeftMargin" presStyleLbl="node1" presStyleIdx="0" presStyleCnt="4"/>
      <dgm:spPr/>
      <dgm:t>
        <a:bodyPr/>
        <a:lstStyle/>
        <a:p>
          <a:endParaRPr lang="ru-RU"/>
        </a:p>
      </dgm:t>
    </dgm:pt>
    <dgm:pt modelId="{B34A5F69-6516-44EA-988D-88358C1B4D46}" type="pres">
      <dgm:prSet presAssocID="{C36E0528-459C-4E87-B734-52394FA353FB}" presName="parentText" presStyleLbl="node1" presStyleIdx="0" presStyleCnt="4" custLinFactNeighborX="4449" custLinFactNeighborY="2941">
        <dgm:presLayoutVars>
          <dgm:chMax val="0"/>
          <dgm:bulletEnabled val="1"/>
        </dgm:presLayoutVars>
      </dgm:prSet>
      <dgm:spPr/>
      <dgm:t>
        <a:bodyPr/>
        <a:lstStyle/>
        <a:p>
          <a:endParaRPr lang="ru-RU"/>
        </a:p>
      </dgm:t>
    </dgm:pt>
    <dgm:pt modelId="{89D8DDBD-FA25-4416-8F79-1A05DA212A85}" type="pres">
      <dgm:prSet presAssocID="{C36E0528-459C-4E87-B734-52394FA353FB}" presName="negativeSpace" presStyleCnt="0"/>
      <dgm:spPr/>
    </dgm:pt>
    <dgm:pt modelId="{3DA9ADD2-7CF8-473D-AB41-14CC2DCF4B3E}" type="pres">
      <dgm:prSet presAssocID="{C36E0528-459C-4E87-B734-52394FA353FB}" presName="childText" presStyleLbl="conFgAcc1" presStyleIdx="0" presStyleCnt="4">
        <dgm:presLayoutVars>
          <dgm:bulletEnabled val="1"/>
        </dgm:presLayoutVars>
      </dgm:prSet>
      <dgm:spPr/>
    </dgm:pt>
    <dgm:pt modelId="{53A58227-0589-42B4-8107-886D49CF35FA}" type="pres">
      <dgm:prSet presAssocID="{E762206E-83D3-427A-ACF4-86BB3F2AE66C}" presName="spaceBetweenRectangles" presStyleCnt="0"/>
      <dgm:spPr/>
    </dgm:pt>
    <dgm:pt modelId="{B2CD7293-506D-461C-B951-47A220A8E831}" type="pres">
      <dgm:prSet presAssocID="{295ACC6C-372F-476D-8D6B-418C06CCD905}" presName="parentLin" presStyleCnt="0"/>
      <dgm:spPr/>
    </dgm:pt>
    <dgm:pt modelId="{65E9C254-14FC-4585-BC49-950A62881465}" type="pres">
      <dgm:prSet presAssocID="{295ACC6C-372F-476D-8D6B-418C06CCD905}" presName="parentLeftMargin" presStyleLbl="node1" presStyleIdx="0" presStyleCnt="4"/>
      <dgm:spPr/>
      <dgm:t>
        <a:bodyPr/>
        <a:lstStyle/>
        <a:p>
          <a:endParaRPr lang="ru-RU"/>
        </a:p>
      </dgm:t>
    </dgm:pt>
    <dgm:pt modelId="{EA1CB7F3-8E39-4979-90D1-172DA7BCC965}" type="pres">
      <dgm:prSet presAssocID="{295ACC6C-372F-476D-8D6B-418C06CCD905}" presName="parentText" presStyleLbl="node1" presStyleIdx="1" presStyleCnt="4">
        <dgm:presLayoutVars>
          <dgm:chMax val="0"/>
          <dgm:bulletEnabled val="1"/>
        </dgm:presLayoutVars>
      </dgm:prSet>
      <dgm:spPr/>
      <dgm:t>
        <a:bodyPr/>
        <a:lstStyle/>
        <a:p>
          <a:endParaRPr lang="ru-RU"/>
        </a:p>
      </dgm:t>
    </dgm:pt>
    <dgm:pt modelId="{7A07637E-B133-4F2F-96DC-CCDAF75ED2E9}" type="pres">
      <dgm:prSet presAssocID="{295ACC6C-372F-476D-8D6B-418C06CCD905}" presName="negativeSpace" presStyleCnt="0"/>
      <dgm:spPr/>
    </dgm:pt>
    <dgm:pt modelId="{F19970B3-84D2-46F0-8E26-3A478ED9B4F9}" type="pres">
      <dgm:prSet presAssocID="{295ACC6C-372F-476D-8D6B-418C06CCD905}" presName="childText" presStyleLbl="conFgAcc1" presStyleIdx="1" presStyleCnt="4">
        <dgm:presLayoutVars>
          <dgm:bulletEnabled val="1"/>
        </dgm:presLayoutVars>
      </dgm:prSet>
      <dgm:spPr/>
    </dgm:pt>
    <dgm:pt modelId="{DDCECD2F-5EE6-4A93-A051-201C2E9C983F}" type="pres">
      <dgm:prSet presAssocID="{78E0091B-E571-4462-BDBA-C57CA71ACE2B}" presName="spaceBetweenRectangles" presStyleCnt="0"/>
      <dgm:spPr/>
    </dgm:pt>
    <dgm:pt modelId="{6B2AB6D1-698C-49FC-A6BA-41D03A9A8C8A}" type="pres">
      <dgm:prSet presAssocID="{5DA1D702-B751-47F0-A89C-FCDAACC844CF}" presName="parentLin" presStyleCnt="0"/>
      <dgm:spPr/>
    </dgm:pt>
    <dgm:pt modelId="{C4C4DF9B-864C-40A6-A765-7AF06E6827D7}" type="pres">
      <dgm:prSet presAssocID="{5DA1D702-B751-47F0-A89C-FCDAACC844CF}" presName="parentLeftMargin" presStyleLbl="node1" presStyleIdx="1" presStyleCnt="4"/>
      <dgm:spPr/>
      <dgm:t>
        <a:bodyPr/>
        <a:lstStyle/>
        <a:p>
          <a:endParaRPr lang="ru-RU"/>
        </a:p>
      </dgm:t>
    </dgm:pt>
    <dgm:pt modelId="{223EDB69-E42C-4F90-A232-F6AE4671289B}" type="pres">
      <dgm:prSet presAssocID="{5DA1D702-B751-47F0-A89C-FCDAACC844CF}" presName="parentText" presStyleLbl="node1" presStyleIdx="2" presStyleCnt="4">
        <dgm:presLayoutVars>
          <dgm:chMax val="0"/>
          <dgm:bulletEnabled val="1"/>
        </dgm:presLayoutVars>
      </dgm:prSet>
      <dgm:spPr/>
      <dgm:t>
        <a:bodyPr/>
        <a:lstStyle/>
        <a:p>
          <a:endParaRPr lang="ru-RU"/>
        </a:p>
      </dgm:t>
    </dgm:pt>
    <dgm:pt modelId="{8620950A-F9E1-4B62-9BDF-113F0987926C}" type="pres">
      <dgm:prSet presAssocID="{5DA1D702-B751-47F0-A89C-FCDAACC844CF}" presName="negativeSpace" presStyleCnt="0"/>
      <dgm:spPr/>
    </dgm:pt>
    <dgm:pt modelId="{5D472908-85C7-41AE-90ED-324B47C3C445}" type="pres">
      <dgm:prSet presAssocID="{5DA1D702-B751-47F0-A89C-FCDAACC844CF}" presName="childText" presStyleLbl="conFgAcc1" presStyleIdx="2" presStyleCnt="4">
        <dgm:presLayoutVars>
          <dgm:bulletEnabled val="1"/>
        </dgm:presLayoutVars>
      </dgm:prSet>
      <dgm:spPr/>
    </dgm:pt>
    <dgm:pt modelId="{ED8A33C7-BAD7-4145-8152-90B5BEF39E72}" type="pres">
      <dgm:prSet presAssocID="{2E3A4732-0470-4191-B1FF-7F006023CA23}" presName="spaceBetweenRectangles" presStyleCnt="0"/>
      <dgm:spPr/>
    </dgm:pt>
    <dgm:pt modelId="{608457D3-3961-45ED-A9D7-3AAF92F0350D}" type="pres">
      <dgm:prSet presAssocID="{A7D68B9B-BAD4-4B96-BAEE-767B3F53C562}" presName="parentLin" presStyleCnt="0"/>
      <dgm:spPr/>
    </dgm:pt>
    <dgm:pt modelId="{7399A146-78FA-46C1-884F-38DDF4FCD4A1}" type="pres">
      <dgm:prSet presAssocID="{A7D68B9B-BAD4-4B96-BAEE-767B3F53C562}" presName="parentLeftMargin" presStyleLbl="node1" presStyleIdx="2" presStyleCnt="4"/>
      <dgm:spPr/>
      <dgm:t>
        <a:bodyPr/>
        <a:lstStyle/>
        <a:p>
          <a:endParaRPr lang="ru-RU"/>
        </a:p>
      </dgm:t>
    </dgm:pt>
    <dgm:pt modelId="{73D06AB6-7DB3-46D9-BCF4-F44D87426A8D}" type="pres">
      <dgm:prSet presAssocID="{A7D68B9B-BAD4-4B96-BAEE-767B3F53C562}" presName="parentText" presStyleLbl="node1" presStyleIdx="3" presStyleCnt="4">
        <dgm:presLayoutVars>
          <dgm:chMax val="0"/>
          <dgm:bulletEnabled val="1"/>
        </dgm:presLayoutVars>
      </dgm:prSet>
      <dgm:spPr/>
      <dgm:t>
        <a:bodyPr/>
        <a:lstStyle/>
        <a:p>
          <a:endParaRPr lang="ru-RU"/>
        </a:p>
      </dgm:t>
    </dgm:pt>
    <dgm:pt modelId="{E7041723-5497-44B5-85C9-67BCF15DE101}" type="pres">
      <dgm:prSet presAssocID="{A7D68B9B-BAD4-4B96-BAEE-767B3F53C562}" presName="negativeSpace" presStyleCnt="0"/>
      <dgm:spPr/>
    </dgm:pt>
    <dgm:pt modelId="{6202D487-F874-47D0-8CDA-8BA5F1A37856}" type="pres">
      <dgm:prSet presAssocID="{A7D68B9B-BAD4-4B96-BAEE-767B3F53C562}" presName="childText" presStyleLbl="conFgAcc1" presStyleIdx="3" presStyleCnt="4">
        <dgm:presLayoutVars>
          <dgm:bulletEnabled val="1"/>
        </dgm:presLayoutVars>
      </dgm:prSet>
      <dgm:spPr/>
    </dgm:pt>
  </dgm:ptLst>
  <dgm:cxnLst>
    <dgm:cxn modelId="{B86DF66D-CD45-4559-9D2C-A13B57402A65}" srcId="{568B84DE-4D5E-4C6B-9C2C-BE327EE4701E}" destId="{C36E0528-459C-4E87-B734-52394FA353FB}" srcOrd="0" destOrd="0" parTransId="{D0CFEF5E-4C29-4C94-8AB2-820CF6E3A4C9}" sibTransId="{E762206E-83D3-427A-ACF4-86BB3F2AE66C}"/>
    <dgm:cxn modelId="{DB5AFECB-221B-419E-94AC-0474B95EF8BE}" type="presOf" srcId="{A7D68B9B-BAD4-4B96-BAEE-767B3F53C562}" destId="{7399A146-78FA-46C1-884F-38DDF4FCD4A1}" srcOrd="0" destOrd="0" presId="urn:microsoft.com/office/officeart/2005/8/layout/list1"/>
    <dgm:cxn modelId="{81C28B56-CD62-4AB1-BD6E-D532C379322D}" type="presOf" srcId="{295ACC6C-372F-476D-8D6B-418C06CCD905}" destId="{EA1CB7F3-8E39-4979-90D1-172DA7BCC965}" srcOrd="1" destOrd="0" presId="urn:microsoft.com/office/officeart/2005/8/layout/list1"/>
    <dgm:cxn modelId="{DA06DF3E-D6DC-4C40-992D-9A40A1EE30FD}" type="presOf" srcId="{C36E0528-459C-4E87-B734-52394FA353FB}" destId="{B34A5F69-6516-44EA-988D-88358C1B4D46}" srcOrd="1" destOrd="0" presId="urn:microsoft.com/office/officeart/2005/8/layout/list1"/>
    <dgm:cxn modelId="{9479C247-3B0E-4979-A613-DFA34900AAF9}" srcId="{568B84DE-4D5E-4C6B-9C2C-BE327EE4701E}" destId="{A7D68B9B-BAD4-4B96-BAEE-767B3F53C562}" srcOrd="3" destOrd="0" parTransId="{95DDF424-945A-46AF-B256-9C5F01B6DEAF}" sibTransId="{120A85CF-C2D8-4DA3-8BA3-6B4FEFFE5DC1}"/>
    <dgm:cxn modelId="{03F72AED-EB78-4541-9264-591CCF8F7A53}" srcId="{568B84DE-4D5E-4C6B-9C2C-BE327EE4701E}" destId="{5DA1D702-B751-47F0-A89C-FCDAACC844CF}" srcOrd="2" destOrd="0" parTransId="{C10B98ED-7C13-4C23-AAE0-4BA8311040C8}" sibTransId="{2E3A4732-0470-4191-B1FF-7F006023CA23}"/>
    <dgm:cxn modelId="{67668F5A-95A3-4CB5-8324-3BD7EEC769E3}" type="presOf" srcId="{295ACC6C-372F-476D-8D6B-418C06CCD905}" destId="{65E9C254-14FC-4585-BC49-950A62881465}" srcOrd="0" destOrd="0" presId="urn:microsoft.com/office/officeart/2005/8/layout/list1"/>
    <dgm:cxn modelId="{16811BC1-1252-45F8-9950-13549A8B86EE}" type="presOf" srcId="{A7D68B9B-BAD4-4B96-BAEE-767B3F53C562}" destId="{73D06AB6-7DB3-46D9-BCF4-F44D87426A8D}" srcOrd="1" destOrd="0" presId="urn:microsoft.com/office/officeart/2005/8/layout/list1"/>
    <dgm:cxn modelId="{6B061B82-1B39-43F0-A754-7AA61FD0BD7D}" type="presOf" srcId="{C36E0528-459C-4E87-B734-52394FA353FB}" destId="{1E6D2F33-2B27-4130-BA87-E56B06706E2B}" srcOrd="0" destOrd="0" presId="urn:microsoft.com/office/officeart/2005/8/layout/list1"/>
    <dgm:cxn modelId="{63A2089C-8C21-46CE-A972-B1B085AAF541}" type="presOf" srcId="{5DA1D702-B751-47F0-A89C-FCDAACC844CF}" destId="{223EDB69-E42C-4F90-A232-F6AE4671289B}" srcOrd="1" destOrd="0" presId="urn:microsoft.com/office/officeart/2005/8/layout/list1"/>
    <dgm:cxn modelId="{70E48537-C083-4B0F-8C00-CAACB53714C5}" type="presOf" srcId="{568B84DE-4D5E-4C6B-9C2C-BE327EE4701E}" destId="{960BC3FA-65CD-4EA3-9D02-C542A7F6E833}" srcOrd="0" destOrd="0" presId="urn:microsoft.com/office/officeart/2005/8/layout/list1"/>
    <dgm:cxn modelId="{41A264EA-888B-49F5-AAD2-D4BD54890965}" srcId="{568B84DE-4D5E-4C6B-9C2C-BE327EE4701E}" destId="{295ACC6C-372F-476D-8D6B-418C06CCD905}" srcOrd="1" destOrd="0" parTransId="{807156D3-0768-410A-A9B8-7A0B9E9C0959}" sibTransId="{78E0091B-E571-4462-BDBA-C57CA71ACE2B}"/>
    <dgm:cxn modelId="{03B4E49F-5AE4-434A-A718-1DBD7BDED4B0}" type="presOf" srcId="{5DA1D702-B751-47F0-A89C-FCDAACC844CF}" destId="{C4C4DF9B-864C-40A6-A765-7AF06E6827D7}" srcOrd="0" destOrd="0" presId="urn:microsoft.com/office/officeart/2005/8/layout/list1"/>
    <dgm:cxn modelId="{00EE5D10-3356-4D49-B46C-8DD52C4F108A}" type="presParOf" srcId="{960BC3FA-65CD-4EA3-9D02-C542A7F6E833}" destId="{62DE18A2-843F-494C-AED6-5FD338660D16}" srcOrd="0" destOrd="0" presId="urn:microsoft.com/office/officeart/2005/8/layout/list1"/>
    <dgm:cxn modelId="{D161E053-CF0E-404F-B954-ED7BE1BC0D62}" type="presParOf" srcId="{62DE18A2-843F-494C-AED6-5FD338660D16}" destId="{1E6D2F33-2B27-4130-BA87-E56B06706E2B}" srcOrd="0" destOrd="0" presId="urn:microsoft.com/office/officeart/2005/8/layout/list1"/>
    <dgm:cxn modelId="{79B81AC2-F86E-41F1-8C05-1C2033A6E616}" type="presParOf" srcId="{62DE18A2-843F-494C-AED6-5FD338660D16}" destId="{B34A5F69-6516-44EA-988D-88358C1B4D46}" srcOrd="1" destOrd="0" presId="urn:microsoft.com/office/officeart/2005/8/layout/list1"/>
    <dgm:cxn modelId="{4E0BA2CA-61BF-4146-986A-B8FAAF270FA1}" type="presParOf" srcId="{960BC3FA-65CD-4EA3-9D02-C542A7F6E833}" destId="{89D8DDBD-FA25-4416-8F79-1A05DA212A85}" srcOrd="1" destOrd="0" presId="urn:microsoft.com/office/officeart/2005/8/layout/list1"/>
    <dgm:cxn modelId="{6E0B19F6-F57C-4F79-9246-8619264AF109}" type="presParOf" srcId="{960BC3FA-65CD-4EA3-9D02-C542A7F6E833}" destId="{3DA9ADD2-7CF8-473D-AB41-14CC2DCF4B3E}" srcOrd="2" destOrd="0" presId="urn:microsoft.com/office/officeart/2005/8/layout/list1"/>
    <dgm:cxn modelId="{D6006E0A-AF03-4BE2-8DF8-7B196DE740ED}" type="presParOf" srcId="{960BC3FA-65CD-4EA3-9D02-C542A7F6E833}" destId="{53A58227-0589-42B4-8107-886D49CF35FA}" srcOrd="3" destOrd="0" presId="urn:microsoft.com/office/officeart/2005/8/layout/list1"/>
    <dgm:cxn modelId="{701F6C76-81DE-40D3-8E3C-90F65DFB3349}" type="presParOf" srcId="{960BC3FA-65CD-4EA3-9D02-C542A7F6E833}" destId="{B2CD7293-506D-461C-B951-47A220A8E831}" srcOrd="4" destOrd="0" presId="urn:microsoft.com/office/officeart/2005/8/layout/list1"/>
    <dgm:cxn modelId="{B85DDC25-7621-4274-B6AE-9817B6346B62}" type="presParOf" srcId="{B2CD7293-506D-461C-B951-47A220A8E831}" destId="{65E9C254-14FC-4585-BC49-950A62881465}" srcOrd="0" destOrd="0" presId="urn:microsoft.com/office/officeart/2005/8/layout/list1"/>
    <dgm:cxn modelId="{089831A3-D53F-4F58-8257-F37346F9EDF9}" type="presParOf" srcId="{B2CD7293-506D-461C-B951-47A220A8E831}" destId="{EA1CB7F3-8E39-4979-90D1-172DA7BCC965}" srcOrd="1" destOrd="0" presId="urn:microsoft.com/office/officeart/2005/8/layout/list1"/>
    <dgm:cxn modelId="{4A406EEC-59B4-437C-BC27-7ED1047BEB63}" type="presParOf" srcId="{960BC3FA-65CD-4EA3-9D02-C542A7F6E833}" destId="{7A07637E-B133-4F2F-96DC-CCDAF75ED2E9}" srcOrd="5" destOrd="0" presId="urn:microsoft.com/office/officeart/2005/8/layout/list1"/>
    <dgm:cxn modelId="{5FACAF14-F05D-4723-AE6D-1803A79C2207}" type="presParOf" srcId="{960BC3FA-65CD-4EA3-9D02-C542A7F6E833}" destId="{F19970B3-84D2-46F0-8E26-3A478ED9B4F9}" srcOrd="6" destOrd="0" presId="urn:microsoft.com/office/officeart/2005/8/layout/list1"/>
    <dgm:cxn modelId="{4424B941-82B3-4732-976E-D8D717012496}" type="presParOf" srcId="{960BC3FA-65CD-4EA3-9D02-C542A7F6E833}" destId="{DDCECD2F-5EE6-4A93-A051-201C2E9C983F}" srcOrd="7" destOrd="0" presId="urn:microsoft.com/office/officeart/2005/8/layout/list1"/>
    <dgm:cxn modelId="{295108E1-2E70-4E6F-A312-CF3CF6D7078F}" type="presParOf" srcId="{960BC3FA-65CD-4EA3-9D02-C542A7F6E833}" destId="{6B2AB6D1-698C-49FC-A6BA-41D03A9A8C8A}" srcOrd="8" destOrd="0" presId="urn:microsoft.com/office/officeart/2005/8/layout/list1"/>
    <dgm:cxn modelId="{3E70260A-1206-4B52-BA2F-04844D282C08}" type="presParOf" srcId="{6B2AB6D1-698C-49FC-A6BA-41D03A9A8C8A}" destId="{C4C4DF9B-864C-40A6-A765-7AF06E6827D7}" srcOrd="0" destOrd="0" presId="urn:microsoft.com/office/officeart/2005/8/layout/list1"/>
    <dgm:cxn modelId="{A9D7885E-D1A1-49A7-A99B-C386E763F1B3}" type="presParOf" srcId="{6B2AB6D1-698C-49FC-A6BA-41D03A9A8C8A}" destId="{223EDB69-E42C-4F90-A232-F6AE4671289B}" srcOrd="1" destOrd="0" presId="urn:microsoft.com/office/officeart/2005/8/layout/list1"/>
    <dgm:cxn modelId="{E96A4A13-E585-462A-86D0-77F5A28B9573}" type="presParOf" srcId="{960BC3FA-65CD-4EA3-9D02-C542A7F6E833}" destId="{8620950A-F9E1-4B62-9BDF-113F0987926C}" srcOrd="9" destOrd="0" presId="urn:microsoft.com/office/officeart/2005/8/layout/list1"/>
    <dgm:cxn modelId="{BB91FCEC-0930-4828-B031-87175A8F97D5}" type="presParOf" srcId="{960BC3FA-65CD-4EA3-9D02-C542A7F6E833}" destId="{5D472908-85C7-41AE-90ED-324B47C3C445}" srcOrd="10" destOrd="0" presId="urn:microsoft.com/office/officeart/2005/8/layout/list1"/>
    <dgm:cxn modelId="{B3E74843-2EDC-4406-8B94-0414B2EB0BAB}" type="presParOf" srcId="{960BC3FA-65CD-4EA3-9D02-C542A7F6E833}" destId="{ED8A33C7-BAD7-4145-8152-90B5BEF39E72}" srcOrd="11" destOrd="0" presId="urn:microsoft.com/office/officeart/2005/8/layout/list1"/>
    <dgm:cxn modelId="{01292E2E-92EA-43F3-BF63-87A69CA02FE7}" type="presParOf" srcId="{960BC3FA-65CD-4EA3-9D02-C542A7F6E833}" destId="{608457D3-3961-45ED-A9D7-3AAF92F0350D}" srcOrd="12" destOrd="0" presId="urn:microsoft.com/office/officeart/2005/8/layout/list1"/>
    <dgm:cxn modelId="{09FD9B4D-EF2B-4D68-B88C-3164DCCC0E19}" type="presParOf" srcId="{608457D3-3961-45ED-A9D7-3AAF92F0350D}" destId="{7399A146-78FA-46C1-884F-38DDF4FCD4A1}" srcOrd="0" destOrd="0" presId="urn:microsoft.com/office/officeart/2005/8/layout/list1"/>
    <dgm:cxn modelId="{98670A93-947A-4268-80ED-0146D04A72E8}" type="presParOf" srcId="{608457D3-3961-45ED-A9D7-3AAF92F0350D}" destId="{73D06AB6-7DB3-46D9-BCF4-F44D87426A8D}" srcOrd="1" destOrd="0" presId="urn:microsoft.com/office/officeart/2005/8/layout/list1"/>
    <dgm:cxn modelId="{29E1802D-C83B-4284-9448-44FF6A44D825}" type="presParOf" srcId="{960BC3FA-65CD-4EA3-9D02-C542A7F6E833}" destId="{E7041723-5497-44B5-85C9-67BCF15DE101}" srcOrd="13" destOrd="0" presId="urn:microsoft.com/office/officeart/2005/8/layout/list1"/>
    <dgm:cxn modelId="{342A03E3-43B6-40F6-8D05-779FE26C0F11}" type="presParOf" srcId="{960BC3FA-65CD-4EA3-9D02-C542A7F6E833}" destId="{6202D487-F874-47D0-8CDA-8BA5F1A37856}"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FE6DC3-1F73-41AD-B117-5AD5182D955A}">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BD0DF1-3D6D-4C6A-A7C6-C9350CBEE56E}">
      <dsp:nvSpPr>
        <dsp:cNvPr id="0" name=""/>
        <dsp:cNvSpPr/>
      </dsp:nvSpPr>
      <dsp:spPr>
        <a:xfrm>
          <a:off x="564979" y="406400"/>
          <a:ext cx="7046014" cy="812800"/>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5160" tIns="43180" rIns="43180" bIns="43180" numCol="1" spcCol="1270" anchor="ctr" anchorCtr="0">
          <a:noAutofit/>
        </a:bodyPr>
        <a:lstStyle/>
        <a:p>
          <a:pPr lvl="0" algn="l" defTabSz="755650">
            <a:lnSpc>
              <a:spcPct val="90000"/>
            </a:lnSpc>
            <a:spcBef>
              <a:spcPct val="0"/>
            </a:spcBef>
            <a:spcAft>
              <a:spcPct val="35000"/>
            </a:spcAft>
          </a:pPr>
          <a:r>
            <a:rPr lang="uk-UA" sz="1700" kern="1200" dirty="0">
              <a:latin typeface="Verdana" panose="020B0604030504040204" pitchFamily="34" charset="0"/>
              <a:ea typeface="Verdana" panose="020B0604030504040204" pitchFamily="34" charset="0"/>
            </a:rPr>
            <a:t>загальне зростання захворюваності через вплив техногенних факторів, що посилюється, і погіршення екологічної обстановки</a:t>
          </a:r>
          <a:endParaRPr lang="ru-RU" sz="1700" kern="1200" dirty="0"/>
        </a:p>
      </dsp:txBody>
      <dsp:txXfrm>
        <a:off x="564979" y="406400"/>
        <a:ext cx="7046014" cy="812800"/>
      </dsp:txXfrm>
    </dsp:sp>
    <dsp:sp modelId="{05F3CC76-B2C6-48FE-9359-49E4832B86BB}">
      <dsp:nvSpPr>
        <dsp:cNvPr id="0" name=""/>
        <dsp:cNvSpPr/>
      </dsp:nvSpPr>
      <dsp:spPr>
        <a:xfrm>
          <a:off x="56979" y="304800"/>
          <a:ext cx="1016000" cy="1016000"/>
        </a:xfrm>
        <a:prstGeom prst="ellipse">
          <a:avLst/>
        </a:prstGeom>
        <a:solidFill>
          <a:srgbClr val="92D050"/>
        </a:soli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6A45673F-2B18-4527-8DB5-0D79BA59CC5C}">
      <dsp:nvSpPr>
        <dsp:cNvPr id="0" name=""/>
        <dsp:cNvSpPr/>
      </dsp:nvSpPr>
      <dsp:spPr>
        <a:xfrm>
          <a:off x="860432" y="1625599"/>
          <a:ext cx="6750561" cy="812800"/>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5160" tIns="43180" rIns="43180" bIns="43180" numCol="1" spcCol="1270" anchor="ctr" anchorCtr="0">
          <a:noAutofit/>
        </a:bodyPr>
        <a:lstStyle/>
        <a:p>
          <a:pPr lvl="0" algn="l" defTabSz="755650">
            <a:lnSpc>
              <a:spcPct val="90000"/>
            </a:lnSpc>
            <a:spcBef>
              <a:spcPct val="0"/>
            </a:spcBef>
            <a:spcAft>
              <a:spcPct val="35000"/>
            </a:spcAft>
          </a:pPr>
          <a:r>
            <a:rPr lang="uk-UA" sz="1700" kern="1200" dirty="0">
              <a:latin typeface="Verdana" panose="020B0604030504040204" pitchFamily="34" charset="0"/>
              <a:ea typeface="Verdana" panose="020B0604030504040204" pitchFamily="34" charset="0"/>
            </a:rPr>
            <a:t>це тенденція «старіння населення» у розвинутих країнах. </a:t>
          </a:r>
          <a:endParaRPr lang="ru-RU" sz="1700" kern="1200" dirty="0"/>
        </a:p>
      </dsp:txBody>
      <dsp:txXfrm>
        <a:off x="860432" y="1625599"/>
        <a:ext cx="6750561" cy="812800"/>
      </dsp:txXfrm>
    </dsp:sp>
    <dsp:sp modelId="{950849AE-52A1-40FA-B945-7BFDD155BFB7}">
      <dsp:nvSpPr>
        <dsp:cNvPr id="0" name=""/>
        <dsp:cNvSpPr/>
      </dsp:nvSpPr>
      <dsp:spPr>
        <a:xfrm>
          <a:off x="352432" y="1523999"/>
          <a:ext cx="1016000" cy="1016000"/>
        </a:xfrm>
        <a:prstGeom prst="ellipse">
          <a:avLst/>
        </a:prstGeom>
        <a:solidFill>
          <a:srgbClr val="92D050"/>
        </a:soli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5ADBB33B-42F8-44CC-BA47-635D36D8F023}">
      <dsp:nvSpPr>
        <dsp:cNvPr id="0" name=""/>
        <dsp:cNvSpPr/>
      </dsp:nvSpPr>
      <dsp:spPr>
        <a:xfrm>
          <a:off x="564979" y="2844800"/>
          <a:ext cx="7046014" cy="812800"/>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5160" tIns="43180" rIns="43180" bIns="43180" numCol="1" spcCol="1270" anchor="ctr" anchorCtr="0">
          <a:noAutofit/>
        </a:bodyPr>
        <a:lstStyle/>
        <a:p>
          <a:pPr lvl="0" algn="l" defTabSz="755650">
            <a:lnSpc>
              <a:spcPct val="90000"/>
            </a:lnSpc>
            <a:spcBef>
              <a:spcPct val="0"/>
            </a:spcBef>
            <a:spcAft>
              <a:spcPct val="35000"/>
            </a:spcAft>
          </a:pPr>
          <a:r>
            <a:rPr lang="uk-UA" sz="1700" kern="1200" dirty="0">
              <a:latin typeface="Verdana" panose="020B0604030504040204" pitchFamily="34" charset="0"/>
              <a:ea typeface="Verdana" panose="020B0604030504040204" pitchFamily="34" charset="0"/>
            </a:rPr>
            <a:t>зростання рівня доходів населення в країнах, що розвиваються, стимулює використання більш дорогих препаратів. </a:t>
          </a:r>
          <a:endParaRPr lang="ru-RU" sz="1700" kern="1200" dirty="0"/>
        </a:p>
      </dsp:txBody>
      <dsp:txXfrm>
        <a:off x="564979" y="2844800"/>
        <a:ext cx="7046014" cy="812800"/>
      </dsp:txXfrm>
    </dsp:sp>
    <dsp:sp modelId="{A7EE2039-B432-4E65-A9AC-11500DD658B4}">
      <dsp:nvSpPr>
        <dsp:cNvPr id="0" name=""/>
        <dsp:cNvSpPr/>
      </dsp:nvSpPr>
      <dsp:spPr>
        <a:xfrm>
          <a:off x="56979" y="2743200"/>
          <a:ext cx="1016000" cy="1016000"/>
        </a:xfrm>
        <a:prstGeom prst="ellipse">
          <a:avLst/>
        </a:prstGeom>
        <a:solidFill>
          <a:srgbClr val="92D050"/>
        </a:soli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9ADD2-7CF8-473D-AB41-14CC2DCF4B3E}">
      <dsp:nvSpPr>
        <dsp:cNvPr id="0" name=""/>
        <dsp:cNvSpPr/>
      </dsp:nvSpPr>
      <dsp:spPr>
        <a:xfrm>
          <a:off x="0" y="763015"/>
          <a:ext cx="8303491" cy="4788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4A5F69-6516-44EA-988D-88358C1B4D46}">
      <dsp:nvSpPr>
        <dsp:cNvPr id="0" name=""/>
        <dsp:cNvSpPr/>
      </dsp:nvSpPr>
      <dsp:spPr>
        <a:xfrm>
          <a:off x="433645" y="499070"/>
          <a:ext cx="5812443" cy="56087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97" tIns="0" rIns="219697" bIns="0" numCol="1" spcCol="1270" anchor="ctr" anchorCtr="0">
          <a:noAutofit/>
        </a:bodyPr>
        <a:lstStyle/>
        <a:p>
          <a:pPr lvl="0" algn="l" defTabSz="844550">
            <a:lnSpc>
              <a:spcPct val="90000"/>
            </a:lnSpc>
            <a:spcBef>
              <a:spcPct val="0"/>
            </a:spcBef>
            <a:spcAft>
              <a:spcPct val="35000"/>
            </a:spcAft>
          </a:pPr>
          <a:r>
            <a:rPr lang="uk-UA" sz="1900" kern="1200"/>
            <a:t>Точна медицина (або персоналізована медицина)</a:t>
          </a:r>
          <a:endParaRPr lang="ru-RU" sz="1900" kern="1200" dirty="0"/>
        </a:p>
      </dsp:txBody>
      <dsp:txXfrm>
        <a:off x="461025" y="526450"/>
        <a:ext cx="5757683" cy="506119"/>
      </dsp:txXfrm>
    </dsp:sp>
    <dsp:sp modelId="{F19970B3-84D2-46F0-8E26-3A478ED9B4F9}">
      <dsp:nvSpPr>
        <dsp:cNvPr id="0" name=""/>
        <dsp:cNvSpPr/>
      </dsp:nvSpPr>
      <dsp:spPr>
        <a:xfrm>
          <a:off x="0" y="1624855"/>
          <a:ext cx="8303491" cy="478800"/>
        </a:xfrm>
        <a:prstGeom prst="rect">
          <a:avLst/>
        </a:prstGeom>
        <a:solidFill>
          <a:schemeClr val="lt1">
            <a:alpha val="90000"/>
            <a:hueOff val="0"/>
            <a:satOff val="0"/>
            <a:lumOff val="0"/>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1CB7F3-8E39-4979-90D1-172DA7BCC965}">
      <dsp:nvSpPr>
        <dsp:cNvPr id="0" name=""/>
        <dsp:cNvSpPr/>
      </dsp:nvSpPr>
      <dsp:spPr>
        <a:xfrm>
          <a:off x="415174" y="1344415"/>
          <a:ext cx="5812443" cy="560879"/>
        </a:xfrm>
        <a:prstGeom prst="roundRect">
          <a:avLst/>
        </a:prstGeom>
        <a:solidFill>
          <a:schemeClr val="accent4">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97" tIns="0" rIns="219697" bIns="0" numCol="1" spcCol="1270" anchor="ctr" anchorCtr="0">
          <a:noAutofit/>
        </a:bodyPr>
        <a:lstStyle/>
        <a:p>
          <a:pPr lvl="0" algn="l" defTabSz="844550">
            <a:lnSpc>
              <a:spcPct val="90000"/>
            </a:lnSpc>
            <a:spcBef>
              <a:spcPct val="0"/>
            </a:spcBef>
            <a:spcAft>
              <a:spcPct val="35000"/>
            </a:spcAft>
          </a:pPr>
          <a:r>
            <a:rPr lang="uk-UA" sz="1900" kern="1200" dirty="0"/>
            <a:t>Цифрова фарма</a:t>
          </a:r>
          <a:endParaRPr lang="ru-RU" sz="1900" kern="1200" dirty="0"/>
        </a:p>
      </dsp:txBody>
      <dsp:txXfrm>
        <a:off x="442554" y="1371795"/>
        <a:ext cx="5757683" cy="506119"/>
      </dsp:txXfrm>
    </dsp:sp>
    <dsp:sp modelId="{5D472908-85C7-41AE-90ED-324B47C3C445}">
      <dsp:nvSpPr>
        <dsp:cNvPr id="0" name=""/>
        <dsp:cNvSpPr/>
      </dsp:nvSpPr>
      <dsp:spPr>
        <a:xfrm>
          <a:off x="0" y="2486695"/>
          <a:ext cx="8303491" cy="478800"/>
        </a:xfrm>
        <a:prstGeom prst="rect">
          <a:avLst/>
        </a:prstGeom>
        <a:solidFill>
          <a:schemeClr val="lt1">
            <a:alpha val="90000"/>
            <a:hueOff val="0"/>
            <a:satOff val="0"/>
            <a:lumOff val="0"/>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3EDB69-E42C-4F90-A232-F6AE4671289B}">
      <dsp:nvSpPr>
        <dsp:cNvPr id="0" name=""/>
        <dsp:cNvSpPr/>
      </dsp:nvSpPr>
      <dsp:spPr>
        <a:xfrm>
          <a:off x="415174" y="2206255"/>
          <a:ext cx="5812443" cy="560879"/>
        </a:xfrm>
        <a:prstGeom prst="roundRect">
          <a:avLst/>
        </a:prstGeom>
        <a:solidFill>
          <a:schemeClr val="accent4">
            <a:hueOff val="6930461"/>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97" tIns="0" rIns="219697" bIns="0" numCol="1" spcCol="1270" anchor="ctr" anchorCtr="0">
          <a:noAutofit/>
        </a:bodyPr>
        <a:lstStyle/>
        <a:p>
          <a:pPr lvl="0" algn="l" defTabSz="844550">
            <a:lnSpc>
              <a:spcPct val="90000"/>
            </a:lnSpc>
            <a:spcBef>
              <a:spcPct val="0"/>
            </a:spcBef>
            <a:spcAft>
              <a:spcPct val="35000"/>
            </a:spcAft>
          </a:pPr>
          <a:r>
            <a:rPr lang="uk-UA" sz="1900" kern="1200"/>
            <a:t>Пацієнтоорієнтована модель.</a:t>
          </a:r>
          <a:endParaRPr lang="ru-RU" sz="1900" kern="1200" dirty="0"/>
        </a:p>
      </dsp:txBody>
      <dsp:txXfrm>
        <a:off x="442554" y="2233635"/>
        <a:ext cx="5757683" cy="506119"/>
      </dsp:txXfrm>
    </dsp:sp>
    <dsp:sp modelId="{6202D487-F874-47D0-8CDA-8BA5F1A37856}">
      <dsp:nvSpPr>
        <dsp:cNvPr id="0" name=""/>
        <dsp:cNvSpPr/>
      </dsp:nvSpPr>
      <dsp:spPr>
        <a:xfrm>
          <a:off x="0" y="3348535"/>
          <a:ext cx="8303491" cy="478800"/>
        </a:xfrm>
        <a:prstGeom prst="rect">
          <a:avLst/>
        </a:prstGeom>
        <a:solidFill>
          <a:schemeClr val="lt1">
            <a:alpha val="90000"/>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D06AB6-7DB3-46D9-BCF4-F44D87426A8D}">
      <dsp:nvSpPr>
        <dsp:cNvPr id="0" name=""/>
        <dsp:cNvSpPr/>
      </dsp:nvSpPr>
      <dsp:spPr>
        <a:xfrm>
          <a:off x="415174" y="3068095"/>
          <a:ext cx="5812443" cy="560879"/>
        </a:xfrm>
        <a:prstGeom prst="round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97" tIns="0" rIns="219697" bIns="0" numCol="1" spcCol="1270" anchor="ctr" anchorCtr="0">
          <a:noAutofit/>
        </a:bodyPr>
        <a:lstStyle/>
        <a:p>
          <a:pPr lvl="0" algn="l" defTabSz="844550">
            <a:lnSpc>
              <a:spcPct val="90000"/>
            </a:lnSpc>
            <a:spcBef>
              <a:spcPct val="0"/>
            </a:spcBef>
            <a:spcAft>
              <a:spcPct val="35000"/>
            </a:spcAft>
          </a:pPr>
          <a:r>
            <a:rPr lang="uk-UA" sz="1900" kern="1200"/>
            <a:t>Біотехнології.</a:t>
          </a:r>
          <a:endParaRPr lang="uk-UA" sz="1900" kern="1200" dirty="0"/>
        </a:p>
      </dsp:txBody>
      <dsp:txXfrm>
        <a:off x="442554" y="3095475"/>
        <a:ext cx="5757683" cy="50611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t>11/4/2023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t>‹#›</a:t>
            </a:fld>
            <a:endParaRPr lang="en-US" dirty="0"/>
          </a:p>
        </p:txBody>
      </p:sp>
    </p:spTree>
    <p:extLst>
      <p:ext uri="{BB962C8B-B14F-4D97-AF65-F5344CB8AC3E}">
        <p14:creationId xmlns:p14="http://schemas.microsoft.com/office/powerpoint/2010/main"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750845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530094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30946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01875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648137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81786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140024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335489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50863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71272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338258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32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pic>
        <p:nvPicPr>
          <p:cNvPr id="52" name="Picture 5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45459" y="1287254"/>
            <a:ext cx="7869890" cy="48897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D9794-A4CC-42D0-9A65-24C6B9EF4076}" type="datetimeFigureOut">
              <a:rPr lang="en-US" smtClean="0"/>
              <a:t>11/4/2023</a:t>
            </a:fld>
            <a:endParaRPr lang="en-US" dirty="0"/>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8DF1E-33BB-4377-9A26-35481BA06C7C}" type="slidenum">
              <a:rPr lang="en-US" smtClean="0"/>
              <a:t>‹#›</a:t>
            </a:fld>
            <a:endParaRPr lang="en-US" dirty="0"/>
          </a:p>
        </p:txBody>
      </p:sp>
      <p:sp>
        <p:nvSpPr>
          <p:cNvPr id="2" name="Title Placeholder 1"/>
          <p:cNvSpPr>
            <a:spLocks noGrp="1"/>
          </p:cNvSpPr>
          <p:nvPr>
            <p:ph type="title"/>
          </p:nvPr>
        </p:nvSpPr>
        <p:spPr>
          <a:xfrm>
            <a:off x="628651" y="163208"/>
            <a:ext cx="7886698" cy="998742"/>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332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hemeOverride" Target="../theme/themeOverride13.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hemeOverride" Target="../theme/themeOverride14.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16.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hemeOverride" Target="../theme/themeOverride1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themeOverride" Target="../theme/themeOverride18.xml"/><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hemeOverride" Target="../theme/themeOverride2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hemeOverride" Target="../theme/themeOverride23.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hemeOverride" Target="../theme/themeOverride2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5.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themeOverride" Target="../theme/themeOverr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hemeOverride" Target="../theme/themeOverride2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hemeOverride" Target="../theme/themeOverride2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hemeOverride" Target="../theme/themeOverride30.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31.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hemeOverride" Target="../theme/themeOverride3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themeOverride" Target="../theme/themeOverride33.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34.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3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6.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7.xml"/><Relationship Id="rId1" Type="http://schemas.openxmlformats.org/officeDocument/2006/relationships/themeOverride" Target="../theme/themeOverride37.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themeOverride" Target="../theme/themeOverride38.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9.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themeOverride" Target="../theme/themeOverride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28651" y="184728"/>
            <a:ext cx="7886698" cy="1771549"/>
          </a:xfrm>
        </p:spPr>
        <p:txBody>
          <a:bodyPr>
            <a:noAutofit/>
          </a:bodyPr>
          <a:lstStyle/>
          <a:p>
            <a:pPr algn="ctr"/>
            <a:r>
              <a:rPr lang="uk-UA" dirty="0">
                <a:solidFill>
                  <a:srgbClr val="FEFEFE"/>
                </a:solidFill>
                <a:latin typeface="Verdana" panose="020B0604030504040204" pitchFamily="34" charset="0"/>
                <a:ea typeface="Verdana" panose="020B0604030504040204" pitchFamily="34" charset="0"/>
              </a:rPr>
              <a:t> </a:t>
            </a:r>
            <a:r>
              <a:rPr lang="uk-UA" b="1" dirty="0">
                <a:solidFill>
                  <a:srgbClr val="FEFEFE"/>
                </a:solidFill>
                <a:latin typeface="Arial Black" panose="020B0A04020102020204" pitchFamily="34" charset="0"/>
                <a:ea typeface="Verdana" panose="020B0604030504040204" pitchFamily="34" charset="0"/>
              </a:rPr>
              <a:t>Тенденції розвитку світового фармацевтичного ринку</a:t>
            </a:r>
            <a:endParaRPr lang="ru-RU" b="1" dirty="0">
              <a:solidFill>
                <a:srgbClr val="FEFEFE"/>
              </a:solidFill>
              <a:latin typeface="Arial Black" panose="020B0A04020102020204" pitchFamily="34" charset="0"/>
              <a:ea typeface="Verdana" panose="020B0604030504040204" pitchFamily="34" charset="0"/>
            </a:endParaRPr>
          </a:p>
        </p:txBody>
      </p:sp>
      <p:pic>
        <p:nvPicPr>
          <p:cNvPr id="1026" name="Picture 2" descr="Мировые тренды фармрынка – что год грядущий нам готови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5" y="1884218"/>
            <a:ext cx="8563552" cy="4839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65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u-RU" dirty="0" smtClean="0">
                <a:solidFill>
                  <a:schemeClr val="bg1"/>
                </a:solidFill>
              </a:rPr>
              <a:t>План</a:t>
            </a:r>
            <a:endParaRPr lang="en-US" dirty="0">
              <a:solidFill>
                <a:schemeClr val="bg1"/>
              </a:solidFill>
            </a:endParaRPr>
          </a:p>
        </p:txBody>
      </p:sp>
      <p:grpSp>
        <p:nvGrpSpPr>
          <p:cNvPr id="42" name="Group 7"/>
          <p:cNvGrpSpPr>
            <a:grpSpLocks/>
          </p:cNvGrpSpPr>
          <p:nvPr/>
        </p:nvGrpSpPr>
        <p:grpSpPr bwMode="auto">
          <a:xfrm>
            <a:off x="866809" y="1139344"/>
            <a:ext cx="6219826" cy="555625"/>
            <a:chOff x="1248" y="2030"/>
            <a:chExt cx="3918" cy="350"/>
          </a:xfrm>
        </p:grpSpPr>
        <p:sp>
          <p:nvSpPr>
            <p:cNvPr id="43" name="Line 8"/>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chemeClr val="bg1"/>
                </a:solidFill>
              </a:endParaRPr>
            </a:p>
          </p:txBody>
        </p:sp>
        <p:sp>
          <p:nvSpPr>
            <p:cNvPr id="44" name="Rectangle 9"/>
            <p:cNvSpPr>
              <a:spLocks noChangeArrowheads="1"/>
            </p:cNvSpPr>
            <p:nvPr/>
          </p:nvSpPr>
          <p:spPr bwMode="gray">
            <a:xfrm rot="3419336">
              <a:off x="1261" y="2017"/>
              <a:ext cx="302" cy="328"/>
            </a:xfrm>
            <a:prstGeom prst="rect">
              <a:avLst/>
            </a:prstGeom>
            <a:gradFill rotWithShape="1">
              <a:gsLst>
                <a:gs pos="0">
                  <a:srgbClr val="99CC00"/>
                </a:gs>
                <a:gs pos="100000">
                  <a:srgbClr val="99CC0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solidFill>
                  <a:schemeClr val="bg1"/>
                </a:solidFill>
              </a:endParaRPr>
            </a:p>
          </p:txBody>
        </p:sp>
        <p:sp>
          <p:nvSpPr>
            <p:cNvPr id="45" name="Text Box 10"/>
            <p:cNvSpPr txBox="1">
              <a:spLocks noChangeArrowheads="1"/>
            </p:cNvSpPr>
            <p:nvPr/>
          </p:nvSpPr>
          <p:spPr bwMode="gray">
            <a:xfrm>
              <a:off x="1736" y="2047"/>
              <a:ext cx="34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uk-UA" dirty="0">
                  <a:solidFill>
                    <a:srgbClr val="FEFEFE"/>
                  </a:solidFill>
                </a:rPr>
                <a:t>Тенденції розвитку світового фармацевтичного ринку</a:t>
              </a:r>
              <a:endParaRPr lang="ru-RU" dirty="0">
                <a:solidFill>
                  <a:srgbClr val="FEFEFE"/>
                </a:solidFill>
              </a:endParaRPr>
            </a:p>
          </p:txBody>
        </p:sp>
        <p:sp>
          <p:nvSpPr>
            <p:cNvPr id="46" name="Text Box 11"/>
            <p:cNvSpPr txBox="1">
              <a:spLocks noChangeArrowheads="1"/>
            </p:cNvSpPr>
            <p:nvPr/>
          </p:nvSpPr>
          <p:spPr bwMode="gray">
            <a:xfrm>
              <a:off x="1296" y="20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chemeClr val="bg1"/>
                  </a:solidFill>
                </a:rPr>
                <a:t>1</a:t>
              </a:r>
            </a:p>
          </p:txBody>
        </p:sp>
      </p:grpSp>
      <p:grpSp>
        <p:nvGrpSpPr>
          <p:cNvPr id="47" name="Group 12"/>
          <p:cNvGrpSpPr>
            <a:grpSpLocks/>
          </p:cNvGrpSpPr>
          <p:nvPr/>
        </p:nvGrpSpPr>
        <p:grpSpPr bwMode="auto">
          <a:xfrm>
            <a:off x="778243" y="2101276"/>
            <a:ext cx="6981825" cy="555625"/>
            <a:chOff x="1248" y="2640"/>
            <a:chExt cx="4398" cy="350"/>
          </a:xfrm>
        </p:grpSpPr>
        <p:sp>
          <p:nvSpPr>
            <p:cNvPr id="48"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chemeClr val="bg1"/>
                </a:solidFill>
              </a:endParaRPr>
            </a:p>
          </p:txBody>
        </p:sp>
        <p:sp>
          <p:nvSpPr>
            <p:cNvPr id="49"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66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solidFill>
                  <a:schemeClr val="bg1"/>
                </a:solidFill>
              </a:endParaRPr>
            </a:p>
          </p:txBody>
        </p:sp>
        <p:sp>
          <p:nvSpPr>
            <p:cNvPr id="50" name="Text Box 15"/>
            <p:cNvSpPr txBox="1">
              <a:spLocks noChangeArrowheads="1"/>
            </p:cNvSpPr>
            <p:nvPr/>
          </p:nvSpPr>
          <p:spPr bwMode="gray">
            <a:xfrm>
              <a:off x="1736" y="2653"/>
              <a:ext cx="391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uk-UA" sz="2000" dirty="0">
                  <a:solidFill>
                    <a:schemeClr val="bg1"/>
                  </a:solidFill>
                </a:rPr>
                <a:t>Драйвери зростання світового фармацевтичного ринку</a:t>
              </a:r>
              <a:endParaRPr lang="ru-RU" sz="2000" dirty="0">
                <a:solidFill>
                  <a:schemeClr val="bg1"/>
                </a:solidFill>
              </a:endParaRPr>
            </a:p>
          </p:txBody>
        </p:sp>
        <p:sp>
          <p:nvSpPr>
            <p:cNvPr id="51" name="Text Box 16"/>
            <p:cNvSpPr txBox="1">
              <a:spLocks noChangeArrowheads="1"/>
            </p:cNvSpPr>
            <p:nvPr/>
          </p:nvSpPr>
          <p:spPr bwMode="gray">
            <a:xfrm>
              <a:off x="1296" y="265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chemeClr val="bg1"/>
                  </a:solidFill>
                </a:rPr>
                <a:t>2</a:t>
              </a:r>
            </a:p>
          </p:txBody>
        </p:sp>
      </p:grpSp>
      <p:grpSp>
        <p:nvGrpSpPr>
          <p:cNvPr id="52" name="Group 17"/>
          <p:cNvGrpSpPr>
            <a:grpSpLocks/>
          </p:cNvGrpSpPr>
          <p:nvPr/>
        </p:nvGrpSpPr>
        <p:grpSpPr bwMode="auto">
          <a:xfrm>
            <a:off x="854443" y="3139821"/>
            <a:ext cx="5440364" cy="760413"/>
            <a:chOff x="1248" y="3230"/>
            <a:chExt cx="3427" cy="479"/>
          </a:xfrm>
        </p:grpSpPr>
        <p:sp>
          <p:nvSpPr>
            <p:cNvPr id="53" name="Line 18"/>
            <p:cNvSpPr>
              <a:spLocks noChangeShapeType="1"/>
            </p:cNvSpPr>
            <p:nvPr/>
          </p:nvSpPr>
          <p:spPr bwMode="gray">
            <a:xfrm>
              <a:off x="1441" y="3579"/>
              <a:ext cx="3023" cy="1"/>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chemeClr val="bg1"/>
                </a:solidFill>
              </a:endParaRPr>
            </a:p>
          </p:txBody>
        </p:sp>
        <p:sp>
          <p:nvSpPr>
            <p:cNvPr id="54" name="Rectangle 19"/>
            <p:cNvSpPr>
              <a:spLocks noChangeArrowheads="1"/>
            </p:cNvSpPr>
            <p:nvPr/>
          </p:nvSpPr>
          <p:spPr bwMode="gray">
            <a:xfrm rot="3419336">
              <a:off x="1261" y="3217"/>
              <a:ext cx="302" cy="328"/>
            </a:xfrm>
            <a:prstGeom prst="rect">
              <a:avLst/>
            </a:prstGeom>
            <a:gradFill rotWithShape="1">
              <a:gsLst>
                <a:gs pos="0">
                  <a:srgbClr val="FF9933"/>
                </a:gs>
                <a:gs pos="100000">
                  <a:srgbClr val="FF993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solidFill>
                  <a:schemeClr val="bg1"/>
                </a:solidFill>
              </a:endParaRPr>
            </a:p>
          </p:txBody>
        </p:sp>
        <p:sp>
          <p:nvSpPr>
            <p:cNvPr id="55" name="Text Box 20"/>
            <p:cNvSpPr txBox="1">
              <a:spLocks noChangeArrowheads="1"/>
            </p:cNvSpPr>
            <p:nvPr/>
          </p:nvSpPr>
          <p:spPr bwMode="gray">
            <a:xfrm>
              <a:off x="1659" y="3263"/>
              <a:ext cx="3016"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uk-UA" sz="2000" dirty="0">
                  <a:solidFill>
                    <a:schemeClr val="bg1"/>
                  </a:solidFill>
                </a:rPr>
                <a:t>   Трансформація фармацевтичного ринку </a:t>
              </a:r>
            </a:p>
            <a:p>
              <a:r>
                <a:rPr lang="uk-UA" sz="2000" dirty="0">
                  <a:solidFill>
                    <a:schemeClr val="bg1"/>
                  </a:solidFill>
                </a:rPr>
                <a:t>    та технологічні тренди.</a:t>
              </a:r>
            </a:p>
          </p:txBody>
        </p:sp>
        <p:sp>
          <p:nvSpPr>
            <p:cNvPr id="56" name="Text Box 21"/>
            <p:cNvSpPr txBox="1">
              <a:spLocks noChangeArrowheads="1"/>
            </p:cNvSpPr>
            <p:nvPr/>
          </p:nvSpPr>
          <p:spPr bwMode="gray">
            <a:xfrm>
              <a:off x="1296" y="32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chemeClr val="bg1"/>
                  </a:solidFill>
                </a:rPr>
                <a:t>3</a:t>
              </a:r>
            </a:p>
          </p:txBody>
        </p:sp>
      </p:grpSp>
      <p:pic>
        <p:nvPicPr>
          <p:cNvPr id="29" name="Picture 2" descr="International Business Strategy EXPLAINED with EXAMPLES | B2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1815" y="3894883"/>
            <a:ext cx="4883534" cy="2716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41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138546"/>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6" name="Прямоугольник 5"/>
          <p:cNvSpPr/>
          <p:nvPr/>
        </p:nvSpPr>
        <p:spPr>
          <a:xfrm>
            <a:off x="341745" y="1637576"/>
            <a:ext cx="8312727" cy="3970318"/>
          </a:xfrm>
          <a:prstGeom prst="rect">
            <a:avLst/>
          </a:prstGeom>
        </p:spPr>
        <p:txBody>
          <a:bodyPr wrap="square">
            <a:spAutoFit/>
          </a:bodyPr>
          <a:lstStyle/>
          <a:p>
            <a:r>
              <a:rPr lang="uk-UA" sz="2800" dirty="0">
                <a:solidFill>
                  <a:srgbClr val="FFFF00"/>
                </a:solidFill>
                <a:latin typeface="Verdana" panose="020B0604030504040204" pitchFamily="34" charset="0"/>
                <a:ea typeface="Verdana" panose="020B0604030504040204" pitchFamily="34" charset="0"/>
              </a:rPr>
              <a:t>Світовий фармацевтичний ринок є одним із найбільш високоприбуткових та швидкозростаючих секторів світової економіки. Рівень стійкості у фармацевтичній галузі досить високий через низку особливостей, головними з яких є висока нагальність потреби в лікарських засобах (ЛЗ) та нееластичність попиту на них.</a:t>
            </a:r>
          </a:p>
        </p:txBody>
      </p:sp>
    </p:spTree>
    <p:extLst>
      <p:ext uri="{BB962C8B-B14F-4D97-AF65-F5344CB8AC3E}">
        <p14:creationId xmlns:p14="http://schemas.microsoft.com/office/powerpoint/2010/main" val="101027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138546"/>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461818" y="1859340"/>
            <a:ext cx="8183418" cy="2554545"/>
          </a:xfrm>
          <a:prstGeom prst="rect">
            <a:avLst/>
          </a:prstGeom>
        </p:spPr>
        <p:txBody>
          <a:bodyPr wrap="square">
            <a:spAutoFit/>
          </a:bodyPr>
          <a:lstStyle/>
          <a:p>
            <a:r>
              <a:rPr lang="uk-UA" sz="2000" dirty="0">
                <a:solidFill>
                  <a:srgbClr val="FFFF00"/>
                </a:solidFill>
                <a:latin typeface="Verdana" panose="020B0604030504040204" pitchFamily="34" charset="0"/>
                <a:ea typeface="Verdana" panose="020B0604030504040204" pitchFamily="34" charset="0"/>
              </a:rPr>
              <a:t>За даними провідних експертів «</a:t>
            </a:r>
            <a:r>
              <a:rPr lang="pl-PL" sz="2000" dirty="0">
                <a:solidFill>
                  <a:srgbClr val="FFFF00"/>
                </a:solidFill>
                <a:latin typeface="Verdana" panose="020B0604030504040204" pitchFamily="34" charset="0"/>
                <a:ea typeface="Verdana" panose="020B0604030504040204" pitchFamily="34" charset="0"/>
              </a:rPr>
              <a:t>Fortune Business Insights» , </a:t>
            </a:r>
            <a:r>
              <a:rPr lang="uk-UA" sz="2000" dirty="0">
                <a:solidFill>
                  <a:srgbClr val="FFFF00"/>
                </a:solidFill>
                <a:latin typeface="Verdana" panose="020B0604030504040204" pitchFamily="34" charset="0"/>
                <a:ea typeface="Verdana" panose="020B0604030504040204" pitchFamily="34" charset="0"/>
              </a:rPr>
              <a:t>вартість світової фармацевтичної промисловості в 2020 році склала 1,12 трильйона доларів США, а до 2023 року досягне 1,57 трильйона доларів США. Відзначається позитивна тенденція середньорічного темпу приросту у 6%, зокрема, за рахунок збільшення виробництва протипухлинних, протидіабетичних та протиревматичних препаратів на 12% на рік.</a:t>
            </a:r>
          </a:p>
        </p:txBody>
      </p:sp>
    </p:spTree>
    <p:extLst>
      <p:ext uri="{BB962C8B-B14F-4D97-AF65-F5344CB8AC3E}">
        <p14:creationId xmlns:p14="http://schemas.microsoft.com/office/powerpoint/2010/main" val="239042645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138546"/>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pic>
        <p:nvPicPr>
          <p:cNvPr id="4" name="Рисунок 3" descr="C:\Users\admin\Downloads\Без названия (1).png"/>
          <p:cNvPicPr/>
          <p:nvPr/>
        </p:nvPicPr>
        <p:blipFill>
          <a:blip r:embed="rId3">
            <a:extLst>
              <a:ext uri="{28A0092B-C50C-407E-A947-70E740481C1C}">
                <a14:useLocalDpi xmlns:a14="http://schemas.microsoft.com/office/drawing/2010/main" val="0"/>
              </a:ext>
            </a:extLst>
          </a:blip>
          <a:srcRect/>
          <a:stretch>
            <a:fillRect/>
          </a:stretch>
        </p:blipFill>
        <p:spPr bwMode="auto">
          <a:xfrm>
            <a:off x="184728" y="958471"/>
            <a:ext cx="8672944" cy="5551054"/>
          </a:xfrm>
          <a:prstGeom prst="rect">
            <a:avLst/>
          </a:prstGeom>
          <a:noFill/>
          <a:ln>
            <a:noFill/>
          </a:ln>
        </p:spPr>
      </p:pic>
    </p:spTree>
    <p:extLst>
      <p:ext uri="{BB962C8B-B14F-4D97-AF65-F5344CB8AC3E}">
        <p14:creationId xmlns:p14="http://schemas.microsoft.com/office/powerpoint/2010/main" val="28419000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138546"/>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rgbClr val="FF0000"/>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558342" y="1507252"/>
            <a:ext cx="8026399" cy="4893647"/>
          </a:xfrm>
          <a:prstGeom prst="rect">
            <a:avLst/>
          </a:prstGeom>
        </p:spPr>
        <p:txBody>
          <a:bodyPr wrap="square">
            <a:spAutoFit/>
          </a:bodyPr>
          <a:lstStyle/>
          <a:p>
            <a:pPr marL="342900" indent="-342900">
              <a:buFont typeface="Wingdings" panose="05000000000000000000" pitchFamily="2" charset="2"/>
              <a:buChar char="q"/>
            </a:pPr>
            <a:r>
              <a:rPr lang="uk-UA" sz="2400" dirty="0">
                <a:solidFill>
                  <a:srgbClr val="FFFF00"/>
                </a:solidFill>
              </a:rPr>
              <a:t>Список найбільших фармацевтичних компаній світу включає провідні компанії світу з розробки та виробництва лікарських засобів.</a:t>
            </a:r>
          </a:p>
          <a:p>
            <a:pPr marL="342900" indent="-342900">
              <a:buFont typeface="Wingdings" panose="05000000000000000000" pitchFamily="2" charset="2"/>
              <a:buChar char="q"/>
            </a:pPr>
            <a:r>
              <a:rPr lang="uk-UA" sz="2400" dirty="0">
                <a:solidFill>
                  <a:srgbClr val="FFFF00"/>
                </a:solidFill>
              </a:rPr>
              <a:t>Оборот фармацевтичної галузі в 2021 році оцінюється в 1,44 трлн доларів (сумарний виторг 2300 найбільших фармацевтичних компаній, зростання на 16,1% за рік і в 3,7 разів за 20 років) , з них 555 млрд припало на США ; іншими найбільшими ринками є Японія, КНР, Німеччина, Франція, Італія та Великобританія. </a:t>
            </a:r>
          </a:p>
          <a:p>
            <a:pPr marL="342900" indent="-342900">
              <a:buFont typeface="Wingdings" panose="05000000000000000000" pitchFamily="2" charset="2"/>
              <a:buChar char="q"/>
            </a:pPr>
            <a:r>
              <a:rPr lang="uk-UA" sz="2400" dirty="0">
                <a:solidFill>
                  <a:srgbClr val="FFFF00"/>
                </a:solidFill>
              </a:rPr>
              <a:t>2021 рік відзначений початком масового виробництва вакцин від </a:t>
            </a:r>
            <a:r>
              <a:rPr lang="pl-PL" sz="2400" dirty="0">
                <a:solidFill>
                  <a:srgbClr val="FFFF00"/>
                </a:solidFill>
              </a:rPr>
              <a:t>COVID-19, </a:t>
            </a:r>
            <a:r>
              <a:rPr lang="uk-UA" sz="2400" dirty="0">
                <a:solidFill>
                  <a:srgbClr val="FFFF00"/>
                </a:solidFill>
              </a:rPr>
              <a:t>прибуток трьох провідних виробників таких вакцин, </a:t>
            </a:r>
            <a:r>
              <a:rPr lang="pl-PL" sz="2400" dirty="0">
                <a:solidFill>
                  <a:srgbClr val="FFFF00"/>
                </a:solidFill>
              </a:rPr>
              <a:t>Pfizer, Biotech </a:t>
            </a:r>
            <a:r>
              <a:rPr lang="uk-UA" sz="2400" dirty="0">
                <a:solidFill>
                  <a:srgbClr val="FFFF00"/>
                </a:solidFill>
              </a:rPr>
              <a:t>і </a:t>
            </a:r>
            <a:r>
              <a:rPr lang="pl-PL" sz="2400" dirty="0">
                <a:solidFill>
                  <a:srgbClr val="FFFF00"/>
                </a:solidFill>
              </a:rPr>
              <a:t>Moderna </a:t>
            </a:r>
            <a:r>
              <a:rPr lang="uk-UA" sz="2400" dirty="0">
                <a:solidFill>
                  <a:srgbClr val="FFFF00"/>
                </a:solidFill>
              </a:rPr>
              <a:t>оцінювалася в 35 млрд доларів за рік.</a:t>
            </a:r>
          </a:p>
        </p:txBody>
      </p:sp>
    </p:spTree>
    <p:extLst>
      <p:ext uri="{BB962C8B-B14F-4D97-AF65-F5344CB8AC3E}">
        <p14:creationId xmlns:p14="http://schemas.microsoft.com/office/powerpoint/2010/main" val="54692881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138546"/>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221674" y="1601364"/>
            <a:ext cx="8405090" cy="2246769"/>
          </a:xfrm>
          <a:prstGeom prst="rect">
            <a:avLst/>
          </a:prstGeom>
        </p:spPr>
        <p:txBody>
          <a:bodyPr wrap="square">
            <a:spAutoFit/>
          </a:bodyPr>
          <a:lstStyle/>
          <a:p>
            <a:r>
              <a:rPr lang="uk-UA" sz="2000" dirty="0">
                <a:solidFill>
                  <a:srgbClr val="FFFF00"/>
                </a:solidFill>
                <a:latin typeface="Verdana" panose="020B0604030504040204" pitchFamily="34" charset="0"/>
                <a:ea typeface="Verdana" panose="020B0604030504040204" pitchFamily="34" charset="0"/>
              </a:rPr>
              <a:t>Найбільші 20 компаній цих країн становлять так звану групу "Велика Фарма" (</a:t>
            </a:r>
            <a:r>
              <a:rPr lang="pl-PL" sz="2000" dirty="0">
                <a:solidFill>
                  <a:srgbClr val="FFFF00"/>
                </a:solidFill>
                <a:latin typeface="Verdana" panose="020B0604030504040204" pitchFamily="34" charset="0"/>
                <a:ea typeface="Verdana" panose="020B0604030504040204" pitchFamily="34" charset="0"/>
              </a:rPr>
              <a:t>Big Pharma).</a:t>
            </a:r>
          </a:p>
          <a:p>
            <a:r>
              <a:rPr lang="pl-PL" sz="2000" dirty="0">
                <a:solidFill>
                  <a:srgbClr val="FFFF00"/>
                </a:solidFill>
                <a:latin typeface="Verdana" panose="020B0604030504040204" pitchFamily="34" charset="0"/>
                <a:ea typeface="Verdana" panose="020B0604030504040204" pitchFamily="34" charset="0"/>
              </a:rPr>
              <a:t>"</a:t>
            </a:r>
            <a:r>
              <a:rPr lang="uk-UA" sz="2000" dirty="0">
                <a:solidFill>
                  <a:srgbClr val="FFFF00"/>
                </a:solidFill>
                <a:latin typeface="Verdana" panose="020B0604030504040204" pitchFamily="34" charset="0"/>
                <a:ea typeface="Verdana" panose="020B0604030504040204" pitchFamily="34" charset="0"/>
              </a:rPr>
              <a:t>Біг фарма" або "Велика фарма" (від англійського "</a:t>
            </a:r>
            <a:r>
              <a:rPr lang="pl-PL" sz="2000" dirty="0">
                <a:solidFill>
                  <a:srgbClr val="FFFF00"/>
                </a:solidFill>
                <a:latin typeface="Verdana" panose="020B0604030504040204" pitchFamily="34" charset="0"/>
                <a:ea typeface="Verdana" panose="020B0604030504040204" pitchFamily="34" charset="0"/>
              </a:rPr>
              <a:t>Big Pharma") - </a:t>
            </a:r>
            <a:r>
              <a:rPr lang="uk-UA" sz="2000" dirty="0">
                <a:solidFill>
                  <a:srgbClr val="FFFF00"/>
                </a:solidFill>
                <a:latin typeface="Verdana" panose="020B0604030504040204" pitchFamily="34" charset="0"/>
                <a:ea typeface="Verdana" panose="020B0604030504040204" pitchFamily="34" charset="0"/>
              </a:rPr>
              <a:t>це група транснаціональних компаній, виробників фармацевтичної продукції. Вважають, що до складу "</a:t>
            </a:r>
            <a:r>
              <a:rPr lang="pl-PL" sz="2000" dirty="0">
                <a:solidFill>
                  <a:srgbClr val="FFFF00"/>
                </a:solidFill>
                <a:latin typeface="Verdana" panose="020B0604030504040204" pitchFamily="34" charset="0"/>
                <a:ea typeface="Verdana" panose="020B0604030504040204" pitchFamily="34" charset="0"/>
              </a:rPr>
              <a:t>Big Pharma" </a:t>
            </a:r>
            <a:r>
              <a:rPr lang="uk-UA" sz="2000" dirty="0">
                <a:solidFill>
                  <a:srgbClr val="FFFF00"/>
                </a:solidFill>
                <a:latin typeface="Verdana" panose="020B0604030504040204" pitchFamily="34" charset="0"/>
                <a:ea typeface="Verdana" panose="020B0604030504040204" pitchFamily="34" charset="0"/>
              </a:rPr>
              <a:t>входять 50 компаній з річним доходом від $3 млрд і вище.</a:t>
            </a:r>
          </a:p>
        </p:txBody>
      </p:sp>
      <p:pic>
        <p:nvPicPr>
          <p:cNvPr id="4098" name="Picture 2" descr="Big Pharma | Загружаемые программы Nintendo Switch | Игры | Nintend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4105" y="3829661"/>
            <a:ext cx="4674071" cy="2337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7435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138546"/>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212437" y="1111837"/>
            <a:ext cx="8405090" cy="1077218"/>
          </a:xfrm>
          <a:prstGeom prst="rect">
            <a:avLst/>
          </a:prstGeom>
        </p:spPr>
        <p:txBody>
          <a:bodyPr wrap="square">
            <a:spAutoFit/>
          </a:bodyPr>
          <a:lstStyle/>
          <a:p>
            <a:r>
              <a:rPr lang="uk-UA" sz="1600" dirty="0">
                <a:solidFill>
                  <a:srgbClr val="FFFF00"/>
                </a:solidFill>
                <a:latin typeface="Verdana" panose="020B0604030504040204" pitchFamily="34" charset="0"/>
                <a:ea typeface="Verdana" panose="020B0604030504040204" pitchFamily="34" charset="0"/>
              </a:rPr>
              <a:t>Рейтинг ТОП-50 найбільших фармкомпаній світу в 2020 році</a:t>
            </a:r>
          </a:p>
          <a:p>
            <a:r>
              <a:rPr lang="uk-UA" sz="1600" dirty="0">
                <a:solidFill>
                  <a:srgbClr val="FFFF00"/>
                </a:solidFill>
                <a:latin typeface="Verdana" panose="020B0604030504040204" pitchFamily="34" charset="0"/>
                <a:ea typeface="Verdana" panose="020B0604030504040204" pitchFamily="34" charset="0"/>
              </a:rPr>
              <a:t>Нинішній рейтинг складено з 50-ти найбільших фармацевтичних компаній світу, загальний обсяг продажів яких у 2020 році склав $851 млрд, згідно з фінансовим аналізом, проведеним компанією </a:t>
            </a:r>
            <a:r>
              <a:rPr lang="pl-PL" sz="1600" dirty="0">
                <a:solidFill>
                  <a:srgbClr val="FFFF00"/>
                </a:solidFill>
                <a:latin typeface="Verdana" panose="020B0604030504040204" pitchFamily="34" charset="0"/>
                <a:ea typeface="Verdana" panose="020B0604030504040204" pitchFamily="34" charset="0"/>
              </a:rPr>
              <a:t>Drug Discovery &amp; Development.</a:t>
            </a: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147782" y="2450522"/>
            <a:ext cx="8654473" cy="3996459"/>
          </a:xfrm>
          <a:prstGeom prst="rect">
            <a:avLst/>
          </a:prstGeom>
          <a:noFill/>
          <a:ln>
            <a:noFill/>
          </a:ln>
        </p:spPr>
      </p:pic>
    </p:spTree>
    <p:extLst>
      <p:ext uri="{BB962C8B-B14F-4D97-AF65-F5344CB8AC3E}">
        <p14:creationId xmlns:p14="http://schemas.microsoft.com/office/powerpoint/2010/main" val="15760168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212437" y="1111837"/>
            <a:ext cx="8405090" cy="1077218"/>
          </a:xfrm>
          <a:prstGeom prst="rect">
            <a:avLst/>
          </a:prstGeom>
        </p:spPr>
        <p:txBody>
          <a:bodyPr wrap="square">
            <a:spAutoFit/>
          </a:bodyPr>
          <a:lstStyle/>
          <a:p>
            <a:r>
              <a:rPr lang="uk-UA" sz="1600" dirty="0">
                <a:solidFill>
                  <a:srgbClr val="FFFF00"/>
                </a:solidFill>
                <a:latin typeface="Verdana" panose="020B0604030504040204" pitchFamily="34" charset="0"/>
                <a:ea typeface="Verdana" panose="020B0604030504040204" pitchFamily="34" charset="0"/>
              </a:rPr>
              <a:t>За даними провідних аналітиків звіту 2021 року на п'ятірку найбільших фармацевтичних виробників припала майже чверть світового ринку. На першому місці за виручкою на фармринку у 2020 році посіла швейцарська компанія </a:t>
            </a:r>
            <a:r>
              <a:rPr lang="pl-PL" sz="1600" dirty="0">
                <a:solidFill>
                  <a:srgbClr val="FFFF00"/>
                </a:solidFill>
                <a:latin typeface="Verdana" panose="020B0604030504040204" pitchFamily="34" charset="0"/>
                <a:ea typeface="Verdana" panose="020B0604030504040204" pitchFamily="34" charset="0"/>
              </a:rPr>
              <a:t>Roche. </a:t>
            </a:r>
            <a:r>
              <a:rPr lang="uk-UA" sz="1600" dirty="0">
                <a:solidFill>
                  <a:srgbClr val="FFFF00"/>
                </a:solidFill>
                <a:latin typeface="Verdana" panose="020B0604030504040204" pitchFamily="34" charset="0"/>
                <a:ea typeface="Verdana" panose="020B0604030504040204" pitchFamily="34" charset="0"/>
              </a:rPr>
              <a:t>У безпосередній близькості до неї розташувалася </a:t>
            </a:r>
            <a:r>
              <a:rPr lang="pl-PL" sz="1600" dirty="0">
                <a:solidFill>
                  <a:srgbClr val="FFFF00"/>
                </a:solidFill>
                <a:latin typeface="Verdana" panose="020B0604030504040204" pitchFamily="34" charset="0"/>
                <a:ea typeface="Verdana" panose="020B0604030504040204" pitchFamily="34" charset="0"/>
              </a:rPr>
              <a:t>Novartis. </a:t>
            </a:r>
          </a:p>
        </p:txBody>
      </p:sp>
      <p:pic>
        <p:nvPicPr>
          <p:cNvPr id="7" name="Рисунок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1" y="2681497"/>
            <a:ext cx="8312726" cy="3959448"/>
          </a:xfrm>
          <a:prstGeom prst="rect">
            <a:avLst/>
          </a:prstGeom>
          <a:noFill/>
          <a:ln>
            <a:noFill/>
          </a:ln>
        </p:spPr>
      </p:pic>
    </p:spTree>
    <p:extLst>
      <p:ext uri="{BB962C8B-B14F-4D97-AF65-F5344CB8AC3E}">
        <p14:creationId xmlns:p14="http://schemas.microsoft.com/office/powerpoint/2010/main" val="2990510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1173018" y="912289"/>
            <a:ext cx="7730836" cy="2492990"/>
          </a:xfrm>
          <a:prstGeom prst="rect">
            <a:avLst/>
          </a:prstGeom>
        </p:spPr>
        <p:txBody>
          <a:bodyPr wrap="square">
            <a:spAutoFit/>
          </a:bodyPr>
          <a:lstStyle/>
          <a:p>
            <a:endParaRPr lang="uk-UA" sz="1600" dirty="0">
              <a:solidFill>
                <a:srgbClr val="FFFF00"/>
              </a:solidFill>
              <a:latin typeface="Verdana" panose="020B0604030504040204" pitchFamily="34" charset="0"/>
              <a:ea typeface="Verdana" panose="020B0604030504040204" pitchFamily="34" charset="0"/>
            </a:endParaRPr>
          </a:p>
          <a:p>
            <a:r>
              <a:rPr lang="uk-UA" sz="2000" dirty="0">
                <a:solidFill>
                  <a:srgbClr val="FFFF00"/>
                </a:solidFill>
                <a:latin typeface="Verdana" panose="020B0604030504040204" pitchFamily="34" charset="0"/>
                <a:ea typeface="Verdana" panose="020B0604030504040204" pitchFamily="34" charset="0"/>
              </a:rPr>
              <a:t>Така концентрація виробничих потужностей і як наслідок з цього монополізація ринку викликають невдоволення країн і країн третього світу, оскільки основна частина хворих, які потребують принципово нових ліків, перебуває переважно в третіх країнах. Ці чинники стали стимулом низки країн третього світу з перебудови світового фармацевтичного ринку.</a:t>
            </a:r>
          </a:p>
        </p:txBody>
      </p:sp>
      <p:pic>
        <p:nvPicPr>
          <p:cNvPr id="4" name="Рисунок 3"/>
          <p:cNvPicPr>
            <a:picLocks noChangeAspect="1"/>
          </p:cNvPicPr>
          <p:nvPr/>
        </p:nvPicPr>
        <p:blipFill>
          <a:blip r:embed="rId3"/>
          <a:stretch>
            <a:fillRect/>
          </a:stretch>
        </p:blipFill>
        <p:spPr>
          <a:xfrm>
            <a:off x="0" y="1179457"/>
            <a:ext cx="1281545" cy="1281545"/>
          </a:xfrm>
          <a:prstGeom prst="rect">
            <a:avLst/>
          </a:prstGeom>
        </p:spPr>
      </p:pic>
      <p:pic>
        <p:nvPicPr>
          <p:cNvPr id="10" name="Рисунок 9"/>
          <p:cNvPicPr>
            <a:picLocks noChangeAspect="1"/>
          </p:cNvPicPr>
          <p:nvPr/>
        </p:nvPicPr>
        <p:blipFill>
          <a:blip r:embed="rId4"/>
          <a:stretch>
            <a:fillRect/>
          </a:stretch>
        </p:blipFill>
        <p:spPr>
          <a:xfrm>
            <a:off x="1895865" y="3556577"/>
            <a:ext cx="5204487" cy="2964295"/>
          </a:xfrm>
          <a:prstGeom prst="rect">
            <a:avLst/>
          </a:prstGeom>
        </p:spPr>
      </p:pic>
    </p:spTree>
    <p:extLst>
      <p:ext uri="{BB962C8B-B14F-4D97-AF65-F5344CB8AC3E}">
        <p14:creationId xmlns:p14="http://schemas.microsoft.com/office/powerpoint/2010/main" val="101117990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4" name="Прямоугольник 3"/>
          <p:cNvSpPr/>
          <p:nvPr/>
        </p:nvSpPr>
        <p:spPr>
          <a:xfrm>
            <a:off x="350982" y="912289"/>
            <a:ext cx="7610764" cy="1015663"/>
          </a:xfrm>
          <a:prstGeom prst="rect">
            <a:avLst/>
          </a:prstGeom>
        </p:spPr>
        <p:txBody>
          <a:bodyPr wrap="square">
            <a:spAutoFit/>
          </a:bodyPr>
          <a:lstStyle/>
          <a:p>
            <a:pPr algn="ctr"/>
            <a:r>
              <a:rPr lang="uk-UA" sz="2000" dirty="0">
                <a:solidFill>
                  <a:srgbClr val="FEFEFE"/>
                </a:solidFill>
                <a:latin typeface="Verdana" panose="020B0604030504040204" pitchFamily="34" charset="0"/>
                <a:ea typeface="Verdana" panose="020B0604030504040204" pitchFamily="34" charset="0"/>
              </a:rPr>
              <a:t>Зростанню фармацевтичного ринку сприяють безліч факторів.</a:t>
            </a:r>
          </a:p>
          <a:p>
            <a:r>
              <a:rPr lang="uk-UA" sz="2000" dirty="0">
                <a:solidFill>
                  <a:srgbClr val="FEFEFE"/>
                </a:solidFill>
                <a:latin typeface="Verdana" panose="020B0604030504040204" pitchFamily="34" charset="0"/>
                <a:ea typeface="Verdana" panose="020B0604030504040204" pitchFamily="34" charset="0"/>
              </a:rPr>
              <a:t> </a:t>
            </a:r>
          </a:p>
        </p:txBody>
      </p:sp>
      <p:graphicFrame>
        <p:nvGraphicFramePr>
          <p:cNvPr id="6" name="Схема 5"/>
          <p:cNvGraphicFramePr/>
          <p:nvPr>
            <p:extLst>
              <p:ext uri="{D42A27DB-BD31-4B8C-83A1-F6EECF244321}">
                <p14:modId xmlns:p14="http://schemas.microsoft.com/office/powerpoint/2010/main" val="2712855564"/>
              </p:ext>
            </p:extLst>
          </p:nvPr>
        </p:nvGraphicFramePr>
        <p:xfrm>
          <a:off x="757382" y="1732214"/>
          <a:ext cx="766618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36469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212437" y="1111837"/>
            <a:ext cx="8405090" cy="1077218"/>
          </a:xfrm>
          <a:prstGeom prst="rect">
            <a:avLst/>
          </a:prstGeom>
        </p:spPr>
        <p:txBody>
          <a:bodyPr wrap="square">
            <a:spAutoFit/>
          </a:bodyPr>
          <a:lstStyle/>
          <a:p>
            <a:r>
              <a:rPr lang="uk-UA" sz="1600" dirty="0">
                <a:solidFill>
                  <a:srgbClr val="FFFF00"/>
                </a:solidFill>
                <a:latin typeface="Verdana" panose="020B0604030504040204" pitchFamily="34" charset="0"/>
                <a:ea typeface="Verdana" panose="020B0604030504040204" pitchFamily="34" charset="0"/>
              </a:rPr>
              <a:t>Географічна структура світового фармацевтичного ринку складається із окремих регіональних сегментів. Це ринки розвинених країн (Північна Америка, Західна Європа, Японія), ринки країн Центральної та Східної Європи, Азії та Африки, країн СНД та ТС</a:t>
            </a:r>
            <a:endParaRPr lang="pl-PL" sz="1600" dirty="0">
              <a:solidFill>
                <a:srgbClr val="FFFF00"/>
              </a:solidFill>
              <a:latin typeface="Verdana" panose="020B0604030504040204" pitchFamily="34" charset="0"/>
              <a:ea typeface="Verdana" panose="020B0604030504040204" pitchFamily="34" charset="0"/>
            </a:endParaRPr>
          </a:p>
        </p:txBody>
      </p:sp>
      <p:pic>
        <p:nvPicPr>
          <p:cNvPr id="4" name="Рисунок 3"/>
          <p:cNvPicPr/>
          <p:nvPr/>
        </p:nvPicPr>
        <p:blipFill>
          <a:blip r:embed="rId3">
            <a:extLst>
              <a:ext uri="{28A0092B-C50C-407E-A947-70E740481C1C}">
                <a14:useLocalDpi xmlns:a14="http://schemas.microsoft.com/office/drawing/2010/main" val="0"/>
              </a:ext>
            </a:extLst>
          </a:blip>
          <a:srcRect/>
          <a:stretch>
            <a:fillRect/>
          </a:stretch>
        </p:blipFill>
        <p:spPr bwMode="auto">
          <a:xfrm>
            <a:off x="323273" y="2314401"/>
            <a:ext cx="8063345" cy="4252653"/>
          </a:xfrm>
          <a:prstGeom prst="rect">
            <a:avLst/>
          </a:prstGeom>
          <a:noFill/>
          <a:ln>
            <a:noFill/>
          </a:ln>
        </p:spPr>
      </p:pic>
    </p:spTree>
    <p:extLst>
      <p:ext uri="{BB962C8B-B14F-4D97-AF65-F5344CB8AC3E}">
        <p14:creationId xmlns:p14="http://schemas.microsoft.com/office/powerpoint/2010/main" val="17894679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212437" y="1111837"/>
            <a:ext cx="8405090" cy="1569660"/>
          </a:xfrm>
          <a:prstGeom prst="rect">
            <a:avLst/>
          </a:prstGeom>
        </p:spPr>
        <p:txBody>
          <a:bodyPr wrap="square">
            <a:spAutoFit/>
          </a:bodyPr>
          <a:lstStyle/>
          <a:p>
            <a:r>
              <a:rPr lang="uk-UA" sz="1600" dirty="0">
                <a:solidFill>
                  <a:srgbClr val="FFFF00"/>
                </a:solidFill>
                <a:latin typeface="Verdana" panose="020B0604030504040204" pitchFamily="34" charset="0"/>
                <a:ea typeface="Verdana" panose="020B0604030504040204" pitchFamily="34" charset="0"/>
              </a:rPr>
              <a:t>У той же час, на фармацевтичну галузь протягом 10 останніх років істотно впливає ряд специфічних факторів, змінюючи як географічну картину світового фармацевтичного ринку, так і внутрішню структуру галузі. Основною особливістю сьогоднішньої фармацевтичної індустрії є зосередження локалізації виробництва фармпродукції у США та країнах Західної Європи.</a:t>
            </a:r>
            <a:endParaRPr lang="pl-PL" sz="1600" dirty="0">
              <a:solidFill>
                <a:srgbClr val="FFFF00"/>
              </a:solidFill>
              <a:latin typeface="Verdana" panose="020B0604030504040204" pitchFamily="34" charset="0"/>
              <a:ea typeface="Verdana" panose="020B0604030504040204" pitchFamily="34" charset="0"/>
            </a:endParaRPr>
          </a:p>
        </p:txBody>
      </p:sp>
      <p:sp>
        <p:nvSpPr>
          <p:cNvPr id="2" name="Прямоугольник 1"/>
          <p:cNvSpPr/>
          <p:nvPr/>
        </p:nvSpPr>
        <p:spPr>
          <a:xfrm>
            <a:off x="1874982" y="2681497"/>
            <a:ext cx="7195127" cy="3454920"/>
          </a:xfrm>
          <a:prstGeom prst="rect">
            <a:avLst/>
          </a:prstGeom>
        </p:spPr>
        <p:txBody>
          <a:bodyPr wrap="square">
            <a:spAutoFit/>
          </a:bodyPr>
          <a:lstStyle/>
          <a:p>
            <a:pPr>
              <a:lnSpc>
                <a:spcPct val="107000"/>
              </a:lnSpc>
              <a:spcAft>
                <a:spcPts val="800"/>
              </a:spcAft>
            </a:pPr>
            <a:r>
              <a:rPr lang="uk-UA" dirty="0">
                <a:solidFill>
                  <a:schemeClr val="bg1"/>
                </a:solidFill>
                <a:latin typeface="Times New Roman" panose="02020603050405020304" pitchFamily="18" charset="0"/>
                <a:ea typeface="Calibri" panose="020F0502020204030204" pitchFamily="34" charset="0"/>
              </a:rPr>
              <a:t>Дослідники також прогнозують переділ часток світового генерикового фармринку у бік Індії, Китаю, Бразилії, Туреччини та Південної Кореї. Зростанню світового ринку генериків сприятиме реформування систем охорони здоров'я, спрямоване на економію бюджетних коштів, і, як наслідок, усунення структури споживання з дорогих оригінальних лікарських засобів на доступніші. </a:t>
            </a:r>
          </a:p>
          <a:p>
            <a:pPr>
              <a:lnSpc>
                <a:spcPct val="107000"/>
              </a:lnSpc>
              <a:spcAft>
                <a:spcPts val="800"/>
              </a:spcAft>
            </a:pPr>
            <a:r>
              <a:rPr lang="uk-UA" dirty="0">
                <a:solidFill>
                  <a:schemeClr val="bg1"/>
                </a:solidFill>
                <a:latin typeface="Times New Roman" panose="02020603050405020304" pitchFamily="18" charset="0"/>
                <a:ea typeface="Calibri" panose="020F0502020204030204" pitchFamily="34" charset="0"/>
              </a:rPr>
              <a:t>У ситуації, що склалася на світовому фармринку, можна очікувати запеклої конкурентної сутички фірм за перспективний сегмент генериків. У зв'язку з цим аналітики </a:t>
            </a:r>
            <a:r>
              <a:rPr lang="en-US" dirty="0">
                <a:solidFill>
                  <a:schemeClr val="bg1"/>
                </a:solidFill>
                <a:latin typeface="Times New Roman" panose="02020603050405020304" pitchFamily="18" charset="0"/>
                <a:ea typeface="Calibri" panose="020F0502020204030204" pitchFamily="34" charset="0"/>
              </a:rPr>
              <a:t>«Frost &amp; Sullivan</a:t>
            </a:r>
            <a:r>
              <a:rPr lang="uk-UA" dirty="0">
                <a:solidFill>
                  <a:schemeClr val="bg1"/>
                </a:solidFill>
                <a:latin typeface="Times New Roman" panose="02020603050405020304" pitchFamily="18" charset="0"/>
                <a:ea typeface="Calibri" panose="020F0502020204030204" pitchFamily="34" charset="0"/>
              </a:rPr>
              <a:t>» відзначають збільшення кількості стратегічних альянсів між виробниками оригінальних лікарських препаратів та генериків та біоаналогів.</a:t>
            </a:r>
            <a:endParaRPr lang="ru-RU" dirty="0">
              <a:solidFill>
                <a:schemeClr val="bg1"/>
              </a:solidFill>
              <a:latin typeface="Times New Roman" panose="02020603050405020304" pitchFamily="18" charset="0"/>
              <a:ea typeface="Calibri" panose="020F0502020204030204" pitchFamily="34" charset="0"/>
            </a:endParaRPr>
          </a:p>
        </p:txBody>
      </p:sp>
      <p:pic>
        <p:nvPicPr>
          <p:cNvPr id="6" name="Рисунок 5"/>
          <p:cNvPicPr>
            <a:picLocks noChangeAspect="1"/>
          </p:cNvPicPr>
          <p:nvPr/>
        </p:nvPicPr>
        <p:blipFill>
          <a:blip r:embed="rId3"/>
          <a:stretch>
            <a:fillRect/>
          </a:stretch>
        </p:blipFill>
        <p:spPr>
          <a:xfrm>
            <a:off x="323272" y="3165275"/>
            <a:ext cx="1281545" cy="1281545"/>
          </a:xfrm>
          <a:prstGeom prst="rect">
            <a:avLst/>
          </a:prstGeom>
        </p:spPr>
      </p:pic>
    </p:spTree>
    <p:extLst>
      <p:ext uri="{BB962C8B-B14F-4D97-AF65-F5344CB8AC3E}">
        <p14:creationId xmlns:p14="http://schemas.microsoft.com/office/powerpoint/2010/main" val="972730749"/>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3" name="Прямоугольник 2"/>
          <p:cNvSpPr/>
          <p:nvPr/>
        </p:nvSpPr>
        <p:spPr>
          <a:xfrm>
            <a:off x="212437" y="1111837"/>
            <a:ext cx="8405090" cy="1569660"/>
          </a:xfrm>
          <a:prstGeom prst="rect">
            <a:avLst/>
          </a:prstGeom>
        </p:spPr>
        <p:txBody>
          <a:bodyPr wrap="square">
            <a:spAutoFit/>
          </a:bodyPr>
          <a:lstStyle/>
          <a:p>
            <a:r>
              <a:rPr lang="ru-RU" sz="1600" dirty="0">
                <a:solidFill>
                  <a:srgbClr val="FFFF00"/>
                </a:solidFill>
                <a:latin typeface="Verdana" panose="020B0604030504040204" pitchFamily="34" charset="0"/>
                <a:ea typeface="Verdana" panose="020B0604030504040204" pitchFamily="34" charset="0"/>
              </a:rPr>
              <a:t>На першому місці </a:t>
            </a:r>
            <a:r>
              <a:rPr lang="ru-RU" sz="1600" dirty="0" err="1">
                <a:solidFill>
                  <a:srgbClr val="FFFF00"/>
                </a:solidFill>
                <a:latin typeface="Verdana" panose="020B0604030504040204" pitchFamily="34" charset="0"/>
                <a:ea typeface="Verdana" panose="020B0604030504040204" pitchFamily="34" charset="0"/>
              </a:rPr>
              <a:t>серед</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країн</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які</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прагнуть</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подолати</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перевагу</a:t>
            </a:r>
            <a:r>
              <a:rPr lang="ru-RU" sz="1600" dirty="0">
                <a:solidFill>
                  <a:srgbClr val="FFFF00"/>
                </a:solidFill>
                <a:latin typeface="Verdana" panose="020B0604030504040204" pitchFamily="34" charset="0"/>
                <a:ea typeface="Verdana" panose="020B0604030504040204" pitchFamily="34" charset="0"/>
              </a:rPr>
              <a:t> Заходу на </a:t>
            </a:r>
            <a:r>
              <a:rPr lang="ru-RU" sz="1600" dirty="0" err="1">
                <a:solidFill>
                  <a:srgbClr val="FFFF00"/>
                </a:solidFill>
                <a:latin typeface="Verdana" panose="020B0604030504040204" pitchFamily="34" charset="0"/>
                <a:ea typeface="Verdana" panose="020B0604030504040204" pitchFamily="34" charset="0"/>
              </a:rPr>
              <a:t>світовому</a:t>
            </a:r>
            <a:r>
              <a:rPr lang="ru-RU" sz="1600" dirty="0">
                <a:solidFill>
                  <a:srgbClr val="FFFF00"/>
                </a:solidFill>
                <a:latin typeface="Verdana" panose="020B0604030504040204" pitchFamily="34" charset="0"/>
                <a:ea typeface="Verdana" panose="020B0604030504040204" pitchFamily="34" charset="0"/>
              </a:rPr>
              <a:t> ринку ЛЗ, </a:t>
            </a:r>
            <a:r>
              <a:rPr lang="ru-RU" sz="1600" dirty="0" err="1">
                <a:solidFill>
                  <a:srgbClr val="FFFF00"/>
                </a:solidFill>
                <a:latin typeface="Verdana" panose="020B0604030504040204" pitchFamily="34" charset="0"/>
                <a:ea typeface="Verdana" panose="020B0604030504040204" pitchFamily="34" charset="0"/>
              </a:rPr>
              <a:t>знаходиться</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Індія</a:t>
            </a:r>
            <a:r>
              <a:rPr lang="ru-RU" sz="1600" dirty="0">
                <a:solidFill>
                  <a:srgbClr val="FFFF00"/>
                </a:solidFill>
                <a:latin typeface="Verdana" panose="020B0604030504040204" pitchFamily="34" charset="0"/>
                <a:ea typeface="Verdana" panose="020B0604030504040204" pitchFamily="34" charset="0"/>
              </a:rPr>
              <a:t>, на другому – Китай, на </a:t>
            </a:r>
            <a:r>
              <a:rPr lang="ru-RU" sz="1600" dirty="0" err="1">
                <a:solidFill>
                  <a:srgbClr val="FFFF00"/>
                </a:solidFill>
                <a:latin typeface="Verdana" panose="020B0604030504040204" pitchFamily="34" charset="0"/>
                <a:ea typeface="Verdana" panose="020B0604030504040204" pitchFamily="34" charset="0"/>
              </a:rPr>
              <a:t>третьому</a:t>
            </a:r>
            <a:r>
              <a:rPr lang="ru-RU" sz="1600" dirty="0">
                <a:solidFill>
                  <a:srgbClr val="FFFF00"/>
                </a:solidFill>
                <a:latin typeface="Verdana" panose="020B0604030504040204" pitchFamily="34" charset="0"/>
                <a:ea typeface="Verdana" panose="020B0604030504040204" pitchFamily="34" charset="0"/>
              </a:rPr>
              <a:t> – </a:t>
            </a:r>
            <a:r>
              <a:rPr lang="ru-RU" sz="1600" dirty="0" err="1">
                <a:solidFill>
                  <a:srgbClr val="FFFF00"/>
                </a:solidFill>
                <a:latin typeface="Verdana" panose="020B0604030504040204" pitchFamily="34" charset="0"/>
                <a:ea typeface="Verdana" panose="020B0604030504040204" pitchFamily="34" charset="0"/>
              </a:rPr>
              <a:t>Бразилія</a:t>
            </a:r>
            <a:r>
              <a:rPr lang="ru-RU" sz="1600" dirty="0">
                <a:solidFill>
                  <a:srgbClr val="FFFF00"/>
                </a:solidFill>
                <a:latin typeface="Verdana" panose="020B0604030504040204" pitchFamily="34" charset="0"/>
                <a:ea typeface="Verdana" panose="020B0604030504040204" pitchFamily="34" charset="0"/>
              </a:rPr>
              <a:t>. Вони </a:t>
            </a:r>
            <a:r>
              <a:rPr lang="ru-RU" sz="1600" dirty="0" err="1">
                <a:solidFill>
                  <a:srgbClr val="FFFF00"/>
                </a:solidFill>
                <a:latin typeface="Verdana" panose="020B0604030504040204" pitchFamily="34" charset="0"/>
                <a:ea typeface="Verdana" panose="020B0604030504040204" pitchFamily="34" charset="0"/>
              </a:rPr>
              <a:t>проводять</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масштабні</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перетворення</a:t>
            </a:r>
            <a:r>
              <a:rPr lang="ru-RU" sz="1600" dirty="0">
                <a:solidFill>
                  <a:srgbClr val="FFFF00"/>
                </a:solidFill>
                <a:latin typeface="Verdana" panose="020B0604030504040204" pitchFamily="34" charset="0"/>
                <a:ea typeface="Verdana" panose="020B0604030504040204" pitchFamily="34" charset="0"/>
              </a:rPr>
              <a:t> у </a:t>
            </a:r>
            <a:r>
              <a:rPr lang="ru-RU" sz="1600" dirty="0" err="1">
                <a:solidFill>
                  <a:srgbClr val="FFFF00"/>
                </a:solidFill>
                <a:latin typeface="Verdana" panose="020B0604030504040204" pitchFamily="34" charset="0"/>
                <a:ea typeface="Verdana" panose="020B0604030504040204" pitchFamily="34" charset="0"/>
              </a:rPr>
              <a:t>фармацевтичній</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промисловості</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мають</a:t>
            </a:r>
            <a:r>
              <a:rPr lang="ru-RU" sz="1600" dirty="0">
                <a:solidFill>
                  <a:srgbClr val="FFFF00"/>
                </a:solidFill>
                <a:latin typeface="Verdana" panose="020B0604030504040204" pitchFamily="34" charset="0"/>
                <a:ea typeface="Verdana" panose="020B0604030504040204" pitchFamily="34" charset="0"/>
              </a:rPr>
              <a:t> великий </a:t>
            </a:r>
            <a:r>
              <a:rPr lang="ru-RU" sz="1600" dirty="0" err="1">
                <a:solidFill>
                  <a:srgbClr val="FFFF00"/>
                </a:solidFill>
                <a:latin typeface="Verdana" panose="020B0604030504040204" pitchFamily="34" charset="0"/>
                <a:ea typeface="Verdana" panose="020B0604030504040204" pitchFamily="34" charset="0"/>
              </a:rPr>
              <a:t>науковий</a:t>
            </a:r>
            <a:r>
              <a:rPr lang="ru-RU" sz="1600" dirty="0">
                <a:solidFill>
                  <a:srgbClr val="FFFF00"/>
                </a:solidFill>
                <a:latin typeface="Verdana" panose="020B0604030504040204" pitchFamily="34" charset="0"/>
                <a:ea typeface="Verdana" panose="020B0604030504040204" pitchFamily="34" charset="0"/>
              </a:rPr>
              <a:t> та </a:t>
            </a:r>
            <a:r>
              <a:rPr lang="ru-RU" sz="1600" dirty="0" err="1">
                <a:solidFill>
                  <a:srgbClr val="FFFF00"/>
                </a:solidFill>
                <a:latin typeface="Verdana" panose="020B0604030504040204" pitchFamily="34" charset="0"/>
                <a:ea typeface="Verdana" panose="020B0604030504040204" pitchFamily="34" charset="0"/>
              </a:rPr>
              <a:t>споживчий</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потенціал</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величезний</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внутрішній</a:t>
            </a:r>
            <a:r>
              <a:rPr lang="ru-RU" sz="1600" dirty="0">
                <a:solidFill>
                  <a:srgbClr val="FFFF00"/>
                </a:solidFill>
                <a:latin typeface="Verdana" panose="020B0604030504040204" pitchFamily="34" charset="0"/>
                <a:ea typeface="Verdana" panose="020B0604030504040204" pitchFamily="34" charset="0"/>
              </a:rPr>
              <a:t> </a:t>
            </a:r>
            <a:r>
              <a:rPr lang="ru-RU" sz="1600" dirty="0" err="1">
                <a:solidFill>
                  <a:srgbClr val="FFFF00"/>
                </a:solidFill>
                <a:latin typeface="Verdana" panose="020B0604030504040204" pitchFamily="34" charset="0"/>
                <a:ea typeface="Verdana" panose="020B0604030504040204" pitchFamily="34" charset="0"/>
              </a:rPr>
              <a:t>ринок</a:t>
            </a:r>
            <a:r>
              <a:rPr lang="ru-RU" sz="1600" dirty="0">
                <a:solidFill>
                  <a:srgbClr val="FFFF00"/>
                </a:solidFill>
                <a:latin typeface="Verdana" panose="020B0604030504040204" pitchFamily="34" charset="0"/>
                <a:ea typeface="Verdana" panose="020B0604030504040204" pitchFamily="34" charset="0"/>
              </a:rPr>
              <a:t> .</a:t>
            </a:r>
          </a:p>
          <a:p>
            <a:endParaRPr lang="ru-RU" sz="1600" dirty="0">
              <a:solidFill>
                <a:srgbClr val="FFFF00"/>
              </a:solidFill>
              <a:latin typeface="Verdana" panose="020B0604030504040204" pitchFamily="34" charset="0"/>
              <a:ea typeface="Verdana" panose="020B0604030504040204" pitchFamily="34" charset="0"/>
            </a:endParaRPr>
          </a:p>
        </p:txBody>
      </p:sp>
      <p:pic>
        <p:nvPicPr>
          <p:cNvPr id="8" name="Рисунок 7"/>
          <p:cNvPicPr/>
          <p:nvPr/>
        </p:nvPicPr>
        <p:blipFill>
          <a:blip r:embed="rId3">
            <a:extLst>
              <a:ext uri="{28A0092B-C50C-407E-A947-70E740481C1C}">
                <a14:useLocalDpi xmlns:a14="http://schemas.microsoft.com/office/drawing/2010/main" val="0"/>
              </a:ext>
            </a:extLst>
          </a:blip>
          <a:srcRect/>
          <a:stretch>
            <a:fillRect/>
          </a:stretch>
        </p:blipFill>
        <p:spPr bwMode="auto">
          <a:xfrm>
            <a:off x="471055" y="2560955"/>
            <a:ext cx="8497453" cy="4006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9119559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2" name="Прямоугольник 1"/>
          <p:cNvSpPr/>
          <p:nvPr/>
        </p:nvSpPr>
        <p:spPr>
          <a:xfrm>
            <a:off x="371629" y="1003037"/>
            <a:ext cx="8278225" cy="3557512"/>
          </a:xfrm>
          <a:prstGeom prst="rect">
            <a:avLst/>
          </a:prstGeom>
        </p:spPr>
        <p:txBody>
          <a:bodyPr wrap="square">
            <a:spAutoFit/>
          </a:bodyPr>
          <a:lstStyle/>
          <a:p>
            <a:pPr>
              <a:lnSpc>
                <a:spcPct val="107000"/>
              </a:lnSpc>
              <a:spcAft>
                <a:spcPts val="800"/>
              </a:spcAft>
            </a:pPr>
            <a:r>
              <a:rPr lang="uk-UA" dirty="0">
                <a:solidFill>
                  <a:srgbClr val="FFFF00"/>
                </a:solidFill>
                <a:latin typeface="Times New Roman" panose="02020603050405020304" pitchFamily="18" charset="0"/>
                <a:ea typeface="Calibri" panose="020F0502020204030204" pitchFamily="34" charset="0"/>
              </a:rPr>
              <a:t>Населення Індії та Китаю становить понад 1 млрд і 1,3 млрд осіб відповідно. Для оцінки споживчого потенціалу слід враховувати, що в обох країнах спостерігається такий процес, як старіння населення, яке в майбутньому набуде великих масштабів.</a:t>
            </a:r>
            <a:endParaRPr lang="ru-RU" dirty="0">
              <a:solidFill>
                <a:srgbClr val="FFFF00"/>
              </a:solidFill>
              <a:latin typeface="Times New Roman" panose="02020603050405020304" pitchFamily="18" charset="0"/>
              <a:ea typeface="Calibri" panose="020F0502020204030204" pitchFamily="34" charset="0"/>
            </a:endParaRPr>
          </a:p>
          <a:p>
            <a:pPr>
              <a:lnSpc>
                <a:spcPct val="107000"/>
              </a:lnSpc>
              <a:spcAft>
                <a:spcPts val="800"/>
              </a:spcAft>
            </a:pPr>
            <a:r>
              <a:rPr lang="uk-UA" dirty="0">
                <a:solidFill>
                  <a:srgbClr val="FFFF00"/>
                </a:solidFill>
                <a:latin typeface="Times New Roman" panose="02020603050405020304" pitchFamily="18" charset="0"/>
                <a:ea typeface="Calibri" panose="020F0502020204030204" pitchFamily="34" charset="0"/>
              </a:rPr>
              <a:t>Наголос на централізації виробництва та якості ліків (GMP) у Китаї дало можливість забезпечити власну розробку 800 інноваційних молекул, залучити 20 глобальних виробників та повністю перейти на міжнародні стандарти обігу фармпродукції.</a:t>
            </a:r>
            <a:endParaRPr lang="ru-RU" dirty="0">
              <a:solidFill>
                <a:srgbClr val="FFFF00"/>
              </a:solidFill>
              <a:latin typeface="Times New Roman" panose="02020603050405020304" pitchFamily="18" charset="0"/>
              <a:ea typeface="Calibri" panose="020F0502020204030204" pitchFamily="34" charset="0"/>
            </a:endParaRPr>
          </a:p>
          <a:p>
            <a:pPr>
              <a:lnSpc>
                <a:spcPct val="107000"/>
              </a:lnSpc>
              <a:spcAft>
                <a:spcPts val="800"/>
              </a:spcAft>
            </a:pPr>
            <a:r>
              <a:rPr lang="uk-UA" dirty="0">
                <a:solidFill>
                  <a:srgbClr val="FFFF00"/>
                </a:solidFill>
                <a:latin typeface="Times New Roman" panose="02020603050405020304" pitchFamily="18" charset="0"/>
                <a:ea typeface="Calibri" panose="020F0502020204030204" pitchFamily="34" charset="0"/>
              </a:rPr>
              <a:t>За прогнозами аналітиків, до 2020 р. обсяг випуску фармпродукції в Китаї складе 1,57 трлн дол. Передбачається, що протягом найближчих років китайський фармринок вийде  на лідируючі позиції у світі після ринків США та Японії.</a:t>
            </a:r>
            <a:endParaRPr lang="ru-RU" dirty="0">
              <a:solidFill>
                <a:srgbClr val="FFFF00"/>
              </a:solidFill>
              <a:latin typeface="Times New Roman" panose="02020603050405020304" pitchFamily="18" charset="0"/>
              <a:ea typeface="Calibri" panose="020F0502020204030204" pitchFamily="34" charset="0"/>
            </a:endParaRPr>
          </a:p>
        </p:txBody>
      </p:sp>
      <p:pic>
        <p:nvPicPr>
          <p:cNvPr id="4" name="Рисунок 3"/>
          <p:cNvPicPr>
            <a:picLocks noChangeAspect="1"/>
          </p:cNvPicPr>
          <p:nvPr/>
        </p:nvPicPr>
        <p:blipFill>
          <a:blip r:embed="rId3"/>
          <a:stretch>
            <a:fillRect/>
          </a:stretch>
        </p:blipFill>
        <p:spPr>
          <a:xfrm>
            <a:off x="463993" y="4719377"/>
            <a:ext cx="4662189" cy="18338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24245436"/>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2" name="Прямоугольник 1"/>
          <p:cNvSpPr/>
          <p:nvPr/>
        </p:nvSpPr>
        <p:spPr>
          <a:xfrm>
            <a:off x="3666836" y="1224710"/>
            <a:ext cx="4973781" cy="4801314"/>
          </a:xfrm>
          <a:prstGeom prst="rect">
            <a:avLst/>
          </a:prstGeom>
        </p:spPr>
        <p:txBody>
          <a:bodyPr wrap="square">
            <a:spAutoFit/>
          </a:bodyPr>
          <a:lstStyle/>
          <a:p>
            <a:r>
              <a:rPr lang="uk-UA" dirty="0">
                <a:solidFill>
                  <a:srgbClr val="FFFF00"/>
                </a:solidFill>
              </a:rPr>
              <a:t>Індія спеціалізується на випуску генериків і на сьогоднішній день є одним із ключових виробників цієї продукції у світі. Китай займає важливу позицію у світі щодо виробництва активних фармацевтичних інгредієнтів (АФІ або субстанцій), будучи світовим лідером за цим показником. Західними експертами високо оцінюється інтелектуальний потенціал обох країн.</a:t>
            </a:r>
            <a:endParaRPr lang="ru-RU" dirty="0">
              <a:solidFill>
                <a:srgbClr val="FFFF00"/>
              </a:solidFill>
            </a:endParaRPr>
          </a:p>
          <a:p>
            <a:endParaRPr lang="uk-UA" dirty="0">
              <a:solidFill>
                <a:srgbClr val="FFFF00"/>
              </a:solidFill>
            </a:endParaRPr>
          </a:p>
          <a:p>
            <a:endParaRPr lang="uk-UA" dirty="0">
              <a:solidFill>
                <a:srgbClr val="FFFF00"/>
              </a:solidFill>
            </a:endParaRPr>
          </a:p>
          <a:p>
            <a:r>
              <a:rPr lang="uk-UA" dirty="0">
                <a:solidFill>
                  <a:srgbClr val="FFFF00"/>
                </a:solidFill>
              </a:rPr>
              <a:t>Південна Корея пішла шляхом інноваційного розвитку в галузі перспективних напрямів науки, локалізації виробництва біосімілярів, залучення державного та приватного капіталу та мобілізувала в країну найкращих міжнародних фахівців.</a:t>
            </a:r>
            <a:endParaRPr lang="ru-RU" dirty="0">
              <a:solidFill>
                <a:srgbClr val="FFFF00"/>
              </a:solidFill>
            </a:endParaRPr>
          </a:p>
        </p:txBody>
      </p:sp>
      <p:pic>
        <p:nvPicPr>
          <p:cNvPr id="3" name="Рисунок 2"/>
          <p:cNvPicPr>
            <a:picLocks noChangeAspect="1"/>
          </p:cNvPicPr>
          <p:nvPr/>
        </p:nvPicPr>
        <p:blipFill>
          <a:blip r:embed="rId3"/>
          <a:stretch>
            <a:fillRect/>
          </a:stretch>
        </p:blipFill>
        <p:spPr>
          <a:xfrm>
            <a:off x="187865" y="1082161"/>
            <a:ext cx="3321953" cy="22059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Рисунок 6"/>
          <p:cNvPicPr>
            <a:picLocks noChangeAspect="1"/>
          </p:cNvPicPr>
          <p:nvPr/>
        </p:nvPicPr>
        <p:blipFill>
          <a:blip r:embed="rId4"/>
          <a:stretch>
            <a:fillRect/>
          </a:stretch>
        </p:blipFill>
        <p:spPr>
          <a:xfrm>
            <a:off x="106795" y="3702123"/>
            <a:ext cx="3403023" cy="25065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93199236"/>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3011053" y="991213"/>
            <a:ext cx="4959929" cy="3477875"/>
          </a:xfrm>
          <a:prstGeom prst="rect">
            <a:avLst/>
          </a:prstGeom>
        </p:spPr>
        <p:txBody>
          <a:bodyPr wrap="square">
            <a:spAutoFit/>
          </a:bodyPr>
          <a:lstStyle/>
          <a:p>
            <a:r>
              <a:rPr lang="uk-UA" sz="2000" dirty="0">
                <a:solidFill>
                  <a:srgbClr val="FFFF00"/>
                </a:solidFill>
              </a:rPr>
              <a:t>Також, слід зазначити, що активна державна підтримка фармацевтичної промисловості дозволила ряду країн, що розвиваються, насамперед Індії та Китаю, не лише захистити внутрішні ринки, а й успішно здійснити вихід на зовнішні. Держава активно сприяла зростанню ролі цих країн та на світовому ринку. Так, частка індійських та китайських компаній на глобальному фармацевтичному ринку зросла з 2007 до 2019 року з 6,5 до 9,4%.</a:t>
            </a:r>
          </a:p>
        </p:txBody>
      </p:sp>
      <p:pic>
        <p:nvPicPr>
          <p:cNvPr id="9" name="Рисунок 8"/>
          <p:cNvPicPr>
            <a:picLocks noChangeAspect="1"/>
          </p:cNvPicPr>
          <p:nvPr/>
        </p:nvPicPr>
        <p:blipFill>
          <a:blip r:embed="rId3"/>
          <a:stretch>
            <a:fillRect/>
          </a:stretch>
        </p:blipFill>
        <p:spPr>
          <a:xfrm>
            <a:off x="73890" y="2768798"/>
            <a:ext cx="2503055" cy="1832506"/>
          </a:xfrm>
          <a:prstGeom prst="rect">
            <a:avLst/>
          </a:prstGeom>
        </p:spPr>
      </p:pic>
      <p:pic>
        <p:nvPicPr>
          <p:cNvPr id="10" name="Рисунок 9"/>
          <p:cNvPicPr>
            <a:picLocks noChangeAspect="1"/>
          </p:cNvPicPr>
          <p:nvPr/>
        </p:nvPicPr>
        <p:blipFill>
          <a:blip r:embed="rId4"/>
          <a:stretch>
            <a:fillRect/>
          </a:stretch>
        </p:blipFill>
        <p:spPr>
          <a:xfrm>
            <a:off x="101601" y="912289"/>
            <a:ext cx="2382982" cy="1787237"/>
          </a:xfrm>
          <a:prstGeom prst="rect">
            <a:avLst/>
          </a:prstGeom>
        </p:spPr>
      </p:pic>
      <p:sp>
        <p:nvSpPr>
          <p:cNvPr id="11" name="Прямоугольник 10"/>
          <p:cNvSpPr/>
          <p:nvPr/>
        </p:nvSpPr>
        <p:spPr>
          <a:xfrm>
            <a:off x="1907309" y="4764471"/>
            <a:ext cx="6368472" cy="1384995"/>
          </a:xfrm>
          <a:prstGeom prst="rect">
            <a:avLst/>
          </a:prstGeom>
        </p:spPr>
        <p:txBody>
          <a:bodyPr wrap="square">
            <a:spAutoFit/>
          </a:bodyPr>
          <a:lstStyle/>
          <a:p>
            <a:r>
              <a:rPr lang="uk-UA" sz="2800" dirty="0">
                <a:solidFill>
                  <a:srgbClr val="FFFF00"/>
                </a:solidFill>
              </a:rPr>
              <a:t>Питома вага своїх виробників на фармацевтичному ринку Китаю становить 70%, Індії – 80%. </a:t>
            </a:r>
            <a:endParaRPr lang="uk-UA" sz="2800" dirty="0"/>
          </a:p>
        </p:txBody>
      </p:sp>
      <p:pic>
        <p:nvPicPr>
          <p:cNvPr id="12" name="Рисунок 11"/>
          <p:cNvPicPr>
            <a:picLocks noChangeAspect="1"/>
          </p:cNvPicPr>
          <p:nvPr/>
        </p:nvPicPr>
        <p:blipFill>
          <a:blip r:embed="rId5"/>
          <a:stretch>
            <a:fillRect/>
          </a:stretch>
        </p:blipFill>
        <p:spPr>
          <a:xfrm>
            <a:off x="101601" y="4764471"/>
            <a:ext cx="1281545" cy="1281545"/>
          </a:xfrm>
          <a:prstGeom prst="rect">
            <a:avLst/>
          </a:prstGeom>
        </p:spPr>
      </p:pic>
      <p:pic>
        <p:nvPicPr>
          <p:cNvPr id="2" name="Рисунок 1"/>
          <p:cNvPicPr>
            <a:picLocks noChangeAspect="1"/>
          </p:cNvPicPr>
          <p:nvPr/>
        </p:nvPicPr>
        <p:blipFill>
          <a:blip r:embed="rId6"/>
          <a:stretch>
            <a:fillRect/>
          </a:stretch>
        </p:blipFill>
        <p:spPr>
          <a:xfrm>
            <a:off x="529564" y="5296143"/>
            <a:ext cx="743776" cy="749873"/>
          </a:xfrm>
          <a:prstGeom prst="rect">
            <a:avLst/>
          </a:prstGeom>
        </p:spPr>
      </p:pic>
    </p:spTree>
    <p:extLst>
      <p:ext uri="{BB962C8B-B14F-4D97-AF65-F5344CB8AC3E}">
        <p14:creationId xmlns:p14="http://schemas.microsoft.com/office/powerpoint/2010/main" val="179162067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pic>
        <p:nvPicPr>
          <p:cNvPr id="6" name="Рисунок 5"/>
          <p:cNvPicPr>
            <a:picLocks noChangeAspect="1"/>
          </p:cNvPicPr>
          <p:nvPr/>
        </p:nvPicPr>
        <p:blipFill>
          <a:blip r:embed="rId3"/>
          <a:stretch>
            <a:fillRect/>
          </a:stretch>
        </p:blipFill>
        <p:spPr>
          <a:xfrm>
            <a:off x="6777327" y="6088322"/>
            <a:ext cx="1806213" cy="674254"/>
          </a:xfrm>
          <a:prstGeom prst="rect">
            <a:avLst/>
          </a:prstGeom>
        </p:spPr>
      </p:pic>
      <p:sp>
        <p:nvSpPr>
          <p:cNvPr id="8" name="Прямоугольник 7"/>
          <p:cNvSpPr/>
          <p:nvPr/>
        </p:nvSpPr>
        <p:spPr>
          <a:xfrm>
            <a:off x="258618" y="991213"/>
            <a:ext cx="8691417" cy="5355312"/>
          </a:xfrm>
          <a:prstGeom prst="rect">
            <a:avLst/>
          </a:prstGeom>
        </p:spPr>
        <p:txBody>
          <a:bodyPr wrap="square">
            <a:spAutoFit/>
          </a:bodyPr>
          <a:lstStyle/>
          <a:p>
            <a:r>
              <a:rPr lang="uk-UA" dirty="0">
                <a:solidFill>
                  <a:schemeClr val="bg1"/>
                </a:solidFill>
              </a:rPr>
              <a:t>Таким чином, аналіз світового ринку лікарських засобів виявляє низку тенденцій, характерних для сучасної фармацевтичної галузі, зокрема:</a:t>
            </a:r>
          </a:p>
          <a:p>
            <a:endParaRPr lang="ru-RU" dirty="0">
              <a:solidFill>
                <a:schemeClr val="bg1"/>
              </a:solidFill>
            </a:endParaRPr>
          </a:p>
          <a:p>
            <a:pPr marL="285750" indent="-285750">
              <a:buFont typeface="Wingdings" panose="05000000000000000000" pitchFamily="2" charset="2"/>
              <a:buChar char="Ø"/>
            </a:pPr>
            <a:r>
              <a:rPr lang="uk-UA" dirty="0">
                <a:solidFill>
                  <a:srgbClr val="FFFF00"/>
                </a:solidFill>
              </a:rPr>
              <a:t>високий рівень концентрації виробничих потужностей країнами та компаніями, переважно в розвинених країнах; </a:t>
            </a:r>
            <a:endParaRPr lang="ru-RU" dirty="0">
              <a:solidFill>
                <a:srgbClr val="FFFF00"/>
              </a:solidFill>
            </a:endParaRPr>
          </a:p>
          <a:p>
            <a:pPr marL="285750" indent="-285750">
              <a:buFont typeface="Wingdings" panose="05000000000000000000" pitchFamily="2" charset="2"/>
              <a:buChar char="Ø"/>
            </a:pPr>
            <a:r>
              <a:rPr lang="uk-UA" dirty="0">
                <a:solidFill>
                  <a:srgbClr val="FFFF00"/>
                </a:solidFill>
              </a:rPr>
              <a:t>зростання витрат на дослідження та підвищення цін на інноваційні препарати;</a:t>
            </a:r>
            <a:endParaRPr lang="ru-RU" dirty="0">
              <a:solidFill>
                <a:srgbClr val="FFFF00"/>
              </a:solidFill>
            </a:endParaRPr>
          </a:p>
          <a:p>
            <a:pPr marL="285750" indent="-285750">
              <a:buFont typeface="Wingdings" panose="05000000000000000000" pitchFamily="2" charset="2"/>
              <a:buChar char="Ø"/>
            </a:pPr>
            <a:r>
              <a:rPr lang="uk-UA" dirty="0">
                <a:solidFill>
                  <a:srgbClr val="FFFF00"/>
                </a:solidFill>
              </a:rPr>
              <a:t> зниження загальної кількості інноваційних розробок зі збільшенням сукупних витрат, падіння прибутків; становлення нової парадигми фармацевтики;</a:t>
            </a:r>
            <a:endParaRPr lang="ru-RU" dirty="0">
              <a:solidFill>
                <a:srgbClr val="FFFF00"/>
              </a:solidFill>
            </a:endParaRPr>
          </a:p>
          <a:p>
            <a:pPr marL="285750" indent="-285750">
              <a:buFont typeface="Wingdings" panose="05000000000000000000" pitchFamily="2" charset="2"/>
              <a:buChar char="Ø"/>
            </a:pPr>
            <a:r>
              <a:rPr lang="uk-UA" dirty="0">
                <a:solidFill>
                  <a:srgbClr val="FFFF00"/>
                </a:solidFill>
              </a:rPr>
              <a:t>зростання сегмента генериків та скорочення сегмента оригінальних інноваційних препаратів; </a:t>
            </a:r>
            <a:endParaRPr lang="ru-RU" dirty="0">
              <a:solidFill>
                <a:srgbClr val="FFFF00"/>
              </a:solidFill>
            </a:endParaRPr>
          </a:p>
          <a:p>
            <a:pPr marL="285750" indent="-285750">
              <a:buFont typeface="Wingdings" panose="05000000000000000000" pitchFamily="2" charset="2"/>
              <a:buChar char="Ø"/>
            </a:pPr>
            <a:r>
              <a:rPr lang="uk-UA" dirty="0">
                <a:solidFill>
                  <a:srgbClr val="FFFF00"/>
                </a:solidFill>
              </a:rPr>
              <a:t>недоліки міжнародного законодавства в галузі інтелектуальної власності, що сприяють монополізації ринку; </a:t>
            </a:r>
            <a:endParaRPr lang="ru-RU" dirty="0">
              <a:solidFill>
                <a:srgbClr val="FFFF00"/>
              </a:solidFill>
            </a:endParaRPr>
          </a:p>
          <a:p>
            <a:pPr marL="285750" indent="-285750">
              <a:buFont typeface="Wingdings" panose="05000000000000000000" pitchFamily="2" charset="2"/>
              <a:buChar char="Ø"/>
            </a:pPr>
            <a:r>
              <a:rPr lang="uk-UA" dirty="0">
                <a:solidFill>
                  <a:srgbClr val="FFFF00"/>
                </a:solidFill>
              </a:rPr>
              <a:t>серйозні протиріччя між інтересами фармацевтичної промисловості Заходу та потребами численного населення бідних країн; </a:t>
            </a:r>
            <a:endParaRPr lang="ru-RU" dirty="0">
              <a:solidFill>
                <a:srgbClr val="FFFF00"/>
              </a:solidFill>
            </a:endParaRPr>
          </a:p>
          <a:p>
            <a:pPr marL="285750" indent="-285750">
              <a:buFont typeface="Wingdings" panose="05000000000000000000" pitchFamily="2" charset="2"/>
              <a:buChar char="Ø"/>
            </a:pPr>
            <a:r>
              <a:rPr lang="uk-UA" dirty="0">
                <a:solidFill>
                  <a:srgbClr val="FFFF00"/>
                </a:solidFill>
              </a:rPr>
              <a:t>географічне зміщення світового фармацевтичного ринку з північноамериканського та європейського регіонів до Азії та Латинської Америки;</a:t>
            </a:r>
            <a:endParaRPr lang="ru-RU" dirty="0">
              <a:solidFill>
                <a:srgbClr val="FFFF00"/>
              </a:solidFill>
            </a:endParaRPr>
          </a:p>
          <a:p>
            <a:pPr marL="285750" indent="-285750">
              <a:buFont typeface="Wingdings" panose="05000000000000000000" pitchFamily="2" charset="2"/>
              <a:buChar char="Ø"/>
            </a:pPr>
            <a:r>
              <a:rPr lang="uk-UA" dirty="0">
                <a:solidFill>
                  <a:srgbClr val="FFFF00"/>
                </a:solidFill>
              </a:rPr>
              <a:t>активізація країн і країн третього світу з метою перебудови світового фармацевтичного ринку, прагнення подолати в найближчі 10 років перевагу Заходу на світовому ринку лікарських засобів.</a:t>
            </a:r>
            <a:endParaRPr lang="ru-RU" dirty="0">
              <a:solidFill>
                <a:srgbClr val="FFFF00"/>
              </a:solidFill>
            </a:endParaRPr>
          </a:p>
        </p:txBody>
      </p:sp>
    </p:spTree>
    <p:extLst>
      <p:ext uri="{BB962C8B-B14F-4D97-AF65-F5344CB8AC3E}">
        <p14:creationId xmlns:p14="http://schemas.microsoft.com/office/powerpoint/2010/main" val="60839464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152400" y="1717295"/>
            <a:ext cx="8691417" cy="3416320"/>
          </a:xfrm>
          <a:prstGeom prst="rect">
            <a:avLst/>
          </a:prstGeom>
        </p:spPr>
        <p:txBody>
          <a:bodyPr wrap="square">
            <a:spAutoFit/>
          </a:bodyPr>
          <a:lstStyle/>
          <a:p>
            <a:r>
              <a:rPr lang="uk-UA" sz="2400" dirty="0">
                <a:solidFill>
                  <a:srgbClr val="FFFF00"/>
                </a:solidFill>
              </a:rPr>
              <a:t>За прогнозом аналітичного агентства </a:t>
            </a:r>
            <a:r>
              <a:rPr lang="en-US" sz="2400" dirty="0">
                <a:solidFill>
                  <a:srgbClr val="FFFF00"/>
                </a:solidFill>
              </a:rPr>
              <a:t>Market Watch, </a:t>
            </a:r>
            <a:r>
              <a:rPr lang="uk-UA" sz="2400" dirty="0">
                <a:solidFill>
                  <a:srgbClr val="FFFF00"/>
                </a:solidFill>
              </a:rPr>
              <a:t>у період з 2021 по 2025 р. глобальний ринок фармацевтичної продукції зростатиме значними темпами – на 3–6% на рік. </a:t>
            </a:r>
          </a:p>
          <a:p>
            <a:r>
              <a:rPr lang="uk-UA" sz="2400" dirty="0">
                <a:solidFill>
                  <a:srgbClr val="FFFF00"/>
                </a:solidFill>
              </a:rPr>
              <a:t>Очікується, що обсяг його з 1,2 трлн дол. у 2019 р. збільшиться до 2024 р. до 1,5–1,6 трлн дол. випуском в обіг інноваційних ЛП на розвинених ринках. </a:t>
            </a:r>
          </a:p>
          <a:p>
            <a:r>
              <a:rPr lang="uk-UA" sz="2400" dirty="0">
                <a:solidFill>
                  <a:srgbClr val="FFFF00"/>
                </a:solidFill>
              </a:rPr>
              <a:t>Однак це зростання може бути пригальмоване загальним посиленням цінової політики та закінченням терміну дії патентного захисту на низку препаратів.</a:t>
            </a:r>
          </a:p>
        </p:txBody>
      </p:sp>
      <p:pic>
        <p:nvPicPr>
          <p:cNvPr id="7" name="Рисунок 6"/>
          <p:cNvPicPr>
            <a:picLocks noChangeAspect="1"/>
          </p:cNvPicPr>
          <p:nvPr/>
        </p:nvPicPr>
        <p:blipFill>
          <a:blip r:embed="rId3"/>
          <a:stretch>
            <a:fillRect/>
          </a:stretch>
        </p:blipFill>
        <p:spPr>
          <a:xfrm>
            <a:off x="51955" y="502326"/>
            <a:ext cx="1281545" cy="1281545"/>
          </a:xfrm>
          <a:prstGeom prst="rect">
            <a:avLst/>
          </a:prstGeom>
        </p:spPr>
      </p:pic>
      <p:pic>
        <p:nvPicPr>
          <p:cNvPr id="3" name="Рисунок 2"/>
          <p:cNvPicPr>
            <a:picLocks noChangeAspect="1"/>
          </p:cNvPicPr>
          <p:nvPr/>
        </p:nvPicPr>
        <p:blipFill>
          <a:blip r:embed="rId4"/>
          <a:stretch>
            <a:fillRect/>
          </a:stretch>
        </p:blipFill>
        <p:spPr>
          <a:xfrm>
            <a:off x="5914997" y="4800493"/>
            <a:ext cx="2637877" cy="1797230"/>
          </a:xfrm>
          <a:prstGeom prst="rect">
            <a:avLst/>
          </a:prstGeom>
        </p:spPr>
      </p:pic>
    </p:spTree>
    <p:extLst>
      <p:ext uri="{BB962C8B-B14F-4D97-AF65-F5344CB8AC3E}">
        <p14:creationId xmlns:p14="http://schemas.microsoft.com/office/powerpoint/2010/main" val="272120536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226291" y="987622"/>
            <a:ext cx="8691417" cy="2677656"/>
          </a:xfrm>
          <a:prstGeom prst="rect">
            <a:avLst/>
          </a:prstGeom>
        </p:spPr>
        <p:txBody>
          <a:bodyPr wrap="square">
            <a:spAutoFit/>
          </a:bodyPr>
          <a:lstStyle/>
          <a:p>
            <a:r>
              <a:rPr lang="uk-UA" sz="2400" dirty="0">
                <a:solidFill>
                  <a:srgbClr val="FFFF00"/>
                </a:solidFill>
              </a:rPr>
              <a:t>Місце світового лідера з обігу фармацевтичної продукції найближчими роками, як і раніше, збереже за собою США. За попередніми оцінками, до 2024 р. американський фармацевтичний ринок зростатиме на 3–6% щорічно і в кінцевому рахунку може досягти обсягу 605–635 млрд дол. як очікується, зростатиме на 5–8% на рік і до 2024 року досягне 165–195 млрд дол. </a:t>
            </a:r>
          </a:p>
        </p:txBody>
      </p:sp>
      <p:pic>
        <p:nvPicPr>
          <p:cNvPr id="2" name="Рисунок 1"/>
          <p:cNvPicPr>
            <a:picLocks noChangeAspect="1"/>
          </p:cNvPicPr>
          <p:nvPr/>
        </p:nvPicPr>
        <p:blipFill>
          <a:blip r:embed="rId3"/>
          <a:stretch>
            <a:fillRect/>
          </a:stretch>
        </p:blipFill>
        <p:spPr>
          <a:xfrm>
            <a:off x="438728" y="3665278"/>
            <a:ext cx="7620000"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Рисунок 2"/>
          <p:cNvPicPr>
            <a:picLocks noChangeAspect="1"/>
          </p:cNvPicPr>
          <p:nvPr/>
        </p:nvPicPr>
        <p:blipFill>
          <a:blip r:embed="rId4"/>
          <a:stretch>
            <a:fillRect/>
          </a:stretch>
        </p:blipFill>
        <p:spPr>
          <a:xfrm>
            <a:off x="2768476" y="4788420"/>
            <a:ext cx="606245" cy="611215"/>
          </a:xfrm>
          <a:prstGeom prst="rect">
            <a:avLst/>
          </a:prstGeom>
        </p:spPr>
      </p:pic>
    </p:spTree>
    <p:extLst>
      <p:ext uri="{BB962C8B-B14F-4D97-AF65-F5344CB8AC3E}">
        <p14:creationId xmlns:p14="http://schemas.microsoft.com/office/powerpoint/2010/main" val="3028225089"/>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226291" y="987622"/>
            <a:ext cx="8691417" cy="3046988"/>
          </a:xfrm>
          <a:prstGeom prst="rect">
            <a:avLst/>
          </a:prstGeom>
        </p:spPr>
        <p:txBody>
          <a:bodyPr wrap="square">
            <a:spAutoFit/>
          </a:bodyPr>
          <a:lstStyle/>
          <a:p>
            <a:r>
              <a:rPr lang="uk-UA" sz="2400" dirty="0">
                <a:solidFill>
                  <a:srgbClr val="FFFF00"/>
                </a:solidFill>
              </a:rPr>
              <a:t>Ці два регіони будуть робити ключовий внесок у зростання світового фармацевтичного ринку. Обсяг реалізації на п'яти провідних західноєвропейських ринках (</a:t>
            </a:r>
            <a:r>
              <a:rPr lang="pl-PL" sz="2400" dirty="0">
                <a:solidFill>
                  <a:srgbClr val="FFFF00"/>
                </a:solidFill>
              </a:rPr>
              <a:t>WE5), </a:t>
            </a:r>
            <a:r>
              <a:rPr lang="uk-UA" sz="2400" dirty="0">
                <a:solidFill>
                  <a:srgbClr val="FFFF00"/>
                </a:solidFill>
              </a:rPr>
              <a:t>згідно з прогнозами, збільшуватиметься на 3–6% на рік і сягне 210–240 млрд дол. до 2024 р. задоволення потреб пацієнтів.</a:t>
            </a:r>
          </a:p>
          <a:p>
            <a:r>
              <a:rPr lang="uk-UA" sz="2400" dirty="0">
                <a:solidFill>
                  <a:srgbClr val="FFFF00"/>
                </a:solidFill>
              </a:rPr>
              <a:t> Основними напрямками досліджень будуть імунологія, онкологія, біологічні препарати, а також клітинна та генна терапія.</a:t>
            </a:r>
          </a:p>
        </p:txBody>
      </p:sp>
      <p:grpSp>
        <p:nvGrpSpPr>
          <p:cNvPr id="6" name="Группа 5"/>
          <p:cNvGrpSpPr/>
          <p:nvPr/>
        </p:nvGrpSpPr>
        <p:grpSpPr>
          <a:xfrm>
            <a:off x="305667" y="4259544"/>
            <a:ext cx="8056468" cy="1996510"/>
            <a:chOff x="305667" y="4259544"/>
            <a:chExt cx="8056468" cy="1996510"/>
          </a:xfrm>
        </p:grpSpPr>
        <p:pic>
          <p:nvPicPr>
            <p:cNvPr id="2" name="Рисунок 1"/>
            <p:cNvPicPr>
              <a:picLocks noChangeAspect="1"/>
            </p:cNvPicPr>
            <p:nvPr/>
          </p:nvPicPr>
          <p:blipFill>
            <a:blip r:embed="rId3"/>
            <a:stretch>
              <a:fillRect/>
            </a:stretch>
          </p:blipFill>
          <p:spPr>
            <a:xfrm>
              <a:off x="305667" y="4300537"/>
              <a:ext cx="2381250" cy="1914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Рисунок 2"/>
            <p:cNvPicPr>
              <a:picLocks noChangeAspect="1"/>
            </p:cNvPicPr>
            <p:nvPr/>
          </p:nvPicPr>
          <p:blipFill>
            <a:blip r:embed="rId4"/>
            <a:stretch>
              <a:fillRect/>
            </a:stretch>
          </p:blipFill>
          <p:spPr>
            <a:xfrm>
              <a:off x="2897962" y="4324638"/>
              <a:ext cx="2708525" cy="18904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Рисунок 3"/>
            <p:cNvPicPr>
              <a:picLocks noChangeAspect="1"/>
            </p:cNvPicPr>
            <p:nvPr/>
          </p:nvPicPr>
          <p:blipFill>
            <a:blip r:embed="rId5"/>
            <a:stretch>
              <a:fillRect/>
            </a:stretch>
          </p:blipFill>
          <p:spPr>
            <a:xfrm>
              <a:off x="5817532" y="4259544"/>
              <a:ext cx="2544603" cy="19965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33424804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226291" y="987622"/>
            <a:ext cx="8691417" cy="461665"/>
          </a:xfrm>
          <a:prstGeom prst="rect">
            <a:avLst/>
          </a:prstGeom>
        </p:spPr>
        <p:txBody>
          <a:bodyPr wrap="square">
            <a:spAutoFit/>
          </a:bodyPr>
          <a:lstStyle/>
          <a:p>
            <a:r>
              <a:rPr lang="uk-UA" sz="2400" dirty="0">
                <a:solidFill>
                  <a:srgbClr val="FFFF00"/>
                </a:solidFill>
              </a:rPr>
              <a:t>Географічна сегментація світового фармацевтичного ринку, 2020 </a:t>
            </a:r>
          </a:p>
        </p:txBody>
      </p:sp>
      <p:pic>
        <p:nvPicPr>
          <p:cNvPr id="9" name="Рисунок 8"/>
          <p:cNvPicPr/>
          <p:nvPr/>
        </p:nvPicPr>
        <p:blipFill>
          <a:blip r:embed="rId3">
            <a:extLst>
              <a:ext uri="{28A0092B-C50C-407E-A947-70E740481C1C}">
                <a14:useLocalDpi xmlns:a14="http://schemas.microsoft.com/office/drawing/2010/main" val="0"/>
              </a:ext>
            </a:extLst>
          </a:blip>
          <a:srcRect/>
          <a:stretch>
            <a:fillRect/>
          </a:stretch>
        </p:blipFill>
        <p:spPr bwMode="auto">
          <a:xfrm>
            <a:off x="942109" y="1597891"/>
            <a:ext cx="7158181" cy="47844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742623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226291" y="987622"/>
            <a:ext cx="8691417" cy="830997"/>
          </a:xfrm>
          <a:prstGeom prst="rect">
            <a:avLst/>
          </a:prstGeom>
        </p:spPr>
        <p:txBody>
          <a:bodyPr wrap="square">
            <a:spAutoFit/>
          </a:bodyPr>
          <a:lstStyle/>
          <a:p>
            <a:pPr algn="ctr"/>
            <a:r>
              <a:rPr lang="uk-UA" sz="2400" dirty="0">
                <a:solidFill>
                  <a:srgbClr val="FFFF00"/>
                </a:solidFill>
              </a:rPr>
              <a:t>Структура світового фармацевтичного ринку за типом продукції, 2020</a:t>
            </a: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498764" y="1827978"/>
            <a:ext cx="7693891" cy="46282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39597387"/>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671782" y="92364"/>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152400" y="882469"/>
            <a:ext cx="8691417" cy="6001643"/>
          </a:xfrm>
          <a:prstGeom prst="rect">
            <a:avLst/>
          </a:prstGeom>
        </p:spPr>
        <p:txBody>
          <a:bodyPr wrap="square">
            <a:spAutoFit/>
          </a:bodyPr>
          <a:lstStyle/>
          <a:p>
            <a:pPr algn="just"/>
            <a:r>
              <a:rPr lang="uk-UA" sz="2400" i="1" dirty="0">
                <a:solidFill>
                  <a:srgbClr val="FFC000"/>
                </a:solidFill>
              </a:rPr>
              <a:t>Онкологія є другою причиною смертності (після серцево-судинних захворювань, близько 10 млн осіб на рік).</a:t>
            </a:r>
          </a:p>
          <a:p>
            <a:pPr marL="342900" indent="-342900" algn="just">
              <a:buFont typeface="Wingdings" panose="05000000000000000000" pitchFamily="2" charset="2"/>
              <a:buChar char="ü"/>
            </a:pPr>
            <a:r>
              <a:rPr lang="uk-UA" sz="2400" dirty="0">
                <a:solidFill>
                  <a:srgbClr val="FFFF00"/>
                </a:solidFill>
              </a:rPr>
              <a:t>Ринок лікарських засобів на 2020 рік, що застосовуються при лікуванні :</a:t>
            </a:r>
          </a:p>
          <a:p>
            <a:pPr marL="342900" indent="-342900" algn="just">
              <a:buFont typeface="Wingdings" panose="05000000000000000000" pitchFamily="2" charset="2"/>
              <a:buChar char="ü"/>
            </a:pPr>
            <a:r>
              <a:rPr lang="uk-UA" sz="2400" dirty="0">
                <a:solidFill>
                  <a:srgbClr val="FFFF00"/>
                </a:solidFill>
              </a:rPr>
              <a:t>ракових захворювань158,6 млрд доларів,</a:t>
            </a:r>
          </a:p>
          <a:p>
            <a:pPr marL="342900" indent="-342900" algn="just">
              <a:buFont typeface="Wingdings" panose="05000000000000000000" pitchFamily="2" charset="2"/>
              <a:buChar char="ü"/>
            </a:pPr>
            <a:r>
              <a:rPr lang="uk-UA" sz="2400" dirty="0">
                <a:solidFill>
                  <a:srgbClr val="FFFF00"/>
                </a:solidFill>
              </a:rPr>
              <a:t>при діабеті - 114,2 млрд,</a:t>
            </a:r>
          </a:p>
          <a:p>
            <a:pPr marL="342900" indent="-342900" algn="just">
              <a:buFont typeface="Wingdings" panose="05000000000000000000" pitchFamily="2" charset="2"/>
              <a:buChar char="ü"/>
            </a:pPr>
            <a:r>
              <a:rPr lang="uk-UA" sz="2400" dirty="0">
                <a:solidFill>
                  <a:srgbClr val="FFFF00"/>
                </a:solidFill>
              </a:rPr>
              <a:t>гіпертонії - 37,5 млрд,</a:t>
            </a:r>
          </a:p>
          <a:p>
            <a:pPr marL="342900" indent="-342900" algn="just">
              <a:buFont typeface="Wingdings" panose="05000000000000000000" pitchFamily="2" charset="2"/>
              <a:buChar char="ü"/>
            </a:pPr>
            <a:r>
              <a:rPr lang="uk-UA" sz="2400" dirty="0">
                <a:solidFill>
                  <a:srgbClr val="FFFF00"/>
                </a:solidFill>
              </a:rPr>
              <a:t>для зниження рівня холестерину - 17,7 млрд,</a:t>
            </a:r>
          </a:p>
          <a:p>
            <a:pPr marL="342900" indent="-342900" algn="just">
              <a:buFont typeface="Wingdings" panose="05000000000000000000" pitchFamily="2" charset="2"/>
              <a:buChar char="ü"/>
            </a:pPr>
            <a:r>
              <a:rPr lang="uk-UA" sz="2400" dirty="0">
                <a:solidFill>
                  <a:srgbClr val="FFFF00"/>
                </a:solidFill>
              </a:rPr>
              <a:t>для лікування хронічних захворювань нирок - 10,2 млрд, тромбозу - 7,4 млрд,</a:t>
            </a:r>
          </a:p>
          <a:p>
            <a:pPr marL="342900" indent="-342900" algn="just">
              <a:buFont typeface="Wingdings" panose="05000000000000000000" pitchFamily="2" charset="2"/>
              <a:buChar char="ü"/>
            </a:pPr>
            <a:r>
              <a:rPr lang="uk-UA" sz="2400" dirty="0">
                <a:solidFill>
                  <a:srgbClr val="FFFF00"/>
                </a:solidFill>
              </a:rPr>
              <a:t>інших серцево-судинних захворювань - 52,2 млрд, </a:t>
            </a:r>
          </a:p>
          <a:p>
            <a:pPr marL="342900" indent="-342900" algn="just">
              <a:buFont typeface="Wingdings" panose="05000000000000000000" pitchFamily="2" charset="2"/>
              <a:buChar char="ü"/>
            </a:pPr>
            <a:r>
              <a:rPr lang="uk-UA" sz="2400" dirty="0">
                <a:solidFill>
                  <a:srgbClr val="FFFF00"/>
                </a:solidFill>
              </a:rPr>
              <a:t>астми - 23,4 млрд, </a:t>
            </a:r>
          </a:p>
          <a:p>
            <a:pPr marL="342900" indent="-342900" algn="just">
              <a:buFont typeface="Wingdings" panose="05000000000000000000" pitchFamily="2" charset="2"/>
              <a:buChar char="ü"/>
            </a:pPr>
            <a:r>
              <a:rPr lang="uk-UA" sz="2400" dirty="0">
                <a:solidFill>
                  <a:srgbClr val="FFFF00"/>
                </a:solidFill>
              </a:rPr>
              <a:t>хронічної обструктивної хвороби легень – 18,7 млрд,</a:t>
            </a:r>
          </a:p>
          <a:p>
            <a:pPr marL="342900" indent="-342900" algn="just">
              <a:buFont typeface="Wingdings" panose="05000000000000000000" pitchFamily="2" charset="2"/>
              <a:buChar char="ü"/>
            </a:pPr>
            <a:r>
              <a:rPr lang="uk-UA" sz="2400" dirty="0">
                <a:solidFill>
                  <a:srgbClr val="FFFF00"/>
                </a:solidFill>
              </a:rPr>
              <a:t>шлунково-кишкових захворювань – 15,4 млрд,</a:t>
            </a:r>
          </a:p>
          <a:p>
            <a:pPr marL="342900" indent="-342900" algn="just">
              <a:buFont typeface="Wingdings" panose="05000000000000000000" pitchFamily="2" charset="2"/>
              <a:buChar char="ü"/>
            </a:pPr>
            <a:r>
              <a:rPr lang="uk-UA" sz="2400" dirty="0">
                <a:solidFill>
                  <a:srgbClr val="FFFF00"/>
                </a:solidFill>
              </a:rPr>
              <a:t> інфекційних захворювань – 8,3 млрд,</a:t>
            </a:r>
          </a:p>
          <a:p>
            <a:pPr marL="342900" indent="-342900" algn="just">
              <a:buFont typeface="Wingdings" panose="05000000000000000000" pitchFamily="2" charset="2"/>
              <a:buChar char="ü"/>
            </a:pPr>
            <a:r>
              <a:rPr lang="uk-UA" sz="2400" dirty="0">
                <a:solidFill>
                  <a:srgbClr val="FFFF00"/>
                </a:solidFill>
              </a:rPr>
              <a:t> ринок вакцин – 7,4 млрд.</a:t>
            </a:r>
          </a:p>
        </p:txBody>
      </p:sp>
      <p:pic>
        <p:nvPicPr>
          <p:cNvPr id="7" name="Рисунок 6"/>
          <p:cNvPicPr>
            <a:picLocks noChangeAspect="1"/>
          </p:cNvPicPr>
          <p:nvPr/>
        </p:nvPicPr>
        <p:blipFill>
          <a:blip r:embed="rId3"/>
          <a:stretch>
            <a:fillRect/>
          </a:stretch>
        </p:blipFill>
        <p:spPr>
          <a:xfrm>
            <a:off x="7468755" y="5055854"/>
            <a:ext cx="1281545" cy="1281545"/>
          </a:xfrm>
          <a:prstGeom prst="rect">
            <a:avLst/>
          </a:prstGeom>
        </p:spPr>
      </p:pic>
    </p:spTree>
    <p:extLst>
      <p:ext uri="{BB962C8B-B14F-4D97-AF65-F5344CB8AC3E}">
        <p14:creationId xmlns:p14="http://schemas.microsoft.com/office/powerpoint/2010/main" val="1102323205"/>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bg1"/>
                </a:solidFill>
                <a:latin typeface="Verdana" panose="020B0604030504040204" pitchFamily="34" charset="0"/>
                <a:ea typeface="Verdana" panose="020B0604030504040204" pitchFamily="34" charset="0"/>
              </a:rPr>
              <a:t>Тенденції розвитку світового фармацевтичного ринку</a:t>
            </a:r>
          </a:p>
        </p:txBody>
      </p:sp>
      <p:sp>
        <p:nvSpPr>
          <p:cNvPr id="8" name="Прямоугольник 7"/>
          <p:cNvSpPr/>
          <p:nvPr/>
        </p:nvSpPr>
        <p:spPr>
          <a:xfrm>
            <a:off x="226291" y="987622"/>
            <a:ext cx="8691417" cy="461665"/>
          </a:xfrm>
          <a:prstGeom prst="rect">
            <a:avLst/>
          </a:prstGeom>
        </p:spPr>
        <p:txBody>
          <a:bodyPr wrap="square">
            <a:spAutoFit/>
          </a:bodyPr>
          <a:lstStyle/>
          <a:p>
            <a:pPr algn="just"/>
            <a:r>
              <a:rPr lang="uk-UA" sz="2400" dirty="0">
                <a:solidFill>
                  <a:srgbClr val="FFFF00"/>
                </a:solidFill>
              </a:rPr>
              <a:t>.</a:t>
            </a:r>
          </a:p>
        </p:txBody>
      </p:sp>
      <p:sp>
        <p:nvSpPr>
          <p:cNvPr id="2" name="Прямоугольник 1"/>
          <p:cNvSpPr/>
          <p:nvPr/>
        </p:nvSpPr>
        <p:spPr>
          <a:xfrm>
            <a:off x="315625" y="827254"/>
            <a:ext cx="3604491" cy="4351256"/>
          </a:xfrm>
          <a:prstGeom prst="rect">
            <a:avLst/>
          </a:prstGeom>
        </p:spPr>
        <p:txBody>
          <a:bodyPr wrap="square">
            <a:spAutoFit/>
          </a:bodyPr>
          <a:lstStyle/>
          <a:p>
            <a:pPr>
              <a:lnSpc>
                <a:spcPct val="107000"/>
              </a:lnSpc>
              <a:spcAft>
                <a:spcPts val="800"/>
              </a:spcAft>
            </a:pPr>
            <a:r>
              <a:rPr lang="uk-UA" sz="2000" dirty="0">
                <a:solidFill>
                  <a:srgbClr val="FFFF00"/>
                </a:solidFill>
                <a:latin typeface="Times New Roman" panose="02020603050405020304" pitchFamily="18" charset="0"/>
                <a:ea typeface="Calibri" panose="020F0502020204030204" pitchFamily="34" charset="0"/>
              </a:rPr>
              <a:t>Основну частину виручки підприємств галузі пропонують патентовані препарати — 63 % виробництво власних розробок і ще 17 % приносять ліцензовані іншим підприємствам; 9% продажів припадає на дженерики (аналоги ліків, що втратили патентний захист), 11% - на безрецептурні препарати та вакцини .</a:t>
            </a:r>
          </a:p>
        </p:txBody>
      </p:sp>
      <p:pic>
        <p:nvPicPr>
          <p:cNvPr id="4" name="Рисунок 3"/>
          <p:cNvPicPr>
            <a:picLocks noChangeAspect="1"/>
          </p:cNvPicPr>
          <p:nvPr/>
        </p:nvPicPr>
        <p:blipFill>
          <a:blip r:embed="rId3"/>
          <a:stretch>
            <a:fillRect/>
          </a:stretch>
        </p:blipFill>
        <p:spPr>
          <a:xfrm>
            <a:off x="4798291" y="891909"/>
            <a:ext cx="2647950" cy="1724025"/>
          </a:xfrm>
          <a:prstGeom prst="rect">
            <a:avLst/>
          </a:prstGeom>
        </p:spPr>
      </p:pic>
      <p:sp>
        <p:nvSpPr>
          <p:cNvPr id="6" name="Прямоугольник 5"/>
          <p:cNvSpPr/>
          <p:nvPr/>
        </p:nvSpPr>
        <p:spPr>
          <a:xfrm>
            <a:off x="1953491" y="5178510"/>
            <a:ext cx="6516254" cy="1251240"/>
          </a:xfrm>
          <a:prstGeom prst="rect">
            <a:avLst/>
          </a:prstGeom>
        </p:spPr>
        <p:txBody>
          <a:bodyPr wrap="square">
            <a:spAutoFit/>
          </a:bodyPr>
          <a:lstStyle/>
          <a:p>
            <a:pPr>
              <a:lnSpc>
                <a:spcPct val="107000"/>
              </a:lnSpc>
              <a:spcAft>
                <a:spcPts val="800"/>
              </a:spcAft>
            </a:pPr>
            <a:r>
              <a:rPr lang="uk-UA" sz="2400" dirty="0">
                <a:solidFill>
                  <a:srgbClr val="FFFF00"/>
                </a:solidFill>
                <a:latin typeface="Times New Roman" panose="02020603050405020304" pitchFamily="18" charset="0"/>
                <a:ea typeface="Calibri" panose="020F0502020204030204" pitchFamily="34" charset="0"/>
              </a:rPr>
              <a:t>Витрати на розробку нових препаратів (R&amp;D), включаючи їх клінічні випробування, у 2021 році склали 133 млрд доларів.</a:t>
            </a:r>
            <a:endParaRPr lang="ru-RU" sz="2400" dirty="0">
              <a:solidFill>
                <a:srgbClr val="FFFF00"/>
              </a:solidFill>
              <a:latin typeface="Times New Roman" panose="02020603050405020304" pitchFamily="18" charset="0"/>
              <a:ea typeface="Calibri" panose="020F0502020204030204" pitchFamily="34" charset="0"/>
            </a:endParaRPr>
          </a:p>
        </p:txBody>
      </p:sp>
      <p:pic>
        <p:nvPicPr>
          <p:cNvPr id="9" name="Рисунок 8"/>
          <p:cNvPicPr>
            <a:picLocks noChangeAspect="1"/>
          </p:cNvPicPr>
          <p:nvPr/>
        </p:nvPicPr>
        <p:blipFill>
          <a:blip r:embed="rId4"/>
          <a:stretch>
            <a:fillRect/>
          </a:stretch>
        </p:blipFill>
        <p:spPr>
          <a:xfrm>
            <a:off x="315625" y="5121061"/>
            <a:ext cx="1281545" cy="1281545"/>
          </a:xfrm>
          <a:prstGeom prst="rect">
            <a:avLst/>
          </a:prstGeom>
        </p:spPr>
      </p:pic>
    </p:spTree>
    <p:extLst>
      <p:ext uri="{BB962C8B-B14F-4D97-AF65-F5344CB8AC3E}">
        <p14:creationId xmlns:p14="http://schemas.microsoft.com/office/powerpoint/2010/main" val="3111175391"/>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2. </a:t>
            </a:r>
            <a:r>
              <a:rPr lang="ru-RU" dirty="0" err="1">
                <a:solidFill>
                  <a:schemeClr val="bg1"/>
                </a:solidFill>
                <a:latin typeface="Verdana" panose="020B0604030504040204" pitchFamily="34" charset="0"/>
                <a:ea typeface="Verdana" panose="020B0604030504040204" pitchFamily="34" charset="0"/>
              </a:rPr>
              <a:t>Драйвери</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зростання</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світового</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фармацевтичного</a:t>
            </a:r>
            <a:r>
              <a:rPr lang="ru-RU" dirty="0">
                <a:solidFill>
                  <a:schemeClr val="bg1"/>
                </a:solidFill>
                <a:latin typeface="Verdana" panose="020B0604030504040204" pitchFamily="34" charset="0"/>
                <a:ea typeface="Verdana" panose="020B0604030504040204" pitchFamily="34" charset="0"/>
              </a:rPr>
              <a:t> ринку</a:t>
            </a:r>
            <a:endParaRPr lang="uk-UA" dirty="0">
              <a:solidFill>
                <a:schemeClr val="bg1"/>
              </a:solidFill>
              <a:latin typeface="Verdana" panose="020B0604030504040204" pitchFamily="34" charset="0"/>
              <a:ea typeface="Verdana" panose="020B0604030504040204" pitchFamily="34" charset="0"/>
            </a:endParaRPr>
          </a:p>
        </p:txBody>
      </p:sp>
      <p:sp>
        <p:nvSpPr>
          <p:cNvPr id="8" name="Прямоугольник 7"/>
          <p:cNvSpPr/>
          <p:nvPr/>
        </p:nvSpPr>
        <p:spPr>
          <a:xfrm>
            <a:off x="226291" y="987622"/>
            <a:ext cx="8691417" cy="461665"/>
          </a:xfrm>
          <a:prstGeom prst="rect">
            <a:avLst/>
          </a:prstGeom>
        </p:spPr>
        <p:txBody>
          <a:bodyPr wrap="square">
            <a:spAutoFit/>
          </a:bodyPr>
          <a:lstStyle/>
          <a:p>
            <a:pPr algn="just"/>
            <a:r>
              <a:rPr lang="uk-UA" sz="2400" dirty="0">
                <a:solidFill>
                  <a:srgbClr val="FFFF00"/>
                </a:solidFill>
              </a:rPr>
              <a:t>.</a:t>
            </a:r>
          </a:p>
        </p:txBody>
      </p:sp>
      <p:sp>
        <p:nvSpPr>
          <p:cNvPr id="7" name="Прямоугольник 6"/>
          <p:cNvSpPr/>
          <p:nvPr/>
        </p:nvSpPr>
        <p:spPr>
          <a:xfrm>
            <a:off x="53109" y="987622"/>
            <a:ext cx="8502073" cy="3447098"/>
          </a:xfrm>
          <a:prstGeom prst="rect">
            <a:avLst/>
          </a:prstGeom>
        </p:spPr>
        <p:txBody>
          <a:bodyPr wrap="square">
            <a:spAutoFit/>
          </a:bodyPr>
          <a:lstStyle/>
          <a:p>
            <a:r>
              <a:rPr lang="uk-UA" sz="2000" dirty="0">
                <a:solidFill>
                  <a:srgbClr val="FFFF00"/>
                </a:solidFill>
                <a:latin typeface="Verdana" panose="020B0604030504040204" pitchFamily="34" charset="0"/>
                <a:ea typeface="Verdana" panose="020B0604030504040204" pitchFamily="34" charset="0"/>
              </a:rPr>
              <a:t>Ключовими довгостроковими драйверами зростання світового фармацевтичного ринку є демографічні чинники: </a:t>
            </a:r>
          </a:p>
          <a:p>
            <a:pPr marL="342900" indent="-342900">
              <a:buFont typeface="Wingdings" panose="05000000000000000000" pitchFamily="2" charset="2"/>
              <a:buChar char="v"/>
            </a:pPr>
            <a:r>
              <a:rPr lang="uk-UA" sz="2000" dirty="0">
                <a:solidFill>
                  <a:srgbClr val="FFFF00"/>
                </a:solidFill>
                <a:latin typeface="Verdana" panose="020B0604030504040204" pitchFamily="34" charset="0"/>
                <a:ea typeface="Verdana" panose="020B0604030504040204" pitchFamily="34" charset="0"/>
              </a:rPr>
              <a:t>зростання чисельності населення,</a:t>
            </a:r>
          </a:p>
          <a:p>
            <a:pPr marL="342900" indent="-342900">
              <a:buFont typeface="Wingdings" panose="05000000000000000000" pitchFamily="2" charset="2"/>
              <a:buChar char="v"/>
            </a:pPr>
            <a:r>
              <a:rPr lang="uk-UA" sz="2000" dirty="0">
                <a:solidFill>
                  <a:srgbClr val="FFFF00"/>
                </a:solidFill>
                <a:latin typeface="Verdana" panose="020B0604030504040204" pitchFamily="34" charset="0"/>
                <a:ea typeface="Verdana" panose="020B0604030504040204" pitchFamily="34" charset="0"/>
              </a:rPr>
              <a:t>його старіння, </a:t>
            </a:r>
          </a:p>
          <a:p>
            <a:pPr marL="342900" indent="-342900">
              <a:buFont typeface="Wingdings" panose="05000000000000000000" pitchFamily="2" charset="2"/>
              <a:buChar char="v"/>
            </a:pPr>
            <a:r>
              <a:rPr lang="uk-UA" sz="2000" dirty="0">
                <a:solidFill>
                  <a:srgbClr val="FFFF00"/>
                </a:solidFill>
                <a:latin typeface="Verdana" panose="020B0604030504040204" pitchFamily="34" charset="0"/>
                <a:ea typeface="Verdana" panose="020B0604030504040204" pitchFamily="34" charset="0"/>
              </a:rPr>
              <a:t>збільшення тривалості життя.</a:t>
            </a:r>
          </a:p>
          <a:p>
            <a:endParaRPr lang="uk-UA" dirty="0">
              <a:solidFill>
                <a:srgbClr val="FFFF00"/>
              </a:solidFill>
            </a:endParaRPr>
          </a:p>
          <a:p>
            <a:r>
              <a:rPr lang="uk-UA" sz="2000" dirty="0">
                <a:solidFill>
                  <a:srgbClr val="FFFF00"/>
                </a:solidFill>
                <a:latin typeface="Verdana" panose="020B0604030504040204" pitchFamily="34" charset="0"/>
                <a:ea typeface="Verdana" panose="020B0604030504040204" pitchFamily="34" charset="0"/>
              </a:rPr>
              <a:t>За оцінками ООН, населення світу збільшиться на 1 млрд. у наступні 10 років і перевищить 8 млрд. до 2025 року, а частка населення</a:t>
            </a:r>
            <a:r>
              <a:rPr lang="uk-UA" sz="2000" dirty="0">
                <a:latin typeface="Verdana" panose="020B0604030504040204" pitchFamily="34" charset="0"/>
                <a:ea typeface="Verdana" panose="020B0604030504040204" pitchFamily="34" charset="0"/>
              </a:rPr>
              <a:t> </a:t>
            </a:r>
            <a:r>
              <a:rPr lang="uk-UA" sz="2000" dirty="0">
                <a:solidFill>
                  <a:srgbClr val="FFFF00"/>
                </a:solidFill>
                <a:latin typeface="Verdana" panose="020B0604030504040204" pitchFamily="34" charset="0"/>
                <a:ea typeface="Verdana" panose="020B0604030504040204" pitchFamily="34" charset="0"/>
              </a:rPr>
              <a:t>старше 60 років збільшиться з 12% у 2015 р. до 15% до 2025 р. </a:t>
            </a:r>
          </a:p>
          <a:p>
            <a:endParaRPr lang="ru-RU" sz="2000" dirty="0">
              <a:latin typeface="Verdana" panose="020B0604030504040204" pitchFamily="34" charset="0"/>
              <a:ea typeface="Verdana" panose="020B0604030504040204" pitchFamily="34" charset="0"/>
            </a:endParaRPr>
          </a:p>
        </p:txBody>
      </p:sp>
      <p:pic>
        <p:nvPicPr>
          <p:cNvPr id="10" name="Рисунок 9"/>
          <p:cNvPicPr>
            <a:picLocks noChangeAspect="1"/>
          </p:cNvPicPr>
          <p:nvPr/>
        </p:nvPicPr>
        <p:blipFill>
          <a:blip r:embed="rId3"/>
          <a:stretch>
            <a:fillRect/>
          </a:stretch>
        </p:blipFill>
        <p:spPr>
          <a:xfrm>
            <a:off x="3158836" y="4404880"/>
            <a:ext cx="3749964" cy="2109355"/>
          </a:xfrm>
          <a:prstGeom prst="rect">
            <a:avLst/>
          </a:prstGeom>
        </p:spPr>
      </p:pic>
      <p:pic>
        <p:nvPicPr>
          <p:cNvPr id="2" name="Рисунок 1"/>
          <p:cNvPicPr>
            <a:picLocks noChangeAspect="1"/>
          </p:cNvPicPr>
          <p:nvPr/>
        </p:nvPicPr>
        <p:blipFill>
          <a:blip r:embed="rId4"/>
          <a:stretch>
            <a:fillRect/>
          </a:stretch>
        </p:blipFill>
        <p:spPr>
          <a:xfrm>
            <a:off x="6165024" y="4590237"/>
            <a:ext cx="743776" cy="749873"/>
          </a:xfrm>
          <a:prstGeom prst="rect">
            <a:avLst/>
          </a:prstGeom>
        </p:spPr>
      </p:pic>
    </p:spTree>
    <p:extLst>
      <p:ext uri="{BB962C8B-B14F-4D97-AF65-F5344CB8AC3E}">
        <p14:creationId xmlns:p14="http://schemas.microsoft.com/office/powerpoint/2010/main" val="1009432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2. </a:t>
            </a:r>
            <a:r>
              <a:rPr lang="ru-RU" dirty="0" err="1">
                <a:solidFill>
                  <a:schemeClr val="bg1"/>
                </a:solidFill>
                <a:latin typeface="Verdana" panose="020B0604030504040204" pitchFamily="34" charset="0"/>
                <a:ea typeface="Verdana" panose="020B0604030504040204" pitchFamily="34" charset="0"/>
              </a:rPr>
              <a:t>Драйвери</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зростання</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світового</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фармацевтичного</a:t>
            </a:r>
            <a:r>
              <a:rPr lang="ru-RU" dirty="0">
                <a:solidFill>
                  <a:schemeClr val="bg1"/>
                </a:solidFill>
                <a:latin typeface="Verdana" panose="020B0604030504040204" pitchFamily="34" charset="0"/>
                <a:ea typeface="Verdana" panose="020B0604030504040204" pitchFamily="34" charset="0"/>
              </a:rPr>
              <a:t> ринку</a:t>
            </a:r>
            <a:endParaRPr lang="uk-UA" dirty="0">
              <a:solidFill>
                <a:schemeClr val="bg1"/>
              </a:solidFill>
              <a:latin typeface="Verdana" panose="020B0604030504040204" pitchFamily="34" charset="0"/>
              <a:ea typeface="Verdana" panose="020B0604030504040204" pitchFamily="34" charset="0"/>
            </a:endParaRPr>
          </a:p>
        </p:txBody>
      </p:sp>
      <p:sp>
        <p:nvSpPr>
          <p:cNvPr id="8" name="Прямоугольник 7"/>
          <p:cNvSpPr/>
          <p:nvPr/>
        </p:nvSpPr>
        <p:spPr>
          <a:xfrm>
            <a:off x="226291" y="987622"/>
            <a:ext cx="8691417" cy="461665"/>
          </a:xfrm>
          <a:prstGeom prst="rect">
            <a:avLst/>
          </a:prstGeom>
        </p:spPr>
        <p:txBody>
          <a:bodyPr wrap="square">
            <a:spAutoFit/>
          </a:bodyPr>
          <a:lstStyle/>
          <a:p>
            <a:pPr algn="just"/>
            <a:r>
              <a:rPr lang="uk-UA" sz="2400" dirty="0">
                <a:solidFill>
                  <a:srgbClr val="FFFF00"/>
                </a:solidFill>
              </a:rPr>
              <a:t>.</a:t>
            </a:r>
          </a:p>
        </p:txBody>
      </p:sp>
      <p:sp>
        <p:nvSpPr>
          <p:cNvPr id="7" name="Прямоугольник 6"/>
          <p:cNvSpPr/>
          <p:nvPr/>
        </p:nvSpPr>
        <p:spPr>
          <a:xfrm>
            <a:off x="53109" y="987622"/>
            <a:ext cx="8502073" cy="400110"/>
          </a:xfrm>
          <a:prstGeom prst="rect">
            <a:avLst/>
          </a:prstGeom>
        </p:spPr>
        <p:txBody>
          <a:bodyPr wrap="square">
            <a:spAutoFit/>
          </a:bodyPr>
          <a:lstStyle/>
          <a:p>
            <a:r>
              <a:rPr lang="ru-RU" sz="2000" dirty="0">
                <a:solidFill>
                  <a:srgbClr val="FFFF00"/>
                </a:solidFill>
                <a:latin typeface="Verdana" panose="020B0604030504040204" pitchFamily="34" charset="0"/>
                <a:ea typeface="Verdana" panose="020B0604030504040204" pitchFamily="34" charset="0"/>
              </a:rPr>
              <a:t>Прогноз </a:t>
            </a:r>
            <a:r>
              <a:rPr lang="ru-RU" sz="2000" dirty="0" err="1">
                <a:solidFill>
                  <a:srgbClr val="FFFF00"/>
                </a:solidFill>
                <a:latin typeface="Verdana" panose="020B0604030504040204" pitchFamily="34" charset="0"/>
                <a:ea typeface="Verdana" panose="020B0604030504040204" pitchFamily="34" charset="0"/>
              </a:rPr>
              <a:t>вікової</a:t>
            </a:r>
            <a:r>
              <a:rPr lang="ru-RU" sz="2000" dirty="0">
                <a:solidFill>
                  <a:srgbClr val="FFFF00"/>
                </a:solidFill>
                <a:latin typeface="Verdana" panose="020B0604030504040204" pitchFamily="34" charset="0"/>
                <a:ea typeface="Verdana" panose="020B0604030504040204" pitchFamily="34" charset="0"/>
              </a:rPr>
              <a:t> </a:t>
            </a:r>
            <a:r>
              <a:rPr lang="ru-RU" sz="2000" dirty="0" err="1">
                <a:solidFill>
                  <a:srgbClr val="FFFF00"/>
                </a:solidFill>
                <a:latin typeface="Verdana" panose="020B0604030504040204" pitchFamily="34" charset="0"/>
                <a:ea typeface="Verdana" panose="020B0604030504040204" pitchFamily="34" charset="0"/>
              </a:rPr>
              <a:t>структури</a:t>
            </a:r>
            <a:r>
              <a:rPr lang="ru-RU" sz="2000" dirty="0">
                <a:solidFill>
                  <a:srgbClr val="FFFF00"/>
                </a:solidFill>
                <a:latin typeface="Verdana" panose="020B0604030504040204" pitchFamily="34" charset="0"/>
                <a:ea typeface="Verdana" panose="020B0604030504040204" pitchFamily="34" charset="0"/>
              </a:rPr>
              <a:t> </a:t>
            </a:r>
            <a:r>
              <a:rPr lang="ru-RU" sz="2000" dirty="0" err="1">
                <a:solidFill>
                  <a:srgbClr val="FFFF00"/>
                </a:solidFill>
                <a:latin typeface="Verdana" panose="020B0604030504040204" pitchFamily="34" charset="0"/>
                <a:ea typeface="Verdana" panose="020B0604030504040204" pitchFamily="34" charset="0"/>
              </a:rPr>
              <a:t>населення</a:t>
            </a:r>
            <a:r>
              <a:rPr lang="ru-RU" sz="2000" dirty="0">
                <a:solidFill>
                  <a:srgbClr val="FFFF00"/>
                </a:solidFill>
                <a:latin typeface="Verdana" panose="020B0604030504040204" pitchFamily="34" charset="0"/>
                <a:ea typeface="Verdana" panose="020B0604030504040204" pitchFamily="34" charset="0"/>
              </a:rPr>
              <a:t> у світі 2000-2025 рр. </a:t>
            </a:r>
            <a:endParaRPr lang="ru-RU" sz="2000" dirty="0">
              <a:latin typeface="Verdana" panose="020B0604030504040204" pitchFamily="34" charset="0"/>
              <a:ea typeface="Verdana" panose="020B060403050404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226291" y="1543249"/>
            <a:ext cx="8418945" cy="50884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09829519"/>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2. </a:t>
            </a:r>
            <a:r>
              <a:rPr lang="ru-RU" dirty="0" err="1">
                <a:solidFill>
                  <a:schemeClr val="bg1"/>
                </a:solidFill>
                <a:latin typeface="Verdana" panose="020B0604030504040204" pitchFamily="34" charset="0"/>
                <a:ea typeface="Verdana" panose="020B0604030504040204" pitchFamily="34" charset="0"/>
              </a:rPr>
              <a:t>Драйвери</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зростання</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світового</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фармацевтичного</a:t>
            </a:r>
            <a:r>
              <a:rPr lang="ru-RU" dirty="0">
                <a:solidFill>
                  <a:schemeClr val="bg1"/>
                </a:solidFill>
                <a:latin typeface="Verdana" panose="020B0604030504040204" pitchFamily="34" charset="0"/>
                <a:ea typeface="Verdana" panose="020B0604030504040204" pitchFamily="34" charset="0"/>
              </a:rPr>
              <a:t> ринку</a:t>
            </a:r>
            <a:endParaRPr lang="uk-UA" dirty="0">
              <a:solidFill>
                <a:schemeClr val="bg1"/>
              </a:solidFill>
              <a:latin typeface="Verdana" panose="020B0604030504040204" pitchFamily="34" charset="0"/>
              <a:ea typeface="Verdana" panose="020B0604030504040204" pitchFamily="34" charset="0"/>
            </a:endParaRPr>
          </a:p>
        </p:txBody>
      </p:sp>
      <p:sp>
        <p:nvSpPr>
          <p:cNvPr id="8" name="Прямоугольник 7"/>
          <p:cNvSpPr/>
          <p:nvPr/>
        </p:nvSpPr>
        <p:spPr>
          <a:xfrm>
            <a:off x="226291" y="987622"/>
            <a:ext cx="8691417" cy="461665"/>
          </a:xfrm>
          <a:prstGeom prst="rect">
            <a:avLst/>
          </a:prstGeom>
        </p:spPr>
        <p:txBody>
          <a:bodyPr wrap="square">
            <a:spAutoFit/>
          </a:bodyPr>
          <a:lstStyle/>
          <a:p>
            <a:pPr algn="just"/>
            <a:r>
              <a:rPr lang="uk-UA" sz="2400" dirty="0">
                <a:solidFill>
                  <a:srgbClr val="FFFF00"/>
                </a:solidFill>
              </a:rPr>
              <a:t>.</a:t>
            </a:r>
          </a:p>
        </p:txBody>
      </p:sp>
      <p:sp>
        <p:nvSpPr>
          <p:cNvPr id="7" name="Прямоугольник 6"/>
          <p:cNvSpPr/>
          <p:nvPr/>
        </p:nvSpPr>
        <p:spPr>
          <a:xfrm>
            <a:off x="53109" y="987622"/>
            <a:ext cx="9017000" cy="5632311"/>
          </a:xfrm>
          <a:prstGeom prst="rect">
            <a:avLst/>
          </a:prstGeom>
        </p:spPr>
        <p:txBody>
          <a:bodyPr wrap="square">
            <a:spAutoFit/>
          </a:bodyPr>
          <a:lstStyle/>
          <a:p>
            <a:pPr marL="342900" indent="-342900">
              <a:buFont typeface="Arial" panose="020B0604020202020204" pitchFamily="34" charset="0"/>
              <a:buChar char="•"/>
            </a:pPr>
            <a:r>
              <a:rPr lang="uk-UA" sz="2000" dirty="0">
                <a:solidFill>
                  <a:srgbClr val="FFFF00"/>
                </a:solidFill>
                <a:latin typeface="Verdana" panose="020B0604030504040204" pitchFamily="34" charset="0"/>
                <a:ea typeface="Verdana" panose="020B0604030504040204" pitchFamily="34" charset="0"/>
              </a:rPr>
              <a:t>Зростанню ринку сприяє також економічне піднесення та збільшення добробуту в країнах, що розвиваються, головним чином у регіоні Південно-Східної Азії (ПВА). </a:t>
            </a:r>
          </a:p>
          <a:p>
            <a:pPr marL="342900" indent="-342900">
              <a:buFont typeface="Arial" panose="020B0604020202020204" pitchFamily="34" charset="0"/>
              <a:buChar char="•"/>
            </a:pPr>
            <a:endParaRPr lang="uk-UA" sz="2000" dirty="0">
              <a:solidFill>
                <a:srgbClr val="FFFF0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uk-UA" sz="2000" dirty="0">
                <a:solidFill>
                  <a:srgbClr val="FFFF00"/>
                </a:solidFill>
                <a:latin typeface="Verdana" panose="020B0604030504040204" pitchFamily="34" charset="0"/>
                <a:ea typeface="Verdana" panose="020B0604030504040204" pitchFamily="34" charset="0"/>
              </a:rPr>
              <a:t>Розвиток нових технологій у галузі фармацевтики та біотехнологій дозволяє створювати продукти для лікування раніше невиліковних хворіб, що збільшує пацієнтську базу та відповідно сприяє зростанню ринку. </a:t>
            </a:r>
          </a:p>
          <a:p>
            <a:pPr marL="342900" indent="-342900">
              <a:buFont typeface="Arial" panose="020B0604020202020204" pitchFamily="34" charset="0"/>
              <a:buChar char="•"/>
            </a:pPr>
            <a:endParaRPr lang="uk-UA" sz="2000" dirty="0">
              <a:solidFill>
                <a:srgbClr val="FFFF0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uk-UA" sz="2000" dirty="0">
                <a:solidFill>
                  <a:srgbClr val="FFFF00"/>
                </a:solidFill>
                <a:latin typeface="Verdana" panose="020B0604030504040204" pitchFamily="34" charset="0"/>
                <a:ea typeface="Verdana" panose="020B0604030504040204" pitchFamily="34" charset="0"/>
              </a:rPr>
              <a:t>Важливим чинником є державна політика (особливо у розвинених країнах), де розвиток людського капіталу є пріоритетним завданням, відповідно, охорона здоров'я є однією з основних статей бюджетних витрат.</a:t>
            </a:r>
          </a:p>
          <a:p>
            <a:pPr marL="342900" indent="-342900">
              <a:buFont typeface="Arial" panose="020B0604020202020204" pitchFamily="34" charset="0"/>
              <a:buChar char="•"/>
            </a:pPr>
            <a:endParaRPr lang="uk-UA" sz="2000" dirty="0">
              <a:solidFill>
                <a:srgbClr val="FFFF0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uk-UA" sz="2000" dirty="0">
                <a:solidFill>
                  <a:srgbClr val="FFFF00"/>
                </a:solidFill>
                <a:latin typeface="Verdana" panose="020B0604030504040204" pitchFamily="34" charset="0"/>
                <a:ea typeface="Verdana" panose="020B0604030504040204" pitchFamily="34" charset="0"/>
              </a:rPr>
              <a:t>Наприклад, у США витрати на охорону здоров'я становлять 17% від ВВП. Багато в чому тому фармацевтика та біотехнології є однією з найпривабливіших галузей для інвестицій.</a:t>
            </a:r>
            <a:endParaRPr lang="uk-UA"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37649343"/>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2. </a:t>
            </a:r>
            <a:r>
              <a:rPr lang="uk-UA" dirty="0">
                <a:solidFill>
                  <a:schemeClr val="bg1"/>
                </a:solidFill>
                <a:latin typeface="Verdana" panose="020B0604030504040204" pitchFamily="34" charset="0"/>
                <a:ea typeface="Verdana" panose="020B0604030504040204" pitchFamily="34" charset="0"/>
              </a:rPr>
              <a:t>Драйвери зростання світового фармацевтичного ринку</a:t>
            </a:r>
          </a:p>
        </p:txBody>
      </p:sp>
      <p:sp>
        <p:nvSpPr>
          <p:cNvPr id="8" name="Прямоугольник 7"/>
          <p:cNvSpPr/>
          <p:nvPr/>
        </p:nvSpPr>
        <p:spPr>
          <a:xfrm>
            <a:off x="226291" y="987622"/>
            <a:ext cx="8691417" cy="461665"/>
          </a:xfrm>
          <a:prstGeom prst="rect">
            <a:avLst/>
          </a:prstGeom>
        </p:spPr>
        <p:txBody>
          <a:bodyPr wrap="square">
            <a:spAutoFit/>
          </a:bodyPr>
          <a:lstStyle/>
          <a:p>
            <a:pPr algn="just"/>
            <a:r>
              <a:rPr lang="uk-UA" sz="2400" dirty="0">
                <a:solidFill>
                  <a:srgbClr val="FFFF00"/>
                </a:solidFill>
              </a:rPr>
              <a:t>.</a:t>
            </a:r>
          </a:p>
        </p:txBody>
      </p:sp>
      <p:graphicFrame>
        <p:nvGraphicFramePr>
          <p:cNvPr id="3" name="Таблица 2"/>
          <p:cNvGraphicFramePr>
            <a:graphicFrameLocks noGrp="1"/>
          </p:cNvGraphicFramePr>
          <p:nvPr>
            <p:extLst>
              <p:ext uri="{D42A27DB-BD31-4B8C-83A1-F6EECF244321}">
                <p14:modId xmlns:p14="http://schemas.microsoft.com/office/powerpoint/2010/main" val="222294358"/>
              </p:ext>
            </p:extLst>
          </p:nvPr>
        </p:nvGraphicFramePr>
        <p:xfrm>
          <a:off x="226291" y="949854"/>
          <a:ext cx="8446653" cy="5159364"/>
        </p:xfrm>
        <a:graphic>
          <a:graphicData uri="http://schemas.openxmlformats.org/drawingml/2006/table">
            <a:tbl>
              <a:tblPr firstRow="1" firstCol="1" bandRow="1">
                <a:tableStyleId>{5C22544A-7EE6-4342-B048-85BDC9FD1C3A}</a:tableStyleId>
              </a:tblPr>
              <a:tblGrid>
                <a:gridCol w="4222874">
                  <a:extLst>
                    <a:ext uri="{9D8B030D-6E8A-4147-A177-3AD203B41FA5}">
                      <a16:colId xmlns:a16="http://schemas.microsoft.com/office/drawing/2014/main" val="404794971"/>
                    </a:ext>
                  </a:extLst>
                </a:gridCol>
                <a:gridCol w="4223779">
                  <a:extLst>
                    <a:ext uri="{9D8B030D-6E8A-4147-A177-3AD203B41FA5}">
                      <a16:colId xmlns:a16="http://schemas.microsoft.com/office/drawing/2014/main" val="2257123884"/>
                    </a:ext>
                  </a:extLst>
                </a:gridCol>
              </a:tblGrid>
              <a:tr h="303492">
                <a:tc>
                  <a:txBody>
                    <a:bodyPr/>
                    <a:lstStyle/>
                    <a:p>
                      <a:pPr algn="ctr">
                        <a:lnSpc>
                          <a:spcPct val="107000"/>
                        </a:lnSpc>
                        <a:spcAft>
                          <a:spcPts val="0"/>
                        </a:spcAft>
                      </a:pPr>
                      <a:r>
                        <a:rPr lang="uk-UA" sz="1400" dirty="0">
                          <a:solidFill>
                            <a:srgbClr val="FFFF00"/>
                          </a:solidFill>
                          <a:effectLst/>
                        </a:rPr>
                        <a:t>ДРАЙВЕРИ</a:t>
                      </a:r>
                      <a:endParaRPr lang="ru-RU" sz="1400" dirty="0">
                        <a:solidFill>
                          <a:srgbClr val="FFFF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lnSpc>
                          <a:spcPct val="107000"/>
                        </a:lnSpc>
                        <a:spcAft>
                          <a:spcPts val="0"/>
                        </a:spcAft>
                      </a:pPr>
                      <a:r>
                        <a:rPr lang="uk-UA" sz="1400" dirty="0">
                          <a:solidFill>
                            <a:srgbClr val="FFFF00"/>
                          </a:solidFill>
                          <a:effectLst/>
                        </a:rPr>
                        <a:t>ОБМЕЖУВАЧІ</a:t>
                      </a:r>
                      <a:endParaRPr lang="ru-RU" sz="1400" dirty="0">
                        <a:solidFill>
                          <a:srgbClr val="FFFF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609517332"/>
                  </a:ext>
                </a:extLst>
              </a:tr>
              <a:tr h="606984">
                <a:tc>
                  <a:txBody>
                    <a:bodyPr/>
                    <a:lstStyle/>
                    <a:p>
                      <a:pPr>
                        <a:lnSpc>
                          <a:spcPct val="107000"/>
                        </a:lnSpc>
                        <a:spcAft>
                          <a:spcPts val="0"/>
                        </a:spcAft>
                      </a:pPr>
                      <a:r>
                        <a:rPr lang="uk-UA" sz="1400" dirty="0">
                          <a:effectLst/>
                        </a:rPr>
                        <a:t>демографічні тенденції (зростання населення, його старіння, збільшення тривалості життя)</a:t>
                      </a:r>
                      <a:endParaRPr lang="ru-RU"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07000"/>
                        </a:lnSpc>
                        <a:spcAft>
                          <a:spcPts val="0"/>
                        </a:spcAft>
                      </a:pPr>
                      <a:r>
                        <a:rPr lang="uk-UA" sz="1400">
                          <a:effectLst/>
                        </a:rPr>
                        <a:t>уповільнення темпів зростання світової економіки та фармацевтичного ринку до 2-5% на рік</a:t>
                      </a:r>
                      <a:endParaRPr lang="ru-RU"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377456250"/>
                  </a:ext>
                </a:extLst>
              </a:tr>
              <a:tr h="910476">
                <a:tc>
                  <a:txBody>
                    <a:bodyPr/>
                    <a:lstStyle/>
                    <a:p>
                      <a:pPr>
                        <a:lnSpc>
                          <a:spcPct val="107000"/>
                        </a:lnSpc>
                        <a:spcAft>
                          <a:spcPts val="0"/>
                        </a:spcAft>
                      </a:pPr>
                      <a:r>
                        <a:rPr lang="uk-UA" sz="1400" dirty="0">
                          <a:effectLst/>
                        </a:rPr>
                        <a:t>Зростання економіки країн, що розвиваються (зокрема країн Південно-Східної Азії) та збільшення споживання ліків у цих країнах</a:t>
                      </a:r>
                      <a:endParaRPr lang="ru-RU"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07000"/>
                        </a:lnSpc>
                        <a:spcAft>
                          <a:spcPts val="0"/>
                        </a:spcAft>
                      </a:pPr>
                      <a:r>
                        <a:rPr lang="uk-UA" sz="1400">
                          <a:effectLst/>
                        </a:rPr>
                        <a:t>Закінчення термінів патентів на препараті-блобастери</a:t>
                      </a:r>
                      <a:endParaRPr lang="ru-RU"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702110539"/>
                  </a:ext>
                </a:extLst>
              </a:tr>
              <a:tr h="910476">
                <a:tc>
                  <a:txBody>
                    <a:bodyPr/>
                    <a:lstStyle/>
                    <a:p>
                      <a:pPr>
                        <a:lnSpc>
                          <a:spcPct val="107000"/>
                        </a:lnSpc>
                        <a:spcAft>
                          <a:spcPts val="0"/>
                        </a:spcAft>
                      </a:pPr>
                      <a:r>
                        <a:rPr lang="uk-UA" sz="1400" dirty="0">
                          <a:effectLst/>
                        </a:rPr>
                        <a:t>Приоритізація розвитку людського капіталу і відповідно збільшення витрат на охорону здоров'я в розвинених країнах і країнах.</a:t>
                      </a:r>
                      <a:endParaRPr lang="ru-RU"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07000"/>
                        </a:lnSpc>
                        <a:spcAft>
                          <a:spcPts val="0"/>
                        </a:spcAft>
                      </a:pPr>
                      <a:r>
                        <a:rPr lang="uk-UA" sz="1400" dirty="0">
                          <a:effectLst/>
                        </a:rPr>
                        <a:t>зростання  </a:t>
                      </a:r>
                      <a:r>
                        <a:rPr lang="en-US" sz="1400" dirty="0">
                          <a:effectLst/>
                        </a:rPr>
                        <a:t>R</a:t>
                      </a:r>
                      <a:r>
                        <a:rPr lang="ru-RU" sz="1400" dirty="0">
                          <a:effectLst/>
                        </a:rPr>
                        <a:t>&amp;</a:t>
                      </a:r>
                      <a:r>
                        <a:rPr lang="en-US" sz="1400" dirty="0">
                          <a:effectLst/>
                        </a:rPr>
                        <a:t>D</a:t>
                      </a:r>
                      <a:r>
                        <a:rPr lang="ru-RU" sz="1400" dirty="0">
                          <a:effectLst/>
                        </a:rPr>
                        <a:t> (</a:t>
                      </a:r>
                      <a:r>
                        <a:rPr lang="uk-UA" sz="1400" dirty="0">
                          <a:effectLst/>
                        </a:rPr>
                        <a:t>досліджень і розробки)  з одночасним зниженням їх результативності</a:t>
                      </a:r>
                      <a:endParaRPr lang="ru-RU"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005898040"/>
                  </a:ext>
                </a:extLst>
              </a:tr>
              <a:tr h="910476">
                <a:tc>
                  <a:txBody>
                    <a:bodyPr/>
                    <a:lstStyle/>
                    <a:p>
                      <a:pPr>
                        <a:lnSpc>
                          <a:spcPct val="107000"/>
                        </a:lnSpc>
                        <a:spcAft>
                          <a:spcPts val="0"/>
                        </a:spcAft>
                      </a:pPr>
                      <a:r>
                        <a:rPr lang="uk-UA" sz="1400" dirty="0">
                          <a:effectLst/>
                        </a:rPr>
                        <a:t>Розвиток нових технологій (таргетна терапія, імунотерапія), інтеграція галузі з ІТ-гравцями для більш ефективної розробки нових препаратів</a:t>
                      </a:r>
                      <a:endParaRPr lang="ru-RU"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07000"/>
                        </a:lnSpc>
                        <a:spcAft>
                          <a:spcPts val="0"/>
                        </a:spcAft>
                      </a:pPr>
                      <a:r>
                        <a:rPr lang="uk-UA" sz="1400" dirty="0">
                          <a:effectLst/>
                        </a:rPr>
                        <a:t>посилення державного регулювання сфери обігу лікарських препаратів</a:t>
                      </a:r>
                      <a:endParaRPr lang="ru-RU" sz="1400" dirty="0">
                        <a:effectLst/>
                      </a:endParaRPr>
                    </a:p>
                    <a:p>
                      <a:pPr>
                        <a:lnSpc>
                          <a:spcPct val="107000"/>
                        </a:lnSpc>
                        <a:spcAft>
                          <a:spcPts val="0"/>
                        </a:spcAft>
                      </a:pPr>
                      <a:r>
                        <a:rPr lang="uk-UA" sz="1400" dirty="0">
                          <a:effectLst/>
                        </a:rPr>
                        <a:t> </a:t>
                      </a:r>
                      <a:endParaRPr lang="ru-RU"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436603192"/>
                  </a:ext>
                </a:extLst>
              </a:tr>
              <a:tr h="303492">
                <a:tc>
                  <a:txBody>
                    <a:bodyPr/>
                    <a:lstStyle/>
                    <a:p>
                      <a:pPr>
                        <a:lnSpc>
                          <a:spcPct val="107000"/>
                        </a:lnSpc>
                        <a:spcAft>
                          <a:spcPts val="0"/>
                        </a:spcAft>
                      </a:pPr>
                      <a:r>
                        <a:rPr lang="uk-UA" sz="1400">
                          <a:effectLst/>
                        </a:rPr>
                        <a:t>Зростання сегменту біотехнологічних препаратів</a:t>
                      </a:r>
                      <a:endParaRPr lang="ru-RU" sz="14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07000"/>
                        </a:lnSpc>
                        <a:spcAft>
                          <a:spcPts val="0"/>
                        </a:spcAft>
                      </a:pPr>
                      <a:r>
                        <a:rPr lang="uk-UA" sz="1400" dirty="0">
                          <a:effectLst/>
                        </a:rPr>
                        <a:t>державне регулювання цін на препарати</a:t>
                      </a:r>
                      <a:endParaRPr lang="ru-RU"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704889406"/>
                  </a:ext>
                </a:extLst>
              </a:tr>
              <a:tr h="606984">
                <a:tc>
                  <a:txBody>
                    <a:bodyPr/>
                    <a:lstStyle/>
                    <a:p>
                      <a:pPr>
                        <a:lnSpc>
                          <a:spcPct val="107000"/>
                        </a:lnSpc>
                        <a:spcAft>
                          <a:spcPts val="0"/>
                        </a:spcAft>
                      </a:pPr>
                      <a:r>
                        <a:rPr lang="uk-UA" sz="1400">
                          <a:effectLst/>
                        </a:rPr>
                        <a:t>Розвиток стратегічного партнерства та моделі "відкритих інновацій"</a:t>
                      </a:r>
                      <a:endParaRPr lang="ru-RU" sz="14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07000"/>
                        </a:lnSpc>
                        <a:spcAft>
                          <a:spcPts val="0"/>
                        </a:spcAft>
                      </a:pPr>
                      <a:r>
                        <a:rPr lang="uk-UA" sz="1400" dirty="0">
                          <a:effectLst/>
                        </a:rPr>
                        <a:t>обмежувальні заходи уряду щодо імпорту препаратів</a:t>
                      </a:r>
                      <a:endParaRPr lang="ru-RU"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281846995"/>
                  </a:ext>
                </a:extLst>
              </a:tr>
              <a:tr h="606984">
                <a:tc>
                  <a:txBody>
                    <a:bodyPr/>
                    <a:lstStyle/>
                    <a:p>
                      <a:pPr>
                        <a:lnSpc>
                          <a:spcPct val="107000"/>
                        </a:lnSpc>
                        <a:spcAft>
                          <a:spcPts val="0"/>
                        </a:spcAft>
                      </a:pPr>
                      <a:r>
                        <a:rPr lang="uk-UA" sz="1400">
                          <a:effectLst/>
                        </a:rPr>
                        <a:t>Зростання ринку венчурного капіталу</a:t>
                      </a:r>
                      <a:endParaRPr lang="ru-RU" sz="14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07000"/>
                        </a:lnSpc>
                        <a:spcAft>
                          <a:spcPts val="0"/>
                        </a:spcAft>
                      </a:pPr>
                      <a:r>
                        <a:rPr lang="uk-UA" sz="1400" dirty="0">
                          <a:effectLst/>
                        </a:rPr>
                        <a:t>зміна структури витрат на охорону здоров'я-розвиток концепції превентивної медицини</a:t>
                      </a:r>
                      <a:endParaRPr lang="ru-RU"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498678948"/>
                  </a:ext>
                </a:extLst>
              </a:tr>
            </a:tbl>
          </a:graphicData>
        </a:graphic>
      </p:graphicFrame>
    </p:spTree>
    <p:extLst>
      <p:ext uri="{BB962C8B-B14F-4D97-AF65-F5344CB8AC3E}">
        <p14:creationId xmlns:p14="http://schemas.microsoft.com/office/powerpoint/2010/main" val="1609138668"/>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2. </a:t>
            </a:r>
            <a:r>
              <a:rPr lang="ru-RU" dirty="0" err="1">
                <a:solidFill>
                  <a:schemeClr val="bg1"/>
                </a:solidFill>
                <a:latin typeface="Verdana" panose="020B0604030504040204" pitchFamily="34" charset="0"/>
                <a:ea typeface="Verdana" panose="020B0604030504040204" pitchFamily="34" charset="0"/>
              </a:rPr>
              <a:t>Драйвери</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зростання</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світового</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фармацевтичного</a:t>
            </a:r>
            <a:r>
              <a:rPr lang="ru-RU" dirty="0">
                <a:solidFill>
                  <a:schemeClr val="bg1"/>
                </a:solidFill>
                <a:latin typeface="Verdana" panose="020B0604030504040204" pitchFamily="34" charset="0"/>
                <a:ea typeface="Verdana" panose="020B0604030504040204" pitchFamily="34" charset="0"/>
              </a:rPr>
              <a:t> ринку</a:t>
            </a:r>
            <a:endParaRPr lang="uk-UA" dirty="0">
              <a:solidFill>
                <a:schemeClr val="bg1"/>
              </a:solidFill>
              <a:latin typeface="Verdana" panose="020B0604030504040204" pitchFamily="34" charset="0"/>
              <a:ea typeface="Verdana" panose="020B0604030504040204" pitchFamily="34" charset="0"/>
            </a:endParaRPr>
          </a:p>
        </p:txBody>
      </p:sp>
      <p:sp>
        <p:nvSpPr>
          <p:cNvPr id="8" name="Прямоугольник 7"/>
          <p:cNvSpPr/>
          <p:nvPr/>
        </p:nvSpPr>
        <p:spPr>
          <a:xfrm>
            <a:off x="226291" y="987622"/>
            <a:ext cx="8691417" cy="4893647"/>
          </a:xfrm>
          <a:prstGeom prst="rect">
            <a:avLst/>
          </a:prstGeom>
        </p:spPr>
        <p:txBody>
          <a:bodyPr wrap="square">
            <a:spAutoFit/>
          </a:bodyPr>
          <a:lstStyle/>
          <a:p>
            <a:pPr algn="just"/>
            <a:r>
              <a:rPr lang="uk-UA" sz="2400" dirty="0">
                <a:solidFill>
                  <a:srgbClr val="FFFF00"/>
                </a:solidFill>
              </a:rPr>
              <a:t>Таким чином, серед фундаментальних обмежувальних факторів , ми спостерігаємо кардинальну зміну підходів до розвитку системи охорони здоров'я у світі. Пов'язано це з розвитком концепції превентивної медицини та фокусуванням державних зусиль на профілактичних заходах.</a:t>
            </a:r>
          </a:p>
          <a:p>
            <a:pPr algn="just"/>
            <a:endParaRPr lang="uk-UA" sz="2400" dirty="0">
              <a:solidFill>
                <a:srgbClr val="FFFF00"/>
              </a:solidFill>
            </a:endParaRPr>
          </a:p>
          <a:p>
            <a:pPr algn="just"/>
            <a:endParaRPr lang="uk-UA" sz="2400" dirty="0">
              <a:solidFill>
                <a:srgbClr val="FFFF00"/>
              </a:solidFill>
            </a:endParaRPr>
          </a:p>
          <a:p>
            <a:pPr algn="just"/>
            <a:r>
              <a:rPr lang="uk-UA" sz="2400" dirty="0">
                <a:solidFill>
                  <a:srgbClr val="FFFF00"/>
                </a:solidFill>
              </a:rPr>
              <a:t>За оцінками </a:t>
            </a:r>
            <a:r>
              <a:rPr lang="uk-UA" sz="2400" dirty="0" err="1">
                <a:solidFill>
                  <a:srgbClr val="FFFF00"/>
                </a:solidFill>
              </a:rPr>
              <a:t>Frost</a:t>
            </a:r>
            <a:r>
              <a:rPr lang="uk-UA" sz="2400" dirty="0">
                <a:solidFill>
                  <a:srgbClr val="FFFF00"/>
                </a:solidFill>
              </a:rPr>
              <a:t> &amp; </a:t>
            </a:r>
            <a:r>
              <a:rPr lang="uk-UA" sz="2400" dirty="0" err="1">
                <a:solidFill>
                  <a:srgbClr val="FFFF00"/>
                </a:solidFill>
              </a:rPr>
              <a:t>Sullivan</a:t>
            </a:r>
            <a:r>
              <a:rPr lang="uk-UA" sz="2400" dirty="0">
                <a:solidFill>
                  <a:srgbClr val="FFFF00"/>
                </a:solidFill>
              </a:rPr>
              <a:t>, частка «лікування» у структурі сумарних витрат на охорону здоров'я знизиться на 20% до 2025 року порівняно з 2007 р. – з 70% до 51%. </a:t>
            </a:r>
          </a:p>
          <a:p>
            <a:pPr algn="just"/>
            <a:endParaRPr lang="uk-UA" sz="2400" dirty="0">
              <a:solidFill>
                <a:srgbClr val="FFFF00"/>
              </a:solidFill>
            </a:endParaRPr>
          </a:p>
          <a:p>
            <a:pPr algn="just"/>
            <a:r>
              <a:rPr lang="uk-UA" sz="2400" dirty="0">
                <a:solidFill>
                  <a:srgbClr val="FFFF00"/>
                </a:solidFill>
              </a:rPr>
              <a:t>У той же час сегменти «профілактики», «діагностики», «моніторингу» додадуть 7%, 6% та 6% відповідно .</a:t>
            </a:r>
          </a:p>
        </p:txBody>
      </p:sp>
      <p:pic>
        <p:nvPicPr>
          <p:cNvPr id="6" name="Рисунок 5"/>
          <p:cNvPicPr>
            <a:picLocks noChangeAspect="1"/>
          </p:cNvPicPr>
          <p:nvPr/>
        </p:nvPicPr>
        <p:blipFill>
          <a:blip r:embed="rId3"/>
          <a:stretch>
            <a:fillRect/>
          </a:stretch>
        </p:blipFill>
        <p:spPr>
          <a:xfrm>
            <a:off x="5475000" y="2760191"/>
            <a:ext cx="1806213" cy="6742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8814881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2. </a:t>
            </a:r>
            <a:r>
              <a:rPr lang="ru-RU" dirty="0" err="1">
                <a:solidFill>
                  <a:schemeClr val="bg1"/>
                </a:solidFill>
                <a:latin typeface="Verdana" panose="020B0604030504040204" pitchFamily="34" charset="0"/>
                <a:ea typeface="Verdana" panose="020B0604030504040204" pitchFamily="34" charset="0"/>
              </a:rPr>
              <a:t>Драйвери</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зростання</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світового</a:t>
            </a:r>
            <a:r>
              <a:rPr lang="ru-RU" dirty="0">
                <a:solidFill>
                  <a:schemeClr val="bg1"/>
                </a:solidFill>
                <a:latin typeface="Verdana" panose="020B0604030504040204" pitchFamily="34" charset="0"/>
                <a:ea typeface="Verdana" panose="020B0604030504040204" pitchFamily="34" charset="0"/>
              </a:rPr>
              <a:t> </a:t>
            </a:r>
            <a:r>
              <a:rPr lang="ru-RU" dirty="0" err="1">
                <a:solidFill>
                  <a:schemeClr val="bg1"/>
                </a:solidFill>
                <a:latin typeface="Verdana" panose="020B0604030504040204" pitchFamily="34" charset="0"/>
                <a:ea typeface="Verdana" panose="020B0604030504040204" pitchFamily="34" charset="0"/>
              </a:rPr>
              <a:t>фармацевтичного</a:t>
            </a:r>
            <a:r>
              <a:rPr lang="ru-RU" dirty="0">
                <a:solidFill>
                  <a:schemeClr val="bg1"/>
                </a:solidFill>
                <a:latin typeface="Verdana" panose="020B0604030504040204" pitchFamily="34" charset="0"/>
                <a:ea typeface="Verdana" panose="020B0604030504040204" pitchFamily="34" charset="0"/>
              </a:rPr>
              <a:t> ринку</a:t>
            </a:r>
            <a:endParaRPr lang="uk-UA" dirty="0">
              <a:solidFill>
                <a:schemeClr val="bg1"/>
              </a:solidFill>
              <a:latin typeface="Verdana" panose="020B0604030504040204" pitchFamily="34" charset="0"/>
              <a:ea typeface="Verdana" panose="020B0604030504040204" pitchFamily="34" charset="0"/>
            </a:endParaRPr>
          </a:p>
        </p:txBody>
      </p:sp>
      <p:pic>
        <p:nvPicPr>
          <p:cNvPr id="7" name="Рисунок 6"/>
          <p:cNvPicPr/>
          <p:nvPr/>
        </p:nvPicPr>
        <p:blipFill>
          <a:blip r:embed="rId3">
            <a:extLst>
              <a:ext uri="{28A0092B-C50C-407E-A947-70E740481C1C}">
                <a14:useLocalDpi xmlns:a14="http://schemas.microsoft.com/office/drawing/2010/main" val="0"/>
              </a:ext>
            </a:extLst>
          </a:blip>
          <a:srcRect/>
          <a:stretch>
            <a:fillRect/>
          </a:stretch>
        </p:blipFill>
        <p:spPr bwMode="auto">
          <a:xfrm>
            <a:off x="240146" y="1545330"/>
            <a:ext cx="7989454" cy="37871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Прямоугольник 1"/>
          <p:cNvSpPr/>
          <p:nvPr/>
        </p:nvSpPr>
        <p:spPr>
          <a:xfrm>
            <a:off x="138545" y="1084435"/>
            <a:ext cx="8811491" cy="460895"/>
          </a:xfrm>
          <a:prstGeom prst="rect">
            <a:avLst/>
          </a:prstGeom>
        </p:spPr>
        <p:txBody>
          <a:bodyPr wrap="square">
            <a:spAutoFit/>
          </a:bodyPr>
          <a:lstStyle/>
          <a:p>
            <a:pPr>
              <a:lnSpc>
                <a:spcPct val="107000"/>
              </a:lnSpc>
              <a:spcAft>
                <a:spcPts val="800"/>
              </a:spcAft>
            </a:pPr>
            <a:r>
              <a:rPr lang="uk-UA" sz="2400" dirty="0">
                <a:solidFill>
                  <a:srgbClr val="FFFF00"/>
                </a:solidFill>
                <a:latin typeface="Times New Roman" panose="02020603050405020304" pitchFamily="18" charset="0"/>
                <a:ea typeface="Calibri" panose="020F0502020204030204" pitchFamily="34" charset="0"/>
              </a:rPr>
              <a:t>Структура витрат на охорону здоров'я</a:t>
            </a:r>
            <a:r>
              <a:rPr lang="ru-RU" sz="2400" dirty="0">
                <a:solidFill>
                  <a:srgbClr val="FFFF00"/>
                </a:solidFill>
                <a:latin typeface="Times New Roman" panose="02020603050405020304" pitchFamily="18" charset="0"/>
                <a:ea typeface="Calibri" panose="020F0502020204030204" pitchFamily="34" charset="0"/>
              </a:rPr>
              <a:t> у світі  2007-2025 рр.</a:t>
            </a:r>
          </a:p>
        </p:txBody>
      </p:sp>
    </p:spTree>
    <p:extLst>
      <p:ext uri="{BB962C8B-B14F-4D97-AF65-F5344CB8AC3E}">
        <p14:creationId xmlns:p14="http://schemas.microsoft.com/office/powerpoint/2010/main" val="1161401342"/>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397163" y="832105"/>
            <a:ext cx="8183418" cy="1323439"/>
          </a:xfrm>
          <a:prstGeom prst="rect">
            <a:avLst/>
          </a:prstGeom>
        </p:spPr>
        <p:txBody>
          <a:bodyPr wrap="square">
            <a:spAutoFit/>
          </a:bodyPr>
          <a:lstStyle/>
          <a:p>
            <a:r>
              <a:rPr lang="uk-UA" sz="2000" dirty="0">
                <a:solidFill>
                  <a:srgbClr val="FFFF00"/>
                </a:solidFill>
              </a:rPr>
              <a:t>Розвиток світового фармацевтичного ринку визначатиме такі основні технологічні та концептуальні тренди.</a:t>
            </a:r>
          </a:p>
          <a:p>
            <a:endParaRPr lang="uk-UA" sz="2000" dirty="0">
              <a:solidFill>
                <a:srgbClr val="FFFF00"/>
              </a:solidFill>
            </a:endParaRPr>
          </a:p>
          <a:p>
            <a:r>
              <a:rPr lang="uk-UA" sz="2000" dirty="0">
                <a:solidFill>
                  <a:srgbClr val="FFFF00"/>
                </a:solidFill>
              </a:rPr>
              <a:t>.</a:t>
            </a:r>
          </a:p>
        </p:txBody>
      </p:sp>
      <p:graphicFrame>
        <p:nvGraphicFramePr>
          <p:cNvPr id="6" name="Схема 5"/>
          <p:cNvGraphicFramePr/>
          <p:nvPr>
            <p:extLst>
              <p:ext uri="{D42A27DB-BD31-4B8C-83A1-F6EECF244321}">
                <p14:modId xmlns:p14="http://schemas.microsoft.com/office/powerpoint/2010/main" val="2186541055"/>
              </p:ext>
            </p:extLst>
          </p:nvPr>
        </p:nvGraphicFramePr>
        <p:xfrm>
          <a:off x="152400" y="1493824"/>
          <a:ext cx="8303491" cy="4309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2769783"/>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397163" y="832105"/>
            <a:ext cx="8183418" cy="2862322"/>
          </a:xfrm>
          <a:prstGeom prst="rect">
            <a:avLst/>
          </a:prstGeom>
        </p:spPr>
        <p:txBody>
          <a:bodyPr wrap="square">
            <a:spAutoFit/>
          </a:bodyPr>
          <a:lstStyle/>
          <a:p>
            <a:r>
              <a:rPr lang="uk-UA" sz="2000" b="1" dirty="0">
                <a:solidFill>
                  <a:schemeClr val="bg1"/>
                </a:solidFill>
              </a:rPr>
              <a:t>Точна медицина (або персоналізована медицина) </a:t>
            </a:r>
            <a:r>
              <a:rPr lang="uk-UA" sz="2000" dirty="0">
                <a:solidFill>
                  <a:srgbClr val="FFFF00"/>
                </a:solidFill>
              </a:rPr>
              <a:t>- нова концепція в охороні здоров'я, пов'язана з підбором лікарської терапії відповідно до індивідуальних характеристик пацієнтів (генетичні особливості, спосіб життя, навколишнє середовище).</a:t>
            </a:r>
          </a:p>
          <a:p>
            <a:endParaRPr lang="uk-UA" sz="2000" dirty="0">
              <a:solidFill>
                <a:srgbClr val="FFFF00"/>
              </a:solidFill>
            </a:endParaRPr>
          </a:p>
          <a:p>
            <a:r>
              <a:rPr lang="uk-UA" sz="2000" dirty="0">
                <a:solidFill>
                  <a:schemeClr val="bg1"/>
                </a:solidFill>
              </a:rPr>
              <a:t>Сама модель охорони здоров'я еволюціонує у бік підходу </a:t>
            </a:r>
            <a:r>
              <a:rPr lang="pl-PL" sz="2000" dirty="0">
                <a:solidFill>
                  <a:schemeClr val="bg1"/>
                </a:solidFill>
              </a:rPr>
              <a:t>P4: predictive (</a:t>
            </a:r>
            <a:r>
              <a:rPr lang="uk-UA" sz="2000" dirty="0">
                <a:solidFill>
                  <a:schemeClr val="bg1"/>
                </a:solidFill>
              </a:rPr>
              <a:t>прогнозування), </a:t>
            </a:r>
            <a:r>
              <a:rPr lang="pl-PL" sz="2000" dirty="0">
                <a:solidFill>
                  <a:schemeClr val="bg1"/>
                </a:solidFill>
              </a:rPr>
              <a:t>personalized (</a:t>
            </a:r>
            <a:r>
              <a:rPr lang="uk-UA" sz="2000" dirty="0">
                <a:solidFill>
                  <a:schemeClr val="bg1"/>
                </a:solidFill>
              </a:rPr>
              <a:t>персоналізація), </a:t>
            </a:r>
            <a:r>
              <a:rPr lang="pl-PL" sz="2000" dirty="0">
                <a:solidFill>
                  <a:schemeClr val="bg1"/>
                </a:solidFill>
              </a:rPr>
              <a:t>preventive(</a:t>
            </a:r>
            <a:r>
              <a:rPr lang="uk-UA" sz="2000" dirty="0">
                <a:solidFill>
                  <a:schemeClr val="bg1"/>
                </a:solidFill>
              </a:rPr>
              <a:t>профілактика), </a:t>
            </a:r>
            <a:r>
              <a:rPr lang="pl-PL" sz="2000" dirty="0">
                <a:solidFill>
                  <a:schemeClr val="bg1"/>
                </a:solidFill>
              </a:rPr>
              <a:t>participatory (</a:t>
            </a:r>
            <a:r>
              <a:rPr lang="uk-UA" sz="2000" dirty="0">
                <a:solidFill>
                  <a:schemeClr val="bg1"/>
                </a:solidFill>
              </a:rPr>
              <a:t>залучення пацієнтів та суспільства до процесу контролю за станом сфери охорони здоров'я).</a:t>
            </a:r>
          </a:p>
        </p:txBody>
      </p:sp>
      <p:pic>
        <p:nvPicPr>
          <p:cNvPr id="2" name="Рисунок 1"/>
          <p:cNvPicPr>
            <a:picLocks noChangeAspect="1"/>
          </p:cNvPicPr>
          <p:nvPr/>
        </p:nvPicPr>
        <p:blipFill>
          <a:blip r:embed="rId3"/>
          <a:stretch>
            <a:fillRect/>
          </a:stretch>
        </p:blipFill>
        <p:spPr>
          <a:xfrm>
            <a:off x="984250" y="3861953"/>
            <a:ext cx="7189932" cy="28159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545388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397163" y="832105"/>
            <a:ext cx="8183418" cy="2862322"/>
          </a:xfrm>
          <a:prstGeom prst="rect">
            <a:avLst/>
          </a:prstGeom>
        </p:spPr>
        <p:txBody>
          <a:bodyPr wrap="square">
            <a:spAutoFit/>
          </a:bodyPr>
          <a:lstStyle/>
          <a:p>
            <a:r>
              <a:rPr lang="uk-UA" sz="2000" b="1" dirty="0">
                <a:solidFill>
                  <a:schemeClr val="bg1"/>
                </a:solidFill>
              </a:rPr>
              <a:t>Точна медицина (або персоналізована медицина) </a:t>
            </a:r>
            <a:r>
              <a:rPr lang="uk-UA" sz="2000" dirty="0">
                <a:solidFill>
                  <a:srgbClr val="FFFF00"/>
                </a:solidFill>
              </a:rPr>
              <a:t>- нова концепція в охороні здоров'я, пов'язана з підбором лікарської терапії відповідно до індивідуальних характеристик пацієнтів (генетичні особливості, спосіб життя, навколишнє середовище).</a:t>
            </a:r>
          </a:p>
          <a:p>
            <a:endParaRPr lang="uk-UA" sz="2000" dirty="0">
              <a:solidFill>
                <a:srgbClr val="FFFF00"/>
              </a:solidFill>
            </a:endParaRPr>
          </a:p>
          <a:p>
            <a:r>
              <a:rPr lang="uk-UA" sz="2000" dirty="0">
                <a:solidFill>
                  <a:schemeClr val="bg1"/>
                </a:solidFill>
              </a:rPr>
              <a:t>Сама модель охорони здоров'я еволюціонує у бік підходу </a:t>
            </a:r>
            <a:r>
              <a:rPr lang="pl-PL" sz="2000" dirty="0">
                <a:solidFill>
                  <a:schemeClr val="bg1"/>
                </a:solidFill>
              </a:rPr>
              <a:t>P4: </a:t>
            </a:r>
            <a:r>
              <a:rPr lang="pl-PL" sz="2000" i="1" dirty="0">
                <a:solidFill>
                  <a:schemeClr val="bg1"/>
                </a:solidFill>
              </a:rPr>
              <a:t>predictive (</a:t>
            </a:r>
            <a:r>
              <a:rPr lang="uk-UA" sz="2000" i="1" dirty="0">
                <a:solidFill>
                  <a:schemeClr val="bg1"/>
                </a:solidFill>
              </a:rPr>
              <a:t>прогнозування), </a:t>
            </a:r>
            <a:r>
              <a:rPr lang="pl-PL" sz="2000" i="1" dirty="0">
                <a:solidFill>
                  <a:schemeClr val="bg1"/>
                </a:solidFill>
              </a:rPr>
              <a:t>personalized (</a:t>
            </a:r>
            <a:r>
              <a:rPr lang="uk-UA" sz="2000" i="1" dirty="0">
                <a:solidFill>
                  <a:schemeClr val="bg1"/>
                </a:solidFill>
              </a:rPr>
              <a:t>персоналізація), </a:t>
            </a:r>
            <a:r>
              <a:rPr lang="pl-PL" sz="2000" i="1" dirty="0">
                <a:solidFill>
                  <a:schemeClr val="bg1"/>
                </a:solidFill>
              </a:rPr>
              <a:t>preventive(</a:t>
            </a:r>
            <a:r>
              <a:rPr lang="uk-UA" sz="2000" i="1" dirty="0">
                <a:solidFill>
                  <a:schemeClr val="bg1"/>
                </a:solidFill>
              </a:rPr>
              <a:t>профілактика), </a:t>
            </a:r>
            <a:r>
              <a:rPr lang="pl-PL" sz="2000" i="1" dirty="0">
                <a:solidFill>
                  <a:schemeClr val="bg1"/>
                </a:solidFill>
              </a:rPr>
              <a:t>participatory (</a:t>
            </a:r>
            <a:r>
              <a:rPr lang="uk-UA" sz="2000" i="1" dirty="0">
                <a:solidFill>
                  <a:schemeClr val="bg1"/>
                </a:solidFill>
              </a:rPr>
              <a:t>залучення пацієнтів та суспільства до процесу контролю за станом сфери охорони здоров'я).</a:t>
            </a:r>
          </a:p>
        </p:txBody>
      </p:sp>
      <p:sp>
        <p:nvSpPr>
          <p:cNvPr id="3" name="Прямоугольник 2"/>
          <p:cNvSpPr/>
          <p:nvPr/>
        </p:nvSpPr>
        <p:spPr>
          <a:xfrm>
            <a:off x="397163" y="3816878"/>
            <a:ext cx="8395855" cy="1870512"/>
          </a:xfrm>
          <a:prstGeom prst="rect">
            <a:avLst/>
          </a:prstGeom>
        </p:spPr>
        <p:txBody>
          <a:bodyPr wrap="square">
            <a:spAutoFit/>
          </a:bodyPr>
          <a:lstStyle/>
          <a:p>
            <a:pPr>
              <a:lnSpc>
                <a:spcPct val="107000"/>
              </a:lnSpc>
              <a:spcAft>
                <a:spcPts val="0"/>
              </a:spcAft>
            </a:pPr>
            <a:r>
              <a:rPr lang="uk-UA" dirty="0">
                <a:solidFill>
                  <a:srgbClr val="FFFF00"/>
                </a:solidFill>
                <a:latin typeface="Times New Roman" panose="02020603050405020304" pitchFamily="18" charset="0"/>
                <a:ea typeface="Calibri" panose="020F0502020204030204" pitchFamily="34" charset="0"/>
              </a:rPr>
              <a:t>Для успіху реалізації концепції персоналізованої медицини одним із ключових факторів є вдосконалення діагностичних методів (зокрема розвиток супутньої</a:t>
            </a:r>
            <a:endParaRPr lang="ru-RU" dirty="0">
              <a:solidFill>
                <a:srgbClr val="FFFF00"/>
              </a:solidFill>
              <a:latin typeface="Times New Roman" panose="02020603050405020304" pitchFamily="18" charset="0"/>
              <a:ea typeface="Calibri" panose="020F0502020204030204" pitchFamily="34" charset="0"/>
            </a:endParaRPr>
          </a:p>
          <a:p>
            <a:pPr>
              <a:lnSpc>
                <a:spcPct val="107000"/>
              </a:lnSpc>
              <a:spcAft>
                <a:spcPts val="0"/>
              </a:spcAft>
            </a:pPr>
            <a:r>
              <a:rPr lang="uk-UA" dirty="0">
                <a:solidFill>
                  <a:srgbClr val="FFFF00"/>
                </a:solidFill>
                <a:latin typeface="Times New Roman" panose="02020603050405020304" pitchFamily="18" charset="0"/>
                <a:ea typeface="Calibri" panose="020F0502020204030204" pitchFamily="34" charset="0"/>
              </a:rPr>
              <a:t>діагностики в комбінації з певним препаратом-(</a:t>
            </a:r>
            <a:r>
              <a:rPr lang="en-US" dirty="0">
                <a:solidFill>
                  <a:srgbClr val="FFFF00"/>
                </a:solidFill>
                <a:latin typeface="Times New Roman" panose="02020603050405020304" pitchFamily="18" charset="0"/>
                <a:ea typeface="Calibri" panose="020F0502020204030204" pitchFamily="34" charset="0"/>
              </a:rPr>
              <a:t>companion diagnostics),</a:t>
            </a:r>
            <a:r>
              <a:rPr lang="uk-UA" dirty="0">
                <a:solidFill>
                  <a:srgbClr val="FFFF00"/>
                </a:solidFill>
                <a:latin typeface="Times New Roman" panose="02020603050405020304" pitchFamily="18" charset="0"/>
                <a:ea typeface="Calibri" panose="020F0502020204030204" pitchFamily="34" charset="0"/>
              </a:rPr>
              <a:t> а одним з найбільш перспективних напрямків стає розробка продуктів для лікування онкологічних захворювань. Ранній онкоскрінінг дозволяє ефективніше побудувати тактику лікування пацієнта і досягти більш високих результатів виживання.</a:t>
            </a:r>
            <a:endParaRPr lang="ru-RU" dirty="0">
              <a:solidFill>
                <a:srgbClr val="FFFF00"/>
              </a:solidFill>
              <a:latin typeface="Times New Roman" panose="02020603050405020304" pitchFamily="18" charset="0"/>
              <a:ea typeface="Calibri" panose="020F0502020204030204" pitchFamily="34" charset="0"/>
            </a:endParaRPr>
          </a:p>
        </p:txBody>
      </p:sp>
      <p:pic>
        <p:nvPicPr>
          <p:cNvPr id="6" name="Рисунок 5"/>
          <p:cNvPicPr>
            <a:picLocks noChangeAspect="1"/>
          </p:cNvPicPr>
          <p:nvPr/>
        </p:nvPicPr>
        <p:blipFill>
          <a:blip r:embed="rId3"/>
          <a:stretch>
            <a:fillRect/>
          </a:stretch>
        </p:blipFill>
        <p:spPr>
          <a:xfrm>
            <a:off x="7792028" y="5416073"/>
            <a:ext cx="1281545" cy="1281545"/>
          </a:xfrm>
          <a:prstGeom prst="rect">
            <a:avLst/>
          </a:prstGeom>
        </p:spPr>
      </p:pic>
    </p:spTree>
    <p:extLst>
      <p:ext uri="{BB962C8B-B14F-4D97-AF65-F5344CB8AC3E}">
        <p14:creationId xmlns:p14="http://schemas.microsoft.com/office/powerpoint/2010/main" val="4063340767"/>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397163" y="832105"/>
            <a:ext cx="8183418" cy="2862322"/>
          </a:xfrm>
          <a:prstGeom prst="rect">
            <a:avLst/>
          </a:prstGeom>
        </p:spPr>
        <p:txBody>
          <a:bodyPr wrap="square">
            <a:spAutoFit/>
          </a:bodyPr>
          <a:lstStyle/>
          <a:p>
            <a:r>
              <a:rPr lang="uk-UA" sz="2000" b="1" dirty="0">
                <a:solidFill>
                  <a:srgbClr val="FFFF00"/>
                </a:solidFill>
              </a:rPr>
              <a:t>Фармацевтичні компанії зазнають значного впливу цього тренду, дедалі більше стають залученими до нього — в тому числі це видно на помітному зростанні числа стратегічного  партнерства  між представниками фармацевтичної галузі та сектору інформаційних технологій. Так, технології штучного інтелекту (</a:t>
            </a:r>
            <a:r>
              <a:rPr lang="pl-PL" sz="2000" b="1" dirty="0">
                <a:solidFill>
                  <a:srgbClr val="FFFF00"/>
                </a:solidFill>
              </a:rPr>
              <a:t>Artificial Intelligence-AI) </a:t>
            </a:r>
            <a:r>
              <a:rPr lang="uk-UA" sz="2000" b="1" dirty="0">
                <a:solidFill>
                  <a:srgbClr val="FFFF00"/>
                </a:solidFill>
              </a:rPr>
              <a:t>дозволяють знаходити складні кореляції між захворюваннями і молекулами, оптимізуючи дослідницький процес, ідентифікуючи найбільш підходящі мішені і таким чином прискорюючи процес створення нових препаратів. </a:t>
            </a:r>
            <a:endParaRPr lang="uk-UA" sz="2000" i="1" dirty="0">
              <a:solidFill>
                <a:srgbClr val="FFFF00"/>
              </a:solidFill>
            </a:endParaRPr>
          </a:p>
        </p:txBody>
      </p:sp>
      <p:pic>
        <p:nvPicPr>
          <p:cNvPr id="7" name="Рисунок 6"/>
          <p:cNvPicPr>
            <a:picLocks noChangeAspect="1"/>
          </p:cNvPicPr>
          <p:nvPr/>
        </p:nvPicPr>
        <p:blipFill>
          <a:blip r:embed="rId3"/>
          <a:stretch>
            <a:fillRect/>
          </a:stretch>
        </p:blipFill>
        <p:spPr>
          <a:xfrm>
            <a:off x="1625601" y="4452647"/>
            <a:ext cx="5634182" cy="23176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116958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397163" y="832105"/>
            <a:ext cx="8183418" cy="3477875"/>
          </a:xfrm>
          <a:prstGeom prst="rect">
            <a:avLst/>
          </a:prstGeom>
        </p:spPr>
        <p:txBody>
          <a:bodyPr wrap="square">
            <a:spAutoFit/>
          </a:bodyPr>
          <a:lstStyle/>
          <a:p>
            <a:r>
              <a:rPr lang="uk-UA" sz="2000" b="1" dirty="0">
                <a:solidFill>
                  <a:srgbClr val="FFFF00"/>
                </a:solidFill>
              </a:rPr>
              <a:t>Фармацевтичні компанії зазнають значного впливу цього тренду, дедалі більше стають залученими до нього — в тому числі це видно на помітному зростанні числа стратегічного  партнерства  між представниками фармацевтичної галузі та сектору інформаційних технологій. </a:t>
            </a:r>
          </a:p>
          <a:p>
            <a:endParaRPr lang="uk-UA" sz="2000" b="1" dirty="0">
              <a:solidFill>
                <a:srgbClr val="FFFF00"/>
              </a:solidFill>
            </a:endParaRPr>
          </a:p>
          <a:p>
            <a:r>
              <a:rPr lang="uk-UA" sz="2000" b="1" dirty="0">
                <a:solidFill>
                  <a:srgbClr val="FFFF00"/>
                </a:solidFill>
              </a:rPr>
              <a:t>Так, технології штучного інтелекту (</a:t>
            </a:r>
            <a:r>
              <a:rPr lang="pl-PL" sz="2000" b="1" dirty="0">
                <a:solidFill>
                  <a:srgbClr val="FFFF00"/>
                </a:solidFill>
              </a:rPr>
              <a:t>Artificial Intelligence-AI) </a:t>
            </a:r>
            <a:r>
              <a:rPr lang="uk-UA" sz="2000" b="1" dirty="0">
                <a:solidFill>
                  <a:srgbClr val="FFFF00"/>
                </a:solidFill>
              </a:rPr>
              <a:t>дозволяють знаходити складні кореляції між захворюваннями і молекулами, оптимізуючи дослідницький процес, ідентифікуючи найбільш підходящі мішені і таким чином прискорюючи процес створення нових препаратів. </a:t>
            </a:r>
            <a:endParaRPr lang="uk-UA" sz="2000" i="1" dirty="0">
              <a:solidFill>
                <a:srgbClr val="FFFF00"/>
              </a:solidFill>
            </a:endParaRPr>
          </a:p>
        </p:txBody>
      </p:sp>
      <p:pic>
        <p:nvPicPr>
          <p:cNvPr id="2" name="Рисунок 1"/>
          <p:cNvPicPr>
            <a:picLocks noChangeAspect="1"/>
          </p:cNvPicPr>
          <p:nvPr/>
        </p:nvPicPr>
        <p:blipFill>
          <a:blip r:embed="rId3"/>
          <a:stretch>
            <a:fillRect/>
          </a:stretch>
        </p:blipFill>
        <p:spPr>
          <a:xfrm>
            <a:off x="2781878" y="4309980"/>
            <a:ext cx="3609685" cy="2407660"/>
          </a:xfrm>
          <a:prstGeom prst="rect">
            <a:avLst/>
          </a:prstGeom>
        </p:spPr>
      </p:pic>
      <p:pic>
        <p:nvPicPr>
          <p:cNvPr id="6" name="Рисунок 5"/>
          <p:cNvPicPr>
            <a:picLocks noChangeAspect="1"/>
          </p:cNvPicPr>
          <p:nvPr/>
        </p:nvPicPr>
        <p:blipFill>
          <a:blip r:embed="rId4"/>
          <a:stretch>
            <a:fillRect/>
          </a:stretch>
        </p:blipFill>
        <p:spPr>
          <a:xfrm>
            <a:off x="2852773" y="4337968"/>
            <a:ext cx="744789" cy="744789"/>
          </a:xfrm>
          <a:prstGeom prst="rect">
            <a:avLst/>
          </a:prstGeom>
        </p:spPr>
      </p:pic>
    </p:spTree>
    <p:extLst>
      <p:ext uri="{BB962C8B-B14F-4D97-AF65-F5344CB8AC3E}">
        <p14:creationId xmlns:p14="http://schemas.microsoft.com/office/powerpoint/2010/main" val="35068048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397163" y="767450"/>
            <a:ext cx="8183418" cy="5139869"/>
          </a:xfrm>
          <a:prstGeom prst="rect">
            <a:avLst/>
          </a:prstGeom>
        </p:spPr>
        <p:txBody>
          <a:bodyPr wrap="square">
            <a:spAutoFit/>
          </a:bodyPr>
          <a:lstStyle/>
          <a:p>
            <a:r>
              <a:rPr lang="uk-UA" sz="2000" b="1" dirty="0">
                <a:solidFill>
                  <a:srgbClr val="FFFF00"/>
                </a:solidFill>
              </a:rPr>
              <a:t>Технології </a:t>
            </a:r>
            <a:r>
              <a:rPr lang="pl-PL" sz="2000" b="1" dirty="0">
                <a:solidFill>
                  <a:srgbClr val="FFFF00"/>
                </a:solidFill>
              </a:rPr>
              <a:t>AI </a:t>
            </a:r>
            <a:r>
              <a:rPr lang="uk-UA" sz="2000" b="1" dirty="0">
                <a:solidFill>
                  <a:srgbClr val="FFFF00"/>
                </a:solidFill>
              </a:rPr>
              <a:t>використовується фармкомпаніями для контролю клінічних випробувань, прихильності до лікування, формування маркетингової та цінової стратегії. </a:t>
            </a:r>
          </a:p>
          <a:p>
            <a:endParaRPr lang="uk-UA" sz="2000" b="1" dirty="0">
              <a:solidFill>
                <a:srgbClr val="FFFF00"/>
              </a:solidFill>
            </a:endParaRPr>
          </a:p>
          <a:p>
            <a:r>
              <a:rPr lang="uk-UA" sz="2000" b="1" dirty="0">
                <a:solidFill>
                  <a:srgbClr val="FFFF00"/>
                </a:solidFill>
              </a:rPr>
              <a:t>Досвід ІТ-компаній, що надають хмарні сервіси (</a:t>
            </a:r>
            <a:r>
              <a:rPr lang="pl-PL" sz="2000" b="1" dirty="0">
                <a:solidFill>
                  <a:srgbClr val="FFFF00"/>
                </a:solidFill>
              </a:rPr>
              <a:t>XaaS - "</a:t>
            </a:r>
            <a:r>
              <a:rPr lang="uk-UA" sz="2000" b="1" dirty="0">
                <a:solidFill>
                  <a:srgbClr val="FFFF00"/>
                </a:solidFill>
              </a:rPr>
              <a:t>все як послуга"), дозволяє оптимізувати операційну діяльність фармацевтичних компаній - від процесу досліджень до маркетингу та просування. </a:t>
            </a:r>
          </a:p>
          <a:p>
            <a:endParaRPr lang="uk-UA" sz="2000" b="1" dirty="0">
              <a:solidFill>
                <a:srgbClr val="FFFF00"/>
              </a:solidFill>
            </a:endParaRPr>
          </a:p>
          <a:p>
            <a:r>
              <a:rPr lang="uk-UA" sz="2000" b="1" dirty="0">
                <a:solidFill>
                  <a:srgbClr val="FFFF00"/>
                </a:solidFill>
              </a:rPr>
              <a:t>Крім того, повсюдне поширення електронних пристроїв (смартфонів, планшетів, пристроїв, що носяться) дозволяє фармкомпаніям безпосередньо взаємодіяти з пацієнтами та лікарською спільнотою, надавати освітню інформацію.</a:t>
            </a:r>
          </a:p>
          <a:p>
            <a:endParaRPr lang="uk-UA" sz="2000" b="1" dirty="0">
              <a:solidFill>
                <a:srgbClr val="FFFF00"/>
              </a:solidFill>
            </a:endParaRPr>
          </a:p>
          <a:p>
            <a:r>
              <a:rPr lang="uk-UA" sz="2000" b="1" dirty="0">
                <a:solidFill>
                  <a:srgbClr val="FFFF00"/>
                </a:solidFill>
              </a:rPr>
              <a:t> </a:t>
            </a:r>
            <a:r>
              <a:rPr lang="uk-UA" sz="2400" b="1" dirty="0">
                <a:solidFill>
                  <a:srgbClr val="FFFF00"/>
                </a:solidFill>
              </a:rPr>
              <a:t>ІТ-технології також дозволяють контролювати процес прийому ліків пацієнтами із хронічними захворюваннями.</a:t>
            </a:r>
            <a:endParaRPr lang="uk-UA" sz="2400" i="1" dirty="0">
              <a:solidFill>
                <a:srgbClr val="FFFF00"/>
              </a:solidFill>
            </a:endParaRPr>
          </a:p>
        </p:txBody>
      </p:sp>
      <p:pic>
        <p:nvPicPr>
          <p:cNvPr id="6" name="Рисунок 5"/>
          <p:cNvPicPr>
            <a:picLocks noChangeAspect="1"/>
          </p:cNvPicPr>
          <p:nvPr/>
        </p:nvPicPr>
        <p:blipFill>
          <a:blip r:embed="rId3"/>
          <a:stretch>
            <a:fillRect/>
          </a:stretch>
        </p:blipFill>
        <p:spPr>
          <a:xfrm>
            <a:off x="8032174" y="5576455"/>
            <a:ext cx="1281545" cy="1281545"/>
          </a:xfrm>
          <a:prstGeom prst="rect">
            <a:avLst/>
          </a:prstGeom>
        </p:spPr>
      </p:pic>
    </p:spTree>
    <p:extLst>
      <p:ext uri="{BB962C8B-B14F-4D97-AF65-F5344CB8AC3E}">
        <p14:creationId xmlns:p14="http://schemas.microsoft.com/office/powerpoint/2010/main" val="1482167069"/>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397162" y="767450"/>
            <a:ext cx="8746837" cy="5940088"/>
          </a:xfrm>
          <a:prstGeom prst="rect">
            <a:avLst/>
          </a:prstGeom>
        </p:spPr>
        <p:txBody>
          <a:bodyPr wrap="square">
            <a:spAutoFit/>
          </a:bodyPr>
          <a:lstStyle/>
          <a:p>
            <a:r>
              <a:rPr lang="uk-UA" sz="2000" b="1" dirty="0">
                <a:solidFill>
                  <a:srgbClr val="FEFEFE"/>
                </a:solidFill>
              </a:rPr>
              <a:t>Пацієнтоорієнтована модель. </a:t>
            </a:r>
            <a:r>
              <a:rPr lang="uk-UA" sz="2000" b="1" dirty="0">
                <a:solidFill>
                  <a:srgbClr val="FFFF00"/>
                </a:solidFill>
              </a:rPr>
              <a:t>В основі даної моделі лежать три ключові складові: </a:t>
            </a:r>
            <a:r>
              <a:rPr lang="uk-UA" sz="2000" b="1" dirty="0">
                <a:solidFill>
                  <a:srgbClr val="FEFEFE"/>
                </a:solidFill>
              </a:rPr>
              <a:t>наявність препаратів для пацієнтів, їх фінансова доступність та дотримання інструкцій щодо їх застосування.</a:t>
            </a:r>
          </a:p>
          <a:p>
            <a:endParaRPr lang="uk-UA" sz="2000" b="1" dirty="0">
              <a:solidFill>
                <a:srgbClr val="FFFF00"/>
              </a:solidFill>
            </a:endParaRPr>
          </a:p>
          <a:p>
            <a:r>
              <a:rPr lang="uk-UA" sz="2000" b="1" dirty="0">
                <a:solidFill>
                  <a:srgbClr val="FFFF00"/>
                </a:solidFill>
              </a:rPr>
              <a:t>Значна кількість пацієнтів у світі не має доступу до сучасних технологій лікування, найчастіше вартість препаратів є високою як для самих пацієнтів, але й державного бюджету. З цієї причини можна прогнозувати збільшення частки використання генериків та біоаналогів, ціни на які можуть бути значно нижчими (на 30–90%), ніж на оригінальні препарати. </a:t>
            </a:r>
          </a:p>
          <a:p>
            <a:endParaRPr lang="uk-UA" sz="2000" b="1" i="1" dirty="0">
              <a:solidFill>
                <a:srgbClr val="FFFF00"/>
              </a:solidFill>
            </a:endParaRPr>
          </a:p>
          <a:p>
            <a:r>
              <a:rPr lang="uk-UA" sz="2000" b="1" dirty="0">
                <a:solidFill>
                  <a:srgbClr val="F3F0ED"/>
                </a:solidFill>
              </a:rPr>
              <a:t>Прихильність до призначеного лікування (</a:t>
            </a:r>
            <a:r>
              <a:rPr lang="pl-PL" sz="2000" b="1" dirty="0">
                <a:solidFill>
                  <a:srgbClr val="F3F0ED"/>
                </a:solidFill>
              </a:rPr>
              <a:t>medication adherence) </a:t>
            </a:r>
            <a:r>
              <a:rPr lang="uk-UA" sz="2000" b="1" dirty="0">
                <a:solidFill>
                  <a:srgbClr val="F3F0ED"/>
                </a:solidFill>
              </a:rPr>
              <a:t>також є значущою проблемою. </a:t>
            </a:r>
          </a:p>
          <a:p>
            <a:endParaRPr lang="uk-UA" sz="2000" b="1" dirty="0">
              <a:solidFill>
                <a:srgbClr val="F3F0ED"/>
              </a:solidFill>
            </a:endParaRPr>
          </a:p>
          <a:p>
            <a:r>
              <a:rPr lang="uk-UA" sz="2000" b="1" dirty="0">
                <a:solidFill>
                  <a:srgbClr val="FFFF00"/>
                </a:solidFill>
              </a:rPr>
              <a:t>До 50% пацієнтів не слідують інструкціям лікарів щодо правильного застосування препаратів. </a:t>
            </a:r>
          </a:p>
          <a:p>
            <a:endParaRPr lang="uk-UA" sz="2000" b="1" dirty="0">
              <a:solidFill>
                <a:srgbClr val="FFFF00"/>
              </a:solidFill>
            </a:endParaRPr>
          </a:p>
          <a:p>
            <a:r>
              <a:rPr lang="uk-UA" sz="2000" b="1" dirty="0">
                <a:solidFill>
                  <a:srgbClr val="F3F0ED"/>
                </a:solidFill>
              </a:rPr>
              <a:t>Проблеми «комплаєнса» найчастіше знижують ефективність та клінічних досліджень. Використання сучасних ІТ-технологій, а також нових технологій упакування дозволяють прискорити розвиток пацієнтоорієнтованої моделі.</a:t>
            </a:r>
          </a:p>
        </p:txBody>
      </p:sp>
      <p:pic>
        <p:nvPicPr>
          <p:cNvPr id="6" name="Рисунок 5"/>
          <p:cNvPicPr>
            <a:picLocks noChangeAspect="1"/>
          </p:cNvPicPr>
          <p:nvPr/>
        </p:nvPicPr>
        <p:blipFill>
          <a:blip r:embed="rId3"/>
          <a:stretch>
            <a:fillRect/>
          </a:stretch>
        </p:blipFill>
        <p:spPr>
          <a:xfrm>
            <a:off x="8078356" y="4070927"/>
            <a:ext cx="1281545" cy="1281545"/>
          </a:xfrm>
          <a:prstGeom prst="rect">
            <a:avLst/>
          </a:prstGeom>
        </p:spPr>
      </p:pic>
    </p:spTree>
    <p:extLst>
      <p:ext uri="{BB962C8B-B14F-4D97-AF65-F5344CB8AC3E}">
        <p14:creationId xmlns:p14="http://schemas.microsoft.com/office/powerpoint/2010/main" val="689032963"/>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sp>
        <p:nvSpPr>
          <p:cNvPr id="4" name="Прямоугольник 3"/>
          <p:cNvSpPr/>
          <p:nvPr/>
        </p:nvSpPr>
        <p:spPr>
          <a:xfrm>
            <a:off x="46182" y="832105"/>
            <a:ext cx="8746837" cy="1938992"/>
          </a:xfrm>
          <a:prstGeom prst="rect">
            <a:avLst/>
          </a:prstGeom>
        </p:spPr>
        <p:txBody>
          <a:bodyPr wrap="square">
            <a:spAutoFit/>
          </a:bodyPr>
          <a:lstStyle/>
          <a:p>
            <a:r>
              <a:rPr lang="uk-UA" sz="2000" b="1" dirty="0">
                <a:solidFill>
                  <a:srgbClr val="FEFEFE"/>
                </a:solidFill>
              </a:rPr>
              <a:t>Біотехнології. </a:t>
            </a:r>
          </a:p>
          <a:p>
            <a:r>
              <a:rPr lang="uk-UA" sz="2000" b="1" dirty="0">
                <a:solidFill>
                  <a:srgbClr val="FFFF00"/>
                </a:solidFill>
              </a:rPr>
              <a:t>Біотехнологічні препарати (біопрепарати) - один з найбільш швидкозростаючих сегментів фармацевтичного ринку, на їх частку припадає понад 20% всього обсягу продажів. Успіх цієї категорії препаратів зазвичай пов'язані з їх вищою ефективністю проти хімічно синтезованими препаратами, і навіть із меншою кількістю побічних ефектів.</a:t>
            </a:r>
          </a:p>
        </p:txBody>
      </p:sp>
      <p:sp>
        <p:nvSpPr>
          <p:cNvPr id="8" name="Прямоугольник 7"/>
          <p:cNvSpPr/>
          <p:nvPr/>
        </p:nvSpPr>
        <p:spPr>
          <a:xfrm>
            <a:off x="143162" y="2986130"/>
            <a:ext cx="7763166" cy="2862322"/>
          </a:xfrm>
          <a:prstGeom prst="rect">
            <a:avLst/>
          </a:prstGeom>
        </p:spPr>
        <p:txBody>
          <a:bodyPr wrap="square">
            <a:spAutoFit/>
          </a:bodyPr>
          <a:lstStyle/>
          <a:p>
            <a:pPr marL="342900" indent="-342900">
              <a:buFont typeface="Wingdings" panose="05000000000000000000" pitchFamily="2" charset="2"/>
              <a:buChar char="q"/>
            </a:pPr>
            <a:r>
              <a:rPr lang="uk-UA" sz="2000" dirty="0">
                <a:solidFill>
                  <a:srgbClr val="FFFF00"/>
                </a:solidFill>
              </a:rPr>
              <a:t>Найбільші фармацевтичні компанії світу збільшують свої портфелі  біопрепаратів. </a:t>
            </a:r>
          </a:p>
          <a:p>
            <a:pPr marL="342900" indent="-342900">
              <a:buFont typeface="Wingdings" panose="05000000000000000000" pitchFamily="2" charset="2"/>
              <a:buChar char="q"/>
            </a:pPr>
            <a:endParaRPr lang="uk-UA" sz="2000" dirty="0">
              <a:solidFill>
                <a:srgbClr val="FFFF00"/>
              </a:solidFill>
            </a:endParaRPr>
          </a:p>
          <a:p>
            <a:pPr marL="342900" indent="-342900">
              <a:buFont typeface="Wingdings" panose="05000000000000000000" pitchFamily="2" charset="2"/>
              <a:buChar char="q"/>
            </a:pPr>
            <a:r>
              <a:rPr lang="uk-UA" sz="2000" dirty="0">
                <a:solidFill>
                  <a:srgbClr val="FFFF00"/>
                </a:solidFill>
              </a:rPr>
              <a:t>Одним із найбільш перспективних напрямків є створення ліків на основі моноклональних антитіл. </a:t>
            </a:r>
          </a:p>
          <a:p>
            <a:pPr marL="342900" indent="-342900">
              <a:buFont typeface="Wingdings" panose="05000000000000000000" pitchFamily="2" charset="2"/>
              <a:buChar char="q"/>
            </a:pPr>
            <a:endParaRPr lang="uk-UA" sz="2000" dirty="0">
              <a:solidFill>
                <a:srgbClr val="FFFF00"/>
              </a:solidFill>
            </a:endParaRPr>
          </a:p>
          <a:p>
            <a:pPr marL="342900" indent="-342900">
              <a:buFont typeface="Wingdings" panose="05000000000000000000" pitchFamily="2" charset="2"/>
              <a:buChar char="q"/>
            </a:pPr>
            <a:r>
              <a:rPr lang="uk-UA" sz="2000" dirty="0">
                <a:solidFill>
                  <a:srgbClr val="FFFF00"/>
                </a:solidFill>
              </a:rPr>
              <a:t>Серед п'яти препаратів із найбільшим обсягом продажів у світі—чотири є препаратами моноклональних антитіл. Загальний обсяг світового ринку таких ліків перевищує 70 млрд. дол. </a:t>
            </a:r>
          </a:p>
        </p:txBody>
      </p:sp>
    </p:spTree>
    <p:extLst>
      <p:ext uri="{BB962C8B-B14F-4D97-AF65-F5344CB8AC3E}">
        <p14:creationId xmlns:p14="http://schemas.microsoft.com/office/powerpoint/2010/main" val="4143841839"/>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a:t>
            </a:r>
            <a:r>
              <a:rPr lang="ru-RU" b="1" dirty="0"/>
              <a:t>3. </a:t>
            </a:r>
            <a:r>
              <a:rPr lang="uk-UA" b="1" dirty="0"/>
              <a:t>Трансформація фармацевтичного ринку та технологічні тренди.</a:t>
            </a:r>
            <a:endParaRPr lang="ru-RU" dirty="0"/>
          </a:p>
        </p:txBody>
      </p:sp>
      <p:pic>
        <p:nvPicPr>
          <p:cNvPr id="4" name="Рисунок 3" descr="https://upload.wikimedia.org/wikipedia/commons/thumb/2/2d/Antibody.svg/220px-Antibody.svg.png"/>
          <p:cNvPicPr/>
          <p:nvPr/>
        </p:nvPicPr>
        <p:blipFill>
          <a:blip r:embed="rId3">
            <a:extLst>
              <a:ext uri="{28A0092B-C50C-407E-A947-70E740481C1C}">
                <a14:useLocalDpi xmlns:a14="http://schemas.microsoft.com/office/drawing/2010/main" val="0"/>
              </a:ext>
            </a:extLst>
          </a:blip>
          <a:srcRect/>
          <a:stretch>
            <a:fillRect/>
          </a:stretch>
        </p:blipFill>
        <p:spPr bwMode="auto">
          <a:xfrm>
            <a:off x="174572" y="1321461"/>
            <a:ext cx="2246425" cy="3320619"/>
          </a:xfrm>
          <a:prstGeom prst="rect">
            <a:avLst/>
          </a:prstGeom>
          <a:noFill/>
          <a:ln>
            <a:noFill/>
          </a:ln>
        </p:spPr>
      </p:pic>
      <p:pic>
        <p:nvPicPr>
          <p:cNvPr id="6" name="Рисунок 5"/>
          <p:cNvPicPr>
            <a:picLocks noChangeAspect="1"/>
          </p:cNvPicPr>
          <p:nvPr/>
        </p:nvPicPr>
        <p:blipFill>
          <a:blip r:embed="rId4"/>
          <a:stretch>
            <a:fillRect/>
          </a:stretch>
        </p:blipFill>
        <p:spPr>
          <a:xfrm>
            <a:off x="3048000" y="4513097"/>
            <a:ext cx="4488455" cy="22696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Рисунок 7"/>
          <p:cNvPicPr>
            <a:picLocks noChangeAspect="1"/>
          </p:cNvPicPr>
          <p:nvPr/>
        </p:nvPicPr>
        <p:blipFill>
          <a:blip r:embed="rId5"/>
          <a:stretch>
            <a:fillRect/>
          </a:stretch>
        </p:blipFill>
        <p:spPr>
          <a:xfrm>
            <a:off x="6724493" y="67928"/>
            <a:ext cx="811962" cy="688694"/>
          </a:xfrm>
          <a:prstGeom prst="rect">
            <a:avLst/>
          </a:prstGeom>
        </p:spPr>
      </p:pic>
      <p:sp>
        <p:nvSpPr>
          <p:cNvPr id="9" name="Прямоугольник 8"/>
          <p:cNvSpPr/>
          <p:nvPr/>
        </p:nvSpPr>
        <p:spPr>
          <a:xfrm>
            <a:off x="2777836" y="1246733"/>
            <a:ext cx="4572000" cy="646331"/>
          </a:xfrm>
          <a:prstGeom prst="rect">
            <a:avLst/>
          </a:prstGeom>
        </p:spPr>
        <p:txBody>
          <a:bodyPr>
            <a:spAutoFit/>
          </a:bodyPr>
          <a:lstStyle/>
          <a:p>
            <a:r>
              <a:rPr lang="ru-RU" dirty="0">
                <a:solidFill>
                  <a:srgbClr val="FEFEFE"/>
                </a:solidFill>
                <a:latin typeface="Arial" panose="020B0604020202020204" pitchFamily="34" charset="0"/>
              </a:rPr>
              <a:t>Кожне антит</a:t>
            </a:r>
            <a:r>
              <a:rPr lang="uk-UA" dirty="0">
                <a:solidFill>
                  <a:srgbClr val="FEFEFE"/>
                </a:solidFill>
                <a:latin typeface="Arial" panose="020B0604020202020204" pitchFamily="34" charset="0"/>
              </a:rPr>
              <a:t>іло</a:t>
            </a:r>
            <a:r>
              <a:rPr lang="ru-RU" dirty="0">
                <a:solidFill>
                  <a:srgbClr val="FEFEFE"/>
                </a:solidFill>
                <a:latin typeface="Arial" panose="020B0604020202020204" pitchFamily="34" charset="0"/>
              </a:rPr>
              <a:t> зв'язується виключно із одним специфічним антигеном</a:t>
            </a:r>
            <a:endParaRPr lang="uk-UA" dirty="0">
              <a:solidFill>
                <a:srgbClr val="FEFEFE"/>
              </a:solidFill>
            </a:endParaRPr>
          </a:p>
        </p:txBody>
      </p:sp>
      <p:pic>
        <p:nvPicPr>
          <p:cNvPr id="11" name="Рисунок 10"/>
          <p:cNvPicPr>
            <a:picLocks noChangeAspect="1"/>
          </p:cNvPicPr>
          <p:nvPr/>
        </p:nvPicPr>
        <p:blipFill>
          <a:blip r:embed="rId6"/>
          <a:stretch>
            <a:fillRect/>
          </a:stretch>
        </p:blipFill>
        <p:spPr>
          <a:xfrm>
            <a:off x="2909735" y="2048831"/>
            <a:ext cx="4626720" cy="2161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Прямоугольник 11"/>
          <p:cNvSpPr/>
          <p:nvPr/>
        </p:nvSpPr>
        <p:spPr>
          <a:xfrm>
            <a:off x="134997" y="5131437"/>
            <a:ext cx="2642839" cy="646331"/>
          </a:xfrm>
          <a:prstGeom prst="rect">
            <a:avLst/>
          </a:prstGeom>
        </p:spPr>
        <p:txBody>
          <a:bodyPr wrap="square">
            <a:spAutoFit/>
          </a:bodyPr>
          <a:lstStyle/>
          <a:p>
            <a:r>
              <a:rPr lang="uk-UA" dirty="0">
                <a:solidFill>
                  <a:srgbClr val="FEFEFE"/>
                </a:solidFill>
                <a:latin typeface="Arial" panose="020B0604020202020204" pitchFamily="34" charset="0"/>
              </a:rPr>
              <a:t>Моноклональні антитіла</a:t>
            </a:r>
            <a:endParaRPr lang="uk-UA" dirty="0">
              <a:solidFill>
                <a:srgbClr val="FEFEFE"/>
              </a:solidFill>
            </a:endParaRPr>
          </a:p>
        </p:txBody>
      </p:sp>
    </p:spTree>
    <p:extLst>
      <p:ext uri="{BB962C8B-B14F-4D97-AF65-F5344CB8AC3E}">
        <p14:creationId xmlns:p14="http://schemas.microsoft.com/office/powerpoint/2010/main" val="20026467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4. </a:t>
            </a:r>
            <a:r>
              <a:rPr lang="uk-UA" b="1" dirty="0"/>
              <a:t>Тенденції та технології, що впливають на розвиток фармацевтичної галузі</a:t>
            </a:r>
            <a:endParaRPr lang="ru-RU" dirty="0"/>
          </a:p>
        </p:txBody>
      </p:sp>
      <p:pic>
        <p:nvPicPr>
          <p:cNvPr id="4" name="Рисунок 3"/>
          <p:cNvPicPr/>
          <p:nvPr/>
        </p:nvPicPr>
        <p:blipFill>
          <a:blip r:embed="rId3">
            <a:extLst>
              <a:ext uri="{28A0092B-C50C-407E-A947-70E740481C1C}">
                <a14:useLocalDpi xmlns:a14="http://schemas.microsoft.com/office/drawing/2010/main" val="0"/>
              </a:ext>
            </a:extLst>
          </a:blip>
          <a:srcRect/>
          <a:stretch>
            <a:fillRect/>
          </a:stretch>
        </p:blipFill>
        <p:spPr bwMode="auto">
          <a:xfrm>
            <a:off x="230909" y="1283854"/>
            <a:ext cx="8321963" cy="53663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Прямоугольник 1"/>
          <p:cNvSpPr/>
          <p:nvPr/>
        </p:nvSpPr>
        <p:spPr>
          <a:xfrm>
            <a:off x="1937341" y="831974"/>
            <a:ext cx="4530407" cy="368755"/>
          </a:xfrm>
          <a:prstGeom prst="rect">
            <a:avLst/>
          </a:prstGeom>
        </p:spPr>
        <p:txBody>
          <a:bodyPr wrap="none">
            <a:spAutoFit/>
          </a:bodyPr>
          <a:lstStyle/>
          <a:p>
            <a:pPr>
              <a:lnSpc>
                <a:spcPct val="107000"/>
              </a:lnSpc>
              <a:spcAft>
                <a:spcPts val="0"/>
              </a:spcAft>
            </a:pPr>
            <a:r>
              <a:rPr lang="uk-UA" dirty="0">
                <a:solidFill>
                  <a:srgbClr val="FFFF00"/>
                </a:solidFill>
                <a:latin typeface="Times New Roman" panose="02020603050405020304" pitchFamily="18" charset="0"/>
                <a:ea typeface="Calibri" panose="020F0502020204030204" pitchFamily="34" charset="0"/>
              </a:rPr>
              <a:t>Сегменти світового фармацевтичного ринку</a:t>
            </a:r>
            <a:endParaRPr lang="ru-RU" dirty="0">
              <a:solidFill>
                <a:srgbClr val="FFFF0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178734291"/>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1477819" y="12180"/>
            <a:ext cx="5652655" cy="819925"/>
          </a:xfrm>
          <a:prstGeom prst="roundRect">
            <a:avLst/>
          </a:prstGeom>
          <a:gradFill>
            <a:gsLst>
              <a:gs pos="9000">
                <a:schemeClr val="accent5">
                  <a:lumMod val="20000"/>
                  <a:lumOff val="80000"/>
                </a:schemeClr>
              </a:gs>
              <a:gs pos="93000">
                <a:srgbClr val="1E025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Verdana" panose="020B0604030504040204" pitchFamily="34" charset="0"/>
                <a:ea typeface="Verdana" panose="020B0604030504040204" pitchFamily="34" charset="0"/>
              </a:rPr>
              <a:t> 4. </a:t>
            </a:r>
            <a:r>
              <a:rPr lang="uk-UA" b="1" dirty="0"/>
              <a:t>Тенденції та технології, що впливають на розвиток фармацевтичної галузі</a:t>
            </a:r>
            <a:endParaRPr lang="ru-RU" dirty="0"/>
          </a:p>
        </p:txBody>
      </p:sp>
      <p:sp>
        <p:nvSpPr>
          <p:cNvPr id="6" name="Прямоугольник 5"/>
          <p:cNvSpPr/>
          <p:nvPr/>
        </p:nvSpPr>
        <p:spPr>
          <a:xfrm>
            <a:off x="277091" y="1028343"/>
            <a:ext cx="8405091" cy="4893647"/>
          </a:xfrm>
          <a:prstGeom prst="rect">
            <a:avLst/>
          </a:prstGeom>
        </p:spPr>
        <p:txBody>
          <a:bodyPr wrap="square">
            <a:spAutoFit/>
          </a:bodyPr>
          <a:lstStyle/>
          <a:p>
            <a:r>
              <a:rPr lang="uk-UA" sz="2400" dirty="0">
                <a:solidFill>
                  <a:srgbClr val="FFFF00"/>
                </a:solidFill>
              </a:rPr>
              <a:t>Світова фармацевтична галузь вступила у нову фазу свого розвитку. </a:t>
            </a:r>
          </a:p>
          <a:p>
            <a:r>
              <a:rPr lang="uk-UA" sz="2400" dirty="0">
                <a:solidFill>
                  <a:schemeClr val="bg1"/>
                </a:solidFill>
              </a:rPr>
              <a:t>Концептуальні зміни у питаннях розвитку глобальної системи охорони здоров'я до центру уваги поміщають превентивну медицину, розвиток профілактики та діагностики, індивідуальних підходів до лікування кожного пацієнта. </a:t>
            </a:r>
          </a:p>
          <a:p>
            <a:r>
              <a:rPr lang="uk-UA" sz="2400" dirty="0">
                <a:solidFill>
                  <a:schemeClr val="bg1"/>
                </a:solidFill>
              </a:rPr>
              <a:t>Зростання витрати на охорону здоров'я, викликані у тому числі зростанням чисельності населення та його старінням, а також збільшенням тривалості життя, змушують уряди країн оптимізувати свої бюджети, збільшувати споживання генериків та біоаналогів. </a:t>
            </a:r>
          </a:p>
          <a:p>
            <a:r>
              <a:rPr lang="uk-UA" sz="2400" dirty="0">
                <a:solidFill>
                  <a:schemeClr val="bg1"/>
                </a:solidFill>
              </a:rPr>
              <a:t>В результаті ці два сегменти в даний час є найбільш зростаючими напрямками світового фармацевтичного ринку.</a:t>
            </a:r>
          </a:p>
        </p:txBody>
      </p:sp>
    </p:spTree>
    <p:extLst>
      <p:ext uri="{BB962C8B-B14F-4D97-AF65-F5344CB8AC3E}">
        <p14:creationId xmlns:p14="http://schemas.microsoft.com/office/powerpoint/2010/main" val="1456574438"/>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65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stretch>
            <a:fillRect/>
          </a:stretch>
        </p:blipFill>
        <p:spPr>
          <a:xfrm>
            <a:off x="0" y="0"/>
            <a:ext cx="9144000" cy="6858000"/>
          </a:xfrm>
          <a:prstGeom prst="rect">
            <a:avLst/>
          </a:prstGeom>
        </p:spPr>
      </p:pic>
      <p:sp>
        <p:nvSpPr>
          <p:cNvPr id="4" name="Прямоугольник 3"/>
          <p:cNvSpPr/>
          <p:nvPr/>
        </p:nvSpPr>
        <p:spPr>
          <a:xfrm>
            <a:off x="5241636" y="4722199"/>
            <a:ext cx="3412837" cy="646331"/>
          </a:xfrm>
          <a:prstGeom prst="rect">
            <a:avLst/>
          </a:prstGeom>
        </p:spPr>
        <p:txBody>
          <a:bodyPr wrap="square">
            <a:spAutoFit/>
          </a:bodyPr>
          <a:lstStyle/>
          <a:p>
            <a:r>
              <a:rPr lang="uk-UA" sz="3600" dirty="0" smtClean="0">
                <a:solidFill>
                  <a:srgbClr val="FFFF00"/>
                </a:solidFill>
              </a:rPr>
              <a:t>Дякую за увагу!</a:t>
            </a:r>
            <a:endParaRPr lang="uk-UA" sz="3600" dirty="0">
              <a:solidFill>
                <a:srgbClr val="FFFF00"/>
              </a:solidFill>
            </a:endParaRPr>
          </a:p>
        </p:txBody>
      </p:sp>
    </p:spTree>
    <p:extLst>
      <p:ext uri="{BB962C8B-B14F-4D97-AF65-F5344CB8AC3E}">
        <p14:creationId xmlns:p14="http://schemas.microsoft.com/office/powerpoint/2010/main" val="3347465115"/>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53CB8CCDF23BED409F3FE5945E306F43" ma:contentTypeVersion="4" ma:contentTypeDescription="Создание документа." ma:contentTypeScope="" ma:versionID="24be7233cfce54fce7cbab3e52216afc">
  <xsd:schema xmlns:xsd="http://www.w3.org/2001/XMLSchema" xmlns:xs="http://www.w3.org/2001/XMLSchema" xmlns:p="http://schemas.microsoft.com/office/2006/metadata/properties" xmlns:ns2="45d57cf4-bf62-474f-b286-d8f4a14f1b63" targetNamespace="http://schemas.microsoft.com/office/2006/metadata/properties" ma:root="true" ma:fieldsID="fffc89149c95088d38856622bd887858" ns2:_="">
    <xsd:import namespace="45d57cf4-bf62-474f-b286-d8f4a14f1b6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d57cf4-bf62-474f-b286-d8f4a14f1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A73DDA-A66C-4499-99E0-C0DA3CF54B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d57cf4-bf62-474f-b286-d8f4a14f1b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90262E-BD54-44AF-8C5A-EF5C274FF53A}">
  <ds:schemaRef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45d57cf4-bf62-474f-b286-d8f4a14f1b63"/>
    <ds:schemaRef ds:uri="http://purl.org/dc/dcmitype/"/>
  </ds:schemaRefs>
</ds:datastoreItem>
</file>

<file path=customXml/itemProps3.xml><?xml version="1.0" encoding="utf-8"?>
<ds:datastoreItem xmlns:ds="http://schemas.openxmlformats.org/officeDocument/2006/customXml" ds:itemID="{0CCCECCF-94F5-44F6-8496-DBEE7493DD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752</TotalTime>
  <Words>3051</Words>
  <Application>Microsoft Office PowerPoint</Application>
  <PresentationFormat>Экран (4:3)</PresentationFormat>
  <Paragraphs>206</Paragraphs>
  <Slides>43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43</vt:i4>
      </vt:variant>
    </vt:vector>
  </HeadingPairs>
  <TitlesOfParts>
    <vt:vector size="50" baseType="lpstr">
      <vt:lpstr>Arial</vt:lpstr>
      <vt:lpstr>Arial Black</vt:lpstr>
      <vt:lpstr>Calibri</vt:lpstr>
      <vt:lpstr>Times New Roman</vt:lpstr>
      <vt:lpstr>Verdana</vt:lpstr>
      <vt:lpstr>Wingdings</vt:lpstr>
      <vt:lpstr>Office Theme</vt:lpstr>
      <vt:lpstr> Тенденції розвитку світового фармацевтичного ринку</vt:lpstr>
      <vt:lpstr>План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PJSC "New Engineering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RePack by Diakov</cp:lastModifiedBy>
  <cp:revision>172</cp:revision>
  <dcterms:created xsi:type="dcterms:W3CDTF">2016-11-18T14:12:19Z</dcterms:created>
  <dcterms:modified xsi:type="dcterms:W3CDTF">2023-11-04T16:11:17Z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0x01010053CB8CCDF23BED409F3FE5945E306F43</vt:lpwstr>
  </property>
</Properties>
</file>