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91" r:id="rId12"/>
    <p:sldId id="288" r:id="rId13"/>
    <p:sldId id="289" r:id="rId14"/>
    <p:sldId id="265" r:id="rId15"/>
    <p:sldId id="266" r:id="rId16"/>
    <p:sldId id="267" r:id="rId17"/>
    <p:sldId id="269" r:id="rId18"/>
    <p:sldId id="270" r:id="rId19"/>
    <p:sldId id="271" r:id="rId20"/>
    <p:sldId id="275" r:id="rId21"/>
    <p:sldId id="272" r:id="rId22"/>
    <p:sldId id="273" r:id="rId23"/>
    <p:sldId id="274" r:id="rId24"/>
    <p:sldId id="276" r:id="rId25"/>
    <p:sldId id="277" r:id="rId26"/>
    <p:sldId id="278" r:id="rId27"/>
    <p:sldId id="279" r:id="rId28"/>
    <p:sldId id="280" r:id="rId29"/>
    <p:sldId id="285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7EF3A1-46BA-4D96-B11B-F725AACFC1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37C7DE-360D-4A05-A2DB-776D4B5E9465}">
      <dgm:prSet phldrT="[Текст]"/>
      <dgm:spPr/>
      <dgm:t>
        <a:bodyPr/>
        <a:lstStyle/>
        <a:p>
          <a:r>
            <a:rPr lang="uk-UA" dirty="0" smtClean="0"/>
            <a:t>Одноканальна система  </a:t>
          </a:r>
          <a:endParaRPr lang="ru-RU" dirty="0"/>
        </a:p>
      </dgm:t>
    </dgm:pt>
    <dgm:pt modelId="{B8D13786-EBED-4DFC-9502-A3C9C41EE334}" type="parTrans" cxnId="{B4EAC203-B9EE-4B34-9529-CE8559BE418F}">
      <dgm:prSet/>
      <dgm:spPr/>
      <dgm:t>
        <a:bodyPr/>
        <a:lstStyle/>
        <a:p>
          <a:endParaRPr lang="ru-RU"/>
        </a:p>
      </dgm:t>
    </dgm:pt>
    <dgm:pt modelId="{CF0B0A7E-4057-4E01-BED7-C4E2899CE64F}" type="sibTrans" cxnId="{B4EAC203-B9EE-4B34-9529-CE8559BE418F}">
      <dgm:prSet/>
      <dgm:spPr/>
      <dgm:t>
        <a:bodyPr/>
        <a:lstStyle/>
        <a:p>
          <a:endParaRPr lang="ru-RU"/>
        </a:p>
      </dgm:t>
    </dgm:pt>
    <dgm:pt modelId="{C906C93D-D917-421B-8656-EC089CAE62A5}">
      <dgm:prSet phldrT="[Текст]"/>
      <dgm:spPr/>
      <dgm:t>
        <a:bodyPr/>
        <a:lstStyle/>
        <a:p>
          <a:r>
            <a:rPr lang="uk-UA" dirty="0" smtClean="0"/>
            <a:t>Багатоканальна система</a:t>
          </a:r>
          <a:endParaRPr lang="ru-RU" dirty="0"/>
        </a:p>
      </dgm:t>
    </dgm:pt>
    <dgm:pt modelId="{2C196E1E-8D09-4C3C-8C23-904735C5AA56}" type="parTrans" cxnId="{3170DF55-B776-4B95-A94D-4FCBF25468FE}">
      <dgm:prSet/>
      <dgm:spPr/>
      <dgm:t>
        <a:bodyPr/>
        <a:lstStyle/>
        <a:p>
          <a:endParaRPr lang="ru-RU"/>
        </a:p>
      </dgm:t>
    </dgm:pt>
    <dgm:pt modelId="{09628397-632E-4C6A-9F2B-F7D3791AB223}" type="sibTrans" cxnId="{3170DF55-B776-4B95-A94D-4FCBF25468FE}">
      <dgm:prSet/>
      <dgm:spPr/>
      <dgm:t>
        <a:bodyPr/>
        <a:lstStyle/>
        <a:p>
          <a:endParaRPr lang="ru-RU"/>
        </a:p>
      </dgm:t>
    </dgm:pt>
    <dgm:pt modelId="{113D5242-D364-41F3-B1A5-640790FC108F}" type="pres">
      <dgm:prSet presAssocID="{567EF3A1-46BA-4D96-B11B-F725AACFC1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B5336C-D1F6-416F-AE72-CD0A891FB2BA}" type="pres">
      <dgm:prSet presAssocID="{9C37C7DE-360D-4A05-A2DB-776D4B5E9465}" presName="parentText" presStyleLbl="node1" presStyleIdx="0" presStyleCnt="2" custLinFactNeighborX="-134" custLinFactNeighborY="10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3D5B1-0974-494F-B4D3-80E39CD9B20E}" type="pres">
      <dgm:prSet presAssocID="{CF0B0A7E-4057-4E01-BED7-C4E2899CE64F}" presName="spacer" presStyleCnt="0"/>
      <dgm:spPr/>
    </dgm:pt>
    <dgm:pt modelId="{124E080B-AF28-4EAB-AE51-F1D865F73F3F}" type="pres">
      <dgm:prSet presAssocID="{C906C93D-D917-421B-8656-EC089CAE62A5}" presName="parentText" presStyleLbl="node1" presStyleIdx="1" presStyleCnt="2" custLinFactNeighborX="-757" custLinFactNeighborY="-71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CACE64-0289-45FF-8225-E30B4C05A101}" type="presOf" srcId="{9C37C7DE-360D-4A05-A2DB-776D4B5E9465}" destId="{25B5336C-D1F6-416F-AE72-CD0A891FB2BA}" srcOrd="0" destOrd="0" presId="urn:microsoft.com/office/officeart/2005/8/layout/vList2"/>
    <dgm:cxn modelId="{3170DF55-B776-4B95-A94D-4FCBF25468FE}" srcId="{567EF3A1-46BA-4D96-B11B-F725AACFC1A3}" destId="{C906C93D-D917-421B-8656-EC089CAE62A5}" srcOrd="1" destOrd="0" parTransId="{2C196E1E-8D09-4C3C-8C23-904735C5AA56}" sibTransId="{09628397-632E-4C6A-9F2B-F7D3791AB223}"/>
    <dgm:cxn modelId="{7223137B-D97F-4D8C-9D47-AA82CA273104}" type="presOf" srcId="{C906C93D-D917-421B-8656-EC089CAE62A5}" destId="{124E080B-AF28-4EAB-AE51-F1D865F73F3F}" srcOrd="0" destOrd="0" presId="urn:microsoft.com/office/officeart/2005/8/layout/vList2"/>
    <dgm:cxn modelId="{B4EAC203-B9EE-4B34-9529-CE8559BE418F}" srcId="{567EF3A1-46BA-4D96-B11B-F725AACFC1A3}" destId="{9C37C7DE-360D-4A05-A2DB-776D4B5E9465}" srcOrd="0" destOrd="0" parTransId="{B8D13786-EBED-4DFC-9502-A3C9C41EE334}" sibTransId="{CF0B0A7E-4057-4E01-BED7-C4E2899CE64F}"/>
    <dgm:cxn modelId="{B53F2E2F-D769-4391-A7E1-8C50E0B76EE7}" type="presOf" srcId="{567EF3A1-46BA-4D96-B11B-F725AACFC1A3}" destId="{113D5242-D364-41F3-B1A5-640790FC108F}" srcOrd="0" destOrd="0" presId="urn:microsoft.com/office/officeart/2005/8/layout/vList2"/>
    <dgm:cxn modelId="{7ECAB3CF-DC62-4DE3-87F9-4770D3792965}" type="presParOf" srcId="{113D5242-D364-41F3-B1A5-640790FC108F}" destId="{25B5336C-D1F6-416F-AE72-CD0A891FB2BA}" srcOrd="0" destOrd="0" presId="urn:microsoft.com/office/officeart/2005/8/layout/vList2"/>
    <dgm:cxn modelId="{5C2F35DC-E13C-4D9D-B636-F42469D8AEAA}" type="presParOf" srcId="{113D5242-D364-41F3-B1A5-640790FC108F}" destId="{98C3D5B1-0974-494F-B4D3-80E39CD9B20E}" srcOrd="1" destOrd="0" presId="urn:microsoft.com/office/officeart/2005/8/layout/vList2"/>
    <dgm:cxn modelId="{699140F2-C475-492A-9726-86484D9EA6D8}" type="presParOf" srcId="{113D5242-D364-41F3-B1A5-640790FC108F}" destId="{124E080B-AF28-4EAB-AE51-F1D865F73F3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5336C-D1F6-416F-AE72-CD0A891FB2BA}">
      <dsp:nvSpPr>
        <dsp:cNvPr id="0" name=""/>
        <dsp:cNvSpPr/>
      </dsp:nvSpPr>
      <dsp:spPr>
        <a:xfrm>
          <a:off x="0" y="547012"/>
          <a:ext cx="5562601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900" kern="1200" dirty="0" smtClean="0"/>
            <a:t>Одноканальна система  </a:t>
          </a:r>
          <a:endParaRPr lang="ru-RU" sz="3900" kern="1200" dirty="0"/>
        </a:p>
      </dsp:txBody>
      <dsp:txXfrm>
        <a:off x="45663" y="592675"/>
        <a:ext cx="5471275" cy="844089"/>
      </dsp:txXfrm>
    </dsp:sp>
    <dsp:sp modelId="{124E080B-AF28-4EAB-AE51-F1D865F73F3F}">
      <dsp:nvSpPr>
        <dsp:cNvPr id="0" name=""/>
        <dsp:cNvSpPr/>
      </dsp:nvSpPr>
      <dsp:spPr>
        <a:xfrm>
          <a:off x="0" y="1585601"/>
          <a:ext cx="5562601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900" kern="1200" dirty="0" smtClean="0"/>
            <a:t>Багатоканальна система</a:t>
          </a:r>
          <a:endParaRPr lang="ru-RU" sz="3900" kern="1200" dirty="0"/>
        </a:p>
      </dsp:txBody>
      <dsp:txXfrm>
        <a:off x="45663" y="1631264"/>
        <a:ext cx="5471275" cy="8440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17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4066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922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179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2659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47392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4287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59056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79562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65180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656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5BB38-B268-4557-92DB-6DA744BEAA6A}" type="datetimeFigureOut">
              <a:rPr lang="uk-UA" smtClean="0"/>
              <a:t>04.11.2023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40FB7-81C3-41A1-BB10-03E13ABD36C5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7900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11327" y="838591"/>
            <a:ext cx="94976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Оптова дистрибуція лікарських засобів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36259" y="117409"/>
            <a:ext cx="37460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Світова фармацевтична дистриб’юція</a:t>
            </a:r>
            <a:endParaRPr lang="uk-UA" sz="16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544" y="1770066"/>
            <a:ext cx="6669456" cy="4415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560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059" y="148232"/>
            <a:ext cx="37460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Світова фармацевтична дистриб’юція</a:t>
            </a:r>
            <a:endParaRPr lang="uk-UA" sz="1600" b="1" dirty="0">
              <a:solidFill>
                <a:schemeClr val="bg1"/>
              </a:solidFill>
            </a:endParaRP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866809" y="1017107"/>
            <a:ext cx="7404704" cy="1200150"/>
            <a:chOff x="1248" y="1953"/>
            <a:chExt cx="4116" cy="756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gray">
            <a:xfrm>
              <a:off x="1693" y="1953"/>
              <a:ext cx="3671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GDP</a:t>
              </a:r>
              <a:r>
                <a:rPr lang="uk-UA" sz="2400" dirty="0" smtClean="0">
                  <a:solidFill>
                    <a:schemeClr val="bg1"/>
                  </a:solidFill>
                </a:rPr>
                <a:t>  </a:t>
              </a:r>
              <a:r>
                <a:rPr lang="uk-UA" sz="2400" dirty="0">
                  <a:solidFill>
                    <a:schemeClr val="bg1"/>
                  </a:solidFill>
                </a:rPr>
                <a:t>як базова основа  забезпечення якості лікарських засобів на етапі оптової реалізації життєвого циклу.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815858" y="2352154"/>
            <a:ext cx="7971649" cy="830263"/>
            <a:chOff x="1248" y="2545"/>
            <a:chExt cx="4335" cy="523"/>
          </a:xfrm>
        </p:grpSpPr>
        <p:sp>
          <p:nvSpPr>
            <p:cNvPr id="13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gray">
            <a:xfrm>
              <a:off x="1712" y="2545"/>
              <a:ext cx="387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400" dirty="0">
                  <a:solidFill>
                    <a:schemeClr val="bg1"/>
                  </a:solidFill>
                </a:rPr>
                <a:t>Переліік</a:t>
              </a:r>
              <a:r>
                <a:rPr lang="ru-RU" sz="2400" dirty="0">
                  <a:solidFill>
                    <a:schemeClr val="bg1"/>
                  </a:solidFill>
                </a:rPr>
                <a:t> обов’язків і прав дистриб’ютора,  </a:t>
              </a:r>
              <a:r>
                <a:rPr lang="uk-UA" sz="2400" dirty="0">
                  <a:solidFill>
                    <a:schemeClr val="bg1"/>
                  </a:solidFill>
                </a:rPr>
                <a:t>обов’язків</a:t>
              </a:r>
            </a:p>
            <a:p>
              <a:r>
                <a:rPr lang="uk-UA" sz="2400" dirty="0">
                  <a:solidFill>
                    <a:schemeClr val="bg1"/>
                  </a:solidFill>
                </a:rPr>
                <a:t> і прав інспектуючих органів.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2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802688" y="3576431"/>
            <a:ext cx="69673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400" dirty="0">
                <a:solidFill>
                  <a:schemeClr val="bg1"/>
                </a:solidFill>
              </a:rPr>
              <a:t>Вимоги до персоналу, документації, приміщень, обладнання, постачання, повернення, самоінспекцій фармацевтичного дистриб’ютора.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gray">
          <a:xfrm rot="19706340">
            <a:off x="818217" y="3764285"/>
            <a:ext cx="551844" cy="656018"/>
          </a:xfrm>
          <a:prstGeom prst="rect">
            <a:avLst/>
          </a:prstGeom>
          <a:gradFill rotWithShape="1">
            <a:gsLst>
              <a:gs pos="0">
                <a:srgbClr val="FF9933"/>
              </a:gs>
              <a:gs pos="100000">
                <a:srgbClr val="FF993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F9933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08952" y="567281"/>
            <a:ext cx="19207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FFC000"/>
                </a:solidFill>
              </a:rPr>
              <a:t>План </a:t>
            </a:r>
            <a:r>
              <a:rPr lang="ru-RU" sz="2800" dirty="0" smtClean="0">
                <a:solidFill>
                  <a:srgbClr val="FFC000"/>
                </a:solidFill>
              </a:rPr>
              <a:t>лекц</a:t>
            </a:r>
            <a:r>
              <a:rPr lang="uk-UA" sz="2800" dirty="0">
                <a:solidFill>
                  <a:srgbClr val="FFC000"/>
                </a:solidFill>
              </a:rPr>
              <a:t>і</a:t>
            </a:r>
            <a:r>
              <a:rPr lang="uk-UA" sz="2800" dirty="0" smtClean="0">
                <a:solidFill>
                  <a:srgbClr val="FFC000"/>
                </a:solidFill>
              </a:rPr>
              <a:t>ї</a:t>
            </a:r>
            <a:endParaRPr lang="uk-UA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41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7829" y="208805"/>
            <a:ext cx="97209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Оптова дистрибуція лікарських засобів є важливою діяльністю в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управлінні комплексним ланцюгом постачань. Сучасна мережа дистрибуції</a:t>
            </a:r>
            <a:r>
              <a:rPr lang="en-US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лікарських засобів постійно ускладнюється та залучає все більше учасників.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7829" y="1815958"/>
            <a:ext cx="97209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Будь-яка особа, яка діє як підприємство оптової торгівлі, повинна мати ліцензію на оптову дистрибуцію. 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7829" y="2690336"/>
            <a:ext cx="64443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Ліцензія на виробництво включає і дозвіл на дистрибуцію лікарських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засобів, зазначених у ліцензії. Таким чином, виробники, що здійснюють будь</a:t>
            </a:r>
            <a:r>
              <a:rPr lang="en-US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яку діяльність з дистрибуції власних препаратів, мають дотримуватись </a:t>
            </a:r>
            <a:r>
              <a:rPr lang="pl-PL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GDP.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2431236"/>
            <a:ext cx="3615417" cy="2595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29" y="4700404"/>
            <a:ext cx="3575968" cy="198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7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8599" y="335340"/>
            <a:ext cx="807489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іяльність з дистрибуції власних препаратів, мають дотримуватись </a:t>
            </a:r>
            <a:r>
              <a:rPr lang="pl-PL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GDP.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Визначення терміну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«оптова дистрибуція»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(«</a:t>
            </a:r>
            <a:r>
              <a:rPr lang="pl-PL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wholesale distribution»)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залежить від того, чи дистриб’ютор розташований або діє в спеціальних митних зонах, таких як вільні зони або вільні склади. </a:t>
            </a:r>
          </a:p>
          <a:p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Такі дистриб’ютори повинні виконувати всі обов’язки, що мають відношення до діяльності з оптової дистрибуції (такої як експорт, утримання або постачання).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234" y="159327"/>
            <a:ext cx="2787747" cy="2676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56307" y="3813215"/>
            <a:ext cx="111598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ланцюга дистрибуції лікарських засобів також можуть бути залучені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інші особи, такі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як брокери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Згідно зі статтею 85(</a:t>
            </a:r>
            <a:r>
              <a:rPr lang="pl-PL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b)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брокери, які працюють з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лікарськими засобами, мають відповідати певним положенням, що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застосовують до оптових дистриб’юторів, а також спеціальним положенням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щодо брокерської діяльності.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182" y="3890818"/>
            <a:ext cx="1985818" cy="198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7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002" y="583645"/>
            <a:ext cx="556688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Брокерська діяльність щодо лікарських засобів (</a:t>
            </a:r>
            <a:r>
              <a:rPr lang="pl-PL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brokering of medicinal</a:t>
            </a:r>
          </a:p>
          <a:p>
            <a:pPr>
              <a:lnSpc>
                <a:spcPct val="150000"/>
              </a:lnSpc>
            </a:pPr>
            <a:r>
              <a:rPr lang="pl-PL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Products</a:t>
            </a:r>
            <a:r>
              <a:rPr lang="ru-RU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.)</a:t>
            </a:r>
          </a:p>
          <a:p>
            <a:endParaRPr lang="ru-RU" sz="20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287" y="85912"/>
            <a:ext cx="5124893" cy="3040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0953550" y="139571"/>
            <a:ext cx="558713" cy="8881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5530" y="4189898"/>
            <a:ext cx="10778020" cy="1876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Вся діяльність, пов’язана із продажем або купівлею лікарських засобів, за винятком оптової дистрибуції, що полягає у веденні переговорів про куплю продаж самостійно та від імені іншої юридичної або фізичної особи; до такої діяльності не відноситься фізичне оперування лікарськими засобами.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875" y="1786760"/>
            <a:ext cx="4701055" cy="2403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922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059" y="125680"/>
            <a:ext cx="11546959" cy="3261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Оптова дистрибуція лікарських засобів (</a:t>
            </a:r>
            <a:r>
              <a:rPr lang="pl-PL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wholesale distribution of medicinal products</a:t>
            </a:r>
            <a:r>
              <a:rPr lang="ru-RU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ся діяльність, пов’язана з одержанням, утриманням, постачанням або експортом лікарських засобів, за виключенням постачання лікарських засобів</a:t>
            </a:r>
          </a:p>
          <a:p>
            <a:pPr>
              <a:lnSpc>
                <a:spcPct val="150000"/>
              </a:lnSpc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населенню. Ця діяльність здійснюється сумісно з виробниками або їх представниками, імпортерами, іншими підприємствами з оптової торгівлі або з фармацевтами та особами, які мають дозвіл або призначені постачати лікарські</a:t>
            </a:r>
          </a:p>
          <a:p>
            <a:pPr>
              <a:lnSpc>
                <a:spcPct val="150000"/>
              </a:lnSpc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засоби населенню в відповідній державі.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005" y="3711061"/>
            <a:ext cx="112846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Світова фармацевтична громадськість запитує, чи не буде здійснення поставок безпосередньо від виробника до підприємств роздрібної торгівлі, без участі посередників, швидшим, надійнішим і дешевшим? Проста відповідь на це запитання – ні.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74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326" y="210465"/>
            <a:ext cx="1115355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Точкою відліку для оптового сектора фармацевтичного ринку є формування непрямої дистриб'юції - тобто перехід від прямих поставок товару виробниками у роздрібну мережу для його розподілу з допомогою дистриб'юторських компаній.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початковому етапі розвитку фармацевтичної дистриб'юції було створено велику кількість компаній. Однак підвищення конкуренції призвело до збільшення частки найсильніших компаній та появи безлічі ексклюзивних постачальників із відносно невеликою часткою ринку.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Сучасна стадія розвитку фармацевтичної дистрибуції у світі характеризується планомірним зменшенням кількості оптових учасників на ринку, розвитком логістики та автоматизації, підвищенням частоти поставок.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647" y="4303893"/>
            <a:ext cx="3668233" cy="2024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549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568" y="237764"/>
            <a:ext cx="94126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Дистриб'ютори виконують безліч функцій, однак однією з </a:t>
            </a:r>
            <a:r>
              <a:rPr lang="uk-UA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найважливіших функцій є накопичення замовлень.</a:t>
            </a:r>
          </a:p>
          <a:p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Аптеки адресують усі свої побажання щодо товарів та умов їх постачання одному оптовому оператору, який збирає їх у своїх клієнтів, аналізує і лише потім передає виробнику. Тому діяльність оптових операторів сприяє зменшенню кількості укладених договорів та перерахувань коштів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237" y="24281"/>
            <a:ext cx="1985818" cy="19858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254" y="3341761"/>
            <a:ext cx="6889215" cy="3262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168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Группа 40"/>
          <p:cNvGrpSpPr/>
          <p:nvPr/>
        </p:nvGrpSpPr>
        <p:grpSpPr>
          <a:xfrm>
            <a:off x="155058" y="90871"/>
            <a:ext cx="9112366" cy="6492809"/>
            <a:chOff x="155058" y="90871"/>
            <a:chExt cx="9112366" cy="6492809"/>
          </a:xfrm>
        </p:grpSpPr>
        <p:sp>
          <p:nvSpPr>
            <p:cNvPr id="6" name="Овал 5"/>
            <p:cNvSpPr/>
            <p:nvPr/>
          </p:nvSpPr>
          <p:spPr>
            <a:xfrm>
              <a:off x="2180949" y="2682330"/>
              <a:ext cx="6468206" cy="14347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Традиц</a:t>
              </a:r>
              <a:r>
                <a:rPr lang="uk-UA" dirty="0" smtClean="0"/>
                <a:t>ійні функції дистриб’юторів:</a:t>
              </a:r>
            </a:p>
            <a:p>
              <a:pPr algn="ctr"/>
              <a:r>
                <a:rPr lang="uk-UA" b="1" dirty="0" smtClean="0">
                  <a:solidFill>
                    <a:schemeClr val="tx2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Постачання з економією часу та  зберігання якості продукції</a:t>
              </a:r>
              <a:endParaRPr lang="uk-UA" b="1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43252" y="130659"/>
              <a:ext cx="543871" cy="178627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dirty="0"/>
                <a:t>В</a:t>
              </a:r>
              <a:r>
                <a:rPr lang="uk-UA" dirty="0" smtClean="0"/>
                <a:t>иробники</a:t>
              </a:r>
              <a:endParaRPr lang="uk-UA" dirty="0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928669" y="130659"/>
              <a:ext cx="2421799" cy="2492468"/>
              <a:chOff x="7581014" y="327685"/>
              <a:chExt cx="2833648" cy="3727758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586167" y="327685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Збір замовлень</a:t>
                </a:r>
                <a:endParaRPr lang="uk-UA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7586167" y="1265471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Зберігання  та облік</a:t>
                </a:r>
                <a:endParaRPr lang="uk-UA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7615858" y="2218062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інвентаризація</a:t>
                </a:r>
                <a:endParaRPr lang="uk-UA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7581014" y="3141043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Особливі умови обігу деяких ЛЗ</a:t>
                </a:r>
                <a:endParaRPr lang="uk-UA" dirty="0"/>
              </a:p>
            </p:txBody>
          </p:sp>
        </p:grpSp>
        <p:grpSp>
          <p:nvGrpSpPr>
            <p:cNvPr id="14" name="Группа 13"/>
            <p:cNvGrpSpPr/>
            <p:nvPr/>
          </p:nvGrpSpPr>
          <p:grpSpPr>
            <a:xfrm>
              <a:off x="6401688" y="166091"/>
              <a:ext cx="2771422" cy="2417248"/>
              <a:chOff x="7581014" y="327685"/>
              <a:chExt cx="2803957" cy="3772815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7586167" y="327685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Адміністративні послуги</a:t>
                </a:r>
                <a:endParaRPr lang="uk-UA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7586167" y="1265471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Логістика під час клінічних випробувань</a:t>
                </a:r>
                <a:endParaRPr lang="uk-UA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7581014" y="2233512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Маркетинг та промоція</a:t>
                </a:r>
                <a:endParaRPr lang="uk-UA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7581014" y="3186100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err="1" smtClean="0"/>
                  <a:t>Лонч</a:t>
                </a:r>
                <a:r>
                  <a:rPr lang="uk-UA" dirty="0" smtClean="0"/>
                  <a:t> продукту</a:t>
                </a:r>
                <a:endParaRPr lang="uk-UA" dirty="0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3521792" y="90871"/>
              <a:ext cx="2678103" cy="2492468"/>
              <a:chOff x="7581014" y="327685"/>
              <a:chExt cx="2803957" cy="3727758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7586167" y="327685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Юридична допомога</a:t>
                </a:r>
                <a:endParaRPr lang="uk-UA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7581014" y="1265471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Відклик продукції</a:t>
                </a:r>
                <a:endParaRPr lang="uk-UA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7581014" y="2203257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Виробництво</a:t>
                </a:r>
                <a:endParaRPr lang="uk-UA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7581014" y="3141043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Облік продажу</a:t>
                </a:r>
                <a:endParaRPr lang="uk-UA" dirty="0"/>
              </a:p>
            </p:txBody>
          </p:sp>
        </p:grpSp>
        <p:grpSp>
          <p:nvGrpSpPr>
            <p:cNvPr id="24" name="Группа 23"/>
            <p:cNvGrpSpPr/>
            <p:nvPr/>
          </p:nvGrpSpPr>
          <p:grpSpPr>
            <a:xfrm>
              <a:off x="928667" y="4238982"/>
              <a:ext cx="2392020" cy="2344698"/>
              <a:chOff x="7586167" y="327685"/>
              <a:chExt cx="2798804" cy="2629866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7586167" y="327685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Автоматизація замовлення</a:t>
                </a:r>
                <a:endParaRPr lang="uk-UA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7586167" y="1265471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Інформаційні технології</a:t>
                </a:r>
                <a:endParaRPr lang="uk-UA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7586167" y="2203256"/>
                <a:ext cx="2798804" cy="75429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Відклик препаратів</a:t>
                </a:r>
                <a:endParaRPr lang="uk-UA" dirty="0"/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3530272" y="4238982"/>
              <a:ext cx="2673181" cy="2277019"/>
              <a:chOff x="7581014" y="327685"/>
              <a:chExt cx="2803957" cy="2820227"/>
            </a:xfrm>
          </p:grpSpPr>
          <p:sp>
            <p:nvSpPr>
              <p:cNvPr id="30" name="Прямоугольник 29"/>
              <p:cNvSpPr/>
              <p:nvPr/>
            </p:nvSpPr>
            <p:spPr>
              <a:xfrm>
                <a:off x="7586167" y="327685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Своєчасне постачання</a:t>
                </a:r>
                <a:endParaRPr lang="uk-UA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7586167" y="1265471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Аналіз закупівель та продажу</a:t>
                </a:r>
                <a:endParaRPr lang="uk-UA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7581014" y="2233512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Облік товару на складі</a:t>
                </a:r>
                <a:endParaRPr lang="uk-UA" dirty="0"/>
              </a:p>
            </p:txBody>
          </p:sp>
        </p:grpSp>
        <p:grpSp>
          <p:nvGrpSpPr>
            <p:cNvPr id="34" name="Группа 33"/>
            <p:cNvGrpSpPr/>
            <p:nvPr/>
          </p:nvGrpSpPr>
          <p:grpSpPr>
            <a:xfrm>
              <a:off x="6358102" y="4223621"/>
              <a:ext cx="2909322" cy="2283314"/>
              <a:chOff x="7581014" y="317444"/>
              <a:chExt cx="2808874" cy="3714613"/>
            </a:xfrm>
          </p:grpSpPr>
          <p:sp>
            <p:nvSpPr>
              <p:cNvPr id="35" name="Прямоугольник 34"/>
              <p:cNvSpPr/>
              <p:nvPr/>
            </p:nvSpPr>
            <p:spPr>
              <a:xfrm>
                <a:off x="7591084" y="317444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Фінансові послуги</a:t>
                </a:r>
                <a:endParaRPr lang="uk-UA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7586167" y="1265471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власні бренди</a:t>
                </a:r>
                <a:endParaRPr lang="uk-UA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7581014" y="2203257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Маркетингова підтримка промоція</a:t>
                </a:r>
                <a:endParaRPr lang="uk-UA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7586167" y="3117657"/>
                <a:ext cx="2798804" cy="9144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/>
                  <a:t>Навчання персоналу</a:t>
                </a:r>
                <a:endParaRPr lang="uk-UA" dirty="0"/>
              </a:p>
            </p:txBody>
          </p:sp>
        </p:grpSp>
        <p:sp>
          <p:nvSpPr>
            <p:cNvPr id="40" name="Прямоугольник 39"/>
            <p:cNvSpPr/>
            <p:nvPr/>
          </p:nvSpPr>
          <p:spPr>
            <a:xfrm>
              <a:off x="155058" y="4287289"/>
              <a:ext cx="564023" cy="22287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dirty="0" smtClean="0"/>
                <a:t>Аптеки</a:t>
              </a:r>
              <a:endParaRPr lang="uk-UA" dirty="0"/>
            </a:p>
          </p:txBody>
        </p:sp>
      </p:grpSp>
      <p:pic>
        <p:nvPicPr>
          <p:cNvPr id="42" name="Рисунок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0769" y="166092"/>
            <a:ext cx="2274140" cy="2457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758" y="4141559"/>
            <a:ext cx="2572161" cy="2365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718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273" y="129308"/>
            <a:ext cx="2419927" cy="1911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91" y="1460643"/>
            <a:ext cx="8835735" cy="5248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7513" y="538079"/>
            <a:ext cx="7558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Дистриб'юторські системи з посередниками та без них</a:t>
            </a:r>
            <a:r>
              <a:rPr lang="uk-UA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072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288972" y="253390"/>
            <a:ext cx="2071171" cy="91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Виробники</a:t>
            </a:r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665904" y="253390"/>
            <a:ext cx="2071171" cy="91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Аптечні мережі</a:t>
            </a:r>
            <a:endParaRPr lang="uk-UA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77438" y="253390"/>
            <a:ext cx="2071171" cy="91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Дистриб’ютори</a:t>
            </a:r>
            <a:endParaRPr lang="uk-UA" dirty="0"/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3334897" y="457202"/>
            <a:ext cx="1142541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6499181" y="468274"/>
            <a:ext cx="1166723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2" name="Группа 11"/>
          <p:cNvGrpSpPr/>
          <p:nvPr/>
        </p:nvGrpSpPr>
        <p:grpSpPr>
          <a:xfrm>
            <a:off x="3269672" y="2054415"/>
            <a:ext cx="5148091" cy="3969268"/>
            <a:chOff x="3334897" y="1883096"/>
            <a:chExt cx="5366592" cy="4184152"/>
          </a:xfrm>
        </p:grpSpPr>
        <p:sp>
          <p:nvSpPr>
            <p:cNvPr id="8" name="Овал 7"/>
            <p:cNvSpPr/>
            <p:nvPr/>
          </p:nvSpPr>
          <p:spPr>
            <a:xfrm>
              <a:off x="4477438" y="1883096"/>
              <a:ext cx="2798284" cy="2401677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Овал 9"/>
            <p:cNvSpPr/>
            <p:nvPr/>
          </p:nvSpPr>
          <p:spPr>
            <a:xfrm>
              <a:off x="3334897" y="3665571"/>
              <a:ext cx="2798284" cy="240167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5903205" y="3662525"/>
              <a:ext cx="2798284" cy="2401677"/>
            </a:xfrm>
            <a:prstGeom prst="ellipse">
              <a:avLst/>
            </a:prstGeom>
            <a:solidFill>
              <a:srgbClr val="FF66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cxnSp>
        <p:nvCxnSpPr>
          <p:cNvPr id="18" name="Прямая соединительная линия 17"/>
          <p:cNvCxnSpPr/>
          <p:nvPr/>
        </p:nvCxnSpPr>
        <p:spPr>
          <a:xfrm>
            <a:off x="1143458" y="6205543"/>
            <a:ext cx="9653072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1143458" y="1321087"/>
            <a:ext cx="4433370" cy="4899458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710502" y="1346023"/>
            <a:ext cx="5144877" cy="4899458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4477438" y="1474030"/>
            <a:ext cx="28945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Дистриб’ютори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8409547" y="5469989"/>
            <a:ext cx="2805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Аптечні мережі</a:t>
            </a:r>
            <a:endParaRPr lang="uk-UA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176739" y="5588454"/>
            <a:ext cx="20326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Виробники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814395" y="3580442"/>
            <a:ext cx="38814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Max </a:t>
            </a:r>
            <a:r>
              <a:rPr lang="uk-UA" sz="2800" dirty="0">
                <a:latin typeface="Verdana" panose="020B0604030504040204" pitchFamily="34" charset="0"/>
                <a:ea typeface="Verdana" panose="020B0604030504040204" pitchFamily="34" charset="0"/>
              </a:rPr>
              <a:t>рентабельність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pl-PL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Min </a:t>
            </a:r>
            <a:r>
              <a:rPr lang="uk-UA" sz="2800" dirty="0">
                <a:latin typeface="Verdana" panose="020B0604030504040204" pitchFamily="34" charset="0"/>
                <a:ea typeface="Verdana" panose="020B0604030504040204" pitchFamily="34" charset="0"/>
              </a:rPr>
              <a:t>витрат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Лояльність</a:t>
            </a:r>
            <a:endParaRPr lang="uk-UA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09784" y="4703573"/>
            <a:ext cx="3337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Стабільність оплат</a:t>
            </a:r>
            <a:r>
              <a:rPr lang="ru-RU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</a:p>
          <a:p>
            <a:r>
              <a:rPr lang="uk-UA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Планування виробництва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810864" y="4703573"/>
            <a:ext cx="16514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Відстрочка </a:t>
            </a:r>
          </a:p>
          <a:p>
            <a:r>
              <a:rPr lang="uk-UA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Асортимент </a:t>
            </a:r>
          </a:p>
          <a:p>
            <a:r>
              <a:rPr lang="uk-UA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Сервіс</a:t>
            </a:r>
            <a:endParaRPr lang="uk-UA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23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76142" y="424016"/>
            <a:ext cx="71552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Чого чекає Дистриб'ютор від учасників фармринку?</a:t>
            </a:r>
          </a:p>
        </p:txBody>
      </p:sp>
      <p:sp>
        <p:nvSpPr>
          <p:cNvPr id="9" name="Прямоугольник с двумя скругленными соседними углами 8"/>
          <p:cNvSpPr/>
          <p:nvPr/>
        </p:nvSpPr>
        <p:spPr>
          <a:xfrm>
            <a:off x="270966" y="1366419"/>
            <a:ext cx="3294130" cy="4524242"/>
          </a:xfrm>
          <a:prstGeom prst="round2Same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Дистриб’ютор від </a:t>
            </a:r>
          </a:p>
          <a:p>
            <a:pPr algn="ctr"/>
            <a:r>
              <a:rPr lang="uk-UA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виробника </a:t>
            </a:r>
            <a:endParaRPr lang="uk-UA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мінімальні ціни та знижки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"якісний" асортимент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асортимент ексклюзив на поставку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стабільність поставок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якість продукції та відповідність стандартам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нові </a:t>
            </a:r>
            <a:r>
              <a:rPr lang="uk-UA" dirty="0"/>
              <a:t>препарати та інновації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бюджети </a:t>
            </a:r>
            <a:r>
              <a:rPr lang="uk-UA" dirty="0"/>
              <a:t>на просування препаратів</a:t>
            </a:r>
          </a:p>
          <a:p>
            <a:pPr algn="ctr"/>
            <a:endParaRPr lang="uk-UA" dirty="0"/>
          </a:p>
        </p:txBody>
      </p:sp>
      <p:sp>
        <p:nvSpPr>
          <p:cNvPr id="10" name="Прямоугольник с двумя скругленными соседними углами 9"/>
          <p:cNvSpPr/>
          <p:nvPr/>
        </p:nvSpPr>
        <p:spPr>
          <a:xfrm>
            <a:off x="3730197" y="1042938"/>
            <a:ext cx="4035993" cy="5588201"/>
          </a:xfrm>
          <a:prstGeom prst="round2Same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Дистриб’ютор з позиції </a:t>
            </a:r>
          </a:p>
          <a:p>
            <a:pPr algn="ctr"/>
            <a:r>
              <a:rPr lang="uk-UA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Дистриб’ютора</a:t>
            </a:r>
            <a:endParaRPr lang="uk-UA" sz="2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зниження витрат (логістичних, складських, …)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збільшення </a:t>
            </a:r>
            <a:r>
              <a:rPr lang="uk-UA" dirty="0"/>
              <a:t>відстрочок від </a:t>
            </a:r>
            <a:r>
              <a:rPr lang="uk-UA" dirty="0" smtClean="0"/>
              <a:t>Виробника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 </a:t>
            </a:r>
            <a:r>
              <a:rPr lang="uk-UA" dirty="0"/>
              <a:t>залучення бюджетів постачальника на організацію просування </a:t>
            </a:r>
            <a:r>
              <a:rPr lang="uk-UA" dirty="0" smtClean="0"/>
              <a:t>препаратів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 </a:t>
            </a:r>
            <a:r>
              <a:rPr lang="uk-UA" dirty="0"/>
              <a:t>зниження </a:t>
            </a:r>
            <a:r>
              <a:rPr lang="uk-UA" dirty="0" smtClean="0"/>
              <a:t> вхідних цін та підвищення </a:t>
            </a:r>
            <a:r>
              <a:rPr lang="uk-UA" dirty="0"/>
              <a:t>рентабельності угод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створення </a:t>
            </a:r>
            <a:r>
              <a:rPr lang="uk-UA" dirty="0"/>
              <a:t>власних виробничих потужностей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розробки </a:t>
            </a:r>
            <a:r>
              <a:rPr lang="uk-UA" dirty="0"/>
              <a:t>давальницьких схем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встановлення </a:t>
            </a:r>
            <a:r>
              <a:rPr lang="uk-UA" dirty="0"/>
              <a:t>партнерських відносин у межах всього товаропровідного ланцюга від виробника до покупця.</a:t>
            </a:r>
          </a:p>
        </p:txBody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8020793" y="1279494"/>
            <a:ext cx="3359143" cy="4611167"/>
          </a:xfrm>
          <a:prstGeom prst="round2Same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Дистриб’ютор від аптечних </a:t>
            </a:r>
            <a:r>
              <a:rPr lang="uk-UA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мереж</a:t>
            </a:r>
            <a:endParaRPr lang="uk-UA" sz="2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стабільність оплат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 зменшення відстрочки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збільшення обсягів та підвищення стабільності закупівель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консолідоване </a:t>
            </a:r>
            <a:r>
              <a:rPr lang="uk-UA" dirty="0"/>
              <a:t>замовлення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довгострокове </a:t>
            </a:r>
            <a:r>
              <a:rPr lang="uk-UA" dirty="0"/>
              <a:t>партнерство</a:t>
            </a:r>
          </a:p>
          <a:p>
            <a:pPr algn="ctr"/>
            <a:endParaRPr lang="uk-UA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66" y="198033"/>
            <a:ext cx="1156380" cy="913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5139" y="198033"/>
            <a:ext cx="1156380" cy="913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05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270965" y="1366419"/>
            <a:ext cx="3665767" cy="4524242"/>
          </a:xfrm>
          <a:prstGeom prst="round2Same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Виробника від </a:t>
            </a:r>
            <a:endParaRPr lang="uk-UA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Дистриб’ютора</a:t>
            </a:r>
            <a:endParaRPr lang="uk-UA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uk-UA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стабільність </a:t>
            </a:r>
            <a:r>
              <a:rPr lang="uk-UA" dirty="0" smtClean="0"/>
              <a:t>оплат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мінімальна</a:t>
            </a:r>
            <a:r>
              <a:rPr lang="ru-RU" dirty="0" smtClean="0"/>
              <a:t> </a:t>
            </a:r>
            <a:r>
              <a:rPr lang="ru-RU" dirty="0"/>
              <a:t>відстрочка, а краще передоплата чи оплата за </a:t>
            </a:r>
            <a:r>
              <a:rPr lang="ru-RU" dirty="0" smtClean="0"/>
              <a:t>фактом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/>
              <a:t>стабільність поставок з метою </a:t>
            </a:r>
            <a:r>
              <a:rPr lang="ru-RU" dirty="0" smtClean="0"/>
              <a:t>планування</a:t>
            </a:r>
            <a:r>
              <a:rPr lang="ru-RU" dirty="0"/>
              <a:t> </a:t>
            </a:r>
            <a:r>
              <a:rPr lang="ru-RU" dirty="0" smtClean="0"/>
              <a:t>виробництва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закупівля </a:t>
            </a:r>
            <a:r>
              <a:rPr lang="ru-RU" dirty="0"/>
              <a:t>оригінальних препаратів та їх </a:t>
            </a:r>
            <a:r>
              <a:rPr lang="ru-RU" dirty="0" smtClean="0"/>
              <a:t>просування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/>
              <a:t>географічне покриття</a:t>
            </a:r>
            <a:endParaRPr lang="uk-UA" dirty="0"/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7607597" y="1366419"/>
            <a:ext cx="3665767" cy="4524242"/>
          </a:xfrm>
          <a:prstGeom prst="round2Same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Аптечні мережі від </a:t>
            </a:r>
            <a:endParaRPr lang="uk-UA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Дистриб’ютора</a:t>
            </a:r>
            <a:endParaRPr lang="uk-UA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uk-UA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/>
              <a:t>відсутність </a:t>
            </a:r>
            <a:r>
              <a:rPr lang="uk-UA" dirty="0" err="1" smtClean="0"/>
              <a:t>дефектури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 </a:t>
            </a:r>
            <a:r>
              <a:rPr lang="uk-UA" dirty="0"/>
              <a:t>асортимент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сервіс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збільшення </a:t>
            </a:r>
            <a:r>
              <a:rPr lang="uk-UA" dirty="0"/>
              <a:t>знижок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збільшення </a:t>
            </a:r>
            <a:r>
              <a:rPr lang="uk-UA" dirty="0"/>
              <a:t>відстрочки платежу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швидкість</a:t>
            </a:r>
            <a:r>
              <a:rPr lang="uk-UA" dirty="0"/>
              <a:t>, частота, регулярність та чіткість </a:t>
            </a:r>
            <a:r>
              <a:rPr lang="uk-UA" dirty="0" smtClean="0"/>
              <a:t>поставок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 </a:t>
            </a:r>
            <a:r>
              <a:rPr lang="uk-UA" dirty="0"/>
              <a:t>автоматизація процесу замовлення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80478" y="212260"/>
            <a:ext cx="71552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Чого чекає Дистриб'ютор від учасників фармринку?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4679" y="3255616"/>
            <a:ext cx="3614971" cy="2261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998" y="753207"/>
            <a:ext cx="2679287" cy="2365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045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048" y="169069"/>
            <a:ext cx="533210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Крім оптимізації комунікацій, дистриб'ютори заощаджують клієнтам значні кошти, які необхідні для організації власних дистриб'юторських ланцюжків, включаючи розробку нових логістичних підходів та систем прийому та обробки замовлень.</a:t>
            </a:r>
          </a:p>
          <a:p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Ключова проблема схеми без дистриб'юторів - здійснення замовлень кожної з багатьох аптек самостійно - може бути вирішена тільки шляхом накопичення їх у будь-яких додаткових операторів, що знову ж таки означає участь незалежних посередників між виробниками та аптеками.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497" y="-85698"/>
            <a:ext cx="4649002" cy="3099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290686" y="306269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Крім того, аптекам знадобиться створення та оснащення складських приміщень великої площі.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497" y="4035079"/>
            <a:ext cx="4649002" cy="2587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024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2" y="326103"/>
            <a:ext cx="767541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 даними дослідження «Європейська фармацевтична дистриб'юторська галузь: структура, тенденції та соціально-економічне значення», виконаного Інститутом фармакоекономічних досліджень за дорученням Європейської асоціації фармацевтичних дистриб'юторів з повним асортиментом (</a:t>
            </a:r>
            <a:r>
              <a:rPr lang="pl-PL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European Association of Pharmaceutical Full-line Wull %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компаній, які брали участь у анкетуванні, здійснювали закупівлі менш як 300 постачальників. Цей показник менш високий у країнах Східної Європи, суттєво відрізняючись від такої у Німеччині, Австрії та Іспанії.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337" y="326103"/>
            <a:ext cx="3133725" cy="21861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585198" y="2625099"/>
            <a:ext cx="2540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GIRP - European Healthcare Distribution Association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199" y="326103"/>
            <a:ext cx="725487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72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5612" y="90478"/>
            <a:ext cx="4387274" cy="5324535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 prstMaterial="matte"/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Замовлення продукції у виробника здійснюється в середньому від 2,5 разів на місяць (у Великій Британії) і до 4,5 разів (у Нідерландах). Використання сучасних технологій дозволяє скоротити час від замовлення до відправки товару до 30-45 хвилин.</a:t>
            </a:r>
            <a:endParaRPr lang="en-US" sz="20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Кількість позицій в асортименті дистриб'юторів коливається від 6 до 90 тисяч найменувань та залежить від обсягів ринку та кількості зареєстрованих препаратів. 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55029" y="1048421"/>
            <a:ext cx="7184571" cy="5632311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Європі асортимент оптового оператора включає в середньому 29 151 позицію, 49% яких відносяться до лікарських засобів. Лідером серед країн за кількістю найменувань є Німеччина, а за часткою лікарських засобів в асортименті — Австрія, за якою слідують Нідерланди, Великобританія та Німеччина.</a:t>
            </a:r>
            <a:r>
              <a:rPr lang="en-US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Найважливішими клієнтами оптових фармацевтичних компаній є аптеки, щільність розташування яких у різних країнах суттєво відрізняється. Найбільша їх кількість на душу населення спостерігається в Іспанії та Франції, де на одну аптеку припадає 2108 та 2542 осіб відповідно; </a:t>
            </a:r>
            <a:endParaRPr lang="en-US" sz="20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найменше — у найменших країнах із включених у дослідження — Нідерландах та Австрії (9407 та 6952).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68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5172" y="212582"/>
            <a:ext cx="105591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 статистикою 673 оптові оператори європейського фармацевтичного ринку мають 1458 складів.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той же час у Франції один дистриб'ютор з повним асортиментом має у своєму розпорядженні в середньому 27 складів, у Німеччині – 8,05, у Великій Британії – 4,91. Але ефективність дистриб'юції залежить не так від кількості складів, якими користується компанія, як від </a:t>
            </a:r>
            <a:r>
              <a:rPr lang="ru-RU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охвату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території, яка припадає на один дистриб'юторський центр (у середньому по європейських країнах — 9,679 км2 на кожен із 1458 центрів).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3294970"/>
            <a:ext cx="8321448" cy="3214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8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799" y="159327"/>
            <a:ext cx="106353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rgbClr val="FFFF00"/>
                </a:solidFill>
              </a:rPr>
              <a:t>Кількість аптек, що припадає на один дистриб'юторський центр є ще одним важливим показником, який також дуже відрізняється в різних країнах.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uk-UA" sz="2000" dirty="0" smtClean="0">
              <a:solidFill>
                <a:srgbClr val="FFFF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rgbClr val="FFFF00"/>
                </a:solidFill>
              </a:rPr>
              <a:t>Наприклад: в Австрії один оптовий оператор обслуговує 94 аптеки, тоді як у Німеччині — 805, середній показник країн Євросоюзу - 329 аптек, кожна з яких обслуговувала в середньому 1,1 млн. пацієнтів.73% усієї фармацевтичної продукції в грошовому вираженні (378 млрд з 518 млрд дол. США) у світі загалом і 80% на найбільших ринках поширюється через дистриб'юторські канали</a:t>
            </a:r>
            <a:endParaRPr lang="uk-UA" sz="2000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2713872"/>
            <a:ext cx="6302829" cy="3915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520543" y="48475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Частка рецептурних та безрецептурних лікарських препаратів, що розповсюджуються дистриб'юторам</a:t>
            </a:r>
            <a:r>
              <a:rPr lang="ru-RU" dirty="0" smtClean="0">
                <a:solidFill>
                  <a:schemeClr val="bg1"/>
                </a:solidFill>
              </a:rPr>
              <a:t>и.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38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714" y="0"/>
            <a:ext cx="432162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даний час у фармацевтичній галузі відбуваються масштабні перетворення, які не обмежуються територією окремих країн чи регіонів. Їхні рушійні сили ні для кого не є секретом: стримування збільшення витрат на охорону здоров'я, конкуренція, старіння популяції, уповільнення підвищення або навіть зниження цін на «старі» препарати, зменшення кількості блокбастерів на фармацевтичному ринку.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Оптова ланка є безпосереднім учасником цих процесів, реагуючи на них структурними змінами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795" y="0"/>
            <a:ext cx="5906861" cy="5644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464628" y="56442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</a:t>
            </a: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тан консолідації оптових фармацевтичних компаній на ключових ринках світу</a:t>
            </a:r>
            <a:endParaRPr lang="uk-UA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2600" y="4100484"/>
            <a:ext cx="55478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0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29" y="751344"/>
            <a:ext cx="1070065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Найбільшу значущість в оптовому сегменті фармацевтичного ринку мають дистриб'ютори, що пропонують повний асортимент продукції, що присутня на ринку цієї країни - 673 європейські дистриб'ютори такого типу формують ядро ​​оптової ланки у фармації.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Близько 30% їх функціонують на загальнонаціональному, решта — на місцевому рівні.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Майже 88% препаратів, що надходять від дистриб'юторів, що постачають продукцію в повному асортименті, купують звичайні аптеки (близько 90%) (8,5% - внутрішньолікарняні аптеки; 1,2% - лікарі, які відпускають лікарські засоби; 0,2% - аптечні супермаркети ).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Інші оптовики є компаніями "короткого асортименту" (або "нішеві"). Вони пропонують невеликий спектр продуктів та не надають усього спектра послуг аптекам та аптечним мережам.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Франції, Італії, Бельгії, Греції, Португалії, Іспанії та деяких нових країнах-членах, згідно із законами, які ще не набули чинності, фармацевтичні оптові компанії повинні надавати аптекам весь спектр послуг, тому дистрибуція короткого асортименту забороняється.</a:t>
            </a:r>
            <a:endParaRPr lang="uk-UA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095" y="281691"/>
            <a:ext cx="939305" cy="93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9228" y="386753"/>
            <a:ext cx="6096000" cy="153888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Крім цього виділяють також два різні типи дистриб'юторських систем: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dirty="0" smtClean="0"/>
          </a:p>
          <a:p>
            <a:endParaRPr lang="uk-UA" dirty="0"/>
          </a:p>
          <a:p>
            <a:r>
              <a:rPr lang="uk-UA" dirty="0" smtClean="0"/>
              <a:t>.</a:t>
            </a:r>
            <a:endParaRPr lang="uk-UA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18335009"/>
              </p:ext>
            </p:extLst>
          </p:nvPr>
        </p:nvGraphicFramePr>
        <p:xfrm>
          <a:off x="359228" y="1205490"/>
          <a:ext cx="5562601" cy="3074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237514" y="1110295"/>
            <a:ext cx="55408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 використанні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одноканальної схеми (монодистрібьюція)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один або кілька препаратів на ринку пропонуються одним-єдиним оптовим оператором у рамках договору про ексклюзивну дистрибуцію;</a:t>
            </a:r>
          </a:p>
          <a:p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багатоканальні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препарати поширюються одночасно декількома оптовими компаніями. У країнах-членах ЄС, за винятком Фінляндії та Швеції, запроваджено багатоканальну систему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928" y="3888241"/>
            <a:ext cx="4267200" cy="2695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802585" y="2742943"/>
            <a:ext cx="723901" cy="69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357111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Дуже суперечливою проблемою є допустимість ввезення лікарських засобів із країн, у яких ціни на них низькі (паралельний імпорт). </a:t>
            </a:r>
          </a:p>
          <a:p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Експерти вважають, що, з одного боку, він позитивно впливає на конкуренцію та рівень роздрібних цін, з іншого — може завдати фінансових збитків виробникам. 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294" y="449035"/>
            <a:ext cx="3836535" cy="2403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733799" y="3795824"/>
            <a:ext cx="78268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Кількість співробітників, зайнятих в оптовому фармацевтичному секторі європейських країн, зменшується, що є прямим наслідком консолідації ринку та зменшення кількості діючих компаній. 83% фахівців зосереджено у 8 країнах з найбільшими обсягами фармацевтичних ринків.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47" y="3487560"/>
            <a:ext cx="3460295" cy="2555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17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085" y="0"/>
            <a:ext cx="844731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Динаміка зміни обсягу оптових продажів у різних країнах відрізняється. Наприклад, в Іспанії зростання було значним, у Великій Британії, Франції та Австрії — помірним, а в Німеччині та Нідерландах взагалі відзначалося падіння.</a:t>
            </a:r>
          </a:p>
          <a:p>
            <a:endParaRPr lang="uk-UA" sz="20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Одним із основних факторів, що викликають зміни обсягу продажу оптових операторів фармацевтичного ринку, є ціна на лікарські препарати. </a:t>
            </a:r>
          </a:p>
          <a:p>
            <a:endParaRPr lang="uk-UA" sz="20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Зміна цін на лікарські препарати, виведені на ринок щонайменше рік тому, зумовила середню щорічну зміну обсягу аптечного продажу у бік збільшення на 0,92% у Португалії, 0,62% — в Італії та 0,4% — у Фінляндії, але у більшості інших країн цей фактор негативно позначився на обсязі аптечного продажу.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38799" y="4511266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Така ситуація — наслідок заходів щодо зменшення видатків на охорону здоров'я, які вживаються майже у всіх країнах — членах ЄС. Для оптових операторів це є проблемою, оскільки зменшується обсяг одержуваного прибутку.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457" y="366032"/>
            <a:ext cx="3105432" cy="2910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106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2400"/>
            <a:ext cx="117565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Топ-3 дистриб’юторів України залишається незмінним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це компанії «БаДМ», «Оптіма-Фарм» і «Вента. ЛТД»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Станом на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вересень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2022 р. топ-3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дистриб’юторів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акумулює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понад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90%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обсягів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поставок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ліків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аптечні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заклади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uk-UA" sz="20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 descr="https://www.apteka.ua/wp/wp-content/uploads/2022/10/ap_11_fm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299" y="1293082"/>
            <a:ext cx="6647380" cy="418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30285" y="560135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FFFFFF"/>
                </a:solidFill>
                <a:latin typeface="arial" panose="020B0604020202020204" pitchFamily="34" charset="0"/>
              </a:rPr>
              <a:t>Питома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 вага топ-3 </a:t>
            </a:r>
            <a:r>
              <a:rPr lang="ru-RU" b="1" dirty="0" err="1">
                <a:solidFill>
                  <a:srgbClr val="FFFFFF"/>
                </a:solidFill>
                <a:latin typeface="arial" panose="020B0604020202020204" pitchFamily="34" charset="0"/>
              </a:rPr>
              <a:t>дистриб’юторів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 за </a:t>
            </a:r>
            <a:r>
              <a:rPr lang="ru-RU" b="1" dirty="0" err="1">
                <a:solidFill>
                  <a:srgbClr val="FFFFFF"/>
                </a:solidFill>
                <a:latin typeface="arial" panose="020B0604020202020204" pitchFamily="34" charset="0"/>
              </a:rPr>
              <a:t>обсягами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 поставок лікарських засобів в </a:t>
            </a:r>
            <a:r>
              <a:rPr lang="ru-RU" b="1" dirty="0" err="1">
                <a:solidFill>
                  <a:srgbClr val="FFFFFF"/>
                </a:solidFill>
                <a:latin typeface="arial" panose="020B0604020202020204" pitchFamily="34" charset="0"/>
              </a:rPr>
              <a:t>аптечні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FFFFFF"/>
                </a:solidFill>
                <a:latin typeface="arial" panose="020B0604020202020204" pitchFamily="34" charset="0"/>
              </a:rPr>
              <a:t>заклади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 в грошовому </a:t>
            </a:r>
            <a:r>
              <a:rPr lang="ru-RU" b="1" dirty="0" err="1">
                <a:solidFill>
                  <a:srgbClr val="FFFFFF"/>
                </a:solidFill>
                <a:latin typeface="arial" panose="020B0604020202020204" pitchFamily="34" charset="0"/>
              </a:rPr>
              <a:t>вираженні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 за </a:t>
            </a:r>
            <a:r>
              <a:rPr lang="ru-RU" b="1" dirty="0" err="1">
                <a:solidFill>
                  <a:srgbClr val="FFFFFF"/>
                </a:solidFill>
                <a:latin typeface="arial" panose="020B0604020202020204" pitchFamily="34" charset="0"/>
              </a:rPr>
              <a:t>січень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–</a:t>
            </a:r>
            <a:r>
              <a:rPr lang="ru-RU" b="1" dirty="0" err="1">
                <a:solidFill>
                  <a:srgbClr val="FFFFFF"/>
                </a:solidFill>
                <a:latin typeface="arial" panose="020B0604020202020204" pitchFamily="34" charset="0"/>
              </a:rPr>
              <a:t>вересень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 2022 р.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468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85" y="332014"/>
            <a:ext cx="4604658" cy="49475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564" y="332015"/>
            <a:ext cx="6082807" cy="4947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951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43" y="214513"/>
            <a:ext cx="5543135" cy="58963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381" y="214513"/>
            <a:ext cx="5691819" cy="589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1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21" y="160351"/>
            <a:ext cx="5558003" cy="61177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557" y="160351"/>
            <a:ext cx="5413038" cy="611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72" y="144966"/>
            <a:ext cx="10955193" cy="6434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787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9805" y="139495"/>
            <a:ext cx="758914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Займатися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потрібно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тим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, до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чого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ви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ставитеся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з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ентузіазмом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. В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іншому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випадку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вам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ніколи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не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вистачить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сил,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щоб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довести справу до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кінця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....</a:t>
            </a:r>
            <a:endParaRPr lang="ru-RU" sz="2800" i="1" dirty="0" smtClean="0">
              <a:solidFill>
                <a:srgbClr val="FFC000"/>
              </a:solidFill>
              <a:latin typeface="Impact" panose="020B0806030902050204" pitchFamily="34" charset="0"/>
            </a:endParaRPr>
          </a:p>
          <a:p>
            <a:endParaRPr lang="ru-RU" sz="3200" i="1" dirty="0" smtClean="0">
              <a:solidFill>
                <a:srgbClr val="FFC000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418" y="139494"/>
            <a:ext cx="4109670" cy="2369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408545" y="2706981"/>
            <a:ext cx="86608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Ваша робота стане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невід'ємною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частиною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вашого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життя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, тому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єдиний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спосіб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залишатися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щасливим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і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задоволеним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- це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займатися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тим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,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що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ви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зможете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назвати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великою справою.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Єдиний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спосіб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домогтися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цього -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любити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свою справу.                                                                                                                                                       </a:t>
            </a:r>
            <a:r>
              <a:rPr lang="ru-RU" sz="2800" i="1" dirty="0" err="1">
                <a:solidFill>
                  <a:srgbClr val="FFC000"/>
                </a:solidFill>
                <a:latin typeface="Impact" panose="020B0806030902050204" pitchFamily="34" charset="0"/>
              </a:rPr>
              <a:t>Стів</a:t>
            </a:r>
            <a:r>
              <a:rPr lang="ru-RU" sz="2800" i="1" dirty="0">
                <a:solidFill>
                  <a:srgbClr val="FFC000"/>
                </a:solidFill>
                <a:latin typeface="Impact" panose="020B0806030902050204" pitchFamily="34" charset="0"/>
              </a:rPr>
              <a:t> Джобс</a:t>
            </a:r>
            <a:endParaRPr lang="uk-UA" sz="2800" i="1" dirty="0">
              <a:solidFill>
                <a:srgbClr val="FFC000"/>
              </a:solidFill>
              <a:latin typeface="Impact" panose="020B0806030902050204" pitchFamily="34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269506" y="3031957"/>
            <a:ext cx="2069433" cy="170367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07960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2010</Words>
  <Application>Microsoft Office PowerPoint</Application>
  <PresentationFormat>Широкоэкранный</PresentationFormat>
  <Paragraphs>179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Arial</vt:lpstr>
      <vt:lpstr>Calibri</vt:lpstr>
      <vt:lpstr>Calibri Light</vt:lpstr>
      <vt:lpstr>Impact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 Анатоліівна Степанова</dc:creator>
  <cp:lastModifiedBy>RePack by Diakov</cp:lastModifiedBy>
  <cp:revision>43</cp:revision>
  <dcterms:created xsi:type="dcterms:W3CDTF">2022-09-21T16:39:55Z</dcterms:created>
  <dcterms:modified xsi:type="dcterms:W3CDTF">2023-11-04T16:05:16Z</dcterms:modified>
</cp:coreProperties>
</file>