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74" r:id="rId5"/>
    <p:sldId id="260" r:id="rId6"/>
    <p:sldId id="261" r:id="rId7"/>
    <p:sldId id="263" r:id="rId8"/>
    <p:sldId id="264" r:id="rId9"/>
    <p:sldId id="279" r:id="rId10"/>
    <p:sldId id="280" r:id="rId11"/>
    <p:sldId id="275" r:id="rId12"/>
    <p:sldId id="277" r:id="rId13"/>
    <p:sldId id="262" r:id="rId14"/>
    <p:sldId id="265" r:id="rId15"/>
    <p:sldId id="266" r:id="rId16"/>
    <p:sldId id="267" r:id="rId17"/>
    <p:sldId id="268" r:id="rId18"/>
    <p:sldId id="269" r:id="rId19"/>
    <p:sldId id="270" r:id="rId20"/>
    <p:sldId id="271" r:id="rId21"/>
    <p:sldId id="272" r:id="rId22"/>
    <p:sldId id="273" r:id="rId2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D8D4"/>
    <a:srgbClr val="00C0B2"/>
    <a:srgbClr val="E6F8FE"/>
    <a:srgbClr val="F16A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0" d="100"/>
          <a:sy n="70" d="100"/>
        </p:scale>
        <p:origin x="49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2AEE21-B4D6-4BEC-A1B4-48AC7E29E20A}" type="doc">
      <dgm:prSet loTypeId="urn:microsoft.com/office/officeart/2008/layout/PictureAccentList" loCatId="list" qsTypeId="urn:microsoft.com/office/officeart/2005/8/quickstyle/3d1" qsCatId="3D" csTypeId="urn:microsoft.com/office/officeart/2005/8/colors/colorful2" csCatId="colorful" phldr="1"/>
      <dgm:spPr/>
      <dgm:t>
        <a:bodyPr/>
        <a:lstStyle/>
        <a:p>
          <a:endParaRPr lang="ru-RU"/>
        </a:p>
      </dgm:t>
    </dgm:pt>
    <dgm:pt modelId="{C7556BC8-C436-406E-8EAA-6579AA086C12}">
      <dgm:prSet phldrT="[Текст]"/>
      <dgm:spPr/>
      <dgm:t>
        <a:bodyPr/>
        <a:lstStyle/>
        <a:p>
          <a:r>
            <a:rPr lang="uk-UA" smtClean="0">
              <a:latin typeface="Arial" panose="020B0604020202020204" pitchFamily="34" charset="0"/>
              <a:cs typeface="Arial" panose="020B0604020202020204" pitchFamily="34" charset="0"/>
            </a:rPr>
            <a:t>У Польщі існує 2 види аптек: приватні (Apteka) та державні (Cefarm). Окрім цього, всі аптеки діляться на загальнодоступні (відкриті), шпитальні та відомчі. </a:t>
          </a:r>
          <a:endParaRPr lang="ru-RU" dirty="0"/>
        </a:p>
      </dgm:t>
    </dgm:pt>
    <dgm:pt modelId="{EC5DEA5F-E426-472E-9BE0-79C0235D6569}" type="parTrans" cxnId="{653AE579-F129-4F05-8F14-CA489AFECB27}">
      <dgm:prSet/>
      <dgm:spPr/>
      <dgm:t>
        <a:bodyPr/>
        <a:lstStyle/>
        <a:p>
          <a:endParaRPr lang="ru-RU"/>
        </a:p>
      </dgm:t>
    </dgm:pt>
    <dgm:pt modelId="{09512F6A-6937-41D9-B547-5EFDD179A54C}" type="sibTrans" cxnId="{653AE579-F129-4F05-8F14-CA489AFECB27}">
      <dgm:prSet/>
      <dgm:spPr/>
      <dgm:t>
        <a:bodyPr/>
        <a:lstStyle/>
        <a:p>
          <a:endParaRPr lang="ru-RU"/>
        </a:p>
      </dgm:t>
    </dgm:pt>
    <dgm:pt modelId="{B157B718-80EF-4FE6-BB52-9C0B0880607F}">
      <dgm:prSet phldrT="[Текст]"/>
      <dgm:spPr/>
      <dgm:t>
        <a:bodyPr/>
        <a:lstStyle/>
        <a:p>
          <a:r>
            <a:rPr lang="uk-UA" smtClean="0">
              <a:latin typeface="Arial" panose="020B0604020202020204" pitchFamily="34" charset="0"/>
              <a:cs typeface="Arial" panose="020B0604020202020204" pitchFamily="34" charset="0"/>
            </a:rPr>
            <a:t>Загалом у Польщі функціонує понад 14 тисяч аптек, у них працює понад 20 тисяч фармацевтів.</a:t>
          </a:r>
          <a:endParaRPr lang="ru-RU" dirty="0"/>
        </a:p>
      </dgm:t>
    </dgm:pt>
    <dgm:pt modelId="{2728C87F-7438-43C1-A17C-D85A9D4630FD}" type="parTrans" cxnId="{C3A29012-48D1-48F9-A1AB-07CECC666250}">
      <dgm:prSet/>
      <dgm:spPr/>
      <dgm:t>
        <a:bodyPr/>
        <a:lstStyle/>
        <a:p>
          <a:endParaRPr lang="ru-RU"/>
        </a:p>
      </dgm:t>
    </dgm:pt>
    <dgm:pt modelId="{BFFE0CB7-BBEE-4954-A2A9-53B8D22A2DA8}" type="sibTrans" cxnId="{C3A29012-48D1-48F9-A1AB-07CECC666250}">
      <dgm:prSet/>
      <dgm:spPr/>
      <dgm:t>
        <a:bodyPr/>
        <a:lstStyle/>
        <a:p>
          <a:endParaRPr lang="ru-RU"/>
        </a:p>
      </dgm:t>
    </dgm:pt>
    <dgm:pt modelId="{46170AA6-DD4C-4336-A501-9BEB5E7B3C8D}">
      <dgm:prSet phldrT="[Текст]"/>
      <dgm:spPr/>
      <dgm:t>
        <a:bodyPr/>
        <a:lstStyle/>
        <a:p>
          <a:r>
            <a:rPr lang="uk-UA" smtClean="0">
              <a:latin typeface="Arial" panose="020B0604020202020204" pitchFamily="34" charset="0"/>
              <a:cs typeface="Arial" panose="020B0604020202020204" pitchFamily="34" charset="0"/>
            </a:rPr>
            <a:t>Кожна польська аптека обслуговує в середньому 3,3 тисяч жителів.</a:t>
          </a:r>
          <a:endParaRPr lang="ru-RU" dirty="0"/>
        </a:p>
      </dgm:t>
    </dgm:pt>
    <dgm:pt modelId="{29581812-D480-480D-9429-E0A49CA1A1BC}" type="parTrans" cxnId="{39712EBF-89ED-47D7-AEA5-B2180A8D0414}">
      <dgm:prSet/>
      <dgm:spPr/>
      <dgm:t>
        <a:bodyPr/>
        <a:lstStyle/>
        <a:p>
          <a:endParaRPr lang="ru-RU"/>
        </a:p>
      </dgm:t>
    </dgm:pt>
    <dgm:pt modelId="{762AB808-36A7-49BD-9936-36C1E085A4A0}" type="sibTrans" cxnId="{39712EBF-89ED-47D7-AEA5-B2180A8D0414}">
      <dgm:prSet/>
      <dgm:spPr/>
      <dgm:t>
        <a:bodyPr/>
        <a:lstStyle/>
        <a:p>
          <a:endParaRPr lang="ru-RU"/>
        </a:p>
      </dgm:t>
    </dgm:pt>
    <dgm:pt modelId="{65B7D37C-A3A0-4EA9-B361-DC9322D3D2B6}">
      <dgm:prSet/>
      <dgm:spPr/>
      <dgm:t>
        <a:bodyPr/>
        <a:lstStyle/>
        <a:p>
          <a:r>
            <a:rPr lang="uk-UA" smtClean="0">
              <a:latin typeface="Arial" panose="020B0604020202020204" pitchFamily="34" charset="0"/>
              <a:cs typeface="Arial" panose="020B0604020202020204" pitchFamily="34" charset="0"/>
            </a:rPr>
            <a:t>Аптеки працюють з 8.00 до 19.00, але у великих містах є чергові аптеки, які працюють цілодобово. </a:t>
          </a:r>
          <a:endParaRPr lang="uk-UA" dirty="0">
            <a:latin typeface="Arial" panose="020B0604020202020204" pitchFamily="34" charset="0"/>
            <a:cs typeface="Arial" panose="020B0604020202020204" pitchFamily="34" charset="0"/>
          </a:endParaRPr>
        </a:p>
      </dgm:t>
    </dgm:pt>
    <dgm:pt modelId="{87B64013-3EA6-4A62-AA98-5FA7CFD77D74}" type="parTrans" cxnId="{4592EF79-A261-4D4A-8AF5-F2A991398F2F}">
      <dgm:prSet/>
      <dgm:spPr/>
      <dgm:t>
        <a:bodyPr/>
        <a:lstStyle/>
        <a:p>
          <a:endParaRPr lang="ru-RU"/>
        </a:p>
      </dgm:t>
    </dgm:pt>
    <dgm:pt modelId="{98ACFCD7-9846-4A73-BD80-27C66B25276F}" type="sibTrans" cxnId="{4592EF79-A261-4D4A-8AF5-F2A991398F2F}">
      <dgm:prSet/>
      <dgm:spPr/>
      <dgm:t>
        <a:bodyPr/>
        <a:lstStyle/>
        <a:p>
          <a:endParaRPr lang="ru-RU"/>
        </a:p>
      </dgm:t>
    </dgm:pt>
    <dgm:pt modelId="{732D8F27-699D-41D4-BFD1-0A55BC4191F1}" type="pres">
      <dgm:prSet presAssocID="{CE2AEE21-B4D6-4BEC-A1B4-48AC7E29E20A}" presName="layout" presStyleCnt="0">
        <dgm:presLayoutVars>
          <dgm:chMax/>
          <dgm:chPref/>
          <dgm:dir/>
          <dgm:animOne val="branch"/>
          <dgm:animLvl val="lvl"/>
          <dgm:resizeHandles/>
        </dgm:presLayoutVars>
      </dgm:prSet>
      <dgm:spPr/>
    </dgm:pt>
    <dgm:pt modelId="{088C9CC2-1A23-4A6E-B1D4-4A7995379AB2}" type="pres">
      <dgm:prSet presAssocID="{C7556BC8-C436-406E-8EAA-6579AA086C12}" presName="root" presStyleCnt="0">
        <dgm:presLayoutVars>
          <dgm:chMax/>
          <dgm:chPref val="4"/>
        </dgm:presLayoutVars>
      </dgm:prSet>
      <dgm:spPr/>
    </dgm:pt>
    <dgm:pt modelId="{CDC6C58E-B854-4AB2-9C64-9BFB2A9A4444}" type="pres">
      <dgm:prSet presAssocID="{C7556BC8-C436-406E-8EAA-6579AA086C12}" presName="rootComposite" presStyleCnt="0">
        <dgm:presLayoutVars/>
      </dgm:prSet>
      <dgm:spPr/>
    </dgm:pt>
    <dgm:pt modelId="{5775F54E-6E88-4A79-B185-77857EF02989}" type="pres">
      <dgm:prSet presAssocID="{C7556BC8-C436-406E-8EAA-6579AA086C12}" presName="rootText" presStyleLbl="node0" presStyleIdx="0" presStyleCnt="1">
        <dgm:presLayoutVars>
          <dgm:chMax/>
          <dgm:chPref val="4"/>
        </dgm:presLayoutVars>
      </dgm:prSet>
      <dgm:spPr/>
      <dgm:t>
        <a:bodyPr/>
        <a:lstStyle/>
        <a:p>
          <a:endParaRPr lang="ru-RU"/>
        </a:p>
      </dgm:t>
    </dgm:pt>
    <dgm:pt modelId="{9D8FC35C-2985-48E9-BED4-DC297D5F84F3}" type="pres">
      <dgm:prSet presAssocID="{C7556BC8-C436-406E-8EAA-6579AA086C12}" presName="childShape" presStyleCnt="0">
        <dgm:presLayoutVars>
          <dgm:chMax val="0"/>
          <dgm:chPref val="0"/>
        </dgm:presLayoutVars>
      </dgm:prSet>
      <dgm:spPr/>
    </dgm:pt>
    <dgm:pt modelId="{83A59E5E-263B-417F-8F65-B6A7D084B0F6}" type="pres">
      <dgm:prSet presAssocID="{B157B718-80EF-4FE6-BB52-9C0B0880607F}" presName="childComposite" presStyleCnt="0">
        <dgm:presLayoutVars>
          <dgm:chMax val="0"/>
          <dgm:chPref val="0"/>
        </dgm:presLayoutVars>
      </dgm:prSet>
      <dgm:spPr/>
    </dgm:pt>
    <dgm:pt modelId="{303082D3-DB71-410B-A5E8-334872C1CB16}" type="pres">
      <dgm:prSet presAssocID="{B157B718-80EF-4FE6-BB52-9C0B0880607F}" presName="Image" presStyleLbl="node1" presStyleIdx="0" presStyleCnt="3"/>
      <dgm:spPr/>
    </dgm:pt>
    <dgm:pt modelId="{03DDFAC5-C47C-430B-942D-D49B7BCEDD77}" type="pres">
      <dgm:prSet presAssocID="{B157B718-80EF-4FE6-BB52-9C0B0880607F}" presName="childText" presStyleLbl="lnNode1" presStyleIdx="0" presStyleCnt="3" custLinFactNeighborY="2025">
        <dgm:presLayoutVars>
          <dgm:chMax val="0"/>
          <dgm:chPref val="0"/>
          <dgm:bulletEnabled val="1"/>
        </dgm:presLayoutVars>
      </dgm:prSet>
      <dgm:spPr/>
      <dgm:t>
        <a:bodyPr/>
        <a:lstStyle/>
        <a:p>
          <a:endParaRPr lang="ru-RU"/>
        </a:p>
      </dgm:t>
    </dgm:pt>
    <dgm:pt modelId="{8FFCC12C-BD34-4C34-89B5-7D4F3ECE735D}" type="pres">
      <dgm:prSet presAssocID="{65B7D37C-A3A0-4EA9-B361-DC9322D3D2B6}" presName="childComposite" presStyleCnt="0">
        <dgm:presLayoutVars>
          <dgm:chMax val="0"/>
          <dgm:chPref val="0"/>
        </dgm:presLayoutVars>
      </dgm:prSet>
      <dgm:spPr/>
    </dgm:pt>
    <dgm:pt modelId="{55B327A2-F941-49D1-B50D-1E54252F056E}" type="pres">
      <dgm:prSet presAssocID="{65B7D37C-A3A0-4EA9-B361-DC9322D3D2B6}" presName="Image" presStyleLbl="node1" presStyleIdx="1" presStyleCnt="3"/>
      <dgm:spPr/>
    </dgm:pt>
    <dgm:pt modelId="{3E46505C-8825-45D1-B6E8-24E9D3768C2C}" type="pres">
      <dgm:prSet presAssocID="{65B7D37C-A3A0-4EA9-B361-DC9322D3D2B6}" presName="childText" presStyleLbl="lnNode1" presStyleIdx="1" presStyleCnt="3" custLinFactNeighborX="1" custLinFactNeighborY="-5575">
        <dgm:presLayoutVars>
          <dgm:chMax val="0"/>
          <dgm:chPref val="0"/>
          <dgm:bulletEnabled val="1"/>
        </dgm:presLayoutVars>
      </dgm:prSet>
      <dgm:spPr/>
      <dgm:t>
        <a:bodyPr/>
        <a:lstStyle/>
        <a:p>
          <a:endParaRPr lang="ru-RU"/>
        </a:p>
      </dgm:t>
    </dgm:pt>
    <dgm:pt modelId="{DA74BC81-5A30-4B1E-BB5C-C721494568B7}" type="pres">
      <dgm:prSet presAssocID="{46170AA6-DD4C-4336-A501-9BEB5E7B3C8D}" presName="childComposite" presStyleCnt="0">
        <dgm:presLayoutVars>
          <dgm:chMax val="0"/>
          <dgm:chPref val="0"/>
        </dgm:presLayoutVars>
      </dgm:prSet>
      <dgm:spPr/>
    </dgm:pt>
    <dgm:pt modelId="{7E4B2E26-E10D-4FCA-8E94-4A5D7ED8F1C4}" type="pres">
      <dgm:prSet presAssocID="{46170AA6-DD4C-4336-A501-9BEB5E7B3C8D}" presName="Image" presStyleLbl="node1" presStyleIdx="2" presStyleCnt="3"/>
      <dgm:spPr/>
    </dgm:pt>
    <dgm:pt modelId="{2B922997-82BE-4005-AF3C-95EC83345DD3}" type="pres">
      <dgm:prSet presAssocID="{46170AA6-DD4C-4336-A501-9BEB5E7B3C8D}" presName="childText" presStyleLbl="lnNode1" presStyleIdx="2" presStyleCnt="3" custLinFactNeighborX="453" custLinFactNeighborY="-1900">
        <dgm:presLayoutVars>
          <dgm:chMax val="0"/>
          <dgm:chPref val="0"/>
          <dgm:bulletEnabled val="1"/>
        </dgm:presLayoutVars>
      </dgm:prSet>
      <dgm:spPr/>
      <dgm:t>
        <a:bodyPr/>
        <a:lstStyle/>
        <a:p>
          <a:endParaRPr lang="ru-RU"/>
        </a:p>
      </dgm:t>
    </dgm:pt>
  </dgm:ptLst>
  <dgm:cxnLst>
    <dgm:cxn modelId="{AE008AC5-933F-44C6-B8AE-8FA2912C8A65}" type="presOf" srcId="{B157B718-80EF-4FE6-BB52-9C0B0880607F}" destId="{03DDFAC5-C47C-430B-942D-D49B7BCEDD77}" srcOrd="0" destOrd="0" presId="urn:microsoft.com/office/officeart/2008/layout/PictureAccentList"/>
    <dgm:cxn modelId="{EE8A039E-A1E7-4DCA-857B-B2695F0AB3FD}" type="presOf" srcId="{65B7D37C-A3A0-4EA9-B361-DC9322D3D2B6}" destId="{3E46505C-8825-45D1-B6E8-24E9D3768C2C}" srcOrd="0" destOrd="0" presId="urn:microsoft.com/office/officeart/2008/layout/PictureAccentList"/>
    <dgm:cxn modelId="{C71C3CCB-2B73-4648-989D-50A8A0716D4E}" type="presOf" srcId="{C7556BC8-C436-406E-8EAA-6579AA086C12}" destId="{5775F54E-6E88-4A79-B185-77857EF02989}" srcOrd="0" destOrd="0" presId="urn:microsoft.com/office/officeart/2008/layout/PictureAccentList"/>
    <dgm:cxn modelId="{653AE579-F129-4F05-8F14-CA489AFECB27}" srcId="{CE2AEE21-B4D6-4BEC-A1B4-48AC7E29E20A}" destId="{C7556BC8-C436-406E-8EAA-6579AA086C12}" srcOrd="0" destOrd="0" parTransId="{EC5DEA5F-E426-472E-9BE0-79C0235D6569}" sibTransId="{09512F6A-6937-41D9-B547-5EFDD179A54C}"/>
    <dgm:cxn modelId="{39712EBF-89ED-47D7-AEA5-B2180A8D0414}" srcId="{C7556BC8-C436-406E-8EAA-6579AA086C12}" destId="{46170AA6-DD4C-4336-A501-9BEB5E7B3C8D}" srcOrd="2" destOrd="0" parTransId="{29581812-D480-480D-9429-E0A49CA1A1BC}" sibTransId="{762AB808-36A7-49BD-9936-36C1E085A4A0}"/>
    <dgm:cxn modelId="{4592EF79-A261-4D4A-8AF5-F2A991398F2F}" srcId="{C7556BC8-C436-406E-8EAA-6579AA086C12}" destId="{65B7D37C-A3A0-4EA9-B361-DC9322D3D2B6}" srcOrd="1" destOrd="0" parTransId="{87B64013-3EA6-4A62-AA98-5FA7CFD77D74}" sibTransId="{98ACFCD7-9846-4A73-BD80-27C66B25276F}"/>
    <dgm:cxn modelId="{0423A53F-1BA2-419F-B5EE-5DE67A5D3865}" type="presOf" srcId="{46170AA6-DD4C-4336-A501-9BEB5E7B3C8D}" destId="{2B922997-82BE-4005-AF3C-95EC83345DD3}" srcOrd="0" destOrd="0" presId="urn:microsoft.com/office/officeart/2008/layout/PictureAccentList"/>
    <dgm:cxn modelId="{5302D7AA-9EA0-40E8-8018-953F4C1828C8}" type="presOf" srcId="{CE2AEE21-B4D6-4BEC-A1B4-48AC7E29E20A}" destId="{732D8F27-699D-41D4-BFD1-0A55BC4191F1}" srcOrd="0" destOrd="0" presId="urn:microsoft.com/office/officeart/2008/layout/PictureAccentList"/>
    <dgm:cxn modelId="{C3A29012-48D1-48F9-A1AB-07CECC666250}" srcId="{C7556BC8-C436-406E-8EAA-6579AA086C12}" destId="{B157B718-80EF-4FE6-BB52-9C0B0880607F}" srcOrd="0" destOrd="0" parTransId="{2728C87F-7438-43C1-A17C-D85A9D4630FD}" sibTransId="{BFFE0CB7-BBEE-4954-A2A9-53B8D22A2DA8}"/>
    <dgm:cxn modelId="{096B4208-6819-4044-91B4-D71C276849CE}" type="presParOf" srcId="{732D8F27-699D-41D4-BFD1-0A55BC4191F1}" destId="{088C9CC2-1A23-4A6E-B1D4-4A7995379AB2}" srcOrd="0" destOrd="0" presId="urn:microsoft.com/office/officeart/2008/layout/PictureAccentList"/>
    <dgm:cxn modelId="{1E27F6B9-29CA-45FC-92F1-7A401D81AC0C}" type="presParOf" srcId="{088C9CC2-1A23-4A6E-B1D4-4A7995379AB2}" destId="{CDC6C58E-B854-4AB2-9C64-9BFB2A9A4444}" srcOrd="0" destOrd="0" presId="urn:microsoft.com/office/officeart/2008/layout/PictureAccentList"/>
    <dgm:cxn modelId="{4E23E5A1-A898-4CFB-A775-342599A6CC49}" type="presParOf" srcId="{CDC6C58E-B854-4AB2-9C64-9BFB2A9A4444}" destId="{5775F54E-6E88-4A79-B185-77857EF02989}" srcOrd="0" destOrd="0" presId="urn:microsoft.com/office/officeart/2008/layout/PictureAccentList"/>
    <dgm:cxn modelId="{A45D998B-752C-42E8-8E13-95D2DB64F0D6}" type="presParOf" srcId="{088C9CC2-1A23-4A6E-B1D4-4A7995379AB2}" destId="{9D8FC35C-2985-48E9-BED4-DC297D5F84F3}" srcOrd="1" destOrd="0" presId="urn:microsoft.com/office/officeart/2008/layout/PictureAccentList"/>
    <dgm:cxn modelId="{9DD88369-33E3-4492-8D5B-82730C904C80}" type="presParOf" srcId="{9D8FC35C-2985-48E9-BED4-DC297D5F84F3}" destId="{83A59E5E-263B-417F-8F65-B6A7D084B0F6}" srcOrd="0" destOrd="0" presId="urn:microsoft.com/office/officeart/2008/layout/PictureAccentList"/>
    <dgm:cxn modelId="{A2F97023-B276-4F79-8902-B703E3ABE239}" type="presParOf" srcId="{83A59E5E-263B-417F-8F65-B6A7D084B0F6}" destId="{303082D3-DB71-410B-A5E8-334872C1CB16}" srcOrd="0" destOrd="0" presId="urn:microsoft.com/office/officeart/2008/layout/PictureAccentList"/>
    <dgm:cxn modelId="{68106131-3671-402D-8E5E-5D3521D6670E}" type="presParOf" srcId="{83A59E5E-263B-417F-8F65-B6A7D084B0F6}" destId="{03DDFAC5-C47C-430B-942D-D49B7BCEDD77}" srcOrd="1" destOrd="0" presId="urn:microsoft.com/office/officeart/2008/layout/PictureAccentList"/>
    <dgm:cxn modelId="{D24D546E-4A66-4EA5-8735-DC2828F8D10B}" type="presParOf" srcId="{9D8FC35C-2985-48E9-BED4-DC297D5F84F3}" destId="{8FFCC12C-BD34-4C34-89B5-7D4F3ECE735D}" srcOrd="1" destOrd="0" presId="urn:microsoft.com/office/officeart/2008/layout/PictureAccentList"/>
    <dgm:cxn modelId="{C14752E0-DE57-44F8-A300-9CF706361FD6}" type="presParOf" srcId="{8FFCC12C-BD34-4C34-89B5-7D4F3ECE735D}" destId="{55B327A2-F941-49D1-B50D-1E54252F056E}" srcOrd="0" destOrd="0" presId="urn:microsoft.com/office/officeart/2008/layout/PictureAccentList"/>
    <dgm:cxn modelId="{7681A6C6-A759-42A6-AEB5-4739A0030CD6}" type="presParOf" srcId="{8FFCC12C-BD34-4C34-89B5-7D4F3ECE735D}" destId="{3E46505C-8825-45D1-B6E8-24E9D3768C2C}" srcOrd="1" destOrd="0" presId="urn:microsoft.com/office/officeart/2008/layout/PictureAccentList"/>
    <dgm:cxn modelId="{9EB75F1D-10F5-4B35-99A1-88BFA1154C4C}" type="presParOf" srcId="{9D8FC35C-2985-48E9-BED4-DC297D5F84F3}" destId="{DA74BC81-5A30-4B1E-BB5C-C721494568B7}" srcOrd="2" destOrd="0" presId="urn:microsoft.com/office/officeart/2008/layout/PictureAccentList"/>
    <dgm:cxn modelId="{5E10443B-ED7E-40AD-AABF-C0C4EA32AE3A}" type="presParOf" srcId="{DA74BC81-5A30-4B1E-BB5C-C721494568B7}" destId="{7E4B2E26-E10D-4FCA-8E94-4A5D7ED8F1C4}" srcOrd="0" destOrd="0" presId="urn:microsoft.com/office/officeart/2008/layout/PictureAccentList"/>
    <dgm:cxn modelId="{F670B284-0437-47F7-A1A3-5197A14EFDCB}" type="presParOf" srcId="{DA74BC81-5A30-4B1E-BB5C-C721494568B7}" destId="{2B922997-82BE-4005-AF3C-95EC83345DD3}"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914F19-C2DC-4190-9284-5BC8C14577AE}" type="doc">
      <dgm:prSet loTypeId="urn:microsoft.com/office/officeart/2005/8/layout/hList6" loCatId="list" qsTypeId="urn:microsoft.com/office/officeart/2005/8/quickstyle/simple1" qsCatId="simple" csTypeId="urn:microsoft.com/office/officeart/2005/8/colors/colorful4" csCatId="colorful" phldr="1"/>
      <dgm:spPr/>
      <dgm:t>
        <a:bodyPr/>
        <a:lstStyle/>
        <a:p>
          <a:endParaRPr lang="ru-RU"/>
        </a:p>
      </dgm:t>
    </dgm:pt>
    <dgm:pt modelId="{B6AF2F48-A3D9-45FD-9C19-4461B7314E0E}">
      <dgm:prSet phldrT="[Текст]"/>
      <dgm:spPr/>
      <dgm:t>
        <a:bodyPr/>
        <a:lstStyle/>
        <a:p>
          <a:r>
            <a:rPr lang="uk-UA" dirty="0" smtClean="0"/>
            <a:t>Всі діючі аптекарі повинні постійно підвищувати кваліфікацію. Після проходження кожної перепідготовки аптекар здає тест і отримує відповідний сертифікат, а інформація про проходження курсів підвищення кваліфікації відзначається в його персональному журналі.</a:t>
          </a:r>
        </a:p>
        <a:p>
          <a:endParaRPr lang="ru-RU" dirty="0"/>
        </a:p>
      </dgm:t>
    </dgm:pt>
    <dgm:pt modelId="{5A9749C8-553B-47D2-8045-4EF87940FF8D}" type="parTrans" cxnId="{6889C029-89CA-4609-BF5E-E7E64DE0DD93}">
      <dgm:prSet/>
      <dgm:spPr/>
      <dgm:t>
        <a:bodyPr/>
        <a:lstStyle/>
        <a:p>
          <a:endParaRPr lang="ru-RU"/>
        </a:p>
      </dgm:t>
    </dgm:pt>
    <dgm:pt modelId="{2A5A7A55-4B6B-4359-8C26-7AEA34D37444}" type="sibTrans" cxnId="{6889C029-89CA-4609-BF5E-E7E64DE0DD93}">
      <dgm:prSet/>
      <dgm:spPr/>
      <dgm:t>
        <a:bodyPr/>
        <a:lstStyle/>
        <a:p>
          <a:endParaRPr lang="ru-RU"/>
        </a:p>
      </dgm:t>
    </dgm:pt>
    <dgm:pt modelId="{9BC13D78-8396-4E41-AEB9-87B75DC65ABA}">
      <dgm:prSet phldrT="[Текст]"/>
      <dgm:spPr/>
      <dgm:t>
        <a:bodyPr/>
        <a:lstStyle/>
        <a:p>
          <a:r>
            <a:rPr lang="uk-UA" dirty="0" smtClean="0"/>
            <a:t>Відповідно до Конституції Польщі професія фармацевта відноситься до професій суспільної довіри. У Польщі також діє Кодекс етики польського фармацевта, який обов’язковий для всіх аптекарів. </a:t>
          </a:r>
          <a:endParaRPr lang="ru-RU" dirty="0"/>
        </a:p>
      </dgm:t>
    </dgm:pt>
    <dgm:pt modelId="{C9B365E3-83F7-439E-A542-BA2EA7E91D02}" type="parTrans" cxnId="{C62486BB-C6B9-4A2A-AA7A-A58A29DE2CBA}">
      <dgm:prSet/>
      <dgm:spPr/>
      <dgm:t>
        <a:bodyPr/>
        <a:lstStyle/>
        <a:p>
          <a:endParaRPr lang="ru-RU"/>
        </a:p>
      </dgm:t>
    </dgm:pt>
    <dgm:pt modelId="{61FF4F4D-A72B-45B7-9E22-EF302E1FD09F}" type="sibTrans" cxnId="{C62486BB-C6B9-4A2A-AA7A-A58A29DE2CBA}">
      <dgm:prSet/>
      <dgm:spPr/>
      <dgm:t>
        <a:bodyPr/>
        <a:lstStyle/>
        <a:p>
          <a:endParaRPr lang="ru-RU"/>
        </a:p>
      </dgm:t>
    </dgm:pt>
    <dgm:pt modelId="{9CEFF494-409D-41F9-86B0-84C186EC1E52}">
      <dgm:prSet phldrT="[Текст]"/>
      <dgm:spPr/>
      <dgm:t>
        <a:bodyPr/>
        <a:lstStyle/>
        <a:p>
          <a:r>
            <a:rPr lang="uk-UA" dirty="0" smtClean="0"/>
            <a:t>У разі порушення положень цього кодексу спеціальний аптечний суд (регіональний або верховний) може винести аптекарю догану, позбавити його ліцензії фармацевта на термін від 2 місяців до 3 років або навіть анулювати його професійну ліцензію назавжди.</a:t>
          </a:r>
          <a:endParaRPr lang="ru-RU" dirty="0"/>
        </a:p>
      </dgm:t>
    </dgm:pt>
    <dgm:pt modelId="{A361AA51-79A0-4BE6-A3CB-4C9560657E0D}" type="parTrans" cxnId="{4E97F1F3-A23D-4BCA-B2AC-BACD35C800E6}">
      <dgm:prSet/>
      <dgm:spPr/>
      <dgm:t>
        <a:bodyPr/>
        <a:lstStyle/>
        <a:p>
          <a:endParaRPr lang="ru-RU"/>
        </a:p>
      </dgm:t>
    </dgm:pt>
    <dgm:pt modelId="{45722BB0-1976-4A70-A113-CC6663D77F03}" type="sibTrans" cxnId="{4E97F1F3-A23D-4BCA-B2AC-BACD35C800E6}">
      <dgm:prSet/>
      <dgm:spPr/>
      <dgm:t>
        <a:bodyPr/>
        <a:lstStyle/>
        <a:p>
          <a:endParaRPr lang="ru-RU"/>
        </a:p>
      </dgm:t>
    </dgm:pt>
    <dgm:pt modelId="{707684D4-C70A-424D-95EB-A62250A57065}" type="pres">
      <dgm:prSet presAssocID="{D0914F19-C2DC-4190-9284-5BC8C14577AE}" presName="Name0" presStyleCnt="0">
        <dgm:presLayoutVars>
          <dgm:dir/>
          <dgm:resizeHandles val="exact"/>
        </dgm:presLayoutVars>
      </dgm:prSet>
      <dgm:spPr/>
    </dgm:pt>
    <dgm:pt modelId="{CACE042A-D500-4841-BA60-7A9208C9210B}" type="pres">
      <dgm:prSet presAssocID="{B6AF2F48-A3D9-45FD-9C19-4461B7314E0E}" presName="node" presStyleLbl="node1" presStyleIdx="0" presStyleCnt="3">
        <dgm:presLayoutVars>
          <dgm:bulletEnabled val="1"/>
        </dgm:presLayoutVars>
      </dgm:prSet>
      <dgm:spPr/>
      <dgm:t>
        <a:bodyPr/>
        <a:lstStyle/>
        <a:p>
          <a:endParaRPr lang="ru-RU"/>
        </a:p>
      </dgm:t>
    </dgm:pt>
    <dgm:pt modelId="{8F65A4C6-CB44-403E-9472-98100990265C}" type="pres">
      <dgm:prSet presAssocID="{2A5A7A55-4B6B-4359-8C26-7AEA34D37444}" presName="sibTrans" presStyleCnt="0"/>
      <dgm:spPr/>
    </dgm:pt>
    <dgm:pt modelId="{057E7645-1B44-4F64-8E72-642832413892}" type="pres">
      <dgm:prSet presAssocID="{9BC13D78-8396-4E41-AEB9-87B75DC65ABA}" presName="node" presStyleLbl="node1" presStyleIdx="1" presStyleCnt="3">
        <dgm:presLayoutVars>
          <dgm:bulletEnabled val="1"/>
        </dgm:presLayoutVars>
      </dgm:prSet>
      <dgm:spPr/>
      <dgm:t>
        <a:bodyPr/>
        <a:lstStyle/>
        <a:p>
          <a:endParaRPr lang="ru-RU"/>
        </a:p>
      </dgm:t>
    </dgm:pt>
    <dgm:pt modelId="{465B9662-97D7-4B51-8AE3-94A473F53499}" type="pres">
      <dgm:prSet presAssocID="{61FF4F4D-A72B-45B7-9E22-EF302E1FD09F}" presName="sibTrans" presStyleCnt="0"/>
      <dgm:spPr/>
    </dgm:pt>
    <dgm:pt modelId="{4257FD00-3DE0-43FE-BF91-A4B39CD05BF4}" type="pres">
      <dgm:prSet presAssocID="{9CEFF494-409D-41F9-86B0-84C186EC1E52}" presName="node" presStyleLbl="node1" presStyleIdx="2" presStyleCnt="3">
        <dgm:presLayoutVars>
          <dgm:bulletEnabled val="1"/>
        </dgm:presLayoutVars>
      </dgm:prSet>
      <dgm:spPr/>
      <dgm:t>
        <a:bodyPr/>
        <a:lstStyle/>
        <a:p>
          <a:endParaRPr lang="ru-RU"/>
        </a:p>
      </dgm:t>
    </dgm:pt>
  </dgm:ptLst>
  <dgm:cxnLst>
    <dgm:cxn modelId="{C62486BB-C6B9-4A2A-AA7A-A58A29DE2CBA}" srcId="{D0914F19-C2DC-4190-9284-5BC8C14577AE}" destId="{9BC13D78-8396-4E41-AEB9-87B75DC65ABA}" srcOrd="1" destOrd="0" parTransId="{C9B365E3-83F7-439E-A542-BA2EA7E91D02}" sibTransId="{61FF4F4D-A72B-45B7-9E22-EF302E1FD09F}"/>
    <dgm:cxn modelId="{5B968774-FF92-4853-A217-CB5CA3F0D8CD}" type="presOf" srcId="{9BC13D78-8396-4E41-AEB9-87B75DC65ABA}" destId="{057E7645-1B44-4F64-8E72-642832413892}" srcOrd="0" destOrd="0" presId="urn:microsoft.com/office/officeart/2005/8/layout/hList6"/>
    <dgm:cxn modelId="{D2027279-4025-41CF-B938-8217E0D9D508}" type="presOf" srcId="{D0914F19-C2DC-4190-9284-5BC8C14577AE}" destId="{707684D4-C70A-424D-95EB-A62250A57065}" srcOrd="0" destOrd="0" presId="urn:microsoft.com/office/officeart/2005/8/layout/hList6"/>
    <dgm:cxn modelId="{6889C029-89CA-4609-BF5E-E7E64DE0DD93}" srcId="{D0914F19-C2DC-4190-9284-5BC8C14577AE}" destId="{B6AF2F48-A3D9-45FD-9C19-4461B7314E0E}" srcOrd="0" destOrd="0" parTransId="{5A9749C8-553B-47D2-8045-4EF87940FF8D}" sibTransId="{2A5A7A55-4B6B-4359-8C26-7AEA34D37444}"/>
    <dgm:cxn modelId="{4E97F1F3-A23D-4BCA-B2AC-BACD35C800E6}" srcId="{D0914F19-C2DC-4190-9284-5BC8C14577AE}" destId="{9CEFF494-409D-41F9-86B0-84C186EC1E52}" srcOrd="2" destOrd="0" parTransId="{A361AA51-79A0-4BE6-A3CB-4C9560657E0D}" sibTransId="{45722BB0-1976-4A70-A113-CC6663D77F03}"/>
    <dgm:cxn modelId="{6F65C3C4-AB07-4E88-9CE9-AE441E2377E7}" type="presOf" srcId="{B6AF2F48-A3D9-45FD-9C19-4461B7314E0E}" destId="{CACE042A-D500-4841-BA60-7A9208C9210B}" srcOrd="0" destOrd="0" presId="urn:microsoft.com/office/officeart/2005/8/layout/hList6"/>
    <dgm:cxn modelId="{084FE722-5032-4238-B0DA-978FC7179CCB}" type="presOf" srcId="{9CEFF494-409D-41F9-86B0-84C186EC1E52}" destId="{4257FD00-3DE0-43FE-BF91-A4B39CD05BF4}" srcOrd="0" destOrd="0" presId="urn:microsoft.com/office/officeart/2005/8/layout/hList6"/>
    <dgm:cxn modelId="{76BD8125-4230-4A64-BBA8-93F091A535BB}" type="presParOf" srcId="{707684D4-C70A-424D-95EB-A62250A57065}" destId="{CACE042A-D500-4841-BA60-7A9208C9210B}" srcOrd="0" destOrd="0" presId="urn:microsoft.com/office/officeart/2005/8/layout/hList6"/>
    <dgm:cxn modelId="{006BE457-6D69-4EA3-80BD-637F9F65A2CC}" type="presParOf" srcId="{707684D4-C70A-424D-95EB-A62250A57065}" destId="{8F65A4C6-CB44-403E-9472-98100990265C}" srcOrd="1" destOrd="0" presId="urn:microsoft.com/office/officeart/2005/8/layout/hList6"/>
    <dgm:cxn modelId="{72620930-B126-4D39-87D2-E853B08FC34A}" type="presParOf" srcId="{707684D4-C70A-424D-95EB-A62250A57065}" destId="{057E7645-1B44-4F64-8E72-642832413892}" srcOrd="2" destOrd="0" presId="urn:microsoft.com/office/officeart/2005/8/layout/hList6"/>
    <dgm:cxn modelId="{DF93D790-405D-4D0A-B130-5C0869B0E25E}" type="presParOf" srcId="{707684D4-C70A-424D-95EB-A62250A57065}" destId="{465B9662-97D7-4B51-8AE3-94A473F53499}" srcOrd="3" destOrd="0" presId="urn:microsoft.com/office/officeart/2005/8/layout/hList6"/>
    <dgm:cxn modelId="{EFF85761-D4C6-4554-A550-71696F6F5E8C}" type="presParOf" srcId="{707684D4-C70A-424D-95EB-A62250A57065}" destId="{4257FD00-3DE0-43FE-BF91-A4B39CD05BF4}"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153CCC-C427-4FF2-B3FD-BDD967E20994}" type="doc">
      <dgm:prSet loTypeId="urn:microsoft.com/office/officeart/2005/8/layout/vList2" loCatId="list" qsTypeId="urn:microsoft.com/office/officeart/2005/8/quickstyle/3d2" qsCatId="3D" csTypeId="urn:microsoft.com/office/officeart/2005/8/colors/colorful4" csCatId="colorful" phldr="1"/>
      <dgm:spPr/>
      <dgm:t>
        <a:bodyPr/>
        <a:lstStyle/>
        <a:p>
          <a:endParaRPr lang="ru-RU"/>
        </a:p>
      </dgm:t>
    </dgm:pt>
    <dgm:pt modelId="{ACE43B86-C2AA-478F-8212-941E77E0EA8D}">
      <dgm:prSet phldrT="[Текст]" custT="1"/>
      <dgm:spPr/>
      <dgm:t>
        <a:bodyPr/>
        <a:lstStyle/>
        <a:p>
          <a:pPr>
            <a:spcAft>
              <a:spcPts val="0"/>
            </a:spcAft>
          </a:pPr>
          <a:r>
            <a:rPr lang="uk-UA" sz="2000" dirty="0" smtClean="0"/>
            <a:t>Регулярно звітувати перед </a:t>
          </a:r>
          <a:r>
            <a:rPr lang="pl-PL" sz="2000" dirty="0" smtClean="0"/>
            <a:t>NFZ (</a:t>
          </a:r>
          <a:r>
            <a:rPr lang="uk-UA" sz="2000" dirty="0" smtClean="0"/>
            <a:t>Національним фондом охорони здоров'я) щодо кількості наявних та проданих ліків; надавати доступ до документації, яку аптека повинна вести у зв'язку зі  своєю діяльністю (наприклад, реєстр працівників аптеки, документи про отримання ліків або сировини для розробки фармацевтичних препаратів, документи на рецептурні лікарські засоби тощо).</a:t>
          </a:r>
          <a:endParaRPr lang="ru-RU" sz="2000" dirty="0"/>
        </a:p>
      </dgm:t>
    </dgm:pt>
    <dgm:pt modelId="{DA6F9F7C-48D2-442C-BFF2-A7ADBE6D42CB}" type="parTrans" cxnId="{FC169A33-72C3-4DCA-B8BB-BC00E984852E}">
      <dgm:prSet/>
      <dgm:spPr/>
      <dgm:t>
        <a:bodyPr/>
        <a:lstStyle/>
        <a:p>
          <a:endParaRPr lang="ru-RU"/>
        </a:p>
      </dgm:t>
    </dgm:pt>
    <dgm:pt modelId="{EF362793-30F9-471D-B9D7-B149767DD2BA}" type="sibTrans" cxnId="{FC169A33-72C3-4DCA-B8BB-BC00E984852E}">
      <dgm:prSet/>
      <dgm:spPr/>
      <dgm:t>
        <a:bodyPr/>
        <a:lstStyle/>
        <a:p>
          <a:endParaRPr lang="ru-RU"/>
        </a:p>
      </dgm:t>
    </dgm:pt>
    <dgm:pt modelId="{242B2A3E-86E1-47E6-B082-731F57288318}">
      <dgm:prSet phldrT="[Текст]"/>
      <dgm:spPr/>
      <dgm:t>
        <a:bodyPr/>
        <a:lstStyle/>
        <a:p>
          <a:r>
            <a:rPr lang="uk-UA" b="0" i="0" noProof="0" dirty="0" smtClean="0"/>
            <a:t>За виявлення будь-яких порушень в діяльності аптек у Польщі карають досить жорстко: це можуть бути суворі штрафи, а в окремих випадках навіть позбавлення волі. </a:t>
          </a:r>
          <a:endParaRPr lang="uk-UA" noProof="0" dirty="0"/>
        </a:p>
      </dgm:t>
    </dgm:pt>
    <dgm:pt modelId="{27D49EE9-B337-4A3C-BEFF-22BF02BAEC14}" type="sibTrans" cxnId="{82815371-C4F1-4AEE-97DD-1E666E26BC7B}">
      <dgm:prSet/>
      <dgm:spPr/>
      <dgm:t>
        <a:bodyPr/>
        <a:lstStyle/>
        <a:p>
          <a:endParaRPr lang="ru-RU"/>
        </a:p>
      </dgm:t>
    </dgm:pt>
    <dgm:pt modelId="{50F1AF29-A2B7-47A7-98B1-B2DD4E059949}" type="parTrans" cxnId="{82815371-C4F1-4AEE-97DD-1E666E26BC7B}">
      <dgm:prSet/>
      <dgm:spPr/>
      <dgm:t>
        <a:bodyPr/>
        <a:lstStyle/>
        <a:p>
          <a:endParaRPr lang="ru-RU"/>
        </a:p>
      </dgm:t>
    </dgm:pt>
    <dgm:pt modelId="{CD230E5F-3319-4F8C-AB20-D194B23F0226}">
      <dgm:prSet/>
      <dgm:spPr/>
      <dgm:t>
        <a:bodyPr/>
        <a:lstStyle/>
        <a:p>
          <a:r>
            <a:rPr lang="uk-UA" dirty="0" smtClean="0"/>
            <a:t>Лікарські засоби в аптеках Польщі можуть реалізовуватися тільки за умови, що вони пройшли посерійний вхідний контроль відповідального підприємства. Вхідний посерійний контроль, а також посерійний контроль субстанцій проводять акредитовані лабораторії з контролю якості.</a:t>
          </a:r>
          <a:r>
            <a:rPr lang="ru-RU" b="0" i="0" dirty="0" smtClean="0"/>
            <a:t> </a:t>
          </a:r>
          <a:endParaRPr lang="ru-RU" dirty="0"/>
        </a:p>
      </dgm:t>
    </dgm:pt>
    <dgm:pt modelId="{2A300B27-22D0-42EA-9108-4F5B6A8CD108}" type="parTrans" cxnId="{ABE03D5A-70A6-49F7-B187-86A4577614A1}">
      <dgm:prSet/>
      <dgm:spPr/>
      <dgm:t>
        <a:bodyPr/>
        <a:lstStyle/>
        <a:p>
          <a:endParaRPr lang="ru-RU"/>
        </a:p>
      </dgm:t>
    </dgm:pt>
    <dgm:pt modelId="{2FEA1290-E4F4-4962-85EA-7B30D91EEE75}" type="sibTrans" cxnId="{ABE03D5A-70A6-49F7-B187-86A4577614A1}">
      <dgm:prSet/>
      <dgm:spPr/>
      <dgm:t>
        <a:bodyPr/>
        <a:lstStyle/>
        <a:p>
          <a:endParaRPr lang="ru-RU"/>
        </a:p>
      </dgm:t>
    </dgm:pt>
    <dgm:pt modelId="{AEDE5D09-BF48-4812-A7A0-9A0CCFAD8DF5}" type="pres">
      <dgm:prSet presAssocID="{E5153CCC-C427-4FF2-B3FD-BDD967E20994}" presName="linear" presStyleCnt="0">
        <dgm:presLayoutVars>
          <dgm:animLvl val="lvl"/>
          <dgm:resizeHandles val="exact"/>
        </dgm:presLayoutVars>
      </dgm:prSet>
      <dgm:spPr/>
    </dgm:pt>
    <dgm:pt modelId="{711638FB-EDF2-4390-97C2-45DEE643CE98}" type="pres">
      <dgm:prSet presAssocID="{ACE43B86-C2AA-478F-8212-941E77E0EA8D}" presName="parentText" presStyleLbl="node1" presStyleIdx="0" presStyleCnt="3" custLinFactY="-30571" custLinFactNeighborX="-26836" custLinFactNeighborY="-100000">
        <dgm:presLayoutVars>
          <dgm:chMax val="0"/>
          <dgm:bulletEnabled val="1"/>
        </dgm:presLayoutVars>
      </dgm:prSet>
      <dgm:spPr/>
      <dgm:t>
        <a:bodyPr/>
        <a:lstStyle/>
        <a:p>
          <a:endParaRPr lang="ru-RU"/>
        </a:p>
      </dgm:t>
    </dgm:pt>
    <dgm:pt modelId="{351C6BD5-F47C-4A88-8A1E-2FC85A9B49C0}" type="pres">
      <dgm:prSet presAssocID="{EF362793-30F9-471D-B9D7-B149767DD2BA}" presName="spacer" presStyleCnt="0"/>
      <dgm:spPr/>
    </dgm:pt>
    <dgm:pt modelId="{48A2210E-A2D0-48EE-A3EB-FCB28E12F30A}" type="pres">
      <dgm:prSet presAssocID="{CD230E5F-3319-4F8C-AB20-D194B23F0226}" presName="parentText" presStyleLbl="node1" presStyleIdx="1" presStyleCnt="3" custLinFactNeighborX="-2475" custLinFactNeighborY="-84667">
        <dgm:presLayoutVars>
          <dgm:chMax val="0"/>
          <dgm:bulletEnabled val="1"/>
        </dgm:presLayoutVars>
      </dgm:prSet>
      <dgm:spPr/>
      <dgm:t>
        <a:bodyPr/>
        <a:lstStyle/>
        <a:p>
          <a:endParaRPr lang="ru-RU"/>
        </a:p>
      </dgm:t>
    </dgm:pt>
    <dgm:pt modelId="{A7105E08-0A0C-48CE-B3CD-89308E14D974}" type="pres">
      <dgm:prSet presAssocID="{2FEA1290-E4F4-4962-85EA-7B30D91EEE75}" presName="spacer" presStyleCnt="0"/>
      <dgm:spPr/>
    </dgm:pt>
    <dgm:pt modelId="{D32F08AA-E4CF-4424-B45F-57E46ADAB867}" type="pres">
      <dgm:prSet presAssocID="{242B2A3E-86E1-47E6-B082-731F57288318}" presName="parentText" presStyleLbl="node1" presStyleIdx="2" presStyleCnt="3" custLinFactY="7615" custLinFactNeighborX="469" custLinFactNeighborY="100000">
        <dgm:presLayoutVars>
          <dgm:chMax val="0"/>
          <dgm:bulletEnabled val="1"/>
        </dgm:presLayoutVars>
      </dgm:prSet>
      <dgm:spPr/>
      <dgm:t>
        <a:bodyPr/>
        <a:lstStyle/>
        <a:p>
          <a:endParaRPr lang="ru-RU"/>
        </a:p>
      </dgm:t>
    </dgm:pt>
  </dgm:ptLst>
  <dgm:cxnLst>
    <dgm:cxn modelId="{357CAA3D-9020-42FE-941E-3A9E57822663}" type="presOf" srcId="{ACE43B86-C2AA-478F-8212-941E77E0EA8D}" destId="{711638FB-EDF2-4390-97C2-45DEE643CE98}" srcOrd="0" destOrd="0" presId="urn:microsoft.com/office/officeart/2005/8/layout/vList2"/>
    <dgm:cxn modelId="{ABE03D5A-70A6-49F7-B187-86A4577614A1}" srcId="{E5153CCC-C427-4FF2-B3FD-BDD967E20994}" destId="{CD230E5F-3319-4F8C-AB20-D194B23F0226}" srcOrd="1" destOrd="0" parTransId="{2A300B27-22D0-42EA-9108-4F5B6A8CD108}" sibTransId="{2FEA1290-E4F4-4962-85EA-7B30D91EEE75}"/>
    <dgm:cxn modelId="{FC169A33-72C3-4DCA-B8BB-BC00E984852E}" srcId="{E5153CCC-C427-4FF2-B3FD-BDD967E20994}" destId="{ACE43B86-C2AA-478F-8212-941E77E0EA8D}" srcOrd="0" destOrd="0" parTransId="{DA6F9F7C-48D2-442C-BFF2-A7ADBE6D42CB}" sibTransId="{EF362793-30F9-471D-B9D7-B149767DD2BA}"/>
    <dgm:cxn modelId="{2753A63C-A0B5-4314-8957-41692093A9EA}" type="presOf" srcId="{CD230E5F-3319-4F8C-AB20-D194B23F0226}" destId="{48A2210E-A2D0-48EE-A3EB-FCB28E12F30A}" srcOrd="0" destOrd="0" presId="urn:microsoft.com/office/officeart/2005/8/layout/vList2"/>
    <dgm:cxn modelId="{82815371-C4F1-4AEE-97DD-1E666E26BC7B}" srcId="{E5153CCC-C427-4FF2-B3FD-BDD967E20994}" destId="{242B2A3E-86E1-47E6-B082-731F57288318}" srcOrd="2" destOrd="0" parTransId="{50F1AF29-A2B7-47A7-98B1-B2DD4E059949}" sibTransId="{27D49EE9-B337-4A3C-BEFF-22BF02BAEC14}"/>
    <dgm:cxn modelId="{CD44012D-FC41-4E3E-864B-5850E15BB6C8}" type="presOf" srcId="{E5153CCC-C427-4FF2-B3FD-BDD967E20994}" destId="{AEDE5D09-BF48-4812-A7A0-9A0CCFAD8DF5}" srcOrd="0" destOrd="0" presId="urn:microsoft.com/office/officeart/2005/8/layout/vList2"/>
    <dgm:cxn modelId="{170AF12F-18C4-438C-87F5-8290FC4399AE}" type="presOf" srcId="{242B2A3E-86E1-47E6-B082-731F57288318}" destId="{D32F08AA-E4CF-4424-B45F-57E46ADAB867}" srcOrd="0" destOrd="0" presId="urn:microsoft.com/office/officeart/2005/8/layout/vList2"/>
    <dgm:cxn modelId="{20EA4935-FDC0-40AE-83EA-5DBA2A948D51}" type="presParOf" srcId="{AEDE5D09-BF48-4812-A7A0-9A0CCFAD8DF5}" destId="{711638FB-EDF2-4390-97C2-45DEE643CE98}" srcOrd="0" destOrd="0" presId="urn:microsoft.com/office/officeart/2005/8/layout/vList2"/>
    <dgm:cxn modelId="{08238855-5048-409F-AC59-1DCBBF04CA53}" type="presParOf" srcId="{AEDE5D09-BF48-4812-A7A0-9A0CCFAD8DF5}" destId="{351C6BD5-F47C-4A88-8A1E-2FC85A9B49C0}" srcOrd="1" destOrd="0" presId="urn:microsoft.com/office/officeart/2005/8/layout/vList2"/>
    <dgm:cxn modelId="{53388555-2EB4-4397-A446-123E1833E295}" type="presParOf" srcId="{AEDE5D09-BF48-4812-A7A0-9A0CCFAD8DF5}" destId="{48A2210E-A2D0-48EE-A3EB-FCB28E12F30A}" srcOrd="2" destOrd="0" presId="urn:microsoft.com/office/officeart/2005/8/layout/vList2"/>
    <dgm:cxn modelId="{BE0E3F6D-DBF7-4E22-85C9-E23AD5A6FFB6}" type="presParOf" srcId="{AEDE5D09-BF48-4812-A7A0-9A0CCFAD8DF5}" destId="{A7105E08-0A0C-48CE-B3CD-89308E14D974}" srcOrd="3" destOrd="0" presId="urn:microsoft.com/office/officeart/2005/8/layout/vList2"/>
    <dgm:cxn modelId="{9384FD96-1C2C-475A-9F85-924B182EA509}" type="presParOf" srcId="{AEDE5D09-BF48-4812-A7A0-9A0CCFAD8DF5}" destId="{D32F08AA-E4CF-4424-B45F-57E46ADAB86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D0326A4-AADD-48A3-9DA2-B0454840F2BF}" type="doc">
      <dgm:prSet loTypeId="urn:microsoft.com/office/officeart/2005/8/layout/hList3" loCatId="list" qsTypeId="urn:microsoft.com/office/officeart/2005/8/quickstyle/3d1" qsCatId="3D" csTypeId="urn:microsoft.com/office/officeart/2005/8/colors/accent6_5" csCatId="accent6" phldr="1"/>
      <dgm:spPr/>
      <dgm:t>
        <a:bodyPr/>
        <a:lstStyle/>
        <a:p>
          <a:endParaRPr lang="ru-RU"/>
        </a:p>
      </dgm:t>
    </dgm:pt>
    <dgm:pt modelId="{E554671B-BD03-40D1-BA07-0A214FB8CE19}">
      <dgm:prSet phldrT="[Текст]"/>
      <dgm:spPr/>
      <dgm:t>
        <a:bodyPr/>
        <a:lstStyle/>
        <a:p>
          <a:r>
            <a:rPr lang="uk-UA" dirty="0" smtClean="0">
              <a:latin typeface="Arial" panose="020B0604020202020204" pitchFamily="34" charset="0"/>
              <a:cs typeface="Arial" panose="020B0604020202020204" pitchFamily="34" charset="0"/>
            </a:rPr>
            <a:t>Окрім </a:t>
          </a:r>
          <a:r>
            <a:rPr lang="pl-PL" dirty="0" smtClean="0">
              <a:latin typeface="Arial" panose="020B0604020202020204" pitchFamily="34" charset="0"/>
              <a:cs typeface="Arial" panose="020B0604020202020204" pitchFamily="34" charset="0"/>
            </a:rPr>
            <a:t>NFZ </a:t>
          </a:r>
          <a:r>
            <a:rPr lang="uk-UA" dirty="0" smtClean="0">
              <a:latin typeface="Arial" panose="020B0604020202020204" pitchFamily="34" charset="0"/>
              <a:cs typeface="Arial" panose="020B0604020202020204" pitchFamily="34" charset="0"/>
            </a:rPr>
            <a:t>у 2017 році в Польщі почала діяти Національна організація з перевірки автентичності лікарських засобів (</a:t>
          </a:r>
          <a:r>
            <a:rPr lang="pl-PL" dirty="0" smtClean="0">
              <a:latin typeface="Arial" panose="020B0604020202020204" pitchFamily="34" charset="0"/>
              <a:cs typeface="Arial" panose="020B0604020202020204" pitchFamily="34" charset="0"/>
            </a:rPr>
            <a:t>Krajowa Organizacja Weryfikacji Autentyczności Leków (KOWAL)). </a:t>
          </a:r>
          <a:r>
            <a:rPr lang="uk-UA" dirty="0" smtClean="0">
              <a:latin typeface="Arial" panose="020B0604020202020204" pitchFamily="34" charset="0"/>
              <a:cs typeface="Arial" panose="020B0604020202020204" pitchFamily="34" charset="0"/>
            </a:rPr>
            <a:t>Метою цієї організації є  створення та впровадження комп'ютерної системи для перевірки справжності лікарських засобів. </a:t>
          </a:r>
          <a:endParaRPr lang="ru-RU" dirty="0"/>
        </a:p>
      </dgm:t>
    </dgm:pt>
    <dgm:pt modelId="{EEFB9491-9280-41AA-96B2-BF528A9592D1}" type="parTrans" cxnId="{C33C4C01-7977-46E7-86D4-2E13774B6C13}">
      <dgm:prSet/>
      <dgm:spPr/>
      <dgm:t>
        <a:bodyPr/>
        <a:lstStyle/>
        <a:p>
          <a:endParaRPr lang="ru-RU"/>
        </a:p>
      </dgm:t>
    </dgm:pt>
    <dgm:pt modelId="{958AEBDA-96C1-4A12-B915-3EE2AF1E01EA}" type="sibTrans" cxnId="{C33C4C01-7977-46E7-86D4-2E13774B6C13}">
      <dgm:prSet/>
      <dgm:spPr/>
      <dgm:t>
        <a:bodyPr/>
        <a:lstStyle/>
        <a:p>
          <a:endParaRPr lang="ru-RU"/>
        </a:p>
      </dgm:t>
    </dgm:pt>
    <dgm:pt modelId="{B112B25C-DECB-4E65-92F7-F1107B32CEB2}">
      <dgm:prSet/>
      <dgm:spPr/>
      <dgm:t>
        <a:bodyPr/>
        <a:lstStyle/>
        <a:p>
          <a:r>
            <a:rPr lang="uk-UA" dirty="0" smtClean="0"/>
            <a:t>Обов'язки організації випливають із польського та світового законодавства, спрямованого на припинення незаконного обороту фальшивих ліків, які ставлять під загрозу здоров'я та життя пацієнтів. Подібні організації вже створені у деяких країнах ЄС.</a:t>
          </a:r>
          <a:endParaRPr lang="uk-UA" dirty="0"/>
        </a:p>
      </dgm:t>
    </dgm:pt>
    <dgm:pt modelId="{B2BA47E8-F7C6-472F-827E-6904616BBB45}" type="parTrans" cxnId="{C997F078-5DAF-4A83-951A-D1A76C04BCBC}">
      <dgm:prSet/>
      <dgm:spPr/>
      <dgm:t>
        <a:bodyPr/>
        <a:lstStyle/>
        <a:p>
          <a:endParaRPr lang="ru-RU"/>
        </a:p>
      </dgm:t>
    </dgm:pt>
    <dgm:pt modelId="{790C174B-A073-46F2-A557-BA7BD2B99DBD}" type="sibTrans" cxnId="{C997F078-5DAF-4A83-951A-D1A76C04BCBC}">
      <dgm:prSet/>
      <dgm:spPr/>
      <dgm:t>
        <a:bodyPr/>
        <a:lstStyle/>
        <a:p>
          <a:endParaRPr lang="ru-RU"/>
        </a:p>
      </dgm:t>
    </dgm:pt>
    <dgm:pt modelId="{7C3D7997-495A-446B-8C35-F0B2E6AF3CA1}">
      <dgm:prSet/>
      <dgm:spPr/>
      <dgm:t>
        <a:bodyPr/>
        <a:lstStyle/>
        <a:p>
          <a:r>
            <a:rPr lang="uk-UA" dirty="0" smtClean="0"/>
            <a:t>В Польщі діяльність аптек та фармакологічних лабораторій знаходиться під суворим контролем </a:t>
          </a:r>
          <a:r>
            <a:rPr lang="pl-PL" dirty="0" smtClean="0"/>
            <a:t>NFZ (</a:t>
          </a:r>
          <a:r>
            <a:rPr lang="uk-UA" dirty="0" smtClean="0"/>
            <a:t>Національного фонду охорони здоров'я), який регулярно проводить перевірки ліків та аптек на території всієї країни. </a:t>
          </a:r>
          <a:endParaRPr lang="uk-UA" dirty="0"/>
        </a:p>
      </dgm:t>
    </dgm:pt>
    <dgm:pt modelId="{B3D0B7F6-DAAE-44D7-9599-D225D4A3F8A6}" type="sibTrans" cxnId="{EC6306EC-C510-45FE-B532-A12D7BA0903A}">
      <dgm:prSet/>
      <dgm:spPr/>
      <dgm:t>
        <a:bodyPr/>
        <a:lstStyle/>
        <a:p>
          <a:endParaRPr lang="ru-RU"/>
        </a:p>
      </dgm:t>
    </dgm:pt>
    <dgm:pt modelId="{98DF095A-5517-47CB-BD15-465A9722A1D1}" type="parTrans" cxnId="{EC6306EC-C510-45FE-B532-A12D7BA0903A}">
      <dgm:prSet/>
      <dgm:spPr/>
      <dgm:t>
        <a:bodyPr/>
        <a:lstStyle/>
        <a:p>
          <a:endParaRPr lang="ru-RU"/>
        </a:p>
      </dgm:t>
    </dgm:pt>
    <dgm:pt modelId="{459CBD27-4EE6-4510-AF8E-88E53BB19D83}" type="pres">
      <dgm:prSet presAssocID="{9D0326A4-AADD-48A3-9DA2-B0454840F2BF}" presName="composite" presStyleCnt="0">
        <dgm:presLayoutVars>
          <dgm:chMax val="1"/>
          <dgm:dir/>
          <dgm:resizeHandles val="exact"/>
        </dgm:presLayoutVars>
      </dgm:prSet>
      <dgm:spPr/>
    </dgm:pt>
    <dgm:pt modelId="{2C852BF1-CBFE-4799-B940-2B6AB018C69A}" type="pres">
      <dgm:prSet presAssocID="{E554671B-BD03-40D1-BA07-0A214FB8CE19}" presName="roof" presStyleLbl="dkBgShp" presStyleIdx="0" presStyleCnt="2" custLinFactNeighborX="-33017" custLinFactNeighborY="-50391"/>
      <dgm:spPr/>
      <dgm:t>
        <a:bodyPr/>
        <a:lstStyle/>
        <a:p>
          <a:endParaRPr lang="ru-RU"/>
        </a:p>
      </dgm:t>
    </dgm:pt>
    <dgm:pt modelId="{4FF0CF8B-763E-4B3A-8176-6B427EF1AEBD}" type="pres">
      <dgm:prSet presAssocID="{E554671B-BD03-40D1-BA07-0A214FB8CE19}" presName="pillars" presStyleCnt="0"/>
      <dgm:spPr/>
    </dgm:pt>
    <dgm:pt modelId="{04B004CD-EBDE-45AF-9824-ECCDD275F0BF}" type="pres">
      <dgm:prSet presAssocID="{E554671B-BD03-40D1-BA07-0A214FB8CE19}" presName="pillar1" presStyleLbl="node1" presStyleIdx="0" presStyleCnt="2">
        <dgm:presLayoutVars>
          <dgm:bulletEnabled val="1"/>
        </dgm:presLayoutVars>
      </dgm:prSet>
      <dgm:spPr/>
      <dgm:t>
        <a:bodyPr/>
        <a:lstStyle/>
        <a:p>
          <a:endParaRPr lang="ru-RU"/>
        </a:p>
      </dgm:t>
    </dgm:pt>
    <dgm:pt modelId="{63F05896-85D8-4026-B77D-52F5B2B4C957}" type="pres">
      <dgm:prSet presAssocID="{B112B25C-DECB-4E65-92F7-F1107B32CEB2}" presName="pillarX" presStyleLbl="node1" presStyleIdx="1" presStyleCnt="2">
        <dgm:presLayoutVars>
          <dgm:bulletEnabled val="1"/>
        </dgm:presLayoutVars>
      </dgm:prSet>
      <dgm:spPr/>
    </dgm:pt>
    <dgm:pt modelId="{FEDFB0A7-74C6-4014-9408-480D4F3765E6}" type="pres">
      <dgm:prSet presAssocID="{E554671B-BD03-40D1-BA07-0A214FB8CE19}" presName="base" presStyleLbl="dkBgShp" presStyleIdx="1" presStyleCnt="2"/>
      <dgm:spPr/>
    </dgm:pt>
  </dgm:ptLst>
  <dgm:cxnLst>
    <dgm:cxn modelId="{D031F7C3-76FF-4976-98F3-2EC49E3DA157}" type="presOf" srcId="{7C3D7997-495A-446B-8C35-F0B2E6AF3CA1}" destId="{04B004CD-EBDE-45AF-9824-ECCDD275F0BF}" srcOrd="0" destOrd="0" presId="urn:microsoft.com/office/officeart/2005/8/layout/hList3"/>
    <dgm:cxn modelId="{C33C4C01-7977-46E7-86D4-2E13774B6C13}" srcId="{9D0326A4-AADD-48A3-9DA2-B0454840F2BF}" destId="{E554671B-BD03-40D1-BA07-0A214FB8CE19}" srcOrd="0" destOrd="0" parTransId="{EEFB9491-9280-41AA-96B2-BF528A9592D1}" sibTransId="{958AEBDA-96C1-4A12-B915-3EE2AF1E01EA}"/>
    <dgm:cxn modelId="{1CD68A56-17ED-4D54-A1C6-85662264A508}" type="presOf" srcId="{B112B25C-DECB-4E65-92F7-F1107B32CEB2}" destId="{63F05896-85D8-4026-B77D-52F5B2B4C957}" srcOrd="0" destOrd="0" presId="urn:microsoft.com/office/officeart/2005/8/layout/hList3"/>
    <dgm:cxn modelId="{4389DA6D-AD71-426D-B6EB-428013DF745E}" type="presOf" srcId="{9D0326A4-AADD-48A3-9DA2-B0454840F2BF}" destId="{459CBD27-4EE6-4510-AF8E-88E53BB19D83}" srcOrd="0" destOrd="0" presId="urn:microsoft.com/office/officeart/2005/8/layout/hList3"/>
    <dgm:cxn modelId="{C997F078-5DAF-4A83-951A-D1A76C04BCBC}" srcId="{E554671B-BD03-40D1-BA07-0A214FB8CE19}" destId="{B112B25C-DECB-4E65-92F7-F1107B32CEB2}" srcOrd="1" destOrd="0" parTransId="{B2BA47E8-F7C6-472F-827E-6904616BBB45}" sibTransId="{790C174B-A073-46F2-A557-BA7BD2B99DBD}"/>
    <dgm:cxn modelId="{EC6306EC-C510-45FE-B532-A12D7BA0903A}" srcId="{E554671B-BD03-40D1-BA07-0A214FB8CE19}" destId="{7C3D7997-495A-446B-8C35-F0B2E6AF3CA1}" srcOrd="0" destOrd="0" parTransId="{98DF095A-5517-47CB-BD15-465A9722A1D1}" sibTransId="{B3D0B7F6-DAAE-44D7-9599-D225D4A3F8A6}"/>
    <dgm:cxn modelId="{94C9DDB1-A778-4BA0-8751-B1F783E4B2D0}" type="presOf" srcId="{E554671B-BD03-40D1-BA07-0A214FB8CE19}" destId="{2C852BF1-CBFE-4799-B940-2B6AB018C69A}" srcOrd="0" destOrd="0" presId="urn:microsoft.com/office/officeart/2005/8/layout/hList3"/>
    <dgm:cxn modelId="{8353E65A-AE03-4373-834A-22802570D8FB}" type="presParOf" srcId="{459CBD27-4EE6-4510-AF8E-88E53BB19D83}" destId="{2C852BF1-CBFE-4799-B940-2B6AB018C69A}" srcOrd="0" destOrd="0" presId="urn:microsoft.com/office/officeart/2005/8/layout/hList3"/>
    <dgm:cxn modelId="{A220AD1B-1F05-4056-984B-196AD6DD9C86}" type="presParOf" srcId="{459CBD27-4EE6-4510-AF8E-88E53BB19D83}" destId="{4FF0CF8B-763E-4B3A-8176-6B427EF1AEBD}" srcOrd="1" destOrd="0" presId="urn:microsoft.com/office/officeart/2005/8/layout/hList3"/>
    <dgm:cxn modelId="{AE1634BE-555C-4635-A058-B916FC913BE7}" type="presParOf" srcId="{4FF0CF8B-763E-4B3A-8176-6B427EF1AEBD}" destId="{04B004CD-EBDE-45AF-9824-ECCDD275F0BF}" srcOrd="0" destOrd="0" presId="urn:microsoft.com/office/officeart/2005/8/layout/hList3"/>
    <dgm:cxn modelId="{8CDD37A6-ECB3-4021-AEE7-DC382C642509}" type="presParOf" srcId="{4FF0CF8B-763E-4B3A-8176-6B427EF1AEBD}" destId="{63F05896-85D8-4026-B77D-52F5B2B4C957}" srcOrd="1" destOrd="0" presId="urn:microsoft.com/office/officeart/2005/8/layout/hList3"/>
    <dgm:cxn modelId="{9A870B4C-2191-4B9B-A9A4-32DB194236B9}" type="presParOf" srcId="{459CBD27-4EE6-4510-AF8E-88E53BB19D83}" destId="{FEDFB0A7-74C6-4014-9408-480D4F3765E6}"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75F54E-6E88-4A79-B185-77857EF02989}">
      <dsp:nvSpPr>
        <dsp:cNvPr id="0" name=""/>
        <dsp:cNvSpPr/>
      </dsp:nvSpPr>
      <dsp:spPr>
        <a:xfrm>
          <a:off x="388937" y="2037"/>
          <a:ext cx="7350124" cy="122502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815" tIns="29210" rIns="43815" bIns="29210" numCol="1" spcCol="1270" anchor="ctr" anchorCtr="0">
          <a:noAutofit/>
        </a:bodyPr>
        <a:lstStyle/>
        <a:p>
          <a:pPr lvl="0" algn="ctr" defTabSz="1022350">
            <a:lnSpc>
              <a:spcPct val="90000"/>
            </a:lnSpc>
            <a:spcBef>
              <a:spcPct val="0"/>
            </a:spcBef>
            <a:spcAft>
              <a:spcPct val="35000"/>
            </a:spcAft>
          </a:pPr>
          <a:r>
            <a:rPr lang="uk-UA" sz="2300" kern="1200" smtClean="0">
              <a:latin typeface="Arial" panose="020B0604020202020204" pitchFamily="34" charset="0"/>
              <a:cs typeface="Arial" panose="020B0604020202020204" pitchFamily="34" charset="0"/>
            </a:rPr>
            <a:t>У Польщі існує 2 види аптек: приватні (Apteka) та державні (Cefarm). Окрім цього, всі аптеки діляться на загальнодоступні (відкриті), шпитальні та відомчі. </a:t>
          </a:r>
          <a:endParaRPr lang="ru-RU" sz="2300" kern="1200" dirty="0"/>
        </a:p>
      </dsp:txBody>
      <dsp:txXfrm>
        <a:off x="424817" y="37917"/>
        <a:ext cx="7278364" cy="1153260"/>
      </dsp:txXfrm>
    </dsp:sp>
    <dsp:sp modelId="{303082D3-DB71-410B-A5E8-334872C1CB16}">
      <dsp:nvSpPr>
        <dsp:cNvPr id="0" name=""/>
        <dsp:cNvSpPr/>
      </dsp:nvSpPr>
      <dsp:spPr>
        <a:xfrm>
          <a:off x="388937" y="1447561"/>
          <a:ext cx="1225020" cy="1225020"/>
        </a:xfrm>
        <a:prstGeom prst="roundRect">
          <a:avLst>
            <a:gd name="adj" fmla="val 166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03DDFAC5-C47C-430B-942D-D49B7BCEDD77}">
      <dsp:nvSpPr>
        <dsp:cNvPr id="0" name=""/>
        <dsp:cNvSpPr/>
      </dsp:nvSpPr>
      <dsp:spPr>
        <a:xfrm>
          <a:off x="1687459" y="1472368"/>
          <a:ext cx="6051602" cy="1225020"/>
        </a:xfrm>
        <a:prstGeom prst="roundRect">
          <a:avLst>
            <a:gd name="adj" fmla="val 166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uk-UA" sz="2000" kern="1200" smtClean="0">
              <a:latin typeface="Arial" panose="020B0604020202020204" pitchFamily="34" charset="0"/>
              <a:cs typeface="Arial" panose="020B0604020202020204" pitchFamily="34" charset="0"/>
            </a:rPr>
            <a:t>Загалом у Польщі функціонує понад 14 тисяч аптек, у них працює понад 20 тисяч фармацевтів.</a:t>
          </a:r>
          <a:endParaRPr lang="ru-RU" sz="2000" kern="1200" dirty="0"/>
        </a:p>
      </dsp:txBody>
      <dsp:txXfrm>
        <a:off x="1747270" y="1532179"/>
        <a:ext cx="5931980" cy="1105398"/>
      </dsp:txXfrm>
    </dsp:sp>
    <dsp:sp modelId="{55B327A2-F941-49D1-B50D-1E54252F056E}">
      <dsp:nvSpPr>
        <dsp:cNvPr id="0" name=""/>
        <dsp:cNvSpPr/>
      </dsp:nvSpPr>
      <dsp:spPr>
        <a:xfrm>
          <a:off x="388937" y="2819585"/>
          <a:ext cx="1225020" cy="1225020"/>
        </a:xfrm>
        <a:prstGeom prst="roundRect">
          <a:avLst>
            <a:gd name="adj" fmla="val 16670"/>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3E46505C-8825-45D1-B6E8-24E9D3768C2C}">
      <dsp:nvSpPr>
        <dsp:cNvPr id="0" name=""/>
        <dsp:cNvSpPr/>
      </dsp:nvSpPr>
      <dsp:spPr>
        <a:xfrm>
          <a:off x="1687520" y="2751290"/>
          <a:ext cx="6051602" cy="1225020"/>
        </a:xfrm>
        <a:prstGeom prst="roundRect">
          <a:avLst>
            <a:gd name="adj" fmla="val 16670"/>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uk-UA" sz="2000" kern="1200" smtClean="0">
              <a:latin typeface="Arial" panose="020B0604020202020204" pitchFamily="34" charset="0"/>
              <a:cs typeface="Arial" panose="020B0604020202020204" pitchFamily="34" charset="0"/>
            </a:rPr>
            <a:t>Аптеки працюють з 8.00 до 19.00, але у великих містах є чергові аптеки, які працюють цілодобово. </a:t>
          </a:r>
          <a:endParaRPr lang="uk-UA" sz="2000" kern="1200" dirty="0">
            <a:latin typeface="Arial" panose="020B0604020202020204" pitchFamily="34" charset="0"/>
            <a:cs typeface="Arial" panose="020B0604020202020204" pitchFamily="34" charset="0"/>
          </a:endParaRPr>
        </a:p>
      </dsp:txBody>
      <dsp:txXfrm>
        <a:off x="1747331" y="2811101"/>
        <a:ext cx="5931980" cy="1105398"/>
      </dsp:txXfrm>
    </dsp:sp>
    <dsp:sp modelId="{7E4B2E26-E10D-4FCA-8E94-4A5D7ED8F1C4}">
      <dsp:nvSpPr>
        <dsp:cNvPr id="0" name=""/>
        <dsp:cNvSpPr/>
      </dsp:nvSpPr>
      <dsp:spPr>
        <a:xfrm>
          <a:off x="388937" y="4191608"/>
          <a:ext cx="1225020" cy="1225020"/>
        </a:xfrm>
        <a:prstGeom prst="roundRect">
          <a:avLst>
            <a:gd name="adj" fmla="val 1667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2B922997-82BE-4005-AF3C-95EC83345DD3}">
      <dsp:nvSpPr>
        <dsp:cNvPr id="0" name=""/>
        <dsp:cNvSpPr/>
      </dsp:nvSpPr>
      <dsp:spPr>
        <a:xfrm>
          <a:off x="1714873" y="4168333"/>
          <a:ext cx="6051602" cy="1225020"/>
        </a:xfrm>
        <a:prstGeom prst="roundRect">
          <a:avLst>
            <a:gd name="adj" fmla="val 1667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uk-UA" sz="2000" kern="1200" smtClean="0">
              <a:latin typeface="Arial" panose="020B0604020202020204" pitchFamily="34" charset="0"/>
              <a:cs typeface="Arial" panose="020B0604020202020204" pitchFamily="34" charset="0"/>
            </a:rPr>
            <a:t>Кожна польська аптека обслуговує в середньому 3,3 тисяч жителів.</a:t>
          </a:r>
          <a:endParaRPr lang="ru-RU" sz="2000" kern="1200" dirty="0"/>
        </a:p>
      </dsp:txBody>
      <dsp:txXfrm>
        <a:off x="1774684" y="4228144"/>
        <a:ext cx="5931980" cy="11053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CE042A-D500-4841-BA60-7A9208C9210B}">
      <dsp:nvSpPr>
        <dsp:cNvPr id="0" name=""/>
        <dsp:cNvSpPr/>
      </dsp:nvSpPr>
      <dsp:spPr>
        <a:xfrm rot="16200000">
          <a:off x="-1471265" y="1472395"/>
          <a:ext cx="5884265" cy="2939473"/>
        </a:xfrm>
        <a:prstGeom prst="flowChartManualOperati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5466" bIns="0" numCol="1" spcCol="1270" anchor="ctr" anchorCtr="0">
          <a:noAutofit/>
        </a:bodyPr>
        <a:lstStyle/>
        <a:p>
          <a:pPr lvl="0" algn="ctr" defTabSz="800100">
            <a:lnSpc>
              <a:spcPct val="90000"/>
            </a:lnSpc>
            <a:spcBef>
              <a:spcPct val="0"/>
            </a:spcBef>
            <a:spcAft>
              <a:spcPct val="35000"/>
            </a:spcAft>
          </a:pPr>
          <a:r>
            <a:rPr lang="uk-UA" sz="1800" kern="1200" dirty="0" smtClean="0"/>
            <a:t>Всі діючі аптекарі повинні постійно підвищувати кваліфікацію. Після проходження кожної перепідготовки аптекар здає тест і отримує відповідний сертифікат, а інформація про проходження курсів підвищення кваліфікації відзначається в його персональному журналі.</a:t>
          </a:r>
        </a:p>
        <a:p>
          <a:pPr lvl="0" algn="ctr" defTabSz="800100">
            <a:lnSpc>
              <a:spcPct val="90000"/>
            </a:lnSpc>
            <a:spcBef>
              <a:spcPct val="0"/>
            </a:spcBef>
            <a:spcAft>
              <a:spcPct val="35000"/>
            </a:spcAft>
          </a:pPr>
          <a:endParaRPr lang="ru-RU" sz="1800" kern="1200" dirty="0"/>
        </a:p>
      </dsp:txBody>
      <dsp:txXfrm rot="5400000">
        <a:off x="1131" y="1176852"/>
        <a:ext cx="2939473" cy="3530559"/>
      </dsp:txXfrm>
    </dsp:sp>
    <dsp:sp modelId="{057E7645-1B44-4F64-8E72-642832413892}">
      <dsp:nvSpPr>
        <dsp:cNvPr id="0" name=""/>
        <dsp:cNvSpPr/>
      </dsp:nvSpPr>
      <dsp:spPr>
        <a:xfrm rot="16200000">
          <a:off x="1688668" y="1472395"/>
          <a:ext cx="5884265" cy="2939473"/>
        </a:xfrm>
        <a:prstGeom prst="flowChartManualOperation">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5466" bIns="0" numCol="1" spcCol="1270" anchor="ctr" anchorCtr="0">
          <a:noAutofit/>
        </a:bodyPr>
        <a:lstStyle/>
        <a:p>
          <a:pPr lvl="0" algn="ctr" defTabSz="800100">
            <a:lnSpc>
              <a:spcPct val="90000"/>
            </a:lnSpc>
            <a:spcBef>
              <a:spcPct val="0"/>
            </a:spcBef>
            <a:spcAft>
              <a:spcPct val="35000"/>
            </a:spcAft>
          </a:pPr>
          <a:r>
            <a:rPr lang="uk-UA" sz="1800" kern="1200" dirty="0" smtClean="0"/>
            <a:t>Відповідно до Конституції Польщі професія фармацевта відноситься до професій суспільної довіри. У Польщі також діє Кодекс етики польського фармацевта, який обов’язковий для всіх аптекарів. </a:t>
          </a:r>
          <a:endParaRPr lang="ru-RU" sz="1800" kern="1200" dirty="0"/>
        </a:p>
      </dsp:txBody>
      <dsp:txXfrm rot="5400000">
        <a:off x="3161064" y="1176852"/>
        <a:ext cx="2939473" cy="3530559"/>
      </dsp:txXfrm>
    </dsp:sp>
    <dsp:sp modelId="{4257FD00-3DE0-43FE-BF91-A4B39CD05BF4}">
      <dsp:nvSpPr>
        <dsp:cNvPr id="0" name=""/>
        <dsp:cNvSpPr/>
      </dsp:nvSpPr>
      <dsp:spPr>
        <a:xfrm rot="16200000">
          <a:off x="4848602" y="1472395"/>
          <a:ext cx="5884265" cy="2939473"/>
        </a:xfrm>
        <a:prstGeom prst="flowChartManualOperation">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5466" bIns="0" numCol="1" spcCol="1270" anchor="ctr" anchorCtr="0">
          <a:noAutofit/>
        </a:bodyPr>
        <a:lstStyle/>
        <a:p>
          <a:pPr lvl="0" algn="ctr" defTabSz="800100">
            <a:lnSpc>
              <a:spcPct val="90000"/>
            </a:lnSpc>
            <a:spcBef>
              <a:spcPct val="0"/>
            </a:spcBef>
            <a:spcAft>
              <a:spcPct val="35000"/>
            </a:spcAft>
          </a:pPr>
          <a:r>
            <a:rPr lang="uk-UA" sz="1800" kern="1200" dirty="0" smtClean="0"/>
            <a:t>У разі порушення положень цього кодексу спеціальний аптечний суд (регіональний або верховний) може винести аптекарю догану, позбавити його ліцензії фармацевта на термін від 2 місяців до 3 років або навіть анулювати його професійну ліцензію назавжди.</a:t>
          </a:r>
          <a:endParaRPr lang="ru-RU" sz="1800" kern="1200" dirty="0"/>
        </a:p>
      </dsp:txBody>
      <dsp:txXfrm rot="5400000">
        <a:off x="6320998" y="1176852"/>
        <a:ext cx="2939473" cy="35305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1638FB-EDF2-4390-97C2-45DEE643CE98}">
      <dsp:nvSpPr>
        <dsp:cNvPr id="0" name=""/>
        <dsp:cNvSpPr/>
      </dsp:nvSpPr>
      <dsp:spPr>
        <a:xfrm>
          <a:off x="0" y="0"/>
          <a:ext cx="9976103" cy="172224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ts val="0"/>
            </a:spcAft>
          </a:pPr>
          <a:r>
            <a:rPr lang="uk-UA" sz="2000" kern="1200" dirty="0" smtClean="0"/>
            <a:t>Регулярно звітувати перед </a:t>
          </a:r>
          <a:r>
            <a:rPr lang="pl-PL" sz="2000" kern="1200" dirty="0" smtClean="0"/>
            <a:t>NFZ (</a:t>
          </a:r>
          <a:r>
            <a:rPr lang="uk-UA" sz="2000" kern="1200" dirty="0" smtClean="0"/>
            <a:t>Національним фондом охорони здоров'я) щодо кількості наявних та проданих ліків; надавати доступ до документації, яку аптека повинна вести у зв'язку зі  своєю діяльністю (наприклад, реєстр працівників аптеки, документи про отримання ліків або сировини для розробки фармацевтичних препаратів, документи на рецептурні лікарські засоби тощо).</a:t>
          </a:r>
          <a:endParaRPr lang="ru-RU" sz="2000" kern="1200" dirty="0"/>
        </a:p>
      </dsp:txBody>
      <dsp:txXfrm>
        <a:off x="84073" y="84073"/>
        <a:ext cx="9807957" cy="1554094"/>
      </dsp:txXfrm>
    </dsp:sp>
    <dsp:sp modelId="{48A2210E-A2D0-48EE-A3EB-FCB28E12F30A}">
      <dsp:nvSpPr>
        <dsp:cNvPr id="0" name=""/>
        <dsp:cNvSpPr/>
      </dsp:nvSpPr>
      <dsp:spPr>
        <a:xfrm>
          <a:off x="0" y="2133320"/>
          <a:ext cx="9976103" cy="1722240"/>
        </a:xfrm>
        <a:prstGeom prst="roundRect">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uk-UA" sz="2300" kern="1200" dirty="0" smtClean="0"/>
            <a:t>Лікарські засоби в аптеках Польщі можуть реалізовуватися тільки за умови, що вони пройшли посерійний вхідний контроль відповідального підприємства. Вхідний посерійний контроль, а також посерійний контроль субстанцій проводять акредитовані лабораторії з контролю якості.</a:t>
          </a:r>
          <a:r>
            <a:rPr lang="ru-RU" sz="2300" b="0" i="0" kern="1200" dirty="0" smtClean="0"/>
            <a:t> </a:t>
          </a:r>
          <a:endParaRPr lang="ru-RU" sz="2300" kern="1200" dirty="0"/>
        </a:p>
      </dsp:txBody>
      <dsp:txXfrm>
        <a:off x="84073" y="2217393"/>
        <a:ext cx="9807957" cy="1554094"/>
      </dsp:txXfrm>
    </dsp:sp>
    <dsp:sp modelId="{D32F08AA-E4CF-4424-B45F-57E46ADAB867}">
      <dsp:nvSpPr>
        <dsp:cNvPr id="0" name=""/>
        <dsp:cNvSpPr/>
      </dsp:nvSpPr>
      <dsp:spPr>
        <a:xfrm>
          <a:off x="0" y="4175272"/>
          <a:ext cx="9976103" cy="1722240"/>
        </a:xfrm>
        <a:prstGeom prst="roundRect">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uk-UA" sz="2300" b="0" i="0" kern="1200" noProof="0" dirty="0" smtClean="0"/>
            <a:t>За виявлення будь-яких порушень в діяльності аптек у Польщі карають досить жорстко: це можуть бути суворі штрафи, а в окремих випадках навіть позбавлення волі. </a:t>
          </a:r>
          <a:endParaRPr lang="uk-UA" sz="2300" kern="1200" noProof="0" dirty="0"/>
        </a:p>
      </dsp:txBody>
      <dsp:txXfrm>
        <a:off x="84073" y="4259345"/>
        <a:ext cx="9807957" cy="15540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852BF1-CBFE-4799-B940-2B6AB018C69A}">
      <dsp:nvSpPr>
        <dsp:cNvPr id="0" name=""/>
        <dsp:cNvSpPr/>
      </dsp:nvSpPr>
      <dsp:spPr>
        <a:xfrm>
          <a:off x="0" y="0"/>
          <a:ext cx="8128000" cy="1625600"/>
        </a:xfrm>
        <a:prstGeom prst="rect">
          <a:avLst/>
        </a:prstGeom>
        <a:gradFill rotWithShape="0">
          <a:gsLst>
            <a:gs pos="0">
              <a:schemeClr val="accent6">
                <a:shade val="90000"/>
                <a:hueOff val="0"/>
                <a:satOff val="0"/>
                <a:lumOff val="0"/>
                <a:alphaOff val="0"/>
                <a:lumMod val="110000"/>
                <a:satMod val="105000"/>
                <a:tint val="67000"/>
              </a:schemeClr>
            </a:gs>
            <a:gs pos="50000">
              <a:schemeClr val="accent6">
                <a:shade val="90000"/>
                <a:hueOff val="0"/>
                <a:satOff val="0"/>
                <a:lumOff val="0"/>
                <a:alphaOff val="0"/>
                <a:lumMod val="105000"/>
                <a:satMod val="103000"/>
                <a:tint val="73000"/>
              </a:schemeClr>
            </a:gs>
            <a:gs pos="100000">
              <a:schemeClr val="accent6">
                <a:shade val="90000"/>
                <a:hueOff val="0"/>
                <a:satOff val="0"/>
                <a:lumOff val="0"/>
                <a:alphaOff val="0"/>
                <a:lumMod val="105000"/>
                <a:satMod val="109000"/>
                <a:tint val="81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2">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uk-UA" sz="2000" kern="1200" dirty="0" smtClean="0">
              <a:latin typeface="Arial" panose="020B0604020202020204" pitchFamily="34" charset="0"/>
              <a:cs typeface="Arial" panose="020B0604020202020204" pitchFamily="34" charset="0"/>
            </a:rPr>
            <a:t>Окрім </a:t>
          </a:r>
          <a:r>
            <a:rPr lang="pl-PL" sz="2000" kern="1200" dirty="0" smtClean="0">
              <a:latin typeface="Arial" panose="020B0604020202020204" pitchFamily="34" charset="0"/>
              <a:cs typeface="Arial" panose="020B0604020202020204" pitchFamily="34" charset="0"/>
            </a:rPr>
            <a:t>NFZ </a:t>
          </a:r>
          <a:r>
            <a:rPr lang="uk-UA" sz="2000" kern="1200" dirty="0" smtClean="0">
              <a:latin typeface="Arial" panose="020B0604020202020204" pitchFamily="34" charset="0"/>
              <a:cs typeface="Arial" panose="020B0604020202020204" pitchFamily="34" charset="0"/>
            </a:rPr>
            <a:t>у 2017 році в Польщі почала діяти Національна організація з перевірки автентичності лікарських засобів (</a:t>
          </a:r>
          <a:r>
            <a:rPr lang="pl-PL" sz="2000" kern="1200" dirty="0" smtClean="0">
              <a:latin typeface="Arial" panose="020B0604020202020204" pitchFamily="34" charset="0"/>
              <a:cs typeface="Arial" panose="020B0604020202020204" pitchFamily="34" charset="0"/>
            </a:rPr>
            <a:t>Krajowa Organizacja Weryfikacji Autentyczności Leków (KOWAL)). </a:t>
          </a:r>
          <a:r>
            <a:rPr lang="uk-UA" sz="2000" kern="1200" dirty="0" smtClean="0">
              <a:latin typeface="Arial" panose="020B0604020202020204" pitchFamily="34" charset="0"/>
              <a:cs typeface="Arial" panose="020B0604020202020204" pitchFamily="34" charset="0"/>
            </a:rPr>
            <a:t>Метою цієї організації є  створення та впровадження комп'ютерної системи для перевірки справжності лікарських засобів. </a:t>
          </a:r>
          <a:endParaRPr lang="ru-RU" sz="2000" kern="1200" dirty="0"/>
        </a:p>
      </dsp:txBody>
      <dsp:txXfrm>
        <a:off x="0" y="0"/>
        <a:ext cx="8128000" cy="1625600"/>
      </dsp:txXfrm>
    </dsp:sp>
    <dsp:sp modelId="{04B004CD-EBDE-45AF-9824-ECCDD275F0BF}">
      <dsp:nvSpPr>
        <dsp:cNvPr id="0" name=""/>
        <dsp:cNvSpPr/>
      </dsp:nvSpPr>
      <dsp:spPr>
        <a:xfrm>
          <a:off x="0" y="1625600"/>
          <a:ext cx="4064000" cy="3413760"/>
        </a:xfrm>
        <a:prstGeom prst="rect">
          <a:avLst/>
        </a:prstGeom>
        <a:gradFill rotWithShape="0">
          <a:gsLst>
            <a:gs pos="0">
              <a:schemeClr val="accent6">
                <a:alpha val="90000"/>
                <a:hueOff val="0"/>
                <a:satOff val="0"/>
                <a:lumOff val="0"/>
                <a:alphaOff val="0"/>
                <a:satMod val="103000"/>
                <a:lumMod val="102000"/>
                <a:tint val="94000"/>
              </a:schemeClr>
            </a:gs>
            <a:gs pos="50000">
              <a:schemeClr val="accent6">
                <a:alpha val="90000"/>
                <a:hueOff val="0"/>
                <a:satOff val="0"/>
                <a:lumOff val="0"/>
                <a:alphaOff val="0"/>
                <a:satMod val="110000"/>
                <a:lumMod val="100000"/>
                <a:shade val="100000"/>
              </a:schemeClr>
            </a:gs>
            <a:gs pos="100000">
              <a:schemeClr val="accent6">
                <a:alpha val="9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uk-UA" sz="2300" kern="1200" dirty="0" smtClean="0"/>
            <a:t>В Польщі діяльність аптек та фармакологічних лабораторій знаходиться під суворим контролем </a:t>
          </a:r>
          <a:r>
            <a:rPr lang="pl-PL" sz="2300" kern="1200" dirty="0" smtClean="0"/>
            <a:t>NFZ (</a:t>
          </a:r>
          <a:r>
            <a:rPr lang="uk-UA" sz="2300" kern="1200" dirty="0" smtClean="0"/>
            <a:t>Національного фонду охорони здоров'я), який регулярно проводить перевірки ліків та аптек на території всієї країни. </a:t>
          </a:r>
          <a:endParaRPr lang="uk-UA" sz="2300" kern="1200" dirty="0"/>
        </a:p>
      </dsp:txBody>
      <dsp:txXfrm>
        <a:off x="0" y="1625600"/>
        <a:ext cx="4064000" cy="3413760"/>
      </dsp:txXfrm>
    </dsp:sp>
    <dsp:sp modelId="{63F05896-85D8-4026-B77D-52F5B2B4C957}">
      <dsp:nvSpPr>
        <dsp:cNvPr id="0" name=""/>
        <dsp:cNvSpPr/>
      </dsp:nvSpPr>
      <dsp:spPr>
        <a:xfrm>
          <a:off x="4064000" y="1625600"/>
          <a:ext cx="4064000" cy="3413760"/>
        </a:xfrm>
        <a:prstGeom prst="rect">
          <a:avLst/>
        </a:prstGeom>
        <a:gradFill rotWithShape="0">
          <a:gsLst>
            <a:gs pos="0">
              <a:schemeClr val="accent6">
                <a:alpha val="90000"/>
                <a:hueOff val="0"/>
                <a:satOff val="0"/>
                <a:lumOff val="0"/>
                <a:alphaOff val="-40000"/>
                <a:satMod val="103000"/>
                <a:lumMod val="102000"/>
                <a:tint val="94000"/>
              </a:schemeClr>
            </a:gs>
            <a:gs pos="50000">
              <a:schemeClr val="accent6">
                <a:alpha val="90000"/>
                <a:hueOff val="0"/>
                <a:satOff val="0"/>
                <a:lumOff val="0"/>
                <a:alphaOff val="-40000"/>
                <a:satMod val="110000"/>
                <a:lumMod val="100000"/>
                <a:shade val="100000"/>
              </a:schemeClr>
            </a:gs>
            <a:gs pos="100000">
              <a:schemeClr val="accent6">
                <a:alpha val="90000"/>
                <a:hueOff val="0"/>
                <a:satOff val="0"/>
                <a:lumOff val="0"/>
                <a:alphaOff val="-4000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uk-UA" sz="2300" kern="1200" dirty="0" smtClean="0"/>
            <a:t>Обов'язки організації випливають із польського та світового законодавства, спрямованого на припинення незаконного обороту фальшивих ліків, які ставлять під загрозу здоров'я та життя пацієнтів. Подібні організації вже створені у деяких країнах ЄС.</a:t>
          </a:r>
          <a:endParaRPr lang="uk-UA" sz="2300" kern="1200" dirty="0"/>
        </a:p>
      </dsp:txBody>
      <dsp:txXfrm>
        <a:off x="4064000" y="1625600"/>
        <a:ext cx="4064000" cy="3413760"/>
      </dsp:txXfrm>
    </dsp:sp>
    <dsp:sp modelId="{FEDFB0A7-74C6-4014-9408-480D4F3765E6}">
      <dsp:nvSpPr>
        <dsp:cNvPr id="0" name=""/>
        <dsp:cNvSpPr/>
      </dsp:nvSpPr>
      <dsp:spPr>
        <a:xfrm>
          <a:off x="0" y="5039360"/>
          <a:ext cx="8128000" cy="379306"/>
        </a:xfrm>
        <a:prstGeom prst="rect">
          <a:avLst/>
        </a:prstGeom>
        <a:gradFill rotWithShape="0">
          <a:gsLst>
            <a:gs pos="0">
              <a:schemeClr val="accent6">
                <a:shade val="90000"/>
                <a:hueOff val="0"/>
                <a:satOff val="0"/>
                <a:lumOff val="0"/>
                <a:alphaOff val="0"/>
                <a:lumMod val="110000"/>
                <a:satMod val="105000"/>
                <a:tint val="67000"/>
              </a:schemeClr>
            </a:gs>
            <a:gs pos="50000">
              <a:schemeClr val="accent6">
                <a:shade val="90000"/>
                <a:hueOff val="0"/>
                <a:satOff val="0"/>
                <a:lumOff val="0"/>
                <a:alphaOff val="0"/>
                <a:lumMod val="105000"/>
                <a:satMod val="103000"/>
                <a:tint val="73000"/>
              </a:schemeClr>
            </a:gs>
            <a:gs pos="100000">
              <a:schemeClr val="accent6">
                <a:shade val="90000"/>
                <a:hueOff val="0"/>
                <a:satOff val="0"/>
                <a:lumOff val="0"/>
                <a:alphaOff val="0"/>
                <a:lumMod val="105000"/>
                <a:satMod val="109000"/>
                <a:tint val="81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632B33-A594-40CE-84C0-80357EA3ED1F}"/>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D69C551-D382-4896-93DD-F9F0AF036D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92CC1CDA-25F1-4941-9856-0A8D3071B670}"/>
              </a:ext>
            </a:extLst>
          </p:cNvPr>
          <p:cNvSpPr>
            <a:spLocks noGrp="1"/>
          </p:cNvSpPr>
          <p:nvPr>
            <p:ph type="dt" sz="half" idx="10"/>
          </p:nvPr>
        </p:nvSpPr>
        <p:spPr/>
        <p:txBody>
          <a:bodyPr/>
          <a:lstStyle/>
          <a:p>
            <a:fld id="{29ED036E-CC94-4EFB-98CC-6DB8781A95BB}" type="datetimeFigureOut">
              <a:rPr lang="ru-RU" smtClean="0"/>
              <a:t>30.11.2022</a:t>
            </a:fld>
            <a:endParaRPr lang="ru-RU"/>
          </a:p>
        </p:txBody>
      </p:sp>
      <p:sp>
        <p:nvSpPr>
          <p:cNvPr id="5" name="Нижний колонтитул 4">
            <a:extLst>
              <a:ext uri="{FF2B5EF4-FFF2-40B4-BE49-F238E27FC236}">
                <a16:creationId xmlns:a16="http://schemas.microsoft.com/office/drawing/2014/main" id="{1A44D986-67ED-4997-B956-2BD190D2A13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9DF687B-84CB-4272-8E04-89D7EC098000}"/>
              </a:ext>
            </a:extLst>
          </p:cNvPr>
          <p:cNvSpPr>
            <a:spLocks noGrp="1"/>
          </p:cNvSpPr>
          <p:nvPr>
            <p:ph type="sldNum" sz="quarter" idx="12"/>
          </p:nvPr>
        </p:nvSpPr>
        <p:spPr/>
        <p:txBody>
          <a:bodyPr/>
          <a:lstStyle/>
          <a:p>
            <a:fld id="{F0476036-CF50-4DC2-8F3D-8557C6B82832}" type="slidenum">
              <a:rPr lang="ru-RU" smtClean="0"/>
              <a:t>‹#›</a:t>
            </a:fld>
            <a:endParaRPr lang="ru-RU"/>
          </a:p>
        </p:txBody>
      </p:sp>
      <p:pic>
        <p:nvPicPr>
          <p:cNvPr id="8" name="Рисунок 7">
            <a:extLst>
              <a:ext uri="{FF2B5EF4-FFF2-40B4-BE49-F238E27FC236}">
                <a16:creationId xmlns:a16="http://schemas.microsoft.com/office/drawing/2014/main" id="{6348A2D6-C563-4D75-8F24-E07B5D7CA6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04642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DF1425-B78C-4742-ACE1-6C3FFD6E5B9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041AFB9-39FA-4CAF-AFD1-398B899B1FAE}"/>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C1B13F3-36FE-42B9-B71B-FACA683422FD}"/>
              </a:ext>
            </a:extLst>
          </p:cNvPr>
          <p:cNvSpPr>
            <a:spLocks noGrp="1"/>
          </p:cNvSpPr>
          <p:nvPr>
            <p:ph type="dt" sz="half" idx="10"/>
          </p:nvPr>
        </p:nvSpPr>
        <p:spPr/>
        <p:txBody>
          <a:bodyPr/>
          <a:lstStyle/>
          <a:p>
            <a:fld id="{29ED036E-CC94-4EFB-98CC-6DB8781A95BB}" type="datetimeFigureOut">
              <a:rPr lang="ru-RU" smtClean="0"/>
              <a:t>30.11.2022</a:t>
            </a:fld>
            <a:endParaRPr lang="ru-RU"/>
          </a:p>
        </p:txBody>
      </p:sp>
      <p:sp>
        <p:nvSpPr>
          <p:cNvPr id="5" name="Нижний колонтитул 4">
            <a:extLst>
              <a:ext uri="{FF2B5EF4-FFF2-40B4-BE49-F238E27FC236}">
                <a16:creationId xmlns:a16="http://schemas.microsoft.com/office/drawing/2014/main" id="{935FA5BF-DA85-43A5-BB20-9E16191A1DF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D36CDF3-85FB-47F1-8BA5-CE2429169A68}"/>
              </a:ext>
            </a:extLst>
          </p:cNvPr>
          <p:cNvSpPr>
            <a:spLocks noGrp="1"/>
          </p:cNvSpPr>
          <p:nvPr>
            <p:ph type="sldNum" sz="quarter" idx="12"/>
          </p:nvPr>
        </p:nvSpPr>
        <p:spPr/>
        <p:txBody>
          <a:bodyPr/>
          <a:lstStyle/>
          <a:p>
            <a:fld id="{F0476036-CF50-4DC2-8F3D-8557C6B82832}" type="slidenum">
              <a:rPr lang="ru-RU" smtClean="0"/>
              <a:t>‹#›</a:t>
            </a:fld>
            <a:endParaRPr lang="ru-RU"/>
          </a:p>
        </p:txBody>
      </p:sp>
    </p:spTree>
    <p:extLst>
      <p:ext uri="{BB962C8B-B14F-4D97-AF65-F5344CB8AC3E}">
        <p14:creationId xmlns:p14="http://schemas.microsoft.com/office/powerpoint/2010/main" val="2464458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7F68E6-C01E-4FEA-B561-65464D1A866C}"/>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C1236DF8-D682-4F52-B24C-678820DC8C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2B99C19F-D818-4904-9393-37A4BCCB9EA1}"/>
              </a:ext>
            </a:extLst>
          </p:cNvPr>
          <p:cNvSpPr>
            <a:spLocks noGrp="1"/>
          </p:cNvSpPr>
          <p:nvPr>
            <p:ph type="dt" sz="half" idx="10"/>
          </p:nvPr>
        </p:nvSpPr>
        <p:spPr/>
        <p:txBody>
          <a:bodyPr/>
          <a:lstStyle/>
          <a:p>
            <a:fld id="{29ED036E-CC94-4EFB-98CC-6DB8781A95BB}" type="datetimeFigureOut">
              <a:rPr lang="ru-RU" smtClean="0"/>
              <a:t>30.11.2022</a:t>
            </a:fld>
            <a:endParaRPr lang="ru-RU"/>
          </a:p>
        </p:txBody>
      </p:sp>
      <p:sp>
        <p:nvSpPr>
          <p:cNvPr id="5" name="Нижний колонтитул 4">
            <a:extLst>
              <a:ext uri="{FF2B5EF4-FFF2-40B4-BE49-F238E27FC236}">
                <a16:creationId xmlns:a16="http://schemas.microsoft.com/office/drawing/2014/main" id="{EA1C0A52-BFAD-4337-8199-7E0A2D7CC67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D634906-254B-4B89-8367-161B07CFAB4E}"/>
              </a:ext>
            </a:extLst>
          </p:cNvPr>
          <p:cNvSpPr>
            <a:spLocks noGrp="1"/>
          </p:cNvSpPr>
          <p:nvPr>
            <p:ph type="sldNum" sz="quarter" idx="12"/>
          </p:nvPr>
        </p:nvSpPr>
        <p:spPr/>
        <p:txBody>
          <a:bodyPr/>
          <a:lstStyle/>
          <a:p>
            <a:fld id="{F0476036-CF50-4DC2-8F3D-8557C6B82832}" type="slidenum">
              <a:rPr lang="ru-RU" smtClean="0"/>
              <a:t>‹#›</a:t>
            </a:fld>
            <a:endParaRPr lang="ru-RU"/>
          </a:p>
        </p:txBody>
      </p:sp>
    </p:spTree>
    <p:extLst>
      <p:ext uri="{BB962C8B-B14F-4D97-AF65-F5344CB8AC3E}">
        <p14:creationId xmlns:p14="http://schemas.microsoft.com/office/powerpoint/2010/main" val="3354341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340CBAD-8EC7-4C85-90EE-F9AE650A4CF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63C9631-F684-40FC-A8A4-C32B86AFA85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1EF54D5-1AC9-4642-ACED-0D14173072C4}"/>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874FED7-C846-45FB-B08F-9F731BFC7A51}"/>
              </a:ext>
            </a:extLst>
          </p:cNvPr>
          <p:cNvSpPr>
            <a:spLocks noGrp="1"/>
          </p:cNvSpPr>
          <p:nvPr>
            <p:ph type="dt" sz="half" idx="10"/>
          </p:nvPr>
        </p:nvSpPr>
        <p:spPr/>
        <p:txBody>
          <a:bodyPr/>
          <a:lstStyle/>
          <a:p>
            <a:fld id="{29ED036E-CC94-4EFB-98CC-6DB8781A95BB}" type="datetimeFigureOut">
              <a:rPr lang="ru-RU" smtClean="0"/>
              <a:t>30.11.2022</a:t>
            </a:fld>
            <a:endParaRPr lang="ru-RU"/>
          </a:p>
        </p:txBody>
      </p:sp>
      <p:sp>
        <p:nvSpPr>
          <p:cNvPr id="6" name="Нижний колонтитул 5">
            <a:extLst>
              <a:ext uri="{FF2B5EF4-FFF2-40B4-BE49-F238E27FC236}">
                <a16:creationId xmlns:a16="http://schemas.microsoft.com/office/drawing/2014/main" id="{7179B77E-88D9-4B9C-A2AC-B6CFA3CE44A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E95DBEB-863C-4F8F-8521-AC33FFD62731}"/>
              </a:ext>
            </a:extLst>
          </p:cNvPr>
          <p:cNvSpPr>
            <a:spLocks noGrp="1"/>
          </p:cNvSpPr>
          <p:nvPr>
            <p:ph type="sldNum" sz="quarter" idx="12"/>
          </p:nvPr>
        </p:nvSpPr>
        <p:spPr/>
        <p:txBody>
          <a:bodyPr/>
          <a:lstStyle/>
          <a:p>
            <a:fld id="{F0476036-CF50-4DC2-8F3D-8557C6B82832}" type="slidenum">
              <a:rPr lang="ru-RU" smtClean="0"/>
              <a:t>‹#›</a:t>
            </a:fld>
            <a:endParaRPr lang="ru-RU"/>
          </a:p>
        </p:txBody>
      </p:sp>
    </p:spTree>
    <p:extLst>
      <p:ext uri="{BB962C8B-B14F-4D97-AF65-F5344CB8AC3E}">
        <p14:creationId xmlns:p14="http://schemas.microsoft.com/office/powerpoint/2010/main" val="2941745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7745FE-DF3E-4850-ADF7-C189759EE342}"/>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59D93D83-E3C5-4C23-BA8C-F0D9214280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18BCF67E-542E-4A0C-991B-1935EEAB303F}"/>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730087B8-8016-4983-BD66-F259A1D61A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2D2F2F87-B480-42B7-8435-3ED7EE97AE06}"/>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2DC53EC7-3384-4F3A-9100-8B39DB8689A3}"/>
              </a:ext>
            </a:extLst>
          </p:cNvPr>
          <p:cNvSpPr>
            <a:spLocks noGrp="1"/>
          </p:cNvSpPr>
          <p:nvPr>
            <p:ph type="dt" sz="half" idx="10"/>
          </p:nvPr>
        </p:nvSpPr>
        <p:spPr/>
        <p:txBody>
          <a:bodyPr/>
          <a:lstStyle/>
          <a:p>
            <a:fld id="{29ED036E-CC94-4EFB-98CC-6DB8781A95BB}" type="datetimeFigureOut">
              <a:rPr lang="ru-RU" smtClean="0"/>
              <a:t>30.11.2022</a:t>
            </a:fld>
            <a:endParaRPr lang="ru-RU"/>
          </a:p>
        </p:txBody>
      </p:sp>
      <p:sp>
        <p:nvSpPr>
          <p:cNvPr id="8" name="Нижний колонтитул 7">
            <a:extLst>
              <a:ext uri="{FF2B5EF4-FFF2-40B4-BE49-F238E27FC236}">
                <a16:creationId xmlns:a16="http://schemas.microsoft.com/office/drawing/2014/main" id="{0C132ACA-25EC-4C5F-8911-D0DA96E8C50F}"/>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2D31FA70-46BC-4ACA-94E9-D9EAAEAF04AA}"/>
              </a:ext>
            </a:extLst>
          </p:cNvPr>
          <p:cNvSpPr>
            <a:spLocks noGrp="1"/>
          </p:cNvSpPr>
          <p:nvPr>
            <p:ph type="sldNum" sz="quarter" idx="12"/>
          </p:nvPr>
        </p:nvSpPr>
        <p:spPr/>
        <p:txBody>
          <a:bodyPr/>
          <a:lstStyle/>
          <a:p>
            <a:fld id="{F0476036-CF50-4DC2-8F3D-8557C6B82832}" type="slidenum">
              <a:rPr lang="ru-RU" smtClean="0"/>
              <a:t>‹#›</a:t>
            </a:fld>
            <a:endParaRPr lang="ru-RU"/>
          </a:p>
        </p:txBody>
      </p:sp>
    </p:spTree>
    <p:extLst>
      <p:ext uri="{BB962C8B-B14F-4D97-AF65-F5344CB8AC3E}">
        <p14:creationId xmlns:p14="http://schemas.microsoft.com/office/powerpoint/2010/main" val="1093604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8B4992D-4C9C-45F3-B638-D5BDD69E93B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0709ECB6-68AC-4D11-AB60-9256FA14111C}"/>
              </a:ext>
            </a:extLst>
          </p:cNvPr>
          <p:cNvSpPr>
            <a:spLocks noGrp="1"/>
          </p:cNvSpPr>
          <p:nvPr>
            <p:ph type="dt" sz="half" idx="10"/>
          </p:nvPr>
        </p:nvSpPr>
        <p:spPr/>
        <p:txBody>
          <a:bodyPr/>
          <a:lstStyle/>
          <a:p>
            <a:fld id="{29ED036E-CC94-4EFB-98CC-6DB8781A95BB}" type="datetimeFigureOut">
              <a:rPr lang="ru-RU" smtClean="0"/>
              <a:t>30.11.2022</a:t>
            </a:fld>
            <a:endParaRPr lang="ru-RU"/>
          </a:p>
        </p:txBody>
      </p:sp>
      <p:sp>
        <p:nvSpPr>
          <p:cNvPr id="4" name="Нижний колонтитул 3">
            <a:extLst>
              <a:ext uri="{FF2B5EF4-FFF2-40B4-BE49-F238E27FC236}">
                <a16:creationId xmlns:a16="http://schemas.microsoft.com/office/drawing/2014/main" id="{C7329C92-A6BB-4916-8573-4D87A4E4EC31}"/>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B168D565-F98E-4AF6-9C7D-0BDED9B49E0A}"/>
              </a:ext>
            </a:extLst>
          </p:cNvPr>
          <p:cNvSpPr>
            <a:spLocks noGrp="1"/>
          </p:cNvSpPr>
          <p:nvPr>
            <p:ph type="sldNum" sz="quarter" idx="12"/>
          </p:nvPr>
        </p:nvSpPr>
        <p:spPr/>
        <p:txBody>
          <a:bodyPr/>
          <a:lstStyle/>
          <a:p>
            <a:fld id="{F0476036-CF50-4DC2-8F3D-8557C6B82832}" type="slidenum">
              <a:rPr lang="ru-RU" smtClean="0"/>
              <a:t>‹#›</a:t>
            </a:fld>
            <a:endParaRPr lang="ru-RU"/>
          </a:p>
        </p:txBody>
      </p:sp>
    </p:spTree>
    <p:extLst>
      <p:ext uri="{BB962C8B-B14F-4D97-AF65-F5344CB8AC3E}">
        <p14:creationId xmlns:p14="http://schemas.microsoft.com/office/powerpoint/2010/main" val="2707029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D494BA1-6568-4715-AFD3-B54716D64F36}"/>
              </a:ext>
            </a:extLst>
          </p:cNvPr>
          <p:cNvSpPr>
            <a:spLocks noGrp="1"/>
          </p:cNvSpPr>
          <p:nvPr>
            <p:ph type="dt" sz="half" idx="10"/>
          </p:nvPr>
        </p:nvSpPr>
        <p:spPr/>
        <p:txBody>
          <a:bodyPr/>
          <a:lstStyle/>
          <a:p>
            <a:fld id="{29ED036E-CC94-4EFB-98CC-6DB8781A95BB}" type="datetimeFigureOut">
              <a:rPr lang="ru-RU" smtClean="0"/>
              <a:t>30.11.2022</a:t>
            </a:fld>
            <a:endParaRPr lang="ru-RU"/>
          </a:p>
        </p:txBody>
      </p:sp>
      <p:sp>
        <p:nvSpPr>
          <p:cNvPr id="3" name="Нижний колонтитул 2">
            <a:extLst>
              <a:ext uri="{FF2B5EF4-FFF2-40B4-BE49-F238E27FC236}">
                <a16:creationId xmlns:a16="http://schemas.microsoft.com/office/drawing/2014/main" id="{57EAC9F1-EA38-4D78-874A-7E53589E9AC3}"/>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BC48250F-708D-4163-A776-B6CE3832C5F2}"/>
              </a:ext>
            </a:extLst>
          </p:cNvPr>
          <p:cNvSpPr>
            <a:spLocks noGrp="1"/>
          </p:cNvSpPr>
          <p:nvPr>
            <p:ph type="sldNum" sz="quarter" idx="12"/>
          </p:nvPr>
        </p:nvSpPr>
        <p:spPr/>
        <p:txBody>
          <a:bodyPr/>
          <a:lstStyle/>
          <a:p>
            <a:fld id="{F0476036-CF50-4DC2-8F3D-8557C6B82832}" type="slidenum">
              <a:rPr lang="ru-RU" smtClean="0"/>
              <a:t>‹#›</a:t>
            </a:fld>
            <a:endParaRPr lang="ru-RU"/>
          </a:p>
        </p:txBody>
      </p:sp>
    </p:spTree>
    <p:extLst>
      <p:ext uri="{BB962C8B-B14F-4D97-AF65-F5344CB8AC3E}">
        <p14:creationId xmlns:p14="http://schemas.microsoft.com/office/powerpoint/2010/main" val="1287656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4808FD-C666-476C-81FF-F7EC57CEF43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8C4F49F4-1209-4E58-8606-A2104E73A4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E362622-39EA-42AA-AA3D-EB381408E5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A581C5D-9DBC-4FFF-B7F9-98D468610D16}"/>
              </a:ext>
            </a:extLst>
          </p:cNvPr>
          <p:cNvSpPr>
            <a:spLocks noGrp="1"/>
          </p:cNvSpPr>
          <p:nvPr>
            <p:ph type="dt" sz="half" idx="10"/>
          </p:nvPr>
        </p:nvSpPr>
        <p:spPr/>
        <p:txBody>
          <a:bodyPr/>
          <a:lstStyle/>
          <a:p>
            <a:fld id="{29ED036E-CC94-4EFB-98CC-6DB8781A95BB}" type="datetimeFigureOut">
              <a:rPr lang="ru-RU" smtClean="0"/>
              <a:t>30.11.2022</a:t>
            </a:fld>
            <a:endParaRPr lang="ru-RU"/>
          </a:p>
        </p:txBody>
      </p:sp>
      <p:sp>
        <p:nvSpPr>
          <p:cNvPr id="6" name="Нижний колонтитул 5">
            <a:extLst>
              <a:ext uri="{FF2B5EF4-FFF2-40B4-BE49-F238E27FC236}">
                <a16:creationId xmlns:a16="http://schemas.microsoft.com/office/drawing/2014/main" id="{A1A6AD13-512B-4B3A-AD3B-F336F11068D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74C8256-85B5-480D-A834-F61AADF82255}"/>
              </a:ext>
            </a:extLst>
          </p:cNvPr>
          <p:cNvSpPr>
            <a:spLocks noGrp="1"/>
          </p:cNvSpPr>
          <p:nvPr>
            <p:ph type="sldNum" sz="quarter" idx="12"/>
          </p:nvPr>
        </p:nvSpPr>
        <p:spPr/>
        <p:txBody>
          <a:bodyPr/>
          <a:lstStyle/>
          <a:p>
            <a:fld id="{F0476036-CF50-4DC2-8F3D-8557C6B82832}" type="slidenum">
              <a:rPr lang="ru-RU" smtClean="0"/>
              <a:t>‹#›</a:t>
            </a:fld>
            <a:endParaRPr lang="ru-RU"/>
          </a:p>
        </p:txBody>
      </p:sp>
    </p:spTree>
    <p:extLst>
      <p:ext uri="{BB962C8B-B14F-4D97-AF65-F5344CB8AC3E}">
        <p14:creationId xmlns:p14="http://schemas.microsoft.com/office/powerpoint/2010/main" val="572802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E87B30B-FFBA-46F6-9DBD-6C0FDA4A641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A3C424ED-4A3C-4515-91E4-87226B6205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5ABF3B75-8ACB-4CA6-85AA-7DCD11E1EB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B2E9FAC-34EB-45FC-9E9E-85474F465DDA}"/>
              </a:ext>
            </a:extLst>
          </p:cNvPr>
          <p:cNvSpPr>
            <a:spLocks noGrp="1"/>
          </p:cNvSpPr>
          <p:nvPr>
            <p:ph type="dt" sz="half" idx="10"/>
          </p:nvPr>
        </p:nvSpPr>
        <p:spPr/>
        <p:txBody>
          <a:bodyPr/>
          <a:lstStyle/>
          <a:p>
            <a:fld id="{29ED036E-CC94-4EFB-98CC-6DB8781A95BB}" type="datetimeFigureOut">
              <a:rPr lang="ru-RU" smtClean="0"/>
              <a:t>30.11.2022</a:t>
            </a:fld>
            <a:endParaRPr lang="ru-RU"/>
          </a:p>
        </p:txBody>
      </p:sp>
      <p:sp>
        <p:nvSpPr>
          <p:cNvPr id="6" name="Нижний колонтитул 5">
            <a:extLst>
              <a:ext uri="{FF2B5EF4-FFF2-40B4-BE49-F238E27FC236}">
                <a16:creationId xmlns:a16="http://schemas.microsoft.com/office/drawing/2014/main" id="{A8B106E0-3CBB-4CC0-B172-3057D672623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A795B66-D60B-4897-9877-EFD54035B8F5}"/>
              </a:ext>
            </a:extLst>
          </p:cNvPr>
          <p:cNvSpPr>
            <a:spLocks noGrp="1"/>
          </p:cNvSpPr>
          <p:nvPr>
            <p:ph type="sldNum" sz="quarter" idx="12"/>
          </p:nvPr>
        </p:nvSpPr>
        <p:spPr/>
        <p:txBody>
          <a:bodyPr/>
          <a:lstStyle/>
          <a:p>
            <a:fld id="{F0476036-CF50-4DC2-8F3D-8557C6B82832}" type="slidenum">
              <a:rPr lang="ru-RU" smtClean="0"/>
              <a:t>‹#›</a:t>
            </a:fld>
            <a:endParaRPr lang="ru-RU"/>
          </a:p>
        </p:txBody>
      </p:sp>
    </p:spTree>
    <p:extLst>
      <p:ext uri="{BB962C8B-B14F-4D97-AF65-F5344CB8AC3E}">
        <p14:creationId xmlns:p14="http://schemas.microsoft.com/office/powerpoint/2010/main" val="2319205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48CF3F-51AA-41C9-BC26-5A3471BA48D1}"/>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E00B9762-31C5-4AE6-9DC0-F765521CE546}"/>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B90D728-33AC-455F-BF39-8AAFA06AD287}"/>
              </a:ext>
            </a:extLst>
          </p:cNvPr>
          <p:cNvSpPr>
            <a:spLocks noGrp="1"/>
          </p:cNvSpPr>
          <p:nvPr>
            <p:ph type="dt" sz="half" idx="10"/>
          </p:nvPr>
        </p:nvSpPr>
        <p:spPr/>
        <p:txBody>
          <a:bodyPr/>
          <a:lstStyle/>
          <a:p>
            <a:fld id="{29ED036E-CC94-4EFB-98CC-6DB8781A95BB}" type="datetimeFigureOut">
              <a:rPr lang="ru-RU" smtClean="0"/>
              <a:t>30.11.2022</a:t>
            </a:fld>
            <a:endParaRPr lang="ru-RU"/>
          </a:p>
        </p:txBody>
      </p:sp>
      <p:sp>
        <p:nvSpPr>
          <p:cNvPr id="5" name="Нижний колонтитул 4">
            <a:extLst>
              <a:ext uri="{FF2B5EF4-FFF2-40B4-BE49-F238E27FC236}">
                <a16:creationId xmlns:a16="http://schemas.microsoft.com/office/drawing/2014/main" id="{5BA71D6D-30C9-4C8D-AF8A-CD09B3D10CA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116B1D0-8DA9-4108-9570-896C6A79FD3D}"/>
              </a:ext>
            </a:extLst>
          </p:cNvPr>
          <p:cNvSpPr>
            <a:spLocks noGrp="1"/>
          </p:cNvSpPr>
          <p:nvPr>
            <p:ph type="sldNum" sz="quarter" idx="12"/>
          </p:nvPr>
        </p:nvSpPr>
        <p:spPr/>
        <p:txBody>
          <a:bodyPr/>
          <a:lstStyle/>
          <a:p>
            <a:fld id="{F0476036-CF50-4DC2-8F3D-8557C6B82832}" type="slidenum">
              <a:rPr lang="ru-RU" smtClean="0"/>
              <a:t>‹#›</a:t>
            </a:fld>
            <a:endParaRPr lang="ru-RU"/>
          </a:p>
        </p:txBody>
      </p:sp>
    </p:spTree>
    <p:extLst>
      <p:ext uri="{BB962C8B-B14F-4D97-AF65-F5344CB8AC3E}">
        <p14:creationId xmlns:p14="http://schemas.microsoft.com/office/powerpoint/2010/main" val="4071987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9951058D-26CC-4503-8B54-0BBC2B623AB9}"/>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23671036-651C-4E19-8094-50A875BE13AA}"/>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05512D1-4E59-45DC-8F39-88000FF299EC}"/>
              </a:ext>
            </a:extLst>
          </p:cNvPr>
          <p:cNvSpPr>
            <a:spLocks noGrp="1"/>
          </p:cNvSpPr>
          <p:nvPr>
            <p:ph type="dt" sz="half" idx="10"/>
          </p:nvPr>
        </p:nvSpPr>
        <p:spPr/>
        <p:txBody>
          <a:bodyPr/>
          <a:lstStyle/>
          <a:p>
            <a:fld id="{29ED036E-CC94-4EFB-98CC-6DB8781A95BB}" type="datetimeFigureOut">
              <a:rPr lang="ru-RU" smtClean="0"/>
              <a:t>30.11.2022</a:t>
            </a:fld>
            <a:endParaRPr lang="ru-RU"/>
          </a:p>
        </p:txBody>
      </p:sp>
      <p:sp>
        <p:nvSpPr>
          <p:cNvPr id="5" name="Нижний колонтитул 4">
            <a:extLst>
              <a:ext uri="{FF2B5EF4-FFF2-40B4-BE49-F238E27FC236}">
                <a16:creationId xmlns:a16="http://schemas.microsoft.com/office/drawing/2014/main" id="{89B6BE9F-861E-4DAB-BBF2-F1BD474A123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1A73300-CF5A-4452-8C8D-8F3FB1E22135}"/>
              </a:ext>
            </a:extLst>
          </p:cNvPr>
          <p:cNvSpPr>
            <a:spLocks noGrp="1"/>
          </p:cNvSpPr>
          <p:nvPr>
            <p:ph type="sldNum" sz="quarter" idx="12"/>
          </p:nvPr>
        </p:nvSpPr>
        <p:spPr/>
        <p:txBody>
          <a:bodyPr/>
          <a:lstStyle/>
          <a:p>
            <a:fld id="{F0476036-CF50-4DC2-8F3D-8557C6B82832}" type="slidenum">
              <a:rPr lang="ru-RU" smtClean="0"/>
              <a:t>‹#›</a:t>
            </a:fld>
            <a:endParaRPr lang="ru-RU"/>
          </a:p>
        </p:txBody>
      </p:sp>
    </p:spTree>
    <p:extLst>
      <p:ext uri="{BB962C8B-B14F-4D97-AF65-F5344CB8AC3E}">
        <p14:creationId xmlns:p14="http://schemas.microsoft.com/office/powerpoint/2010/main" val="2133611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4E61EE-8420-4BEF-8EAA-AB18ACAB7E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CDB56EA5-6243-49F1-BB03-AD99299DCE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445013F-7B9A-4E60-B5F1-07FF1A9CF0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ED036E-CC94-4EFB-98CC-6DB8781A95BB}" type="datetimeFigureOut">
              <a:rPr lang="ru-RU" smtClean="0"/>
              <a:t>30.11.2022</a:t>
            </a:fld>
            <a:endParaRPr lang="ru-RU"/>
          </a:p>
        </p:txBody>
      </p:sp>
      <p:sp>
        <p:nvSpPr>
          <p:cNvPr id="5" name="Нижний колонтитул 4">
            <a:extLst>
              <a:ext uri="{FF2B5EF4-FFF2-40B4-BE49-F238E27FC236}">
                <a16:creationId xmlns:a16="http://schemas.microsoft.com/office/drawing/2014/main" id="{E2B29FB9-45CD-4038-880E-E1808269DF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D5BC6CD0-224E-43C7-8096-7288C6128A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476036-CF50-4DC2-8F3D-8557C6B82832}" type="slidenum">
              <a:rPr lang="ru-RU" smtClean="0"/>
              <a:t>‹#›</a:t>
            </a:fld>
            <a:endParaRPr lang="ru-RU"/>
          </a:p>
        </p:txBody>
      </p:sp>
      <p:pic>
        <p:nvPicPr>
          <p:cNvPr id="8" name="Рисунок 7">
            <a:extLst>
              <a:ext uri="{FF2B5EF4-FFF2-40B4-BE49-F238E27FC236}">
                <a16:creationId xmlns:a16="http://schemas.microsoft.com/office/drawing/2014/main" id="{E83497BC-9E07-4968-A583-9E1269B1F854}"/>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940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0E0FF1-39BF-42E4-B429-AF91713C6305}"/>
              </a:ext>
            </a:extLst>
          </p:cNvPr>
          <p:cNvSpPr>
            <a:spLocks noGrp="1"/>
          </p:cNvSpPr>
          <p:nvPr>
            <p:ph type="ctrTitle"/>
          </p:nvPr>
        </p:nvSpPr>
        <p:spPr>
          <a:xfrm>
            <a:off x="221673" y="1399454"/>
            <a:ext cx="5726545" cy="2387600"/>
          </a:xfrm>
        </p:spPr>
        <p:txBody>
          <a:bodyPr>
            <a:normAutofit fontScale="90000"/>
          </a:bodyPr>
          <a:lstStyle/>
          <a:p>
            <a:pPr algn="l"/>
            <a:r>
              <a:rPr lang="uk-UA" sz="4800" b="1" dirty="0" smtClean="0">
                <a:solidFill>
                  <a:schemeClr val="bg1"/>
                </a:solidFill>
                <a:latin typeface="Arial" panose="020B0604020202020204" pitchFamily="34" charset="0"/>
                <a:cs typeface="Arial" panose="020B0604020202020204" pitchFamily="34" charset="0"/>
              </a:rPr>
              <a:t>Польська фармацевтика: суворий контроль за якістю ліків та найнижчі ціни в Європі</a:t>
            </a:r>
            <a:endParaRPr lang="uk-UA" sz="48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270760" y="542836"/>
            <a:ext cx="8464296" cy="1815882"/>
          </a:xfrm>
          <a:prstGeom prst="rect">
            <a:avLst/>
          </a:prstGeom>
        </p:spPr>
        <p:txBody>
          <a:bodyPr wrap="square">
            <a:spAutoFit/>
          </a:bodyPr>
          <a:lstStyle/>
          <a:p>
            <a:r>
              <a:rPr lang="uk-UA" sz="2800" b="1" dirty="0">
                <a:solidFill>
                  <a:srgbClr val="FFC000"/>
                </a:solidFill>
              </a:rPr>
              <a:t>Ставка ПДВ для ліків у Польщі становить 7% (за стандартної ставки на інші товари 22%). Завдяки такій ціновій політиці ціни в польських аптеках є нижчими, ніж в інших європейських країнах.</a:t>
            </a:r>
          </a:p>
        </p:txBody>
      </p:sp>
      <p:pic>
        <p:nvPicPr>
          <p:cNvPr id="4" name="Рисунок 3"/>
          <p:cNvPicPr>
            <a:picLocks noChangeAspect="1"/>
          </p:cNvPicPr>
          <p:nvPr/>
        </p:nvPicPr>
        <p:blipFill>
          <a:blip r:embed="rId2"/>
          <a:stretch>
            <a:fillRect/>
          </a:stretch>
        </p:blipFill>
        <p:spPr>
          <a:xfrm>
            <a:off x="3172969" y="2292000"/>
            <a:ext cx="5867528" cy="4394608"/>
          </a:xfrm>
          <a:prstGeom prst="ellipse">
            <a:avLst/>
          </a:prstGeom>
          <a:ln>
            <a:noFill/>
          </a:ln>
          <a:effectLst>
            <a:softEdge rad="112500"/>
          </a:effectLst>
        </p:spPr>
      </p:pic>
    </p:spTree>
    <p:extLst>
      <p:ext uri="{BB962C8B-B14F-4D97-AF65-F5344CB8AC3E}">
        <p14:creationId xmlns:p14="http://schemas.microsoft.com/office/powerpoint/2010/main" val="26742561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12848" y="758274"/>
            <a:ext cx="9454896" cy="2677656"/>
          </a:xfrm>
          <a:prstGeom prst="rect">
            <a:avLst/>
          </a:prstGeom>
        </p:spPr>
        <p:txBody>
          <a:bodyPr wrap="square">
            <a:spAutoFit/>
          </a:bodyPr>
          <a:lstStyle/>
          <a:p>
            <a:r>
              <a:rPr lang="uk-UA" sz="2400" dirty="0" smtClean="0">
                <a:solidFill>
                  <a:srgbClr val="FFC000"/>
                </a:solidFill>
                <a:latin typeface="Arial" panose="020B0604020202020204" pitchFamily="34" charset="0"/>
                <a:cs typeface="Arial" panose="020B0604020202020204" pitchFamily="34" charset="0"/>
              </a:rPr>
              <a:t>Середня тривалість життя у Польщі досить висока: 73 роки у чоловіків та 80 років – у жінок, що говорить про високий рівень життя та охорони здоров'я. При цьому фармацевтичний ринок Польщі досить суперечливий: європейська якість фармобслуговування населення є сусідами з неприйняттям новаторських ідей у роботі аптек та консервативним ставленням до деяких аспектів життя.</a:t>
            </a:r>
            <a:endParaRPr lang="uk-UA" sz="2400" dirty="0">
              <a:solidFill>
                <a:srgbClr val="FFC000"/>
              </a:solidFill>
              <a:latin typeface="Arial" panose="020B0604020202020204" pitchFamily="34" charset="0"/>
              <a:cs typeface="Arial" panose="020B0604020202020204" pitchFamily="34" charset="0"/>
            </a:endParaRPr>
          </a:p>
        </p:txBody>
      </p:sp>
      <p:pic>
        <p:nvPicPr>
          <p:cNvPr id="5" name="Рисунок 4"/>
          <p:cNvPicPr>
            <a:picLocks noChangeAspect="1"/>
          </p:cNvPicPr>
          <p:nvPr/>
        </p:nvPicPr>
        <p:blipFill>
          <a:blip r:embed="rId2"/>
          <a:stretch>
            <a:fillRect/>
          </a:stretch>
        </p:blipFill>
        <p:spPr>
          <a:xfrm>
            <a:off x="3739896" y="3549967"/>
            <a:ext cx="5644896" cy="3139973"/>
          </a:xfrm>
          <a:prstGeom prst="ellipse">
            <a:avLst/>
          </a:prstGeom>
          <a:ln>
            <a:noFill/>
          </a:ln>
          <a:effectLst>
            <a:softEdge rad="112500"/>
          </a:effectLst>
        </p:spPr>
      </p:pic>
    </p:spTree>
    <p:extLst>
      <p:ext uri="{BB962C8B-B14F-4D97-AF65-F5344CB8AC3E}">
        <p14:creationId xmlns:p14="http://schemas.microsoft.com/office/powerpoint/2010/main" val="25020409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2816352" y="393192"/>
            <a:ext cx="7911953" cy="5916168"/>
          </a:xfrm>
          <a:prstGeom prst="rect">
            <a:avLst/>
          </a:prstGeom>
          <a:ln>
            <a:noFill/>
          </a:ln>
          <a:effectLst>
            <a:softEdge rad="112500"/>
          </a:effectLst>
        </p:spPr>
      </p:pic>
    </p:spTree>
    <p:extLst>
      <p:ext uri="{BB962C8B-B14F-4D97-AF65-F5344CB8AC3E}">
        <p14:creationId xmlns:p14="http://schemas.microsoft.com/office/powerpoint/2010/main" val="7011940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07920" y="355938"/>
            <a:ext cx="4130040" cy="6001643"/>
          </a:xfrm>
          <a:prstGeom prst="rect">
            <a:avLst/>
          </a:prstGeom>
          <a:solidFill>
            <a:srgbClr val="00C0B2"/>
          </a:solidFill>
        </p:spPr>
        <p:txBody>
          <a:bodyPr wrap="square">
            <a:spAutoFit/>
          </a:bodyPr>
          <a:lstStyle/>
          <a:p>
            <a:r>
              <a:rPr lang="uk-UA" sz="2400" dirty="0" smtClean="0">
                <a:solidFill>
                  <a:srgbClr val="FFFF00"/>
                </a:solidFill>
                <a:latin typeface="Arial" panose="020B0604020202020204" pitchFamily="34" charset="0"/>
                <a:cs typeface="Arial" panose="020B0604020202020204" pitchFamily="34" charset="0"/>
              </a:rPr>
              <a:t>Діяльність аптек і продаж усіх медичних препаратів в Польщі строго контролюється відповідними інстанціями і за будь-яке виявлене порушення карається високими штрафами. Крім того, усі ліки, перш ніж поступити у продаж, проходять декілька етапів перевірок, стандартизованих відповідно до вимог ЄС, тому якість таких ліків є гарантованою.</a:t>
            </a:r>
            <a:endParaRPr lang="uk-UA" sz="2400" dirty="0">
              <a:solidFill>
                <a:srgbClr val="FFFF00"/>
              </a:solidFill>
              <a:latin typeface="Arial" panose="020B0604020202020204" pitchFamily="34" charset="0"/>
              <a:cs typeface="Arial" panose="020B0604020202020204" pitchFamily="34" charset="0"/>
            </a:endParaRPr>
          </a:p>
        </p:txBody>
      </p:sp>
      <p:sp>
        <p:nvSpPr>
          <p:cNvPr id="3" name="Прямоугольник 2"/>
          <p:cNvSpPr/>
          <p:nvPr/>
        </p:nvSpPr>
        <p:spPr>
          <a:xfrm>
            <a:off x="7214616" y="447378"/>
            <a:ext cx="4590288" cy="4832092"/>
          </a:xfrm>
          <a:prstGeom prst="rect">
            <a:avLst/>
          </a:prstGeom>
          <a:solidFill>
            <a:srgbClr val="28D8D4"/>
          </a:solidFill>
        </p:spPr>
        <p:txBody>
          <a:bodyPr wrap="square">
            <a:spAutoFit/>
          </a:bodyPr>
          <a:lstStyle/>
          <a:p>
            <a:r>
              <a:rPr lang="uk-UA" sz="2800" dirty="0">
                <a:solidFill>
                  <a:schemeClr val="bg1"/>
                </a:solidFill>
                <a:latin typeface="Arial" panose="020B0604020202020204" pitchFamily="34" charset="0"/>
                <a:cs typeface="Arial" panose="020B0604020202020204" pitchFamily="34" charset="0"/>
              </a:rPr>
              <a:t>Самі пацієнти неодноразово відзначали: приймаючи польські ліки з аналогічною діючою речовиною, що й в українських, від препаратів з Польщі вони отримували значно кращий ефект та самопочуття, ніж від вітчизняних препаратів.</a:t>
            </a:r>
          </a:p>
        </p:txBody>
      </p:sp>
    </p:spTree>
    <p:extLst>
      <p:ext uri="{BB962C8B-B14F-4D97-AF65-F5344CB8AC3E}">
        <p14:creationId xmlns:p14="http://schemas.microsoft.com/office/powerpoint/2010/main" val="38565734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77440" y="1402140"/>
            <a:ext cx="9427464" cy="3967240"/>
          </a:xfrm>
          <a:prstGeom prst="rect">
            <a:avLst/>
          </a:prstGeom>
          <a:solidFill>
            <a:schemeClr val="accent2">
              <a:lumMod val="40000"/>
              <a:lumOff val="60000"/>
            </a:schemeClr>
          </a:solidFill>
          <a:ln>
            <a:solidFill>
              <a:srgbClr val="FF0000"/>
            </a:solidFill>
          </a:ln>
        </p:spPr>
        <p:txBody>
          <a:bodyPr vert="horz" wrap="square" lIns="91440" tIns="45720" rIns="91440" bIns="45720" rtlCol="0">
            <a:spAutoFit/>
          </a:bodyPr>
          <a:lstStyle/>
          <a:p>
            <a:pPr>
              <a:lnSpc>
                <a:spcPct val="90000"/>
              </a:lnSpc>
              <a:spcBef>
                <a:spcPts val="1000"/>
              </a:spcBef>
              <a:buFont typeface="Arial" panose="020B0604020202020204" pitchFamily="34" charset="0"/>
              <a:buNone/>
            </a:pPr>
            <a:r>
              <a:rPr lang="uk-UA" sz="2800" dirty="0" smtClean="0">
                <a:solidFill>
                  <a:schemeClr val="bg1"/>
                </a:solidFill>
                <a:latin typeface="Arial" panose="020B0604020202020204" pitchFamily="34" charset="0"/>
                <a:cs typeface="Arial" panose="020B0604020202020204" pitchFamily="34" charset="0"/>
              </a:rPr>
              <a:t>Суворий </a:t>
            </a:r>
            <a:r>
              <a:rPr lang="uk-UA" sz="2800" dirty="0">
                <a:solidFill>
                  <a:schemeClr val="bg1"/>
                </a:solidFill>
                <a:latin typeface="Arial" panose="020B0604020202020204" pitchFamily="34" charset="0"/>
                <a:cs typeface="Arial" panose="020B0604020202020204" pitchFamily="34" charset="0"/>
              </a:rPr>
              <a:t>контроль за роботою аптек та фармацевтичних компаній.</a:t>
            </a:r>
          </a:p>
          <a:p>
            <a:pPr>
              <a:lnSpc>
                <a:spcPct val="90000"/>
              </a:lnSpc>
              <a:spcBef>
                <a:spcPts val="1000"/>
              </a:spcBef>
              <a:buFont typeface="Arial" panose="020B0604020202020204" pitchFamily="34" charset="0"/>
              <a:buNone/>
            </a:pPr>
            <a:r>
              <a:rPr lang="uk-UA" sz="2800" dirty="0">
                <a:solidFill>
                  <a:schemeClr val="bg1"/>
                </a:solidFill>
                <a:latin typeface="Arial" panose="020B0604020202020204" pitchFamily="34" charset="0"/>
                <a:cs typeface="Arial" panose="020B0604020202020204" pitchFamily="34" charset="0"/>
              </a:rPr>
              <a:t>Ретельна перевірка якості медичних препаратів відповідно до стандартів ЄС.</a:t>
            </a:r>
          </a:p>
          <a:p>
            <a:pPr>
              <a:lnSpc>
                <a:spcPct val="90000"/>
              </a:lnSpc>
              <a:spcBef>
                <a:spcPts val="1000"/>
              </a:spcBef>
              <a:buFont typeface="Arial" panose="020B0604020202020204" pitchFamily="34" charset="0"/>
              <a:buNone/>
            </a:pPr>
            <a:r>
              <a:rPr lang="uk-UA" sz="2800" dirty="0">
                <a:solidFill>
                  <a:schemeClr val="bg1"/>
                </a:solidFill>
                <a:latin typeface="Arial" panose="020B0604020202020204" pitchFamily="34" charset="0"/>
                <a:cs typeface="Arial" panose="020B0604020202020204" pitchFamily="34" charset="0"/>
              </a:rPr>
              <a:t>Політика зниження цін на ліки, проваджена польським урядом.</a:t>
            </a:r>
          </a:p>
          <a:p>
            <a:pPr>
              <a:lnSpc>
                <a:spcPct val="90000"/>
              </a:lnSpc>
              <a:spcBef>
                <a:spcPts val="1000"/>
              </a:spcBef>
              <a:buFont typeface="Arial" panose="020B0604020202020204" pitchFamily="34" charset="0"/>
              <a:buNone/>
            </a:pPr>
            <a:r>
              <a:rPr lang="uk-UA" sz="2800" dirty="0">
                <a:solidFill>
                  <a:schemeClr val="bg1"/>
                </a:solidFill>
                <a:latin typeface="Arial" panose="020B0604020202020204" pitchFamily="34" charset="0"/>
                <a:cs typeface="Arial" panose="020B0604020202020204" pitchFamily="34" charset="0"/>
              </a:rPr>
              <a:t>Розгорнута мережа лабораторій та відділень відомих світових та польських фармацевтичних компаній на території Польщі.</a:t>
            </a:r>
          </a:p>
        </p:txBody>
      </p:sp>
      <p:sp>
        <p:nvSpPr>
          <p:cNvPr id="4" name="Прямоугольник 3"/>
          <p:cNvSpPr/>
          <p:nvPr/>
        </p:nvSpPr>
        <p:spPr>
          <a:xfrm>
            <a:off x="2743200" y="245102"/>
            <a:ext cx="8055864" cy="954107"/>
          </a:xfrm>
          <a:prstGeom prst="rect">
            <a:avLst/>
          </a:prstGeom>
        </p:spPr>
        <p:txBody>
          <a:bodyPr wrap="square">
            <a:spAutoFit/>
          </a:bodyPr>
          <a:lstStyle/>
          <a:p>
            <a:pPr algn="ctr"/>
            <a:r>
              <a:rPr lang="uk-UA" sz="2800" b="1" dirty="0" smtClean="0">
                <a:solidFill>
                  <a:schemeClr val="bg1"/>
                </a:solidFill>
                <a:latin typeface="Arial" panose="020B0604020202020204" pitchFamily="34" charset="0"/>
                <a:cs typeface="Arial" panose="020B0604020202020204" pitchFamily="34" charset="0"/>
              </a:rPr>
              <a:t>Секрет польських ліків криється у наступних чинниках: </a:t>
            </a:r>
            <a:endParaRPr lang="uk-UA" sz="28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79130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737734" y="254246"/>
            <a:ext cx="5819285" cy="523220"/>
          </a:xfrm>
          <a:prstGeom prst="rect">
            <a:avLst/>
          </a:prstGeom>
        </p:spPr>
        <p:txBody>
          <a:bodyPr wrap="none">
            <a:spAutoFit/>
          </a:bodyPr>
          <a:lstStyle/>
          <a:p>
            <a:r>
              <a:rPr lang="uk-UA" sz="2800" b="1" dirty="0">
                <a:solidFill>
                  <a:schemeClr val="bg1"/>
                </a:solidFill>
                <a:latin typeface="Arial" panose="020B0604020202020204" pitchFamily="34" charset="0"/>
                <a:cs typeface="Arial" panose="020B0604020202020204" pitchFamily="34" charset="0"/>
              </a:rPr>
              <a:t>Особливості аптечного бізнесу</a:t>
            </a:r>
            <a:r>
              <a:rPr lang="uk-UA" b="1" dirty="0">
                <a:solidFill>
                  <a:schemeClr val="bg1"/>
                </a:solidFill>
                <a:latin typeface="Arial" panose="020B0604020202020204" pitchFamily="34" charset="0"/>
                <a:cs typeface="Arial" panose="020B0604020202020204" pitchFamily="34" charset="0"/>
              </a:rPr>
              <a:t> </a:t>
            </a:r>
            <a:endParaRPr lang="uk-UA" b="1" dirty="0">
              <a:solidFill>
                <a:schemeClr val="bg1"/>
              </a:solidFill>
              <a:latin typeface="Arial" panose="020B0604020202020204" pitchFamily="34" charset="0"/>
              <a:cs typeface="Arial" panose="020B0604020202020204" pitchFamily="34" charset="0"/>
            </a:endParaRPr>
          </a:p>
        </p:txBody>
      </p:sp>
      <p:graphicFrame>
        <p:nvGraphicFramePr>
          <p:cNvPr id="7" name="Схема 6"/>
          <p:cNvGraphicFramePr/>
          <p:nvPr>
            <p:extLst>
              <p:ext uri="{D42A27DB-BD31-4B8C-83A1-F6EECF244321}">
                <p14:modId xmlns:p14="http://schemas.microsoft.com/office/powerpoint/2010/main" val="3065585493"/>
              </p:ext>
            </p:extLst>
          </p:nvPr>
        </p:nvGraphicFramePr>
        <p:xfrm>
          <a:off x="2583376" y="96949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Овал 7"/>
          <p:cNvSpPr/>
          <p:nvPr/>
        </p:nvSpPr>
        <p:spPr>
          <a:xfrm>
            <a:off x="3118104" y="2560767"/>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a:p>
        </p:txBody>
      </p:sp>
      <p:sp>
        <p:nvSpPr>
          <p:cNvPr id="9" name="Овал 8"/>
          <p:cNvSpPr/>
          <p:nvPr/>
        </p:nvSpPr>
        <p:spPr>
          <a:xfrm>
            <a:off x="3151632" y="3923286"/>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a:p>
        </p:txBody>
      </p:sp>
      <p:sp>
        <p:nvSpPr>
          <p:cNvPr id="10" name="Овал 9"/>
          <p:cNvSpPr/>
          <p:nvPr/>
        </p:nvSpPr>
        <p:spPr>
          <a:xfrm>
            <a:off x="3151632" y="5221287"/>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a:p>
        </p:txBody>
      </p:sp>
    </p:spTree>
    <p:extLst>
      <p:ext uri="{BB962C8B-B14F-4D97-AF65-F5344CB8AC3E}">
        <p14:creationId xmlns:p14="http://schemas.microsoft.com/office/powerpoint/2010/main" val="34847268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32304" y="183309"/>
            <a:ext cx="9070848" cy="2677656"/>
          </a:xfrm>
          <a:prstGeom prst="rect">
            <a:avLst/>
          </a:prstGeom>
          <a:solidFill>
            <a:srgbClr val="28D8D4"/>
          </a:solidFill>
        </p:spPr>
        <p:txBody>
          <a:bodyPr wrap="square">
            <a:spAutoFit/>
          </a:bodyPr>
          <a:lstStyle/>
          <a:p>
            <a:r>
              <a:rPr lang="uk-UA" sz="2400" dirty="0">
                <a:solidFill>
                  <a:schemeClr val="bg1"/>
                </a:solidFill>
                <a:latin typeface="Arial" panose="020B0604020202020204" pitchFamily="34" charset="0"/>
                <a:cs typeface="Arial" panose="020B0604020202020204" pitchFamily="34" charset="0"/>
              </a:rPr>
              <a:t>Володіти аптекою у Польщі можуть як фізичні, так і юридичні особи. Фармацевти, які володіють аптеками, повинні входити до Аптечної палати чи інших організацій самоврядування. Ліцензію на відкриття аптеки видають фармацевтичні інспектори, які є у кожному воєводстві. Вартість ліцензії складає 470 євро. Для отримання ліцензії аптека має відповідати певним вимогам. </a:t>
            </a:r>
          </a:p>
        </p:txBody>
      </p:sp>
      <p:sp>
        <p:nvSpPr>
          <p:cNvPr id="3" name="Прямоугольник 2"/>
          <p:cNvSpPr/>
          <p:nvPr/>
        </p:nvSpPr>
        <p:spPr>
          <a:xfrm>
            <a:off x="2432304" y="3969157"/>
            <a:ext cx="9159240" cy="2308324"/>
          </a:xfrm>
          <a:prstGeom prst="rect">
            <a:avLst/>
          </a:prstGeom>
          <a:solidFill>
            <a:srgbClr val="00C0B2"/>
          </a:solidFill>
        </p:spPr>
        <p:txBody>
          <a:bodyPr wrap="square">
            <a:spAutoFit/>
          </a:bodyPr>
          <a:lstStyle/>
          <a:p>
            <a:r>
              <a:rPr lang="uk-UA" sz="2400" dirty="0">
                <a:solidFill>
                  <a:schemeClr val="bg1"/>
                </a:solidFill>
                <a:latin typeface="Arial" panose="020B0604020202020204" pitchFamily="34" charset="0"/>
                <a:cs typeface="Arial" panose="020B0604020202020204" pitchFamily="34" charset="0"/>
              </a:rPr>
              <a:t>Загальнодоступна аптека повинна розміщуватись в окремій будівлі або бути відокремленою від інших приміщень. Її основна (виробнича) площа має бути не менше 100 м2 для міської аптеки та не менше 60 м2 – для аптеки у сільській місцевості. У торговому залі кожної аптеки мають бути створені умови для обслуговування інвалідів.</a:t>
            </a:r>
            <a:endParaRPr lang="uk-UA" sz="2400" dirty="0">
              <a:solidFill>
                <a:schemeClr val="bg1"/>
              </a:solidFill>
              <a:latin typeface="Arial" panose="020B0604020202020204" pitchFamily="34" charset="0"/>
              <a:cs typeface="Arial" panose="020B0604020202020204" pitchFamily="34" charset="0"/>
            </a:endParaRPr>
          </a:p>
        </p:txBody>
      </p:sp>
      <p:sp>
        <p:nvSpPr>
          <p:cNvPr id="4" name="Стрелка вниз 3"/>
          <p:cNvSpPr/>
          <p:nvPr/>
        </p:nvSpPr>
        <p:spPr>
          <a:xfrm>
            <a:off x="6163056" y="2925857"/>
            <a:ext cx="848868" cy="978408"/>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34154050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75538" y="790617"/>
            <a:ext cx="6096000" cy="369332"/>
          </a:xfrm>
          <a:prstGeom prst="rect">
            <a:avLst/>
          </a:prstGeom>
        </p:spPr>
        <p:txBody>
          <a:bodyPr>
            <a:spAutoFit/>
          </a:bodyPr>
          <a:lstStyle/>
          <a:p>
            <a:r>
              <a:rPr lang="uk-UA" dirty="0" smtClean="0"/>
              <a:t>У</a:t>
            </a:r>
            <a:endParaRPr lang="uk-UA" dirty="0"/>
          </a:p>
        </p:txBody>
      </p:sp>
      <p:graphicFrame>
        <p:nvGraphicFramePr>
          <p:cNvPr id="6" name="Схема 5"/>
          <p:cNvGraphicFramePr/>
          <p:nvPr>
            <p:extLst>
              <p:ext uri="{D42A27DB-BD31-4B8C-83A1-F6EECF244321}">
                <p14:modId xmlns:p14="http://schemas.microsoft.com/office/powerpoint/2010/main" val="1289674685"/>
              </p:ext>
            </p:extLst>
          </p:nvPr>
        </p:nvGraphicFramePr>
        <p:xfrm>
          <a:off x="2473198" y="373660"/>
          <a:ext cx="9261602" cy="58842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78490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064000" y="0"/>
            <a:ext cx="6096000" cy="369332"/>
          </a:xfrm>
          <a:prstGeom prst="rect">
            <a:avLst/>
          </a:prstGeom>
        </p:spPr>
        <p:txBody>
          <a:bodyPr>
            <a:spAutoFit/>
          </a:bodyPr>
          <a:lstStyle/>
          <a:p>
            <a:endParaRPr lang="uk-UA" dirty="0"/>
          </a:p>
        </p:txBody>
      </p:sp>
      <p:sp>
        <p:nvSpPr>
          <p:cNvPr id="2" name="Прямоугольник 1"/>
          <p:cNvSpPr/>
          <p:nvPr/>
        </p:nvSpPr>
        <p:spPr>
          <a:xfrm>
            <a:off x="3314700" y="3724692"/>
            <a:ext cx="6096000" cy="369332"/>
          </a:xfrm>
          <a:prstGeom prst="rect">
            <a:avLst/>
          </a:prstGeom>
        </p:spPr>
        <p:txBody>
          <a:bodyPr>
            <a:spAutoFit/>
          </a:bodyPr>
          <a:lstStyle/>
          <a:p>
            <a:endParaRPr lang="uk-UA" dirty="0"/>
          </a:p>
        </p:txBody>
      </p:sp>
      <p:graphicFrame>
        <p:nvGraphicFramePr>
          <p:cNvPr id="5" name="Схема 4"/>
          <p:cNvGraphicFramePr/>
          <p:nvPr>
            <p:extLst>
              <p:ext uri="{D42A27DB-BD31-4B8C-83A1-F6EECF244321}">
                <p14:modId xmlns:p14="http://schemas.microsoft.com/office/powerpoint/2010/main" val="3655599116"/>
              </p:ext>
            </p:extLst>
          </p:nvPr>
        </p:nvGraphicFramePr>
        <p:xfrm>
          <a:off x="1682496" y="756952"/>
          <a:ext cx="9976103" cy="61010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Прямоугольник 6"/>
          <p:cNvSpPr/>
          <p:nvPr/>
        </p:nvSpPr>
        <p:spPr>
          <a:xfrm>
            <a:off x="3118104" y="196733"/>
            <a:ext cx="8265893" cy="461665"/>
          </a:xfrm>
          <a:prstGeom prst="rect">
            <a:avLst/>
          </a:prstGeom>
        </p:spPr>
        <p:txBody>
          <a:bodyPr wrap="square">
            <a:spAutoFit/>
          </a:bodyPr>
          <a:lstStyle/>
          <a:p>
            <a:pPr lvl="0">
              <a:spcAft>
                <a:spcPts val="0"/>
              </a:spcAft>
            </a:pPr>
            <a:r>
              <a:rPr lang="uk-UA" sz="2400" dirty="0">
                <a:solidFill>
                  <a:schemeClr val="bg1"/>
                </a:solidFill>
                <a:latin typeface="Arial" panose="020B0604020202020204" pitchFamily="34" charset="0"/>
                <a:cs typeface="Arial" panose="020B0604020202020204" pitchFamily="34" charset="0"/>
              </a:rPr>
              <a:t>Кожна аптека в Польщі має зобов'язання: </a:t>
            </a:r>
          </a:p>
        </p:txBody>
      </p:sp>
    </p:spTree>
    <p:extLst>
      <p:ext uri="{BB962C8B-B14F-4D97-AF65-F5344CB8AC3E}">
        <p14:creationId xmlns:p14="http://schemas.microsoft.com/office/powerpoint/2010/main" val="24299470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ъект 7"/>
          <p:cNvSpPr>
            <a:spLocks noGrp="1"/>
          </p:cNvSpPr>
          <p:nvPr>
            <p:ph sz="half" idx="1"/>
          </p:nvPr>
        </p:nvSpPr>
        <p:spPr>
          <a:xfrm>
            <a:off x="1655064" y="609472"/>
            <a:ext cx="4681728" cy="2419124"/>
          </a:xfrm>
          <a:solidFill>
            <a:srgbClr val="28D8D4"/>
          </a:solidFill>
          <a:ln>
            <a:solidFill>
              <a:srgbClr val="FFFF00"/>
            </a:solidFill>
          </a:ln>
        </p:spPr>
        <p:txBody>
          <a:bodyPr wrap="square">
            <a:spAutoFit/>
          </a:bodyPr>
          <a:lstStyle/>
          <a:p>
            <a:pPr marL="0" indent="0">
              <a:buNone/>
            </a:pPr>
            <a:r>
              <a:rPr lang="uk-UA" sz="2400" dirty="0">
                <a:solidFill>
                  <a:schemeClr val="bg1"/>
                </a:solidFill>
                <a:latin typeface="Arial" panose="020B0604020202020204" pitchFamily="34" charset="0"/>
                <a:cs typeface="Arial" panose="020B0604020202020204" pitchFamily="34" charset="0"/>
              </a:rPr>
              <a:t>У польських аптеках працюють аптекарі з вищою і середньою спеціальною </a:t>
            </a:r>
            <a:r>
              <a:rPr lang="uk-UA" sz="2400" dirty="0">
                <a:solidFill>
                  <a:schemeClr val="bg1"/>
                </a:solidFill>
                <a:latin typeface="Arial" panose="020B0604020202020204" pitchFamily="34" charset="0"/>
                <a:cs typeface="Arial" panose="020B0604020202020204" pitchFamily="34" charset="0"/>
              </a:rPr>
              <a:t>фармацевтичною</a:t>
            </a:r>
            <a:r>
              <a:rPr lang="uk-UA" sz="2400" dirty="0">
                <a:solidFill>
                  <a:schemeClr val="bg1"/>
                </a:solidFill>
                <a:latin typeface="Arial" panose="020B0604020202020204" pitchFamily="34" charset="0"/>
                <a:cs typeface="Arial" panose="020B0604020202020204" pitchFamily="34" charset="0"/>
              </a:rPr>
              <a:t> освітою. </a:t>
            </a:r>
            <a:r>
              <a:rPr lang="uk-UA" sz="2400" dirty="0">
                <a:solidFill>
                  <a:schemeClr val="bg1"/>
                </a:solidFill>
                <a:latin typeface="Arial" panose="020B0604020202020204" pitchFamily="34" charset="0"/>
                <a:cs typeface="Arial" panose="020B0604020202020204" pitchFamily="34" charset="0"/>
              </a:rPr>
              <a:t>Аптекарі з середньою освітою займаються виготовленням і фасуванням лікарських засобів</a:t>
            </a:r>
            <a:r>
              <a:rPr lang="uk-UA" sz="2400" dirty="0" smtClean="0">
                <a:solidFill>
                  <a:schemeClr val="bg1"/>
                </a:solidFill>
                <a:latin typeface="Arial" panose="020B0604020202020204" pitchFamily="34" charset="0"/>
                <a:cs typeface="Arial" panose="020B0604020202020204" pitchFamily="34" charset="0"/>
              </a:rPr>
              <a:t>.</a:t>
            </a:r>
            <a:endParaRPr lang="uk-UA" sz="2400" dirty="0">
              <a:solidFill>
                <a:schemeClr val="bg1"/>
              </a:solidFill>
              <a:latin typeface="Arial" panose="020B0604020202020204" pitchFamily="34" charset="0"/>
              <a:cs typeface="Arial" panose="020B0604020202020204" pitchFamily="34" charset="0"/>
            </a:endParaRPr>
          </a:p>
        </p:txBody>
      </p:sp>
      <p:sp>
        <p:nvSpPr>
          <p:cNvPr id="9" name="Объект 8"/>
          <p:cNvSpPr>
            <a:spLocks noGrp="1"/>
          </p:cNvSpPr>
          <p:nvPr>
            <p:ph sz="half" idx="2"/>
          </p:nvPr>
        </p:nvSpPr>
        <p:spPr>
          <a:xfrm>
            <a:off x="6455664" y="2700408"/>
            <a:ext cx="5303520" cy="3416320"/>
          </a:xfrm>
          <a:solidFill>
            <a:schemeClr val="accent2">
              <a:lumMod val="40000"/>
              <a:lumOff val="60000"/>
            </a:schemeClr>
          </a:solidFill>
          <a:ln>
            <a:solidFill>
              <a:srgbClr val="FF0000"/>
            </a:solidFill>
          </a:ln>
        </p:spPr>
        <p:txBody>
          <a:bodyPr wrap="square">
            <a:spAutoFit/>
          </a:bodyPr>
          <a:lstStyle/>
          <a:p>
            <a:pPr marL="0" indent="0">
              <a:buNone/>
            </a:pPr>
            <a:r>
              <a:rPr lang="uk-UA" sz="2400" dirty="0">
                <a:solidFill>
                  <a:srgbClr val="C00000"/>
                </a:solidFill>
                <a:latin typeface="Arial" panose="020B0604020202020204" pitchFamily="34" charset="0"/>
                <a:cs typeface="Arial" panose="020B0604020202020204" pitchFamily="34" charset="0"/>
              </a:rPr>
              <a:t>Фармацевт з вищою освітою для самостійної роботи в аптеці повинен пройти стажування в аптеці, здати професійний іспит і отримати посвідчення чинного фармацевта. </a:t>
            </a:r>
            <a:r>
              <a:rPr lang="uk-UA" sz="2400" dirty="0">
                <a:solidFill>
                  <a:srgbClr val="C00000"/>
                </a:solidFill>
                <a:latin typeface="Arial" panose="020B0604020202020204" pitchFamily="34" charset="0"/>
                <a:cs typeface="Arial" panose="020B0604020202020204" pitchFamily="34" charset="0"/>
              </a:rPr>
              <a:t>Польська Аптечна палата веде реєстр діючих фармацевтів, а всі аспекти аптечного бізнесу регулюються законодавством</a:t>
            </a:r>
            <a:r>
              <a:rPr lang="uk-UA" sz="2400" dirty="0" smtClean="0">
                <a:solidFill>
                  <a:srgbClr val="C00000"/>
                </a:solidFill>
                <a:latin typeface="Arial" panose="020B0604020202020204" pitchFamily="34" charset="0"/>
                <a:cs typeface="Arial" panose="020B0604020202020204" pitchFamily="34" charset="0"/>
              </a:rPr>
              <a:t>.</a:t>
            </a:r>
            <a:endParaRPr lang="uk-UA" sz="2400" dirty="0">
              <a:solidFill>
                <a:srgbClr val="C00000"/>
              </a:solidFill>
              <a:latin typeface="Arial" panose="020B0604020202020204" pitchFamily="34" charset="0"/>
              <a:cs typeface="Arial" panose="020B0604020202020204" pitchFamily="34" charset="0"/>
            </a:endParaRPr>
          </a:p>
        </p:txBody>
      </p:sp>
      <p:pic>
        <p:nvPicPr>
          <p:cNvPr id="10" name="Рисунок 9"/>
          <p:cNvPicPr>
            <a:picLocks noChangeAspect="1"/>
          </p:cNvPicPr>
          <p:nvPr/>
        </p:nvPicPr>
        <p:blipFill>
          <a:blip r:embed="rId2"/>
          <a:stretch>
            <a:fillRect/>
          </a:stretch>
        </p:blipFill>
        <p:spPr>
          <a:xfrm>
            <a:off x="6778752" y="136017"/>
            <a:ext cx="4657344" cy="2445106"/>
          </a:xfrm>
          <a:prstGeom prst="ellipse">
            <a:avLst/>
          </a:prstGeom>
          <a:ln>
            <a:noFill/>
          </a:ln>
          <a:effectLst>
            <a:softEdge rad="112500"/>
          </a:effectLst>
        </p:spPr>
      </p:pic>
      <p:pic>
        <p:nvPicPr>
          <p:cNvPr id="11" name="Рисунок 10"/>
          <p:cNvPicPr>
            <a:picLocks noChangeAspect="1"/>
          </p:cNvPicPr>
          <p:nvPr/>
        </p:nvPicPr>
        <p:blipFill>
          <a:blip r:embed="rId3"/>
          <a:stretch>
            <a:fillRect/>
          </a:stretch>
        </p:blipFill>
        <p:spPr>
          <a:xfrm>
            <a:off x="1911339" y="3352382"/>
            <a:ext cx="4169178" cy="2764346"/>
          </a:xfrm>
          <a:prstGeom prst="rect">
            <a:avLst/>
          </a:prstGeom>
          <a:ln>
            <a:noFill/>
          </a:ln>
          <a:effectLst>
            <a:softEdge rad="112500"/>
          </a:effectLst>
        </p:spPr>
      </p:pic>
    </p:spTree>
    <p:extLst>
      <p:ext uri="{BB962C8B-B14F-4D97-AF65-F5344CB8AC3E}">
        <p14:creationId xmlns:p14="http://schemas.microsoft.com/office/powerpoint/2010/main" val="13143233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12848" y="1197203"/>
            <a:ext cx="8833104" cy="1938992"/>
          </a:xfrm>
          <a:prstGeom prst="rect">
            <a:avLst/>
          </a:prstGeom>
          <a:solidFill>
            <a:srgbClr val="28D8D4"/>
          </a:solidFill>
        </p:spPr>
        <p:txBody>
          <a:bodyPr wrap="square">
            <a:spAutoFit/>
          </a:bodyPr>
          <a:lstStyle/>
          <a:p>
            <a:r>
              <a:rPr lang="uk-UA" sz="2000" dirty="0" smtClean="0">
                <a:solidFill>
                  <a:schemeClr val="bg1"/>
                </a:solidFill>
                <a:latin typeface="Arial" panose="020B0604020202020204" pitchFamily="34" charset="0"/>
                <a:cs typeface="Arial" panose="020B0604020202020204" pitchFamily="34" charset="0"/>
              </a:rPr>
              <a:t>Наявність </a:t>
            </a:r>
            <a:r>
              <a:rPr lang="uk-UA" sz="2000" dirty="0">
                <a:solidFill>
                  <a:schemeClr val="bg1"/>
                </a:solidFill>
                <a:latin typeface="Arial" panose="020B0604020202020204" pitchFamily="34" charset="0"/>
                <a:cs typeface="Arial" panose="020B0604020202020204" pitchFamily="34" charset="0"/>
              </a:rPr>
              <a:t>потужної, сучасної та конкурентоспроможної фармацевтичної промисловості є великим активом для Польщі. </a:t>
            </a:r>
            <a:r>
              <a:rPr lang="uk-UA" sz="2000" dirty="0">
                <a:solidFill>
                  <a:schemeClr val="bg1"/>
                </a:solidFill>
                <a:latin typeface="Arial" panose="020B0604020202020204" pitchFamily="34" charset="0"/>
                <a:cs typeface="Arial" panose="020B0604020202020204" pitchFamily="34" charset="0"/>
              </a:rPr>
              <a:t>Фармацевтична промисловість є однією з найбільш інноваційних у країні. </a:t>
            </a:r>
            <a:r>
              <a:rPr lang="uk-UA" sz="2000" dirty="0">
                <a:solidFill>
                  <a:schemeClr val="bg1"/>
                </a:solidFill>
                <a:latin typeface="Arial" panose="020B0604020202020204" pitchFamily="34" charset="0"/>
                <a:cs typeface="Arial" panose="020B0604020202020204" pitchFamily="34" charset="0"/>
              </a:rPr>
              <a:t>Польща не скупиться на витрати на фармакологію: майже 10% витрат на наукові дослідження і розробки виділяється власне на цей сектор промисловості</a:t>
            </a:r>
            <a:r>
              <a:rPr lang="uk-UA" sz="2000" dirty="0" smtClean="0">
                <a:solidFill>
                  <a:schemeClr val="bg1"/>
                </a:solidFill>
                <a:latin typeface="Arial" panose="020B0604020202020204" pitchFamily="34" charset="0"/>
                <a:cs typeface="Arial" panose="020B0604020202020204" pitchFamily="34" charset="0"/>
              </a:rPr>
              <a:t>.</a:t>
            </a:r>
            <a:endParaRPr lang="uk-UA" sz="2000" dirty="0">
              <a:solidFill>
                <a:schemeClr val="bg1"/>
              </a:solidFill>
              <a:latin typeface="Arial" panose="020B0604020202020204" pitchFamily="34" charset="0"/>
              <a:cs typeface="Arial" panose="020B0604020202020204" pitchFamily="34" charset="0"/>
            </a:endParaRPr>
          </a:p>
        </p:txBody>
      </p:sp>
      <p:sp>
        <p:nvSpPr>
          <p:cNvPr id="3" name="Прямоугольник 2"/>
          <p:cNvSpPr/>
          <p:nvPr/>
        </p:nvSpPr>
        <p:spPr>
          <a:xfrm>
            <a:off x="1431893" y="3322646"/>
            <a:ext cx="10395014" cy="1200329"/>
          </a:xfrm>
          <a:prstGeom prst="rect">
            <a:avLst/>
          </a:prstGeom>
          <a:solidFill>
            <a:schemeClr val="accent2">
              <a:lumMod val="40000"/>
              <a:lumOff val="60000"/>
            </a:schemeClr>
          </a:solidFill>
          <a:ln>
            <a:solidFill>
              <a:srgbClr val="FF0000"/>
            </a:solidFill>
          </a:ln>
        </p:spPr>
        <p:txBody>
          <a:bodyPr vert="horz" wrap="square" lIns="91440" tIns="45720" rIns="91440" bIns="45720" rtlCol="0">
            <a:spAutoFit/>
          </a:bodyPr>
          <a:lstStyle/>
          <a:p>
            <a:pPr>
              <a:lnSpc>
                <a:spcPct val="90000"/>
              </a:lnSpc>
              <a:spcBef>
                <a:spcPts val="1000"/>
              </a:spcBef>
              <a:buFont typeface="Arial" panose="020B0604020202020204" pitchFamily="34" charset="0"/>
              <a:buNone/>
            </a:pPr>
            <a:r>
              <a:rPr lang="uk-UA" sz="2000" dirty="0">
                <a:solidFill>
                  <a:srgbClr val="C00000"/>
                </a:solidFill>
                <a:latin typeface="Arial" panose="020B0604020202020204" pitchFamily="34" charset="0"/>
                <a:cs typeface="Arial" panose="020B0604020202020204" pitchFamily="34" charset="0"/>
              </a:rPr>
              <a:t>Крім того, фармацевтичні компанії часто співпрацюють з польськими університетами та науково-дослідними інститутами, що в свою чергу, збільшує обсяг ресурсів, які виділяються на дослідження. За даними </a:t>
            </a:r>
            <a:r>
              <a:rPr lang="pl-PL" sz="2000" dirty="0">
                <a:solidFill>
                  <a:srgbClr val="C00000"/>
                </a:solidFill>
                <a:latin typeface="Arial" panose="020B0604020202020204" pitchFamily="34" charset="0"/>
                <a:cs typeface="Arial" panose="020B0604020202020204" pitchFamily="34" charset="0"/>
              </a:rPr>
              <a:t>GUS (Główny Urząd Statystyczny), 49% </a:t>
            </a:r>
            <a:r>
              <a:rPr lang="uk-UA" sz="2000" dirty="0">
                <a:solidFill>
                  <a:srgbClr val="C00000"/>
                </a:solidFill>
                <a:latin typeface="Arial" panose="020B0604020202020204" pitchFamily="34" charset="0"/>
                <a:cs typeface="Arial" panose="020B0604020202020204" pitchFamily="34" charset="0"/>
              </a:rPr>
              <a:t>польських фармацевтичних компаній беруть участь в інноваційних проектах</a:t>
            </a:r>
            <a:r>
              <a:rPr lang="uk-UA" sz="2000" dirty="0" smtClean="0">
                <a:solidFill>
                  <a:srgbClr val="C00000"/>
                </a:solidFill>
                <a:latin typeface="Arial" panose="020B0604020202020204" pitchFamily="34" charset="0"/>
                <a:cs typeface="Arial" panose="020B0604020202020204" pitchFamily="34" charset="0"/>
              </a:rPr>
              <a:t>.</a:t>
            </a:r>
            <a:endParaRPr lang="uk-UA" sz="2000" dirty="0">
              <a:solidFill>
                <a:srgbClr val="C00000"/>
              </a:solidFill>
              <a:latin typeface="Arial" panose="020B0604020202020204" pitchFamily="34" charset="0"/>
              <a:cs typeface="Arial" panose="020B0604020202020204" pitchFamily="34" charset="0"/>
            </a:endParaRPr>
          </a:p>
        </p:txBody>
      </p:sp>
      <p:sp>
        <p:nvSpPr>
          <p:cNvPr id="4" name="Прямоугольник 3"/>
          <p:cNvSpPr/>
          <p:nvPr/>
        </p:nvSpPr>
        <p:spPr>
          <a:xfrm>
            <a:off x="1892809" y="4750683"/>
            <a:ext cx="9619488" cy="1323439"/>
          </a:xfrm>
          <a:prstGeom prst="rect">
            <a:avLst/>
          </a:prstGeom>
          <a:solidFill>
            <a:srgbClr val="00C0B2"/>
          </a:solidFill>
        </p:spPr>
        <p:txBody>
          <a:bodyPr wrap="square">
            <a:spAutoFit/>
          </a:bodyPr>
          <a:lstStyle/>
          <a:p>
            <a:r>
              <a:rPr lang="uk-UA" sz="2000" dirty="0">
                <a:solidFill>
                  <a:schemeClr val="bg1"/>
                </a:solidFill>
                <a:latin typeface="Arial" panose="020B0604020202020204" pitchFamily="34" charset="0"/>
                <a:cs typeface="Arial" panose="020B0604020202020204" pitchFamily="34" charset="0"/>
              </a:rPr>
              <a:t>Обсяг державних витрат на розробку та закупівлю лікарських засобів у відсотках від загальних витрат на охорону здоров'я коливається в межах від 24%. В той же час, щороку з фармацевтичного сектору в польський бюджет надходить 2,4 млрд злотих. </a:t>
            </a:r>
            <a:endParaRPr lang="uk-UA" sz="2000" dirty="0">
              <a:solidFill>
                <a:schemeClr val="bg1"/>
              </a:solidFill>
              <a:latin typeface="Arial" panose="020B0604020202020204" pitchFamily="34" charset="0"/>
              <a:cs typeface="Arial" panose="020B0604020202020204" pitchFamily="34" charset="0"/>
            </a:endParaRPr>
          </a:p>
        </p:txBody>
      </p:sp>
      <p:sp>
        <p:nvSpPr>
          <p:cNvPr id="5" name="Прямоугольник 4"/>
          <p:cNvSpPr/>
          <p:nvPr/>
        </p:nvSpPr>
        <p:spPr>
          <a:xfrm>
            <a:off x="2508504" y="179755"/>
            <a:ext cx="6096000" cy="830997"/>
          </a:xfrm>
          <a:prstGeom prst="rect">
            <a:avLst/>
          </a:prstGeom>
        </p:spPr>
        <p:txBody>
          <a:bodyPr>
            <a:spAutoFit/>
          </a:bodyPr>
          <a:lstStyle/>
          <a:p>
            <a:pPr algn="ctr"/>
            <a:r>
              <a:rPr lang="uk-UA" sz="2400" dirty="0">
                <a:solidFill>
                  <a:srgbClr val="FFFF00"/>
                </a:solidFill>
                <a:latin typeface="Arial" panose="020B0604020202020204" pitchFamily="34" charset="0"/>
                <a:cs typeface="Arial" panose="020B0604020202020204" pitchFamily="34" charset="0"/>
              </a:rPr>
              <a:t>Польська фармацевтика як одна з провідних галузей промисловості країни.</a:t>
            </a:r>
            <a:endParaRPr lang="uk-UA" sz="24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551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07336" y="574054"/>
            <a:ext cx="8692896" cy="1569660"/>
          </a:xfrm>
          <a:prstGeom prst="rect">
            <a:avLst/>
          </a:prstGeom>
          <a:solidFill>
            <a:srgbClr val="28D8D4"/>
          </a:solidFill>
        </p:spPr>
        <p:txBody>
          <a:bodyPr wrap="square">
            <a:spAutoFit/>
          </a:bodyPr>
          <a:lstStyle/>
          <a:p>
            <a:r>
              <a:rPr lang="uk-UA" sz="2400" dirty="0">
                <a:solidFill>
                  <a:schemeClr val="bg1"/>
                </a:solidFill>
                <a:latin typeface="Arial" panose="020B0604020202020204" pitchFamily="34" charset="0"/>
                <a:cs typeface="Arial" panose="020B0604020202020204" pitchFamily="34" charset="0"/>
              </a:rPr>
              <a:t>Оптові фармкомпанії у Польщі не можуть відкривати свої аптеки, але в країні є аптечні мережі. Найбільші з них – </a:t>
            </a:r>
            <a:r>
              <a:rPr lang="pl-PL" sz="2400" dirty="0">
                <a:solidFill>
                  <a:schemeClr val="bg1"/>
                </a:solidFill>
                <a:latin typeface="Arial" panose="020B0604020202020204" pitchFamily="34" charset="0"/>
                <a:cs typeface="Arial" panose="020B0604020202020204" pitchFamily="34" charset="0"/>
              </a:rPr>
              <a:t>Apteka 21, EuroApteka </a:t>
            </a:r>
            <a:r>
              <a:rPr lang="uk-UA" sz="2400" dirty="0">
                <a:solidFill>
                  <a:schemeClr val="bg1"/>
                </a:solidFill>
                <a:latin typeface="Arial" panose="020B0604020202020204" pitchFamily="34" charset="0"/>
                <a:cs typeface="Arial" panose="020B0604020202020204" pitchFamily="34" charset="0"/>
              </a:rPr>
              <a:t>та </a:t>
            </a:r>
            <a:r>
              <a:rPr lang="pl-PL" sz="2400" dirty="0">
                <a:solidFill>
                  <a:schemeClr val="bg1"/>
                </a:solidFill>
                <a:latin typeface="Arial" panose="020B0604020202020204" pitchFamily="34" charset="0"/>
                <a:cs typeface="Arial" panose="020B0604020202020204" pitchFamily="34" charset="0"/>
              </a:rPr>
              <a:t>Superfarm. </a:t>
            </a:r>
            <a:r>
              <a:rPr lang="uk-UA" sz="2400" dirty="0">
                <a:solidFill>
                  <a:schemeClr val="bg1"/>
                </a:solidFill>
                <a:latin typeface="Arial" panose="020B0604020202020204" pitchFamily="34" charset="0"/>
                <a:cs typeface="Arial" panose="020B0604020202020204" pitchFamily="34" charset="0"/>
              </a:rPr>
              <a:t>Аптечним мережам належить загалом 29% усіх аптек. </a:t>
            </a:r>
          </a:p>
        </p:txBody>
      </p:sp>
      <p:sp>
        <p:nvSpPr>
          <p:cNvPr id="3" name="Прямоугольник 2"/>
          <p:cNvSpPr/>
          <p:nvPr/>
        </p:nvSpPr>
        <p:spPr>
          <a:xfrm>
            <a:off x="2459736" y="5178844"/>
            <a:ext cx="8540496" cy="1569660"/>
          </a:xfrm>
          <a:prstGeom prst="rect">
            <a:avLst/>
          </a:prstGeom>
          <a:solidFill>
            <a:srgbClr val="00C0B2"/>
          </a:solidFill>
          <a:ln>
            <a:solidFill>
              <a:srgbClr val="00C0B2"/>
            </a:solidFill>
          </a:ln>
        </p:spPr>
        <p:txBody>
          <a:bodyPr wrap="square">
            <a:spAutoFit/>
          </a:bodyPr>
          <a:lstStyle/>
          <a:p>
            <a:r>
              <a:rPr lang="uk-UA" sz="2400" dirty="0">
                <a:solidFill>
                  <a:schemeClr val="bg1"/>
                </a:solidFill>
                <a:latin typeface="Arial" panose="020B0604020202020204" pitchFamily="34" charset="0"/>
                <a:cs typeface="Arial" panose="020B0604020202020204" pitchFamily="34" charset="0"/>
              </a:rPr>
              <a:t>За законом, кожна аптечна мережа за кількістю торгових точок не може займати більше 1% регіонального ринку, а у найбільшому воєводстві не може перебувати понад 17 аптек однієї мережі.</a:t>
            </a:r>
            <a:endParaRPr lang="uk-UA" sz="2400" dirty="0">
              <a:solidFill>
                <a:schemeClr val="bg1"/>
              </a:solidFill>
              <a:latin typeface="Arial" panose="020B0604020202020204" pitchFamily="34" charset="0"/>
              <a:cs typeface="Arial" panose="020B0604020202020204" pitchFamily="34" charset="0"/>
            </a:endParaRPr>
          </a:p>
        </p:txBody>
      </p:sp>
      <p:pic>
        <p:nvPicPr>
          <p:cNvPr id="4" name="Рисунок 3"/>
          <p:cNvPicPr>
            <a:picLocks noChangeAspect="1"/>
          </p:cNvPicPr>
          <p:nvPr/>
        </p:nvPicPr>
        <p:blipFill>
          <a:blip r:embed="rId2"/>
          <a:stretch>
            <a:fillRect/>
          </a:stretch>
        </p:blipFill>
        <p:spPr>
          <a:xfrm>
            <a:off x="3616452" y="2258051"/>
            <a:ext cx="5783580" cy="28064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392969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069592" y="114054"/>
            <a:ext cx="5907024" cy="3785652"/>
          </a:xfrm>
          <a:prstGeom prst="rect">
            <a:avLst/>
          </a:prstGeom>
          <a:ln w="38100">
            <a:solidFill>
              <a:srgbClr val="92D050"/>
            </a:solid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uk-UA" sz="2400" dirty="0">
                <a:solidFill>
                  <a:schemeClr val="bg1"/>
                </a:solidFill>
                <a:latin typeface="Arial" panose="020B0604020202020204" pitchFamily="34" charset="0"/>
                <a:cs typeface="Arial" panose="020B0604020202020204" pitchFamily="34" charset="0"/>
              </a:rPr>
              <a:t>Як у Польщі перевіряють якість медичних препаратів?</a:t>
            </a:r>
          </a:p>
          <a:p>
            <a:r>
              <a:rPr lang="uk-UA" sz="2400" dirty="0">
                <a:solidFill>
                  <a:schemeClr val="bg1"/>
                </a:solidFill>
                <a:latin typeface="Arial" panose="020B0604020202020204" pitchFamily="34" charset="0"/>
                <a:cs typeface="Arial" panose="020B0604020202020204" pitchFamily="34" charset="0"/>
              </a:rPr>
              <a:t>Лікарські засоби в аптеках Польщі можуть реалізовуватися тільки за умови, що вони пройшли всі етапи з контролю якості. В законі від 6 вересня 2001 року “Про фармацевтичне право” найбільш важливим для захисту здоров'я і життя людей, визнано саме контроль якості лікарських засобів. </a:t>
            </a:r>
          </a:p>
        </p:txBody>
      </p:sp>
      <p:sp>
        <p:nvSpPr>
          <p:cNvPr id="6" name="Прямоугольник 5"/>
          <p:cNvSpPr/>
          <p:nvPr/>
        </p:nvSpPr>
        <p:spPr>
          <a:xfrm>
            <a:off x="8086344" y="83726"/>
            <a:ext cx="3947160" cy="4955203"/>
          </a:xfrm>
          <a:prstGeom prst="rect">
            <a:avLst/>
          </a:prstGeom>
          <a:ln w="38100">
            <a:solidFill>
              <a:srgbClr val="FFFF00"/>
            </a:solidFill>
          </a:ln>
        </p:spPr>
        <p:style>
          <a:lnRef idx="1">
            <a:schemeClr val="accent6"/>
          </a:lnRef>
          <a:fillRef idx="3">
            <a:schemeClr val="accent6"/>
          </a:fillRef>
          <a:effectRef idx="2">
            <a:schemeClr val="accent6"/>
          </a:effectRef>
          <a:fontRef idx="minor">
            <a:schemeClr val="lt1"/>
          </a:fontRef>
        </p:style>
        <p:txBody>
          <a:bodyPr wrap="square">
            <a:spAutoFit/>
          </a:bodyPr>
          <a:lstStyle/>
          <a:p>
            <a:r>
              <a:rPr lang="uk-UA" sz="2800" dirty="0">
                <a:latin typeface="Arial" panose="020B0604020202020204" pitchFamily="34" charset="0"/>
                <a:cs typeface="Arial" panose="020B0604020202020204" pitchFamily="34" charset="0"/>
              </a:rPr>
              <a:t>Даний </a:t>
            </a:r>
            <a:r>
              <a:rPr lang="uk-UA" sz="2400" dirty="0" smtClean="0">
                <a:latin typeface="Arial" panose="020B0604020202020204" pitchFamily="34" charset="0"/>
                <a:cs typeface="Arial" panose="020B0604020202020204" pitchFamily="34" charset="0"/>
              </a:rPr>
              <a:t>контроль в Польщі здійснюється як на регіональному рівні - фармацевтичними інспекторами (усього - 16 Воєводських фармацевтичних інспекторів), так і на національному рівні - Головним фармацевтичним інспектором (</a:t>
            </a:r>
            <a:r>
              <a:rPr lang="pl-PL" sz="2400" dirty="0" smtClean="0">
                <a:latin typeface="Arial" panose="020B0604020202020204" pitchFamily="34" charset="0"/>
                <a:cs typeface="Arial" panose="020B0604020202020204" pitchFamily="34" charset="0"/>
              </a:rPr>
              <a:t>Główny Inspektor Farmaceutyczny).</a:t>
            </a:r>
            <a:endParaRPr lang="pl-PL" sz="2400" dirty="0">
              <a:latin typeface="Arial" panose="020B0604020202020204" pitchFamily="34" charset="0"/>
              <a:cs typeface="Arial" panose="020B0604020202020204" pitchFamily="34" charset="0"/>
            </a:endParaRPr>
          </a:p>
        </p:txBody>
      </p:sp>
      <p:pic>
        <p:nvPicPr>
          <p:cNvPr id="7" name="Рисунок 6"/>
          <p:cNvPicPr>
            <a:picLocks noChangeAspect="1"/>
          </p:cNvPicPr>
          <p:nvPr/>
        </p:nvPicPr>
        <p:blipFill>
          <a:blip r:embed="rId2"/>
          <a:stretch>
            <a:fillRect/>
          </a:stretch>
        </p:blipFill>
        <p:spPr>
          <a:xfrm>
            <a:off x="2386584" y="4026979"/>
            <a:ext cx="5513832" cy="2628915"/>
          </a:xfrm>
          <a:prstGeom prst="rect">
            <a:avLst/>
          </a:prstGeom>
          <a:ln>
            <a:noFill/>
          </a:ln>
          <a:effectLst>
            <a:softEdge rad="112500"/>
          </a:effectLst>
        </p:spPr>
      </p:pic>
    </p:spTree>
    <p:extLst>
      <p:ext uri="{BB962C8B-B14F-4D97-AF65-F5344CB8AC3E}">
        <p14:creationId xmlns:p14="http://schemas.microsoft.com/office/powerpoint/2010/main" val="1052302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295144" y="190881"/>
            <a:ext cx="9491472" cy="2677656"/>
          </a:xfrm>
          <a:prstGeom prst="rect">
            <a:avLst/>
          </a:prstGeom>
          <a:solidFill>
            <a:srgbClr val="00C0B2"/>
          </a:solidFill>
        </p:spPr>
        <p:txBody>
          <a:bodyPr wrap="square">
            <a:spAutoFit/>
          </a:bodyPr>
          <a:lstStyle/>
          <a:p>
            <a:r>
              <a:rPr lang="uk-UA" sz="2400" dirty="0">
                <a:solidFill>
                  <a:schemeClr val="accent1">
                    <a:lumMod val="50000"/>
                  </a:schemeClr>
                </a:solidFill>
                <a:latin typeface="Arial" panose="020B0604020202020204" pitchFamily="34" charset="0"/>
                <a:cs typeface="Arial" panose="020B0604020202020204" pitchFamily="34" charset="0"/>
              </a:rPr>
              <a:t>Нагляд за якістю лікарських засобів в Польщі включає в себе:</a:t>
            </a:r>
          </a:p>
          <a:p>
            <a:pPr marL="342900" indent="-342900">
              <a:buFont typeface="Wingdings" panose="05000000000000000000" pitchFamily="2" charset="2"/>
              <a:buChar char="v"/>
            </a:pPr>
            <a:r>
              <a:rPr lang="uk-UA" sz="2400" dirty="0">
                <a:solidFill>
                  <a:schemeClr val="bg1"/>
                </a:solidFill>
                <a:latin typeface="Arial" panose="020B0604020202020204" pitchFamily="34" charset="0"/>
                <a:cs typeface="Arial" panose="020B0604020202020204" pitchFamily="34" charset="0"/>
              </a:rPr>
              <a:t>контроль за умовами транспортування та зберігання лікарських засобів;</a:t>
            </a:r>
          </a:p>
          <a:p>
            <a:pPr marL="342900" indent="-342900">
              <a:buFont typeface="Wingdings" panose="05000000000000000000" pitchFamily="2" charset="2"/>
              <a:buChar char="v"/>
            </a:pPr>
            <a:r>
              <a:rPr lang="uk-UA" sz="2400" dirty="0">
                <a:solidFill>
                  <a:schemeClr val="bg1"/>
                </a:solidFill>
                <a:latin typeface="Arial" panose="020B0604020202020204" pitchFamily="34" charset="0"/>
                <a:cs typeface="Arial" panose="020B0604020202020204" pitchFamily="34" charset="0"/>
              </a:rPr>
              <a:t>контроль аптек та інших підрозділів, що займаються роздрібною та оптовою торгівлею лікарськими засобами;</a:t>
            </a:r>
          </a:p>
          <a:p>
            <a:pPr marL="342900" indent="-342900">
              <a:buFont typeface="Wingdings" panose="05000000000000000000" pitchFamily="2" charset="2"/>
              <a:buChar char="v"/>
            </a:pPr>
            <a:r>
              <a:rPr lang="uk-UA" sz="2400" dirty="0">
                <a:solidFill>
                  <a:schemeClr val="bg1"/>
                </a:solidFill>
                <a:latin typeface="Arial" panose="020B0604020202020204" pitchFamily="34" charset="0"/>
                <a:cs typeface="Arial" panose="020B0604020202020204" pitchFamily="34" charset="0"/>
              </a:rPr>
              <a:t>контроль правильного маркування та реклами лікарських </a:t>
            </a:r>
            <a:r>
              <a:rPr lang="uk-UA" sz="2400" dirty="0" smtClean="0">
                <a:solidFill>
                  <a:schemeClr val="bg1"/>
                </a:solidFill>
                <a:latin typeface="Arial" panose="020B0604020202020204" pitchFamily="34" charset="0"/>
                <a:cs typeface="Arial" panose="020B0604020202020204" pitchFamily="34" charset="0"/>
              </a:rPr>
              <a:t>засобів</a:t>
            </a:r>
            <a:endParaRPr lang="uk-UA" sz="2400" dirty="0">
              <a:solidFill>
                <a:schemeClr val="bg1"/>
              </a:solidFill>
              <a:latin typeface="Arial" panose="020B0604020202020204" pitchFamily="34" charset="0"/>
              <a:cs typeface="Arial" panose="020B0604020202020204" pitchFamily="34" charset="0"/>
            </a:endParaRPr>
          </a:p>
        </p:txBody>
      </p:sp>
      <p:sp>
        <p:nvSpPr>
          <p:cNvPr id="4" name="Прямоугольник 3"/>
          <p:cNvSpPr/>
          <p:nvPr/>
        </p:nvSpPr>
        <p:spPr>
          <a:xfrm>
            <a:off x="2350008" y="3072348"/>
            <a:ext cx="9628632" cy="3416320"/>
          </a:xfrm>
          <a:prstGeom prst="rect">
            <a:avLst/>
          </a:prstGeom>
          <a:solidFill>
            <a:srgbClr val="28D8D4"/>
          </a:solidFill>
        </p:spPr>
        <p:txBody>
          <a:bodyPr wrap="square">
            <a:spAutoFit/>
          </a:bodyPr>
          <a:lstStyle/>
          <a:p>
            <a:r>
              <a:rPr lang="uk-UA" sz="2400" dirty="0">
                <a:solidFill>
                  <a:schemeClr val="accent1">
                    <a:lumMod val="50000"/>
                  </a:schemeClr>
                </a:solidFill>
                <a:latin typeface="Arial" panose="020B0604020202020204" pitchFamily="34" charset="0"/>
                <a:cs typeface="Arial" panose="020B0604020202020204" pitchFamily="34" charset="0"/>
              </a:rPr>
              <a:t>Прямий контроль якості ліків здійснюється через:</a:t>
            </a:r>
          </a:p>
          <a:p>
            <a:r>
              <a:rPr lang="uk-UA" sz="2400" dirty="0" smtClean="0">
                <a:solidFill>
                  <a:schemeClr val="accent1">
                    <a:lumMod val="50000"/>
                  </a:schemeClr>
                </a:solidFill>
                <a:latin typeface="Arial" panose="020B0604020202020204" pitchFamily="34" charset="0"/>
                <a:cs typeface="Arial" panose="020B0604020202020204" pitchFamily="34" charset="0"/>
              </a:rPr>
              <a:t>контроль </a:t>
            </a:r>
            <a:r>
              <a:rPr lang="uk-UA" sz="2400" dirty="0">
                <a:solidFill>
                  <a:schemeClr val="accent1">
                    <a:lumMod val="50000"/>
                  </a:schemeClr>
                </a:solidFill>
                <a:latin typeface="Arial" panose="020B0604020202020204" pitchFamily="34" charset="0"/>
                <a:cs typeface="Arial" panose="020B0604020202020204" pitchFamily="34" charset="0"/>
              </a:rPr>
              <a:t>за якістю рецептурних та фармацевтичних лікарських засобів в аптеках;</a:t>
            </a:r>
          </a:p>
          <a:p>
            <a:r>
              <a:rPr lang="uk-UA" sz="2400" dirty="0">
                <a:solidFill>
                  <a:schemeClr val="accent1">
                    <a:lumMod val="50000"/>
                  </a:schemeClr>
                </a:solidFill>
                <a:latin typeface="Arial" panose="020B0604020202020204" pitchFamily="34" charset="0"/>
                <a:cs typeface="Arial" panose="020B0604020202020204" pitchFamily="34" charset="0"/>
              </a:rPr>
              <a:t>направлення Фармацевтичною інспекцією лікарських засобів на дослідження в спеціалізовані інститути і науково-дослідні лабораторії;</a:t>
            </a:r>
          </a:p>
          <a:p>
            <a:r>
              <a:rPr lang="uk-UA" sz="2400" dirty="0">
                <a:solidFill>
                  <a:schemeClr val="accent1">
                    <a:lumMod val="50000"/>
                  </a:schemeClr>
                </a:solidFill>
                <a:latin typeface="Arial" panose="020B0604020202020204" pitchFamily="34" charset="0"/>
                <a:cs typeface="Arial" panose="020B0604020202020204" pitchFamily="34" charset="0"/>
              </a:rPr>
              <a:t>направлення лікарських засобів для проведення планових досліджень відповідно до державного плану та затвердженого графіку контролю.</a:t>
            </a:r>
          </a:p>
        </p:txBody>
      </p:sp>
      <p:pic>
        <p:nvPicPr>
          <p:cNvPr id="5" name="Рисунок 4"/>
          <p:cNvPicPr>
            <a:picLocks noChangeAspect="1"/>
          </p:cNvPicPr>
          <p:nvPr/>
        </p:nvPicPr>
        <p:blipFill>
          <a:blip r:embed="rId2"/>
          <a:stretch>
            <a:fillRect/>
          </a:stretch>
        </p:blipFill>
        <p:spPr>
          <a:xfrm>
            <a:off x="149218" y="2392947"/>
            <a:ext cx="2036198" cy="1358802"/>
          </a:xfrm>
          <a:prstGeom prst="rect">
            <a:avLst/>
          </a:prstGeom>
        </p:spPr>
      </p:pic>
    </p:spTree>
    <p:extLst>
      <p:ext uri="{BB962C8B-B14F-4D97-AF65-F5344CB8AC3E}">
        <p14:creationId xmlns:p14="http://schemas.microsoft.com/office/powerpoint/2010/main" val="35228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06948" y="0"/>
            <a:ext cx="3097036" cy="2060627"/>
          </a:xfrm>
          <a:prstGeom prst="rect">
            <a:avLst/>
          </a:prstGeom>
        </p:spPr>
      </p:pic>
      <p:sp>
        <p:nvSpPr>
          <p:cNvPr id="3" name="Прямоугольник 2"/>
          <p:cNvSpPr/>
          <p:nvPr/>
        </p:nvSpPr>
        <p:spPr>
          <a:xfrm>
            <a:off x="3096634" y="1883664"/>
            <a:ext cx="7592300" cy="4154984"/>
          </a:xfrm>
          <a:prstGeom prst="rect">
            <a:avLst/>
          </a:prstGeom>
          <a:solidFill>
            <a:srgbClr val="28D8D4"/>
          </a:solidFill>
          <a:ln w="38100">
            <a:solidFill>
              <a:srgbClr val="FFC000"/>
            </a:solidFill>
          </a:ln>
        </p:spPr>
        <p:txBody>
          <a:bodyPr wrap="square">
            <a:spAutoFit/>
          </a:bodyPr>
          <a:lstStyle/>
          <a:p>
            <a:r>
              <a:rPr lang="uk-UA" sz="2400" dirty="0" smtClean="0">
                <a:solidFill>
                  <a:schemeClr val="bg1"/>
                </a:solidFill>
                <a:latin typeface="Arial" panose="020B0604020202020204" pitchFamily="34" charset="0"/>
                <a:cs typeface="Arial" panose="020B0604020202020204" pitchFamily="34" charset="0"/>
              </a:rPr>
              <a:t>Якщо </a:t>
            </a:r>
            <a:r>
              <a:rPr lang="uk-UA" sz="2400" dirty="0">
                <a:solidFill>
                  <a:schemeClr val="bg1"/>
                </a:solidFill>
                <a:latin typeface="Arial" panose="020B0604020202020204" pitchFamily="34" charset="0"/>
                <a:cs typeface="Arial" panose="020B0604020202020204" pitchFamily="34" charset="0"/>
              </a:rPr>
              <a:t>в ході перевірки і випробувань, проведених спеціалізованими інститутами і науково-дослідними лабораторіями виявиться, що лікарський засіб не відповідає затвердженим вимогам, Фармацевтична інспекція приймає рішення призупинити торгівлю зазначених партій лікарського засобу по всій країні або на окремих її територіях та надається розпорядження про виключення з обороту (продажу) даного препарату або ж заборону його продажу, якщо до цього препарат ще не поступав на фармацевтичний ринок.</a:t>
            </a:r>
          </a:p>
        </p:txBody>
      </p:sp>
      <p:sp>
        <p:nvSpPr>
          <p:cNvPr id="4" name="Прямоугольник 3"/>
          <p:cNvSpPr/>
          <p:nvPr/>
        </p:nvSpPr>
        <p:spPr>
          <a:xfrm>
            <a:off x="3322320" y="178117"/>
            <a:ext cx="7293864" cy="1384995"/>
          </a:xfrm>
          <a:prstGeom prst="rect">
            <a:avLst/>
          </a:prstGeom>
        </p:spPr>
        <p:txBody>
          <a:bodyPr wrap="square">
            <a:spAutoFit/>
          </a:bodyPr>
          <a:lstStyle/>
          <a:p>
            <a:r>
              <a:rPr lang="uk-UA" sz="2800" b="1" dirty="0">
                <a:solidFill>
                  <a:schemeClr val="bg1"/>
                </a:solidFill>
                <a:latin typeface="Arial" panose="020B0604020202020204" pitchFamily="34" charset="0"/>
                <a:cs typeface="Arial" panose="020B0604020202020204" pitchFamily="34" charset="0"/>
              </a:rPr>
              <a:t>Здійснювати контроль якості лікарських засобів  має право лише  акредитована і атестована лабораторія.</a:t>
            </a:r>
            <a:endParaRPr lang="uk-UA" sz="28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3748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77440" y="66884"/>
            <a:ext cx="9052560" cy="4893647"/>
          </a:xfrm>
          <a:prstGeom prst="rect">
            <a:avLst/>
          </a:prstGeom>
          <a:solidFill>
            <a:srgbClr val="00C0B2"/>
          </a:solidFill>
          <a:ln w="38100">
            <a:solidFill>
              <a:srgbClr val="28D8D4"/>
            </a:solidFill>
          </a:ln>
        </p:spPr>
        <p:txBody>
          <a:bodyPr wrap="square">
            <a:spAutoFit/>
          </a:bodyPr>
          <a:lstStyle/>
          <a:p>
            <a:r>
              <a:rPr lang="uk-UA" sz="2400" dirty="0">
                <a:solidFill>
                  <a:schemeClr val="bg1"/>
                </a:solidFill>
                <a:latin typeface="Arial" panose="020B0604020202020204" pitchFamily="34" charset="0"/>
                <a:cs typeface="Arial" panose="020B0604020202020204" pitchFamily="34" charset="0"/>
              </a:rPr>
              <a:t>Усі ліки, які ми можемо придбати в польських аптеках, перш ніж туди потрапити проходять декілька етапів контролю:</a:t>
            </a:r>
          </a:p>
          <a:p>
            <a:endParaRPr lang="uk-UA" sz="24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uk-UA" sz="2400" dirty="0">
                <a:solidFill>
                  <a:schemeClr val="bg1"/>
                </a:solidFill>
                <a:latin typeface="Arial" panose="020B0604020202020204" pitchFamily="34" charset="0"/>
                <a:cs typeface="Arial" panose="020B0604020202020204" pitchFamily="34" charset="0"/>
              </a:rPr>
              <a:t>Контроль якості згідно з Міжнародними стандартами (стандарти ВООЗ, Міжнародної системи співробітництва фармацевтичних інспекцій (</a:t>
            </a:r>
            <a:r>
              <a:rPr lang="pl-PL" sz="2400" dirty="0">
                <a:solidFill>
                  <a:schemeClr val="bg1"/>
                </a:solidFill>
                <a:latin typeface="Arial" panose="020B0604020202020204" pitchFamily="34" charset="0"/>
                <a:cs typeface="Arial" panose="020B0604020202020204" pitchFamily="34" charset="0"/>
              </a:rPr>
              <a:t>PIC/S), Total Quality Management, Good Manufacturing Practice - GMP </a:t>
            </a:r>
            <a:r>
              <a:rPr lang="uk-UA" sz="2400" dirty="0">
                <a:solidFill>
                  <a:schemeClr val="bg1"/>
                </a:solidFill>
                <a:latin typeface="Arial" panose="020B0604020202020204" pitchFamily="34" charset="0"/>
                <a:cs typeface="Arial" panose="020B0604020202020204" pitchFamily="34" charset="0"/>
              </a:rPr>
              <a:t>тощо)</a:t>
            </a:r>
          </a:p>
          <a:p>
            <a:pPr marL="342900" indent="-342900">
              <a:buFont typeface="Wingdings" panose="05000000000000000000" pitchFamily="2" charset="2"/>
              <a:buChar char="Ø"/>
            </a:pPr>
            <a:r>
              <a:rPr lang="uk-UA" sz="2400" dirty="0">
                <a:solidFill>
                  <a:schemeClr val="bg1"/>
                </a:solidFill>
                <a:latin typeface="Arial" panose="020B0604020202020204" pitchFamily="34" charset="0"/>
                <a:cs typeface="Arial" panose="020B0604020202020204" pitchFamily="34" charset="0"/>
              </a:rPr>
              <a:t>Контроль якості згідно з вимогами законодавства ЄС</a:t>
            </a:r>
          </a:p>
          <a:p>
            <a:pPr marL="342900" indent="-342900">
              <a:buFont typeface="Wingdings" panose="05000000000000000000" pitchFamily="2" charset="2"/>
              <a:buChar char="Ø"/>
            </a:pPr>
            <a:r>
              <a:rPr lang="uk-UA" sz="2400" dirty="0">
                <a:solidFill>
                  <a:schemeClr val="bg1"/>
                </a:solidFill>
                <a:latin typeface="Arial" panose="020B0604020202020204" pitchFamily="34" charset="0"/>
                <a:cs typeface="Arial" panose="020B0604020202020204" pitchFamily="34" charset="0"/>
              </a:rPr>
              <a:t>Контроль якості згідно з вимогами польського законодавства</a:t>
            </a:r>
          </a:p>
          <a:p>
            <a:pPr marL="342900" indent="-342900">
              <a:buFont typeface="Wingdings" panose="05000000000000000000" pitchFamily="2" charset="2"/>
              <a:buChar char="Ø"/>
            </a:pPr>
            <a:r>
              <a:rPr lang="uk-UA" sz="2400" dirty="0">
                <a:solidFill>
                  <a:schemeClr val="bg1"/>
                </a:solidFill>
                <a:latin typeface="Arial" panose="020B0604020202020204" pitchFamily="34" charset="0"/>
                <a:cs typeface="Arial" panose="020B0604020202020204" pitchFamily="34" charset="0"/>
              </a:rPr>
              <a:t>Контроль якості згідно з вимогами законодавства тої країни, з якої експортуються ліки до Польщі</a:t>
            </a:r>
          </a:p>
          <a:p>
            <a:endParaRPr lang="uk-UA" sz="2400" dirty="0">
              <a:solidFill>
                <a:schemeClr val="accent1">
                  <a:lumMod val="50000"/>
                </a:schemeClr>
              </a:solidFill>
              <a:latin typeface="Arial" panose="020B0604020202020204" pitchFamily="34" charset="0"/>
              <a:cs typeface="Arial" panose="020B0604020202020204" pitchFamily="34" charset="0"/>
            </a:endParaRPr>
          </a:p>
        </p:txBody>
      </p:sp>
      <p:sp>
        <p:nvSpPr>
          <p:cNvPr id="4" name="Прямоугольник 3"/>
          <p:cNvSpPr/>
          <p:nvPr/>
        </p:nvSpPr>
        <p:spPr>
          <a:xfrm>
            <a:off x="2377440" y="5069116"/>
            <a:ext cx="9052560" cy="1569660"/>
          </a:xfrm>
          <a:prstGeom prst="rect">
            <a:avLst/>
          </a:prstGeom>
          <a:solidFill>
            <a:srgbClr val="28D8D4"/>
          </a:solidFill>
          <a:ln w="38100">
            <a:solidFill>
              <a:srgbClr val="FFC000"/>
            </a:solidFill>
          </a:ln>
        </p:spPr>
        <p:txBody>
          <a:bodyPr wrap="square">
            <a:spAutoFit/>
          </a:bodyPr>
          <a:lstStyle/>
          <a:p>
            <a:r>
              <a:rPr lang="uk-UA" sz="2400" dirty="0">
                <a:solidFill>
                  <a:schemeClr val="bg1"/>
                </a:solidFill>
                <a:latin typeface="Arial" panose="020B0604020202020204" pitchFamily="34" charset="0"/>
                <a:cs typeface="Arial" panose="020B0604020202020204" pitchFamily="34" charset="0"/>
              </a:rPr>
              <a:t>Зокрема, ліки перевіряють на відповідність усім вимогам національної реєстрації, їх здатність спричиняти передбачений </a:t>
            </a:r>
            <a:r>
              <a:rPr lang="uk-UA" sz="2400" dirty="0">
                <a:solidFill>
                  <a:schemeClr val="bg1"/>
                </a:solidFill>
                <a:latin typeface="Arial" panose="020B0604020202020204" pitchFamily="34" charset="0"/>
                <a:cs typeface="Arial" panose="020B0604020202020204" pitchFamily="34" charset="0"/>
              </a:rPr>
              <a:t>терапевтичний</a:t>
            </a:r>
            <a:r>
              <a:rPr lang="uk-UA" sz="2400" dirty="0">
                <a:solidFill>
                  <a:schemeClr val="bg1"/>
                </a:solidFill>
                <a:latin typeface="Arial" panose="020B0604020202020204" pitchFamily="34" charset="0"/>
                <a:cs typeface="Arial" panose="020B0604020202020204" pitchFamily="34" charset="0"/>
              </a:rPr>
              <a:t> або профілактичний ефект після застосування однакових дозованих форм тощо.</a:t>
            </a:r>
          </a:p>
        </p:txBody>
      </p:sp>
    </p:spTree>
    <p:extLst>
      <p:ext uri="{BB962C8B-B14F-4D97-AF65-F5344CB8AC3E}">
        <p14:creationId xmlns:p14="http://schemas.microsoft.com/office/powerpoint/2010/main" val="856732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523744" y="201168"/>
            <a:ext cx="8723376" cy="6300216"/>
          </a:xfrm>
          <a:prstGeom prst="rect">
            <a:avLst/>
          </a:prstGeom>
          <a:ln>
            <a:noFill/>
          </a:ln>
          <a:effectLst>
            <a:softEdge rad="112500"/>
          </a:effectLst>
        </p:spPr>
      </p:pic>
    </p:spTree>
    <p:extLst>
      <p:ext uri="{BB962C8B-B14F-4D97-AF65-F5344CB8AC3E}">
        <p14:creationId xmlns:p14="http://schemas.microsoft.com/office/powerpoint/2010/main" val="41052035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295144" y="159912"/>
            <a:ext cx="4352544" cy="4154984"/>
          </a:xfrm>
          <a:prstGeom prst="rect">
            <a:avLst/>
          </a:prstGeom>
          <a:ln w="38100">
            <a:solidFill>
              <a:srgbClr val="92D050"/>
            </a:solid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uk-UA" sz="2400" dirty="0">
                <a:solidFill>
                  <a:schemeClr val="bg1"/>
                </a:solidFill>
                <a:latin typeface="Arial" panose="020B0604020202020204" pitchFamily="34" charset="0"/>
                <a:cs typeface="Arial" panose="020B0604020202020204" pitchFamily="34" charset="0"/>
              </a:rPr>
              <a:t>Продаватися в Польщі можуть лише ті лікарські засоби, що отримали ліцензію на продаж, видану Президентом Управління реєстрації лікарських засобів, медичних пристроїв та біоцидних препаратів, або Радою Європи чи Європейською комісією</a:t>
            </a:r>
            <a:r>
              <a:rPr lang="uk-UA" sz="2400" dirty="0" smtClean="0">
                <a:solidFill>
                  <a:schemeClr val="bg1"/>
                </a:solidFill>
                <a:latin typeface="Arial" panose="020B0604020202020204" pitchFamily="34" charset="0"/>
                <a:cs typeface="Arial" panose="020B0604020202020204" pitchFamily="34" charset="0"/>
              </a:rPr>
              <a:t>.</a:t>
            </a:r>
          </a:p>
          <a:p>
            <a:r>
              <a:rPr lang="uk-UA" sz="2400" dirty="0" smtClean="0">
                <a:solidFill>
                  <a:schemeClr val="bg1"/>
                </a:solidFill>
                <a:latin typeface="Arial" panose="020B0604020202020204" pitchFamily="34" charset="0"/>
                <a:cs typeface="Arial" panose="020B0604020202020204" pitchFamily="34" charset="0"/>
              </a:rPr>
              <a:t> </a:t>
            </a:r>
            <a:endParaRPr lang="uk-UA" sz="2400" dirty="0">
              <a:solidFill>
                <a:schemeClr val="bg1"/>
              </a:solidFill>
              <a:latin typeface="Arial" panose="020B0604020202020204" pitchFamily="34" charset="0"/>
              <a:cs typeface="Arial" panose="020B0604020202020204" pitchFamily="34" charset="0"/>
            </a:endParaRPr>
          </a:p>
        </p:txBody>
      </p:sp>
      <p:sp>
        <p:nvSpPr>
          <p:cNvPr id="4" name="Прямоугольник 3"/>
          <p:cNvSpPr/>
          <p:nvPr/>
        </p:nvSpPr>
        <p:spPr>
          <a:xfrm>
            <a:off x="7287768" y="159912"/>
            <a:ext cx="4517136" cy="4154984"/>
          </a:xfrm>
          <a:prstGeom prst="rect">
            <a:avLst/>
          </a:prstGeom>
          <a:solidFill>
            <a:srgbClr val="28D8D4"/>
          </a:solidFill>
          <a:ln w="38100">
            <a:solidFill>
              <a:srgbClr val="FFC000"/>
            </a:solidFill>
          </a:ln>
        </p:spPr>
        <p:txBody>
          <a:bodyPr wrap="square">
            <a:spAutoFit/>
          </a:bodyPr>
          <a:lstStyle/>
          <a:p>
            <a:r>
              <a:rPr lang="uk-UA" sz="2400" dirty="0">
                <a:solidFill>
                  <a:schemeClr val="bg1"/>
                </a:solidFill>
                <a:latin typeface="Arial" panose="020B0604020202020204" pitchFamily="34" charset="0"/>
                <a:cs typeface="Arial" panose="020B0604020202020204" pitchFamily="34" charset="0"/>
              </a:rPr>
              <a:t>Кожен лікарський засіб обов’язково повинен пройти процес реєстрації, в якому оцінюється безпечність, якість та ефективність препарату. </a:t>
            </a:r>
            <a:r>
              <a:rPr lang="uk-UA" sz="2400" dirty="0">
                <a:solidFill>
                  <a:schemeClr val="bg1"/>
                </a:solidFill>
                <a:latin typeface="Arial" panose="020B0604020202020204" pitchFamily="34" charset="0"/>
                <a:cs typeface="Arial" panose="020B0604020202020204" pitchFamily="34" charset="0"/>
              </a:rPr>
              <a:t>Іншими словами, це означає, що як ефективність препарату, так і його безпека повинні бути клінічно підтверджені</a:t>
            </a:r>
            <a:r>
              <a:rPr lang="uk-UA" sz="2400" dirty="0" smtClean="0">
                <a:solidFill>
                  <a:schemeClr val="bg1"/>
                </a:solidFill>
                <a:latin typeface="Arial" panose="020B0604020202020204" pitchFamily="34" charset="0"/>
                <a:cs typeface="Arial" panose="020B0604020202020204" pitchFamily="34" charset="0"/>
              </a:rPr>
              <a:t>.</a:t>
            </a:r>
          </a:p>
          <a:p>
            <a:r>
              <a:rPr lang="uk-UA" sz="2400" dirty="0" smtClean="0">
                <a:solidFill>
                  <a:schemeClr val="bg1"/>
                </a:solidFill>
                <a:latin typeface="Arial" panose="020B0604020202020204" pitchFamily="34" charset="0"/>
                <a:cs typeface="Arial" panose="020B0604020202020204" pitchFamily="34" charset="0"/>
              </a:rPr>
              <a:t> </a:t>
            </a:r>
            <a:endParaRPr lang="uk-UA" sz="2400" dirty="0">
              <a:solidFill>
                <a:schemeClr val="bg1"/>
              </a:solidFill>
              <a:latin typeface="Arial" panose="020B0604020202020204" pitchFamily="34" charset="0"/>
              <a:cs typeface="Arial" panose="020B0604020202020204" pitchFamily="34" charset="0"/>
            </a:endParaRPr>
          </a:p>
        </p:txBody>
      </p:sp>
      <p:pic>
        <p:nvPicPr>
          <p:cNvPr id="5" name="Рисунок 4"/>
          <p:cNvPicPr>
            <a:picLocks noChangeAspect="1"/>
          </p:cNvPicPr>
          <p:nvPr/>
        </p:nvPicPr>
        <p:blipFill>
          <a:blip r:embed="rId2"/>
          <a:stretch>
            <a:fillRect/>
          </a:stretch>
        </p:blipFill>
        <p:spPr>
          <a:xfrm>
            <a:off x="4643246" y="4654296"/>
            <a:ext cx="3467481" cy="1940623"/>
          </a:xfrm>
          <a:prstGeom prst="rect">
            <a:avLst/>
          </a:prstGeom>
          <a:ln>
            <a:noFill/>
          </a:ln>
          <a:effectLst>
            <a:softEdge rad="112500"/>
          </a:effectLst>
        </p:spPr>
      </p:pic>
    </p:spTree>
    <p:extLst>
      <p:ext uri="{BB962C8B-B14F-4D97-AF65-F5344CB8AC3E}">
        <p14:creationId xmlns:p14="http://schemas.microsoft.com/office/powerpoint/2010/main" val="8679039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46248" y="243763"/>
            <a:ext cx="8125968" cy="1077218"/>
          </a:xfrm>
          <a:prstGeom prst="rect">
            <a:avLst/>
          </a:prstGeom>
        </p:spPr>
        <p:txBody>
          <a:bodyPr wrap="square">
            <a:spAutoFit/>
          </a:bodyPr>
          <a:lstStyle/>
          <a:p>
            <a:r>
              <a:rPr lang="uk-UA" sz="3200" dirty="0" smtClean="0">
                <a:solidFill>
                  <a:schemeClr val="bg1"/>
                </a:solidFill>
                <a:latin typeface="Arial" panose="020B0604020202020204" pitchFamily="34" charset="0"/>
                <a:cs typeface="Arial" panose="020B0604020202020204" pitchFamily="34" charset="0"/>
              </a:rPr>
              <a:t>Чи існує ризик придбати в Польщі підроблені (фальшиві) ліки?</a:t>
            </a:r>
            <a:endParaRPr lang="uk-UA" sz="3200" dirty="0">
              <a:solidFill>
                <a:schemeClr val="bg1"/>
              </a:solidFill>
              <a:latin typeface="Arial" panose="020B0604020202020204" pitchFamily="34" charset="0"/>
              <a:cs typeface="Arial" panose="020B0604020202020204" pitchFamily="34" charset="0"/>
            </a:endParaRPr>
          </a:p>
        </p:txBody>
      </p:sp>
      <p:sp>
        <p:nvSpPr>
          <p:cNvPr id="3" name="Прямоугольник 2"/>
          <p:cNvSpPr/>
          <p:nvPr/>
        </p:nvSpPr>
        <p:spPr>
          <a:xfrm>
            <a:off x="2220468" y="1441395"/>
            <a:ext cx="8519160" cy="1569660"/>
          </a:xfrm>
          <a:prstGeom prst="rect">
            <a:avLst/>
          </a:prstGeom>
          <a:solidFill>
            <a:srgbClr val="28D8D4"/>
          </a:solidFill>
          <a:ln w="38100">
            <a:solidFill>
              <a:srgbClr val="FFC000"/>
            </a:solidFill>
          </a:ln>
        </p:spPr>
        <p:txBody>
          <a:bodyPr wrap="square">
            <a:spAutoFit/>
          </a:bodyPr>
          <a:lstStyle/>
          <a:p>
            <a:r>
              <a:rPr lang="uk-UA" sz="2400" dirty="0">
                <a:solidFill>
                  <a:srgbClr val="002060"/>
                </a:solidFill>
                <a:latin typeface="Arial" panose="020B0604020202020204" pitchFamily="34" charset="0"/>
                <a:cs typeface="Arial" panose="020B0604020202020204" pitchFamily="34" charset="0"/>
              </a:rPr>
              <a:t>Згідно з визначенням ВООЗ (Всесвітньої організації з охорони здоров'я) фальсифіковані лікарські засоби - це препарати, які навмисно неправильно промарковані щодо ідентичності та назви </a:t>
            </a:r>
            <a:r>
              <a:rPr lang="uk-UA" sz="2400" dirty="0" smtClean="0">
                <a:solidFill>
                  <a:srgbClr val="002060"/>
                </a:solidFill>
                <a:latin typeface="Arial" panose="020B0604020202020204" pitchFamily="34" charset="0"/>
                <a:cs typeface="Arial" panose="020B0604020202020204" pitchFamily="34" charset="0"/>
              </a:rPr>
              <a:t>виробника</a:t>
            </a:r>
            <a:endParaRPr lang="uk-UA" sz="2400" dirty="0">
              <a:solidFill>
                <a:srgbClr val="002060"/>
              </a:solidFill>
              <a:latin typeface="Arial" panose="020B0604020202020204" pitchFamily="34" charset="0"/>
              <a:cs typeface="Arial" panose="020B0604020202020204" pitchFamily="34" charset="0"/>
            </a:endParaRPr>
          </a:p>
        </p:txBody>
      </p:sp>
      <p:sp>
        <p:nvSpPr>
          <p:cNvPr id="4" name="Прямоугольник 3"/>
          <p:cNvSpPr/>
          <p:nvPr/>
        </p:nvSpPr>
        <p:spPr>
          <a:xfrm>
            <a:off x="3276600" y="3623024"/>
            <a:ext cx="8674608" cy="1938992"/>
          </a:xfrm>
          <a:prstGeom prst="rect">
            <a:avLst/>
          </a:prstGeom>
          <a:ln w="38100">
            <a:solidFill>
              <a:srgbClr val="92D050"/>
            </a:solid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uk-UA" sz="2400" dirty="0">
                <a:solidFill>
                  <a:schemeClr val="bg1"/>
                </a:solidFill>
                <a:latin typeface="Arial" panose="020B0604020202020204" pitchFamily="34" charset="0"/>
                <a:cs typeface="Arial" panose="020B0604020202020204" pitchFamily="34" charset="0"/>
              </a:rPr>
              <a:t>Фальсифікованими можуть бути як оригінальні, так і відтворені препарати. Вони можуть містити інгредієнти у відповідному або невідповідному складі, можуть бути без активних речовин (що трапляється найчастіше), або з недостатньою їх кількістю чи у підробній упаковці.</a:t>
            </a:r>
          </a:p>
        </p:txBody>
      </p:sp>
    </p:spTree>
    <p:extLst>
      <p:ext uri="{BB962C8B-B14F-4D97-AF65-F5344CB8AC3E}">
        <p14:creationId xmlns:p14="http://schemas.microsoft.com/office/powerpoint/2010/main" val="14308563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4222" y="2286764"/>
            <a:ext cx="6096000" cy="369332"/>
          </a:xfrm>
          <a:prstGeom prst="rect">
            <a:avLst/>
          </a:prstGeom>
        </p:spPr>
        <p:txBody>
          <a:bodyPr>
            <a:spAutoFit/>
          </a:bodyPr>
          <a:lstStyle/>
          <a:p>
            <a:endParaRPr lang="uk-UA" dirty="0"/>
          </a:p>
        </p:txBody>
      </p:sp>
      <p:sp>
        <p:nvSpPr>
          <p:cNvPr id="4" name="Прямоугольник 3"/>
          <p:cNvSpPr/>
          <p:nvPr/>
        </p:nvSpPr>
        <p:spPr>
          <a:xfrm>
            <a:off x="3596640" y="2736056"/>
            <a:ext cx="6096000" cy="369332"/>
          </a:xfrm>
          <a:prstGeom prst="rect">
            <a:avLst/>
          </a:prstGeom>
        </p:spPr>
        <p:txBody>
          <a:bodyPr>
            <a:spAutoFit/>
          </a:bodyPr>
          <a:lstStyle/>
          <a:p>
            <a:endParaRPr lang="uk-UA" dirty="0"/>
          </a:p>
        </p:txBody>
      </p:sp>
      <p:graphicFrame>
        <p:nvGraphicFramePr>
          <p:cNvPr id="5" name="Схема 4"/>
          <p:cNvGraphicFramePr/>
          <p:nvPr>
            <p:extLst>
              <p:ext uri="{D42A27DB-BD31-4B8C-83A1-F6EECF244321}">
                <p14:modId xmlns:p14="http://schemas.microsoft.com/office/powerpoint/2010/main" val="2543502415"/>
              </p:ext>
            </p:extLst>
          </p:nvPr>
        </p:nvGraphicFramePr>
        <p:xfrm>
          <a:off x="2778252" y="396054"/>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80959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2286000" y="571500"/>
            <a:ext cx="9034272" cy="5715000"/>
          </a:xfrm>
          <a:prstGeom prst="rect">
            <a:avLst/>
          </a:prstGeom>
          <a:ln>
            <a:noFill/>
          </a:ln>
          <a:effectLst>
            <a:softEdge rad="112500"/>
          </a:effectLst>
        </p:spPr>
      </p:pic>
    </p:spTree>
    <p:extLst>
      <p:ext uri="{BB962C8B-B14F-4D97-AF65-F5344CB8AC3E}">
        <p14:creationId xmlns:p14="http://schemas.microsoft.com/office/powerpoint/2010/main" val="189629380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TotalTime>
  <Words>1569</Words>
  <Application>Microsoft Office PowerPoint</Application>
  <PresentationFormat>Широкоэкранный</PresentationFormat>
  <Paragraphs>63</Paragraphs>
  <Slides>22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22</vt:i4>
      </vt:variant>
    </vt:vector>
  </HeadingPairs>
  <TitlesOfParts>
    <vt:vector size="27" baseType="lpstr">
      <vt:lpstr>Arial</vt:lpstr>
      <vt:lpstr>Calibri</vt:lpstr>
      <vt:lpstr>Calibri Light</vt:lpstr>
      <vt:lpstr>Wingdings</vt:lpstr>
      <vt:lpstr>Тема Office</vt:lpstr>
      <vt:lpstr>Польська фармацевтика: суворий контроль за якістю ліків та найнижчі ціни в Європі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user</dc:creator>
  <cp:lastModifiedBy>RePack by Diakov</cp:lastModifiedBy>
  <cp:revision>19</cp:revision>
  <dcterms:created xsi:type="dcterms:W3CDTF">2021-09-20T10:26:22Z</dcterms:created>
  <dcterms:modified xsi:type="dcterms:W3CDTF">2022-11-30T23:33:03Z</dcterms:modified>
</cp:coreProperties>
</file>