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</p:sldIdLst>
  <p:sldSz cx="12192000" cy="6858000"/>
  <p:notesSz cx="12192000" cy="6858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65"/>
  </p:normalViewPr>
  <p:slideViewPr>
    <p:cSldViewPr>
      <p:cViewPr varScale="1">
        <p:scale>
          <a:sx n="107" d="100"/>
          <a:sy n="107" d="100"/>
        </p:scale>
        <p:origin x="736" y="16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2/5/24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1" i="1">
                <a:solidFill>
                  <a:srgbClr val="385522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2090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6F2F9F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2/5/24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1" i="1">
                <a:solidFill>
                  <a:srgbClr val="385522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2090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16973" y="3355841"/>
            <a:ext cx="928346" cy="731073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293865" y="1204417"/>
            <a:ext cx="5753735" cy="1200785"/>
          </a:xfrm>
          <a:custGeom>
            <a:avLst/>
            <a:gdLst/>
            <a:ahLst/>
            <a:cxnLst/>
            <a:rect l="l" t="t" r="r" b="b"/>
            <a:pathLst>
              <a:path w="5753734" h="1200785">
                <a:moveTo>
                  <a:pt x="0" y="1200327"/>
                </a:moveTo>
                <a:lnTo>
                  <a:pt x="5753608" y="1200327"/>
                </a:lnTo>
                <a:lnTo>
                  <a:pt x="5753608" y="0"/>
                </a:lnTo>
                <a:lnTo>
                  <a:pt x="0" y="0"/>
                </a:lnTo>
                <a:lnTo>
                  <a:pt x="0" y="1200327"/>
                </a:lnTo>
                <a:close/>
              </a:path>
            </a:pathLst>
          </a:custGeom>
          <a:ln w="28575">
            <a:solidFill>
              <a:srgbClr val="FF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6F2F9F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2/5/24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1" i="1">
                <a:solidFill>
                  <a:srgbClr val="385522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2090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6F2F9F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2/5/24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1" i="1">
                <a:solidFill>
                  <a:srgbClr val="385522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2090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2/5/24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1" i="1">
                <a:solidFill>
                  <a:srgbClr val="385522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2090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82846" y="42164"/>
            <a:ext cx="3226307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6F2F9F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74547" y="1569466"/>
            <a:ext cx="5475605" cy="1702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2/5/24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696445" y="6506985"/>
            <a:ext cx="329565" cy="2813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1">
                <a:solidFill>
                  <a:srgbClr val="385522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2090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3" Type="http://schemas.openxmlformats.org/officeDocument/2006/relationships/image" Target="../media/image31.jpg"/><Relationship Id="rId7" Type="http://schemas.openxmlformats.org/officeDocument/2006/relationships/image" Target="../media/image35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png"/><Relationship Id="rId9" Type="http://schemas.openxmlformats.org/officeDocument/2006/relationships/image" Target="../media/image37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g"/><Relationship Id="rId3" Type="http://schemas.openxmlformats.org/officeDocument/2006/relationships/image" Target="../media/image41.jpg"/><Relationship Id="rId7" Type="http://schemas.openxmlformats.org/officeDocument/2006/relationships/image" Target="../media/image45.jp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g"/><Relationship Id="rId3" Type="http://schemas.openxmlformats.org/officeDocument/2006/relationships/image" Target="../media/image48.jpg"/><Relationship Id="rId7" Type="http://schemas.openxmlformats.org/officeDocument/2006/relationships/image" Target="../media/image52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g"/><Relationship Id="rId11" Type="http://schemas.openxmlformats.org/officeDocument/2006/relationships/image" Target="../media/image56.jpg"/><Relationship Id="rId5" Type="http://schemas.openxmlformats.org/officeDocument/2006/relationships/image" Target="../media/image50.jpg"/><Relationship Id="rId10" Type="http://schemas.openxmlformats.org/officeDocument/2006/relationships/image" Target="../media/image55.jpg"/><Relationship Id="rId4" Type="http://schemas.openxmlformats.org/officeDocument/2006/relationships/image" Target="../media/image49.jpg"/><Relationship Id="rId9" Type="http://schemas.openxmlformats.org/officeDocument/2006/relationships/image" Target="../media/image54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jpg"/><Relationship Id="rId4" Type="http://schemas.openxmlformats.org/officeDocument/2006/relationships/image" Target="../media/image61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jpg"/><Relationship Id="rId5" Type="http://schemas.openxmlformats.org/officeDocument/2006/relationships/image" Target="../media/image68.jpg"/><Relationship Id="rId4" Type="http://schemas.openxmlformats.org/officeDocument/2006/relationships/image" Target="../media/image67.jp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12" Type="http://schemas.openxmlformats.org/officeDocument/2006/relationships/image" Target="../media/image80.jp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4.jpg"/><Relationship Id="rId11" Type="http://schemas.openxmlformats.org/officeDocument/2006/relationships/image" Target="../media/image79.jpg"/><Relationship Id="rId5" Type="http://schemas.openxmlformats.org/officeDocument/2006/relationships/image" Target="../media/image73.png"/><Relationship Id="rId10" Type="http://schemas.openxmlformats.org/officeDocument/2006/relationships/image" Target="../media/image78.jpg"/><Relationship Id="rId4" Type="http://schemas.openxmlformats.org/officeDocument/2006/relationships/image" Target="../media/image72.png"/><Relationship Id="rId9" Type="http://schemas.openxmlformats.org/officeDocument/2006/relationships/image" Target="../media/image7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4.png"/><Relationship Id="rId4" Type="http://schemas.openxmlformats.org/officeDocument/2006/relationships/image" Target="../media/image83.jp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6.png"/><Relationship Id="rId7" Type="http://schemas.openxmlformats.org/officeDocument/2006/relationships/image" Target="../media/image90.jpg"/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jpg"/><Relationship Id="rId11" Type="http://schemas.openxmlformats.org/officeDocument/2006/relationships/image" Target="../media/image94.jpg"/><Relationship Id="rId5" Type="http://schemas.openxmlformats.org/officeDocument/2006/relationships/image" Target="../media/image88.png"/><Relationship Id="rId10" Type="http://schemas.openxmlformats.org/officeDocument/2006/relationships/image" Target="../media/image93.jpg"/><Relationship Id="rId4" Type="http://schemas.openxmlformats.org/officeDocument/2006/relationships/image" Target="../media/image87.jpg"/><Relationship Id="rId9" Type="http://schemas.openxmlformats.org/officeDocument/2006/relationships/image" Target="../media/image9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jpg"/><Relationship Id="rId3" Type="http://schemas.openxmlformats.org/officeDocument/2006/relationships/image" Target="../media/image96.jpg"/><Relationship Id="rId7" Type="http://schemas.openxmlformats.org/officeDocument/2006/relationships/image" Target="../media/image100.jp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jpg"/><Relationship Id="rId5" Type="http://schemas.openxmlformats.org/officeDocument/2006/relationships/image" Target="../media/image98.jpg"/><Relationship Id="rId4" Type="http://schemas.openxmlformats.org/officeDocument/2006/relationships/image" Target="../media/image97.jp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jpg"/><Relationship Id="rId3" Type="http://schemas.openxmlformats.org/officeDocument/2006/relationships/image" Target="../media/image103.jpg"/><Relationship Id="rId7" Type="http://schemas.openxmlformats.org/officeDocument/2006/relationships/image" Target="../media/image107.png"/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png"/><Relationship Id="rId11" Type="http://schemas.openxmlformats.org/officeDocument/2006/relationships/image" Target="../media/image111.jpg"/><Relationship Id="rId5" Type="http://schemas.openxmlformats.org/officeDocument/2006/relationships/image" Target="../media/image105.jpg"/><Relationship Id="rId10" Type="http://schemas.openxmlformats.org/officeDocument/2006/relationships/image" Target="../media/image110.png"/><Relationship Id="rId4" Type="http://schemas.openxmlformats.org/officeDocument/2006/relationships/image" Target="../media/image104.jpg"/><Relationship Id="rId9" Type="http://schemas.openxmlformats.org/officeDocument/2006/relationships/image" Target="../media/image109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1.jp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7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jpg"/><Relationship Id="rId3" Type="http://schemas.openxmlformats.org/officeDocument/2006/relationships/image" Target="../media/image129.png"/><Relationship Id="rId7" Type="http://schemas.openxmlformats.org/officeDocument/2006/relationships/image" Target="../media/image133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4" Type="http://schemas.openxmlformats.org/officeDocument/2006/relationships/image" Target="../media/image130.png"/><Relationship Id="rId9" Type="http://schemas.openxmlformats.org/officeDocument/2006/relationships/image" Target="../media/image135.jp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hyperlink" Target="mailto:mail@nuph.edu.u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380" y="6555806"/>
            <a:ext cx="12192000" cy="300355"/>
          </a:xfrm>
          <a:custGeom>
            <a:avLst/>
            <a:gdLst/>
            <a:ahLst/>
            <a:cxnLst/>
            <a:rect l="l" t="t" r="r" b="b"/>
            <a:pathLst>
              <a:path w="12192000" h="300354">
                <a:moveTo>
                  <a:pt x="0" y="299999"/>
                </a:moveTo>
                <a:lnTo>
                  <a:pt x="12191619" y="299999"/>
                </a:lnTo>
                <a:lnTo>
                  <a:pt x="12191619" y="0"/>
                </a:lnTo>
                <a:lnTo>
                  <a:pt x="0" y="0"/>
                </a:lnTo>
                <a:lnTo>
                  <a:pt x="0" y="299999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52400" y="1524819"/>
            <a:ext cx="12192000" cy="1870075"/>
            <a:chOff x="0" y="1340484"/>
            <a:chExt cx="12192000" cy="1870075"/>
          </a:xfrm>
        </p:grpSpPr>
        <p:sp>
          <p:nvSpPr>
            <p:cNvPr id="5" name="object 5"/>
            <p:cNvSpPr/>
            <p:nvPr/>
          </p:nvSpPr>
          <p:spPr>
            <a:xfrm>
              <a:off x="0" y="1340484"/>
              <a:ext cx="12192000" cy="1870075"/>
            </a:xfrm>
            <a:custGeom>
              <a:avLst/>
              <a:gdLst/>
              <a:ahLst/>
              <a:cxnLst/>
              <a:rect l="l" t="t" r="r" b="b"/>
              <a:pathLst>
                <a:path w="12192000" h="1870075">
                  <a:moveTo>
                    <a:pt x="12191971" y="0"/>
                  </a:moveTo>
                  <a:lnTo>
                    <a:pt x="0" y="0"/>
                  </a:lnTo>
                  <a:lnTo>
                    <a:pt x="0" y="1869567"/>
                  </a:lnTo>
                  <a:lnTo>
                    <a:pt x="12191971" y="1869567"/>
                  </a:lnTo>
                  <a:lnTo>
                    <a:pt x="12191971" y="0"/>
                  </a:lnTo>
                  <a:close/>
                </a:path>
              </a:pathLst>
            </a:custGeom>
            <a:solidFill>
              <a:srgbClr val="F1F1F1">
                <a:alpha val="5764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1340484"/>
              <a:ext cx="12192000" cy="1870075"/>
            </a:xfrm>
            <a:custGeom>
              <a:avLst/>
              <a:gdLst/>
              <a:ahLst/>
              <a:cxnLst/>
              <a:rect l="l" t="t" r="r" b="b"/>
              <a:pathLst>
                <a:path w="12192000" h="1870075">
                  <a:moveTo>
                    <a:pt x="0" y="1869567"/>
                  </a:moveTo>
                  <a:lnTo>
                    <a:pt x="12191971" y="1869567"/>
                  </a:lnTo>
                  <a:lnTo>
                    <a:pt x="12191971" y="0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0" y="1600961"/>
            <a:ext cx="12185650" cy="1707519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3074670" marR="1602740" indent="-1835785">
              <a:lnSpc>
                <a:spcPts val="4300"/>
              </a:lnSpc>
              <a:spcBef>
                <a:spcPts val="215"/>
              </a:spcBef>
              <a:tabLst>
                <a:tab pos="2639060" algn="l"/>
                <a:tab pos="3253104" algn="l"/>
                <a:tab pos="5819775" algn="l"/>
                <a:tab pos="6235700" algn="l"/>
                <a:tab pos="8162290" algn="l"/>
              </a:tabLst>
            </a:pPr>
            <a:r>
              <a:rPr lang="uk-UA" sz="3600" b="1" spc="285" dirty="0">
                <a:solidFill>
                  <a:schemeClr val="accent1"/>
                </a:solidFill>
                <a:latin typeface="Cambria"/>
                <a:cs typeface="Cambria"/>
              </a:rPr>
              <a:t>Лекція</a:t>
            </a:r>
            <a:r>
              <a:rPr sz="3600" b="1" dirty="0">
                <a:solidFill>
                  <a:schemeClr val="accent1"/>
                </a:solidFill>
                <a:latin typeface="Cambria"/>
                <a:cs typeface="Cambria"/>
              </a:rPr>
              <a:t>	</a:t>
            </a:r>
            <a:r>
              <a:rPr sz="3600" b="1" spc="445" dirty="0">
                <a:solidFill>
                  <a:schemeClr val="accent1"/>
                </a:solidFill>
                <a:latin typeface="Cambria"/>
                <a:cs typeface="Cambria"/>
              </a:rPr>
              <a:t>1</a:t>
            </a:r>
            <a:r>
              <a:rPr sz="3600" b="1" spc="175" dirty="0">
                <a:solidFill>
                  <a:schemeClr val="accent1"/>
                </a:solidFill>
                <a:latin typeface="Cambria"/>
                <a:cs typeface="Cambria"/>
              </a:rPr>
              <a:t>.</a:t>
            </a:r>
            <a:r>
              <a:rPr sz="3600" b="1" dirty="0">
                <a:solidFill>
                  <a:schemeClr val="accent1"/>
                </a:solidFill>
                <a:latin typeface="Cambria"/>
                <a:cs typeface="Cambria"/>
              </a:rPr>
              <a:t>	</a:t>
            </a:r>
            <a:endParaRPr lang="uk-UA" sz="3600" b="1" dirty="0">
              <a:solidFill>
                <a:schemeClr val="accent1"/>
              </a:solidFill>
              <a:latin typeface="Cambria"/>
              <a:cs typeface="Cambria"/>
            </a:endParaRPr>
          </a:p>
          <a:p>
            <a:pPr marL="3074670" marR="1602740" indent="-1835785" algn="ctr">
              <a:lnSpc>
                <a:spcPts val="4300"/>
              </a:lnSpc>
              <a:spcBef>
                <a:spcPts val="215"/>
              </a:spcBef>
              <a:tabLst>
                <a:tab pos="2639060" algn="l"/>
                <a:tab pos="3253104" algn="l"/>
                <a:tab pos="5819775" algn="l"/>
                <a:tab pos="6235700" algn="l"/>
                <a:tab pos="8162290" algn="l"/>
              </a:tabLst>
            </a:pPr>
            <a:r>
              <a:rPr lang="ru-RU" sz="3600" b="1" spc="229" dirty="0" err="1">
                <a:solidFill>
                  <a:schemeClr val="accent1"/>
                </a:solidFill>
                <a:latin typeface="Cambria"/>
                <a:cs typeface="Cambria"/>
              </a:rPr>
              <a:t>Сутність</a:t>
            </a:r>
            <a:r>
              <a:rPr lang="ru-RU" sz="3600" b="1" spc="229" dirty="0">
                <a:solidFill>
                  <a:schemeClr val="accent1"/>
                </a:solidFill>
                <a:latin typeface="Cambria"/>
                <a:cs typeface="Cambria"/>
              </a:rPr>
              <a:t> </a:t>
            </a:r>
            <a:r>
              <a:rPr lang="ru-RU" sz="3600" b="1" spc="229" dirty="0" err="1">
                <a:solidFill>
                  <a:schemeClr val="accent1"/>
                </a:solidFill>
                <a:latin typeface="Cambria"/>
                <a:cs typeface="Cambria"/>
              </a:rPr>
              <a:t>купівельної</a:t>
            </a:r>
            <a:r>
              <a:rPr lang="ru-RU" sz="3600" b="1" spc="229" dirty="0">
                <a:solidFill>
                  <a:schemeClr val="accent1"/>
                </a:solidFill>
                <a:latin typeface="Cambria"/>
                <a:cs typeface="Cambria"/>
              </a:rPr>
              <a:t> </a:t>
            </a:r>
            <a:r>
              <a:rPr lang="ru-RU" sz="3600" b="1" spc="229" dirty="0" err="1">
                <a:solidFill>
                  <a:schemeClr val="accent1"/>
                </a:solidFill>
                <a:latin typeface="Cambria"/>
                <a:cs typeface="Cambria"/>
              </a:rPr>
              <a:t>поведінки</a:t>
            </a:r>
            <a:r>
              <a:rPr lang="ru-RU" sz="3600" b="1" spc="229" dirty="0">
                <a:solidFill>
                  <a:schemeClr val="accent1"/>
                </a:solidFill>
                <a:latin typeface="Cambria"/>
                <a:cs typeface="Cambria"/>
              </a:rPr>
              <a:t> </a:t>
            </a:r>
            <a:r>
              <a:rPr lang="ru-RU" sz="3600" b="1" spc="229" dirty="0" err="1">
                <a:solidFill>
                  <a:schemeClr val="accent1"/>
                </a:solidFill>
                <a:latin typeface="Cambria"/>
                <a:cs typeface="Cambria"/>
              </a:rPr>
              <a:t>споживача</a:t>
            </a:r>
            <a:r>
              <a:rPr lang="ru-RU" sz="3600" b="1" spc="229" dirty="0">
                <a:solidFill>
                  <a:schemeClr val="accent1"/>
                </a:solidFill>
                <a:latin typeface="Cambria"/>
                <a:cs typeface="Cambria"/>
              </a:rPr>
              <a:t> та </a:t>
            </a:r>
            <a:r>
              <a:rPr lang="ru-RU" sz="3600" b="1" spc="229" dirty="0" err="1">
                <a:solidFill>
                  <a:schemeClr val="accent1"/>
                </a:solidFill>
                <a:latin typeface="Cambria"/>
                <a:cs typeface="Cambria"/>
              </a:rPr>
              <a:t>її</a:t>
            </a:r>
            <a:r>
              <a:rPr lang="ru-RU" sz="3600" b="1" spc="229" dirty="0">
                <a:solidFill>
                  <a:schemeClr val="accent1"/>
                </a:solidFill>
                <a:latin typeface="Cambria"/>
                <a:cs typeface="Cambria"/>
              </a:rPr>
              <a:t> </a:t>
            </a:r>
            <a:r>
              <a:rPr lang="ru-RU" sz="3600" b="1" spc="229" dirty="0" err="1">
                <a:solidFill>
                  <a:schemeClr val="accent1"/>
                </a:solidFill>
                <a:latin typeface="Cambria"/>
                <a:cs typeface="Cambria"/>
              </a:rPr>
              <a:t>різновидності</a:t>
            </a:r>
            <a:endParaRPr sz="3600" dirty="0">
              <a:solidFill>
                <a:schemeClr val="accent1"/>
              </a:solidFill>
              <a:latin typeface="Cambria"/>
              <a:cs typeface="Cambria"/>
            </a:endParaRPr>
          </a:p>
        </p:txBody>
      </p:sp>
      <p:pic>
        <p:nvPicPr>
          <p:cNvPr id="2050" name="Picture 2" descr="ПП 19. Поведінка споживача – КАФЕДРА МАРКЕТИНГУ">
            <a:extLst>
              <a:ext uri="{FF2B5EF4-FFF2-40B4-BE49-F238E27FC236}">
                <a16:creationId xmlns:a16="http://schemas.microsoft.com/office/drawing/2014/main" id="{9EC34C72-1763-91C0-0170-FCBB96D9A2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075" y="3589807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88" y="-9896"/>
            <a:ext cx="3044190" cy="6858000"/>
            <a:chOff x="-1" y="0"/>
            <a:chExt cx="3044190" cy="6858000"/>
          </a:xfrm>
        </p:grpSpPr>
        <p:sp>
          <p:nvSpPr>
            <p:cNvPr id="3" name="object 3"/>
            <p:cNvSpPr/>
            <p:nvPr/>
          </p:nvSpPr>
          <p:spPr>
            <a:xfrm>
              <a:off x="-1" y="0"/>
              <a:ext cx="2478405" cy="6858000"/>
            </a:xfrm>
            <a:custGeom>
              <a:avLst/>
              <a:gdLst/>
              <a:ahLst/>
              <a:cxnLst/>
              <a:rect l="l" t="t" r="r" b="b"/>
              <a:pathLst>
                <a:path w="2478405" h="6858000">
                  <a:moveTo>
                    <a:pt x="2478024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478024" y="6858000"/>
                  </a:lnTo>
                  <a:lnTo>
                    <a:pt x="2478024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950339" y="1504950"/>
              <a:ext cx="1055370" cy="1055370"/>
            </a:xfrm>
            <a:custGeom>
              <a:avLst/>
              <a:gdLst/>
              <a:ahLst/>
              <a:cxnLst/>
              <a:rect l="l" t="t" r="r" b="b"/>
              <a:pathLst>
                <a:path w="1055370" h="1055370">
                  <a:moveTo>
                    <a:pt x="527685" y="0"/>
                  </a:moveTo>
                  <a:lnTo>
                    <a:pt x="479650" y="2156"/>
                  </a:lnTo>
                  <a:lnTo>
                    <a:pt x="432824" y="8500"/>
                  </a:lnTo>
                  <a:lnTo>
                    <a:pt x="387394" y="18847"/>
                  </a:lnTo>
                  <a:lnTo>
                    <a:pt x="343545" y="33009"/>
                  </a:lnTo>
                  <a:lnTo>
                    <a:pt x="301464" y="50801"/>
                  </a:lnTo>
                  <a:lnTo>
                    <a:pt x="261337" y="72037"/>
                  </a:lnTo>
                  <a:lnTo>
                    <a:pt x="223351" y="96530"/>
                  </a:lnTo>
                  <a:lnTo>
                    <a:pt x="187690" y="124094"/>
                  </a:lnTo>
                  <a:lnTo>
                    <a:pt x="154543" y="154543"/>
                  </a:lnTo>
                  <a:lnTo>
                    <a:pt x="124094" y="187690"/>
                  </a:lnTo>
                  <a:lnTo>
                    <a:pt x="96530" y="223351"/>
                  </a:lnTo>
                  <a:lnTo>
                    <a:pt x="72037" y="261337"/>
                  </a:lnTo>
                  <a:lnTo>
                    <a:pt x="50801" y="301464"/>
                  </a:lnTo>
                  <a:lnTo>
                    <a:pt x="33009" y="343545"/>
                  </a:lnTo>
                  <a:lnTo>
                    <a:pt x="18847" y="387394"/>
                  </a:lnTo>
                  <a:lnTo>
                    <a:pt x="8500" y="432824"/>
                  </a:lnTo>
                  <a:lnTo>
                    <a:pt x="2156" y="479650"/>
                  </a:lnTo>
                  <a:lnTo>
                    <a:pt x="0" y="527685"/>
                  </a:lnTo>
                  <a:lnTo>
                    <a:pt x="2156" y="575719"/>
                  </a:lnTo>
                  <a:lnTo>
                    <a:pt x="8500" y="622545"/>
                  </a:lnTo>
                  <a:lnTo>
                    <a:pt x="18847" y="667975"/>
                  </a:lnTo>
                  <a:lnTo>
                    <a:pt x="33009" y="711824"/>
                  </a:lnTo>
                  <a:lnTo>
                    <a:pt x="50801" y="753905"/>
                  </a:lnTo>
                  <a:lnTo>
                    <a:pt x="72037" y="794032"/>
                  </a:lnTo>
                  <a:lnTo>
                    <a:pt x="96530" y="832018"/>
                  </a:lnTo>
                  <a:lnTo>
                    <a:pt x="124094" y="867679"/>
                  </a:lnTo>
                  <a:lnTo>
                    <a:pt x="154543" y="900826"/>
                  </a:lnTo>
                  <a:lnTo>
                    <a:pt x="187690" y="931275"/>
                  </a:lnTo>
                  <a:lnTo>
                    <a:pt x="223351" y="958839"/>
                  </a:lnTo>
                  <a:lnTo>
                    <a:pt x="261337" y="983332"/>
                  </a:lnTo>
                  <a:lnTo>
                    <a:pt x="301464" y="1004568"/>
                  </a:lnTo>
                  <a:lnTo>
                    <a:pt x="343545" y="1022360"/>
                  </a:lnTo>
                  <a:lnTo>
                    <a:pt x="387394" y="1036522"/>
                  </a:lnTo>
                  <a:lnTo>
                    <a:pt x="432824" y="1046869"/>
                  </a:lnTo>
                  <a:lnTo>
                    <a:pt x="479650" y="1053213"/>
                  </a:lnTo>
                  <a:lnTo>
                    <a:pt x="527685" y="1055370"/>
                  </a:lnTo>
                  <a:lnTo>
                    <a:pt x="575701" y="1053213"/>
                  </a:lnTo>
                  <a:lnTo>
                    <a:pt x="622512" y="1046869"/>
                  </a:lnTo>
                  <a:lnTo>
                    <a:pt x="667931" y="1036522"/>
                  </a:lnTo>
                  <a:lnTo>
                    <a:pt x="711773" y="1022360"/>
                  </a:lnTo>
                  <a:lnTo>
                    <a:pt x="753850" y="1004568"/>
                  </a:lnTo>
                  <a:lnTo>
                    <a:pt x="793975" y="983332"/>
                  </a:lnTo>
                  <a:lnTo>
                    <a:pt x="831963" y="958839"/>
                  </a:lnTo>
                  <a:lnTo>
                    <a:pt x="867626" y="931275"/>
                  </a:lnTo>
                  <a:lnTo>
                    <a:pt x="900779" y="900826"/>
                  </a:lnTo>
                  <a:lnTo>
                    <a:pt x="931234" y="867679"/>
                  </a:lnTo>
                  <a:lnTo>
                    <a:pt x="958804" y="832018"/>
                  </a:lnTo>
                  <a:lnTo>
                    <a:pt x="983304" y="794032"/>
                  </a:lnTo>
                  <a:lnTo>
                    <a:pt x="1004547" y="753905"/>
                  </a:lnTo>
                  <a:lnTo>
                    <a:pt x="1022345" y="711824"/>
                  </a:lnTo>
                  <a:lnTo>
                    <a:pt x="1036514" y="667975"/>
                  </a:lnTo>
                  <a:lnTo>
                    <a:pt x="1046865" y="622545"/>
                  </a:lnTo>
                  <a:lnTo>
                    <a:pt x="1053212" y="575719"/>
                  </a:lnTo>
                  <a:lnTo>
                    <a:pt x="1055370" y="527685"/>
                  </a:lnTo>
                  <a:lnTo>
                    <a:pt x="1053212" y="479650"/>
                  </a:lnTo>
                  <a:lnTo>
                    <a:pt x="1046865" y="432824"/>
                  </a:lnTo>
                  <a:lnTo>
                    <a:pt x="1036514" y="387394"/>
                  </a:lnTo>
                  <a:lnTo>
                    <a:pt x="1022345" y="343545"/>
                  </a:lnTo>
                  <a:lnTo>
                    <a:pt x="1004547" y="301464"/>
                  </a:lnTo>
                  <a:lnTo>
                    <a:pt x="983304" y="261337"/>
                  </a:lnTo>
                  <a:lnTo>
                    <a:pt x="958804" y="223351"/>
                  </a:lnTo>
                  <a:lnTo>
                    <a:pt x="931234" y="187690"/>
                  </a:lnTo>
                  <a:lnTo>
                    <a:pt x="900779" y="154543"/>
                  </a:lnTo>
                  <a:lnTo>
                    <a:pt x="867626" y="124094"/>
                  </a:lnTo>
                  <a:lnTo>
                    <a:pt x="831963" y="96530"/>
                  </a:lnTo>
                  <a:lnTo>
                    <a:pt x="793975" y="72037"/>
                  </a:lnTo>
                  <a:lnTo>
                    <a:pt x="753850" y="50801"/>
                  </a:lnTo>
                  <a:lnTo>
                    <a:pt x="711773" y="33009"/>
                  </a:lnTo>
                  <a:lnTo>
                    <a:pt x="667931" y="18847"/>
                  </a:lnTo>
                  <a:lnTo>
                    <a:pt x="622512" y="8500"/>
                  </a:lnTo>
                  <a:lnTo>
                    <a:pt x="575701" y="2156"/>
                  </a:lnTo>
                  <a:lnTo>
                    <a:pt x="52768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950339" y="1504950"/>
              <a:ext cx="1055370" cy="1055370"/>
            </a:xfrm>
            <a:custGeom>
              <a:avLst/>
              <a:gdLst/>
              <a:ahLst/>
              <a:cxnLst/>
              <a:rect l="l" t="t" r="r" b="b"/>
              <a:pathLst>
                <a:path w="1055370" h="1055370">
                  <a:moveTo>
                    <a:pt x="0" y="527685"/>
                  </a:moveTo>
                  <a:lnTo>
                    <a:pt x="2156" y="479650"/>
                  </a:lnTo>
                  <a:lnTo>
                    <a:pt x="8500" y="432824"/>
                  </a:lnTo>
                  <a:lnTo>
                    <a:pt x="18847" y="387394"/>
                  </a:lnTo>
                  <a:lnTo>
                    <a:pt x="33009" y="343545"/>
                  </a:lnTo>
                  <a:lnTo>
                    <a:pt x="50801" y="301464"/>
                  </a:lnTo>
                  <a:lnTo>
                    <a:pt x="72037" y="261337"/>
                  </a:lnTo>
                  <a:lnTo>
                    <a:pt x="96530" y="223351"/>
                  </a:lnTo>
                  <a:lnTo>
                    <a:pt x="124094" y="187690"/>
                  </a:lnTo>
                  <a:lnTo>
                    <a:pt x="154543" y="154543"/>
                  </a:lnTo>
                  <a:lnTo>
                    <a:pt x="187690" y="124094"/>
                  </a:lnTo>
                  <a:lnTo>
                    <a:pt x="223351" y="96530"/>
                  </a:lnTo>
                  <a:lnTo>
                    <a:pt x="261337" y="72037"/>
                  </a:lnTo>
                  <a:lnTo>
                    <a:pt x="301464" y="50801"/>
                  </a:lnTo>
                  <a:lnTo>
                    <a:pt x="343545" y="33009"/>
                  </a:lnTo>
                  <a:lnTo>
                    <a:pt x="387394" y="18847"/>
                  </a:lnTo>
                  <a:lnTo>
                    <a:pt x="432824" y="8500"/>
                  </a:lnTo>
                  <a:lnTo>
                    <a:pt x="479650" y="2156"/>
                  </a:lnTo>
                  <a:lnTo>
                    <a:pt x="527685" y="0"/>
                  </a:lnTo>
                  <a:lnTo>
                    <a:pt x="575701" y="2156"/>
                  </a:lnTo>
                  <a:lnTo>
                    <a:pt x="622512" y="8500"/>
                  </a:lnTo>
                  <a:lnTo>
                    <a:pt x="667931" y="18847"/>
                  </a:lnTo>
                  <a:lnTo>
                    <a:pt x="711773" y="33009"/>
                  </a:lnTo>
                  <a:lnTo>
                    <a:pt x="753850" y="50801"/>
                  </a:lnTo>
                  <a:lnTo>
                    <a:pt x="793975" y="72037"/>
                  </a:lnTo>
                  <a:lnTo>
                    <a:pt x="831963" y="96530"/>
                  </a:lnTo>
                  <a:lnTo>
                    <a:pt x="867626" y="124094"/>
                  </a:lnTo>
                  <a:lnTo>
                    <a:pt x="900779" y="154543"/>
                  </a:lnTo>
                  <a:lnTo>
                    <a:pt x="931234" y="187690"/>
                  </a:lnTo>
                  <a:lnTo>
                    <a:pt x="958804" y="223351"/>
                  </a:lnTo>
                  <a:lnTo>
                    <a:pt x="983304" y="261337"/>
                  </a:lnTo>
                  <a:lnTo>
                    <a:pt x="1004547" y="301464"/>
                  </a:lnTo>
                  <a:lnTo>
                    <a:pt x="1022345" y="343545"/>
                  </a:lnTo>
                  <a:lnTo>
                    <a:pt x="1036514" y="387394"/>
                  </a:lnTo>
                  <a:lnTo>
                    <a:pt x="1046865" y="432824"/>
                  </a:lnTo>
                  <a:lnTo>
                    <a:pt x="1053212" y="479650"/>
                  </a:lnTo>
                  <a:lnTo>
                    <a:pt x="1055370" y="527685"/>
                  </a:lnTo>
                  <a:lnTo>
                    <a:pt x="1053212" y="575719"/>
                  </a:lnTo>
                  <a:lnTo>
                    <a:pt x="1046865" y="622545"/>
                  </a:lnTo>
                  <a:lnTo>
                    <a:pt x="1036514" y="667975"/>
                  </a:lnTo>
                  <a:lnTo>
                    <a:pt x="1022345" y="711824"/>
                  </a:lnTo>
                  <a:lnTo>
                    <a:pt x="1004547" y="753905"/>
                  </a:lnTo>
                  <a:lnTo>
                    <a:pt x="983304" y="794032"/>
                  </a:lnTo>
                  <a:lnTo>
                    <a:pt x="958804" y="832018"/>
                  </a:lnTo>
                  <a:lnTo>
                    <a:pt x="931234" y="867679"/>
                  </a:lnTo>
                  <a:lnTo>
                    <a:pt x="900779" y="900826"/>
                  </a:lnTo>
                  <a:lnTo>
                    <a:pt x="867626" y="931275"/>
                  </a:lnTo>
                  <a:lnTo>
                    <a:pt x="831963" y="958839"/>
                  </a:lnTo>
                  <a:lnTo>
                    <a:pt x="793975" y="983332"/>
                  </a:lnTo>
                  <a:lnTo>
                    <a:pt x="753850" y="1004568"/>
                  </a:lnTo>
                  <a:lnTo>
                    <a:pt x="711773" y="1022360"/>
                  </a:lnTo>
                  <a:lnTo>
                    <a:pt x="667931" y="1036522"/>
                  </a:lnTo>
                  <a:lnTo>
                    <a:pt x="622512" y="1046869"/>
                  </a:lnTo>
                  <a:lnTo>
                    <a:pt x="575701" y="1053213"/>
                  </a:lnTo>
                  <a:lnTo>
                    <a:pt x="527685" y="1055370"/>
                  </a:lnTo>
                  <a:lnTo>
                    <a:pt x="479650" y="1053213"/>
                  </a:lnTo>
                  <a:lnTo>
                    <a:pt x="432824" y="1046869"/>
                  </a:lnTo>
                  <a:lnTo>
                    <a:pt x="387394" y="1036522"/>
                  </a:lnTo>
                  <a:lnTo>
                    <a:pt x="343545" y="1022360"/>
                  </a:lnTo>
                  <a:lnTo>
                    <a:pt x="301464" y="1004568"/>
                  </a:lnTo>
                  <a:lnTo>
                    <a:pt x="261337" y="983332"/>
                  </a:lnTo>
                  <a:lnTo>
                    <a:pt x="223351" y="958839"/>
                  </a:lnTo>
                  <a:lnTo>
                    <a:pt x="187690" y="931275"/>
                  </a:lnTo>
                  <a:lnTo>
                    <a:pt x="154543" y="900826"/>
                  </a:lnTo>
                  <a:lnTo>
                    <a:pt x="124094" y="867679"/>
                  </a:lnTo>
                  <a:lnTo>
                    <a:pt x="96530" y="832018"/>
                  </a:lnTo>
                  <a:lnTo>
                    <a:pt x="72037" y="794032"/>
                  </a:lnTo>
                  <a:lnTo>
                    <a:pt x="50801" y="753905"/>
                  </a:lnTo>
                  <a:lnTo>
                    <a:pt x="33009" y="711824"/>
                  </a:lnTo>
                  <a:lnTo>
                    <a:pt x="18847" y="667975"/>
                  </a:lnTo>
                  <a:lnTo>
                    <a:pt x="8500" y="622545"/>
                  </a:lnTo>
                  <a:lnTo>
                    <a:pt x="2156" y="575719"/>
                  </a:lnTo>
                  <a:lnTo>
                    <a:pt x="0" y="527685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338577" y="1733753"/>
            <a:ext cx="2800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4285F4"/>
                </a:solidFill>
                <a:latin typeface="Arial"/>
                <a:cs typeface="Arial"/>
              </a:rPr>
              <a:t>1</a:t>
            </a:r>
            <a:endParaRPr sz="3600" dirty="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031619" y="2788666"/>
            <a:ext cx="892810" cy="892810"/>
            <a:chOff x="2031619" y="2788666"/>
            <a:chExt cx="892810" cy="892810"/>
          </a:xfrm>
        </p:grpSpPr>
        <p:sp>
          <p:nvSpPr>
            <p:cNvPr id="8" name="object 8"/>
            <p:cNvSpPr/>
            <p:nvPr/>
          </p:nvSpPr>
          <p:spPr>
            <a:xfrm>
              <a:off x="2069719" y="2826766"/>
              <a:ext cx="816610" cy="816610"/>
            </a:xfrm>
            <a:custGeom>
              <a:avLst/>
              <a:gdLst/>
              <a:ahLst/>
              <a:cxnLst/>
              <a:rect l="l" t="t" r="r" b="b"/>
              <a:pathLst>
                <a:path w="816610" h="816610">
                  <a:moveTo>
                    <a:pt x="408305" y="0"/>
                  </a:moveTo>
                  <a:lnTo>
                    <a:pt x="360678" y="2746"/>
                  </a:lnTo>
                  <a:lnTo>
                    <a:pt x="314668" y="10780"/>
                  </a:lnTo>
                  <a:lnTo>
                    <a:pt x="270580" y="23796"/>
                  </a:lnTo>
                  <a:lnTo>
                    <a:pt x="228720" y="41488"/>
                  </a:lnTo>
                  <a:lnTo>
                    <a:pt x="189394" y="63549"/>
                  </a:lnTo>
                  <a:lnTo>
                    <a:pt x="152909" y="89673"/>
                  </a:lnTo>
                  <a:lnTo>
                    <a:pt x="119570" y="119554"/>
                  </a:lnTo>
                  <a:lnTo>
                    <a:pt x="89683" y="152885"/>
                  </a:lnTo>
                  <a:lnTo>
                    <a:pt x="63555" y="189361"/>
                  </a:lnTo>
                  <a:lnTo>
                    <a:pt x="41491" y="228674"/>
                  </a:lnTo>
                  <a:lnTo>
                    <a:pt x="23798" y="270518"/>
                  </a:lnTo>
                  <a:lnTo>
                    <a:pt x="10780" y="314588"/>
                  </a:lnTo>
                  <a:lnTo>
                    <a:pt x="2746" y="360576"/>
                  </a:lnTo>
                  <a:lnTo>
                    <a:pt x="0" y="408178"/>
                  </a:lnTo>
                  <a:lnTo>
                    <a:pt x="2746" y="455779"/>
                  </a:lnTo>
                  <a:lnTo>
                    <a:pt x="10780" y="501767"/>
                  </a:lnTo>
                  <a:lnTo>
                    <a:pt x="23798" y="545837"/>
                  </a:lnTo>
                  <a:lnTo>
                    <a:pt x="41491" y="587681"/>
                  </a:lnTo>
                  <a:lnTo>
                    <a:pt x="63555" y="626994"/>
                  </a:lnTo>
                  <a:lnTo>
                    <a:pt x="89683" y="663470"/>
                  </a:lnTo>
                  <a:lnTo>
                    <a:pt x="119570" y="696801"/>
                  </a:lnTo>
                  <a:lnTo>
                    <a:pt x="152909" y="726682"/>
                  </a:lnTo>
                  <a:lnTo>
                    <a:pt x="189394" y="752806"/>
                  </a:lnTo>
                  <a:lnTo>
                    <a:pt x="228720" y="774867"/>
                  </a:lnTo>
                  <a:lnTo>
                    <a:pt x="270580" y="792559"/>
                  </a:lnTo>
                  <a:lnTo>
                    <a:pt x="314668" y="805575"/>
                  </a:lnTo>
                  <a:lnTo>
                    <a:pt x="360678" y="813609"/>
                  </a:lnTo>
                  <a:lnTo>
                    <a:pt x="408305" y="816356"/>
                  </a:lnTo>
                  <a:lnTo>
                    <a:pt x="455906" y="813609"/>
                  </a:lnTo>
                  <a:lnTo>
                    <a:pt x="501894" y="805575"/>
                  </a:lnTo>
                  <a:lnTo>
                    <a:pt x="545964" y="792559"/>
                  </a:lnTo>
                  <a:lnTo>
                    <a:pt x="587808" y="774867"/>
                  </a:lnTo>
                  <a:lnTo>
                    <a:pt x="627121" y="752806"/>
                  </a:lnTo>
                  <a:lnTo>
                    <a:pt x="663597" y="726682"/>
                  </a:lnTo>
                  <a:lnTo>
                    <a:pt x="696928" y="696801"/>
                  </a:lnTo>
                  <a:lnTo>
                    <a:pt x="726809" y="663470"/>
                  </a:lnTo>
                  <a:lnTo>
                    <a:pt x="752933" y="626994"/>
                  </a:lnTo>
                  <a:lnTo>
                    <a:pt x="774994" y="587681"/>
                  </a:lnTo>
                  <a:lnTo>
                    <a:pt x="792686" y="545837"/>
                  </a:lnTo>
                  <a:lnTo>
                    <a:pt x="805702" y="501767"/>
                  </a:lnTo>
                  <a:lnTo>
                    <a:pt x="813736" y="455779"/>
                  </a:lnTo>
                  <a:lnTo>
                    <a:pt x="816482" y="408178"/>
                  </a:lnTo>
                  <a:lnTo>
                    <a:pt x="813736" y="360576"/>
                  </a:lnTo>
                  <a:lnTo>
                    <a:pt x="805702" y="314588"/>
                  </a:lnTo>
                  <a:lnTo>
                    <a:pt x="792686" y="270518"/>
                  </a:lnTo>
                  <a:lnTo>
                    <a:pt x="774994" y="228674"/>
                  </a:lnTo>
                  <a:lnTo>
                    <a:pt x="752933" y="189361"/>
                  </a:lnTo>
                  <a:lnTo>
                    <a:pt x="726809" y="152885"/>
                  </a:lnTo>
                  <a:lnTo>
                    <a:pt x="696928" y="119554"/>
                  </a:lnTo>
                  <a:lnTo>
                    <a:pt x="663597" y="89673"/>
                  </a:lnTo>
                  <a:lnTo>
                    <a:pt x="627121" y="63549"/>
                  </a:lnTo>
                  <a:lnTo>
                    <a:pt x="587808" y="41488"/>
                  </a:lnTo>
                  <a:lnTo>
                    <a:pt x="545964" y="23796"/>
                  </a:lnTo>
                  <a:lnTo>
                    <a:pt x="501894" y="10780"/>
                  </a:lnTo>
                  <a:lnTo>
                    <a:pt x="455906" y="2746"/>
                  </a:lnTo>
                  <a:lnTo>
                    <a:pt x="40830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069719" y="2826766"/>
              <a:ext cx="816610" cy="816610"/>
            </a:xfrm>
            <a:custGeom>
              <a:avLst/>
              <a:gdLst/>
              <a:ahLst/>
              <a:cxnLst/>
              <a:rect l="l" t="t" r="r" b="b"/>
              <a:pathLst>
                <a:path w="816610" h="816610">
                  <a:moveTo>
                    <a:pt x="0" y="408178"/>
                  </a:moveTo>
                  <a:lnTo>
                    <a:pt x="2746" y="360576"/>
                  </a:lnTo>
                  <a:lnTo>
                    <a:pt x="10780" y="314588"/>
                  </a:lnTo>
                  <a:lnTo>
                    <a:pt x="23798" y="270518"/>
                  </a:lnTo>
                  <a:lnTo>
                    <a:pt x="41491" y="228674"/>
                  </a:lnTo>
                  <a:lnTo>
                    <a:pt x="63555" y="189361"/>
                  </a:lnTo>
                  <a:lnTo>
                    <a:pt x="89683" y="152885"/>
                  </a:lnTo>
                  <a:lnTo>
                    <a:pt x="119570" y="119554"/>
                  </a:lnTo>
                  <a:lnTo>
                    <a:pt x="152909" y="89673"/>
                  </a:lnTo>
                  <a:lnTo>
                    <a:pt x="189394" y="63549"/>
                  </a:lnTo>
                  <a:lnTo>
                    <a:pt x="228720" y="41488"/>
                  </a:lnTo>
                  <a:lnTo>
                    <a:pt x="270580" y="23796"/>
                  </a:lnTo>
                  <a:lnTo>
                    <a:pt x="314668" y="10780"/>
                  </a:lnTo>
                  <a:lnTo>
                    <a:pt x="360678" y="2746"/>
                  </a:lnTo>
                  <a:lnTo>
                    <a:pt x="408305" y="0"/>
                  </a:lnTo>
                  <a:lnTo>
                    <a:pt x="455906" y="2746"/>
                  </a:lnTo>
                  <a:lnTo>
                    <a:pt x="501894" y="10780"/>
                  </a:lnTo>
                  <a:lnTo>
                    <a:pt x="545964" y="23796"/>
                  </a:lnTo>
                  <a:lnTo>
                    <a:pt x="587808" y="41488"/>
                  </a:lnTo>
                  <a:lnTo>
                    <a:pt x="627121" y="63549"/>
                  </a:lnTo>
                  <a:lnTo>
                    <a:pt x="663597" y="89673"/>
                  </a:lnTo>
                  <a:lnTo>
                    <a:pt x="696928" y="119554"/>
                  </a:lnTo>
                  <a:lnTo>
                    <a:pt x="726809" y="152885"/>
                  </a:lnTo>
                  <a:lnTo>
                    <a:pt x="752933" y="189361"/>
                  </a:lnTo>
                  <a:lnTo>
                    <a:pt x="774994" y="228674"/>
                  </a:lnTo>
                  <a:lnTo>
                    <a:pt x="792686" y="270518"/>
                  </a:lnTo>
                  <a:lnTo>
                    <a:pt x="805702" y="314588"/>
                  </a:lnTo>
                  <a:lnTo>
                    <a:pt x="813736" y="360576"/>
                  </a:lnTo>
                  <a:lnTo>
                    <a:pt x="816482" y="408178"/>
                  </a:lnTo>
                  <a:lnTo>
                    <a:pt x="813736" y="455779"/>
                  </a:lnTo>
                  <a:lnTo>
                    <a:pt x="805702" y="501767"/>
                  </a:lnTo>
                  <a:lnTo>
                    <a:pt x="792686" y="545837"/>
                  </a:lnTo>
                  <a:lnTo>
                    <a:pt x="774994" y="587681"/>
                  </a:lnTo>
                  <a:lnTo>
                    <a:pt x="752933" y="626994"/>
                  </a:lnTo>
                  <a:lnTo>
                    <a:pt x="726809" y="663470"/>
                  </a:lnTo>
                  <a:lnTo>
                    <a:pt x="696928" y="696801"/>
                  </a:lnTo>
                  <a:lnTo>
                    <a:pt x="663597" y="726682"/>
                  </a:lnTo>
                  <a:lnTo>
                    <a:pt x="627121" y="752806"/>
                  </a:lnTo>
                  <a:lnTo>
                    <a:pt x="587808" y="774867"/>
                  </a:lnTo>
                  <a:lnTo>
                    <a:pt x="545964" y="792559"/>
                  </a:lnTo>
                  <a:lnTo>
                    <a:pt x="501894" y="805575"/>
                  </a:lnTo>
                  <a:lnTo>
                    <a:pt x="455906" y="813609"/>
                  </a:lnTo>
                  <a:lnTo>
                    <a:pt x="408305" y="816356"/>
                  </a:lnTo>
                  <a:lnTo>
                    <a:pt x="360678" y="813609"/>
                  </a:lnTo>
                  <a:lnTo>
                    <a:pt x="314668" y="805575"/>
                  </a:lnTo>
                  <a:lnTo>
                    <a:pt x="270580" y="792559"/>
                  </a:lnTo>
                  <a:lnTo>
                    <a:pt x="228720" y="774867"/>
                  </a:lnTo>
                  <a:lnTo>
                    <a:pt x="189394" y="752806"/>
                  </a:lnTo>
                  <a:lnTo>
                    <a:pt x="152909" y="726682"/>
                  </a:lnTo>
                  <a:lnTo>
                    <a:pt x="119570" y="696801"/>
                  </a:lnTo>
                  <a:lnTo>
                    <a:pt x="89683" y="663470"/>
                  </a:lnTo>
                  <a:lnTo>
                    <a:pt x="63555" y="626994"/>
                  </a:lnTo>
                  <a:lnTo>
                    <a:pt x="41491" y="587681"/>
                  </a:lnTo>
                  <a:lnTo>
                    <a:pt x="23798" y="545837"/>
                  </a:lnTo>
                  <a:lnTo>
                    <a:pt x="10780" y="501767"/>
                  </a:lnTo>
                  <a:lnTo>
                    <a:pt x="2746" y="455779"/>
                  </a:lnTo>
                  <a:lnTo>
                    <a:pt x="0" y="408178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352548" y="2966974"/>
            <a:ext cx="25209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4285F4"/>
                </a:solidFill>
                <a:latin typeface="Arial"/>
                <a:cs typeface="Arial"/>
              </a:rPr>
              <a:t>2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192273" y="3947921"/>
            <a:ext cx="662940" cy="662940"/>
            <a:chOff x="2192273" y="3947921"/>
            <a:chExt cx="662940" cy="662940"/>
          </a:xfrm>
        </p:grpSpPr>
        <p:sp>
          <p:nvSpPr>
            <p:cNvPr id="12" name="object 12"/>
            <p:cNvSpPr/>
            <p:nvPr/>
          </p:nvSpPr>
          <p:spPr>
            <a:xfrm>
              <a:off x="2230373" y="3986021"/>
              <a:ext cx="586740" cy="586740"/>
            </a:xfrm>
            <a:custGeom>
              <a:avLst/>
              <a:gdLst/>
              <a:ahLst/>
              <a:cxnLst/>
              <a:rect l="l" t="t" r="r" b="b"/>
              <a:pathLst>
                <a:path w="586739" h="586739">
                  <a:moveTo>
                    <a:pt x="293243" y="0"/>
                  </a:moveTo>
                  <a:lnTo>
                    <a:pt x="245684" y="3838"/>
                  </a:lnTo>
                  <a:lnTo>
                    <a:pt x="200566" y="14952"/>
                  </a:lnTo>
                  <a:lnTo>
                    <a:pt x="158493" y="32736"/>
                  </a:lnTo>
                  <a:lnTo>
                    <a:pt x="120069" y="56587"/>
                  </a:lnTo>
                  <a:lnTo>
                    <a:pt x="85899" y="85899"/>
                  </a:lnTo>
                  <a:lnTo>
                    <a:pt x="56587" y="120069"/>
                  </a:lnTo>
                  <a:lnTo>
                    <a:pt x="32736" y="158493"/>
                  </a:lnTo>
                  <a:lnTo>
                    <a:pt x="14952" y="200566"/>
                  </a:lnTo>
                  <a:lnTo>
                    <a:pt x="3838" y="245684"/>
                  </a:lnTo>
                  <a:lnTo>
                    <a:pt x="0" y="293242"/>
                  </a:lnTo>
                  <a:lnTo>
                    <a:pt x="3838" y="340832"/>
                  </a:lnTo>
                  <a:lnTo>
                    <a:pt x="14952" y="385968"/>
                  </a:lnTo>
                  <a:lnTo>
                    <a:pt x="32736" y="428048"/>
                  </a:lnTo>
                  <a:lnTo>
                    <a:pt x="56587" y="466470"/>
                  </a:lnTo>
                  <a:lnTo>
                    <a:pt x="85899" y="500633"/>
                  </a:lnTo>
                  <a:lnTo>
                    <a:pt x="120069" y="529935"/>
                  </a:lnTo>
                  <a:lnTo>
                    <a:pt x="158493" y="553773"/>
                  </a:lnTo>
                  <a:lnTo>
                    <a:pt x="200566" y="571545"/>
                  </a:lnTo>
                  <a:lnTo>
                    <a:pt x="245684" y="582650"/>
                  </a:lnTo>
                  <a:lnTo>
                    <a:pt x="293243" y="586485"/>
                  </a:lnTo>
                  <a:lnTo>
                    <a:pt x="340832" y="582650"/>
                  </a:lnTo>
                  <a:lnTo>
                    <a:pt x="385968" y="571545"/>
                  </a:lnTo>
                  <a:lnTo>
                    <a:pt x="428048" y="553773"/>
                  </a:lnTo>
                  <a:lnTo>
                    <a:pt x="466470" y="529935"/>
                  </a:lnTo>
                  <a:lnTo>
                    <a:pt x="500633" y="500633"/>
                  </a:lnTo>
                  <a:lnTo>
                    <a:pt x="529935" y="466470"/>
                  </a:lnTo>
                  <a:lnTo>
                    <a:pt x="553773" y="428048"/>
                  </a:lnTo>
                  <a:lnTo>
                    <a:pt x="571545" y="385968"/>
                  </a:lnTo>
                  <a:lnTo>
                    <a:pt x="582650" y="340832"/>
                  </a:lnTo>
                  <a:lnTo>
                    <a:pt x="586486" y="293242"/>
                  </a:lnTo>
                  <a:lnTo>
                    <a:pt x="582650" y="245684"/>
                  </a:lnTo>
                  <a:lnTo>
                    <a:pt x="571545" y="200566"/>
                  </a:lnTo>
                  <a:lnTo>
                    <a:pt x="553773" y="158493"/>
                  </a:lnTo>
                  <a:lnTo>
                    <a:pt x="529935" y="120069"/>
                  </a:lnTo>
                  <a:lnTo>
                    <a:pt x="500633" y="85899"/>
                  </a:lnTo>
                  <a:lnTo>
                    <a:pt x="466470" y="56587"/>
                  </a:lnTo>
                  <a:lnTo>
                    <a:pt x="428048" y="32736"/>
                  </a:lnTo>
                  <a:lnTo>
                    <a:pt x="385968" y="14952"/>
                  </a:lnTo>
                  <a:lnTo>
                    <a:pt x="340832" y="3838"/>
                  </a:lnTo>
                  <a:lnTo>
                    <a:pt x="293243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230373" y="3986021"/>
              <a:ext cx="586740" cy="586740"/>
            </a:xfrm>
            <a:custGeom>
              <a:avLst/>
              <a:gdLst/>
              <a:ahLst/>
              <a:cxnLst/>
              <a:rect l="l" t="t" r="r" b="b"/>
              <a:pathLst>
                <a:path w="586739" h="586739">
                  <a:moveTo>
                    <a:pt x="0" y="293242"/>
                  </a:moveTo>
                  <a:lnTo>
                    <a:pt x="3838" y="245684"/>
                  </a:lnTo>
                  <a:lnTo>
                    <a:pt x="14952" y="200566"/>
                  </a:lnTo>
                  <a:lnTo>
                    <a:pt x="32736" y="158493"/>
                  </a:lnTo>
                  <a:lnTo>
                    <a:pt x="56587" y="120069"/>
                  </a:lnTo>
                  <a:lnTo>
                    <a:pt x="85899" y="85899"/>
                  </a:lnTo>
                  <a:lnTo>
                    <a:pt x="120069" y="56587"/>
                  </a:lnTo>
                  <a:lnTo>
                    <a:pt x="158493" y="32736"/>
                  </a:lnTo>
                  <a:lnTo>
                    <a:pt x="200566" y="14952"/>
                  </a:lnTo>
                  <a:lnTo>
                    <a:pt x="245684" y="3838"/>
                  </a:lnTo>
                  <a:lnTo>
                    <a:pt x="293243" y="0"/>
                  </a:lnTo>
                  <a:lnTo>
                    <a:pt x="340832" y="3838"/>
                  </a:lnTo>
                  <a:lnTo>
                    <a:pt x="385968" y="14952"/>
                  </a:lnTo>
                  <a:lnTo>
                    <a:pt x="428048" y="32736"/>
                  </a:lnTo>
                  <a:lnTo>
                    <a:pt x="466470" y="56587"/>
                  </a:lnTo>
                  <a:lnTo>
                    <a:pt x="500633" y="85899"/>
                  </a:lnTo>
                  <a:lnTo>
                    <a:pt x="529935" y="120069"/>
                  </a:lnTo>
                  <a:lnTo>
                    <a:pt x="553773" y="158493"/>
                  </a:lnTo>
                  <a:lnTo>
                    <a:pt x="571545" y="200566"/>
                  </a:lnTo>
                  <a:lnTo>
                    <a:pt x="582650" y="245684"/>
                  </a:lnTo>
                  <a:lnTo>
                    <a:pt x="586486" y="293242"/>
                  </a:lnTo>
                  <a:lnTo>
                    <a:pt x="582650" y="340832"/>
                  </a:lnTo>
                  <a:lnTo>
                    <a:pt x="571545" y="385968"/>
                  </a:lnTo>
                  <a:lnTo>
                    <a:pt x="553773" y="428048"/>
                  </a:lnTo>
                  <a:lnTo>
                    <a:pt x="529935" y="466470"/>
                  </a:lnTo>
                  <a:lnTo>
                    <a:pt x="500633" y="500633"/>
                  </a:lnTo>
                  <a:lnTo>
                    <a:pt x="466470" y="529935"/>
                  </a:lnTo>
                  <a:lnTo>
                    <a:pt x="428048" y="553773"/>
                  </a:lnTo>
                  <a:lnTo>
                    <a:pt x="385968" y="571545"/>
                  </a:lnTo>
                  <a:lnTo>
                    <a:pt x="340832" y="582650"/>
                  </a:lnTo>
                  <a:lnTo>
                    <a:pt x="293243" y="586485"/>
                  </a:lnTo>
                  <a:lnTo>
                    <a:pt x="245684" y="582650"/>
                  </a:lnTo>
                  <a:lnTo>
                    <a:pt x="200566" y="571545"/>
                  </a:lnTo>
                  <a:lnTo>
                    <a:pt x="158493" y="553773"/>
                  </a:lnTo>
                  <a:lnTo>
                    <a:pt x="120069" y="529935"/>
                  </a:lnTo>
                  <a:lnTo>
                    <a:pt x="85899" y="500633"/>
                  </a:lnTo>
                  <a:lnTo>
                    <a:pt x="56587" y="466470"/>
                  </a:lnTo>
                  <a:lnTo>
                    <a:pt x="32736" y="428048"/>
                  </a:lnTo>
                  <a:lnTo>
                    <a:pt x="14952" y="385968"/>
                  </a:lnTo>
                  <a:lnTo>
                    <a:pt x="3838" y="340832"/>
                  </a:lnTo>
                  <a:lnTo>
                    <a:pt x="0" y="293242"/>
                  </a:lnTo>
                  <a:close/>
                </a:path>
              </a:pathLst>
            </a:custGeom>
            <a:ln w="761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425954" y="4077080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4285F4"/>
                </a:solidFill>
                <a:latin typeface="Arial"/>
                <a:cs typeface="Arial"/>
              </a:rPr>
              <a:t>3</a:t>
            </a:r>
            <a:endParaRPr sz="2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772265" y="6367739"/>
            <a:ext cx="174625" cy="2260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550"/>
              </a:lnSpc>
            </a:pPr>
            <a:fld id="{81D60167-4931-47E6-BA6A-407CBD079E47}" type="slidenum">
              <a:rPr sz="1300" b="1" spc="5" dirty="0">
                <a:solidFill>
                  <a:srgbClr val="666666"/>
                </a:solidFill>
                <a:latin typeface="Trebuchet MS"/>
                <a:cs typeface="Trebuchet MS"/>
              </a:rPr>
              <a:t>2</a:t>
            </a:fld>
            <a:endParaRPr sz="13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82067" y="156159"/>
            <a:ext cx="2115820" cy="97155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573405" marR="5080" indent="-561340">
              <a:lnSpc>
                <a:spcPts val="3600"/>
              </a:lnSpc>
              <a:spcBef>
                <a:spcPts val="425"/>
              </a:spcBef>
            </a:pPr>
            <a:r>
              <a:rPr sz="3200" dirty="0">
                <a:solidFill>
                  <a:srgbClr val="FFFFFF"/>
                </a:solidFill>
              </a:rPr>
              <a:t>Т</a:t>
            </a:r>
            <a:r>
              <a:rPr sz="3200" spc="-10" dirty="0">
                <a:solidFill>
                  <a:srgbClr val="FFFFFF"/>
                </a:solidFill>
              </a:rPr>
              <a:t>е</a:t>
            </a:r>
            <a:r>
              <a:rPr sz="3200" spc="-5" dirty="0">
                <a:solidFill>
                  <a:srgbClr val="FFFFFF"/>
                </a:solidFill>
              </a:rPr>
              <a:t>о</a:t>
            </a:r>
            <a:r>
              <a:rPr sz="3200" spc="-15" dirty="0">
                <a:solidFill>
                  <a:srgbClr val="FFFFFF"/>
                </a:solidFill>
              </a:rPr>
              <a:t>р</a:t>
            </a:r>
            <a:r>
              <a:rPr sz="3200" spc="-5" dirty="0">
                <a:solidFill>
                  <a:srgbClr val="FFFFFF"/>
                </a:solidFill>
              </a:rPr>
              <a:t>е</a:t>
            </a:r>
            <a:r>
              <a:rPr sz="3200" spc="-15" dirty="0">
                <a:solidFill>
                  <a:srgbClr val="FFFFFF"/>
                </a:solidFill>
              </a:rPr>
              <a:t>тич</a:t>
            </a:r>
            <a:r>
              <a:rPr sz="3200" spc="-30" dirty="0">
                <a:solidFill>
                  <a:srgbClr val="FFFFFF"/>
                </a:solidFill>
              </a:rPr>
              <a:t>н</a:t>
            </a:r>
            <a:r>
              <a:rPr sz="3200" spc="-20" dirty="0">
                <a:solidFill>
                  <a:srgbClr val="FFFFFF"/>
                </a:solidFill>
              </a:rPr>
              <a:t>і  </a:t>
            </a:r>
            <a:r>
              <a:rPr sz="3200" spc="-10" dirty="0">
                <a:solidFill>
                  <a:srgbClr val="FFFFFF"/>
                </a:solidFill>
              </a:rPr>
              <a:t>пита</a:t>
            </a:r>
            <a:r>
              <a:rPr sz="3200" spc="-30" dirty="0">
                <a:solidFill>
                  <a:srgbClr val="FFFFFF"/>
                </a:solidFill>
              </a:rPr>
              <a:t>н</a:t>
            </a:r>
            <a:r>
              <a:rPr sz="3200" spc="-10" dirty="0">
                <a:solidFill>
                  <a:srgbClr val="FFFFFF"/>
                </a:solidFill>
              </a:rPr>
              <a:t>ня</a:t>
            </a:r>
            <a:endParaRPr sz="3200"/>
          </a:p>
        </p:txBody>
      </p:sp>
      <p:sp>
        <p:nvSpPr>
          <p:cNvPr id="16" name="object 16"/>
          <p:cNvSpPr txBox="1"/>
          <p:nvPr/>
        </p:nvSpPr>
        <p:spPr>
          <a:xfrm>
            <a:off x="3323971" y="835507"/>
            <a:ext cx="7938134" cy="231203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30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Споживач,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споживчі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потреби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та</a:t>
            </a:r>
            <a:r>
              <a:rPr sz="20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їх</a:t>
            </a:r>
            <a:r>
              <a:rPr sz="20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класифікація.</a:t>
            </a:r>
            <a:endParaRPr sz="2000" dirty="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Основні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поняття,</a:t>
            </a:r>
            <a:r>
              <a:rPr sz="20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пов’язанні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зі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споживчою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поведінкою.</a:t>
            </a:r>
            <a:endParaRPr sz="2000" dirty="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Сутність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поведінки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споживачів,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цілі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та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принципи.</a:t>
            </a:r>
            <a:endParaRPr sz="2000" dirty="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Еволюція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поведінки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споживачів.</a:t>
            </a:r>
            <a:endParaRPr sz="2000" dirty="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Права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0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маркетинг.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Органи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захисту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прав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споживачів.</a:t>
            </a:r>
            <a:endParaRPr sz="2000" dirty="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550158" y="3897833"/>
            <a:ext cx="7788909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spc="-5" dirty="0">
                <a:solidFill>
                  <a:schemeClr val="accent1"/>
                </a:solidFill>
                <a:latin typeface="Arial"/>
                <a:cs typeface="Arial"/>
              </a:rPr>
              <a:t>Теоретичні</a:t>
            </a:r>
            <a:r>
              <a:rPr sz="2400" b="1" i="1" spc="-20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chemeClr val="accent1"/>
                </a:solidFill>
                <a:latin typeface="Arial"/>
                <a:cs typeface="Arial"/>
              </a:rPr>
              <a:t>питання</a:t>
            </a:r>
            <a:r>
              <a:rPr sz="2400" b="1" i="1" spc="-1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chemeClr val="accent1"/>
                </a:solidFill>
                <a:latin typeface="Arial"/>
                <a:cs typeface="Arial"/>
              </a:rPr>
              <a:t>для</a:t>
            </a:r>
            <a:r>
              <a:rPr sz="2400" b="1" i="1" spc="-1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chemeClr val="accent1"/>
                </a:solidFill>
                <a:latin typeface="Arial"/>
                <a:cs typeface="Arial"/>
              </a:rPr>
              <a:t>самостійної</a:t>
            </a:r>
            <a:r>
              <a:rPr sz="2400" b="1" i="1" spc="-10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chemeClr val="accent1"/>
                </a:solidFill>
                <a:latin typeface="Arial"/>
                <a:cs typeface="Arial"/>
              </a:rPr>
              <a:t>підготовки</a:t>
            </a:r>
            <a:endParaRPr sz="2400" dirty="0">
              <a:solidFill>
                <a:schemeClr val="accent1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550158" y="4540478"/>
            <a:ext cx="5822950" cy="13976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lnSpc>
                <a:spcPct val="150100"/>
              </a:lnSpc>
              <a:spcBef>
                <a:spcPts val="9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Інструменти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дослідження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впливу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поведінку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споживачів.</a:t>
            </a:r>
            <a:endParaRPr sz="20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120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Консьюмеризм.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10057"/>
            <a:ext cx="988377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5" dirty="0">
                <a:solidFill>
                  <a:schemeClr val="accent1"/>
                </a:solidFill>
                <a:latin typeface="Calibri"/>
                <a:cs typeface="Calibri"/>
              </a:rPr>
              <a:t>Нобелівська</a:t>
            </a:r>
            <a:r>
              <a:rPr sz="4400" dirty="0">
                <a:solidFill>
                  <a:schemeClr val="accent1"/>
                </a:solidFill>
                <a:latin typeface="Calibri"/>
                <a:cs typeface="Calibri"/>
              </a:rPr>
              <a:t> </a:t>
            </a:r>
            <a:r>
              <a:rPr sz="4400" spc="-5" dirty="0">
                <a:solidFill>
                  <a:schemeClr val="accent1"/>
                </a:solidFill>
                <a:latin typeface="Calibri"/>
                <a:cs typeface="Calibri"/>
              </a:rPr>
              <a:t>премія</a:t>
            </a:r>
            <a:r>
              <a:rPr sz="4400" spc="-30" dirty="0">
                <a:solidFill>
                  <a:schemeClr val="accent1"/>
                </a:solidFill>
                <a:latin typeface="Calibri"/>
                <a:cs typeface="Calibri"/>
              </a:rPr>
              <a:t> </a:t>
            </a:r>
            <a:r>
              <a:rPr sz="4400" dirty="0">
                <a:solidFill>
                  <a:schemeClr val="accent1"/>
                </a:solidFill>
                <a:latin typeface="Calibri"/>
                <a:cs typeface="Calibri"/>
              </a:rPr>
              <a:t>з </a:t>
            </a:r>
            <a:r>
              <a:rPr sz="4400" spc="-10" dirty="0">
                <a:solidFill>
                  <a:schemeClr val="accent1"/>
                </a:solidFill>
                <a:latin typeface="Calibri"/>
                <a:cs typeface="Calibri"/>
              </a:rPr>
              <a:t>економіки</a:t>
            </a:r>
            <a:r>
              <a:rPr sz="4400" spc="-25" dirty="0">
                <a:solidFill>
                  <a:schemeClr val="accent1"/>
                </a:solidFill>
                <a:latin typeface="Calibri"/>
                <a:cs typeface="Calibri"/>
              </a:rPr>
              <a:t> </a:t>
            </a:r>
            <a:r>
              <a:rPr sz="4400" dirty="0">
                <a:solidFill>
                  <a:schemeClr val="accent1"/>
                </a:solidFill>
                <a:latin typeface="Calibri"/>
                <a:cs typeface="Calibri"/>
              </a:rPr>
              <a:t>в 2015</a:t>
            </a:r>
            <a:r>
              <a:rPr sz="4400" spc="-20" dirty="0">
                <a:solidFill>
                  <a:schemeClr val="accent1"/>
                </a:solidFill>
                <a:latin typeface="Calibri"/>
                <a:cs typeface="Calibri"/>
              </a:rPr>
              <a:t> </a:t>
            </a:r>
            <a:r>
              <a:rPr sz="4400" spc="-5" dirty="0">
                <a:solidFill>
                  <a:schemeClr val="accent1"/>
                </a:solidFill>
                <a:latin typeface="Calibri"/>
                <a:cs typeface="Calibri"/>
              </a:rPr>
              <a:t>р.</a:t>
            </a:r>
            <a:endParaRPr sz="4400" dirty="0">
              <a:solidFill>
                <a:schemeClr val="accent1"/>
              </a:solidFill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45591" y="1664588"/>
            <a:ext cx="5057775" cy="47205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319405">
              <a:lnSpc>
                <a:spcPct val="100000"/>
              </a:lnSpc>
              <a:spcBef>
                <a:spcPts val="95"/>
              </a:spcBef>
            </a:pPr>
            <a:r>
              <a:rPr sz="22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Дослідження</a:t>
            </a:r>
            <a:r>
              <a:rPr sz="2200" spc="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споживання,</a:t>
            </a:r>
            <a:r>
              <a:rPr sz="2200" spc="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бідності</a:t>
            </a:r>
            <a:r>
              <a:rPr sz="22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й </a:t>
            </a:r>
            <a:r>
              <a:rPr sz="2200" spc="-5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добробуту</a:t>
            </a:r>
            <a:endParaRPr sz="2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300">
              <a:latin typeface="Microsoft Sans Serif"/>
              <a:cs typeface="Microsoft Sans Serif"/>
            </a:endParaRPr>
          </a:p>
          <a:p>
            <a:pPr marL="12700" marR="302895">
              <a:lnSpc>
                <a:spcPct val="100000"/>
              </a:lnSpc>
              <a:tabLst>
                <a:tab pos="885825" algn="l"/>
              </a:tabLst>
            </a:pPr>
            <a:r>
              <a:rPr sz="22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Ангус	</a:t>
            </a:r>
            <a:r>
              <a:rPr sz="2200" spc="-60" dirty="0">
                <a:solidFill>
                  <a:srgbClr val="001F5F"/>
                </a:solidFill>
                <a:latin typeface="Microsoft Sans Serif"/>
                <a:cs typeface="Microsoft Sans Serif"/>
              </a:rPr>
              <a:t>Дітон</a:t>
            </a:r>
            <a:r>
              <a:rPr sz="22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905" dirty="0">
                <a:solidFill>
                  <a:srgbClr val="001F5F"/>
                </a:solidFill>
                <a:latin typeface="Microsoft Sans Serif"/>
                <a:cs typeface="Microsoft Sans Serif"/>
              </a:rPr>
              <a:t>—</a:t>
            </a:r>
            <a:r>
              <a:rPr sz="22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дослідник</a:t>
            </a:r>
            <a:r>
              <a:rPr sz="22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бідності</a:t>
            </a:r>
            <a:r>
              <a:rPr sz="22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905" dirty="0">
                <a:solidFill>
                  <a:srgbClr val="001F5F"/>
                </a:solidFill>
                <a:latin typeface="Microsoft Sans Serif"/>
                <a:cs typeface="Microsoft Sans Serif"/>
              </a:rPr>
              <a:t>— </a:t>
            </a:r>
            <a:r>
              <a:rPr sz="2200" spc="-57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потрапив</a:t>
            </a:r>
            <a:r>
              <a:rPr sz="22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22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больову</a:t>
            </a:r>
            <a:r>
              <a:rPr sz="2200" spc="7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точку</a:t>
            </a:r>
            <a:r>
              <a:rPr sz="2200" spc="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сучасного</a:t>
            </a:r>
            <a:endParaRPr sz="2200">
              <a:latin typeface="Microsoft Sans Serif"/>
              <a:cs typeface="Microsoft Sans Serif"/>
            </a:endParaRPr>
          </a:p>
          <a:p>
            <a:pPr marL="12700" marR="5080">
              <a:lnSpc>
                <a:spcPct val="99600"/>
              </a:lnSpc>
              <a:spcBef>
                <a:spcPts val="10"/>
              </a:spcBef>
            </a:pPr>
            <a:r>
              <a:rPr sz="22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світу:</a:t>
            </a:r>
            <a:r>
              <a:rPr sz="22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95" dirty="0">
                <a:solidFill>
                  <a:srgbClr val="001F5F"/>
                </a:solidFill>
                <a:latin typeface="Microsoft Sans Serif"/>
                <a:cs typeface="Microsoft Sans Serif"/>
              </a:rPr>
              <a:t>з</a:t>
            </a:r>
            <a:r>
              <a:rPr sz="22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одного</a:t>
            </a:r>
            <a:r>
              <a:rPr sz="22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70" dirty="0">
                <a:solidFill>
                  <a:srgbClr val="001F5F"/>
                </a:solidFill>
                <a:latin typeface="Microsoft Sans Serif"/>
                <a:cs typeface="Microsoft Sans Serif"/>
              </a:rPr>
              <a:t>боку,</a:t>
            </a:r>
            <a:r>
              <a:rPr sz="22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людство</a:t>
            </a:r>
            <a:r>
              <a:rPr sz="2200" spc="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001F5F"/>
                </a:solidFill>
                <a:latin typeface="Microsoft Sans Serif"/>
                <a:cs typeface="Microsoft Sans Serif"/>
              </a:rPr>
              <a:t>пішло</a:t>
            </a:r>
            <a:r>
              <a:rPr sz="22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 </a:t>
            </a:r>
            <a:r>
              <a:rPr sz="2200" spc="-57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колишніх</a:t>
            </a:r>
            <a:r>
              <a:rPr sz="22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форм</a:t>
            </a:r>
            <a:r>
              <a:rPr sz="22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001F5F"/>
                </a:solidFill>
                <a:latin typeface="Microsoft Sans Serif"/>
                <a:cs typeface="Microsoft Sans Serif"/>
              </a:rPr>
              <a:t>абсолютної</a:t>
            </a:r>
            <a:r>
              <a:rPr sz="22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бідності,</a:t>
            </a:r>
            <a:r>
              <a:rPr sz="22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95" dirty="0">
                <a:solidFill>
                  <a:srgbClr val="001F5F"/>
                </a:solidFill>
                <a:latin typeface="Microsoft Sans Serif"/>
                <a:cs typeface="Microsoft Sans Serif"/>
              </a:rPr>
              <a:t>з </a:t>
            </a:r>
            <a:r>
              <a:rPr sz="2200" spc="-9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іншого</a:t>
            </a:r>
            <a:r>
              <a:rPr sz="22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75" dirty="0">
                <a:solidFill>
                  <a:srgbClr val="001F5F"/>
                </a:solidFill>
                <a:latin typeface="Microsoft Sans Serif"/>
                <a:cs typeface="Microsoft Sans Serif"/>
              </a:rPr>
              <a:t>боку,</a:t>
            </a:r>
            <a:r>
              <a:rPr sz="22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якість</a:t>
            </a:r>
            <a:r>
              <a:rPr sz="22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життя</a:t>
            </a:r>
            <a:r>
              <a:rPr sz="2200" spc="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22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світі</a:t>
            </a:r>
            <a:r>
              <a:rPr sz="22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дуже </a:t>
            </a:r>
            <a:r>
              <a:rPr sz="22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001F5F"/>
                </a:solidFill>
                <a:latin typeface="Microsoft Sans Serif"/>
                <a:cs typeface="Microsoft Sans Serif"/>
              </a:rPr>
              <a:t>сильно</a:t>
            </a:r>
            <a:r>
              <a:rPr sz="22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відрізняється,</a:t>
            </a:r>
            <a:r>
              <a:rPr sz="2200" spc="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а</a:t>
            </a:r>
            <a:r>
              <a:rPr sz="22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здоров'я</a:t>
            </a:r>
            <a:r>
              <a:rPr sz="22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 </a:t>
            </a:r>
            <a:r>
              <a:rPr sz="22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благополуччя</a:t>
            </a:r>
            <a:r>
              <a:rPr sz="2200" spc="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виявляються</a:t>
            </a:r>
            <a:r>
              <a:rPr sz="2200" spc="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22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лещатах </a:t>
            </a:r>
            <a:r>
              <a:rPr sz="22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економічної</a:t>
            </a:r>
            <a:r>
              <a:rPr sz="22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нерівності.</a:t>
            </a:r>
            <a:endParaRPr sz="2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3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200" spc="-70" dirty="0">
                <a:solidFill>
                  <a:srgbClr val="001F5F"/>
                </a:solidFill>
                <a:latin typeface="Microsoft Sans Serif"/>
                <a:cs typeface="Microsoft Sans Serif"/>
              </a:rPr>
              <a:t>Для</a:t>
            </a:r>
            <a:r>
              <a:rPr sz="22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розгляду</a:t>
            </a:r>
            <a:r>
              <a:rPr sz="22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нерівності</a:t>
            </a:r>
            <a:r>
              <a:rPr sz="22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60" dirty="0">
                <a:solidFill>
                  <a:srgbClr val="001F5F"/>
                </a:solidFill>
                <a:latin typeface="Microsoft Sans Serif"/>
                <a:cs typeface="Microsoft Sans Serif"/>
              </a:rPr>
              <a:t>Дітон</a:t>
            </a:r>
            <a:r>
              <a:rPr sz="22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вибрав</a:t>
            </a:r>
            <a:endParaRPr sz="2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200" spc="-60" dirty="0">
                <a:solidFill>
                  <a:srgbClr val="001F5F"/>
                </a:solidFill>
                <a:latin typeface="Microsoft Sans Serif"/>
                <a:cs typeface="Microsoft Sans Serif"/>
              </a:rPr>
              <a:t>тему,</a:t>
            </a:r>
            <a:r>
              <a:rPr sz="22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цікаву</a:t>
            </a:r>
            <a:r>
              <a:rPr sz="22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для</a:t>
            </a:r>
            <a:r>
              <a:rPr sz="22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всіх:</a:t>
            </a:r>
            <a:r>
              <a:rPr sz="22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життя</a:t>
            </a:r>
            <a:r>
              <a:rPr sz="22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2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смерть.</a:t>
            </a:r>
            <a:endParaRPr sz="220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32014" y="1903564"/>
            <a:ext cx="2719451" cy="3810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4000" y="531864"/>
            <a:ext cx="945832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5" dirty="0">
                <a:solidFill>
                  <a:schemeClr val="accent1"/>
                </a:solidFill>
                <a:latin typeface="Calibri"/>
                <a:cs typeface="Calibri"/>
              </a:rPr>
              <a:t>Нобелівська</a:t>
            </a:r>
            <a:r>
              <a:rPr sz="4400" dirty="0">
                <a:solidFill>
                  <a:schemeClr val="accent1"/>
                </a:solidFill>
                <a:latin typeface="Calibri"/>
                <a:cs typeface="Calibri"/>
              </a:rPr>
              <a:t> </a:t>
            </a:r>
            <a:r>
              <a:rPr sz="4400" spc="-5" dirty="0">
                <a:solidFill>
                  <a:schemeClr val="accent1"/>
                </a:solidFill>
                <a:latin typeface="Calibri"/>
                <a:cs typeface="Calibri"/>
              </a:rPr>
              <a:t>премія</a:t>
            </a:r>
            <a:r>
              <a:rPr sz="4400" spc="-30" dirty="0">
                <a:solidFill>
                  <a:schemeClr val="accent1"/>
                </a:solidFill>
                <a:latin typeface="Calibri"/>
                <a:cs typeface="Calibri"/>
              </a:rPr>
              <a:t> </a:t>
            </a:r>
            <a:r>
              <a:rPr sz="4400" dirty="0" err="1">
                <a:solidFill>
                  <a:schemeClr val="accent1"/>
                </a:solidFill>
                <a:latin typeface="Calibri"/>
                <a:cs typeface="Calibri"/>
              </a:rPr>
              <a:t>з</a:t>
            </a:r>
            <a:r>
              <a:rPr sz="4400" spc="-10" dirty="0">
                <a:solidFill>
                  <a:schemeClr val="accent1"/>
                </a:solidFill>
                <a:latin typeface="Calibri"/>
                <a:cs typeface="Calibri"/>
              </a:rPr>
              <a:t> </a:t>
            </a:r>
            <a:r>
              <a:rPr lang="uk-UA" sz="4400" spc="-10" dirty="0">
                <a:solidFill>
                  <a:schemeClr val="accent1"/>
                </a:solidFill>
                <a:latin typeface="Calibri"/>
                <a:cs typeface="Calibri"/>
              </a:rPr>
              <a:t>е</a:t>
            </a:r>
            <a:r>
              <a:rPr sz="4400" spc="-10" dirty="0" err="1">
                <a:solidFill>
                  <a:schemeClr val="accent1"/>
                </a:solidFill>
                <a:latin typeface="Calibri"/>
                <a:cs typeface="Calibri"/>
              </a:rPr>
              <a:t>кономіки</a:t>
            </a:r>
            <a:r>
              <a:rPr sz="4400" spc="-15" dirty="0">
                <a:solidFill>
                  <a:schemeClr val="accent1"/>
                </a:solidFill>
                <a:latin typeface="Calibri"/>
                <a:cs typeface="Calibri"/>
              </a:rPr>
              <a:t> </a:t>
            </a:r>
            <a:r>
              <a:rPr sz="4400" dirty="0">
                <a:solidFill>
                  <a:schemeClr val="accent1"/>
                </a:solidFill>
                <a:latin typeface="Calibri"/>
                <a:cs typeface="Calibri"/>
              </a:rPr>
              <a:t>2017</a:t>
            </a:r>
            <a:r>
              <a:rPr sz="4400" spc="-35" dirty="0">
                <a:solidFill>
                  <a:schemeClr val="accent1"/>
                </a:solidFill>
                <a:latin typeface="Calibri"/>
                <a:cs typeface="Calibri"/>
              </a:rPr>
              <a:t> </a:t>
            </a:r>
            <a:r>
              <a:rPr sz="4400" spc="-5" dirty="0">
                <a:solidFill>
                  <a:schemeClr val="accent1"/>
                </a:solidFill>
                <a:latin typeface="Calibri"/>
                <a:cs typeface="Calibri"/>
              </a:rPr>
              <a:t>р.</a:t>
            </a:r>
            <a:endParaRPr sz="4400" dirty="0">
              <a:solidFill>
                <a:schemeClr val="accent1"/>
              </a:solidFill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549646" y="2207768"/>
            <a:ext cx="6309995" cy="40273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111125">
              <a:lnSpc>
                <a:spcPct val="100000"/>
              </a:lnSpc>
              <a:spcBef>
                <a:spcPts val="105"/>
              </a:spcBef>
            </a:pPr>
            <a:r>
              <a:rPr sz="26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26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001F5F"/>
                </a:solidFill>
                <a:latin typeface="Microsoft Sans Serif"/>
                <a:cs typeface="Microsoft Sans Serif"/>
              </a:rPr>
              <a:t>2017</a:t>
            </a:r>
            <a:r>
              <a:rPr sz="26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року</a:t>
            </a:r>
            <a:r>
              <a:rPr sz="26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Нобелівську</a:t>
            </a:r>
            <a:r>
              <a:rPr sz="26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премію</a:t>
            </a:r>
            <a:r>
              <a:rPr sz="26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110" dirty="0">
                <a:solidFill>
                  <a:srgbClr val="001F5F"/>
                </a:solidFill>
                <a:latin typeface="Microsoft Sans Serif"/>
                <a:cs typeface="Microsoft Sans Serif"/>
              </a:rPr>
              <a:t>з </a:t>
            </a:r>
            <a:r>
              <a:rPr sz="2600" spc="-10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економіки</a:t>
            </a:r>
            <a:r>
              <a:rPr sz="26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присуджено</a:t>
            </a:r>
            <a:r>
              <a:rPr sz="26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5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</a:t>
            </a:r>
            <a:r>
              <a:rPr sz="26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вивчення </a:t>
            </a:r>
            <a:r>
              <a:rPr sz="26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економічної</a:t>
            </a:r>
            <a:r>
              <a:rPr sz="26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поведінки</a:t>
            </a:r>
            <a:r>
              <a:rPr sz="26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6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6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</a:t>
            </a:r>
            <a:r>
              <a:rPr sz="26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розуміння </a:t>
            </a:r>
            <a:r>
              <a:rPr sz="26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 того,</a:t>
            </a:r>
            <a:r>
              <a:rPr sz="26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яку</a:t>
            </a:r>
            <a:r>
              <a:rPr sz="26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роль</a:t>
            </a:r>
            <a:r>
              <a:rPr sz="26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психологія</a:t>
            </a:r>
            <a:r>
              <a:rPr sz="26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відіграє</a:t>
            </a:r>
            <a:r>
              <a:rPr sz="26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001F5F"/>
                </a:solidFill>
                <a:latin typeface="Microsoft Sans Serif"/>
                <a:cs typeface="Microsoft Sans Serif"/>
              </a:rPr>
              <a:t>в </a:t>
            </a:r>
            <a:r>
              <a:rPr sz="26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економіці.</a:t>
            </a:r>
            <a:r>
              <a:rPr sz="26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endParaRPr lang="uk-UA" sz="2600" spc="30" dirty="0">
              <a:solidFill>
                <a:srgbClr val="001F5F"/>
              </a:solidFill>
              <a:latin typeface="Microsoft Sans Serif"/>
              <a:cs typeface="Microsoft Sans Serif"/>
            </a:endParaRPr>
          </a:p>
          <a:p>
            <a:pPr marL="12700" marR="111125">
              <a:lnSpc>
                <a:spcPct val="100000"/>
              </a:lnSpc>
              <a:spcBef>
                <a:spcPts val="105"/>
              </a:spcBef>
            </a:pPr>
            <a:r>
              <a:rPr sz="2600" spc="-40" dirty="0" err="1">
                <a:solidFill>
                  <a:srgbClr val="001F5F"/>
                </a:solidFill>
                <a:latin typeface="Microsoft Sans Serif"/>
                <a:cs typeface="Microsoft Sans Serif"/>
              </a:rPr>
              <a:t>Лауреатом</a:t>
            </a:r>
            <a:r>
              <a:rPr sz="26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став</a:t>
            </a:r>
            <a:r>
              <a:rPr sz="26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американець </a:t>
            </a:r>
            <a:r>
              <a:rPr sz="2600" spc="-67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Річард</a:t>
            </a:r>
            <a:r>
              <a:rPr sz="26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Талер.</a:t>
            </a:r>
            <a:r>
              <a:rPr sz="26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Йому</a:t>
            </a:r>
            <a:r>
              <a:rPr sz="26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001F5F"/>
                </a:solidFill>
                <a:latin typeface="Microsoft Sans Serif"/>
                <a:cs typeface="Microsoft Sans Serif"/>
              </a:rPr>
              <a:t>72</a:t>
            </a:r>
            <a:r>
              <a:rPr sz="26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роки,</a:t>
            </a:r>
            <a:r>
              <a:rPr sz="26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він</a:t>
            </a:r>
            <a:endParaRPr sz="260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260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професор,</a:t>
            </a:r>
            <a:r>
              <a:rPr sz="26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фахівець</a:t>
            </a:r>
            <a:r>
              <a:rPr sz="26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110" dirty="0">
                <a:solidFill>
                  <a:srgbClr val="001F5F"/>
                </a:solidFill>
                <a:latin typeface="Microsoft Sans Serif"/>
                <a:cs typeface="Microsoft Sans Serif"/>
              </a:rPr>
              <a:t>з</a:t>
            </a:r>
            <a:r>
              <a:rPr sz="26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поведінкової </a:t>
            </a:r>
            <a:r>
              <a:rPr sz="26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економіки</a:t>
            </a:r>
            <a:r>
              <a:rPr sz="26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26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001F5F"/>
                </a:solidFill>
                <a:latin typeface="Microsoft Sans Serif"/>
                <a:cs typeface="Microsoft Sans Serif"/>
              </a:rPr>
              <a:t>Booth</a:t>
            </a:r>
            <a:r>
              <a:rPr sz="26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001F5F"/>
                </a:solidFill>
                <a:latin typeface="Microsoft Sans Serif"/>
                <a:cs typeface="Microsoft Sans Serif"/>
              </a:rPr>
              <a:t>School</a:t>
            </a:r>
            <a:r>
              <a:rPr sz="26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001F5F"/>
                </a:solidFill>
                <a:latin typeface="Microsoft Sans Serif"/>
                <a:cs typeface="Microsoft Sans Serif"/>
              </a:rPr>
              <a:t>of</a:t>
            </a:r>
            <a:r>
              <a:rPr sz="26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001F5F"/>
                </a:solidFill>
                <a:latin typeface="Microsoft Sans Serif"/>
                <a:cs typeface="Microsoft Sans Serif"/>
              </a:rPr>
              <a:t>Business</a:t>
            </a:r>
            <a:r>
              <a:rPr sz="26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 </a:t>
            </a:r>
            <a:r>
              <a:rPr sz="2600" spc="-67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Чиказькому</a:t>
            </a:r>
            <a:r>
              <a:rPr sz="26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університеті.</a:t>
            </a:r>
            <a:endParaRPr sz="2600" dirty="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1807" y="2183269"/>
            <a:ext cx="4585843" cy="344563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3818254" cy="6858000"/>
            <a:chOff x="0" y="0"/>
            <a:chExt cx="3818254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2478405" cy="6858000"/>
            </a:xfrm>
            <a:custGeom>
              <a:avLst/>
              <a:gdLst/>
              <a:ahLst/>
              <a:cxnLst/>
              <a:rect l="l" t="t" r="r" b="b"/>
              <a:pathLst>
                <a:path w="2478405" h="6858000">
                  <a:moveTo>
                    <a:pt x="2478024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478024" y="6858000"/>
                  </a:lnTo>
                  <a:lnTo>
                    <a:pt x="2478024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4386" y="1839721"/>
              <a:ext cx="2527160" cy="252717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176274" y="1801494"/>
              <a:ext cx="2603500" cy="2604135"/>
            </a:xfrm>
            <a:custGeom>
              <a:avLst/>
              <a:gdLst/>
              <a:ahLst/>
              <a:cxnLst/>
              <a:rect l="l" t="t" r="r" b="b"/>
              <a:pathLst>
                <a:path w="2603500" h="2604135">
                  <a:moveTo>
                    <a:pt x="1301750" y="0"/>
                  </a:moveTo>
                  <a:lnTo>
                    <a:pt x="1368678" y="1650"/>
                  </a:lnTo>
                  <a:lnTo>
                    <a:pt x="1435100" y="6603"/>
                  </a:lnTo>
                  <a:lnTo>
                    <a:pt x="1500124" y="15239"/>
                  </a:lnTo>
                  <a:lnTo>
                    <a:pt x="1564132" y="26669"/>
                  </a:lnTo>
                  <a:lnTo>
                    <a:pt x="1627124" y="40893"/>
                  </a:lnTo>
                  <a:lnTo>
                    <a:pt x="1688973" y="58546"/>
                  </a:lnTo>
                  <a:lnTo>
                    <a:pt x="1749425" y="78993"/>
                  </a:lnTo>
                  <a:lnTo>
                    <a:pt x="1808733" y="102234"/>
                  </a:lnTo>
                  <a:lnTo>
                    <a:pt x="1866392" y="128396"/>
                  </a:lnTo>
                  <a:lnTo>
                    <a:pt x="1922399" y="157099"/>
                  </a:lnTo>
                  <a:lnTo>
                    <a:pt x="1976882" y="188594"/>
                  </a:lnTo>
                  <a:lnTo>
                    <a:pt x="2029840" y="222757"/>
                  </a:lnTo>
                  <a:lnTo>
                    <a:pt x="2130043" y="297306"/>
                  </a:lnTo>
                  <a:lnTo>
                    <a:pt x="2222500" y="381507"/>
                  </a:lnTo>
                  <a:lnTo>
                    <a:pt x="2306320" y="473837"/>
                  </a:lnTo>
                  <a:lnTo>
                    <a:pt x="2380868" y="573658"/>
                  </a:lnTo>
                  <a:lnTo>
                    <a:pt x="2415031" y="626744"/>
                  </a:lnTo>
                  <a:lnTo>
                    <a:pt x="2446528" y="681608"/>
                  </a:lnTo>
                  <a:lnTo>
                    <a:pt x="2475103" y="737615"/>
                  </a:lnTo>
                  <a:lnTo>
                    <a:pt x="2501265" y="795146"/>
                  </a:lnTo>
                  <a:lnTo>
                    <a:pt x="2524633" y="854075"/>
                  </a:lnTo>
                  <a:lnTo>
                    <a:pt x="2545079" y="914653"/>
                  </a:lnTo>
                  <a:lnTo>
                    <a:pt x="2562605" y="976502"/>
                  </a:lnTo>
                  <a:lnTo>
                    <a:pt x="2576956" y="1039494"/>
                  </a:lnTo>
                  <a:lnTo>
                    <a:pt x="2588387" y="1103629"/>
                  </a:lnTo>
                  <a:lnTo>
                    <a:pt x="2596515" y="1168907"/>
                  </a:lnTo>
                  <a:lnTo>
                    <a:pt x="2601849" y="1234693"/>
                  </a:lnTo>
                  <a:lnTo>
                    <a:pt x="2603500" y="1301877"/>
                  </a:lnTo>
                  <a:lnTo>
                    <a:pt x="2601849" y="1368805"/>
                  </a:lnTo>
                  <a:lnTo>
                    <a:pt x="2597023" y="1435100"/>
                  </a:lnTo>
                  <a:lnTo>
                    <a:pt x="2588387" y="1500124"/>
                  </a:lnTo>
                  <a:lnTo>
                    <a:pt x="2576956" y="1564131"/>
                  </a:lnTo>
                  <a:lnTo>
                    <a:pt x="2562605" y="1627124"/>
                  </a:lnTo>
                  <a:lnTo>
                    <a:pt x="2545079" y="1688972"/>
                  </a:lnTo>
                  <a:lnTo>
                    <a:pt x="2524633" y="1749425"/>
                  </a:lnTo>
                  <a:lnTo>
                    <a:pt x="2501265" y="1808733"/>
                  </a:lnTo>
                  <a:lnTo>
                    <a:pt x="2475103" y="1866391"/>
                  </a:lnTo>
                  <a:lnTo>
                    <a:pt x="2446528" y="1922525"/>
                  </a:lnTo>
                  <a:lnTo>
                    <a:pt x="2415031" y="1976881"/>
                  </a:lnTo>
                  <a:lnTo>
                    <a:pt x="2380868" y="2029967"/>
                  </a:lnTo>
                  <a:lnTo>
                    <a:pt x="2306320" y="2130171"/>
                  </a:lnTo>
                  <a:lnTo>
                    <a:pt x="2222500" y="2222627"/>
                  </a:lnTo>
                  <a:lnTo>
                    <a:pt x="2129663" y="2306447"/>
                  </a:lnTo>
                  <a:lnTo>
                    <a:pt x="2029968" y="2380868"/>
                  </a:lnTo>
                  <a:lnTo>
                    <a:pt x="1976882" y="2415031"/>
                  </a:lnTo>
                  <a:lnTo>
                    <a:pt x="1922399" y="2446528"/>
                  </a:lnTo>
                  <a:lnTo>
                    <a:pt x="1866011" y="2475229"/>
                  </a:lnTo>
                  <a:lnTo>
                    <a:pt x="1808352" y="2501265"/>
                  </a:lnTo>
                  <a:lnTo>
                    <a:pt x="1749425" y="2524632"/>
                  </a:lnTo>
                  <a:lnTo>
                    <a:pt x="1688973" y="2545079"/>
                  </a:lnTo>
                  <a:lnTo>
                    <a:pt x="1627124" y="2562732"/>
                  </a:lnTo>
                  <a:lnTo>
                    <a:pt x="1564132" y="2576956"/>
                  </a:lnTo>
                  <a:lnTo>
                    <a:pt x="1499996" y="2588513"/>
                  </a:lnTo>
                  <a:lnTo>
                    <a:pt x="1434592" y="2596641"/>
                  </a:lnTo>
                  <a:lnTo>
                    <a:pt x="1368806" y="2601975"/>
                  </a:lnTo>
                  <a:lnTo>
                    <a:pt x="1301750" y="2603627"/>
                  </a:lnTo>
                  <a:lnTo>
                    <a:pt x="1234820" y="2601975"/>
                  </a:lnTo>
                  <a:lnTo>
                    <a:pt x="1168908" y="2597022"/>
                  </a:lnTo>
                  <a:lnTo>
                    <a:pt x="1103502" y="2588386"/>
                  </a:lnTo>
                  <a:lnTo>
                    <a:pt x="1039368" y="2576956"/>
                  </a:lnTo>
                  <a:lnTo>
                    <a:pt x="976376" y="2562732"/>
                  </a:lnTo>
                  <a:lnTo>
                    <a:pt x="914653" y="2545079"/>
                  </a:lnTo>
                  <a:lnTo>
                    <a:pt x="854075" y="2524632"/>
                  </a:lnTo>
                  <a:lnTo>
                    <a:pt x="795146" y="2501265"/>
                  </a:lnTo>
                  <a:lnTo>
                    <a:pt x="737488" y="2475229"/>
                  </a:lnTo>
                  <a:lnTo>
                    <a:pt x="681482" y="2446528"/>
                  </a:lnTo>
                  <a:lnTo>
                    <a:pt x="626744" y="2415031"/>
                  </a:lnTo>
                  <a:lnTo>
                    <a:pt x="573532" y="2380868"/>
                  </a:lnTo>
                  <a:lnTo>
                    <a:pt x="473837" y="2306319"/>
                  </a:lnTo>
                  <a:lnTo>
                    <a:pt x="381381" y="2222499"/>
                  </a:lnTo>
                  <a:lnTo>
                    <a:pt x="297179" y="2129790"/>
                  </a:lnTo>
                  <a:lnTo>
                    <a:pt x="222631" y="2029967"/>
                  </a:lnTo>
                  <a:lnTo>
                    <a:pt x="188594" y="1976881"/>
                  </a:lnTo>
                  <a:lnTo>
                    <a:pt x="156972" y="1922398"/>
                  </a:lnTo>
                  <a:lnTo>
                    <a:pt x="128397" y="1866010"/>
                  </a:lnTo>
                  <a:lnTo>
                    <a:pt x="102234" y="1808479"/>
                  </a:lnTo>
                  <a:lnTo>
                    <a:pt x="78917" y="1749552"/>
                  </a:lnTo>
                  <a:lnTo>
                    <a:pt x="58470" y="1688972"/>
                  </a:lnTo>
                  <a:lnTo>
                    <a:pt x="40868" y="1627124"/>
                  </a:lnTo>
                  <a:lnTo>
                    <a:pt x="26555" y="1564131"/>
                  </a:lnTo>
                  <a:lnTo>
                    <a:pt x="15138" y="1500124"/>
                  </a:lnTo>
                  <a:lnTo>
                    <a:pt x="6540" y="1434718"/>
                  </a:lnTo>
                  <a:lnTo>
                    <a:pt x="1638" y="1368805"/>
                  </a:lnTo>
                  <a:lnTo>
                    <a:pt x="0" y="1301877"/>
                  </a:lnTo>
                  <a:lnTo>
                    <a:pt x="1638" y="1234820"/>
                  </a:lnTo>
                  <a:lnTo>
                    <a:pt x="6540" y="1168907"/>
                  </a:lnTo>
                  <a:lnTo>
                    <a:pt x="15138" y="1103502"/>
                  </a:lnTo>
                  <a:lnTo>
                    <a:pt x="26555" y="1039494"/>
                  </a:lnTo>
                  <a:lnTo>
                    <a:pt x="40868" y="976502"/>
                  </a:lnTo>
                  <a:lnTo>
                    <a:pt x="58470" y="914653"/>
                  </a:lnTo>
                  <a:lnTo>
                    <a:pt x="78917" y="854075"/>
                  </a:lnTo>
                  <a:lnTo>
                    <a:pt x="102234" y="795146"/>
                  </a:lnTo>
                  <a:lnTo>
                    <a:pt x="128397" y="737615"/>
                  </a:lnTo>
                  <a:lnTo>
                    <a:pt x="156972" y="681608"/>
                  </a:lnTo>
                  <a:lnTo>
                    <a:pt x="188467" y="626744"/>
                  </a:lnTo>
                  <a:lnTo>
                    <a:pt x="222631" y="573658"/>
                  </a:lnTo>
                  <a:lnTo>
                    <a:pt x="297179" y="473837"/>
                  </a:lnTo>
                  <a:lnTo>
                    <a:pt x="381381" y="381507"/>
                  </a:lnTo>
                  <a:lnTo>
                    <a:pt x="473837" y="297306"/>
                  </a:lnTo>
                  <a:lnTo>
                    <a:pt x="573532" y="222757"/>
                  </a:lnTo>
                  <a:lnTo>
                    <a:pt x="626744" y="188594"/>
                  </a:lnTo>
                  <a:lnTo>
                    <a:pt x="681482" y="157099"/>
                  </a:lnTo>
                  <a:lnTo>
                    <a:pt x="737488" y="128396"/>
                  </a:lnTo>
                  <a:lnTo>
                    <a:pt x="795146" y="102362"/>
                  </a:lnTo>
                  <a:lnTo>
                    <a:pt x="854075" y="78993"/>
                  </a:lnTo>
                  <a:lnTo>
                    <a:pt x="914653" y="58546"/>
                  </a:lnTo>
                  <a:lnTo>
                    <a:pt x="976376" y="40893"/>
                  </a:lnTo>
                  <a:lnTo>
                    <a:pt x="1039368" y="26669"/>
                  </a:lnTo>
                  <a:lnTo>
                    <a:pt x="1103502" y="15239"/>
                  </a:lnTo>
                  <a:lnTo>
                    <a:pt x="1168908" y="6603"/>
                  </a:lnTo>
                  <a:lnTo>
                    <a:pt x="1234820" y="1650"/>
                  </a:lnTo>
                  <a:lnTo>
                    <a:pt x="1301750" y="0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638007" y="293320"/>
            <a:ext cx="46545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0" dirty="0">
                <a:solidFill>
                  <a:schemeClr val="accent1"/>
                </a:solidFill>
              </a:rPr>
              <a:t>Поведінка</a:t>
            </a:r>
            <a:r>
              <a:rPr spc="10" dirty="0">
                <a:solidFill>
                  <a:schemeClr val="accent1"/>
                </a:solidFill>
              </a:rPr>
              <a:t> </a:t>
            </a:r>
            <a:r>
              <a:rPr spc="-45" dirty="0">
                <a:solidFill>
                  <a:schemeClr val="accent1"/>
                </a:solidFill>
              </a:rPr>
              <a:t>споживачів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154618" y="4226700"/>
            <a:ext cx="9034272" cy="25987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indent="-228600">
              <a:lnSpc>
                <a:spcPts val="2050"/>
              </a:lnSpc>
              <a:buClr>
                <a:srgbClr val="1E4E79"/>
              </a:buClr>
              <a:buSzPct val="164705"/>
              <a:buChar char="●"/>
              <a:tabLst>
                <a:tab pos="241300" algn="l"/>
              </a:tabLst>
            </a:pPr>
            <a:r>
              <a:rPr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Поведінка</a:t>
            </a:r>
            <a:r>
              <a:rPr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</a:t>
            </a:r>
            <a:r>
              <a:rPr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визначається</a:t>
            </a:r>
            <a:r>
              <a:rPr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55" dirty="0">
                <a:solidFill>
                  <a:srgbClr val="001F5F"/>
                </a:solidFill>
                <a:latin typeface="Microsoft Sans Serif"/>
                <a:cs typeface="Microsoft Sans Serif"/>
              </a:rPr>
              <a:t>як</a:t>
            </a:r>
            <a:r>
              <a:rPr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дії,</a:t>
            </a:r>
            <a:r>
              <a:rPr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10" dirty="0" err="1">
                <a:solidFill>
                  <a:srgbClr val="001F5F"/>
                </a:solidFill>
                <a:latin typeface="Microsoft Sans Serif"/>
                <a:cs typeface="Microsoft Sans Serif"/>
              </a:rPr>
              <a:t>що</a:t>
            </a:r>
            <a:r>
              <a:rPr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15" dirty="0" err="1">
                <a:solidFill>
                  <a:srgbClr val="001F5F"/>
                </a:solidFill>
                <a:latin typeface="Microsoft Sans Serif"/>
                <a:cs typeface="Microsoft Sans Serif"/>
              </a:rPr>
              <a:t>вживаються</a:t>
            </a:r>
            <a:r>
              <a:rPr lang="uk-UA" dirty="0">
                <a:latin typeface="Microsoft Sans Serif"/>
                <a:cs typeface="Microsoft Sans Serif"/>
              </a:rPr>
              <a:t> </a:t>
            </a:r>
            <a:r>
              <a:rPr spc="-10" dirty="0" err="1">
                <a:solidFill>
                  <a:srgbClr val="001F5F"/>
                </a:solidFill>
                <a:latin typeface="Microsoft Sans Serif"/>
                <a:cs typeface="Microsoft Sans Serif"/>
              </a:rPr>
              <a:t>людьми</a:t>
            </a:r>
            <a:r>
              <a:rPr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</a:t>
            </a:r>
            <a:r>
              <a:rPr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придбанні,</a:t>
            </a:r>
            <a:r>
              <a:rPr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споживанні</a:t>
            </a:r>
            <a:r>
              <a:rPr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товарів</a:t>
            </a:r>
            <a:r>
              <a:rPr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послуг</a:t>
            </a:r>
            <a:r>
              <a:rPr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позбавленні </a:t>
            </a:r>
            <a:r>
              <a:rPr spc="-434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</a:t>
            </a:r>
            <a:r>
              <a:rPr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них.</a:t>
            </a:r>
            <a:r>
              <a:rPr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Іншими</a:t>
            </a:r>
            <a:r>
              <a:rPr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словами,</a:t>
            </a:r>
            <a:r>
              <a:rPr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поведінка</a:t>
            </a:r>
            <a:r>
              <a:rPr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</a:t>
            </a:r>
            <a:r>
              <a:rPr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прийнято </a:t>
            </a:r>
            <a:r>
              <a:rPr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вважати</a:t>
            </a:r>
            <a:r>
              <a:rPr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наукою</a:t>
            </a:r>
            <a:r>
              <a:rPr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</a:t>
            </a:r>
            <a:r>
              <a:rPr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те,</a:t>
            </a:r>
            <a:r>
              <a:rPr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b="1" spc="-15" dirty="0">
                <a:solidFill>
                  <a:srgbClr val="001F5F"/>
                </a:solidFill>
                <a:latin typeface="Arial"/>
                <a:cs typeface="Arial"/>
              </a:rPr>
              <a:t>«чому</a:t>
            </a:r>
            <a:r>
              <a:rPr b="1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b="1" spc="-10" dirty="0">
                <a:solidFill>
                  <a:srgbClr val="001F5F"/>
                </a:solidFill>
                <a:latin typeface="Arial"/>
                <a:cs typeface="Arial"/>
              </a:rPr>
              <a:t>люди</a:t>
            </a:r>
            <a:r>
              <a:rPr b="1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b="1" spc="-10" dirty="0" err="1">
                <a:solidFill>
                  <a:srgbClr val="001F5F"/>
                </a:solidFill>
                <a:latin typeface="Arial"/>
                <a:cs typeface="Arial"/>
              </a:rPr>
              <a:t>купують</a:t>
            </a:r>
            <a:r>
              <a:rPr b="1" spc="-10" dirty="0">
                <a:solidFill>
                  <a:srgbClr val="001F5F"/>
                </a:solidFill>
                <a:latin typeface="Arial"/>
                <a:cs typeface="Arial"/>
              </a:rPr>
              <a:t>?»</a:t>
            </a:r>
            <a:endParaRPr lang="uk-UA" b="1" spc="-10" dirty="0">
              <a:solidFill>
                <a:srgbClr val="001F5F"/>
              </a:solidFill>
              <a:latin typeface="Arial"/>
              <a:cs typeface="Arial"/>
            </a:endParaRPr>
          </a:p>
          <a:p>
            <a:pPr marL="241300" indent="-228600">
              <a:lnSpc>
                <a:spcPts val="2050"/>
              </a:lnSpc>
              <a:buClr>
                <a:srgbClr val="1E4E79"/>
              </a:buClr>
              <a:buSzPct val="164705"/>
              <a:buChar char="●"/>
              <a:tabLst>
                <a:tab pos="241300" algn="l"/>
              </a:tabLst>
            </a:pPr>
            <a:endParaRPr dirty="0">
              <a:latin typeface="Arial"/>
              <a:cs typeface="Arial"/>
            </a:endParaRPr>
          </a:p>
          <a:p>
            <a:pPr marL="241300" marR="436245" indent="-228600">
              <a:lnSpc>
                <a:spcPct val="72200"/>
              </a:lnSpc>
              <a:spcBef>
                <a:spcPts val="625"/>
              </a:spcBef>
              <a:buClr>
                <a:srgbClr val="1E4E79"/>
              </a:buClr>
              <a:buSzPct val="164705"/>
              <a:buChar char="●"/>
              <a:tabLst>
                <a:tab pos="241300" algn="l"/>
              </a:tabLst>
            </a:pPr>
            <a:r>
              <a:rPr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Поведінка</a:t>
            </a:r>
            <a:r>
              <a:rPr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</a:t>
            </a:r>
            <a:r>
              <a:rPr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також</a:t>
            </a:r>
            <a:r>
              <a:rPr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може</a:t>
            </a:r>
            <a:r>
              <a:rPr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бути</a:t>
            </a:r>
            <a:r>
              <a:rPr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визначена</a:t>
            </a:r>
            <a:r>
              <a:rPr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55" dirty="0">
                <a:solidFill>
                  <a:srgbClr val="001F5F"/>
                </a:solidFill>
                <a:latin typeface="Microsoft Sans Serif"/>
                <a:cs typeface="Microsoft Sans Serif"/>
              </a:rPr>
              <a:t>як</a:t>
            </a:r>
            <a:r>
              <a:rPr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сфера </a:t>
            </a:r>
            <a:r>
              <a:rPr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досліджень,</a:t>
            </a:r>
            <a:r>
              <a:rPr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центрі</a:t>
            </a:r>
            <a:r>
              <a:rPr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уваги</a:t>
            </a:r>
            <a:r>
              <a:rPr spc="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dirty="0">
                <a:solidFill>
                  <a:srgbClr val="001F5F"/>
                </a:solidFill>
                <a:latin typeface="Microsoft Sans Serif"/>
                <a:cs typeface="Microsoft Sans Serif"/>
              </a:rPr>
              <a:t>якої</a:t>
            </a:r>
            <a:r>
              <a:rPr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знаходяться</a:t>
            </a:r>
            <a:r>
              <a:rPr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b="1" spc="-5" dirty="0">
                <a:solidFill>
                  <a:srgbClr val="001F5F"/>
                </a:solidFill>
                <a:latin typeface="Arial"/>
                <a:cs typeface="Arial"/>
              </a:rPr>
              <a:t>дії </a:t>
            </a:r>
            <a:r>
              <a:rPr b="1" spc="-10" dirty="0" err="1">
                <a:solidFill>
                  <a:srgbClr val="001F5F"/>
                </a:solidFill>
                <a:latin typeface="Arial"/>
                <a:cs typeface="Arial"/>
              </a:rPr>
              <a:t>споживачів</a:t>
            </a:r>
            <a:r>
              <a:rPr b="1" spc="-10" dirty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endParaRPr lang="uk-UA" b="1" spc="-10" dirty="0">
              <a:solidFill>
                <a:srgbClr val="001F5F"/>
              </a:solidFill>
              <a:latin typeface="Arial"/>
              <a:cs typeface="Arial"/>
            </a:endParaRPr>
          </a:p>
          <a:p>
            <a:pPr marL="241300" marR="436245" indent="-228600">
              <a:lnSpc>
                <a:spcPct val="72200"/>
              </a:lnSpc>
              <a:spcBef>
                <a:spcPts val="625"/>
              </a:spcBef>
              <a:buClr>
                <a:srgbClr val="1E4E79"/>
              </a:buClr>
              <a:buSzPct val="164705"/>
              <a:buChar char="●"/>
              <a:tabLst>
                <a:tab pos="241300" algn="l"/>
              </a:tabLst>
            </a:pPr>
            <a:endParaRPr dirty="0">
              <a:latin typeface="Arial"/>
              <a:cs typeface="Arial"/>
            </a:endParaRPr>
          </a:p>
          <a:p>
            <a:pPr marL="241300" indent="-228600">
              <a:lnSpc>
                <a:spcPts val="2740"/>
              </a:lnSpc>
              <a:buClr>
                <a:srgbClr val="1E4E79"/>
              </a:buClr>
              <a:buSzPct val="164705"/>
              <a:buChar char="●"/>
              <a:tabLst>
                <a:tab pos="241300" algn="l"/>
              </a:tabLst>
            </a:pPr>
            <a:r>
              <a:rPr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Аналіз</a:t>
            </a:r>
            <a:r>
              <a:rPr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споживання</a:t>
            </a:r>
            <a:r>
              <a:rPr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пов'язаний</a:t>
            </a:r>
            <a:r>
              <a:rPr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не</a:t>
            </a:r>
            <a:r>
              <a:rPr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тільки</a:t>
            </a:r>
            <a:r>
              <a:rPr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70" dirty="0">
                <a:solidFill>
                  <a:srgbClr val="001F5F"/>
                </a:solidFill>
                <a:latin typeface="Microsoft Sans Serif"/>
                <a:cs typeface="Microsoft Sans Serif"/>
              </a:rPr>
              <a:t>з</a:t>
            </a:r>
            <a:r>
              <a:rPr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тим,</a:t>
            </a:r>
            <a:r>
              <a:rPr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чому</a:t>
            </a:r>
            <a:r>
              <a:rPr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55" dirty="0">
                <a:solidFill>
                  <a:srgbClr val="001F5F"/>
                </a:solidFill>
                <a:latin typeface="Microsoft Sans Serif"/>
                <a:cs typeface="Microsoft Sans Serif"/>
              </a:rPr>
              <a:t>як</a:t>
            </a:r>
            <a:r>
              <a:rPr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люди</a:t>
            </a:r>
            <a:endParaRPr dirty="0">
              <a:latin typeface="Microsoft Sans Serif"/>
              <a:cs typeface="Microsoft Sans Serif"/>
            </a:endParaRPr>
          </a:p>
          <a:p>
            <a:pPr marL="241300">
              <a:lnSpc>
                <a:spcPts val="1525"/>
              </a:lnSpc>
            </a:pPr>
            <a:r>
              <a:rPr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здійснюють </a:t>
            </a:r>
            <a:r>
              <a:rPr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покупки,</a:t>
            </a:r>
            <a:r>
              <a:rPr spc="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але</a:t>
            </a:r>
            <a:r>
              <a:rPr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70" dirty="0">
                <a:solidFill>
                  <a:srgbClr val="001F5F"/>
                </a:solidFill>
                <a:latin typeface="Microsoft Sans Serif"/>
                <a:cs typeface="Microsoft Sans Serif"/>
              </a:rPr>
              <a:t>з</a:t>
            </a:r>
            <a:r>
              <a:rPr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тим,</a:t>
            </a:r>
            <a:r>
              <a:rPr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b="1" spc="-15" dirty="0">
                <a:solidFill>
                  <a:srgbClr val="001F5F"/>
                </a:solidFill>
                <a:latin typeface="Arial"/>
                <a:cs typeface="Arial"/>
              </a:rPr>
              <a:t>чому</a:t>
            </a:r>
            <a:r>
              <a:rPr b="1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001F5F"/>
                </a:solidFill>
                <a:latin typeface="Arial"/>
                <a:cs typeface="Arial"/>
              </a:rPr>
              <a:t>і</a:t>
            </a:r>
            <a:r>
              <a:rPr b="1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001F5F"/>
                </a:solidFill>
                <a:latin typeface="Arial"/>
                <a:cs typeface="Arial"/>
              </a:rPr>
              <a:t>як</a:t>
            </a:r>
            <a:r>
              <a:rPr b="1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b="1" spc="-5" dirty="0">
                <a:solidFill>
                  <a:srgbClr val="001F5F"/>
                </a:solidFill>
                <a:latin typeface="Arial"/>
                <a:cs typeface="Arial"/>
              </a:rPr>
              <a:t>вони</a:t>
            </a:r>
            <a:endParaRPr dirty="0">
              <a:latin typeface="Arial"/>
              <a:cs typeface="Arial"/>
            </a:endParaRPr>
          </a:p>
          <a:p>
            <a:pPr marL="241300">
              <a:lnSpc>
                <a:spcPts val="1835"/>
              </a:lnSpc>
            </a:pPr>
            <a:r>
              <a:rPr b="1" spc="-15" dirty="0">
                <a:solidFill>
                  <a:srgbClr val="001F5F"/>
                </a:solidFill>
                <a:latin typeface="Arial"/>
                <a:cs typeface="Arial"/>
              </a:rPr>
              <a:t>використовують</a:t>
            </a:r>
            <a:r>
              <a:rPr b="1" spc="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b="1" spc="-10" dirty="0">
                <a:solidFill>
                  <a:srgbClr val="001F5F"/>
                </a:solidFill>
                <a:latin typeface="Arial"/>
                <a:cs typeface="Arial"/>
              </a:rPr>
              <a:t>товари</a:t>
            </a:r>
            <a:r>
              <a:rPr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.</a:t>
            </a:r>
            <a:endParaRPr dirty="0">
              <a:latin typeface="Microsoft Sans Serif"/>
              <a:cs typeface="Microsoft Sans Serif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79132" y="1355103"/>
            <a:ext cx="6972300" cy="252730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1654917" y="6444614"/>
            <a:ext cx="274955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z="1400" b="1" dirty="0">
                <a:latin typeface="Arial"/>
                <a:cs typeface="Arial"/>
              </a:rPr>
              <a:t>5</a:t>
            </a:fld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50" y="31433"/>
            <a:ext cx="5365289" cy="6877048"/>
            <a:chOff x="0" y="-19048"/>
            <a:chExt cx="5365289" cy="6877048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6218" y="831379"/>
              <a:ext cx="4499071" cy="525847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35814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581400" y="6858000"/>
                  </a:lnTo>
                  <a:lnTo>
                    <a:pt x="358140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0" y="6858000"/>
                  </a:moveTo>
                  <a:lnTo>
                    <a:pt x="3581400" y="6858000"/>
                  </a:lnTo>
                  <a:lnTo>
                    <a:pt x="35814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127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7999" y="-19048"/>
              <a:ext cx="4848352" cy="6734173"/>
            </a:xfrm>
            <a:prstGeom prst="rect">
              <a:avLst/>
            </a:prstGeom>
            <a:solidFill>
              <a:schemeClr val="tx2"/>
            </a:solidFill>
          </p:spPr>
        </p:pic>
      </p:grpSp>
      <p:sp>
        <p:nvSpPr>
          <p:cNvPr id="7" name="object 7"/>
          <p:cNvSpPr txBox="1"/>
          <p:nvPr/>
        </p:nvSpPr>
        <p:spPr>
          <a:xfrm>
            <a:off x="6221729" y="2263597"/>
            <a:ext cx="4441190" cy="330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indent="-457200">
              <a:lnSpc>
                <a:spcPts val="2280"/>
              </a:lnSpc>
              <a:spcBef>
                <a:spcPts val="105"/>
              </a:spcBef>
              <a:buClr>
                <a:srgbClr val="001F5F"/>
              </a:buClr>
              <a:buSzPct val="140000"/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000" spc="-20" dirty="0">
                <a:solidFill>
                  <a:srgbClr val="1E4E79"/>
                </a:solidFill>
                <a:latin typeface="Microsoft Sans Serif"/>
                <a:cs typeface="Microsoft Sans Serif"/>
              </a:rPr>
              <a:t>Поведінка</a:t>
            </a:r>
            <a:r>
              <a:rPr sz="2000" spc="-1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1E4E79"/>
                </a:solidFill>
                <a:latin typeface="Microsoft Sans Serif"/>
                <a:cs typeface="Microsoft Sans Serif"/>
              </a:rPr>
              <a:t>споживачів</a:t>
            </a:r>
            <a:r>
              <a:rPr sz="2000" spc="-20" dirty="0">
                <a:solidFill>
                  <a:srgbClr val="1E4E79"/>
                </a:solidFill>
                <a:latin typeface="Microsoft Sans Serif"/>
                <a:cs typeface="Microsoft Sans Serif"/>
              </a:rPr>
              <a:t> визначає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ts val="2280"/>
              </a:lnSpc>
            </a:pPr>
            <a:r>
              <a:rPr sz="2000" spc="-25" dirty="0">
                <a:solidFill>
                  <a:srgbClr val="1E4E79"/>
                </a:solidFill>
                <a:latin typeface="Microsoft Sans Serif"/>
                <a:cs typeface="Microsoft Sans Serif"/>
              </a:rPr>
              <a:t>економічне </a:t>
            </a:r>
            <a:r>
              <a:rPr sz="2000" spc="-20" dirty="0">
                <a:solidFill>
                  <a:srgbClr val="1E4E79"/>
                </a:solidFill>
                <a:latin typeface="Microsoft Sans Serif"/>
                <a:cs typeface="Microsoft Sans Serif"/>
              </a:rPr>
              <a:t>здоров'я</a:t>
            </a:r>
            <a:r>
              <a:rPr sz="2000" spc="-10" dirty="0">
                <a:solidFill>
                  <a:srgbClr val="1E4E79"/>
                </a:solidFill>
                <a:latin typeface="Microsoft Sans Serif"/>
                <a:cs typeface="Microsoft Sans Serif"/>
              </a:rPr>
              <a:t> населення</a:t>
            </a:r>
            <a:endParaRPr sz="2000">
              <a:latin typeface="Microsoft Sans Serif"/>
              <a:cs typeface="Microsoft Sans Serif"/>
            </a:endParaRPr>
          </a:p>
          <a:p>
            <a:pPr marL="12700" marR="248285">
              <a:lnSpc>
                <a:spcPts val="2160"/>
              </a:lnSpc>
              <a:spcBef>
                <a:spcPts val="1030"/>
              </a:spcBef>
              <a:buClr>
                <a:srgbClr val="001F5F"/>
              </a:buClr>
              <a:buSzPct val="140000"/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000" spc="-20" dirty="0">
                <a:solidFill>
                  <a:srgbClr val="1E4E79"/>
                </a:solidFill>
                <a:latin typeface="Microsoft Sans Serif"/>
                <a:cs typeface="Microsoft Sans Serif"/>
              </a:rPr>
              <a:t>Поведінка</a:t>
            </a:r>
            <a:r>
              <a:rPr sz="2000" spc="-25" dirty="0">
                <a:solidFill>
                  <a:srgbClr val="1E4E79"/>
                </a:solidFill>
                <a:latin typeface="Microsoft Sans Serif"/>
                <a:cs typeface="Microsoft Sans Serif"/>
              </a:rPr>
              <a:t> споживачів</a:t>
            </a:r>
            <a:r>
              <a:rPr sz="2000" spc="-20" dirty="0">
                <a:solidFill>
                  <a:srgbClr val="1E4E79"/>
                </a:solidFill>
                <a:latin typeface="Microsoft Sans Serif"/>
                <a:cs typeface="Microsoft Sans Serif"/>
              </a:rPr>
              <a:t> визначає </a:t>
            </a:r>
            <a:r>
              <a:rPr sz="2000" spc="-51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1E4E79"/>
                </a:solidFill>
                <a:latin typeface="Microsoft Sans Serif"/>
                <a:cs typeface="Microsoft Sans Serif"/>
              </a:rPr>
              <a:t>успішність</a:t>
            </a:r>
            <a:r>
              <a:rPr sz="2000" spc="-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1E4E79"/>
                </a:solidFill>
                <a:latin typeface="Microsoft Sans Serif"/>
                <a:cs typeface="Microsoft Sans Serif"/>
              </a:rPr>
              <a:t>маркетингових</a:t>
            </a:r>
            <a:r>
              <a:rPr sz="2000" spc="-1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1E4E79"/>
                </a:solidFill>
                <a:latin typeface="Microsoft Sans Serif"/>
                <a:cs typeface="Microsoft Sans Serif"/>
              </a:rPr>
              <a:t>програм</a:t>
            </a:r>
            <a:endParaRPr sz="2000">
              <a:latin typeface="Microsoft Sans Serif"/>
              <a:cs typeface="Microsoft Sans Serif"/>
            </a:endParaRPr>
          </a:p>
          <a:p>
            <a:pPr marL="469900" indent="-457200">
              <a:lnSpc>
                <a:spcPts val="2280"/>
              </a:lnSpc>
              <a:spcBef>
                <a:spcPts val="735"/>
              </a:spcBef>
              <a:buClr>
                <a:srgbClr val="001F5F"/>
              </a:buClr>
              <a:buSzPct val="140000"/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000" spc="-20" dirty="0">
                <a:solidFill>
                  <a:srgbClr val="1E4E79"/>
                </a:solidFill>
                <a:latin typeface="Microsoft Sans Serif"/>
                <a:cs typeface="Microsoft Sans Serif"/>
              </a:rPr>
              <a:t>Поведінка</a:t>
            </a:r>
            <a:r>
              <a:rPr sz="2000" spc="-1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1E4E79"/>
                </a:solidFill>
                <a:latin typeface="Microsoft Sans Serif"/>
                <a:cs typeface="Microsoft Sans Serif"/>
              </a:rPr>
              <a:t>споживачів</a:t>
            </a:r>
            <a:r>
              <a:rPr sz="2000" spc="-20" dirty="0">
                <a:solidFill>
                  <a:srgbClr val="1E4E79"/>
                </a:solidFill>
                <a:latin typeface="Microsoft Sans Serif"/>
                <a:cs typeface="Microsoft Sans Serif"/>
              </a:rPr>
              <a:t> визначає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ts val="2280"/>
              </a:lnSpc>
            </a:pPr>
            <a:r>
              <a:rPr sz="2000" spc="-25" dirty="0">
                <a:solidFill>
                  <a:srgbClr val="1E4E79"/>
                </a:solidFill>
                <a:latin typeface="Microsoft Sans Serif"/>
                <a:cs typeface="Microsoft Sans Serif"/>
              </a:rPr>
              <a:t>економічне</a:t>
            </a:r>
            <a:r>
              <a:rPr sz="2000" spc="-20" dirty="0">
                <a:solidFill>
                  <a:srgbClr val="1E4E79"/>
                </a:solidFill>
                <a:latin typeface="Microsoft Sans Serif"/>
                <a:cs typeface="Microsoft Sans Serif"/>
              </a:rPr>
              <a:t> здоров'я</a:t>
            </a:r>
            <a:r>
              <a:rPr sz="2000" spc="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45" dirty="0">
                <a:solidFill>
                  <a:srgbClr val="1E4E79"/>
                </a:solidFill>
                <a:latin typeface="Microsoft Sans Serif"/>
                <a:cs typeface="Microsoft Sans Serif"/>
              </a:rPr>
              <a:t>кожного</a:t>
            </a:r>
            <a:endParaRPr sz="2000">
              <a:latin typeface="Microsoft Sans Serif"/>
              <a:cs typeface="Microsoft Sans Serif"/>
            </a:endParaRPr>
          </a:p>
          <a:p>
            <a:pPr marL="12700" marR="80010">
              <a:lnSpc>
                <a:spcPts val="2160"/>
              </a:lnSpc>
              <a:spcBef>
                <a:spcPts val="1030"/>
              </a:spcBef>
              <a:buClr>
                <a:srgbClr val="001F5F"/>
              </a:buClr>
              <a:buSzPct val="140000"/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000" spc="-20" dirty="0">
                <a:solidFill>
                  <a:srgbClr val="1E4E79"/>
                </a:solidFill>
                <a:latin typeface="Microsoft Sans Serif"/>
                <a:cs typeface="Microsoft Sans Serif"/>
              </a:rPr>
              <a:t>Поведінка </a:t>
            </a:r>
            <a:r>
              <a:rPr sz="2000" spc="-25" dirty="0">
                <a:solidFill>
                  <a:srgbClr val="1E4E79"/>
                </a:solidFill>
                <a:latin typeface="Microsoft Sans Serif"/>
                <a:cs typeface="Microsoft Sans Serif"/>
              </a:rPr>
              <a:t>споживачів </a:t>
            </a:r>
            <a:r>
              <a:rPr sz="2000" spc="-20" dirty="0">
                <a:solidFill>
                  <a:srgbClr val="1E4E79"/>
                </a:solidFill>
                <a:latin typeface="Microsoft Sans Serif"/>
                <a:cs typeface="Microsoft Sans Serif"/>
              </a:rPr>
              <a:t>допомагає </a:t>
            </a:r>
            <a:r>
              <a:rPr sz="2000" spc="-520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1E4E79"/>
                </a:solidFill>
                <a:latin typeface="Microsoft Sans Serif"/>
                <a:cs typeface="Microsoft Sans Serif"/>
              </a:rPr>
              <a:t>формулювати</a:t>
            </a:r>
            <a:r>
              <a:rPr sz="2000" spc="-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1E4E79"/>
                </a:solidFill>
                <a:latin typeface="Microsoft Sans Serif"/>
                <a:cs typeface="Microsoft Sans Serif"/>
              </a:rPr>
              <a:t>державну</a:t>
            </a:r>
            <a:r>
              <a:rPr sz="2000" spc="-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1E4E79"/>
                </a:solidFill>
                <a:latin typeface="Microsoft Sans Serif"/>
                <a:cs typeface="Microsoft Sans Serif"/>
              </a:rPr>
              <a:t>політику</a:t>
            </a:r>
            <a:endParaRPr sz="2000">
              <a:latin typeface="Microsoft Sans Serif"/>
              <a:cs typeface="Microsoft Sans Serif"/>
            </a:endParaRPr>
          </a:p>
          <a:p>
            <a:pPr marL="12700" marR="5080">
              <a:lnSpc>
                <a:spcPts val="2160"/>
              </a:lnSpc>
              <a:spcBef>
                <a:spcPts val="994"/>
              </a:spcBef>
              <a:buClr>
                <a:srgbClr val="001F5F"/>
              </a:buClr>
              <a:buSzPct val="140000"/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000" spc="-20" dirty="0">
                <a:solidFill>
                  <a:srgbClr val="1E4E79"/>
                </a:solidFill>
                <a:latin typeface="Microsoft Sans Serif"/>
                <a:cs typeface="Microsoft Sans Serif"/>
              </a:rPr>
              <a:t>Поведінка</a:t>
            </a:r>
            <a:r>
              <a:rPr sz="2000" spc="-1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1E4E79"/>
                </a:solidFill>
                <a:latin typeface="Microsoft Sans Serif"/>
                <a:cs typeface="Microsoft Sans Serif"/>
              </a:rPr>
              <a:t>споживачів</a:t>
            </a:r>
            <a:r>
              <a:rPr sz="2000" spc="-10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1E4E79"/>
                </a:solidFill>
                <a:latin typeface="Microsoft Sans Serif"/>
                <a:cs typeface="Microsoft Sans Serif"/>
              </a:rPr>
              <a:t>впливає</a:t>
            </a:r>
            <a:r>
              <a:rPr sz="2000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1E4E79"/>
                </a:solidFill>
                <a:latin typeface="Microsoft Sans Serif"/>
                <a:cs typeface="Microsoft Sans Serif"/>
              </a:rPr>
              <a:t>на </a:t>
            </a:r>
            <a:r>
              <a:rPr sz="2000" spc="-51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1E4E79"/>
                </a:solidFill>
                <a:latin typeface="Microsoft Sans Serif"/>
                <a:cs typeface="Microsoft Sans Serif"/>
              </a:rPr>
              <a:t>індивідуальну</a:t>
            </a:r>
            <a:r>
              <a:rPr sz="2000" spc="-1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1E4E79"/>
                </a:solidFill>
                <a:latin typeface="Microsoft Sans Serif"/>
                <a:cs typeface="Microsoft Sans Serif"/>
              </a:rPr>
              <a:t>політику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614796" y="682497"/>
            <a:ext cx="5539740" cy="103124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 marR="5080">
              <a:lnSpc>
                <a:spcPts val="3600"/>
              </a:lnSpc>
              <a:spcBef>
                <a:spcPts val="820"/>
              </a:spcBef>
            </a:pPr>
            <a:r>
              <a:rPr spc="-10" dirty="0">
                <a:solidFill>
                  <a:schemeClr val="accent1"/>
                </a:solidFill>
              </a:rPr>
              <a:t>Навіщо</a:t>
            </a:r>
            <a:r>
              <a:rPr spc="5" dirty="0">
                <a:solidFill>
                  <a:schemeClr val="accent1"/>
                </a:solidFill>
              </a:rPr>
              <a:t> </a:t>
            </a:r>
            <a:r>
              <a:rPr spc="-45" dirty="0">
                <a:solidFill>
                  <a:schemeClr val="accent1"/>
                </a:solidFill>
              </a:rPr>
              <a:t>вивчати</a:t>
            </a:r>
            <a:r>
              <a:rPr spc="25" dirty="0">
                <a:solidFill>
                  <a:schemeClr val="accent1"/>
                </a:solidFill>
              </a:rPr>
              <a:t> </a:t>
            </a:r>
            <a:r>
              <a:rPr spc="-50" dirty="0">
                <a:solidFill>
                  <a:schemeClr val="accent1"/>
                </a:solidFill>
              </a:rPr>
              <a:t>поведінку </a:t>
            </a:r>
            <a:r>
              <a:rPr spc="-940" dirty="0">
                <a:solidFill>
                  <a:schemeClr val="accent1"/>
                </a:solidFill>
              </a:rPr>
              <a:t> </a:t>
            </a:r>
            <a:r>
              <a:rPr spc="-40" dirty="0">
                <a:solidFill>
                  <a:schemeClr val="accent1"/>
                </a:solidFill>
              </a:rPr>
              <a:t>споживачів?</a:t>
            </a: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81794" y="1191766"/>
            <a:ext cx="4833001" cy="459943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1654917" y="6444614"/>
            <a:ext cx="274955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z="1400" b="1" dirty="0">
                <a:latin typeface="Arial"/>
                <a:cs typeface="Arial"/>
              </a:rPr>
              <a:t>6</a:t>
            </a:fld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61247" y="2220722"/>
            <a:ext cx="2620645" cy="113030"/>
          </a:xfrm>
          <a:custGeom>
            <a:avLst/>
            <a:gdLst/>
            <a:ahLst/>
            <a:cxnLst/>
            <a:rect l="l" t="t" r="r" b="b"/>
            <a:pathLst>
              <a:path w="2620645" h="113030">
                <a:moveTo>
                  <a:pt x="0" y="112902"/>
                </a:moveTo>
                <a:lnTo>
                  <a:pt x="2620136" y="112902"/>
                </a:lnTo>
                <a:lnTo>
                  <a:pt x="2620136" y="0"/>
                </a:lnTo>
                <a:lnTo>
                  <a:pt x="0" y="0"/>
                </a:lnTo>
                <a:lnTo>
                  <a:pt x="0" y="112902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8454897" y="2214372"/>
            <a:ext cx="3034030" cy="3079115"/>
            <a:chOff x="8454897" y="2214372"/>
            <a:chExt cx="3034030" cy="3079115"/>
          </a:xfrm>
        </p:grpSpPr>
        <p:sp>
          <p:nvSpPr>
            <p:cNvPr id="4" name="object 4"/>
            <p:cNvSpPr/>
            <p:nvPr/>
          </p:nvSpPr>
          <p:spPr>
            <a:xfrm>
              <a:off x="8461248" y="2220721"/>
              <a:ext cx="3021330" cy="3066415"/>
            </a:xfrm>
            <a:custGeom>
              <a:avLst/>
              <a:gdLst/>
              <a:ahLst/>
              <a:cxnLst/>
              <a:rect l="l" t="t" r="r" b="b"/>
              <a:pathLst>
                <a:path w="3021329" h="3066415">
                  <a:moveTo>
                    <a:pt x="3020949" y="0"/>
                  </a:moveTo>
                  <a:lnTo>
                    <a:pt x="2797276" y="0"/>
                  </a:lnTo>
                  <a:lnTo>
                    <a:pt x="2797276" y="112903"/>
                  </a:lnTo>
                  <a:lnTo>
                    <a:pt x="0" y="112903"/>
                  </a:lnTo>
                  <a:lnTo>
                    <a:pt x="0" y="3066034"/>
                  </a:lnTo>
                  <a:lnTo>
                    <a:pt x="3020949" y="3066034"/>
                  </a:lnTo>
                  <a:lnTo>
                    <a:pt x="3020949" y="112903"/>
                  </a:lnTo>
                  <a:lnTo>
                    <a:pt x="3020949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461247" y="2220722"/>
              <a:ext cx="3021330" cy="3066415"/>
            </a:xfrm>
            <a:custGeom>
              <a:avLst/>
              <a:gdLst/>
              <a:ahLst/>
              <a:cxnLst/>
              <a:rect l="l" t="t" r="r" b="b"/>
              <a:pathLst>
                <a:path w="3021329" h="3066415">
                  <a:moveTo>
                    <a:pt x="0" y="3066034"/>
                  </a:moveTo>
                  <a:lnTo>
                    <a:pt x="3020949" y="3066034"/>
                  </a:lnTo>
                  <a:lnTo>
                    <a:pt x="3020949" y="0"/>
                  </a:lnTo>
                  <a:lnTo>
                    <a:pt x="0" y="0"/>
                  </a:lnTo>
                  <a:lnTo>
                    <a:pt x="0" y="3066034"/>
                  </a:lnTo>
                  <a:close/>
                </a:path>
              </a:pathLst>
            </a:custGeom>
            <a:ln w="127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0"/>
            <a:ext cx="4165600" cy="6858000"/>
          </a:xfrm>
          <a:custGeom>
            <a:avLst/>
            <a:gdLst/>
            <a:ahLst/>
            <a:cxnLst/>
            <a:rect l="l" t="t" r="r" b="b"/>
            <a:pathLst>
              <a:path w="4165600" h="6858000">
                <a:moveTo>
                  <a:pt x="4165600" y="0"/>
                </a:moveTo>
                <a:lnTo>
                  <a:pt x="0" y="0"/>
                </a:lnTo>
                <a:lnTo>
                  <a:pt x="0" y="6858000"/>
                </a:lnTo>
                <a:lnTo>
                  <a:pt x="4165600" y="6858000"/>
                </a:lnTo>
                <a:lnTo>
                  <a:pt x="416560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081384" y="0"/>
            <a:ext cx="177165" cy="2333625"/>
          </a:xfrm>
          <a:custGeom>
            <a:avLst/>
            <a:gdLst/>
            <a:ahLst/>
            <a:cxnLst/>
            <a:rect l="l" t="t" r="r" b="b"/>
            <a:pathLst>
              <a:path w="177165" h="2333625">
                <a:moveTo>
                  <a:pt x="0" y="2333625"/>
                </a:moveTo>
                <a:lnTo>
                  <a:pt x="177152" y="2333625"/>
                </a:lnTo>
                <a:lnTo>
                  <a:pt x="177152" y="0"/>
                </a:lnTo>
                <a:lnTo>
                  <a:pt x="0" y="0"/>
                </a:lnTo>
                <a:lnTo>
                  <a:pt x="0" y="2333625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403985" y="140588"/>
            <a:ext cx="2425065" cy="188595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 indent="324485" algn="r">
              <a:lnSpc>
                <a:spcPct val="93800"/>
              </a:lnSpc>
              <a:spcBef>
                <a:spcPts val="340"/>
              </a:spcBef>
            </a:pPr>
            <a:r>
              <a:rPr sz="3200" spc="-20" dirty="0">
                <a:solidFill>
                  <a:srgbClr val="FFFFFF"/>
                </a:solidFill>
              </a:rPr>
              <a:t>Підходи</a:t>
            </a:r>
            <a:r>
              <a:rPr sz="3200" spc="-70" dirty="0">
                <a:solidFill>
                  <a:srgbClr val="FFFFFF"/>
                </a:solidFill>
              </a:rPr>
              <a:t> </a:t>
            </a:r>
            <a:r>
              <a:rPr sz="3200" spc="-5" dirty="0">
                <a:solidFill>
                  <a:srgbClr val="FFFFFF"/>
                </a:solidFill>
              </a:rPr>
              <a:t>до </a:t>
            </a:r>
            <a:r>
              <a:rPr sz="3200" spc="-835" dirty="0">
                <a:solidFill>
                  <a:srgbClr val="FFFFFF"/>
                </a:solidFill>
              </a:rPr>
              <a:t> </a:t>
            </a:r>
            <a:r>
              <a:rPr sz="3200" spc="-15" dirty="0">
                <a:solidFill>
                  <a:srgbClr val="FFFFFF"/>
                </a:solidFill>
              </a:rPr>
              <a:t>дослідж</a:t>
            </a:r>
            <a:r>
              <a:rPr sz="3200" spc="-25" dirty="0">
                <a:solidFill>
                  <a:srgbClr val="FFFFFF"/>
                </a:solidFill>
              </a:rPr>
              <a:t>е</a:t>
            </a:r>
            <a:r>
              <a:rPr sz="3200" spc="-15" dirty="0">
                <a:solidFill>
                  <a:srgbClr val="FFFFFF"/>
                </a:solidFill>
              </a:rPr>
              <a:t>н</a:t>
            </a:r>
            <a:r>
              <a:rPr sz="3200" spc="-25" dirty="0">
                <a:solidFill>
                  <a:srgbClr val="FFFFFF"/>
                </a:solidFill>
              </a:rPr>
              <a:t>н</a:t>
            </a:r>
            <a:r>
              <a:rPr sz="3200" dirty="0">
                <a:solidFill>
                  <a:srgbClr val="FFFFFF"/>
                </a:solidFill>
              </a:rPr>
              <a:t>я  </a:t>
            </a:r>
            <a:r>
              <a:rPr sz="3200" spc="-45" dirty="0">
                <a:solidFill>
                  <a:srgbClr val="FFFFFF"/>
                </a:solidFill>
              </a:rPr>
              <a:t>поведінки </a:t>
            </a:r>
            <a:r>
              <a:rPr sz="3200" spc="-40" dirty="0">
                <a:solidFill>
                  <a:srgbClr val="FFFFFF"/>
                </a:solidFill>
              </a:rPr>
              <a:t> споживачів</a:t>
            </a:r>
            <a:endParaRPr sz="3200"/>
          </a:p>
        </p:txBody>
      </p:sp>
      <p:sp>
        <p:nvSpPr>
          <p:cNvPr id="9" name="object 9"/>
          <p:cNvSpPr txBox="1"/>
          <p:nvPr/>
        </p:nvSpPr>
        <p:spPr>
          <a:xfrm>
            <a:off x="8214486" y="2449829"/>
            <a:ext cx="2866898" cy="283730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10" dirty="0">
                <a:latin typeface="Microsoft Sans Serif"/>
                <a:cs typeface="Microsoft Sans Serif"/>
              </a:rPr>
              <a:t>Два</a:t>
            </a:r>
            <a:r>
              <a:rPr sz="2800" spc="15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підходи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:</a:t>
            </a:r>
            <a:endParaRPr sz="28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700" dirty="0">
              <a:latin typeface="Microsoft Sans Serif"/>
              <a:cs typeface="Microsoft Sans Serif"/>
            </a:endParaRPr>
          </a:p>
          <a:p>
            <a:pPr marL="12700" marR="617855">
              <a:lnSpc>
                <a:spcPts val="3020"/>
              </a:lnSpc>
              <a:spcBef>
                <a:spcPts val="5"/>
              </a:spcBef>
            </a:pPr>
            <a:r>
              <a:rPr sz="2800" spc="-45" dirty="0">
                <a:latin typeface="Microsoft Sans Serif"/>
                <a:cs typeface="Microsoft Sans Serif"/>
              </a:rPr>
              <a:t>позитивізм </a:t>
            </a:r>
            <a:r>
              <a:rPr sz="2800" spc="-4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(</a:t>
            </a:r>
            <a:r>
              <a:rPr sz="2800" spc="-80" dirty="0">
                <a:latin typeface="Microsoft Sans Serif"/>
                <a:cs typeface="Microsoft Sans Serif"/>
              </a:rPr>
              <a:t>м</a:t>
            </a:r>
            <a:r>
              <a:rPr sz="2800" spc="-65" dirty="0">
                <a:latin typeface="Microsoft Sans Serif"/>
                <a:cs typeface="Microsoft Sans Serif"/>
              </a:rPr>
              <a:t>о</a:t>
            </a:r>
            <a:r>
              <a:rPr sz="2800" spc="-10" dirty="0">
                <a:latin typeface="Microsoft Sans Serif"/>
                <a:cs typeface="Microsoft Sans Serif"/>
              </a:rPr>
              <a:t>де</a:t>
            </a:r>
            <a:r>
              <a:rPr sz="2800" dirty="0">
                <a:latin typeface="Microsoft Sans Serif"/>
                <a:cs typeface="Microsoft Sans Serif"/>
              </a:rPr>
              <a:t>р</a:t>
            </a:r>
            <a:r>
              <a:rPr sz="2800" spc="-55" dirty="0">
                <a:latin typeface="Microsoft Sans Serif"/>
                <a:cs typeface="Microsoft Sans Serif"/>
              </a:rPr>
              <a:t>ніз</a:t>
            </a:r>
            <a:r>
              <a:rPr sz="2800" spc="-80" dirty="0">
                <a:latin typeface="Microsoft Sans Serif"/>
                <a:cs typeface="Microsoft Sans Serif"/>
              </a:rPr>
              <a:t>м</a:t>
            </a:r>
            <a:r>
              <a:rPr sz="2800" spc="-5" dirty="0">
                <a:latin typeface="Microsoft Sans Serif"/>
                <a:cs typeface="Microsoft Sans Serif"/>
              </a:rPr>
              <a:t>)</a:t>
            </a:r>
            <a:endParaRPr sz="28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650" dirty="0">
              <a:latin typeface="Microsoft Sans Serif"/>
              <a:cs typeface="Microsoft Sans Serif"/>
            </a:endParaRPr>
          </a:p>
          <a:p>
            <a:pPr marL="12700" marR="5080">
              <a:lnSpc>
                <a:spcPts val="3020"/>
              </a:lnSpc>
            </a:pPr>
            <a:r>
              <a:rPr sz="2800" spc="-35" dirty="0">
                <a:latin typeface="Microsoft Sans Serif"/>
                <a:cs typeface="Microsoft Sans Serif"/>
              </a:rPr>
              <a:t>інтерпретівізм 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spc="-35" dirty="0">
                <a:latin typeface="Microsoft Sans Serif"/>
                <a:cs typeface="Microsoft Sans Serif"/>
              </a:rPr>
              <a:t>(</a:t>
            </a:r>
            <a:r>
              <a:rPr sz="2800" spc="-35" dirty="0" err="1">
                <a:latin typeface="Microsoft Sans Serif"/>
                <a:cs typeface="Microsoft Sans Serif"/>
              </a:rPr>
              <a:t>постмодернізм</a:t>
            </a:r>
            <a:r>
              <a:rPr lang="uk-UA" sz="2800" spc="-35" dirty="0">
                <a:latin typeface="Microsoft Sans Serif"/>
                <a:cs typeface="Microsoft Sans Serif"/>
              </a:rPr>
              <a:t>)</a:t>
            </a:r>
            <a:endParaRPr sz="2800" dirty="0">
              <a:latin typeface="Microsoft Sans Serif"/>
              <a:cs typeface="Microsoft Sans Serif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258" y="2220722"/>
            <a:ext cx="7102475" cy="300672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1654917" y="6444614"/>
            <a:ext cx="274955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z="1400" b="1" dirty="0">
                <a:latin typeface="Arial"/>
                <a:cs typeface="Arial"/>
              </a:rPr>
              <a:t>7</a:t>
            </a:fld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1094" y="0"/>
            <a:ext cx="5869178" cy="7066000"/>
            <a:chOff x="0" y="0"/>
            <a:chExt cx="5869178" cy="7066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6218" y="831379"/>
              <a:ext cx="4499071" cy="525847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35814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581400" y="6858000"/>
                  </a:lnTo>
                  <a:lnTo>
                    <a:pt x="3581400" y="0"/>
                  </a:lnTo>
                  <a:close/>
                </a:path>
              </a:pathLst>
            </a:custGeom>
            <a:solidFill>
              <a:schemeClr val="tx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0" y="6858000"/>
                  </a:moveTo>
                  <a:lnTo>
                    <a:pt x="3581400" y="6858000"/>
                  </a:lnTo>
                  <a:lnTo>
                    <a:pt x="35814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127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1577" y="331827"/>
              <a:ext cx="4848352" cy="673417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93622" y="1514425"/>
              <a:ext cx="4575556" cy="4575429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6221729" y="926033"/>
            <a:ext cx="5147945" cy="50615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ts val="2280"/>
              </a:lnSpc>
              <a:spcBef>
                <a:spcPts val="105"/>
              </a:spcBef>
              <a:buClr>
                <a:srgbClr val="FF660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srgbClr val="1E4E79"/>
                </a:solidFill>
                <a:latin typeface="Microsoft Sans Serif"/>
                <a:cs typeface="Microsoft Sans Serif"/>
              </a:rPr>
              <a:t>Понад</a:t>
            </a:r>
            <a:r>
              <a:rPr sz="2000" spc="-1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1E4E79"/>
                </a:solidFill>
                <a:latin typeface="Microsoft Sans Serif"/>
                <a:cs typeface="Microsoft Sans Serif"/>
              </a:rPr>
              <a:t>усе</a:t>
            </a:r>
            <a:r>
              <a:rPr sz="2000" spc="10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830" dirty="0">
                <a:solidFill>
                  <a:srgbClr val="1E4E79"/>
                </a:solidFill>
                <a:latin typeface="Microsoft Sans Serif"/>
                <a:cs typeface="Microsoft Sans Serif"/>
              </a:rPr>
              <a:t>—</a:t>
            </a:r>
            <a:r>
              <a:rPr sz="2000" spc="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1E4E79"/>
                </a:solidFill>
                <a:latin typeface="Microsoft Sans Serif"/>
                <a:cs typeface="Microsoft Sans Serif"/>
              </a:rPr>
              <a:t>людський</a:t>
            </a:r>
            <a:r>
              <a:rPr sz="2000" spc="-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45" dirty="0">
                <a:solidFill>
                  <a:srgbClr val="1E4E79"/>
                </a:solidFill>
                <a:latin typeface="Microsoft Sans Serif"/>
                <a:cs typeface="Microsoft Sans Serif"/>
              </a:rPr>
              <a:t>розум</a:t>
            </a:r>
            <a:r>
              <a:rPr sz="2000" spc="10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1E4E79"/>
                </a:solidFill>
                <a:latin typeface="Microsoft Sans Serif"/>
                <a:cs typeface="Microsoft Sans Serif"/>
              </a:rPr>
              <a:t>природа</a:t>
            </a:r>
            <a:r>
              <a:rPr sz="2000" spc="-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1E4E79"/>
                </a:solidFill>
                <a:latin typeface="Microsoft Sans Serif"/>
                <a:cs typeface="Microsoft Sans Serif"/>
              </a:rPr>
              <a:t>і</a:t>
            </a:r>
            <a:endParaRPr sz="2000">
              <a:latin typeface="Microsoft Sans Serif"/>
              <a:cs typeface="Microsoft Sans Serif"/>
            </a:endParaRPr>
          </a:p>
          <a:p>
            <a:pPr marL="355600">
              <a:lnSpc>
                <a:spcPts val="2280"/>
              </a:lnSpc>
            </a:pPr>
            <a:r>
              <a:rPr sz="2000" spc="-5" dirty="0">
                <a:solidFill>
                  <a:srgbClr val="1E4E79"/>
                </a:solidFill>
                <a:latin typeface="Microsoft Sans Serif"/>
                <a:cs typeface="Microsoft Sans Serif"/>
              </a:rPr>
              <a:t>суспільство</a:t>
            </a:r>
            <a:r>
              <a:rPr sz="2000" spc="-3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1E4E79"/>
                </a:solidFill>
                <a:latin typeface="Microsoft Sans Serif"/>
                <a:cs typeface="Microsoft Sans Serif"/>
              </a:rPr>
              <a:t>повністю</a:t>
            </a:r>
            <a:r>
              <a:rPr sz="2000" spc="-2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1E4E79"/>
                </a:solidFill>
                <a:latin typeface="Microsoft Sans Serif"/>
                <a:cs typeface="Microsoft Sans Serif"/>
              </a:rPr>
              <a:t>пізнавані.</a:t>
            </a:r>
            <a:endParaRPr sz="2000">
              <a:latin typeface="Microsoft Sans Serif"/>
              <a:cs typeface="Microsoft Sans Serif"/>
            </a:endParaRPr>
          </a:p>
          <a:p>
            <a:pPr marL="355600" marR="38100" indent="-342900">
              <a:lnSpc>
                <a:spcPts val="2160"/>
              </a:lnSpc>
              <a:spcBef>
                <a:spcPts val="1030"/>
              </a:spcBef>
              <a:buClr>
                <a:srgbClr val="FF660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15" dirty="0">
                <a:solidFill>
                  <a:srgbClr val="1E4E79"/>
                </a:solidFill>
                <a:latin typeface="Microsoft Sans Serif"/>
                <a:cs typeface="Microsoft Sans Serif"/>
              </a:rPr>
              <a:t>Навколишній</a:t>
            </a:r>
            <a:r>
              <a:rPr sz="2000" spc="-10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1E4E79"/>
                </a:solidFill>
                <a:latin typeface="Microsoft Sans Serif"/>
                <a:cs typeface="Microsoft Sans Serif"/>
              </a:rPr>
              <a:t>світ</a:t>
            </a:r>
            <a:r>
              <a:rPr sz="2000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1E4E79"/>
                </a:solidFill>
                <a:latin typeface="Microsoft Sans Serif"/>
                <a:cs typeface="Microsoft Sans Serif"/>
              </a:rPr>
              <a:t>упорядкованим</a:t>
            </a:r>
            <a:r>
              <a:rPr sz="2000" spc="-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85" dirty="0">
                <a:solidFill>
                  <a:srgbClr val="1E4E79"/>
                </a:solidFill>
                <a:latin typeface="Microsoft Sans Serif"/>
                <a:cs typeface="Microsoft Sans Serif"/>
              </a:rPr>
              <a:t>з</a:t>
            </a:r>
            <a:r>
              <a:rPr sz="2000" spc="10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1E4E79"/>
                </a:solidFill>
                <a:latin typeface="Microsoft Sans Serif"/>
                <a:cs typeface="Microsoft Sans Serif"/>
              </a:rPr>
              <a:t>чітко </a:t>
            </a:r>
            <a:r>
              <a:rPr sz="2000" spc="-51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1E4E79"/>
                </a:solidFill>
                <a:latin typeface="Microsoft Sans Serif"/>
                <a:cs typeface="Microsoft Sans Serif"/>
              </a:rPr>
              <a:t>визначеним</a:t>
            </a:r>
            <a:r>
              <a:rPr sz="2000" spc="-3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1E4E79"/>
                </a:solidFill>
                <a:latin typeface="Microsoft Sans Serif"/>
                <a:cs typeface="Microsoft Sans Serif"/>
              </a:rPr>
              <a:t>минулим,</a:t>
            </a:r>
            <a:r>
              <a:rPr sz="2000" spc="-1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1E4E79"/>
                </a:solidFill>
                <a:latin typeface="Microsoft Sans Serif"/>
                <a:cs typeface="Microsoft Sans Serif"/>
              </a:rPr>
              <a:t>сьогоденням</a:t>
            </a:r>
            <a:r>
              <a:rPr sz="2000" spc="-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1E4E79"/>
                </a:solidFill>
                <a:latin typeface="Microsoft Sans Serif"/>
                <a:cs typeface="Microsoft Sans Serif"/>
              </a:rPr>
              <a:t>і</a:t>
            </a:r>
            <a:endParaRPr sz="2000">
              <a:latin typeface="Microsoft Sans Serif"/>
              <a:cs typeface="Microsoft Sans Serif"/>
            </a:endParaRPr>
          </a:p>
          <a:p>
            <a:pPr marL="355600">
              <a:lnSpc>
                <a:spcPts val="2130"/>
              </a:lnSpc>
            </a:pPr>
            <a:r>
              <a:rPr sz="2000" spc="-20" dirty="0">
                <a:solidFill>
                  <a:srgbClr val="1E4E79"/>
                </a:solidFill>
                <a:latin typeface="Microsoft Sans Serif"/>
                <a:cs typeface="Microsoft Sans Serif"/>
              </a:rPr>
              <a:t>майбутнім.</a:t>
            </a:r>
            <a:endParaRPr sz="2000">
              <a:latin typeface="Microsoft Sans Serif"/>
              <a:cs typeface="Microsoft Sans Serif"/>
            </a:endParaRPr>
          </a:p>
          <a:p>
            <a:pPr marL="355600" marR="595630" indent="-342900">
              <a:lnSpc>
                <a:spcPts val="2160"/>
              </a:lnSpc>
              <a:spcBef>
                <a:spcPts val="1040"/>
              </a:spcBef>
              <a:buClr>
                <a:srgbClr val="FF660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45" dirty="0">
                <a:solidFill>
                  <a:srgbClr val="1E4E79"/>
                </a:solidFill>
                <a:latin typeface="Microsoft Sans Serif"/>
                <a:cs typeface="Microsoft Sans Serif"/>
              </a:rPr>
              <a:t>Розвиток</a:t>
            </a:r>
            <a:r>
              <a:rPr sz="2000" spc="-15" dirty="0">
                <a:solidFill>
                  <a:srgbClr val="1E4E79"/>
                </a:solidFill>
                <a:latin typeface="Microsoft Sans Serif"/>
                <a:cs typeface="Microsoft Sans Serif"/>
              </a:rPr>
              <a:t> розглядається</a:t>
            </a:r>
            <a:r>
              <a:rPr sz="2000" spc="-10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65" dirty="0">
                <a:solidFill>
                  <a:srgbClr val="1E4E79"/>
                </a:solidFill>
                <a:latin typeface="Microsoft Sans Serif"/>
                <a:cs typeface="Microsoft Sans Serif"/>
              </a:rPr>
              <a:t>як</a:t>
            </a:r>
            <a:r>
              <a:rPr sz="2000" dirty="0">
                <a:solidFill>
                  <a:srgbClr val="1E4E79"/>
                </a:solidFill>
                <a:latin typeface="Microsoft Sans Serif"/>
                <a:cs typeface="Microsoft Sans Serif"/>
              </a:rPr>
              <a:t> шлях</a:t>
            </a:r>
            <a:r>
              <a:rPr sz="2000" spc="-5" dirty="0">
                <a:solidFill>
                  <a:srgbClr val="1E4E79"/>
                </a:solidFill>
                <a:latin typeface="Microsoft Sans Serif"/>
                <a:cs typeface="Microsoft Sans Serif"/>
              </a:rPr>
              <a:t> до </a:t>
            </a:r>
            <a:r>
              <a:rPr sz="2000" spc="-51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1E4E79"/>
                </a:solidFill>
                <a:latin typeface="Microsoft Sans Serif"/>
                <a:cs typeface="Microsoft Sans Serif"/>
              </a:rPr>
              <a:t>одноманітності.</a:t>
            </a:r>
            <a:endParaRPr sz="20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725"/>
              </a:spcBef>
              <a:buClr>
                <a:srgbClr val="FF660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25" dirty="0">
                <a:solidFill>
                  <a:srgbClr val="1E4E79"/>
                </a:solidFill>
                <a:latin typeface="Microsoft Sans Serif"/>
                <a:cs typeface="Microsoft Sans Serif"/>
              </a:rPr>
              <a:t>Мета</a:t>
            </a:r>
            <a:r>
              <a:rPr sz="2000" spc="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1E4E79"/>
                </a:solidFill>
                <a:latin typeface="Microsoft Sans Serif"/>
                <a:cs typeface="Microsoft Sans Serif"/>
              </a:rPr>
              <a:t>дослідження</a:t>
            </a:r>
            <a:r>
              <a:rPr sz="2000" spc="-1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1E4E79"/>
                </a:solidFill>
                <a:latin typeface="Microsoft Sans Serif"/>
                <a:cs typeface="Microsoft Sans Serif"/>
              </a:rPr>
              <a:t>поведінки</a:t>
            </a:r>
            <a:r>
              <a:rPr sz="2000" spc="10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1E4E79"/>
                </a:solidFill>
                <a:latin typeface="Microsoft Sans Serif"/>
                <a:cs typeface="Microsoft Sans Serif"/>
              </a:rPr>
              <a:t>споживачів</a:t>
            </a:r>
            <a:endParaRPr sz="20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Clr>
                <a:srgbClr val="FF6600"/>
              </a:buClr>
              <a:buFont typeface="Wingdings"/>
              <a:buChar char=""/>
              <a:tabLst>
                <a:tab pos="354965" algn="l"/>
                <a:tab pos="355600" algn="l"/>
                <a:tab pos="748665" algn="l"/>
              </a:tabLst>
            </a:pPr>
            <a:r>
              <a:rPr sz="2000" spc="830" dirty="0">
                <a:solidFill>
                  <a:srgbClr val="1E4E79"/>
                </a:solidFill>
                <a:latin typeface="Microsoft Sans Serif"/>
                <a:cs typeface="Microsoft Sans Serif"/>
              </a:rPr>
              <a:t>—	</a:t>
            </a:r>
            <a:r>
              <a:rPr sz="2000" spc="-20" dirty="0">
                <a:solidFill>
                  <a:srgbClr val="1E4E79"/>
                </a:solidFill>
                <a:latin typeface="Microsoft Sans Serif"/>
                <a:cs typeface="Microsoft Sans Serif"/>
              </a:rPr>
              <a:t>передбачення</a:t>
            </a:r>
            <a:r>
              <a:rPr sz="2000" spc="-30" dirty="0">
                <a:solidFill>
                  <a:srgbClr val="1E4E79"/>
                </a:solidFill>
                <a:latin typeface="Microsoft Sans Serif"/>
                <a:cs typeface="Microsoft Sans Serif"/>
              </a:rPr>
              <a:t> поведінки</a:t>
            </a:r>
            <a:endParaRPr sz="2000">
              <a:latin typeface="Microsoft Sans Serif"/>
              <a:cs typeface="Microsoft Sans Serif"/>
            </a:endParaRPr>
          </a:p>
          <a:p>
            <a:pPr marL="355600" marR="131445" indent="-342900">
              <a:lnSpc>
                <a:spcPts val="2160"/>
              </a:lnSpc>
              <a:spcBef>
                <a:spcPts val="1040"/>
              </a:spcBef>
              <a:buClr>
                <a:srgbClr val="FF660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30" dirty="0">
                <a:solidFill>
                  <a:srgbClr val="1E4E79"/>
                </a:solidFill>
                <a:latin typeface="Microsoft Sans Serif"/>
                <a:cs typeface="Microsoft Sans Serif"/>
              </a:rPr>
              <a:t>Споживачі</a:t>
            </a:r>
            <a:r>
              <a:rPr sz="2000" spc="10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830" dirty="0">
                <a:solidFill>
                  <a:srgbClr val="1E4E79"/>
                </a:solidFill>
                <a:latin typeface="Microsoft Sans Serif"/>
                <a:cs typeface="Microsoft Sans Serif"/>
              </a:rPr>
              <a:t>—</a:t>
            </a:r>
            <a:r>
              <a:rPr sz="2000" spc="10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1E4E79"/>
                </a:solidFill>
                <a:latin typeface="Microsoft Sans Serif"/>
                <a:cs typeface="Microsoft Sans Serif"/>
              </a:rPr>
              <a:t>раціональні,</a:t>
            </a:r>
            <a:r>
              <a:rPr sz="2000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1E4E79"/>
                </a:solidFill>
                <a:latin typeface="Microsoft Sans Serif"/>
                <a:cs typeface="Microsoft Sans Serif"/>
              </a:rPr>
              <a:t>організовані, </a:t>
            </a:r>
            <a:r>
              <a:rPr sz="2000" spc="-520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1E4E79"/>
                </a:solidFill>
                <a:latin typeface="Microsoft Sans Serif"/>
                <a:cs typeface="Microsoft Sans Serif"/>
              </a:rPr>
              <a:t>все</a:t>
            </a:r>
            <a:r>
              <a:rPr sz="2000" spc="10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1E4E79"/>
                </a:solidFill>
                <a:latin typeface="Microsoft Sans Serif"/>
                <a:cs typeface="Microsoft Sans Serif"/>
              </a:rPr>
              <a:t>планують</a:t>
            </a:r>
            <a:endParaRPr sz="2000">
              <a:latin typeface="Microsoft Sans Serif"/>
              <a:cs typeface="Microsoft Sans Serif"/>
            </a:endParaRPr>
          </a:p>
          <a:p>
            <a:pPr marL="355600" indent="-342900">
              <a:lnSpc>
                <a:spcPts val="2280"/>
              </a:lnSpc>
              <a:spcBef>
                <a:spcPts val="725"/>
              </a:spcBef>
              <a:buClr>
                <a:srgbClr val="FF660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25" dirty="0">
                <a:solidFill>
                  <a:srgbClr val="1E4E79"/>
                </a:solidFill>
                <a:latin typeface="Microsoft Sans Serif"/>
                <a:cs typeface="Microsoft Sans Serif"/>
              </a:rPr>
              <a:t>Предмет</a:t>
            </a:r>
            <a:r>
              <a:rPr sz="2000" spc="-20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1E4E79"/>
                </a:solidFill>
                <a:latin typeface="Microsoft Sans Serif"/>
                <a:cs typeface="Microsoft Sans Serif"/>
              </a:rPr>
              <a:t>дослідження</a:t>
            </a:r>
            <a:r>
              <a:rPr sz="2000" spc="-3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1E4E79"/>
                </a:solidFill>
                <a:latin typeface="Microsoft Sans Serif"/>
                <a:cs typeface="Microsoft Sans Serif"/>
              </a:rPr>
              <a:t>поведінки</a:t>
            </a:r>
            <a:endParaRPr sz="2000">
              <a:latin typeface="Microsoft Sans Serif"/>
              <a:cs typeface="Microsoft Sans Serif"/>
            </a:endParaRPr>
          </a:p>
          <a:p>
            <a:pPr marL="355600">
              <a:lnSpc>
                <a:spcPts val="2280"/>
              </a:lnSpc>
            </a:pPr>
            <a:r>
              <a:rPr sz="2000" spc="-25" dirty="0">
                <a:solidFill>
                  <a:srgbClr val="1E4E79"/>
                </a:solidFill>
                <a:latin typeface="Microsoft Sans Serif"/>
                <a:cs typeface="Microsoft Sans Serif"/>
              </a:rPr>
              <a:t>споживачів</a:t>
            </a:r>
            <a:r>
              <a:rPr sz="2000" spc="-20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110" dirty="0">
                <a:solidFill>
                  <a:srgbClr val="1E4E79"/>
                </a:solidFill>
                <a:latin typeface="Microsoft Sans Serif"/>
                <a:cs typeface="Microsoft Sans Serif"/>
              </a:rPr>
              <a:t>—процес</a:t>
            </a:r>
            <a:r>
              <a:rPr sz="2000" spc="-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45" dirty="0">
                <a:solidFill>
                  <a:srgbClr val="1E4E79"/>
                </a:solidFill>
                <a:latin typeface="Microsoft Sans Serif"/>
                <a:cs typeface="Microsoft Sans Serif"/>
              </a:rPr>
              <a:t>покупки</a:t>
            </a:r>
            <a:endParaRPr sz="2000">
              <a:latin typeface="Microsoft Sans Serif"/>
              <a:cs typeface="Microsoft Sans Serif"/>
            </a:endParaRPr>
          </a:p>
          <a:p>
            <a:pPr marL="355600" marR="5080" indent="-342900">
              <a:lnSpc>
                <a:spcPts val="2160"/>
              </a:lnSpc>
              <a:spcBef>
                <a:spcPts val="1025"/>
              </a:spcBef>
              <a:buClr>
                <a:srgbClr val="FF660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10" dirty="0">
                <a:solidFill>
                  <a:srgbClr val="1E4E79"/>
                </a:solidFill>
                <a:latin typeface="Microsoft Sans Serif"/>
                <a:cs typeface="Microsoft Sans Serif"/>
              </a:rPr>
              <a:t>У</a:t>
            </a:r>
            <a:r>
              <a:rPr sz="2000" spc="10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1E4E79"/>
                </a:solidFill>
                <a:latin typeface="Microsoft Sans Serif"/>
                <a:cs typeface="Microsoft Sans Serif"/>
              </a:rPr>
              <a:t>позитивізмі</a:t>
            </a:r>
            <a:r>
              <a:rPr sz="2000" spc="-10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1E4E79"/>
                </a:solidFill>
                <a:latin typeface="Microsoft Sans Serif"/>
                <a:cs typeface="Microsoft Sans Serif"/>
              </a:rPr>
              <a:t>домінують</a:t>
            </a:r>
            <a:r>
              <a:rPr sz="2000" spc="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1E4E79"/>
                </a:solidFill>
                <a:latin typeface="Microsoft Sans Serif"/>
                <a:cs typeface="Microsoft Sans Serif"/>
              </a:rPr>
              <a:t>кількісні</a:t>
            </a:r>
            <a:r>
              <a:rPr sz="2000" spc="1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35" dirty="0">
                <a:solidFill>
                  <a:srgbClr val="1E4E79"/>
                </a:solidFill>
                <a:latin typeface="Microsoft Sans Serif"/>
                <a:cs typeface="Microsoft Sans Serif"/>
              </a:rPr>
              <a:t>методи </a:t>
            </a:r>
            <a:r>
              <a:rPr sz="2000" spc="-51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1E4E79"/>
                </a:solidFill>
                <a:latin typeface="Microsoft Sans Serif"/>
                <a:cs typeface="Microsoft Sans Serif"/>
              </a:rPr>
              <a:t>дослідження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654917" y="6444614"/>
            <a:ext cx="274955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z="1400" b="1" dirty="0">
                <a:latin typeface="Arial"/>
                <a:cs typeface="Arial"/>
              </a:rPr>
              <a:t>8</a:t>
            </a:fld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8680" y="89257"/>
            <a:ext cx="2927858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П</a:t>
            </a:r>
            <a:r>
              <a:rPr sz="3200" b="1" spc="-40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зит</a:t>
            </a:r>
            <a:r>
              <a:rPr sz="3200" b="1" spc="-15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ві</a:t>
            </a:r>
            <a:r>
              <a:rPr sz="3200" b="1" spc="-100" dirty="0">
                <a:solidFill>
                  <a:srgbClr val="FFFFFF"/>
                </a:solidFill>
                <a:latin typeface="Arial"/>
                <a:cs typeface="Arial"/>
              </a:rPr>
              <a:t>з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м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8678" y="669175"/>
            <a:ext cx="241998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3200" b="1" spc="-35" dirty="0">
                <a:solidFill>
                  <a:srgbClr val="FFFFFF"/>
                </a:solidFill>
                <a:latin typeface="Arial"/>
                <a:cs typeface="Arial"/>
              </a:rPr>
              <a:t>м</a:t>
            </a:r>
            <a:r>
              <a:rPr sz="3200" b="1" spc="-40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д</a:t>
            </a:r>
            <a:r>
              <a:rPr sz="3200" b="1" spc="-15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рні</a:t>
            </a:r>
            <a:r>
              <a:rPr sz="3200" b="1" spc="-90" dirty="0">
                <a:solidFill>
                  <a:srgbClr val="FFFFFF"/>
                </a:solidFill>
                <a:latin typeface="Arial"/>
                <a:cs typeface="Arial"/>
              </a:rPr>
              <a:t>з</a:t>
            </a: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м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287" y="163880"/>
            <a:ext cx="5855715" cy="7321217"/>
            <a:chOff x="0" y="0"/>
            <a:chExt cx="5855715" cy="7321217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6218" y="831379"/>
              <a:ext cx="4499071" cy="525847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35814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581400" y="6858000"/>
                  </a:lnTo>
                  <a:lnTo>
                    <a:pt x="3581400" y="0"/>
                  </a:lnTo>
                  <a:close/>
                </a:path>
              </a:pathLst>
            </a:custGeom>
            <a:solidFill>
              <a:schemeClr val="tx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0" y="6858000"/>
                  </a:moveTo>
                  <a:lnTo>
                    <a:pt x="3581400" y="6858000"/>
                  </a:lnTo>
                  <a:lnTo>
                    <a:pt x="35814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127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1577" y="587044"/>
              <a:ext cx="4848352" cy="673417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80286" y="1746033"/>
              <a:ext cx="4575429" cy="4575429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6197853" y="385698"/>
            <a:ext cx="5107940" cy="5965825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355600" marR="193675" indent="-342900">
              <a:lnSpc>
                <a:spcPts val="2620"/>
              </a:lnSpc>
              <a:spcBef>
                <a:spcPts val="405"/>
              </a:spcBef>
              <a:buClr>
                <a:srgbClr val="FF6600"/>
              </a:buClr>
              <a:buFont typeface="Wingdings"/>
              <a:buChar char=""/>
              <a:tabLst>
                <a:tab pos="355600" algn="l"/>
              </a:tabLst>
            </a:pPr>
            <a:r>
              <a:rPr sz="2400" spc="-5" dirty="0">
                <a:solidFill>
                  <a:srgbClr val="1E4E79"/>
                </a:solidFill>
                <a:latin typeface="Calibri"/>
                <a:cs typeface="Calibri"/>
              </a:rPr>
              <a:t>Раціональне</a:t>
            </a:r>
            <a:r>
              <a:rPr sz="2400" dirty="0">
                <a:solidFill>
                  <a:srgbClr val="1E4E79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E4E79"/>
                </a:solidFill>
                <a:latin typeface="Calibri"/>
                <a:cs typeface="Calibri"/>
              </a:rPr>
              <a:t>спрощує</a:t>
            </a:r>
            <a:r>
              <a:rPr sz="2400" spc="5" dirty="0">
                <a:solidFill>
                  <a:srgbClr val="1E4E79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1E4E79"/>
                </a:solidFill>
                <a:latin typeface="Calibri"/>
                <a:cs typeface="Calibri"/>
              </a:rPr>
              <a:t>навколишній </a:t>
            </a:r>
            <a:r>
              <a:rPr sz="2400" spc="-525" dirty="0">
                <a:solidFill>
                  <a:srgbClr val="1E4E79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E79"/>
                </a:solidFill>
                <a:latin typeface="Calibri"/>
                <a:cs typeface="Calibri"/>
              </a:rPr>
              <a:t>складний</a:t>
            </a:r>
            <a:r>
              <a:rPr sz="2400" spc="-20" dirty="0">
                <a:solidFill>
                  <a:srgbClr val="1E4E79"/>
                </a:solidFill>
                <a:latin typeface="Calibri"/>
                <a:cs typeface="Calibri"/>
              </a:rPr>
              <a:t> світ.</a:t>
            </a:r>
            <a:endParaRPr sz="2400">
              <a:latin typeface="Calibri"/>
              <a:cs typeface="Calibri"/>
            </a:endParaRPr>
          </a:p>
          <a:p>
            <a:pPr marL="355600" marR="5080" indent="-342900">
              <a:lnSpc>
                <a:spcPct val="90200"/>
              </a:lnSpc>
              <a:spcBef>
                <a:spcPts val="930"/>
              </a:spcBef>
              <a:buClr>
                <a:srgbClr val="FF6600"/>
              </a:buClr>
              <a:buFont typeface="Wingdings"/>
              <a:buChar char=""/>
              <a:tabLst>
                <a:tab pos="355600" algn="l"/>
              </a:tabLst>
            </a:pPr>
            <a:r>
              <a:rPr sz="2400" spc="-15" dirty="0">
                <a:solidFill>
                  <a:srgbClr val="1E4E79"/>
                </a:solidFill>
                <a:latin typeface="Calibri"/>
                <a:cs typeface="Calibri"/>
              </a:rPr>
              <a:t>Навколишній</a:t>
            </a:r>
            <a:r>
              <a:rPr sz="2400" spc="20" dirty="0">
                <a:solidFill>
                  <a:srgbClr val="1E4E79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E4E79"/>
                </a:solidFill>
                <a:latin typeface="Calibri"/>
                <a:cs typeface="Calibri"/>
              </a:rPr>
              <a:t>світ</a:t>
            </a:r>
            <a:r>
              <a:rPr sz="2400" spc="-30" dirty="0">
                <a:solidFill>
                  <a:srgbClr val="1E4E79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E4E79"/>
                </a:solidFill>
                <a:latin typeface="Calibri"/>
                <a:cs typeface="Calibri"/>
              </a:rPr>
              <a:t>багато </a:t>
            </a:r>
            <a:r>
              <a:rPr sz="2400" spc="-5" dirty="0">
                <a:solidFill>
                  <a:srgbClr val="1E4E79"/>
                </a:solidFill>
                <a:latin typeface="Calibri"/>
                <a:cs typeface="Calibri"/>
              </a:rPr>
              <a:t>варіантний, </a:t>
            </a:r>
            <a:r>
              <a:rPr sz="2400" spc="-525" dirty="0">
                <a:solidFill>
                  <a:srgbClr val="1E4E79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1E4E79"/>
                </a:solidFill>
                <a:latin typeface="Calibri"/>
                <a:cs typeface="Calibri"/>
              </a:rPr>
              <a:t>культурний </a:t>
            </a:r>
            <a:r>
              <a:rPr sz="2400" spc="-5" dirty="0">
                <a:solidFill>
                  <a:srgbClr val="1E4E79"/>
                </a:solidFill>
                <a:latin typeface="Calibri"/>
                <a:cs typeface="Calibri"/>
              </a:rPr>
              <a:t>плюралізм, заперечують </a:t>
            </a:r>
            <a:r>
              <a:rPr sz="2400" spc="-530" dirty="0">
                <a:solidFill>
                  <a:srgbClr val="1E4E79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E79"/>
                </a:solidFill>
                <a:latin typeface="Calibri"/>
                <a:cs typeface="Calibri"/>
              </a:rPr>
              <a:t>прогрес,</a:t>
            </a:r>
            <a:r>
              <a:rPr sz="2400" spc="-10" dirty="0">
                <a:solidFill>
                  <a:srgbClr val="1E4E79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1E4E79"/>
                </a:solidFill>
                <a:latin typeface="Calibri"/>
                <a:cs typeface="Calibri"/>
              </a:rPr>
              <a:t>проголошують</a:t>
            </a:r>
            <a:r>
              <a:rPr sz="2400" spc="-5" dirty="0">
                <a:solidFill>
                  <a:srgbClr val="1E4E79"/>
                </a:solidFill>
                <a:latin typeface="Calibri"/>
                <a:cs typeface="Calibri"/>
              </a:rPr>
              <a:t> ідею </a:t>
            </a:r>
            <a:r>
              <a:rPr sz="2400" dirty="0">
                <a:solidFill>
                  <a:srgbClr val="1E4E79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E4E79"/>
                </a:solidFill>
                <a:latin typeface="Calibri"/>
                <a:cs typeface="Calibri"/>
              </a:rPr>
              <a:t>фрагментарності</a:t>
            </a:r>
            <a:r>
              <a:rPr sz="2400" dirty="0">
                <a:solidFill>
                  <a:srgbClr val="1E4E79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1E4E79"/>
                </a:solidFill>
                <a:latin typeface="Calibri"/>
                <a:cs typeface="Calibri"/>
              </a:rPr>
              <a:t>культури.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ts val="2735"/>
              </a:lnSpc>
              <a:spcBef>
                <a:spcPts val="695"/>
              </a:spcBef>
              <a:buClr>
                <a:srgbClr val="FF6600"/>
              </a:buClr>
              <a:buFont typeface="Wingdings"/>
              <a:buChar char=""/>
              <a:tabLst>
                <a:tab pos="355600" algn="l"/>
              </a:tabLst>
            </a:pPr>
            <a:r>
              <a:rPr sz="2400" spc="-10" dirty="0">
                <a:solidFill>
                  <a:srgbClr val="1E4E79"/>
                </a:solidFill>
                <a:latin typeface="Calibri"/>
                <a:cs typeface="Calibri"/>
              </a:rPr>
              <a:t>Метою дослідження</a:t>
            </a:r>
            <a:r>
              <a:rPr sz="2400" spc="-35" dirty="0">
                <a:solidFill>
                  <a:srgbClr val="1E4E79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E4E79"/>
                </a:solidFill>
                <a:latin typeface="Calibri"/>
                <a:cs typeface="Calibri"/>
              </a:rPr>
              <a:t>поведінки</a:t>
            </a:r>
            <a:endParaRPr sz="2400">
              <a:latin typeface="Calibri"/>
              <a:cs typeface="Calibri"/>
            </a:endParaRPr>
          </a:p>
          <a:p>
            <a:pPr marL="355600" marR="375920">
              <a:lnSpc>
                <a:spcPts val="2600"/>
              </a:lnSpc>
              <a:spcBef>
                <a:spcPts val="180"/>
              </a:spcBef>
            </a:pPr>
            <a:r>
              <a:rPr sz="2400" spc="-5" dirty="0">
                <a:solidFill>
                  <a:srgbClr val="1E4E79"/>
                </a:solidFill>
                <a:latin typeface="Calibri"/>
                <a:cs typeface="Calibri"/>
              </a:rPr>
              <a:t>споживачів</a:t>
            </a:r>
            <a:r>
              <a:rPr sz="2400" spc="-30" dirty="0">
                <a:solidFill>
                  <a:srgbClr val="1E4E79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E4E79"/>
                </a:solidFill>
                <a:latin typeface="Calibri"/>
                <a:cs typeface="Calibri"/>
              </a:rPr>
              <a:t>вважають</a:t>
            </a:r>
            <a:r>
              <a:rPr sz="2400" spc="-30" dirty="0">
                <a:solidFill>
                  <a:srgbClr val="1E4E79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E4E79"/>
                </a:solidFill>
                <a:latin typeface="Calibri"/>
                <a:cs typeface="Calibri"/>
              </a:rPr>
              <a:t>-</a:t>
            </a:r>
            <a:r>
              <a:rPr sz="2400" spc="-25" dirty="0">
                <a:solidFill>
                  <a:srgbClr val="1E4E79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E79"/>
                </a:solidFill>
                <a:latin typeface="Calibri"/>
                <a:cs typeface="Calibri"/>
              </a:rPr>
              <a:t>розуміння </a:t>
            </a:r>
            <a:r>
              <a:rPr sz="2400" spc="-530" dirty="0">
                <a:solidFill>
                  <a:srgbClr val="1E4E79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E4E79"/>
                </a:solidFill>
                <a:latin typeface="Calibri"/>
                <a:cs typeface="Calibri"/>
              </a:rPr>
              <a:t>поведінки</a:t>
            </a:r>
            <a:r>
              <a:rPr sz="2400" spc="-5" dirty="0">
                <a:solidFill>
                  <a:srgbClr val="1E4E79"/>
                </a:solidFill>
                <a:latin typeface="Calibri"/>
                <a:cs typeface="Calibri"/>
              </a:rPr>
              <a:t> споживачів.</a:t>
            </a:r>
            <a:endParaRPr sz="2400">
              <a:latin typeface="Calibri"/>
              <a:cs typeface="Calibri"/>
            </a:endParaRPr>
          </a:p>
          <a:p>
            <a:pPr marL="355600" marR="1256030" indent="-342900">
              <a:lnSpc>
                <a:spcPts val="2620"/>
              </a:lnSpc>
              <a:spcBef>
                <a:spcPts val="965"/>
              </a:spcBef>
              <a:buClr>
                <a:srgbClr val="FF6600"/>
              </a:buClr>
              <a:buFont typeface="Wingdings"/>
              <a:buChar char=""/>
              <a:tabLst>
                <a:tab pos="355600" algn="l"/>
              </a:tabLst>
            </a:pPr>
            <a:r>
              <a:rPr sz="2400" spc="-5" dirty="0">
                <a:solidFill>
                  <a:srgbClr val="1E4E79"/>
                </a:solidFill>
                <a:latin typeface="Calibri"/>
                <a:cs typeface="Calibri"/>
              </a:rPr>
              <a:t>Споживачі </a:t>
            </a:r>
            <a:r>
              <a:rPr sz="2400" dirty="0">
                <a:solidFill>
                  <a:srgbClr val="1E4E79"/>
                </a:solidFill>
                <a:latin typeface="Calibri"/>
                <a:cs typeface="Calibri"/>
              </a:rPr>
              <a:t>- </a:t>
            </a:r>
            <a:r>
              <a:rPr sz="2400" spc="-5" dirty="0">
                <a:solidFill>
                  <a:srgbClr val="1E4E79"/>
                </a:solidFill>
                <a:latin typeface="Calibri"/>
                <a:cs typeface="Calibri"/>
              </a:rPr>
              <a:t>ірраціональні, </a:t>
            </a:r>
            <a:r>
              <a:rPr sz="2400" spc="-530" dirty="0">
                <a:solidFill>
                  <a:srgbClr val="1E4E79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E79"/>
                </a:solidFill>
                <a:latin typeface="Calibri"/>
                <a:cs typeface="Calibri"/>
              </a:rPr>
              <a:t>непослідовні,</a:t>
            </a:r>
            <a:r>
              <a:rPr sz="2400" spc="-70" dirty="0">
                <a:solidFill>
                  <a:srgbClr val="1E4E79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E4E79"/>
                </a:solidFill>
                <a:latin typeface="Calibri"/>
                <a:cs typeface="Calibri"/>
              </a:rPr>
              <a:t>суперечливі.</a:t>
            </a:r>
            <a:endParaRPr sz="2400">
              <a:latin typeface="Calibri"/>
              <a:cs typeface="Calibri"/>
            </a:endParaRPr>
          </a:p>
          <a:p>
            <a:pPr marL="355600" marR="97155" indent="-342900">
              <a:lnSpc>
                <a:spcPct val="90200"/>
              </a:lnSpc>
              <a:spcBef>
                <a:spcPts val="930"/>
              </a:spcBef>
              <a:buClr>
                <a:srgbClr val="FF6600"/>
              </a:buClr>
              <a:buFont typeface="Wingdings"/>
              <a:buChar char=""/>
              <a:tabLst>
                <a:tab pos="355600" algn="l"/>
              </a:tabLst>
            </a:pPr>
            <a:r>
              <a:rPr sz="2400" spc="-10" dirty="0">
                <a:solidFill>
                  <a:srgbClr val="1E4E79"/>
                </a:solidFill>
                <a:latin typeface="Calibri"/>
                <a:cs typeface="Calibri"/>
              </a:rPr>
              <a:t>Предметом дослідження поведінки </a:t>
            </a:r>
            <a:r>
              <a:rPr sz="2400" spc="-530" dirty="0">
                <a:solidFill>
                  <a:srgbClr val="1E4E79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E79"/>
                </a:solidFill>
                <a:latin typeface="Calibri"/>
                <a:cs typeface="Calibri"/>
              </a:rPr>
              <a:t>споживачів </a:t>
            </a:r>
            <a:r>
              <a:rPr sz="2400" dirty="0">
                <a:solidFill>
                  <a:srgbClr val="1E4E79"/>
                </a:solidFill>
                <a:latin typeface="Calibri"/>
                <a:cs typeface="Calibri"/>
              </a:rPr>
              <a:t>є </a:t>
            </a:r>
            <a:r>
              <a:rPr sz="2400" spc="-10" dirty="0">
                <a:solidFill>
                  <a:srgbClr val="1E4E79"/>
                </a:solidFill>
                <a:latin typeface="Calibri"/>
                <a:cs typeface="Calibri"/>
              </a:rPr>
              <a:t>процес </a:t>
            </a:r>
            <a:r>
              <a:rPr sz="2400" spc="-5" dirty="0">
                <a:solidFill>
                  <a:srgbClr val="1E4E79"/>
                </a:solidFill>
                <a:latin typeface="Calibri"/>
                <a:cs typeface="Calibri"/>
              </a:rPr>
              <a:t>споживання </a:t>
            </a:r>
            <a:r>
              <a:rPr sz="2400" dirty="0">
                <a:solidFill>
                  <a:srgbClr val="1E4E79"/>
                </a:solidFill>
                <a:latin typeface="Calibri"/>
                <a:cs typeface="Calibri"/>
              </a:rPr>
              <a:t>в </a:t>
            </a:r>
            <a:r>
              <a:rPr sz="2400" spc="5" dirty="0">
                <a:solidFill>
                  <a:srgbClr val="1E4E79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1E4E79"/>
                </a:solidFill>
                <a:latin typeface="Calibri"/>
                <a:cs typeface="Calibri"/>
              </a:rPr>
              <a:t>цілому.</a:t>
            </a:r>
            <a:endParaRPr sz="2400">
              <a:latin typeface="Calibri"/>
              <a:cs typeface="Calibri"/>
            </a:endParaRPr>
          </a:p>
          <a:p>
            <a:pPr marL="355600" marR="662305" indent="-342900">
              <a:lnSpc>
                <a:spcPts val="2590"/>
              </a:lnSpc>
              <a:spcBef>
                <a:spcPts val="1025"/>
              </a:spcBef>
              <a:buClr>
                <a:srgbClr val="FF6600"/>
              </a:buClr>
              <a:buFont typeface="Wingdings"/>
              <a:buChar char=""/>
              <a:tabLst>
                <a:tab pos="355600" algn="l"/>
              </a:tabLst>
            </a:pPr>
            <a:r>
              <a:rPr sz="2400" dirty="0">
                <a:solidFill>
                  <a:srgbClr val="1E4E79"/>
                </a:solidFill>
                <a:latin typeface="Calibri"/>
                <a:cs typeface="Calibri"/>
              </a:rPr>
              <a:t>У</a:t>
            </a:r>
            <a:r>
              <a:rPr sz="2400" spc="-35" dirty="0">
                <a:solidFill>
                  <a:srgbClr val="1E4E79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E4E79"/>
                </a:solidFill>
                <a:latin typeface="Calibri"/>
                <a:cs typeface="Calibri"/>
              </a:rPr>
              <a:t>постмодернізмі</a:t>
            </a:r>
            <a:r>
              <a:rPr sz="2400" spc="-25" dirty="0">
                <a:solidFill>
                  <a:srgbClr val="1E4E79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E4E79"/>
                </a:solidFill>
                <a:latin typeface="Calibri"/>
                <a:cs typeface="Calibri"/>
              </a:rPr>
              <a:t>переважають </a:t>
            </a:r>
            <a:r>
              <a:rPr sz="2400" spc="-530" dirty="0">
                <a:solidFill>
                  <a:srgbClr val="1E4E79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E79"/>
                </a:solidFill>
                <a:latin typeface="Calibri"/>
                <a:cs typeface="Calibri"/>
              </a:rPr>
              <a:t>якісні</a:t>
            </a:r>
            <a:r>
              <a:rPr sz="2400" spc="-15" dirty="0">
                <a:solidFill>
                  <a:srgbClr val="1E4E79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1E4E79"/>
                </a:solidFill>
                <a:latin typeface="Calibri"/>
                <a:cs typeface="Calibri"/>
              </a:rPr>
              <a:t>методи</a:t>
            </a:r>
            <a:r>
              <a:rPr sz="2400" spc="5" dirty="0">
                <a:solidFill>
                  <a:srgbClr val="1E4E79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E4E79"/>
                </a:solidFill>
                <a:latin typeface="Calibri"/>
                <a:cs typeface="Calibri"/>
              </a:rPr>
              <a:t>аналізу.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654917" y="6444614"/>
            <a:ext cx="274955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z="1400" b="1" dirty="0">
                <a:latin typeface="Arial"/>
                <a:cs typeface="Arial"/>
              </a:rPr>
              <a:t>9</a:t>
            </a:fld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6390" y="163880"/>
            <a:ext cx="294132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10" dirty="0">
                <a:solidFill>
                  <a:srgbClr val="FFFFFF"/>
                </a:solidFill>
                <a:latin typeface="Arial"/>
                <a:cs typeface="Arial"/>
              </a:rPr>
              <a:t>Інтерпретівізм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0492" y="652346"/>
            <a:ext cx="333311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(п</a:t>
            </a:r>
            <a:r>
              <a:rPr sz="3200" b="1" spc="-45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ст</a:t>
            </a:r>
            <a:r>
              <a:rPr sz="3200" b="1" spc="-50" dirty="0">
                <a:solidFill>
                  <a:srgbClr val="FFFFFF"/>
                </a:solidFill>
                <a:latin typeface="Arial"/>
                <a:cs typeface="Arial"/>
              </a:rPr>
              <a:t>м</a:t>
            </a:r>
            <a:r>
              <a:rPr sz="3200" b="1" spc="-40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д</a:t>
            </a:r>
            <a:r>
              <a:rPr sz="3200" b="1" spc="-15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рні</a:t>
            </a:r>
            <a:r>
              <a:rPr sz="3200" b="1" spc="-90" dirty="0">
                <a:solidFill>
                  <a:srgbClr val="FFFFFF"/>
                </a:solidFill>
                <a:latin typeface="Arial"/>
                <a:cs typeface="Arial"/>
              </a:rPr>
              <a:t>з</a:t>
            </a: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м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7556" y="1457578"/>
            <a:ext cx="3470529" cy="216916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961246" y="6370116"/>
            <a:ext cx="197040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70" dirty="0">
                <a:solidFill>
                  <a:srgbClr val="001F5F"/>
                </a:solidFill>
                <a:latin typeface="Microsoft Sans Serif"/>
                <a:cs typeface="Microsoft Sans Serif"/>
              </a:rPr>
              <a:t>Джон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90" dirty="0">
                <a:solidFill>
                  <a:srgbClr val="001F5F"/>
                </a:solidFill>
                <a:latin typeface="Microsoft Sans Serif"/>
                <a:cs typeface="Microsoft Sans Serif"/>
              </a:rPr>
              <a:t>Ф.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Кеннеді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1667" y="3653154"/>
            <a:ext cx="11035665" cy="2743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038975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Клієнт </a:t>
            </a:r>
            <a:r>
              <a:rPr sz="200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в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широкому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сенсі </a:t>
            </a:r>
            <a:r>
              <a:rPr sz="200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 </a:t>
            </a:r>
            <a:r>
              <a:rPr sz="2000" spc="5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юридична або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фізична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особа, </a:t>
            </a:r>
            <a:r>
              <a:rPr sz="20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яка </a:t>
            </a:r>
            <a:r>
              <a:rPr sz="2000" spc="-5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користується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послугами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іншої</a:t>
            </a:r>
            <a:endParaRPr sz="2000">
              <a:latin typeface="Microsoft Sans Serif"/>
              <a:cs typeface="Microsoft Sans Serif"/>
            </a:endParaRPr>
          </a:p>
          <a:p>
            <a:pPr marL="12700" marR="6938645">
              <a:lnSpc>
                <a:spcPct val="100000"/>
              </a:lnSpc>
              <a:spcBef>
                <a:spcPts val="5"/>
              </a:spcBef>
            </a:pP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фізичної або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юридичної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особи,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що </a:t>
            </a:r>
            <a:r>
              <a:rPr sz="2000" spc="-5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вступає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85" dirty="0">
                <a:solidFill>
                  <a:srgbClr val="001F5F"/>
                </a:solidFill>
                <a:latin typeface="Microsoft Sans Serif"/>
                <a:cs typeface="Microsoft Sans Serif"/>
              </a:rPr>
              <a:t>з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ним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ділові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відносини.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900">
              <a:latin typeface="Microsoft Sans Serif"/>
              <a:cs typeface="Microsoft Sans Serif"/>
            </a:endParaRPr>
          </a:p>
          <a:p>
            <a:pPr marL="2694940" marR="5080">
              <a:lnSpc>
                <a:spcPct val="100000"/>
              </a:lnSpc>
            </a:pP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Споживачі </a:t>
            </a:r>
            <a:r>
              <a:rPr sz="200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це все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ми.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Це найбільший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економічний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шар, 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який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впливає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будь-яке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приватне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або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державне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економічне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рішення.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Але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це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єдиний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голос,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якого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часто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НЕ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чути.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18871" y="494791"/>
            <a:ext cx="515366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Покупець</a:t>
            </a:r>
            <a:r>
              <a:rPr sz="2000" b="1" spc="-1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spc="525" dirty="0">
                <a:solidFill>
                  <a:srgbClr val="001F5F"/>
                </a:solidFill>
              </a:rPr>
              <a:t>–</a:t>
            </a:r>
            <a:r>
              <a:rPr sz="2000" spc="5" dirty="0">
                <a:solidFill>
                  <a:srgbClr val="001F5F"/>
                </a:solidFill>
              </a:rPr>
              <a:t> </a:t>
            </a:r>
            <a:r>
              <a:rPr sz="2000" dirty="0">
                <a:solidFill>
                  <a:srgbClr val="001F5F"/>
                </a:solidFill>
              </a:rPr>
              <a:t>це</a:t>
            </a:r>
            <a:r>
              <a:rPr sz="2000" spc="15" dirty="0">
                <a:solidFill>
                  <a:srgbClr val="001F5F"/>
                </a:solidFill>
              </a:rPr>
              <a:t> </a:t>
            </a:r>
            <a:r>
              <a:rPr sz="2000" dirty="0">
                <a:solidFill>
                  <a:srgbClr val="001F5F"/>
                </a:solidFill>
              </a:rPr>
              <a:t>людина</a:t>
            </a:r>
            <a:r>
              <a:rPr sz="2000" spc="-15" dirty="0">
                <a:solidFill>
                  <a:srgbClr val="001F5F"/>
                </a:solidFill>
              </a:rPr>
              <a:t> </a:t>
            </a:r>
            <a:r>
              <a:rPr sz="2000" spc="-5" dirty="0">
                <a:solidFill>
                  <a:srgbClr val="001F5F"/>
                </a:solidFill>
              </a:rPr>
              <a:t>або</a:t>
            </a:r>
            <a:r>
              <a:rPr sz="2000" spc="5" dirty="0">
                <a:solidFill>
                  <a:srgbClr val="001F5F"/>
                </a:solidFill>
              </a:rPr>
              <a:t> </a:t>
            </a:r>
            <a:r>
              <a:rPr sz="2000" spc="-15" dirty="0">
                <a:solidFill>
                  <a:srgbClr val="001F5F"/>
                </a:solidFill>
              </a:rPr>
              <a:t>організація,</a:t>
            </a:r>
            <a:r>
              <a:rPr sz="2000" spc="-25" dirty="0">
                <a:solidFill>
                  <a:srgbClr val="001F5F"/>
                </a:solidFill>
              </a:rPr>
              <a:t> </a:t>
            </a:r>
            <a:r>
              <a:rPr sz="2000" spc="5" dirty="0">
                <a:solidFill>
                  <a:srgbClr val="001F5F"/>
                </a:solidFill>
              </a:rPr>
              <a:t>що </a:t>
            </a:r>
            <a:r>
              <a:rPr sz="2000" spc="-515" dirty="0">
                <a:solidFill>
                  <a:srgbClr val="001F5F"/>
                </a:solidFill>
              </a:rPr>
              <a:t> </a:t>
            </a:r>
            <a:r>
              <a:rPr sz="2000" spc="-10" dirty="0">
                <a:solidFill>
                  <a:srgbClr val="001F5F"/>
                </a:solidFill>
              </a:rPr>
              <a:t>здійснює </a:t>
            </a:r>
            <a:r>
              <a:rPr sz="2000" spc="-5" dirty="0">
                <a:solidFill>
                  <a:srgbClr val="001F5F"/>
                </a:solidFill>
              </a:rPr>
              <a:t>оплату</a:t>
            </a:r>
            <a:r>
              <a:rPr sz="2000" spc="15" dirty="0">
                <a:solidFill>
                  <a:srgbClr val="001F5F"/>
                </a:solidFill>
              </a:rPr>
              <a:t> </a:t>
            </a:r>
            <a:r>
              <a:rPr sz="2000" spc="-15" dirty="0">
                <a:solidFill>
                  <a:srgbClr val="001F5F"/>
                </a:solidFill>
              </a:rPr>
              <a:t>грошима</a:t>
            </a:r>
            <a:r>
              <a:rPr sz="2000" spc="-20" dirty="0">
                <a:solidFill>
                  <a:srgbClr val="001F5F"/>
                </a:solidFill>
              </a:rPr>
              <a:t> </a:t>
            </a:r>
            <a:r>
              <a:rPr sz="2000" spc="-15" dirty="0">
                <a:solidFill>
                  <a:srgbClr val="001F5F"/>
                </a:solidFill>
              </a:rPr>
              <a:t>і</a:t>
            </a:r>
            <a:r>
              <a:rPr sz="2000" spc="25" dirty="0">
                <a:solidFill>
                  <a:srgbClr val="001F5F"/>
                </a:solidFill>
              </a:rPr>
              <a:t> </a:t>
            </a:r>
            <a:r>
              <a:rPr sz="2000" spc="20" dirty="0">
                <a:solidFill>
                  <a:srgbClr val="001F5F"/>
                </a:solidFill>
              </a:rPr>
              <a:t>є</a:t>
            </a:r>
            <a:r>
              <a:rPr sz="2000" spc="15" dirty="0">
                <a:solidFill>
                  <a:srgbClr val="001F5F"/>
                </a:solidFill>
              </a:rPr>
              <a:t> </a:t>
            </a:r>
            <a:r>
              <a:rPr sz="2000" spc="-15" dirty="0">
                <a:solidFill>
                  <a:srgbClr val="001F5F"/>
                </a:solidFill>
              </a:rPr>
              <a:t>набувачем </a:t>
            </a:r>
            <a:r>
              <a:rPr sz="2000" spc="-10" dirty="0">
                <a:solidFill>
                  <a:srgbClr val="001F5F"/>
                </a:solidFill>
              </a:rPr>
              <a:t> </a:t>
            </a:r>
            <a:r>
              <a:rPr sz="2000" spc="-5" dirty="0">
                <a:solidFill>
                  <a:srgbClr val="001F5F"/>
                </a:solidFill>
              </a:rPr>
              <a:t>товару</a:t>
            </a:r>
            <a:r>
              <a:rPr sz="2000" dirty="0">
                <a:solidFill>
                  <a:srgbClr val="001F5F"/>
                </a:solidFill>
              </a:rPr>
              <a:t> </a:t>
            </a:r>
            <a:r>
              <a:rPr sz="2000" spc="-5" dirty="0">
                <a:solidFill>
                  <a:srgbClr val="001F5F"/>
                </a:solidFill>
              </a:rPr>
              <a:t>або</a:t>
            </a:r>
            <a:r>
              <a:rPr sz="2000" spc="10" dirty="0">
                <a:solidFill>
                  <a:srgbClr val="001F5F"/>
                </a:solidFill>
              </a:rPr>
              <a:t> </a:t>
            </a:r>
            <a:r>
              <a:rPr sz="2000" spc="-10" dirty="0">
                <a:solidFill>
                  <a:srgbClr val="001F5F"/>
                </a:solidFill>
              </a:rPr>
              <a:t>послуги.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51653" y="3037713"/>
            <a:ext cx="2745739" cy="2220341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6606667" y="848690"/>
            <a:ext cx="4058920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Споживач </a:t>
            </a:r>
            <a:r>
              <a:rPr sz="200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це людина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або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організація,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що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використовують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товари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послуги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для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задоволення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своїх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потреб.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248904" y="1700783"/>
            <a:ext cx="3354832" cy="244703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61505" y="5386981"/>
            <a:ext cx="2598974" cy="120215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1721845" y="6485331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solidFill>
                  <a:srgbClr val="385522"/>
                </a:solidFill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9326" y="3352565"/>
            <a:ext cx="1750088" cy="271784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2800" y="328676"/>
            <a:ext cx="6842125" cy="5938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FF6600"/>
                </a:solidFill>
                <a:latin typeface="Arial"/>
                <a:cs typeface="Arial"/>
              </a:rPr>
              <a:t>Нужда</a:t>
            </a:r>
            <a:r>
              <a:rPr sz="2000" b="1" spc="1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це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випробовуваний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людиною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недолік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чогось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необхідного.</a:t>
            </a:r>
            <a:endParaRPr sz="2000">
              <a:latin typeface="Microsoft Sans Serif"/>
              <a:cs typeface="Microsoft Sans Serif"/>
            </a:endParaRPr>
          </a:p>
          <a:p>
            <a:pPr marL="12700" marR="378460">
              <a:lnSpc>
                <a:spcPct val="100000"/>
              </a:lnSpc>
            </a:pP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Потреба</a:t>
            </a:r>
            <a:r>
              <a:rPr sz="2000" b="1" spc="1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це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нужда,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яка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прийняла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специфічну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форму </a:t>
            </a:r>
            <a:r>
              <a:rPr sz="2000" spc="-5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відповідно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до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культурного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рівня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та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індивідуальністю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людини.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Це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об'єктивна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потреба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людини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або</a:t>
            </a:r>
            <a:r>
              <a:rPr sz="20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групи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людей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в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чому-небудь,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необхідному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для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підтримки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життєдіяльності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0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розвитку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організму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0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особистості.</a:t>
            </a:r>
            <a:endParaRPr sz="2000">
              <a:latin typeface="Microsoft Sans Serif"/>
              <a:cs typeface="Microsoft Sans Serif"/>
            </a:endParaRPr>
          </a:p>
          <a:p>
            <a:pPr marL="12700" marR="1703705">
              <a:lnSpc>
                <a:spcPct val="100000"/>
              </a:lnSpc>
            </a:pP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Запити</a:t>
            </a:r>
            <a:r>
              <a:rPr sz="2000" b="1" spc="-1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потреби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людини,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підкріплені</a:t>
            </a:r>
            <a:r>
              <a:rPr sz="20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його </a:t>
            </a:r>
            <a:r>
              <a:rPr sz="2000" spc="-5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купівельною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спроможністю.</a:t>
            </a:r>
            <a:endParaRPr sz="2000">
              <a:latin typeface="Microsoft Sans Serif"/>
              <a:cs typeface="Microsoft Sans Serif"/>
            </a:endParaRPr>
          </a:p>
          <a:p>
            <a:pPr marL="2032635" marR="173355">
              <a:lnSpc>
                <a:spcPct val="100000"/>
              </a:lnSpc>
              <a:spcBef>
                <a:spcPts val="945"/>
              </a:spcBef>
            </a:pP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Благо </a:t>
            </a:r>
            <a:r>
              <a:rPr sz="200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це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річ,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засіб,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все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те,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що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задовольняє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людські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потреби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відповідає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цілям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прагненням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людей.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Корисність</a:t>
            </a:r>
            <a:r>
              <a:rPr sz="2000" b="1" spc="-1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- це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ступінь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задоволення,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що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забезпечується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споживанням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будь- </a:t>
            </a:r>
            <a:r>
              <a:rPr sz="2000" spc="-5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якого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блага.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Причому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в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процесі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споживання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ця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корисність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знижується.</a:t>
            </a:r>
            <a:endParaRPr sz="2000">
              <a:latin typeface="Microsoft Sans Serif"/>
              <a:cs typeface="Microsoft Sans Serif"/>
            </a:endParaRPr>
          </a:p>
          <a:p>
            <a:pPr marL="2032635" marR="5080">
              <a:lnSpc>
                <a:spcPct val="100000"/>
              </a:lnSpc>
            </a:pP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Товар </a:t>
            </a:r>
            <a:r>
              <a:rPr sz="200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це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продукт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праці,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здатний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задовольнити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будь-яку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людську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потребу </a:t>
            </a:r>
            <a:r>
              <a:rPr sz="2000" spc="-5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призначений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для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обміну.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20356" y="339994"/>
            <a:ext cx="4685538" cy="646582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1721845" y="6506985"/>
            <a:ext cx="15303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b="1" i="1" spc="-5" dirty="0">
                <a:solidFill>
                  <a:srgbClr val="385522"/>
                </a:solidFill>
                <a:latin typeface="Arial"/>
                <a:cs typeface="Arial"/>
              </a:rPr>
              <a:t>6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6859" y="411937"/>
            <a:ext cx="4791075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Споживання </a:t>
            </a:r>
            <a:r>
              <a:rPr sz="2000" spc="525" dirty="0">
                <a:solidFill>
                  <a:srgbClr val="001F5F"/>
                </a:solidFill>
              </a:rPr>
              <a:t>– </a:t>
            </a:r>
            <a:r>
              <a:rPr sz="2000" spc="-10" dirty="0">
                <a:solidFill>
                  <a:srgbClr val="001F5F"/>
                </a:solidFill>
              </a:rPr>
              <a:t>розглядалося </a:t>
            </a:r>
            <a:r>
              <a:rPr sz="2000" spc="-65" dirty="0">
                <a:solidFill>
                  <a:srgbClr val="001F5F"/>
                </a:solidFill>
              </a:rPr>
              <a:t>як </a:t>
            </a:r>
            <a:r>
              <a:rPr sz="2000" spc="-5" dirty="0">
                <a:solidFill>
                  <a:srgbClr val="001F5F"/>
                </a:solidFill>
              </a:rPr>
              <a:t>спосіб </a:t>
            </a:r>
            <a:r>
              <a:rPr sz="2000" dirty="0">
                <a:solidFill>
                  <a:srgbClr val="001F5F"/>
                </a:solidFill>
              </a:rPr>
              <a:t> </a:t>
            </a:r>
            <a:r>
              <a:rPr sz="2000" spc="-10" dirty="0">
                <a:solidFill>
                  <a:srgbClr val="001F5F"/>
                </a:solidFill>
              </a:rPr>
              <a:t>задоволення базисних </a:t>
            </a:r>
            <a:r>
              <a:rPr sz="2000" spc="-15" dirty="0">
                <a:solidFill>
                  <a:srgbClr val="001F5F"/>
                </a:solidFill>
              </a:rPr>
              <a:t>людських </a:t>
            </a:r>
            <a:r>
              <a:rPr sz="2000" spc="-10" dirty="0">
                <a:solidFill>
                  <a:srgbClr val="001F5F"/>
                </a:solidFill>
              </a:rPr>
              <a:t>потреб </a:t>
            </a:r>
            <a:r>
              <a:rPr sz="2000" spc="-520" dirty="0">
                <a:solidFill>
                  <a:srgbClr val="001F5F"/>
                </a:solidFill>
              </a:rPr>
              <a:t> </a:t>
            </a:r>
            <a:r>
              <a:rPr sz="2000" spc="-40" dirty="0">
                <a:solidFill>
                  <a:srgbClr val="001F5F"/>
                </a:solidFill>
              </a:rPr>
              <a:t>за</a:t>
            </a:r>
            <a:r>
              <a:rPr sz="2000" dirty="0">
                <a:solidFill>
                  <a:srgbClr val="001F5F"/>
                </a:solidFill>
              </a:rPr>
              <a:t> </a:t>
            </a:r>
            <a:r>
              <a:rPr sz="2000" spc="-15" dirty="0">
                <a:solidFill>
                  <a:srgbClr val="001F5F"/>
                </a:solidFill>
              </a:rPr>
              <a:t>допомогою</a:t>
            </a:r>
            <a:r>
              <a:rPr sz="2000" spc="-10" dirty="0">
                <a:solidFill>
                  <a:srgbClr val="001F5F"/>
                </a:solidFill>
              </a:rPr>
              <a:t> </a:t>
            </a:r>
            <a:r>
              <a:rPr sz="2000" spc="-15" dirty="0">
                <a:solidFill>
                  <a:srgbClr val="001F5F"/>
                </a:solidFill>
              </a:rPr>
              <a:t>разового</a:t>
            </a:r>
            <a:r>
              <a:rPr sz="2000" spc="-30" dirty="0">
                <a:solidFill>
                  <a:srgbClr val="001F5F"/>
                </a:solidFill>
              </a:rPr>
              <a:t> </a:t>
            </a:r>
            <a:r>
              <a:rPr sz="2000" spc="-5" dirty="0">
                <a:solidFill>
                  <a:srgbClr val="001F5F"/>
                </a:solidFill>
              </a:rPr>
              <a:t>або</a:t>
            </a:r>
            <a:r>
              <a:rPr sz="2000" spc="5" dirty="0">
                <a:solidFill>
                  <a:srgbClr val="001F5F"/>
                </a:solidFill>
              </a:rPr>
              <a:t> </a:t>
            </a:r>
            <a:r>
              <a:rPr sz="2000" spc="-5" dirty="0">
                <a:solidFill>
                  <a:srgbClr val="001F5F"/>
                </a:solidFill>
              </a:rPr>
              <a:t>тривалого </a:t>
            </a:r>
            <a:r>
              <a:rPr sz="2000" dirty="0">
                <a:solidFill>
                  <a:srgbClr val="001F5F"/>
                </a:solidFill>
              </a:rPr>
              <a:t> </a:t>
            </a:r>
            <a:r>
              <a:rPr sz="2000" spc="-15" dirty="0">
                <a:solidFill>
                  <a:srgbClr val="001F5F"/>
                </a:solidFill>
              </a:rPr>
              <a:t>споживання-знищення </a:t>
            </a:r>
            <a:r>
              <a:rPr sz="2000" dirty="0">
                <a:solidFill>
                  <a:srgbClr val="001F5F"/>
                </a:solidFill>
              </a:rPr>
              <a:t>товарів.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53027" y="3359150"/>
            <a:ext cx="1792732" cy="107568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430395" y="3715257"/>
            <a:ext cx="12395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Споживання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125083" y="3681857"/>
            <a:ext cx="537845" cy="430530"/>
          </a:xfrm>
          <a:custGeom>
            <a:avLst/>
            <a:gdLst/>
            <a:ahLst/>
            <a:cxnLst/>
            <a:rect l="l" t="t" r="r" b="b"/>
            <a:pathLst>
              <a:path w="537845" h="430529">
                <a:moveTo>
                  <a:pt x="322706" y="0"/>
                </a:moveTo>
                <a:lnTo>
                  <a:pt x="322706" y="107569"/>
                </a:lnTo>
                <a:lnTo>
                  <a:pt x="0" y="107569"/>
                </a:lnTo>
                <a:lnTo>
                  <a:pt x="0" y="322707"/>
                </a:lnTo>
                <a:lnTo>
                  <a:pt x="322706" y="322707"/>
                </a:lnTo>
                <a:lnTo>
                  <a:pt x="322706" y="430276"/>
                </a:lnTo>
                <a:lnTo>
                  <a:pt x="537844" y="215138"/>
                </a:lnTo>
                <a:lnTo>
                  <a:pt x="322706" y="0"/>
                </a:lnTo>
                <a:close/>
              </a:path>
            </a:pathLst>
          </a:custGeom>
          <a:solidFill>
            <a:srgbClr val="FFDCA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42125" y="3359150"/>
            <a:ext cx="1792858" cy="107568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119873" y="3598545"/>
            <a:ext cx="1239520" cy="533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000"/>
              </a:lnSpc>
              <a:spcBef>
                <a:spcPts val="100"/>
              </a:spcBef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Споживання</a:t>
            </a:r>
            <a:endParaRPr sz="1800">
              <a:latin typeface="Calibri"/>
              <a:cs typeface="Calibri"/>
            </a:endParaRPr>
          </a:p>
          <a:p>
            <a:pPr marL="635" algn="ctr">
              <a:lnSpc>
                <a:spcPts val="2000"/>
              </a:lnSpc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символів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573136" y="550545"/>
            <a:ext cx="4177665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Придбання</a:t>
            </a:r>
            <a:r>
              <a:rPr sz="2000" b="1" spc="-3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процес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становлення </a:t>
            </a:r>
            <a:r>
              <a:rPr sz="2000" spc="-5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власником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чогось </a:t>
            </a:r>
            <a:r>
              <a:rPr sz="20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гроші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або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інші </a:t>
            </a:r>
            <a:r>
              <a:rPr sz="2000" spc="-5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цінності.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97607" y="5641340"/>
            <a:ext cx="739267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indent="1905" algn="ctr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Цінність </a:t>
            </a:r>
            <a:r>
              <a:rPr sz="200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це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результат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оцінювання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агентом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(суб'єктом)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порівняльних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якостей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декількох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об'єктів</a:t>
            </a:r>
            <a:r>
              <a:rPr sz="20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85" dirty="0">
                <a:solidFill>
                  <a:srgbClr val="001F5F"/>
                </a:solidFill>
                <a:latin typeface="Microsoft Sans Serif"/>
                <a:cs typeface="Microsoft Sans Serif"/>
              </a:rPr>
              <a:t>з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точки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зору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своїх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або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прийнятих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65" dirty="0">
                <a:solidFill>
                  <a:srgbClr val="001F5F"/>
                </a:solidFill>
                <a:latin typeface="Microsoft Sans Serif"/>
                <a:cs typeface="Microsoft Sans Serif"/>
              </a:rPr>
              <a:t>як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свої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громадських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інтересів.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2963" y="2191130"/>
            <a:ext cx="3490008" cy="2973626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984508" y="2244004"/>
            <a:ext cx="2672249" cy="2866433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1721845" y="6506985"/>
            <a:ext cx="15303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b="1" i="1" spc="-5" dirty="0">
                <a:solidFill>
                  <a:srgbClr val="385522"/>
                </a:solidFill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11721845" y="6506985"/>
            <a:ext cx="15303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b="1" i="1" spc="-5" dirty="0">
                <a:solidFill>
                  <a:srgbClr val="385522"/>
                </a:solidFill>
                <a:latin typeface="Arial"/>
                <a:cs typeface="Arial"/>
              </a:rPr>
              <a:t>8</a:t>
            </a:r>
            <a:endParaRPr sz="18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081836" y="5227116"/>
            <a:ext cx="9968230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95"/>
              </a:spcBef>
            </a:pPr>
            <a:r>
              <a:rPr sz="2800" spc="-30" dirty="0">
                <a:solidFill>
                  <a:schemeClr val="accent1"/>
                </a:solidFill>
                <a:latin typeface="Microsoft Sans Serif"/>
                <a:cs typeface="Microsoft Sans Serif"/>
              </a:rPr>
              <a:t>Поведінка</a:t>
            </a:r>
            <a:r>
              <a:rPr sz="2800" spc="85" dirty="0">
                <a:solidFill>
                  <a:schemeClr val="accent1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chemeClr val="accent1"/>
                </a:solidFill>
                <a:latin typeface="Microsoft Sans Serif"/>
                <a:cs typeface="Microsoft Sans Serif"/>
              </a:rPr>
              <a:t>споживачів</a:t>
            </a:r>
            <a:r>
              <a:rPr sz="2800" spc="65" dirty="0">
                <a:solidFill>
                  <a:schemeClr val="accent1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chemeClr val="accent1"/>
                </a:solidFill>
                <a:latin typeface="Microsoft Sans Serif"/>
                <a:cs typeface="Microsoft Sans Serif"/>
              </a:rPr>
              <a:t>визначається</a:t>
            </a:r>
            <a:r>
              <a:rPr sz="2800" spc="85" dirty="0">
                <a:solidFill>
                  <a:schemeClr val="accent1"/>
                </a:solidFill>
                <a:latin typeface="Microsoft Sans Serif"/>
                <a:cs typeface="Microsoft Sans Serif"/>
              </a:rPr>
              <a:t> </a:t>
            </a:r>
            <a:r>
              <a:rPr sz="2800" spc="-95" dirty="0">
                <a:solidFill>
                  <a:schemeClr val="accent1"/>
                </a:solidFill>
                <a:latin typeface="Microsoft Sans Serif"/>
                <a:cs typeface="Microsoft Sans Serif"/>
              </a:rPr>
              <a:t>як</a:t>
            </a:r>
            <a:r>
              <a:rPr sz="2800" spc="40" dirty="0">
                <a:solidFill>
                  <a:schemeClr val="accent1"/>
                </a:solidFill>
                <a:latin typeface="Microsoft Sans Serif"/>
                <a:cs typeface="Microsoft Sans Serif"/>
              </a:rPr>
              <a:t> </a:t>
            </a:r>
            <a:r>
              <a:rPr sz="2800" spc="25" dirty="0">
                <a:solidFill>
                  <a:schemeClr val="accent1"/>
                </a:solidFill>
                <a:latin typeface="Microsoft Sans Serif"/>
                <a:cs typeface="Microsoft Sans Serif"/>
              </a:rPr>
              <a:t>дії,</a:t>
            </a:r>
            <a:r>
              <a:rPr sz="2800" spc="35" dirty="0">
                <a:solidFill>
                  <a:schemeClr val="accent1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chemeClr val="accent1"/>
                </a:solidFill>
                <a:latin typeface="Microsoft Sans Serif"/>
                <a:cs typeface="Microsoft Sans Serif"/>
              </a:rPr>
              <a:t>що</a:t>
            </a:r>
            <a:r>
              <a:rPr sz="2800" spc="40" dirty="0">
                <a:solidFill>
                  <a:schemeClr val="accent1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chemeClr val="accent1"/>
                </a:solidFill>
                <a:latin typeface="Microsoft Sans Serif"/>
                <a:cs typeface="Microsoft Sans Serif"/>
              </a:rPr>
              <a:t>здійснюються </a:t>
            </a:r>
            <a:r>
              <a:rPr sz="2800" spc="-725" dirty="0">
                <a:solidFill>
                  <a:schemeClr val="accent1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chemeClr val="accent1"/>
                </a:solidFill>
                <a:latin typeface="Microsoft Sans Serif"/>
                <a:cs typeface="Microsoft Sans Serif"/>
              </a:rPr>
              <a:t>людьми</a:t>
            </a:r>
            <a:r>
              <a:rPr sz="2800" spc="50" dirty="0">
                <a:solidFill>
                  <a:schemeClr val="accent1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chemeClr val="accent1"/>
                </a:solidFill>
                <a:latin typeface="Microsoft Sans Serif"/>
                <a:cs typeface="Microsoft Sans Serif"/>
              </a:rPr>
              <a:t>при</a:t>
            </a:r>
            <a:r>
              <a:rPr sz="2800" spc="50" dirty="0">
                <a:solidFill>
                  <a:schemeClr val="accent1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chemeClr val="accent1"/>
                </a:solidFill>
                <a:latin typeface="Microsoft Sans Serif"/>
                <a:cs typeface="Microsoft Sans Serif"/>
              </a:rPr>
              <a:t>придбанні,</a:t>
            </a:r>
            <a:r>
              <a:rPr sz="2800" spc="50" dirty="0">
                <a:solidFill>
                  <a:schemeClr val="accent1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chemeClr val="accent1"/>
                </a:solidFill>
                <a:latin typeface="Microsoft Sans Serif"/>
                <a:cs typeface="Microsoft Sans Serif"/>
              </a:rPr>
              <a:t>споживанні</a:t>
            </a:r>
            <a:r>
              <a:rPr sz="2800" spc="60" dirty="0">
                <a:solidFill>
                  <a:schemeClr val="accent1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chemeClr val="accent1"/>
                </a:solidFill>
                <a:latin typeface="Microsoft Sans Serif"/>
                <a:cs typeface="Microsoft Sans Serif"/>
              </a:rPr>
              <a:t>товарів</a:t>
            </a:r>
            <a:r>
              <a:rPr sz="2800" spc="50" dirty="0">
                <a:solidFill>
                  <a:schemeClr val="accent1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chemeClr val="accent1"/>
                </a:solidFill>
                <a:latin typeface="Microsoft Sans Serif"/>
                <a:cs typeface="Microsoft Sans Serif"/>
              </a:rPr>
              <a:t>і</a:t>
            </a:r>
            <a:r>
              <a:rPr sz="2800" spc="40" dirty="0">
                <a:solidFill>
                  <a:schemeClr val="accent1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chemeClr val="accent1"/>
                </a:solidFill>
                <a:latin typeface="Microsoft Sans Serif"/>
                <a:cs typeface="Microsoft Sans Serif"/>
              </a:rPr>
              <a:t>послуг</a:t>
            </a:r>
            <a:r>
              <a:rPr sz="2800" spc="35" dirty="0">
                <a:solidFill>
                  <a:schemeClr val="accent1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chemeClr val="accent1"/>
                </a:solidFill>
                <a:latin typeface="Microsoft Sans Serif"/>
                <a:cs typeface="Microsoft Sans Serif"/>
              </a:rPr>
              <a:t>і</a:t>
            </a:r>
            <a:endParaRPr sz="2800" dirty="0">
              <a:solidFill>
                <a:schemeClr val="accent1"/>
              </a:solidFill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</a:pPr>
            <a:r>
              <a:rPr sz="2800" spc="-20" dirty="0">
                <a:solidFill>
                  <a:schemeClr val="accent1"/>
                </a:solidFill>
                <a:latin typeface="Microsoft Sans Serif"/>
                <a:cs typeface="Microsoft Sans Serif"/>
              </a:rPr>
              <a:t>позбавлення</a:t>
            </a:r>
            <a:r>
              <a:rPr sz="2800" spc="45" dirty="0">
                <a:solidFill>
                  <a:schemeClr val="accent1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chemeClr val="accent1"/>
                </a:solidFill>
                <a:latin typeface="Microsoft Sans Serif"/>
                <a:cs typeface="Microsoft Sans Serif"/>
              </a:rPr>
              <a:t>від</a:t>
            </a:r>
            <a:r>
              <a:rPr sz="2800" spc="25" dirty="0">
                <a:solidFill>
                  <a:schemeClr val="accent1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chemeClr val="accent1"/>
                </a:solidFill>
                <a:latin typeface="Microsoft Sans Serif"/>
                <a:cs typeface="Microsoft Sans Serif"/>
              </a:rPr>
              <a:t>них</a:t>
            </a:r>
            <a:endParaRPr sz="2800" dirty="0">
              <a:solidFill>
                <a:schemeClr val="accent1"/>
              </a:solidFill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00327" y="261848"/>
            <a:ext cx="2816225" cy="617855"/>
          </a:xfrm>
          <a:prstGeom prst="rect">
            <a:avLst/>
          </a:prstGeom>
          <a:solidFill>
            <a:srgbClr val="EC7C30"/>
          </a:solidFill>
        </p:spPr>
        <p:txBody>
          <a:bodyPr vert="horz" wrap="square" lIns="0" tIns="116205" rIns="0" bIns="0" rtlCol="0">
            <a:spAutoFit/>
          </a:bodyPr>
          <a:lstStyle/>
          <a:p>
            <a:pPr marL="765810">
              <a:lnSpc>
                <a:spcPct val="100000"/>
              </a:lnSpc>
              <a:spcBef>
                <a:spcPts val="915"/>
              </a:spcBef>
            </a:pPr>
            <a:r>
              <a:rPr sz="2100" spc="-5" dirty="0">
                <a:solidFill>
                  <a:srgbClr val="FFFFFF"/>
                </a:solidFill>
                <a:latin typeface="Calibri"/>
                <a:cs typeface="Calibri"/>
              </a:rPr>
              <a:t>Придбання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00327" y="879347"/>
            <a:ext cx="2816225" cy="4011929"/>
          </a:xfrm>
          <a:prstGeom prst="rect">
            <a:avLst/>
          </a:prstGeom>
          <a:solidFill>
            <a:srgbClr val="F7D4CA">
              <a:alpha val="89802"/>
            </a:srgbClr>
          </a:solidFill>
        </p:spPr>
        <p:txBody>
          <a:bodyPr vert="horz" wrap="square" lIns="0" tIns="57150" rIns="0" bIns="0" rtlCol="0">
            <a:spAutoFit/>
          </a:bodyPr>
          <a:lstStyle/>
          <a:p>
            <a:pPr marL="346710" indent="-229235">
              <a:lnSpc>
                <a:spcPct val="100000"/>
              </a:lnSpc>
              <a:spcBef>
                <a:spcPts val="450"/>
              </a:spcBef>
              <a:buChar char="•"/>
              <a:tabLst>
                <a:tab pos="347345" algn="l"/>
              </a:tabLst>
            </a:pPr>
            <a:r>
              <a:rPr sz="2100" spc="-5" dirty="0">
                <a:latin typeface="Calibri"/>
                <a:cs typeface="Calibri"/>
              </a:rPr>
              <a:t>що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купити?</a:t>
            </a:r>
            <a:endParaRPr sz="2100">
              <a:latin typeface="Calibri"/>
              <a:cs typeface="Calibri"/>
            </a:endParaRPr>
          </a:p>
          <a:p>
            <a:pPr marL="346710" indent="-229235">
              <a:lnSpc>
                <a:spcPts val="2400"/>
              </a:lnSpc>
              <a:spcBef>
                <a:spcPts val="45"/>
              </a:spcBef>
              <a:buChar char="•"/>
              <a:tabLst>
                <a:tab pos="347345" algn="l"/>
              </a:tabLst>
            </a:pPr>
            <a:r>
              <a:rPr sz="2100" spc="-5" dirty="0">
                <a:latin typeface="Calibri"/>
                <a:cs typeface="Calibri"/>
              </a:rPr>
              <a:t>як</a:t>
            </a:r>
            <a:r>
              <a:rPr sz="2100" spc="-4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прийняти</a:t>
            </a:r>
            <a:endParaRPr sz="2100">
              <a:latin typeface="Calibri"/>
              <a:cs typeface="Calibri"/>
            </a:endParaRPr>
          </a:p>
          <a:p>
            <a:pPr marL="346710">
              <a:lnSpc>
                <a:spcPts val="2400"/>
              </a:lnSpc>
            </a:pPr>
            <a:r>
              <a:rPr sz="2100" spc="-5" dirty="0">
                <a:latin typeface="Calibri"/>
                <a:cs typeface="Calibri"/>
              </a:rPr>
              <a:t>рішення?</a:t>
            </a:r>
            <a:endParaRPr sz="2100">
              <a:latin typeface="Calibri"/>
              <a:cs typeface="Calibri"/>
            </a:endParaRPr>
          </a:p>
          <a:p>
            <a:pPr marL="346710" marR="1078230" indent="-228600">
              <a:lnSpc>
                <a:spcPts val="2280"/>
              </a:lnSpc>
              <a:spcBef>
                <a:spcPts val="315"/>
              </a:spcBef>
              <a:buChar char="•"/>
              <a:tabLst>
                <a:tab pos="347345" algn="l"/>
              </a:tabLst>
            </a:pPr>
            <a:r>
              <a:rPr sz="2100" spc="-5" dirty="0">
                <a:latin typeface="Calibri"/>
                <a:cs typeface="Calibri"/>
              </a:rPr>
              <a:t>які варіанти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розглянут</a:t>
            </a:r>
            <a:r>
              <a:rPr sz="2100" spc="5" dirty="0">
                <a:latin typeface="Calibri"/>
                <a:cs typeface="Calibri"/>
              </a:rPr>
              <a:t>и</a:t>
            </a:r>
            <a:r>
              <a:rPr sz="2100" dirty="0">
                <a:latin typeface="Calibri"/>
                <a:cs typeface="Calibri"/>
              </a:rPr>
              <a:t>?</a:t>
            </a:r>
            <a:endParaRPr sz="2100">
              <a:latin typeface="Calibri"/>
              <a:cs typeface="Calibri"/>
            </a:endParaRPr>
          </a:p>
          <a:p>
            <a:pPr marL="346710" indent="-229235">
              <a:lnSpc>
                <a:spcPct val="100000"/>
              </a:lnSpc>
              <a:spcBef>
                <a:spcPts val="15"/>
              </a:spcBef>
              <a:buChar char="•"/>
              <a:tabLst>
                <a:tab pos="347345" algn="l"/>
              </a:tabLst>
            </a:pPr>
            <a:r>
              <a:rPr sz="2100" spc="-5" dirty="0">
                <a:latin typeface="Calibri"/>
                <a:cs typeface="Calibri"/>
              </a:rPr>
              <a:t>скільки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купити?</a:t>
            </a:r>
            <a:endParaRPr sz="2100">
              <a:latin typeface="Calibri"/>
              <a:cs typeface="Calibri"/>
            </a:endParaRPr>
          </a:p>
          <a:p>
            <a:pPr marL="346710" indent="-229235">
              <a:lnSpc>
                <a:spcPct val="100000"/>
              </a:lnSpc>
              <a:spcBef>
                <a:spcPts val="45"/>
              </a:spcBef>
              <a:buChar char="•"/>
              <a:tabLst>
                <a:tab pos="347345" algn="l"/>
              </a:tabLst>
            </a:pPr>
            <a:r>
              <a:rPr sz="2100" spc="-5" dirty="0">
                <a:latin typeface="Calibri"/>
                <a:cs typeface="Calibri"/>
              </a:rPr>
              <a:t>де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купити?</a:t>
            </a:r>
            <a:endParaRPr sz="2100">
              <a:latin typeface="Calibri"/>
              <a:cs typeface="Calibri"/>
            </a:endParaRPr>
          </a:p>
          <a:p>
            <a:pPr marL="346710" indent="-229235">
              <a:lnSpc>
                <a:spcPct val="100000"/>
              </a:lnSpc>
              <a:spcBef>
                <a:spcPts val="50"/>
              </a:spcBef>
              <a:buChar char="•"/>
              <a:tabLst>
                <a:tab pos="347345" algn="l"/>
              </a:tabLst>
            </a:pPr>
            <a:r>
              <a:rPr sz="2100" spc="-5" dirty="0">
                <a:latin typeface="Calibri"/>
                <a:cs typeface="Calibri"/>
              </a:rPr>
              <a:t>як</a:t>
            </a:r>
            <a:r>
              <a:rPr sz="2100" spc="-4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заплатити?</a:t>
            </a:r>
            <a:endParaRPr sz="2100">
              <a:latin typeface="Calibri"/>
              <a:cs typeface="Calibri"/>
            </a:endParaRPr>
          </a:p>
          <a:p>
            <a:pPr marL="346710" marR="996950" indent="-228600">
              <a:lnSpc>
                <a:spcPts val="2280"/>
              </a:lnSpc>
              <a:spcBef>
                <a:spcPts val="310"/>
              </a:spcBef>
              <a:buChar char="•"/>
              <a:tabLst>
                <a:tab pos="347345" algn="l"/>
              </a:tabLst>
            </a:pPr>
            <a:r>
              <a:rPr sz="2100" spc="-5" dirty="0">
                <a:latin typeface="Calibri"/>
                <a:cs typeface="Calibri"/>
              </a:rPr>
              <a:t>як</a:t>
            </a:r>
            <a:r>
              <a:rPr sz="2100" spc="-7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доставити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продукт?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95773" y="261848"/>
            <a:ext cx="3059430" cy="617855"/>
          </a:xfrm>
          <a:prstGeom prst="rect">
            <a:avLst/>
          </a:prstGeom>
          <a:solidFill>
            <a:srgbClr val="A4A4A4"/>
          </a:solidFill>
        </p:spPr>
        <p:txBody>
          <a:bodyPr vert="horz" wrap="square" lIns="0" tIns="116205" rIns="0" bIns="0" rtlCol="0">
            <a:spAutoFit/>
          </a:bodyPr>
          <a:lstStyle/>
          <a:p>
            <a:pPr marL="820419">
              <a:lnSpc>
                <a:spcPct val="100000"/>
              </a:lnSpc>
              <a:spcBef>
                <a:spcPts val="915"/>
              </a:spcBef>
            </a:pPr>
            <a:r>
              <a:rPr sz="2100" spc="-5" dirty="0">
                <a:solidFill>
                  <a:srgbClr val="FFFFFF"/>
                </a:solidFill>
                <a:latin typeface="Calibri"/>
                <a:cs typeface="Calibri"/>
              </a:rPr>
              <a:t>Споживання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95773" y="879347"/>
            <a:ext cx="3059430" cy="4011929"/>
          </a:xfrm>
          <a:prstGeom prst="rect">
            <a:avLst/>
          </a:prstGeom>
          <a:solidFill>
            <a:srgbClr val="DFDFDF">
              <a:alpha val="89802"/>
            </a:srgbClr>
          </a:solidFill>
        </p:spPr>
        <p:txBody>
          <a:bodyPr vert="horz" wrap="square" lIns="0" tIns="57150" rIns="0" bIns="0" rtlCol="0">
            <a:spAutoFit/>
          </a:bodyPr>
          <a:lstStyle/>
          <a:p>
            <a:pPr marL="347345" indent="-229235">
              <a:lnSpc>
                <a:spcPct val="100000"/>
              </a:lnSpc>
              <a:spcBef>
                <a:spcPts val="450"/>
              </a:spcBef>
              <a:buChar char="•"/>
              <a:tabLst>
                <a:tab pos="347980" algn="l"/>
              </a:tabLst>
            </a:pPr>
            <a:r>
              <a:rPr sz="2100" spc="-5" dirty="0">
                <a:latin typeface="Calibri"/>
                <a:cs typeface="Calibri"/>
              </a:rPr>
              <a:t>як</a:t>
            </a:r>
            <a:r>
              <a:rPr sz="2100" spc="-4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використовувати?</a:t>
            </a:r>
            <a:endParaRPr sz="2100">
              <a:latin typeface="Calibri"/>
              <a:cs typeface="Calibri"/>
            </a:endParaRPr>
          </a:p>
          <a:p>
            <a:pPr marL="347345" indent="-229235">
              <a:lnSpc>
                <a:spcPts val="2400"/>
              </a:lnSpc>
              <a:spcBef>
                <a:spcPts val="45"/>
              </a:spcBef>
              <a:buChar char="•"/>
              <a:tabLst>
                <a:tab pos="347980" algn="l"/>
              </a:tabLst>
            </a:pPr>
            <a:r>
              <a:rPr sz="2100" spc="-5" dirty="0">
                <a:latin typeface="Calibri"/>
                <a:cs typeface="Calibri"/>
              </a:rPr>
              <a:t>коли</a:t>
            </a:r>
            <a:endParaRPr sz="2100">
              <a:latin typeface="Calibri"/>
              <a:cs typeface="Calibri"/>
            </a:endParaRPr>
          </a:p>
          <a:p>
            <a:pPr marL="347345">
              <a:lnSpc>
                <a:spcPts val="2400"/>
              </a:lnSpc>
            </a:pPr>
            <a:r>
              <a:rPr sz="2100" dirty="0">
                <a:latin typeface="Calibri"/>
                <a:cs typeface="Calibri"/>
              </a:rPr>
              <a:t>використовувати?</a:t>
            </a:r>
            <a:endParaRPr sz="2100">
              <a:latin typeface="Calibri"/>
              <a:cs typeface="Calibri"/>
            </a:endParaRPr>
          </a:p>
          <a:p>
            <a:pPr marL="347345" indent="-229235">
              <a:lnSpc>
                <a:spcPct val="100000"/>
              </a:lnSpc>
              <a:spcBef>
                <a:spcPts val="50"/>
              </a:spcBef>
              <a:buChar char="•"/>
              <a:tabLst>
                <a:tab pos="347980" algn="l"/>
              </a:tabLst>
            </a:pPr>
            <a:r>
              <a:rPr sz="2100" spc="-5" dirty="0">
                <a:latin typeface="Calibri"/>
                <a:cs typeface="Calibri"/>
              </a:rPr>
              <a:t>як</a:t>
            </a:r>
            <a:r>
              <a:rPr sz="2100" spc="-4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зберігати?</a:t>
            </a:r>
            <a:endParaRPr sz="2100">
              <a:latin typeface="Calibri"/>
              <a:cs typeface="Calibri"/>
            </a:endParaRPr>
          </a:p>
          <a:p>
            <a:pPr marL="347345" indent="-229235">
              <a:lnSpc>
                <a:spcPct val="100000"/>
              </a:lnSpc>
              <a:spcBef>
                <a:spcPts val="50"/>
              </a:spcBef>
              <a:buChar char="•"/>
              <a:tabLst>
                <a:tab pos="347980" algn="l"/>
              </a:tabLst>
            </a:pPr>
            <a:r>
              <a:rPr sz="2100" spc="-5" dirty="0">
                <a:latin typeface="Calibri"/>
                <a:cs typeface="Calibri"/>
              </a:rPr>
              <a:t>хто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користується?</a:t>
            </a:r>
            <a:endParaRPr sz="2100">
              <a:latin typeface="Calibri"/>
              <a:cs typeface="Calibri"/>
            </a:endParaRPr>
          </a:p>
          <a:p>
            <a:pPr marL="347345" indent="-229235">
              <a:lnSpc>
                <a:spcPct val="100000"/>
              </a:lnSpc>
              <a:spcBef>
                <a:spcPts val="50"/>
              </a:spcBef>
              <a:buChar char="•"/>
              <a:tabLst>
                <a:tab pos="347980" algn="l"/>
              </a:tabLst>
            </a:pPr>
            <a:r>
              <a:rPr sz="2100" spc="-5" dirty="0">
                <a:latin typeface="Calibri"/>
                <a:cs typeface="Calibri"/>
              </a:rPr>
              <a:t>скільки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споживати?</a:t>
            </a:r>
            <a:endParaRPr sz="2100">
              <a:latin typeface="Calibri"/>
              <a:cs typeface="Calibri"/>
            </a:endParaRPr>
          </a:p>
          <a:p>
            <a:pPr marL="347345" indent="-229235">
              <a:lnSpc>
                <a:spcPct val="100000"/>
              </a:lnSpc>
              <a:spcBef>
                <a:spcPts val="45"/>
              </a:spcBef>
              <a:buChar char="•"/>
              <a:tabLst>
                <a:tab pos="347980" algn="l"/>
              </a:tabLst>
            </a:pPr>
            <a:r>
              <a:rPr sz="2100" dirty="0">
                <a:latin typeface="Calibri"/>
                <a:cs typeface="Calibri"/>
              </a:rPr>
              <a:t>в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якій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мірі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споживати?</a:t>
            </a:r>
            <a:endParaRPr sz="2100">
              <a:latin typeface="Calibri"/>
              <a:cs typeface="Calibri"/>
            </a:endParaRPr>
          </a:p>
          <a:p>
            <a:pPr marL="347345" marR="1341755" indent="-228600">
              <a:lnSpc>
                <a:spcPts val="2280"/>
              </a:lnSpc>
              <a:spcBef>
                <a:spcPts val="315"/>
              </a:spcBef>
              <a:buChar char="•"/>
              <a:tabLst>
                <a:tab pos="347980" algn="l"/>
              </a:tabLst>
            </a:pPr>
            <a:r>
              <a:rPr sz="2100" dirty="0">
                <a:latin typeface="Calibri"/>
                <a:cs typeface="Calibri"/>
              </a:rPr>
              <a:t>виправдані 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оч</a:t>
            </a:r>
            <a:r>
              <a:rPr sz="2100" spc="-10" dirty="0">
                <a:latin typeface="Calibri"/>
                <a:cs typeface="Calibri"/>
              </a:rPr>
              <a:t>і</a:t>
            </a:r>
            <a:r>
              <a:rPr sz="2100" dirty="0">
                <a:latin typeface="Calibri"/>
                <a:cs typeface="Calibri"/>
              </a:rPr>
              <a:t>куван</a:t>
            </a:r>
            <a:r>
              <a:rPr sz="2100" spc="5" dirty="0">
                <a:latin typeface="Calibri"/>
                <a:cs typeface="Calibri"/>
              </a:rPr>
              <a:t>н</a:t>
            </a:r>
            <a:r>
              <a:rPr sz="2100" spc="-5" dirty="0">
                <a:latin typeface="Calibri"/>
                <a:cs typeface="Calibri"/>
              </a:rPr>
              <a:t>я?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234806" y="261848"/>
            <a:ext cx="2816225" cy="617855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116205" rIns="0" bIns="0" rtlCol="0">
            <a:spAutoFit/>
          </a:bodyPr>
          <a:lstStyle/>
          <a:p>
            <a:pPr marL="659765">
              <a:lnSpc>
                <a:spcPct val="100000"/>
              </a:lnSpc>
              <a:spcBef>
                <a:spcPts val="915"/>
              </a:spcBef>
            </a:pP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Позбавлення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234806" y="879347"/>
            <a:ext cx="2816225" cy="4011929"/>
          </a:xfrm>
          <a:prstGeom prst="rect">
            <a:avLst/>
          </a:prstGeom>
          <a:solidFill>
            <a:srgbClr val="FFE8C9">
              <a:alpha val="89802"/>
            </a:srgbClr>
          </a:solidFill>
        </p:spPr>
        <p:txBody>
          <a:bodyPr vert="horz" wrap="square" lIns="0" tIns="57150" rIns="0" bIns="0" rtlCol="0">
            <a:spAutoFit/>
          </a:bodyPr>
          <a:lstStyle/>
          <a:p>
            <a:pPr marL="228600" marR="332105" indent="-228600" algn="r">
              <a:lnSpc>
                <a:spcPts val="2395"/>
              </a:lnSpc>
              <a:spcBef>
                <a:spcPts val="450"/>
              </a:spcBef>
              <a:buChar char="•"/>
              <a:tabLst>
                <a:tab pos="228600" algn="l"/>
              </a:tabLst>
            </a:pPr>
            <a:r>
              <a:rPr sz="2100" spc="-5" dirty="0">
                <a:latin typeface="Calibri"/>
                <a:cs typeface="Calibri"/>
              </a:rPr>
              <a:t>як</a:t>
            </a:r>
            <a:r>
              <a:rPr sz="2100" spc="-5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позбавитись</a:t>
            </a:r>
            <a:r>
              <a:rPr sz="2100" spc="-6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від</a:t>
            </a:r>
            <a:endParaRPr sz="2100">
              <a:latin typeface="Calibri"/>
              <a:cs typeface="Calibri"/>
            </a:endParaRPr>
          </a:p>
          <a:p>
            <a:pPr marR="309245" algn="r">
              <a:lnSpc>
                <a:spcPts val="2395"/>
              </a:lnSpc>
            </a:pPr>
            <a:r>
              <a:rPr sz="2100" spc="-5" dirty="0">
                <a:latin typeface="Calibri"/>
                <a:cs typeface="Calibri"/>
              </a:rPr>
              <a:t>надлишків</a:t>
            </a:r>
            <a:r>
              <a:rPr sz="2100" spc="-5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товару?</a:t>
            </a:r>
            <a:endParaRPr sz="2100">
              <a:latin typeface="Calibri"/>
              <a:cs typeface="Calibri"/>
            </a:endParaRPr>
          </a:p>
          <a:p>
            <a:pPr marL="347980" marR="810260" indent="-228600">
              <a:lnSpc>
                <a:spcPts val="2270"/>
              </a:lnSpc>
              <a:spcBef>
                <a:spcPts val="330"/>
              </a:spcBef>
              <a:buChar char="•"/>
              <a:tabLst>
                <a:tab pos="348615" algn="l"/>
              </a:tabLst>
            </a:pPr>
            <a:r>
              <a:rPr sz="2100" spc="-5" dirty="0">
                <a:latin typeface="Calibri"/>
                <a:cs typeface="Calibri"/>
              </a:rPr>
              <a:t>скільки</a:t>
            </a:r>
            <a:r>
              <a:rPr sz="2100" spc="-4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товару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викинути?</a:t>
            </a:r>
            <a:endParaRPr sz="2100">
              <a:latin typeface="Calibri"/>
              <a:cs typeface="Calibri"/>
            </a:endParaRPr>
          </a:p>
          <a:p>
            <a:pPr marL="347980" indent="-229235">
              <a:lnSpc>
                <a:spcPts val="2395"/>
              </a:lnSpc>
              <a:spcBef>
                <a:spcPts val="10"/>
              </a:spcBef>
              <a:buChar char="•"/>
              <a:tabLst>
                <a:tab pos="348615" algn="l"/>
              </a:tabLst>
            </a:pPr>
            <a:r>
              <a:rPr sz="2100" spc="-5" dirty="0">
                <a:latin typeface="Calibri"/>
                <a:cs typeface="Calibri"/>
              </a:rPr>
              <a:t>як</a:t>
            </a:r>
            <a:r>
              <a:rPr sz="2100" spc="-4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перепродаєте</a:t>
            </a:r>
            <a:endParaRPr sz="2100">
              <a:latin typeface="Calibri"/>
              <a:cs typeface="Calibri"/>
            </a:endParaRPr>
          </a:p>
          <a:p>
            <a:pPr marL="347980">
              <a:lnSpc>
                <a:spcPts val="2395"/>
              </a:lnSpc>
            </a:pPr>
            <a:r>
              <a:rPr sz="2100" spc="-5" dirty="0">
                <a:latin typeface="Calibri"/>
                <a:cs typeface="Calibri"/>
              </a:rPr>
              <a:t>куплений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товару?</a:t>
            </a:r>
            <a:endParaRPr sz="2100">
              <a:latin typeface="Calibri"/>
              <a:cs typeface="Calibri"/>
            </a:endParaRPr>
          </a:p>
          <a:p>
            <a:pPr marL="347980" marR="768350" indent="-228600">
              <a:lnSpc>
                <a:spcPts val="2270"/>
              </a:lnSpc>
              <a:spcBef>
                <a:spcPts val="335"/>
              </a:spcBef>
              <a:buChar char="•"/>
              <a:tabLst>
                <a:tab pos="348615" algn="l"/>
              </a:tabLst>
            </a:pPr>
            <a:r>
              <a:rPr sz="2100" spc="-5" dirty="0">
                <a:latin typeface="Calibri"/>
                <a:cs typeface="Calibri"/>
              </a:rPr>
              <a:t>Як</a:t>
            </a:r>
            <a:r>
              <a:rPr sz="2100" spc="-5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переробити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товар?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3521" y="3328691"/>
            <a:ext cx="2685998" cy="254330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94786" y="1030605"/>
            <a:ext cx="5566664" cy="540482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45357" y="166242"/>
            <a:ext cx="59042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5B0091"/>
                </a:solidFill>
              </a:rPr>
              <a:t>Мультиатрибутивна</a:t>
            </a:r>
            <a:r>
              <a:rPr sz="2800" spc="75" dirty="0">
                <a:solidFill>
                  <a:srgbClr val="5B0091"/>
                </a:solidFill>
              </a:rPr>
              <a:t> </a:t>
            </a:r>
            <a:r>
              <a:rPr sz="2800" spc="-10" dirty="0">
                <a:solidFill>
                  <a:srgbClr val="5B0091"/>
                </a:solidFill>
              </a:rPr>
              <a:t>модель</a:t>
            </a:r>
            <a:r>
              <a:rPr sz="2800" spc="30" dirty="0">
                <a:solidFill>
                  <a:srgbClr val="5B0091"/>
                </a:solidFill>
              </a:rPr>
              <a:t> </a:t>
            </a:r>
            <a:r>
              <a:rPr sz="2800" spc="-5" dirty="0">
                <a:solidFill>
                  <a:srgbClr val="5B0091"/>
                </a:solidFill>
              </a:rPr>
              <a:t>товару</a:t>
            </a:r>
            <a:endParaRPr sz="2800"/>
          </a:p>
        </p:txBody>
      </p:sp>
      <p:sp>
        <p:nvSpPr>
          <p:cNvPr id="5" name="object 5"/>
          <p:cNvSpPr txBox="1"/>
          <p:nvPr/>
        </p:nvSpPr>
        <p:spPr>
          <a:xfrm>
            <a:off x="184505" y="869137"/>
            <a:ext cx="379730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5"/>
              </a:spcBef>
              <a:buClr>
                <a:srgbClr val="FF6600"/>
              </a:buClr>
              <a:buChar char="•"/>
              <a:tabLst>
                <a:tab pos="299085" algn="l"/>
                <a:tab pos="299720" algn="l"/>
              </a:tabLst>
            </a:pP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задумом</a:t>
            </a:r>
            <a:endParaRPr sz="20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buClr>
                <a:srgbClr val="FF6600"/>
              </a:buClr>
              <a:buChar char="•"/>
              <a:tabLst>
                <a:tab pos="299085" algn="l"/>
                <a:tab pos="299720" algn="l"/>
              </a:tabLst>
            </a:pP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 у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реальному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виконанні</a:t>
            </a:r>
            <a:endParaRPr sz="20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buClr>
                <a:srgbClr val="FF6600"/>
              </a:buClr>
              <a:buChar char="•"/>
              <a:tabLst>
                <a:tab pos="299085" algn="l"/>
                <a:tab pos="299720" algn="l"/>
              </a:tabLst>
            </a:pP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85" dirty="0">
                <a:solidFill>
                  <a:srgbClr val="001F5F"/>
                </a:solidFill>
                <a:latin typeface="Microsoft Sans Serif"/>
                <a:cs typeface="Microsoft Sans Serif"/>
              </a:rPr>
              <a:t>з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підкріпленням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31078" y="3431540"/>
            <a:ext cx="76517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Го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л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овні</a:t>
            </a:r>
            <a:endParaRPr sz="1800">
              <a:latin typeface="Calibri"/>
              <a:cs typeface="Calibri"/>
            </a:endParaRPr>
          </a:p>
          <a:p>
            <a:pPr marL="40005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вигоди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32045" y="2261361"/>
            <a:ext cx="1598930" cy="852169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algn="ctr">
              <a:lnSpc>
                <a:spcPct val="100600"/>
              </a:lnSpc>
              <a:spcBef>
                <a:spcPts val="85"/>
              </a:spcBef>
            </a:pPr>
            <a:r>
              <a:rPr sz="1800" spc="-5" dirty="0">
                <a:latin typeface="Calibri"/>
                <a:cs typeface="Calibri"/>
              </a:rPr>
              <a:t>Експлуатаці</a:t>
            </a:r>
            <a:r>
              <a:rPr sz="1800" spc="-10" dirty="0">
                <a:latin typeface="Calibri"/>
                <a:cs typeface="Calibri"/>
              </a:rPr>
              <a:t>й</a:t>
            </a:r>
            <a:r>
              <a:rPr sz="1800" dirty="0">
                <a:latin typeface="Calibri"/>
                <a:cs typeface="Calibri"/>
              </a:rPr>
              <a:t>н</a:t>
            </a:r>
            <a:r>
              <a:rPr sz="1800" spc="5" dirty="0">
                <a:latin typeface="Calibri"/>
                <a:cs typeface="Calibri"/>
              </a:rPr>
              <a:t>о</a:t>
            </a:r>
            <a:r>
              <a:rPr sz="1800" dirty="0">
                <a:latin typeface="Calibri"/>
                <a:cs typeface="Calibri"/>
              </a:rPr>
              <a:t>-  </a:t>
            </a:r>
            <a:r>
              <a:rPr sz="1800" spc="-5" dirty="0">
                <a:latin typeface="Calibri"/>
                <a:cs typeface="Calibri"/>
              </a:rPr>
              <a:t>технічні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характеристики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07890" y="3566871"/>
            <a:ext cx="6026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Якість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22038" y="4549267"/>
            <a:ext cx="6667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Мар</a:t>
            </a:r>
            <a:r>
              <a:rPr sz="1800" spc="5" dirty="0">
                <a:latin typeface="Calibri"/>
                <a:cs typeface="Calibri"/>
              </a:rPr>
              <a:t>к</a:t>
            </a:r>
            <a:r>
              <a:rPr sz="1800" dirty="0">
                <a:latin typeface="Calibri"/>
                <a:cs typeface="Calibri"/>
              </a:rPr>
              <a:t>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39610" y="3569919"/>
            <a:ext cx="7486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Ди</a:t>
            </a:r>
            <a:r>
              <a:rPr sz="1800" spc="-10" dirty="0">
                <a:latin typeface="Calibri"/>
                <a:cs typeface="Calibri"/>
              </a:rPr>
              <a:t>з</a:t>
            </a:r>
            <a:r>
              <a:rPr sz="1800" dirty="0">
                <a:latin typeface="Calibri"/>
                <a:cs typeface="Calibri"/>
              </a:rPr>
              <a:t>айн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39790" y="4546219"/>
            <a:ext cx="816610" cy="5772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1099"/>
              </a:lnSpc>
              <a:spcBef>
                <a:spcPts val="75"/>
              </a:spcBef>
            </a:pPr>
            <a:r>
              <a:rPr sz="1800" spc="-5" dirty="0">
                <a:latin typeface="Calibri"/>
                <a:cs typeface="Calibri"/>
              </a:rPr>
              <a:t>Упаковк  </a:t>
            </a:r>
            <a:r>
              <a:rPr sz="1800" dirty="0">
                <a:latin typeface="Calibri"/>
                <a:cs typeface="Calibri"/>
              </a:rPr>
              <a:t>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571747" y="4923535"/>
            <a:ext cx="9671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Персонал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36311" y="5622442"/>
            <a:ext cx="14966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Умови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виплати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81905" y="1507997"/>
            <a:ext cx="22802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Післяпродажні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послуги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80130" y="3231641"/>
            <a:ext cx="913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Доставка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076693" y="4883657"/>
            <a:ext cx="897890" cy="5772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1099"/>
              </a:lnSpc>
              <a:spcBef>
                <a:spcPts val="75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У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тановк 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556118" y="3228594"/>
            <a:ext cx="7264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Г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ар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нті  я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362947" y="5797702"/>
            <a:ext cx="232219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Посилений</a:t>
            </a:r>
            <a:r>
              <a:rPr sz="2000" spc="-9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продукт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362947" y="5060391"/>
            <a:ext cx="227584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Фактичний</a:t>
            </a:r>
            <a:r>
              <a:rPr sz="2000" spc="-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продукт</a:t>
            </a:r>
            <a:endParaRPr sz="2000">
              <a:latin typeface="Microsoft Sans Serif"/>
              <a:cs typeface="Microsoft Sans Serif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8688705" y="5042915"/>
            <a:ext cx="474980" cy="501015"/>
            <a:chOff x="8688705" y="5042915"/>
            <a:chExt cx="474980" cy="501015"/>
          </a:xfrm>
        </p:grpSpPr>
        <p:sp>
          <p:nvSpPr>
            <p:cNvPr id="21" name="object 21"/>
            <p:cNvSpPr/>
            <p:nvPr/>
          </p:nvSpPr>
          <p:spPr>
            <a:xfrm>
              <a:off x="8695055" y="5049265"/>
              <a:ext cx="462280" cy="488315"/>
            </a:xfrm>
            <a:custGeom>
              <a:avLst/>
              <a:gdLst/>
              <a:ahLst/>
              <a:cxnLst/>
              <a:rect l="l" t="t" r="r" b="b"/>
              <a:pathLst>
                <a:path w="462279" h="488314">
                  <a:moveTo>
                    <a:pt x="231013" y="0"/>
                  </a:moveTo>
                  <a:lnTo>
                    <a:pt x="184441" y="4955"/>
                  </a:lnTo>
                  <a:lnTo>
                    <a:pt x="141071" y="19169"/>
                  </a:lnTo>
                  <a:lnTo>
                    <a:pt x="101829" y="41656"/>
                  </a:lnTo>
                  <a:lnTo>
                    <a:pt x="67643" y="71437"/>
                  </a:lnTo>
                  <a:lnTo>
                    <a:pt x="39440" y="107528"/>
                  </a:lnTo>
                  <a:lnTo>
                    <a:pt x="18147" y="148947"/>
                  </a:lnTo>
                  <a:lnTo>
                    <a:pt x="4691" y="194711"/>
                  </a:lnTo>
                  <a:lnTo>
                    <a:pt x="0" y="243839"/>
                  </a:lnTo>
                  <a:lnTo>
                    <a:pt x="4691" y="293010"/>
                  </a:lnTo>
                  <a:lnTo>
                    <a:pt x="18147" y="338806"/>
                  </a:lnTo>
                  <a:lnTo>
                    <a:pt x="39440" y="380247"/>
                  </a:lnTo>
                  <a:lnTo>
                    <a:pt x="67643" y="416353"/>
                  </a:lnTo>
                  <a:lnTo>
                    <a:pt x="101829" y="446143"/>
                  </a:lnTo>
                  <a:lnTo>
                    <a:pt x="141071" y="468635"/>
                  </a:lnTo>
                  <a:lnTo>
                    <a:pt x="184441" y="482850"/>
                  </a:lnTo>
                  <a:lnTo>
                    <a:pt x="231013" y="487806"/>
                  </a:lnTo>
                  <a:lnTo>
                    <a:pt x="277542" y="482850"/>
                  </a:lnTo>
                  <a:lnTo>
                    <a:pt x="320881" y="468635"/>
                  </a:lnTo>
                  <a:lnTo>
                    <a:pt x="360100" y="446143"/>
                  </a:lnTo>
                  <a:lnTo>
                    <a:pt x="394271" y="416353"/>
                  </a:lnTo>
                  <a:lnTo>
                    <a:pt x="422465" y="380247"/>
                  </a:lnTo>
                  <a:lnTo>
                    <a:pt x="443753" y="338806"/>
                  </a:lnTo>
                  <a:lnTo>
                    <a:pt x="457207" y="293010"/>
                  </a:lnTo>
                  <a:lnTo>
                    <a:pt x="461899" y="243839"/>
                  </a:lnTo>
                  <a:lnTo>
                    <a:pt x="457207" y="194711"/>
                  </a:lnTo>
                  <a:lnTo>
                    <a:pt x="443753" y="148947"/>
                  </a:lnTo>
                  <a:lnTo>
                    <a:pt x="422465" y="107528"/>
                  </a:lnTo>
                  <a:lnTo>
                    <a:pt x="394271" y="71437"/>
                  </a:lnTo>
                  <a:lnTo>
                    <a:pt x="360100" y="41656"/>
                  </a:lnTo>
                  <a:lnTo>
                    <a:pt x="320881" y="19169"/>
                  </a:lnTo>
                  <a:lnTo>
                    <a:pt x="277542" y="4955"/>
                  </a:lnTo>
                  <a:lnTo>
                    <a:pt x="231013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695055" y="5049265"/>
              <a:ext cx="462280" cy="488315"/>
            </a:xfrm>
            <a:custGeom>
              <a:avLst/>
              <a:gdLst/>
              <a:ahLst/>
              <a:cxnLst/>
              <a:rect l="l" t="t" r="r" b="b"/>
              <a:pathLst>
                <a:path w="462279" h="488314">
                  <a:moveTo>
                    <a:pt x="0" y="243839"/>
                  </a:moveTo>
                  <a:lnTo>
                    <a:pt x="4691" y="194711"/>
                  </a:lnTo>
                  <a:lnTo>
                    <a:pt x="18147" y="148947"/>
                  </a:lnTo>
                  <a:lnTo>
                    <a:pt x="39440" y="107528"/>
                  </a:lnTo>
                  <a:lnTo>
                    <a:pt x="67643" y="71437"/>
                  </a:lnTo>
                  <a:lnTo>
                    <a:pt x="101829" y="41656"/>
                  </a:lnTo>
                  <a:lnTo>
                    <a:pt x="141071" y="19169"/>
                  </a:lnTo>
                  <a:lnTo>
                    <a:pt x="184441" y="4955"/>
                  </a:lnTo>
                  <a:lnTo>
                    <a:pt x="231013" y="0"/>
                  </a:lnTo>
                  <a:lnTo>
                    <a:pt x="277542" y="4955"/>
                  </a:lnTo>
                  <a:lnTo>
                    <a:pt x="320881" y="19169"/>
                  </a:lnTo>
                  <a:lnTo>
                    <a:pt x="360100" y="41656"/>
                  </a:lnTo>
                  <a:lnTo>
                    <a:pt x="394271" y="71437"/>
                  </a:lnTo>
                  <a:lnTo>
                    <a:pt x="422465" y="107528"/>
                  </a:lnTo>
                  <a:lnTo>
                    <a:pt x="443753" y="148947"/>
                  </a:lnTo>
                  <a:lnTo>
                    <a:pt x="457207" y="194711"/>
                  </a:lnTo>
                  <a:lnTo>
                    <a:pt x="461899" y="243839"/>
                  </a:lnTo>
                  <a:lnTo>
                    <a:pt x="457207" y="293010"/>
                  </a:lnTo>
                  <a:lnTo>
                    <a:pt x="443753" y="338806"/>
                  </a:lnTo>
                  <a:lnTo>
                    <a:pt x="422465" y="380247"/>
                  </a:lnTo>
                  <a:lnTo>
                    <a:pt x="394271" y="416353"/>
                  </a:lnTo>
                  <a:lnTo>
                    <a:pt x="360100" y="446143"/>
                  </a:lnTo>
                  <a:lnTo>
                    <a:pt x="320881" y="468635"/>
                  </a:lnTo>
                  <a:lnTo>
                    <a:pt x="277542" y="482850"/>
                  </a:lnTo>
                  <a:lnTo>
                    <a:pt x="231013" y="487806"/>
                  </a:lnTo>
                  <a:lnTo>
                    <a:pt x="184441" y="482850"/>
                  </a:lnTo>
                  <a:lnTo>
                    <a:pt x="141071" y="468635"/>
                  </a:lnTo>
                  <a:lnTo>
                    <a:pt x="101829" y="446143"/>
                  </a:lnTo>
                  <a:lnTo>
                    <a:pt x="67643" y="416353"/>
                  </a:lnTo>
                  <a:lnTo>
                    <a:pt x="39440" y="380247"/>
                  </a:lnTo>
                  <a:lnTo>
                    <a:pt x="18147" y="338806"/>
                  </a:lnTo>
                  <a:lnTo>
                    <a:pt x="4691" y="293010"/>
                  </a:lnTo>
                  <a:lnTo>
                    <a:pt x="0" y="243839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8683625" y="5749569"/>
            <a:ext cx="474980" cy="501015"/>
            <a:chOff x="8683625" y="5749569"/>
            <a:chExt cx="474980" cy="501015"/>
          </a:xfrm>
        </p:grpSpPr>
        <p:sp>
          <p:nvSpPr>
            <p:cNvPr id="24" name="object 24"/>
            <p:cNvSpPr/>
            <p:nvPr/>
          </p:nvSpPr>
          <p:spPr>
            <a:xfrm>
              <a:off x="8689975" y="5755919"/>
              <a:ext cx="462280" cy="488315"/>
            </a:xfrm>
            <a:custGeom>
              <a:avLst/>
              <a:gdLst/>
              <a:ahLst/>
              <a:cxnLst/>
              <a:rect l="l" t="t" r="r" b="b"/>
              <a:pathLst>
                <a:path w="462279" h="488314">
                  <a:moveTo>
                    <a:pt x="231013" y="0"/>
                  </a:moveTo>
                  <a:lnTo>
                    <a:pt x="184477" y="4955"/>
                  </a:lnTo>
                  <a:lnTo>
                    <a:pt x="141124" y="19166"/>
                  </a:lnTo>
                  <a:lnTo>
                    <a:pt x="101885" y="41652"/>
                  </a:lnTo>
                  <a:lnTo>
                    <a:pt x="67691" y="71434"/>
                  </a:lnTo>
                  <a:lnTo>
                    <a:pt x="39473" y="107529"/>
                  </a:lnTo>
                  <a:lnTo>
                    <a:pt x="18164" y="148957"/>
                  </a:lnTo>
                  <a:lnTo>
                    <a:pt x="4696" y="194738"/>
                  </a:lnTo>
                  <a:lnTo>
                    <a:pt x="0" y="243890"/>
                  </a:lnTo>
                  <a:lnTo>
                    <a:pt x="4696" y="293043"/>
                  </a:lnTo>
                  <a:lnTo>
                    <a:pt x="18164" y="338823"/>
                  </a:lnTo>
                  <a:lnTo>
                    <a:pt x="39473" y="380252"/>
                  </a:lnTo>
                  <a:lnTo>
                    <a:pt x="67691" y="416347"/>
                  </a:lnTo>
                  <a:lnTo>
                    <a:pt x="101885" y="446128"/>
                  </a:lnTo>
                  <a:lnTo>
                    <a:pt x="141124" y="468615"/>
                  </a:lnTo>
                  <a:lnTo>
                    <a:pt x="184477" y="482826"/>
                  </a:lnTo>
                  <a:lnTo>
                    <a:pt x="231013" y="487781"/>
                  </a:lnTo>
                  <a:lnTo>
                    <a:pt x="277542" y="482826"/>
                  </a:lnTo>
                  <a:lnTo>
                    <a:pt x="320881" y="468615"/>
                  </a:lnTo>
                  <a:lnTo>
                    <a:pt x="360100" y="446128"/>
                  </a:lnTo>
                  <a:lnTo>
                    <a:pt x="394271" y="416347"/>
                  </a:lnTo>
                  <a:lnTo>
                    <a:pt x="422465" y="380252"/>
                  </a:lnTo>
                  <a:lnTo>
                    <a:pt x="443753" y="338823"/>
                  </a:lnTo>
                  <a:lnTo>
                    <a:pt x="457207" y="293043"/>
                  </a:lnTo>
                  <a:lnTo>
                    <a:pt x="461899" y="243890"/>
                  </a:lnTo>
                  <a:lnTo>
                    <a:pt x="457207" y="194738"/>
                  </a:lnTo>
                  <a:lnTo>
                    <a:pt x="443753" y="148957"/>
                  </a:lnTo>
                  <a:lnTo>
                    <a:pt x="422465" y="107529"/>
                  </a:lnTo>
                  <a:lnTo>
                    <a:pt x="394271" y="71434"/>
                  </a:lnTo>
                  <a:lnTo>
                    <a:pt x="360100" y="41652"/>
                  </a:lnTo>
                  <a:lnTo>
                    <a:pt x="320881" y="19166"/>
                  </a:lnTo>
                  <a:lnTo>
                    <a:pt x="277542" y="4955"/>
                  </a:lnTo>
                  <a:lnTo>
                    <a:pt x="231013" y="0"/>
                  </a:lnTo>
                  <a:close/>
                </a:path>
              </a:pathLst>
            </a:custGeom>
            <a:solidFill>
              <a:srgbClr val="5381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8689975" y="5755919"/>
              <a:ext cx="462280" cy="488315"/>
            </a:xfrm>
            <a:custGeom>
              <a:avLst/>
              <a:gdLst/>
              <a:ahLst/>
              <a:cxnLst/>
              <a:rect l="l" t="t" r="r" b="b"/>
              <a:pathLst>
                <a:path w="462279" h="488314">
                  <a:moveTo>
                    <a:pt x="0" y="243890"/>
                  </a:moveTo>
                  <a:lnTo>
                    <a:pt x="4696" y="194738"/>
                  </a:lnTo>
                  <a:lnTo>
                    <a:pt x="18164" y="148957"/>
                  </a:lnTo>
                  <a:lnTo>
                    <a:pt x="39473" y="107529"/>
                  </a:lnTo>
                  <a:lnTo>
                    <a:pt x="67691" y="71434"/>
                  </a:lnTo>
                  <a:lnTo>
                    <a:pt x="101885" y="41652"/>
                  </a:lnTo>
                  <a:lnTo>
                    <a:pt x="141124" y="19166"/>
                  </a:lnTo>
                  <a:lnTo>
                    <a:pt x="184477" y="4955"/>
                  </a:lnTo>
                  <a:lnTo>
                    <a:pt x="231013" y="0"/>
                  </a:lnTo>
                  <a:lnTo>
                    <a:pt x="277542" y="4955"/>
                  </a:lnTo>
                  <a:lnTo>
                    <a:pt x="320881" y="19166"/>
                  </a:lnTo>
                  <a:lnTo>
                    <a:pt x="360100" y="41652"/>
                  </a:lnTo>
                  <a:lnTo>
                    <a:pt x="394271" y="71434"/>
                  </a:lnTo>
                  <a:lnTo>
                    <a:pt x="422465" y="107529"/>
                  </a:lnTo>
                  <a:lnTo>
                    <a:pt x="443753" y="148957"/>
                  </a:lnTo>
                  <a:lnTo>
                    <a:pt x="457207" y="194738"/>
                  </a:lnTo>
                  <a:lnTo>
                    <a:pt x="461899" y="243890"/>
                  </a:lnTo>
                  <a:lnTo>
                    <a:pt x="457207" y="293043"/>
                  </a:lnTo>
                  <a:lnTo>
                    <a:pt x="443753" y="338823"/>
                  </a:lnTo>
                  <a:lnTo>
                    <a:pt x="422465" y="380252"/>
                  </a:lnTo>
                  <a:lnTo>
                    <a:pt x="394271" y="416347"/>
                  </a:lnTo>
                  <a:lnTo>
                    <a:pt x="360100" y="446128"/>
                  </a:lnTo>
                  <a:lnTo>
                    <a:pt x="320881" y="468615"/>
                  </a:lnTo>
                  <a:lnTo>
                    <a:pt x="277542" y="482826"/>
                  </a:lnTo>
                  <a:lnTo>
                    <a:pt x="231013" y="487781"/>
                  </a:lnTo>
                  <a:lnTo>
                    <a:pt x="184477" y="482826"/>
                  </a:lnTo>
                  <a:lnTo>
                    <a:pt x="141124" y="468615"/>
                  </a:lnTo>
                  <a:lnTo>
                    <a:pt x="101885" y="446128"/>
                  </a:lnTo>
                  <a:lnTo>
                    <a:pt x="67691" y="416347"/>
                  </a:lnTo>
                  <a:lnTo>
                    <a:pt x="39473" y="380252"/>
                  </a:lnTo>
                  <a:lnTo>
                    <a:pt x="18164" y="338823"/>
                  </a:lnTo>
                  <a:lnTo>
                    <a:pt x="4696" y="293043"/>
                  </a:lnTo>
                  <a:lnTo>
                    <a:pt x="0" y="243890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6" name="object 2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935746" y="703072"/>
            <a:ext cx="2938753" cy="2972054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11696445" y="6506985"/>
            <a:ext cx="20383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90"/>
              </a:lnSpc>
            </a:pPr>
            <a:r>
              <a:rPr sz="1800" b="1" i="1" spc="-5" dirty="0">
                <a:solidFill>
                  <a:srgbClr val="385522"/>
                </a:solidFill>
                <a:latin typeface="Arial"/>
                <a:cs typeface="Arial"/>
              </a:rPr>
              <a:t>7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500676"/>
            <a:ext cx="2027555" cy="149021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556875" y="5245785"/>
            <a:ext cx="1635124" cy="118930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162805" y="118998"/>
            <a:ext cx="38671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i="1" spc="-5" dirty="0">
                <a:solidFill>
                  <a:srgbClr val="5B0091"/>
                </a:solidFill>
                <a:latin typeface="Arial"/>
                <a:cs typeface="Arial"/>
              </a:rPr>
              <a:t>Класифікація</a:t>
            </a:r>
            <a:r>
              <a:rPr sz="2800" b="1" i="1" spc="-20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800" b="1" i="1" spc="-10" dirty="0">
                <a:solidFill>
                  <a:srgbClr val="5B0091"/>
                </a:solidFill>
                <a:latin typeface="Arial"/>
                <a:cs typeface="Arial"/>
              </a:rPr>
              <a:t>товару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874384" y="3246856"/>
            <a:ext cx="4440555" cy="3477895"/>
          </a:xfrm>
          <a:custGeom>
            <a:avLst/>
            <a:gdLst/>
            <a:ahLst/>
            <a:cxnLst/>
            <a:rect l="l" t="t" r="r" b="b"/>
            <a:pathLst>
              <a:path w="4440555" h="3477895">
                <a:moveTo>
                  <a:pt x="0" y="3477895"/>
                </a:moveTo>
                <a:lnTo>
                  <a:pt x="4440174" y="3477895"/>
                </a:lnTo>
                <a:lnTo>
                  <a:pt x="4440174" y="0"/>
                </a:lnTo>
                <a:lnTo>
                  <a:pt x="0" y="0"/>
                </a:lnTo>
                <a:lnTo>
                  <a:pt x="0" y="3477895"/>
                </a:lnTo>
                <a:close/>
              </a:path>
            </a:pathLst>
          </a:custGeom>
          <a:ln w="31750">
            <a:solidFill>
              <a:srgbClr val="FF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898641" y="3274567"/>
            <a:ext cx="4140200" cy="3043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6600"/>
                </a:solidFill>
                <a:latin typeface="Arial"/>
                <a:cs typeface="Arial"/>
              </a:rPr>
              <a:t>Товари виробничого призначення </a:t>
            </a:r>
            <a:r>
              <a:rPr sz="1800" spc="470" dirty="0">
                <a:solidFill>
                  <a:srgbClr val="001F5F"/>
                </a:solidFill>
                <a:latin typeface="Microsoft Sans Serif"/>
                <a:cs typeface="Microsoft Sans Serif"/>
              </a:rPr>
              <a:t>–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товари,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придбані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приватними особами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та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організаціями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для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подальшої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їх</a:t>
            </a:r>
            <a:endParaRPr sz="1800">
              <a:latin typeface="Microsoft Sans Serif"/>
              <a:cs typeface="Microsoft Sans Serif"/>
            </a:endParaRPr>
          </a:p>
          <a:p>
            <a:pPr marL="12700" marR="41275" algn="just">
              <a:lnSpc>
                <a:spcPct val="100000"/>
              </a:lnSpc>
            </a:pP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переробки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або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застосування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бізнесі.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Вони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класифікуються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три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групи:</a:t>
            </a:r>
            <a:endParaRPr sz="1800">
              <a:latin typeface="Microsoft Sans Serif"/>
              <a:cs typeface="Microsoft Sans Serif"/>
            </a:endParaRPr>
          </a:p>
          <a:p>
            <a:pPr marL="12700" marR="25400">
              <a:lnSpc>
                <a:spcPct val="100000"/>
              </a:lnSpc>
            </a:pPr>
            <a:r>
              <a:rPr sz="1800" i="1" spc="-5" dirty="0">
                <a:solidFill>
                  <a:srgbClr val="001F5F"/>
                </a:solidFill>
                <a:latin typeface="Arial"/>
                <a:cs typeface="Arial"/>
              </a:rPr>
              <a:t>матеріали</a:t>
            </a:r>
            <a:r>
              <a:rPr sz="1800" i="1" spc="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i="1" spc="-10" dirty="0">
                <a:solidFill>
                  <a:srgbClr val="001F5F"/>
                </a:solidFill>
                <a:latin typeface="Arial"/>
                <a:cs typeface="Arial"/>
              </a:rPr>
              <a:t>та</a:t>
            </a:r>
            <a:r>
              <a:rPr sz="1800" i="1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001F5F"/>
                </a:solidFill>
                <a:latin typeface="Arial"/>
                <a:cs typeface="Arial"/>
              </a:rPr>
              <a:t>деталі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,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повністю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використовуються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виробництві;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i="1" spc="-5" dirty="0">
                <a:solidFill>
                  <a:srgbClr val="001F5F"/>
                </a:solidFill>
                <a:latin typeface="Arial"/>
                <a:cs typeface="Arial"/>
              </a:rPr>
              <a:t>капітальне</a:t>
            </a:r>
            <a:r>
              <a:rPr sz="1800" i="1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001F5F"/>
                </a:solidFill>
                <a:latin typeface="Arial"/>
                <a:cs typeface="Arial"/>
              </a:rPr>
              <a:t>обладнання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,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що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входить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готовий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продукт</a:t>
            </a:r>
            <a:r>
              <a:rPr sz="1800" spc="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частково,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i="1" spc="-5" dirty="0">
                <a:solidFill>
                  <a:srgbClr val="001F5F"/>
                </a:solidFill>
                <a:latin typeface="Arial"/>
                <a:cs typeface="Arial"/>
              </a:rPr>
              <a:t>допоміжні </a:t>
            </a:r>
            <a:r>
              <a:rPr sz="1800" i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001F5F"/>
                </a:solidFill>
                <a:latin typeface="Arial"/>
                <a:cs typeface="Arial"/>
              </a:rPr>
              <a:t>матеріали</a:t>
            </a:r>
            <a:r>
              <a:rPr sz="1800" i="1" spc="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001F5F"/>
                </a:solidFill>
                <a:latin typeface="Arial"/>
                <a:cs typeface="Arial"/>
              </a:rPr>
              <a:t>і</a:t>
            </a:r>
            <a:r>
              <a:rPr sz="1800" i="1" spc="-5" dirty="0">
                <a:solidFill>
                  <a:srgbClr val="001F5F"/>
                </a:solidFill>
                <a:latin typeface="Arial"/>
                <a:cs typeface="Arial"/>
              </a:rPr>
              <a:t> послуги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,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що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не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входять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 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виготовлений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продукт.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4492" y="487654"/>
            <a:ext cx="7656830" cy="2416175"/>
          </a:xfrm>
          <a:prstGeom prst="rect">
            <a:avLst/>
          </a:prstGeom>
        </p:spPr>
        <p:txBody>
          <a:bodyPr vert="horz" wrap="square" lIns="0" tIns="167005" rIns="0" bIns="0" rtlCol="0">
            <a:spAutoFit/>
          </a:bodyPr>
          <a:lstStyle/>
          <a:p>
            <a:pPr marL="1557655">
              <a:lnSpc>
                <a:spcPct val="100000"/>
              </a:lnSpc>
              <a:spcBef>
                <a:spcPts val="1315"/>
              </a:spcBef>
            </a:pP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Від</a:t>
            </a:r>
            <a:r>
              <a:rPr sz="2000" b="1" spc="-1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6600"/>
                </a:solidFill>
                <a:latin typeface="Arial"/>
                <a:cs typeface="Arial"/>
              </a:rPr>
              <a:t>тривалості</a:t>
            </a: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 використання:</a:t>
            </a:r>
            <a:endParaRPr sz="2000">
              <a:latin typeface="Arial"/>
              <a:cs typeface="Arial"/>
            </a:endParaRPr>
          </a:p>
          <a:p>
            <a:pPr marL="192405" indent="-180340">
              <a:lnSpc>
                <a:spcPct val="100000"/>
              </a:lnSpc>
              <a:spcBef>
                <a:spcPts val="1215"/>
              </a:spcBef>
              <a:buClr>
                <a:srgbClr val="FF6600"/>
              </a:buClr>
              <a:buChar char="•"/>
              <a:tabLst>
                <a:tab pos="193040" algn="l"/>
              </a:tabLst>
            </a:pP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товари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тривалого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користування</a:t>
            </a:r>
            <a:endParaRPr sz="2000">
              <a:latin typeface="Microsoft Sans Serif"/>
              <a:cs typeface="Microsoft Sans Serif"/>
            </a:endParaRPr>
          </a:p>
          <a:p>
            <a:pPr marL="192405" indent="-180340">
              <a:lnSpc>
                <a:spcPct val="100000"/>
              </a:lnSpc>
              <a:buClr>
                <a:srgbClr val="FF6600"/>
              </a:buClr>
              <a:buChar char="•"/>
              <a:tabLst>
                <a:tab pos="193040" algn="l"/>
              </a:tabLst>
            </a:pP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товари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короткочасного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користування</a:t>
            </a:r>
            <a:endParaRPr sz="2000">
              <a:latin typeface="Microsoft Sans Serif"/>
              <a:cs typeface="Microsoft Sans Serif"/>
            </a:endParaRPr>
          </a:p>
          <a:p>
            <a:pPr marL="192405" indent="-180340">
              <a:lnSpc>
                <a:spcPct val="100000"/>
              </a:lnSpc>
              <a:buClr>
                <a:srgbClr val="FF6600"/>
              </a:buClr>
              <a:buChar char="•"/>
              <a:tabLst>
                <a:tab pos="193040" algn="l"/>
              </a:tabLst>
            </a:pP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послуги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200">
              <a:latin typeface="Microsoft Sans Serif"/>
              <a:cs typeface="Microsoft Sans Serif"/>
            </a:endParaRPr>
          </a:p>
          <a:p>
            <a:pPr marL="4379595">
              <a:lnSpc>
                <a:spcPct val="100000"/>
              </a:lnSpc>
              <a:spcBef>
                <a:spcPts val="1900"/>
              </a:spcBef>
            </a:pP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Від</a:t>
            </a:r>
            <a:r>
              <a:rPr sz="2000" b="1" spc="-3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об'єктів</a:t>
            </a:r>
            <a:r>
              <a:rPr sz="2000" b="1" spc="-3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призначення: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027554" y="3246856"/>
            <a:ext cx="3660775" cy="3477895"/>
          </a:xfrm>
          <a:custGeom>
            <a:avLst/>
            <a:gdLst/>
            <a:ahLst/>
            <a:cxnLst/>
            <a:rect l="l" t="t" r="r" b="b"/>
            <a:pathLst>
              <a:path w="3660775" h="3477895">
                <a:moveTo>
                  <a:pt x="0" y="3477895"/>
                </a:moveTo>
                <a:lnTo>
                  <a:pt x="3660775" y="3477895"/>
                </a:lnTo>
                <a:lnTo>
                  <a:pt x="3660775" y="0"/>
                </a:lnTo>
                <a:lnTo>
                  <a:pt x="0" y="0"/>
                </a:lnTo>
                <a:lnTo>
                  <a:pt x="0" y="3477895"/>
                </a:lnTo>
                <a:close/>
              </a:path>
            </a:pathLst>
          </a:custGeom>
          <a:ln w="31750">
            <a:solidFill>
              <a:srgbClr val="FF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106548" y="3273044"/>
            <a:ext cx="3421379" cy="3045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6600"/>
                </a:solidFill>
                <a:latin typeface="Arial"/>
                <a:cs typeface="Arial"/>
              </a:rPr>
              <a:t>Споживчі</a:t>
            </a:r>
            <a:r>
              <a:rPr sz="1800" b="1" spc="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6600"/>
                </a:solidFill>
                <a:latin typeface="Arial"/>
                <a:cs typeface="Arial"/>
              </a:rPr>
              <a:t>товари</a:t>
            </a:r>
            <a:r>
              <a:rPr sz="1800" b="1" spc="-10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spc="470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товари,</a:t>
            </a:r>
            <a:endParaRPr sz="18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spcBef>
                <a:spcPts val="10"/>
              </a:spcBef>
            </a:pP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куплені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кінцевими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споживачами </a:t>
            </a:r>
            <a:r>
              <a:rPr sz="1800" spc="-459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для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особистого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(сімейного)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споживання.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основі</a:t>
            </a:r>
            <a:endParaRPr sz="1800">
              <a:latin typeface="Microsoft Sans Serif"/>
              <a:cs typeface="Microsoft Sans Serif"/>
            </a:endParaRPr>
          </a:p>
          <a:p>
            <a:pPr marL="12700" marR="130175">
              <a:lnSpc>
                <a:spcPct val="100000"/>
              </a:lnSpc>
            </a:pP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купівельних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звичок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споживчі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товари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класифікуються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товари</a:t>
            </a:r>
            <a:endParaRPr sz="1800">
              <a:latin typeface="Microsoft Sans Serif"/>
              <a:cs typeface="Microsoft Sans Serif"/>
            </a:endParaRPr>
          </a:p>
          <a:p>
            <a:pPr marL="12700" marR="191135" algn="just">
              <a:lnSpc>
                <a:spcPct val="100000"/>
              </a:lnSpc>
            </a:pP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повсякденного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попиту,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товари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попереднього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вибору,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товари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особливого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попиту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товари</a:t>
            </a:r>
            <a:endParaRPr sz="1800">
              <a:latin typeface="Microsoft Sans Serif"/>
              <a:cs typeface="Microsoft Sans Serif"/>
            </a:endParaRPr>
          </a:p>
          <a:p>
            <a:pPr marL="12700" algn="just">
              <a:lnSpc>
                <a:spcPct val="100000"/>
              </a:lnSpc>
            </a:pP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пасивного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попиту.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857879" y="2927603"/>
            <a:ext cx="4236720" cy="361950"/>
          </a:xfrm>
          <a:custGeom>
            <a:avLst/>
            <a:gdLst/>
            <a:ahLst/>
            <a:cxnLst/>
            <a:rect l="l" t="t" r="r" b="b"/>
            <a:pathLst>
              <a:path w="4236720" h="361950">
                <a:moveTo>
                  <a:pt x="4236593" y="319278"/>
                </a:moveTo>
                <a:lnTo>
                  <a:pt x="4132961" y="244475"/>
                </a:lnTo>
                <a:lnTo>
                  <a:pt x="4126852" y="282194"/>
                </a:lnTo>
                <a:lnTo>
                  <a:pt x="2391537" y="127"/>
                </a:lnTo>
                <a:lnTo>
                  <a:pt x="2388514" y="18707"/>
                </a:lnTo>
                <a:lnTo>
                  <a:pt x="2386203" y="0"/>
                </a:lnTo>
                <a:lnTo>
                  <a:pt x="111048" y="286169"/>
                </a:lnTo>
                <a:lnTo>
                  <a:pt x="106299" y="248285"/>
                </a:lnTo>
                <a:lnTo>
                  <a:pt x="0" y="319278"/>
                </a:lnTo>
                <a:lnTo>
                  <a:pt x="120523" y="361696"/>
                </a:lnTo>
                <a:lnTo>
                  <a:pt x="116078" y="326263"/>
                </a:lnTo>
                <a:lnTo>
                  <a:pt x="115773" y="323900"/>
                </a:lnTo>
                <a:lnTo>
                  <a:pt x="2388260" y="38188"/>
                </a:lnTo>
                <a:lnTo>
                  <a:pt x="4120756" y="319786"/>
                </a:lnTo>
                <a:lnTo>
                  <a:pt x="4114673" y="357378"/>
                </a:lnTo>
                <a:lnTo>
                  <a:pt x="4225214" y="322834"/>
                </a:lnTo>
                <a:lnTo>
                  <a:pt x="4236593" y="319278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556875" y="3246882"/>
            <a:ext cx="1305686" cy="140398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509640" y="958214"/>
            <a:ext cx="3016885" cy="1588135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884298" y="615950"/>
            <a:ext cx="2913493" cy="1628648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1696445" y="6506985"/>
            <a:ext cx="20383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90"/>
              </a:lnSpc>
            </a:pPr>
            <a:r>
              <a:rPr sz="1800" b="1" i="1" spc="-5" dirty="0">
                <a:solidFill>
                  <a:srgbClr val="385522"/>
                </a:solidFill>
                <a:latin typeface="Arial"/>
                <a:cs typeface="Arial"/>
              </a:rPr>
              <a:t>8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2633" y="4655194"/>
            <a:ext cx="1468828" cy="43618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66541" y="2063468"/>
            <a:ext cx="3046059" cy="153402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6057" y="594741"/>
            <a:ext cx="2523275" cy="2548763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71168" y="19304"/>
            <a:ext cx="7646034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0" dirty="0"/>
              <a:t>Класифікація</a:t>
            </a:r>
            <a:r>
              <a:rPr sz="4000" spc="60" dirty="0"/>
              <a:t> </a:t>
            </a:r>
            <a:r>
              <a:rPr sz="4000" spc="-60" dirty="0"/>
              <a:t>споживчих</a:t>
            </a:r>
            <a:r>
              <a:rPr sz="4000" spc="70" dirty="0"/>
              <a:t> </a:t>
            </a:r>
            <a:r>
              <a:rPr sz="4000" spc="-25" dirty="0"/>
              <a:t>товарів</a:t>
            </a:r>
            <a:endParaRPr sz="4000"/>
          </a:p>
        </p:txBody>
      </p:sp>
      <p:sp>
        <p:nvSpPr>
          <p:cNvPr id="6" name="object 6"/>
          <p:cNvSpPr txBox="1"/>
          <p:nvPr/>
        </p:nvSpPr>
        <p:spPr>
          <a:xfrm>
            <a:off x="648106" y="817626"/>
            <a:ext cx="11353165" cy="55594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148205" marR="508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Товари повсякденного </a:t>
            </a: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попиту </a:t>
            </a:r>
            <a:r>
              <a:rPr sz="200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споживчі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товари та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послуги, </a:t>
            </a:r>
            <a:r>
              <a:rPr sz="20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які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купуються </a:t>
            </a:r>
            <a:r>
              <a:rPr sz="2000" spc="-5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зазвичай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часто,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без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роздумів,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85" dirty="0">
                <a:solidFill>
                  <a:srgbClr val="001F5F"/>
                </a:solidFill>
                <a:latin typeface="Microsoft Sans Serif"/>
                <a:cs typeface="Microsoft Sans Serif"/>
              </a:rPr>
              <a:t>з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мінімальним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порівнянням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85" dirty="0">
                <a:solidFill>
                  <a:srgbClr val="001F5F"/>
                </a:solidFill>
                <a:latin typeface="Microsoft Sans Serif"/>
                <a:cs typeface="Microsoft Sans Serif"/>
              </a:rPr>
              <a:t>з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іншими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товарами.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Товари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повсякденного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попиту</a:t>
            </a:r>
            <a:r>
              <a:rPr sz="20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можна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додатково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класифікувати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основні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товари,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товари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імпульсивної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покупки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екстрені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товари.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500">
              <a:latin typeface="Microsoft Sans Serif"/>
              <a:cs typeface="Microsoft Sans Serif"/>
            </a:endParaRPr>
          </a:p>
          <a:p>
            <a:pPr marL="3352165">
              <a:lnSpc>
                <a:spcPct val="100000"/>
              </a:lnSpc>
            </a:pP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Основні</a:t>
            </a:r>
            <a:r>
              <a:rPr sz="2000" b="1" spc="-4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товари </a:t>
            </a:r>
            <a:r>
              <a:rPr sz="200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товари,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що</a:t>
            </a:r>
            <a:endParaRPr sz="2000">
              <a:latin typeface="Microsoft Sans Serif"/>
              <a:cs typeface="Microsoft Sans Serif"/>
            </a:endParaRPr>
          </a:p>
          <a:p>
            <a:pPr marL="3352165">
              <a:lnSpc>
                <a:spcPct val="100000"/>
              </a:lnSpc>
            </a:pP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купуються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споживачами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регулярно.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150">
              <a:latin typeface="Microsoft Sans Serif"/>
              <a:cs typeface="Microsoft Sans Serif"/>
            </a:endParaRPr>
          </a:p>
          <a:p>
            <a:pPr marL="3060700">
              <a:lnSpc>
                <a:spcPct val="100000"/>
              </a:lnSpc>
            </a:pP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Товари</a:t>
            </a:r>
            <a:r>
              <a:rPr sz="2000" b="1" spc="-2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імпульсивної покупки</a:t>
            </a:r>
            <a:r>
              <a:rPr sz="2000" b="1" spc="1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товари,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доступні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для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покупки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endParaRPr sz="2000">
              <a:latin typeface="Microsoft Sans Serif"/>
              <a:cs typeface="Microsoft Sans Serif"/>
            </a:endParaRPr>
          </a:p>
          <a:p>
            <a:pPr marL="3060700" marR="62865">
              <a:lnSpc>
                <a:spcPct val="100000"/>
              </a:lnSpc>
            </a:pP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багатьох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місцях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придбані</a:t>
            </a:r>
            <a:r>
              <a:rPr sz="20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без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попереднього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планування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0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пошуків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 </a:t>
            </a:r>
            <a:r>
              <a:rPr sz="2000" spc="-5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основі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раптово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виниклого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бажання.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Наприклад,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жувальна 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гумка,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солодощі,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які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можна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купити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каси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оплаті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покупок.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850">
              <a:latin typeface="Microsoft Sans Serif"/>
              <a:cs typeface="Microsoft Sans Serif"/>
            </a:endParaRPr>
          </a:p>
          <a:p>
            <a:pPr marL="12700" marR="5968365">
              <a:lnSpc>
                <a:spcPct val="100000"/>
              </a:lnSpc>
            </a:pP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Екстрені товари </a:t>
            </a:r>
            <a:r>
              <a:rPr sz="200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товари,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придбані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виникненні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гострої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потреби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них,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наприклад,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парасолька,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що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купується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під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час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зливи.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96313" y="3377451"/>
            <a:ext cx="2120773" cy="1222340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6316090" y="4837099"/>
            <a:ext cx="5743575" cy="1958975"/>
            <a:chOff x="6316090" y="4837099"/>
            <a:chExt cx="5743575" cy="1958975"/>
          </a:xfrm>
        </p:grpSpPr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16090" y="5090914"/>
              <a:ext cx="1901443" cy="163990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156013" y="6091708"/>
              <a:ext cx="2593360" cy="70381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217534" y="4880254"/>
              <a:ext cx="1673225" cy="125491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112375" y="4837099"/>
              <a:ext cx="1947036" cy="1298066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11871197" y="6474981"/>
            <a:ext cx="15303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b="1" i="1" spc="-5" dirty="0">
                <a:solidFill>
                  <a:srgbClr val="385522"/>
                </a:solidFill>
                <a:latin typeface="Arial"/>
                <a:cs typeface="Arial"/>
              </a:rPr>
              <a:t>9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49781" y="791151"/>
            <a:ext cx="7094246" cy="587657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04745" y="110997"/>
            <a:ext cx="618617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/>
              <a:t>Ієрархія</a:t>
            </a:r>
            <a:r>
              <a:rPr sz="4400" spc="35" dirty="0"/>
              <a:t> </a:t>
            </a:r>
            <a:r>
              <a:rPr sz="4400" spc="-35" dirty="0"/>
              <a:t>потреб</a:t>
            </a:r>
            <a:r>
              <a:rPr sz="4400" spc="20" dirty="0"/>
              <a:t> </a:t>
            </a:r>
            <a:r>
              <a:rPr sz="4400" spc="15" dirty="0"/>
              <a:t>Маслоу</a:t>
            </a:r>
            <a:endParaRPr sz="4400"/>
          </a:p>
        </p:txBody>
      </p:sp>
      <p:sp>
        <p:nvSpPr>
          <p:cNvPr id="4" name="object 4"/>
          <p:cNvSpPr txBox="1"/>
          <p:nvPr/>
        </p:nvSpPr>
        <p:spPr>
          <a:xfrm>
            <a:off x="11721845" y="6506985"/>
            <a:ext cx="15303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b="1" i="1" spc="-5" dirty="0">
                <a:solidFill>
                  <a:srgbClr val="385522"/>
                </a:solidFill>
                <a:latin typeface="Arial"/>
                <a:cs typeface="Arial"/>
              </a:rPr>
              <a:t>5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82580" y="3887761"/>
            <a:ext cx="1596262" cy="206667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089016" y="105270"/>
            <a:ext cx="2583815" cy="369570"/>
          </a:xfrm>
          <a:prstGeom prst="rect">
            <a:avLst/>
          </a:prstGeom>
          <a:ln w="25400">
            <a:solidFill>
              <a:srgbClr val="FF66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10"/>
              </a:spcBef>
            </a:pPr>
            <a:r>
              <a:rPr sz="1800" b="1" spc="-10" dirty="0">
                <a:latin typeface="Arial"/>
                <a:cs typeface="Arial"/>
              </a:rPr>
              <a:t>Класифікація</a:t>
            </a:r>
            <a:r>
              <a:rPr sz="1800" b="1" spc="2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потреб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963914" y="1442580"/>
            <a:ext cx="1588770" cy="369570"/>
          </a:xfrm>
          <a:prstGeom prst="rect">
            <a:avLst/>
          </a:prstGeom>
          <a:ln w="25400">
            <a:solidFill>
              <a:srgbClr val="FF66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233045">
              <a:lnSpc>
                <a:spcPct val="100000"/>
              </a:lnSpc>
              <a:spcBef>
                <a:spcPts val="315"/>
              </a:spcBef>
            </a:pPr>
            <a:r>
              <a:rPr sz="1800" b="1" spc="-5" dirty="0">
                <a:solidFill>
                  <a:srgbClr val="6F2F9F"/>
                </a:solidFill>
                <a:latin typeface="Arial"/>
                <a:cs typeface="Arial"/>
              </a:rPr>
              <a:t>Соціальні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17395" y="771385"/>
            <a:ext cx="2073910" cy="369570"/>
          </a:xfrm>
          <a:prstGeom prst="rect">
            <a:avLst/>
          </a:prstGeom>
          <a:ln w="25400">
            <a:solidFill>
              <a:srgbClr val="FF66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201295">
              <a:lnSpc>
                <a:spcPct val="100000"/>
              </a:lnSpc>
              <a:spcBef>
                <a:spcPts val="315"/>
              </a:spcBef>
            </a:pPr>
            <a:r>
              <a:rPr sz="1800" b="1" spc="-5" dirty="0">
                <a:solidFill>
                  <a:srgbClr val="6F2F9F"/>
                </a:solidFill>
                <a:latin typeface="Arial"/>
                <a:cs typeface="Arial"/>
              </a:rPr>
              <a:t>Функціональні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538084" y="771385"/>
            <a:ext cx="1201420" cy="369570"/>
          </a:xfrm>
          <a:prstGeom prst="rect">
            <a:avLst/>
          </a:prstGeom>
          <a:ln w="25400">
            <a:solidFill>
              <a:srgbClr val="FF66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15"/>
              </a:spcBef>
            </a:pPr>
            <a:r>
              <a:rPr sz="1800" b="1" dirty="0">
                <a:solidFill>
                  <a:srgbClr val="6F2F9F"/>
                </a:solidFill>
                <a:latin typeface="Arial"/>
                <a:cs typeface="Arial"/>
              </a:rPr>
              <a:t>Емоційні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30114" y="1442580"/>
            <a:ext cx="1663064" cy="369570"/>
          </a:xfrm>
          <a:prstGeom prst="rect">
            <a:avLst/>
          </a:prstGeom>
          <a:ln w="25400">
            <a:solidFill>
              <a:srgbClr val="FF66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15"/>
              </a:spcBef>
            </a:pPr>
            <a:r>
              <a:rPr sz="1800" b="1" spc="-5" dirty="0">
                <a:solidFill>
                  <a:srgbClr val="6F2F9F"/>
                </a:solidFill>
                <a:latin typeface="Arial"/>
                <a:cs typeface="Arial"/>
              </a:rPr>
              <a:t>Психологічні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016250" y="474598"/>
            <a:ext cx="5160645" cy="297180"/>
          </a:xfrm>
          <a:custGeom>
            <a:avLst/>
            <a:gdLst/>
            <a:ahLst/>
            <a:cxnLst/>
            <a:rect l="l" t="t" r="r" b="b"/>
            <a:pathLst>
              <a:path w="5160645" h="297180">
                <a:moveTo>
                  <a:pt x="5160645" y="220472"/>
                </a:moveTo>
                <a:lnTo>
                  <a:pt x="5127244" y="220472"/>
                </a:lnTo>
                <a:lnTo>
                  <a:pt x="5127244" y="153035"/>
                </a:lnTo>
                <a:lnTo>
                  <a:pt x="5127244" y="143510"/>
                </a:lnTo>
                <a:lnTo>
                  <a:pt x="3369310" y="143510"/>
                </a:lnTo>
                <a:lnTo>
                  <a:pt x="3369310" y="0"/>
                </a:lnTo>
                <a:lnTo>
                  <a:pt x="3359785" y="0"/>
                </a:lnTo>
                <a:lnTo>
                  <a:pt x="3359785" y="143510"/>
                </a:lnTo>
                <a:lnTo>
                  <a:pt x="33401" y="143510"/>
                </a:lnTo>
                <a:lnTo>
                  <a:pt x="33401" y="220472"/>
                </a:lnTo>
                <a:lnTo>
                  <a:pt x="0" y="220472"/>
                </a:lnTo>
                <a:lnTo>
                  <a:pt x="38100" y="296672"/>
                </a:lnTo>
                <a:lnTo>
                  <a:pt x="69850" y="233172"/>
                </a:lnTo>
                <a:lnTo>
                  <a:pt x="76200" y="220472"/>
                </a:lnTo>
                <a:lnTo>
                  <a:pt x="42926" y="220472"/>
                </a:lnTo>
                <a:lnTo>
                  <a:pt x="42926" y="153035"/>
                </a:lnTo>
                <a:lnTo>
                  <a:pt x="3359785" y="153035"/>
                </a:lnTo>
                <a:lnTo>
                  <a:pt x="3369310" y="153035"/>
                </a:lnTo>
                <a:lnTo>
                  <a:pt x="5117719" y="153035"/>
                </a:lnTo>
                <a:lnTo>
                  <a:pt x="5117719" y="220472"/>
                </a:lnTo>
                <a:lnTo>
                  <a:pt x="5084445" y="220472"/>
                </a:lnTo>
                <a:lnTo>
                  <a:pt x="5122545" y="296672"/>
                </a:lnTo>
                <a:lnTo>
                  <a:pt x="5154295" y="233172"/>
                </a:lnTo>
                <a:lnTo>
                  <a:pt x="5160645" y="220472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023356" y="1140713"/>
            <a:ext cx="3773170" cy="302260"/>
          </a:xfrm>
          <a:custGeom>
            <a:avLst/>
            <a:gdLst/>
            <a:ahLst/>
            <a:cxnLst/>
            <a:rect l="l" t="t" r="r" b="b"/>
            <a:pathLst>
              <a:path w="3773170" h="302259">
                <a:moveTo>
                  <a:pt x="3772789" y="225552"/>
                </a:moveTo>
                <a:lnTo>
                  <a:pt x="3739515" y="225552"/>
                </a:lnTo>
                <a:lnTo>
                  <a:pt x="3739515" y="155702"/>
                </a:lnTo>
                <a:lnTo>
                  <a:pt x="3739515" y="146177"/>
                </a:lnTo>
                <a:lnTo>
                  <a:pt x="2120011" y="146177"/>
                </a:lnTo>
                <a:lnTo>
                  <a:pt x="2120011" y="0"/>
                </a:lnTo>
                <a:lnTo>
                  <a:pt x="2110486" y="0"/>
                </a:lnTo>
                <a:lnTo>
                  <a:pt x="2110486" y="146177"/>
                </a:lnTo>
                <a:lnTo>
                  <a:pt x="33401" y="146177"/>
                </a:lnTo>
                <a:lnTo>
                  <a:pt x="33401" y="225552"/>
                </a:lnTo>
                <a:lnTo>
                  <a:pt x="0" y="225552"/>
                </a:lnTo>
                <a:lnTo>
                  <a:pt x="38100" y="301752"/>
                </a:lnTo>
                <a:lnTo>
                  <a:pt x="69850" y="238252"/>
                </a:lnTo>
                <a:lnTo>
                  <a:pt x="76200" y="225552"/>
                </a:lnTo>
                <a:lnTo>
                  <a:pt x="42926" y="225552"/>
                </a:lnTo>
                <a:lnTo>
                  <a:pt x="42926" y="155702"/>
                </a:lnTo>
                <a:lnTo>
                  <a:pt x="2110486" y="155702"/>
                </a:lnTo>
                <a:lnTo>
                  <a:pt x="2120011" y="155702"/>
                </a:lnTo>
                <a:lnTo>
                  <a:pt x="3729990" y="155702"/>
                </a:lnTo>
                <a:lnTo>
                  <a:pt x="3729990" y="225552"/>
                </a:lnTo>
                <a:lnTo>
                  <a:pt x="3696589" y="225552"/>
                </a:lnTo>
                <a:lnTo>
                  <a:pt x="3734689" y="301752"/>
                </a:lnTo>
                <a:lnTo>
                  <a:pt x="3766439" y="238252"/>
                </a:lnTo>
                <a:lnTo>
                  <a:pt x="3772789" y="225552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05815" y="1200403"/>
            <a:ext cx="3328670" cy="2625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Ці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потреби 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є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першочерговими,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так </a:t>
            </a:r>
            <a:r>
              <a:rPr sz="1800" spc="-60" dirty="0">
                <a:solidFill>
                  <a:srgbClr val="001F5F"/>
                </a:solidFill>
                <a:latin typeface="Microsoft Sans Serif"/>
                <a:cs typeface="Microsoft Sans Serif"/>
              </a:rPr>
              <a:t>як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саме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вони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підштовхують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споживача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здійснення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покупки.</a:t>
            </a:r>
            <a:endParaRPr sz="1800">
              <a:latin typeface="Microsoft Sans Serif"/>
              <a:cs typeface="Microsoft Sans Serif"/>
            </a:endParaRPr>
          </a:p>
          <a:p>
            <a:pPr marL="295275">
              <a:lnSpc>
                <a:spcPct val="100000"/>
              </a:lnSpc>
              <a:spcBef>
                <a:spcPts val="1030"/>
              </a:spcBef>
            </a:pPr>
            <a:r>
              <a:rPr sz="1800" i="1" dirty="0">
                <a:latin typeface="Calibri"/>
                <a:cs typeface="Calibri"/>
              </a:rPr>
              <a:t>Задоволення</a:t>
            </a:r>
            <a:r>
              <a:rPr sz="1800" i="1" spc="-30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тільки</a:t>
            </a:r>
            <a:endParaRPr sz="1800">
              <a:latin typeface="Calibri"/>
              <a:cs typeface="Calibri"/>
            </a:endParaRPr>
          </a:p>
          <a:p>
            <a:pPr marL="295275">
              <a:lnSpc>
                <a:spcPct val="100000"/>
              </a:lnSpc>
            </a:pPr>
            <a:r>
              <a:rPr sz="1800" i="1" spc="-5" dirty="0">
                <a:latin typeface="Calibri"/>
                <a:cs typeface="Calibri"/>
              </a:rPr>
              <a:t>функціональної</a:t>
            </a:r>
            <a:r>
              <a:rPr sz="1800" i="1" spc="-2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потреби</a:t>
            </a:r>
            <a:r>
              <a:rPr sz="1800" i="1" spc="-1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не</a:t>
            </a:r>
            <a:endParaRPr sz="1800">
              <a:latin typeface="Calibri"/>
              <a:cs typeface="Calibri"/>
            </a:endParaRPr>
          </a:p>
          <a:p>
            <a:pPr marL="295275" marR="73025">
              <a:lnSpc>
                <a:spcPct val="100000"/>
              </a:lnSpc>
              <a:spcBef>
                <a:spcPts val="5"/>
              </a:spcBef>
            </a:pPr>
            <a:r>
              <a:rPr sz="1800" i="1" spc="-5" dirty="0">
                <a:latin typeface="Calibri"/>
                <a:cs typeface="Calibri"/>
              </a:rPr>
              <a:t>дозволяє</a:t>
            </a:r>
            <a:r>
              <a:rPr sz="1800" i="1" spc="-3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вибудовувати</a:t>
            </a:r>
            <a:r>
              <a:rPr sz="1800" i="1" spc="-40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якісні </a:t>
            </a:r>
            <a:r>
              <a:rPr sz="1800" i="1" spc="-390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довготривалі комунікації зі </a:t>
            </a:r>
            <a:r>
              <a:rPr sz="1800" i="1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споживачами.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57371" y="1972817"/>
            <a:ext cx="375412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Психологічні (внутрішні) </a:t>
            </a:r>
            <a:r>
              <a:rPr sz="1800" spc="470" dirty="0">
                <a:solidFill>
                  <a:srgbClr val="001F5F"/>
                </a:solidFill>
                <a:latin typeface="Microsoft Sans Serif"/>
                <a:cs typeface="Microsoft Sans Serif"/>
              </a:rPr>
              <a:t>–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потреби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відносяться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внутрішнього</a:t>
            </a:r>
            <a:r>
              <a:rPr sz="1800" spc="7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світу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людини. Сюди,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наприклад,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відносяться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товари,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які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зменшують </a:t>
            </a:r>
            <a:r>
              <a:rPr sz="1800" spc="-459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або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повністю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усувають</a:t>
            </a:r>
            <a:r>
              <a:rPr sz="1800" spc="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страхи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споживача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777733" y="1972817"/>
            <a:ext cx="4292600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6581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Соціальні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(зовнішні)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470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ці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потреби </a:t>
            </a:r>
            <a:r>
              <a:rPr sz="1800" spc="-459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ростуть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із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взаємин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особистості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endParaRPr sz="18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суспільства.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Людина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470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істота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соціальна,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одна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75" dirty="0">
                <a:solidFill>
                  <a:srgbClr val="001F5F"/>
                </a:solidFill>
                <a:latin typeface="Microsoft Sans Serif"/>
                <a:cs typeface="Microsoft Sans Serif"/>
              </a:rPr>
              <a:t>з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його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основних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потреб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470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endParaRPr sz="1800">
              <a:latin typeface="Microsoft Sans Serif"/>
              <a:cs typeface="Microsoft Sans Serif"/>
            </a:endParaRPr>
          </a:p>
          <a:p>
            <a:pPr marL="12700" marR="151765">
              <a:lnSpc>
                <a:spcPct val="100000"/>
              </a:lnSpc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прийняття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суспільством.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Створення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та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підтримка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певного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іміджу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також </a:t>
            </a:r>
            <a:r>
              <a:rPr sz="18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відноситься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цього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типу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потреб.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0349" y="3915536"/>
            <a:ext cx="723328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solidFill>
                  <a:srgbClr val="FF6600"/>
                </a:solidFill>
                <a:latin typeface="Arial"/>
                <a:cs typeface="Arial"/>
              </a:rPr>
              <a:t>Альфред</a:t>
            </a:r>
            <a:r>
              <a:rPr sz="1800" b="1" spc="6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6600"/>
                </a:solidFill>
                <a:latin typeface="Arial"/>
                <a:cs typeface="Arial"/>
              </a:rPr>
              <a:t>Маршалл</a:t>
            </a:r>
            <a:r>
              <a:rPr sz="1800" b="1" spc="3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розділив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потреби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відразу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кількома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групами: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0349" y="4189857"/>
            <a:ext cx="10523855" cy="2494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Clr>
                <a:srgbClr val="FF6600"/>
              </a:buClr>
              <a:buChar char="•"/>
              <a:tabLst>
                <a:tab pos="299085" algn="l"/>
                <a:tab pos="299720" algn="l"/>
              </a:tabLst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Первинні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(у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воді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та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їжі)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Вторинні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(перегляд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кіно)</a:t>
            </a:r>
            <a:endParaRPr sz="18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buClr>
                <a:srgbClr val="FF6600"/>
              </a:buClr>
              <a:buChar char="•"/>
              <a:tabLst>
                <a:tab pos="299085" algn="l"/>
                <a:tab pos="299720" algn="l"/>
              </a:tabLst>
            </a:pP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Абсолютні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(необхідність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спілкування)</a:t>
            </a:r>
            <a:r>
              <a:rPr sz="1800" spc="7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Відносні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(мати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сторінку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соціальних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мережах)</a:t>
            </a:r>
            <a:endParaRPr sz="18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buClr>
                <a:srgbClr val="FF6600"/>
              </a:buClr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Вищі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(естетичні,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духовні,</a:t>
            </a:r>
            <a:r>
              <a:rPr sz="1800" spc="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когнітивні)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Нижчі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(пов'язані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75" dirty="0">
                <a:solidFill>
                  <a:srgbClr val="001F5F"/>
                </a:solidFill>
                <a:latin typeface="Microsoft Sans Serif"/>
                <a:cs typeface="Microsoft Sans Serif"/>
              </a:rPr>
              <a:t>з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фізіологією)</a:t>
            </a:r>
            <a:endParaRPr sz="18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buClr>
                <a:srgbClr val="FF6600"/>
              </a:buClr>
              <a:buChar char="•"/>
              <a:tabLst>
                <a:tab pos="299085" algn="l"/>
                <a:tab pos="299720" algn="l"/>
              </a:tabLst>
            </a:pP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Позитивні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(потреба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пізнанні)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Негативні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(залежно)</a:t>
            </a:r>
            <a:endParaRPr sz="18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buClr>
                <a:srgbClr val="FF6600"/>
              </a:buClr>
              <a:buChar char="•"/>
              <a:tabLst>
                <a:tab pos="299085" algn="l"/>
                <a:tab pos="299720" algn="l"/>
              </a:tabLst>
            </a:pP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Невідкладні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ті,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що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можна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відкласти</a:t>
            </a:r>
            <a:endParaRPr sz="18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5"/>
              </a:spcBef>
              <a:buClr>
                <a:srgbClr val="FF6600"/>
              </a:buClr>
              <a:buChar char="•"/>
              <a:tabLst>
                <a:tab pos="299085" algn="l"/>
                <a:tab pos="299720" algn="l"/>
              </a:tabLst>
            </a:pP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Загальні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(є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всіх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представників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людства)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Особливі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(сформовані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певних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соціальних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групах)</a:t>
            </a:r>
            <a:endParaRPr sz="18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buClr>
                <a:srgbClr val="FF6600"/>
              </a:buClr>
              <a:buChar char="•"/>
              <a:tabLst>
                <a:tab pos="299085" algn="l"/>
                <a:tab pos="299720" algn="l"/>
              </a:tabLst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Індивідуальні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(потреби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індивіда)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колективні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(потреби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групи</a:t>
            </a:r>
            <a:r>
              <a:rPr sz="18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людей)</a:t>
            </a:r>
            <a:endParaRPr sz="18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buClr>
                <a:srgbClr val="FF6600"/>
              </a:buClr>
              <a:buChar char="•"/>
              <a:tabLst>
                <a:tab pos="299085" algn="l"/>
                <a:tab pos="299720" algn="l"/>
              </a:tabLst>
            </a:pP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Звичайні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обумовлені</a:t>
            </a:r>
            <a:r>
              <a:rPr sz="1800" spc="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надзвичайними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обставинами</a:t>
            </a:r>
            <a:endParaRPr sz="18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buClr>
                <a:srgbClr val="FF6600"/>
              </a:buClr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Приватні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(потреби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індивіда,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сім'ї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або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фірми)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Державні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(наприклад,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потреба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охороні</a:t>
            </a:r>
            <a:r>
              <a:rPr sz="1800" spc="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кордонів)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721845" y="6485331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solidFill>
                  <a:srgbClr val="385522"/>
                </a:solidFill>
                <a:latin typeface="Arial"/>
                <a:cs typeface="Arial"/>
              </a:rPr>
              <a:t>7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79475" y="488645"/>
            <a:ext cx="1013015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70" dirty="0"/>
              <a:t>Фізіологічні</a:t>
            </a:r>
            <a:r>
              <a:rPr sz="4400" spc="-5" dirty="0"/>
              <a:t> </a:t>
            </a:r>
            <a:r>
              <a:rPr sz="4400" spc="-25" dirty="0"/>
              <a:t>потреби,</a:t>
            </a:r>
            <a:r>
              <a:rPr sz="4400" spc="45" dirty="0"/>
              <a:t> </a:t>
            </a:r>
            <a:r>
              <a:rPr sz="4400" spc="-45" dirty="0"/>
              <a:t>потреба</a:t>
            </a:r>
            <a:r>
              <a:rPr sz="4400" spc="35" dirty="0"/>
              <a:t> </a:t>
            </a:r>
            <a:r>
              <a:rPr sz="4400" dirty="0"/>
              <a:t>у</a:t>
            </a:r>
            <a:r>
              <a:rPr sz="4400" spc="25" dirty="0"/>
              <a:t> </a:t>
            </a:r>
            <a:r>
              <a:rPr sz="4400" spc="-65" dirty="0"/>
              <a:t>безпеці</a:t>
            </a:r>
            <a:endParaRPr sz="4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9956" y="1517141"/>
            <a:ext cx="3681349" cy="1546733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093724" y="3237102"/>
            <a:ext cx="3827145" cy="3371850"/>
            <a:chOff x="1093724" y="3237102"/>
            <a:chExt cx="3827145" cy="337185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93724" y="3237102"/>
              <a:ext cx="2095500" cy="140017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77166" y="4655108"/>
              <a:ext cx="2843448" cy="1953514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10854" y="1888108"/>
            <a:ext cx="2801366" cy="210108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595367" y="1959355"/>
            <a:ext cx="3211067" cy="2006981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368797" y="4336961"/>
            <a:ext cx="3359530" cy="2203831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925432" y="4334535"/>
            <a:ext cx="3052699" cy="203657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90345" y="0"/>
            <a:ext cx="480695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" dirty="0"/>
              <a:t>Соціальні</a:t>
            </a:r>
            <a:r>
              <a:rPr sz="4400" spc="-50" dirty="0"/>
              <a:t> </a:t>
            </a:r>
            <a:r>
              <a:rPr sz="4400" spc="-30" dirty="0"/>
              <a:t>потреби</a:t>
            </a:r>
            <a:endParaRPr sz="4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4332" y="1508125"/>
            <a:ext cx="3069208" cy="204241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4947" y="4298886"/>
            <a:ext cx="3212211" cy="213753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729990" y="4631423"/>
            <a:ext cx="3018027" cy="167436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52031" y="4987696"/>
            <a:ext cx="2205736" cy="162420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744584" y="1234947"/>
            <a:ext cx="3447414" cy="2826893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116694" y="4323079"/>
            <a:ext cx="203453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solidFill>
                  <a:srgbClr val="FF6600"/>
                </a:solidFill>
                <a:latin typeface="Arial"/>
                <a:cs typeface="Arial"/>
              </a:rPr>
              <a:t>Соціальний</a:t>
            </a:r>
            <a:r>
              <a:rPr sz="1800" b="1" i="1" spc="-4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FF6600"/>
                </a:solidFill>
                <a:latin typeface="Arial"/>
                <a:cs typeface="Arial"/>
              </a:rPr>
              <a:t>імідж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79550" y="3741166"/>
            <a:ext cx="183451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solidFill>
                  <a:srgbClr val="FF6600"/>
                </a:solidFill>
                <a:latin typeface="Arial"/>
                <a:cs typeface="Arial"/>
              </a:rPr>
              <a:t>Любов</a:t>
            </a:r>
            <a:r>
              <a:rPr sz="1800" b="1" i="1" spc="-4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FF6600"/>
                </a:solidFill>
                <a:latin typeface="Arial"/>
                <a:cs typeface="Arial"/>
              </a:rPr>
              <a:t>і</a:t>
            </a:r>
            <a:r>
              <a:rPr sz="1800" b="1" i="1" spc="-4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FF6600"/>
                </a:solidFill>
                <a:latin typeface="Arial"/>
                <a:cs typeface="Arial"/>
              </a:rPr>
              <a:t>дружба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470147" y="736345"/>
            <a:ext cx="1477390" cy="145961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568700" y="2613532"/>
            <a:ext cx="2552700" cy="1724025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5261990" y="642238"/>
            <a:ext cx="3105150" cy="3761740"/>
            <a:chOff x="5261990" y="642238"/>
            <a:chExt cx="3105150" cy="3761740"/>
          </a:xfrm>
        </p:grpSpPr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261990" y="642238"/>
              <a:ext cx="2619374" cy="174307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223888" y="2260727"/>
              <a:ext cx="2143124" cy="2143125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393428" y="4947589"/>
            <a:ext cx="2561081" cy="1712341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16660" y="147675"/>
            <a:ext cx="10553700" cy="3849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90220">
              <a:lnSpc>
                <a:spcPct val="140000"/>
              </a:lnSpc>
              <a:spcBef>
                <a:spcPts val="100"/>
              </a:spcBef>
            </a:pPr>
            <a:r>
              <a:rPr sz="2300" b="1" dirty="0">
                <a:solidFill>
                  <a:srgbClr val="FF6600"/>
                </a:solidFill>
                <a:latin typeface="Arial"/>
                <a:cs typeface="Arial"/>
              </a:rPr>
              <a:t>Основними принципами поведінки </a:t>
            </a:r>
            <a:r>
              <a:rPr sz="2300" b="1" spc="-5" dirty="0">
                <a:solidFill>
                  <a:srgbClr val="FF6600"/>
                </a:solidFill>
                <a:latin typeface="Arial"/>
                <a:cs typeface="Arial"/>
              </a:rPr>
              <a:t>споживача </a:t>
            </a:r>
            <a:r>
              <a:rPr sz="23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 </a:t>
            </a:r>
            <a:r>
              <a:rPr sz="23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ринку </a:t>
            </a:r>
            <a:r>
              <a:rPr sz="23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 </a:t>
            </a:r>
            <a:r>
              <a:rPr sz="23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здійсненні </a:t>
            </a:r>
            <a:r>
              <a:rPr sz="2300" spc="-6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3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споживчого</a:t>
            </a:r>
            <a:r>
              <a:rPr sz="23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3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вибору</a:t>
            </a:r>
            <a:r>
              <a:rPr sz="23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3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є:</a:t>
            </a:r>
            <a:endParaRPr sz="23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Clr>
                <a:srgbClr val="FF6600"/>
              </a:buClr>
              <a:buSzPct val="120000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вибираючи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блага,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першу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чергу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керується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своїми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уподобаннями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того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чи</a:t>
            </a:r>
            <a:endParaRPr sz="2000">
              <a:latin typeface="Microsoft Sans Serif"/>
              <a:cs typeface="Microsoft Sans Serif"/>
            </a:endParaRPr>
          </a:p>
          <a:p>
            <a:pPr marL="355600">
              <a:lnSpc>
                <a:spcPct val="100000"/>
              </a:lnSpc>
              <a:spcBef>
                <a:spcPts val="360"/>
              </a:spcBef>
            </a:pP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іншого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товару;</a:t>
            </a:r>
            <a:endParaRPr sz="20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360"/>
              </a:spcBef>
              <a:buClr>
                <a:srgbClr val="FF6600"/>
              </a:buClr>
              <a:buSzPct val="120000"/>
              <a:buChar char="•"/>
              <a:tabLst>
                <a:tab pos="354965" algn="l"/>
                <a:tab pos="355600" algn="l"/>
              </a:tabLst>
            </a:pP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поведінка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споживача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є</a:t>
            </a:r>
            <a:r>
              <a:rPr sz="20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раціональною,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оскільки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він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керується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особистим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інтересом;</a:t>
            </a:r>
            <a:endParaRPr sz="2000">
              <a:latin typeface="Microsoft Sans Serif"/>
              <a:cs typeface="Microsoft Sans Serif"/>
            </a:endParaRPr>
          </a:p>
          <a:p>
            <a:pPr marL="355600" marR="32384" indent="-342900">
              <a:lnSpc>
                <a:spcPct val="114999"/>
              </a:lnSpc>
              <a:buClr>
                <a:srgbClr val="FF6600"/>
              </a:buClr>
              <a:buSzPct val="120000"/>
              <a:buChar char="•"/>
              <a:tabLst>
                <a:tab pos="354965" algn="l"/>
                <a:tab pos="355600" algn="l"/>
              </a:tabLst>
            </a:pP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прагне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максимізувати сукупну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корисність,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так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65" dirty="0">
                <a:solidFill>
                  <a:srgbClr val="001F5F"/>
                </a:solidFill>
                <a:latin typeface="Microsoft Sans Serif"/>
                <a:cs typeface="Microsoft Sans Serif"/>
              </a:rPr>
              <a:t>як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намагається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вибрати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такий </a:t>
            </a:r>
            <a:r>
              <a:rPr sz="2000" spc="-5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набір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благ,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який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приносить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йому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найбільшу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корисність;</a:t>
            </a:r>
            <a:endParaRPr sz="20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365"/>
              </a:spcBef>
              <a:buClr>
                <a:srgbClr val="FF6600"/>
              </a:buClr>
              <a:buSzPct val="120000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вибір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споживача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впливають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основні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положення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закону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спадної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граничної</a:t>
            </a:r>
            <a:endParaRPr sz="2000">
              <a:latin typeface="Microsoft Sans Serif"/>
              <a:cs typeface="Microsoft Sans Serif"/>
            </a:endParaRPr>
          </a:p>
          <a:p>
            <a:pPr marL="355600">
              <a:lnSpc>
                <a:spcPct val="100000"/>
              </a:lnSpc>
              <a:spcBef>
                <a:spcPts val="359"/>
              </a:spcBef>
            </a:pP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корисності;</a:t>
            </a:r>
            <a:endParaRPr sz="20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359"/>
              </a:spcBef>
              <a:buClr>
                <a:srgbClr val="FF6600"/>
              </a:buClr>
              <a:buSzPct val="120000"/>
              <a:buChar char="•"/>
              <a:tabLst>
                <a:tab pos="354965" algn="l"/>
                <a:tab pos="355600" algn="l"/>
              </a:tabLst>
            </a:pP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виборі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благ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можливості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споживача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обмежені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цінами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товари,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його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доходами.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870069" y="4192739"/>
            <a:ext cx="6775450" cy="2515870"/>
          </a:xfrm>
          <a:prstGeom prst="rect">
            <a:avLst/>
          </a:prstGeom>
          <a:ln w="25400">
            <a:solidFill>
              <a:srgbClr val="FF6600"/>
            </a:solidFill>
          </a:ln>
        </p:spPr>
        <p:txBody>
          <a:bodyPr vert="horz" wrap="square" lIns="0" tIns="895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05"/>
              </a:spcBef>
            </a:pP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Принципи</a:t>
            </a:r>
            <a:r>
              <a:rPr sz="2000" b="1" spc="-5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розуміння</a:t>
            </a:r>
            <a:r>
              <a:rPr sz="2000" b="1" spc="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поведінки:</a:t>
            </a:r>
            <a:endParaRPr sz="2000">
              <a:latin typeface="Arial"/>
              <a:cs typeface="Arial"/>
            </a:endParaRPr>
          </a:p>
          <a:p>
            <a:pPr marL="92075">
              <a:lnSpc>
                <a:spcPts val="2820"/>
              </a:lnSpc>
              <a:spcBef>
                <a:spcPts val="60"/>
              </a:spcBef>
            </a:pPr>
            <a:r>
              <a:rPr sz="2400" spc="50" dirty="0">
                <a:solidFill>
                  <a:srgbClr val="FF6600"/>
                </a:solidFill>
                <a:latin typeface="MS Gothic"/>
                <a:cs typeface="MS Gothic"/>
              </a:rPr>
              <a:t>✔</a:t>
            </a:r>
            <a:r>
              <a:rPr sz="20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Влада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споживача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безмірна.</a:t>
            </a:r>
            <a:endParaRPr sz="2000">
              <a:latin typeface="Microsoft Sans Serif"/>
              <a:cs typeface="Microsoft Sans Serif"/>
            </a:endParaRPr>
          </a:p>
          <a:p>
            <a:pPr marL="92075">
              <a:lnSpc>
                <a:spcPts val="2760"/>
              </a:lnSpc>
            </a:pPr>
            <a:r>
              <a:rPr sz="2400" dirty="0">
                <a:solidFill>
                  <a:srgbClr val="FF6600"/>
                </a:solidFill>
                <a:latin typeface="MS Gothic"/>
                <a:cs typeface="MS Gothic"/>
              </a:rPr>
              <a:t>✔</a:t>
            </a:r>
            <a:r>
              <a:rPr sz="2400" spc="-900" dirty="0">
                <a:solidFill>
                  <a:srgbClr val="FF6600"/>
                </a:solidFill>
                <a:latin typeface="MS Gothic"/>
                <a:cs typeface="MS Gothic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ч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нез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алежн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и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й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с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оєм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вибо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р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і.</a:t>
            </a:r>
            <a:endParaRPr sz="2000">
              <a:latin typeface="Microsoft Sans Serif"/>
              <a:cs typeface="Microsoft Sans Serif"/>
            </a:endParaRPr>
          </a:p>
          <a:p>
            <a:pPr marL="92075">
              <a:lnSpc>
                <a:spcPts val="2760"/>
              </a:lnSpc>
            </a:pPr>
            <a:r>
              <a:rPr sz="2400" dirty="0">
                <a:solidFill>
                  <a:srgbClr val="FF6600"/>
                </a:solidFill>
                <a:latin typeface="MS Gothic"/>
                <a:cs typeface="MS Gothic"/>
              </a:rPr>
              <a:t>✔</a:t>
            </a:r>
            <a:r>
              <a:rPr sz="2400" spc="-900" dirty="0">
                <a:solidFill>
                  <a:srgbClr val="FF6600"/>
                </a:solidFill>
                <a:latin typeface="MS Gothic"/>
                <a:cs typeface="MS Gothic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Поведінка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споживача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піддається</a:t>
            </a:r>
            <a:r>
              <a:rPr sz="20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впливу.</a:t>
            </a:r>
            <a:endParaRPr sz="2000">
              <a:latin typeface="Microsoft Sans Serif"/>
              <a:cs typeface="Microsoft Sans Serif"/>
            </a:endParaRPr>
          </a:p>
          <a:p>
            <a:pPr marL="92075">
              <a:lnSpc>
                <a:spcPts val="2820"/>
              </a:lnSpc>
            </a:pPr>
            <a:r>
              <a:rPr sz="2400" dirty="0">
                <a:solidFill>
                  <a:srgbClr val="FF6600"/>
                </a:solidFill>
                <a:latin typeface="MS Gothic"/>
                <a:cs typeface="MS Gothic"/>
              </a:rPr>
              <a:t>✔</a:t>
            </a:r>
            <a:r>
              <a:rPr sz="2400" spc="-900" dirty="0">
                <a:solidFill>
                  <a:srgbClr val="FF6600"/>
                </a:solidFill>
                <a:latin typeface="MS Gothic"/>
                <a:cs typeface="MS Gothic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л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и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ваюч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и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а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п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ов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е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ді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н</a:t>
            </a:r>
            <a:r>
              <a:rPr sz="2000" spc="-65" dirty="0">
                <a:solidFill>
                  <a:srgbClr val="001F5F"/>
                </a:solidFill>
                <a:latin typeface="Microsoft Sans Serif"/>
                <a:cs typeface="Microsoft Sans Serif"/>
              </a:rPr>
              <a:t>ку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споживача,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слід</a:t>
            </a:r>
            <a:endParaRPr sz="2000">
              <a:latin typeface="Microsoft Sans Serif"/>
              <a:cs typeface="Microsoft Sans Serif"/>
            </a:endParaRPr>
          </a:p>
          <a:p>
            <a:pPr marL="434975">
              <a:lnSpc>
                <a:spcPct val="100000"/>
              </a:lnSpc>
              <a:spcBef>
                <a:spcPts val="280"/>
              </a:spcBef>
            </a:pP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дотримуватися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соціальний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етики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законності.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5269" y="4280459"/>
            <a:ext cx="3767201" cy="235157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1721845" y="6485331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solidFill>
                  <a:srgbClr val="385522"/>
                </a:solidFill>
                <a:latin typeface="Arial"/>
                <a:cs typeface="Arial"/>
              </a:rPr>
              <a:t>9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18940" y="23875"/>
            <a:ext cx="48355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40" dirty="0">
                <a:solidFill>
                  <a:srgbClr val="5B0091"/>
                </a:solidFill>
              </a:rPr>
              <a:t>Розвиток</a:t>
            </a:r>
            <a:r>
              <a:rPr sz="2800" spc="40" dirty="0">
                <a:solidFill>
                  <a:srgbClr val="5B0091"/>
                </a:solidFill>
              </a:rPr>
              <a:t> </a:t>
            </a:r>
            <a:r>
              <a:rPr sz="2800" spc="-50" dirty="0">
                <a:solidFill>
                  <a:srgbClr val="5B0091"/>
                </a:solidFill>
              </a:rPr>
              <a:t>наук</a:t>
            </a:r>
            <a:r>
              <a:rPr sz="2800" spc="20" dirty="0">
                <a:solidFill>
                  <a:srgbClr val="5B0091"/>
                </a:solidFill>
              </a:rPr>
              <a:t> </a:t>
            </a:r>
            <a:r>
              <a:rPr sz="2800" spc="-15" dirty="0">
                <a:solidFill>
                  <a:srgbClr val="5B0091"/>
                </a:solidFill>
              </a:rPr>
              <a:t>про</a:t>
            </a:r>
            <a:r>
              <a:rPr sz="2800" spc="40" dirty="0">
                <a:solidFill>
                  <a:srgbClr val="5B0091"/>
                </a:solidFill>
              </a:rPr>
              <a:t> </a:t>
            </a:r>
            <a:r>
              <a:rPr sz="2800" spc="-30" dirty="0">
                <a:solidFill>
                  <a:srgbClr val="5B0091"/>
                </a:solidFill>
              </a:rPr>
              <a:t>поведінку: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261010" y="878204"/>
            <a:ext cx="21507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6600"/>
                </a:solidFill>
                <a:latin typeface="Arial"/>
                <a:cs typeface="Arial"/>
              </a:rPr>
              <a:t>Зовнішні фактори: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1010" y="1152525"/>
            <a:ext cx="592328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9230" indent="-177165">
              <a:lnSpc>
                <a:spcPct val="100000"/>
              </a:lnSpc>
              <a:spcBef>
                <a:spcPts val="100"/>
              </a:spcBef>
              <a:buChar char="•"/>
              <a:tabLst>
                <a:tab pos="189865" algn="l"/>
              </a:tabLst>
            </a:pP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Розвиток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виробництва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-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попит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перевищує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пропозицію</a:t>
            </a:r>
            <a:endParaRPr sz="1800">
              <a:latin typeface="Microsoft Sans Serif"/>
              <a:cs typeface="Microsoft Sans Serif"/>
            </a:endParaRPr>
          </a:p>
          <a:p>
            <a:pPr marL="189230" indent="-177165">
              <a:lnSpc>
                <a:spcPct val="100000"/>
              </a:lnSpc>
              <a:buChar char="•"/>
              <a:tabLst>
                <a:tab pos="189865" algn="l"/>
              </a:tabLst>
            </a:pP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Поява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радіо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470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нові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можливості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реклами</a:t>
            </a:r>
            <a:endParaRPr sz="1800">
              <a:latin typeface="Microsoft Sans Serif"/>
              <a:cs typeface="Microsoft Sans Serif"/>
            </a:endParaRPr>
          </a:p>
          <a:p>
            <a:pPr marL="189230" indent="-177165">
              <a:lnSpc>
                <a:spcPct val="100000"/>
              </a:lnSpc>
              <a:buChar char="•"/>
              <a:tabLst>
                <a:tab pos="189865" algn="l"/>
              </a:tabLst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Перші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супермаркети</a:t>
            </a:r>
            <a:r>
              <a:rPr sz="18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та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фірмові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магазини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071998" y="2147668"/>
            <a:ext cx="6447790" cy="1055370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sz="2000" b="1" dirty="0">
                <a:solidFill>
                  <a:srgbClr val="6F2F9F"/>
                </a:solidFill>
                <a:latin typeface="Arial"/>
                <a:cs typeface="Arial"/>
              </a:rPr>
              <a:t>Післявоєнна</a:t>
            </a:r>
            <a:r>
              <a:rPr sz="2000" b="1" spc="-5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6F2F9F"/>
                </a:solidFill>
                <a:latin typeface="Arial"/>
                <a:cs typeface="Arial"/>
              </a:rPr>
              <a:t>епоха</a:t>
            </a:r>
            <a:endParaRPr sz="2000">
              <a:latin typeface="Arial"/>
              <a:cs typeface="Arial"/>
            </a:endParaRPr>
          </a:p>
          <a:p>
            <a:pPr marL="1515110">
              <a:lnSpc>
                <a:spcPct val="100000"/>
              </a:lnSpc>
              <a:spcBef>
                <a:spcPts val="655"/>
              </a:spcBef>
            </a:pPr>
            <a:r>
              <a:rPr sz="1800" b="1" spc="-15" dirty="0">
                <a:solidFill>
                  <a:srgbClr val="FF6600"/>
                </a:solidFill>
                <a:latin typeface="Arial"/>
                <a:cs typeface="Arial"/>
              </a:rPr>
              <a:t>Стан</a:t>
            </a:r>
            <a:r>
              <a:rPr sz="1800" b="1" spc="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6600"/>
                </a:solidFill>
                <a:latin typeface="Arial"/>
                <a:cs typeface="Arial"/>
              </a:rPr>
              <a:t>науки:</a:t>
            </a:r>
            <a:endParaRPr sz="1800">
              <a:latin typeface="Arial"/>
              <a:cs typeface="Arial"/>
            </a:endParaRPr>
          </a:p>
          <a:p>
            <a:pPr marL="1692275" indent="-177800">
              <a:lnSpc>
                <a:spcPct val="100000"/>
              </a:lnSpc>
              <a:buChar char="•"/>
              <a:tabLst>
                <a:tab pos="1692910" algn="l"/>
              </a:tabLst>
            </a:pP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Вивчення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сприйняття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інформації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навчання,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74917" y="3177032"/>
            <a:ext cx="497903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9230" indent="-177165">
              <a:lnSpc>
                <a:spcPct val="100000"/>
              </a:lnSpc>
              <a:spcBef>
                <a:spcPts val="100"/>
              </a:spcBef>
              <a:buChar char="•"/>
              <a:tabLst>
                <a:tab pos="189865" algn="l"/>
              </a:tabLst>
            </a:pP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Вплив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групи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та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особистості,</a:t>
            </a:r>
            <a:endParaRPr sz="1800">
              <a:latin typeface="Microsoft Sans Serif"/>
              <a:cs typeface="Microsoft Sans Serif"/>
            </a:endParaRPr>
          </a:p>
          <a:p>
            <a:pPr marL="189230" indent="-177165">
              <a:lnSpc>
                <a:spcPct val="100000"/>
              </a:lnSpc>
              <a:buChar char="•"/>
              <a:tabLst>
                <a:tab pos="189865" algn="l"/>
              </a:tabLst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Проведення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вирішенні</a:t>
            </a:r>
            <a:r>
              <a:rPr sz="18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проблеми.</a:t>
            </a:r>
            <a:endParaRPr sz="1800">
              <a:latin typeface="Microsoft Sans Serif"/>
              <a:cs typeface="Microsoft Sans Serif"/>
            </a:endParaRPr>
          </a:p>
          <a:p>
            <a:pPr marL="189230" indent="-177165">
              <a:lnSpc>
                <a:spcPct val="100000"/>
              </a:lnSpc>
              <a:buChar char="•"/>
              <a:tabLst>
                <a:tab pos="189865" algn="l"/>
              </a:tabLst>
            </a:pP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Вплив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прихильність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торговій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марці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(імідж)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74917" y="1108964"/>
            <a:ext cx="540385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9230" indent="-177165">
              <a:lnSpc>
                <a:spcPct val="100000"/>
              </a:lnSpc>
              <a:spcBef>
                <a:spcPts val="100"/>
              </a:spcBef>
              <a:buChar char="•"/>
              <a:tabLst>
                <a:tab pos="189865" algn="l"/>
              </a:tabLst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Теоретичні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дослідження</a:t>
            </a:r>
            <a:endParaRPr sz="1800">
              <a:latin typeface="Microsoft Sans Serif"/>
              <a:cs typeface="Microsoft Sans Serif"/>
            </a:endParaRPr>
          </a:p>
          <a:p>
            <a:pPr marL="189230" marR="5080" indent="-177165">
              <a:lnSpc>
                <a:spcPct val="100000"/>
              </a:lnSpc>
              <a:buChar char="•"/>
              <a:tabLst>
                <a:tab pos="189865" algn="l"/>
              </a:tabLst>
            </a:pP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Новий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напрямок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психології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-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біхевіоризм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5" dirty="0">
                <a:solidFill>
                  <a:srgbClr val="001F5F"/>
                </a:solidFill>
                <a:latin typeface="Microsoft Sans Serif"/>
                <a:cs typeface="Microsoft Sans Serif"/>
              </a:rPr>
              <a:t>(Джон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Ватсон)</a:t>
            </a:r>
            <a:endParaRPr sz="1800">
              <a:latin typeface="Microsoft Sans Serif"/>
              <a:cs typeface="Microsoft Sans Serif"/>
            </a:endParaRPr>
          </a:p>
          <a:p>
            <a:pPr marL="189230" indent="-177165">
              <a:lnSpc>
                <a:spcPct val="100000"/>
              </a:lnSpc>
              <a:buChar char="•"/>
              <a:tabLst>
                <a:tab pos="189865" algn="l"/>
              </a:tabLst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Теорія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вплив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повторення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реклами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відгук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34610" y="440879"/>
            <a:ext cx="3300729" cy="69405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470"/>
              </a:spcBef>
            </a:pPr>
            <a:r>
              <a:rPr sz="2000" b="1" dirty="0">
                <a:solidFill>
                  <a:srgbClr val="6F2F9F"/>
                </a:solidFill>
                <a:latin typeface="Arial"/>
                <a:cs typeface="Arial"/>
              </a:rPr>
              <a:t>1800</a:t>
            </a:r>
            <a:r>
              <a:rPr sz="2000" b="1" spc="-3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6F2F9F"/>
                </a:solidFill>
                <a:latin typeface="Arial"/>
                <a:cs typeface="Arial"/>
              </a:rPr>
              <a:t>-</a:t>
            </a:r>
            <a:r>
              <a:rPr sz="2000" b="1" spc="-3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6F2F9F"/>
                </a:solidFill>
                <a:latin typeface="Arial"/>
                <a:cs typeface="Arial"/>
              </a:rPr>
              <a:t>Друга</a:t>
            </a:r>
            <a:r>
              <a:rPr sz="2000" b="1" spc="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6F2F9F"/>
                </a:solidFill>
                <a:latin typeface="Arial"/>
                <a:cs typeface="Arial"/>
              </a:rPr>
              <a:t>світова</a:t>
            </a:r>
            <a:r>
              <a:rPr sz="2000" b="1" spc="-2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6F2F9F"/>
                </a:solidFill>
                <a:latin typeface="Arial"/>
                <a:cs typeface="Arial"/>
              </a:rPr>
              <a:t>війна</a:t>
            </a:r>
            <a:endParaRPr sz="2000">
              <a:latin typeface="Arial"/>
              <a:cs typeface="Arial"/>
            </a:endParaRPr>
          </a:p>
          <a:p>
            <a:pPr marR="12700" algn="r">
              <a:lnSpc>
                <a:spcPct val="100000"/>
              </a:lnSpc>
              <a:spcBef>
                <a:spcPts val="330"/>
              </a:spcBef>
            </a:pPr>
            <a:r>
              <a:rPr sz="1800" b="1" spc="-15" dirty="0">
                <a:solidFill>
                  <a:srgbClr val="FF6600"/>
                </a:solidFill>
                <a:latin typeface="Arial"/>
                <a:cs typeface="Arial"/>
              </a:rPr>
              <a:t>Стан</a:t>
            </a:r>
            <a:r>
              <a:rPr sz="1800" b="1" spc="-2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6600"/>
                </a:solidFill>
                <a:latin typeface="Arial"/>
                <a:cs typeface="Arial"/>
              </a:rPr>
              <a:t>науки: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1010" y="2547873"/>
            <a:ext cx="456311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6600"/>
                </a:solidFill>
                <a:latin typeface="Arial"/>
                <a:cs typeface="Arial"/>
              </a:rPr>
              <a:t>Зовнішні</a:t>
            </a:r>
            <a:r>
              <a:rPr sz="1800" b="1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6600"/>
                </a:solidFill>
                <a:latin typeface="Arial"/>
                <a:cs typeface="Arial"/>
              </a:rPr>
              <a:t>фактори:</a:t>
            </a:r>
            <a:endParaRPr sz="1800">
              <a:latin typeface="Arial"/>
              <a:cs typeface="Arial"/>
            </a:endParaRPr>
          </a:p>
          <a:p>
            <a:pPr marL="189230" marR="5080" indent="-177165">
              <a:lnSpc>
                <a:spcPct val="100000"/>
              </a:lnSpc>
              <a:buChar char="•"/>
              <a:tabLst>
                <a:tab pos="189865" algn="l"/>
              </a:tabLst>
            </a:pP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Жага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споживання,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зростання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купівельної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спроможності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1010" y="3371215"/>
            <a:ext cx="5786120" cy="2806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9230" marR="600075" indent="-177165">
              <a:lnSpc>
                <a:spcPct val="100000"/>
              </a:lnSpc>
              <a:spcBef>
                <a:spcPts val="100"/>
              </a:spcBef>
              <a:buChar char="•"/>
              <a:tabLst>
                <a:tab pos="189865" algn="l"/>
              </a:tabLst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Зростання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виробництва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конкуренції,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розвиток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продукту</a:t>
            </a:r>
            <a:endParaRPr sz="1800">
              <a:latin typeface="Microsoft Sans Serif"/>
              <a:cs typeface="Microsoft Sans Serif"/>
            </a:endParaRPr>
          </a:p>
          <a:p>
            <a:pPr marL="189230" indent="-177165">
              <a:lnSpc>
                <a:spcPct val="100000"/>
              </a:lnSpc>
              <a:buChar char="•"/>
              <a:tabLst>
                <a:tab pos="189865" algn="l"/>
              </a:tabLst>
            </a:pP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Поява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телебачення,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масові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комунікації</a:t>
            </a:r>
            <a:endParaRPr sz="1800">
              <a:latin typeface="Microsoft Sans Serif"/>
              <a:cs typeface="Microsoft Sans Serif"/>
            </a:endParaRPr>
          </a:p>
          <a:p>
            <a:pPr marL="189230" indent="-177165">
              <a:lnSpc>
                <a:spcPct val="100000"/>
              </a:lnSpc>
              <a:buChar char="•"/>
              <a:tabLst>
                <a:tab pos="189865" algn="l"/>
              </a:tabLst>
            </a:pP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Революція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розподілі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(торгові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центри,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дискаунтери)</a:t>
            </a:r>
            <a:endParaRPr sz="1800">
              <a:latin typeface="Microsoft Sans Serif"/>
              <a:cs typeface="Microsoft Sans Serif"/>
            </a:endParaRPr>
          </a:p>
          <a:p>
            <a:pPr marL="189230" indent="-177165">
              <a:lnSpc>
                <a:spcPts val="2070"/>
              </a:lnSpc>
              <a:buChar char="•"/>
              <a:tabLst>
                <a:tab pos="189865" algn="l"/>
              </a:tabLst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Участь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виробників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просуванні</a:t>
            </a:r>
            <a:endParaRPr sz="1800">
              <a:latin typeface="Microsoft Sans Serif"/>
              <a:cs typeface="Microsoft Sans Serif"/>
            </a:endParaRPr>
          </a:p>
          <a:p>
            <a:pPr marR="247650" algn="r">
              <a:lnSpc>
                <a:spcPts val="2310"/>
              </a:lnSpc>
            </a:pPr>
            <a:r>
              <a:rPr sz="2000" b="1" spc="-10" dirty="0">
                <a:solidFill>
                  <a:srgbClr val="6F2F9F"/>
                </a:solidFill>
                <a:latin typeface="Arial"/>
                <a:cs typeface="Arial"/>
              </a:rPr>
              <a:t>60-ті</a:t>
            </a:r>
            <a:r>
              <a:rPr sz="2000" b="1" spc="-3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6F2F9F"/>
                </a:solidFill>
                <a:latin typeface="Arial"/>
                <a:cs typeface="Arial"/>
              </a:rPr>
              <a:t>роки</a:t>
            </a:r>
            <a:endParaRPr sz="2000">
              <a:latin typeface="Arial"/>
              <a:cs typeface="Arial"/>
            </a:endParaRPr>
          </a:p>
          <a:p>
            <a:pPr marL="200025" indent="-177800">
              <a:lnSpc>
                <a:spcPct val="100000"/>
              </a:lnSpc>
              <a:spcBef>
                <a:spcPts val="225"/>
              </a:spcBef>
              <a:buChar char="•"/>
              <a:tabLst>
                <a:tab pos="200660" algn="l"/>
              </a:tabLst>
            </a:pP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Дослідження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мотивації</a:t>
            </a:r>
            <a:endParaRPr sz="1800">
              <a:latin typeface="Microsoft Sans Serif"/>
              <a:cs typeface="Microsoft Sans Serif"/>
            </a:endParaRPr>
          </a:p>
          <a:p>
            <a:pPr marL="200025" indent="-177800">
              <a:lnSpc>
                <a:spcPct val="100000"/>
              </a:lnSpc>
              <a:buChar char="•"/>
              <a:tabLst>
                <a:tab pos="200660" algn="l"/>
              </a:tabLst>
            </a:pP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Виявлення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прихованих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мотивів</a:t>
            </a:r>
            <a:endParaRPr sz="1800">
              <a:latin typeface="Microsoft Sans Serif"/>
              <a:cs typeface="Microsoft Sans Serif"/>
            </a:endParaRPr>
          </a:p>
          <a:p>
            <a:pPr marL="200025" indent="-177800">
              <a:lnSpc>
                <a:spcPct val="100000"/>
              </a:lnSpc>
              <a:buChar char="•"/>
              <a:tabLst>
                <a:tab pos="200660" algn="l"/>
              </a:tabLst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Підсвідоме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переконання</a:t>
            </a:r>
            <a:endParaRPr sz="1800">
              <a:latin typeface="Microsoft Sans Serif"/>
              <a:cs typeface="Microsoft Sans Serif"/>
            </a:endParaRPr>
          </a:p>
          <a:p>
            <a:pPr marL="200025" indent="-177800">
              <a:lnSpc>
                <a:spcPct val="100000"/>
              </a:lnSpc>
              <a:buChar char="•"/>
              <a:tabLst>
                <a:tab pos="200660" algn="l"/>
              </a:tabLst>
            </a:pP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Формування</a:t>
            </a:r>
            <a:r>
              <a:rPr sz="18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моделі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прийняття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рішення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покупку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1678" y="6151270"/>
            <a:ext cx="66020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9230" indent="-177165">
              <a:lnSpc>
                <a:spcPct val="100000"/>
              </a:lnSpc>
              <a:spcBef>
                <a:spcPts val="100"/>
              </a:spcBef>
              <a:buChar char="•"/>
              <a:tabLst>
                <a:tab pos="189865" algn="l"/>
              </a:tabLst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Стимулювання</a:t>
            </a:r>
            <a:r>
              <a:rPr sz="18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покупок</a:t>
            </a:r>
            <a:r>
              <a:rPr sz="1800" spc="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через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інновації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та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масові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комунікації</a:t>
            </a:r>
            <a:endParaRPr sz="1800">
              <a:latin typeface="Microsoft Sans Serif"/>
              <a:cs typeface="Microsoft Sans Serif"/>
            </a:endParaRPr>
          </a:p>
          <a:p>
            <a:pPr marL="189230" indent="-177165">
              <a:lnSpc>
                <a:spcPct val="100000"/>
              </a:lnSpc>
              <a:buChar char="•"/>
              <a:tabLst>
                <a:tab pos="189865" algn="l"/>
              </a:tabLst>
            </a:pP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Виділення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досліджень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поведінки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окрему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область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04757" y="3872483"/>
            <a:ext cx="3366388" cy="2985513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11721845" y="6485331"/>
            <a:ext cx="278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10" dirty="0">
                <a:solidFill>
                  <a:srgbClr val="385522"/>
                </a:solidFill>
                <a:latin typeface="Arial"/>
                <a:cs typeface="Arial"/>
              </a:rPr>
              <a:t>10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43427" y="165303"/>
            <a:ext cx="57772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i="1" spc="-5" dirty="0">
                <a:solidFill>
                  <a:srgbClr val="5B0091"/>
                </a:solidFill>
                <a:latin typeface="Arial"/>
                <a:cs typeface="Arial"/>
              </a:rPr>
              <a:t>Еволюція</a:t>
            </a:r>
            <a:r>
              <a:rPr sz="2800" b="1" i="1" spc="-20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5B0091"/>
                </a:solidFill>
                <a:latin typeface="Arial"/>
                <a:cs typeface="Arial"/>
              </a:rPr>
              <a:t>поведінки</a:t>
            </a:r>
            <a:r>
              <a:rPr sz="2800" b="1" i="1" spc="-15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5B0091"/>
                </a:solidFill>
                <a:latin typeface="Arial"/>
                <a:cs typeface="Arial"/>
              </a:rPr>
              <a:t>споживачів</a:t>
            </a:r>
            <a:endParaRPr sz="2800">
              <a:latin typeface="Arial"/>
              <a:cs typeface="Arial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68858" y="1855470"/>
          <a:ext cx="8096250" cy="24250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792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9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6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97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1792">
                <a:tc>
                  <a:txBody>
                    <a:bodyPr/>
                    <a:lstStyle/>
                    <a:p>
                      <a:pPr marL="525145">
                        <a:lnSpc>
                          <a:spcPts val="1710"/>
                        </a:lnSpc>
                      </a:pPr>
                      <a:r>
                        <a:rPr sz="1800" b="1" dirty="0">
                          <a:solidFill>
                            <a:srgbClr val="FFC000"/>
                          </a:solidFill>
                          <a:latin typeface="Calibri"/>
                          <a:cs typeface="Calibri"/>
                        </a:rPr>
                        <a:t>Виробник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81075">
                        <a:lnSpc>
                          <a:spcPts val="1710"/>
                        </a:lnSpc>
                      </a:pPr>
                      <a:r>
                        <a:rPr sz="1800" b="1" spc="-5" dirty="0">
                          <a:solidFill>
                            <a:srgbClr val="FFC000"/>
                          </a:solidFill>
                          <a:latin typeface="Calibri"/>
                          <a:cs typeface="Calibri"/>
                        </a:rPr>
                        <a:t>Роздрібна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1052830">
                        <a:lnSpc>
                          <a:spcPct val="100000"/>
                        </a:lnSpc>
                      </a:pPr>
                      <a:r>
                        <a:rPr sz="1800" b="1" spc="-5" dirty="0">
                          <a:solidFill>
                            <a:srgbClr val="FFC000"/>
                          </a:solidFill>
                          <a:latin typeface="Calibri"/>
                          <a:cs typeface="Calibri"/>
                        </a:rPr>
                        <a:t>торгівля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07670">
                        <a:lnSpc>
                          <a:spcPts val="1710"/>
                        </a:lnSpc>
                      </a:pPr>
                      <a:r>
                        <a:rPr sz="1800" b="1" spc="-5" dirty="0">
                          <a:solidFill>
                            <a:srgbClr val="FFC000"/>
                          </a:solidFill>
                          <a:latin typeface="Calibri"/>
                          <a:cs typeface="Calibri"/>
                        </a:rPr>
                        <a:t>Споживач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0627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1800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Друга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світова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війна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1430" marB="0"/>
                </a:tc>
                <a:tc>
                  <a:txBody>
                    <a:bodyPr/>
                    <a:lstStyle/>
                    <a:p>
                      <a:pPr marL="80073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1970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2000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143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4389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2000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+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143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20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marL="36322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Орієнтація</a:t>
                      </a:r>
                      <a:r>
                        <a:rPr sz="18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на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380365">
                        <a:lnSpc>
                          <a:spcPts val="2150"/>
                        </a:lnSpc>
                        <a:spcBef>
                          <a:spcPts val="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виробництво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marL="301625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Орієнтація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на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торгівлю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marR="67310" algn="ctr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Орієнтація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на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R="66040" algn="ctr">
                        <a:lnSpc>
                          <a:spcPts val="2150"/>
                        </a:lnSpc>
                        <a:spcBef>
                          <a:spcPts val="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маркетинг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marL="121920" algn="ctr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Орієнтація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на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124460" algn="ctr">
                        <a:lnSpc>
                          <a:spcPts val="2150"/>
                        </a:lnSpc>
                        <a:spcBef>
                          <a:spcPts val="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споживача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937361" y="1072134"/>
            <a:ext cx="7689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6600"/>
                </a:solidFill>
                <a:latin typeface="Tahoma"/>
                <a:cs typeface="Tahoma"/>
              </a:rPr>
              <a:t>Сла</a:t>
            </a:r>
            <a:r>
              <a:rPr sz="1800" spc="-10" dirty="0">
                <a:solidFill>
                  <a:srgbClr val="FF6600"/>
                </a:solidFill>
                <a:latin typeface="Tahoma"/>
                <a:cs typeface="Tahoma"/>
              </a:rPr>
              <a:t>б</a:t>
            </a:r>
            <a:r>
              <a:rPr sz="1800" spc="-5" dirty="0">
                <a:solidFill>
                  <a:srgbClr val="FF6600"/>
                </a:solidFill>
                <a:latin typeface="Tahoma"/>
                <a:cs typeface="Tahoma"/>
              </a:rPr>
              <a:t>ке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78522" y="1072134"/>
            <a:ext cx="7829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6600"/>
                </a:solidFill>
                <a:latin typeface="Tahoma"/>
                <a:cs typeface="Tahoma"/>
              </a:rPr>
              <a:t>Сильне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03245" y="1047750"/>
            <a:ext cx="24682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6600"/>
                </a:solidFill>
                <a:latin typeface="Tahoma"/>
                <a:cs typeface="Tahoma"/>
              </a:rPr>
              <a:t>Вплив</a:t>
            </a:r>
            <a:r>
              <a:rPr sz="2000" b="1" spc="-90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FF6600"/>
                </a:solidFill>
                <a:latin typeface="Tahoma"/>
                <a:cs typeface="Tahoma"/>
              </a:rPr>
              <a:t>споживачів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299781" y="3119945"/>
            <a:ext cx="152400" cy="509905"/>
            <a:chOff x="1299781" y="3119945"/>
            <a:chExt cx="152400" cy="509905"/>
          </a:xfrm>
        </p:grpSpPr>
        <p:sp>
          <p:nvSpPr>
            <p:cNvPr id="8" name="object 8"/>
            <p:cNvSpPr/>
            <p:nvPr/>
          </p:nvSpPr>
          <p:spPr>
            <a:xfrm>
              <a:off x="1304544" y="3124707"/>
              <a:ext cx="142875" cy="500380"/>
            </a:xfrm>
            <a:custGeom>
              <a:avLst/>
              <a:gdLst/>
              <a:ahLst/>
              <a:cxnLst/>
              <a:rect l="l" t="t" r="r" b="b"/>
              <a:pathLst>
                <a:path w="142875" h="500379">
                  <a:moveTo>
                    <a:pt x="107061" y="0"/>
                  </a:moveTo>
                  <a:lnTo>
                    <a:pt x="35687" y="0"/>
                  </a:lnTo>
                  <a:lnTo>
                    <a:pt x="35687" y="428625"/>
                  </a:lnTo>
                  <a:lnTo>
                    <a:pt x="0" y="428625"/>
                  </a:lnTo>
                  <a:lnTo>
                    <a:pt x="71374" y="500125"/>
                  </a:lnTo>
                  <a:lnTo>
                    <a:pt x="142875" y="428625"/>
                  </a:lnTo>
                  <a:lnTo>
                    <a:pt x="107061" y="428625"/>
                  </a:lnTo>
                  <a:lnTo>
                    <a:pt x="10706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04544" y="3124707"/>
              <a:ext cx="142875" cy="500380"/>
            </a:xfrm>
            <a:custGeom>
              <a:avLst/>
              <a:gdLst/>
              <a:ahLst/>
              <a:cxnLst/>
              <a:rect l="l" t="t" r="r" b="b"/>
              <a:pathLst>
                <a:path w="142875" h="500379">
                  <a:moveTo>
                    <a:pt x="0" y="428625"/>
                  </a:moveTo>
                  <a:lnTo>
                    <a:pt x="35687" y="428625"/>
                  </a:lnTo>
                  <a:lnTo>
                    <a:pt x="35687" y="0"/>
                  </a:lnTo>
                  <a:lnTo>
                    <a:pt x="107061" y="0"/>
                  </a:lnTo>
                  <a:lnTo>
                    <a:pt x="107061" y="428625"/>
                  </a:lnTo>
                  <a:lnTo>
                    <a:pt x="142875" y="428625"/>
                  </a:lnTo>
                  <a:lnTo>
                    <a:pt x="71374" y="500125"/>
                  </a:lnTo>
                  <a:lnTo>
                    <a:pt x="0" y="4286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4014406" y="3119945"/>
            <a:ext cx="152400" cy="509905"/>
            <a:chOff x="4014406" y="3119945"/>
            <a:chExt cx="152400" cy="509905"/>
          </a:xfrm>
        </p:grpSpPr>
        <p:sp>
          <p:nvSpPr>
            <p:cNvPr id="11" name="object 11"/>
            <p:cNvSpPr/>
            <p:nvPr/>
          </p:nvSpPr>
          <p:spPr>
            <a:xfrm>
              <a:off x="4019169" y="3124707"/>
              <a:ext cx="142875" cy="500380"/>
            </a:xfrm>
            <a:custGeom>
              <a:avLst/>
              <a:gdLst/>
              <a:ahLst/>
              <a:cxnLst/>
              <a:rect l="l" t="t" r="r" b="b"/>
              <a:pathLst>
                <a:path w="142875" h="500379">
                  <a:moveTo>
                    <a:pt x="107060" y="0"/>
                  </a:moveTo>
                  <a:lnTo>
                    <a:pt x="35686" y="0"/>
                  </a:lnTo>
                  <a:lnTo>
                    <a:pt x="35686" y="428625"/>
                  </a:lnTo>
                  <a:lnTo>
                    <a:pt x="0" y="428625"/>
                  </a:lnTo>
                  <a:lnTo>
                    <a:pt x="71373" y="500125"/>
                  </a:lnTo>
                  <a:lnTo>
                    <a:pt x="142875" y="428625"/>
                  </a:lnTo>
                  <a:lnTo>
                    <a:pt x="107060" y="428625"/>
                  </a:lnTo>
                  <a:lnTo>
                    <a:pt x="10706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019169" y="3124707"/>
              <a:ext cx="142875" cy="500380"/>
            </a:xfrm>
            <a:custGeom>
              <a:avLst/>
              <a:gdLst/>
              <a:ahLst/>
              <a:cxnLst/>
              <a:rect l="l" t="t" r="r" b="b"/>
              <a:pathLst>
                <a:path w="142875" h="500379">
                  <a:moveTo>
                    <a:pt x="0" y="428625"/>
                  </a:moveTo>
                  <a:lnTo>
                    <a:pt x="35686" y="428625"/>
                  </a:lnTo>
                  <a:lnTo>
                    <a:pt x="35686" y="0"/>
                  </a:lnTo>
                  <a:lnTo>
                    <a:pt x="107060" y="0"/>
                  </a:lnTo>
                  <a:lnTo>
                    <a:pt x="107060" y="428625"/>
                  </a:lnTo>
                  <a:lnTo>
                    <a:pt x="142875" y="428625"/>
                  </a:lnTo>
                  <a:lnTo>
                    <a:pt x="71373" y="500125"/>
                  </a:lnTo>
                  <a:lnTo>
                    <a:pt x="0" y="4286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5162169" y="1924557"/>
            <a:ext cx="1714500" cy="114300"/>
          </a:xfrm>
          <a:custGeom>
            <a:avLst/>
            <a:gdLst/>
            <a:ahLst/>
            <a:cxnLst/>
            <a:rect l="l" t="t" r="r" b="b"/>
            <a:pathLst>
              <a:path w="1714500" h="114300">
                <a:moveTo>
                  <a:pt x="1600200" y="0"/>
                </a:moveTo>
                <a:lnTo>
                  <a:pt x="1625592" y="38088"/>
                </a:lnTo>
                <a:lnTo>
                  <a:pt x="1638300" y="38100"/>
                </a:lnTo>
                <a:lnTo>
                  <a:pt x="1638300" y="76200"/>
                </a:lnTo>
                <a:lnTo>
                  <a:pt x="1625557" y="76200"/>
                </a:lnTo>
                <a:lnTo>
                  <a:pt x="1600073" y="114300"/>
                </a:lnTo>
                <a:lnTo>
                  <a:pt x="1676357" y="76200"/>
                </a:lnTo>
                <a:lnTo>
                  <a:pt x="1638300" y="76200"/>
                </a:lnTo>
                <a:lnTo>
                  <a:pt x="1676381" y="76188"/>
                </a:lnTo>
                <a:lnTo>
                  <a:pt x="1714500" y="57150"/>
                </a:lnTo>
                <a:lnTo>
                  <a:pt x="1600200" y="0"/>
                </a:lnTo>
                <a:close/>
              </a:path>
              <a:path w="1714500" h="114300">
                <a:moveTo>
                  <a:pt x="1638300" y="57150"/>
                </a:moveTo>
                <a:lnTo>
                  <a:pt x="1625565" y="76188"/>
                </a:lnTo>
                <a:lnTo>
                  <a:pt x="1638300" y="76200"/>
                </a:lnTo>
                <a:lnTo>
                  <a:pt x="1638300" y="57150"/>
                </a:lnTo>
                <a:close/>
              </a:path>
              <a:path w="1714500" h="114300">
                <a:moveTo>
                  <a:pt x="0" y="36575"/>
                </a:moveTo>
                <a:lnTo>
                  <a:pt x="0" y="74675"/>
                </a:lnTo>
                <a:lnTo>
                  <a:pt x="1625565" y="76188"/>
                </a:lnTo>
                <a:lnTo>
                  <a:pt x="1638300" y="57150"/>
                </a:lnTo>
                <a:lnTo>
                  <a:pt x="1625592" y="38088"/>
                </a:lnTo>
                <a:lnTo>
                  <a:pt x="0" y="36575"/>
                </a:lnTo>
                <a:close/>
              </a:path>
              <a:path w="1714500" h="114300">
                <a:moveTo>
                  <a:pt x="1625592" y="38088"/>
                </a:moveTo>
                <a:lnTo>
                  <a:pt x="1638300" y="57150"/>
                </a:lnTo>
                <a:lnTo>
                  <a:pt x="1638300" y="38100"/>
                </a:lnTo>
                <a:lnTo>
                  <a:pt x="1625592" y="38088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18917" y="1924557"/>
            <a:ext cx="857250" cy="114300"/>
          </a:xfrm>
          <a:custGeom>
            <a:avLst/>
            <a:gdLst/>
            <a:ahLst/>
            <a:cxnLst/>
            <a:rect l="l" t="t" r="r" b="b"/>
            <a:pathLst>
              <a:path w="857250" h="114300">
                <a:moveTo>
                  <a:pt x="781049" y="57150"/>
                </a:moveTo>
                <a:lnTo>
                  <a:pt x="742949" y="114300"/>
                </a:lnTo>
                <a:lnTo>
                  <a:pt x="819149" y="76200"/>
                </a:lnTo>
                <a:lnTo>
                  <a:pt x="781049" y="76200"/>
                </a:lnTo>
                <a:lnTo>
                  <a:pt x="781049" y="57150"/>
                </a:lnTo>
                <a:close/>
              </a:path>
              <a:path w="857250" h="114300">
                <a:moveTo>
                  <a:pt x="768349" y="38100"/>
                </a:moveTo>
                <a:lnTo>
                  <a:pt x="0" y="38100"/>
                </a:lnTo>
                <a:lnTo>
                  <a:pt x="0" y="76200"/>
                </a:lnTo>
                <a:lnTo>
                  <a:pt x="768349" y="76200"/>
                </a:lnTo>
                <a:lnTo>
                  <a:pt x="781049" y="57150"/>
                </a:lnTo>
                <a:lnTo>
                  <a:pt x="768349" y="38100"/>
                </a:lnTo>
                <a:close/>
              </a:path>
              <a:path w="857250" h="114300">
                <a:moveTo>
                  <a:pt x="819149" y="38100"/>
                </a:moveTo>
                <a:lnTo>
                  <a:pt x="781049" y="38100"/>
                </a:lnTo>
                <a:lnTo>
                  <a:pt x="781049" y="76200"/>
                </a:lnTo>
                <a:lnTo>
                  <a:pt x="819149" y="76200"/>
                </a:lnTo>
                <a:lnTo>
                  <a:pt x="857249" y="57150"/>
                </a:lnTo>
                <a:lnTo>
                  <a:pt x="819149" y="38100"/>
                </a:lnTo>
                <a:close/>
              </a:path>
              <a:path w="857250" h="114300">
                <a:moveTo>
                  <a:pt x="742949" y="0"/>
                </a:moveTo>
                <a:lnTo>
                  <a:pt x="781049" y="57150"/>
                </a:lnTo>
                <a:lnTo>
                  <a:pt x="781049" y="38100"/>
                </a:lnTo>
                <a:lnTo>
                  <a:pt x="819149" y="38100"/>
                </a:lnTo>
                <a:lnTo>
                  <a:pt x="742949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6014656" y="2119820"/>
            <a:ext cx="152400" cy="1652905"/>
            <a:chOff x="6014656" y="2119820"/>
            <a:chExt cx="152400" cy="1652905"/>
          </a:xfrm>
        </p:grpSpPr>
        <p:sp>
          <p:nvSpPr>
            <p:cNvPr id="16" name="object 16"/>
            <p:cNvSpPr/>
            <p:nvPr/>
          </p:nvSpPr>
          <p:spPr>
            <a:xfrm>
              <a:off x="6019419" y="2124582"/>
              <a:ext cx="142875" cy="1643380"/>
            </a:xfrm>
            <a:custGeom>
              <a:avLst/>
              <a:gdLst/>
              <a:ahLst/>
              <a:cxnLst/>
              <a:rect l="l" t="t" r="r" b="b"/>
              <a:pathLst>
                <a:path w="142875" h="1643379">
                  <a:moveTo>
                    <a:pt x="107060" y="0"/>
                  </a:moveTo>
                  <a:lnTo>
                    <a:pt x="35686" y="0"/>
                  </a:lnTo>
                  <a:lnTo>
                    <a:pt x="35686" y="1571624"/>
                  </a:lnTo>
                  <a:lnTo>
                    <a:pt x="0" y="1571624"/>
                  </a:lnTo>
                  <a:lnTo>
                    <a:pt x="71373" y="1643125"/>
                  </a:lnTo>
                  <a:lnTo>
                    <a:pt x="142875" y="1571624"/>
                  </a:lnTo>
                  <a:lnTo>
                    <a:pt x="107060" y="1571624"/>
                  </a:lnTo>
                  <a:lnTo>
                    <a:pt x="10706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019419" y="2124582"/>
              <a:ext cx="142875" cy="1643380"/>
            </a:xfrm>
            <a:custGeom>
              <a:avLst/>
              <a:gdLst/>
              <a:ahLst/>
              <a:cxnLst/>
              <a:rect l="l" t="t" r="r" b="b"/>
              <a:pathLst>
                <a:path w="142875" h="1643379">
                  <a:moveTo>
                    <a:pt x="0" y="1571624"/>
                  </a:moveTo>
                  <a:lnTo>
                    <a:pt x="35686" y="1571624"/>
                  </a:lnTo>
                  <a:lnTo>
                    <a:pt x="35686" y="0"/>
                  </a:lnTo>
                  <a:lnTo>
                    <a:pt x="107060" y="0"/>
                  </a:lnTo>
                  <a:lnTo>
                    <a:pt x="107060" y="1571624"/>
                  </a:lnTo>
                  <a:lnTo>
                    <a:pt x="142875" y="1571624"/>
                  </a:lnTo>
                  <a:lnTo>
                    <a:pt x="71373" y="1643125"/>
                  </a:lnTo>
                  <a:lnTo>
                    <a:pt x="0" y="157162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661568" y="1443608"/>
            <a:ext cx="7715250" cy="76200"/>
          </a:xfrm>
          <a:custGeom>
            <a:avLst/>
            <a:gdLst/>
            <a:ahLst/>
            <a:cxnLst/>
            <a:rect l="l" t="t" r="r" b="b"/>
            <a:pathLst>
              <a:path w="7715250" h="76200">
                <a:moveTo>
                  <a:pt x="7639024" y="0"/>
                </a:moveTo>
                <a:lnTo>
                  <a:pt x="7655956" y="25398"/>
                </a:lnTo>
                <a:lnTo>
                  <a:pt x="7664551" y="25400"/>
                </a:lnTo>
                <a:lnTo>
                  <a:pt x="7664551" y="50800"/>
                </a:lnTo>
                <a:lnTo>
                  <a:pt x="7655957" y="50800"/>
                </a:lnTo>
                <a:lnTo>
                  <a:pt x="7639024" y="76200"/>
                </a:lnTo>
                <a:lnTo>
                  <a:pt x="7689824" y="50800"/>
                </a:lnTo>
                <a:lnTo>
                  <a:pt x="7664551" y="50800"/>
                </a:lnTo>
                <a:lnTo>
                  <a:pt x="7689828" y="50798"/>
                </a:lnTo>
                <a:lnTo>
                  <a:pt x="7715224" y="38100"/>
                </a:lnTo>
                <a:lnTo>
                  <a:pt x="7639024" y="0"/>
                </a:lnTo>
                <a:close/>
              </a:path>
              <a:path w="7715250" h="76200">
                <a:moveTo>
                  <a:pt x="7655956" y="25398"/>
                </a:moveTo>
                <a:lnTo>
                  <a:pt x="7664424" y="38100"/>
                </a:lnTo>
                <a:lnTo>
                  <a:pt x="7655959" y="50798"/>
                </a:lnTo>
                <a:lnTo>
                  <a:pt x="7664551" y="50800"/>
                </a:lnTo>
                <a:lnTo>
                  <a:pt x="7664551" y="25400"/>
                </a:lnTo>
                <a:lnTo>
                  <a:pt x="7655956" y="25398"/>
                </a:lnTo>
                <a:close/>
              </a:path>
              <a:path w="7715250" h="76200">
                <a:moveTo>
                  <a:pt x="12" y="23749"/>
                </a:moveTo>
                <a:lnTo>
                  <a:pt x="0" y="49149"/>
                </a:lnTo>
                <a:lnTo>
                  <a:pt x="7655959" y="50798"/>
                </a:lnTo>
                <a:lnTo>
                  <a:pt x="7664424" y="38100"/>
                </a:lnTo>
                <a:lnTo>
                  <a:pt x="7655956" y="25398"/>
                </a:lnTo>
                <a:lnTo>
                  <a:pt x="12" y="23749"/>
                </a:lnTo>
                <a:close/>
              </a:path>
            </a:pathLst>
          </a:custGeom>
          <a:solidFill>
            <a:srgbClr val="FF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7872031" y="3119945"/>
            <a:ext cx="152400" cy="509905"/>
            <a:chOff x="7872031" y="3119945"/>
            <a:chExt cx="152400" cy="509905"/>
          </a:xfrm>
        </p:grpSpPr>
        <p:sp>
          <p:nvSpPr>
            <p:cNvPr id="20" name="object 20"/>
            <p:cNvSpPr/>
            <p:nvPr/>
          </p:nvSpPr>
          <p:spPr>
            <a:xfrm>
              <a:off x="7876793" y="3124707"/>
              <a:ext cx="142875" cy="500380"/>
            </a:xfrm>
            <a:custGeom>
              <a:avLst/>
              <a:gdLst/>
              <a:ahLst/>
              <a:cxnLst/>
              <a:rect l="l" t="t" r="r" b="b"/>
              <a:pathLst>
                <a:path w="142875" h="500379">
                  <a:moveTo>
                    <a:pt x="107060" y="0"/>
                  </a:moveTo>
                  <a:lnTo>
                    <a:pt x="35686" y="0"/>
                  </a:lnTo>
                  <a:lnTo>
                    <a:pt x="35686" y="428625"/>
                  </a:lnTo>
                  <a:lnTo>
                    <a:pt x="0" y="428625"/>
                  </a:lnTo>
                  <a:lnTo>
                    <a:pt x="71374" y="500125"/>
                  </a:lnTo>
                  <a:lnTo>
                    <a:pt x="142875" y="428625"/>
                  </a:lnTo>
                  <a:lnTo>
                    <a:pt x="107060" y="428625"/>
                  </a:lnTo>
                  <a:lnTo>
                    <a:pt x="10706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876793" y="3124707"/>
              <a:ext cx="142875" cy="500380"/>
            </a:xfrm>
            <a:custGeom>
              <a:avLst/>
              <a:gdLst/>
              <a:ahLst/>
              <a:cxnLst/>
              <a:rect l="l" t="t" r="r" b="b"/>
              <a:pathLst>
                <a:path w="142875" h="500379">
                  <a:moveTo>
                    <a:pt x="0" y="428625"/>
                  </a:moveTo>
                  <a:lnTo>
                    <a:pt x="35686" y="428625"/>
                  </a:lnTo>
                  <a:lnTo>
                    <a:pt x="35686" y="0"/>
                  </a:lnTo>
                  <a:lnTo>
                    <a:pt x="107060" y="0"/>
                  </a:lnTo>
                  <a:lnTo>
                    <a:pt x="107060" y="428625"/>
                  </a:lnTo>
                  <a:lnTo>
                    <a:pt x="142875" y="428625"/>
                  </a:lnTo>
                  <a:lnTo>
                    <a:pt x="71374" y="500125"/>
                  </a:lnTo>
                  <a:lnTo>
                    <a:pt x="0" y="4286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2" name="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9300" y="4517872"/>
            <a:ext cx="2964815" cy="1945132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19169" y="4396257"/>
            <a:ext cx="2657602" cy="2188337"/>
          </a:xfrm>
          <a:prstGeom prst="rect">
            <a:avLst/>
          </a:prstGeom>
        </p:spPr>
      </p:pic>
      <p:grpSp>
        <p:nvGrpSpPr>
          <p:cNvPr id="24" name="object 24"/>
          <p:cNvGrpSpPr/>
          <p:nvPr/>
        </p:nvGrpSpPr>
        <p:grpSpPr>
          <a:xfrm>
            <a:off x="7541006" y="906780"/>
            <a:ext cx="4457700" cy="5840730"/>
            <a:chOff x="7541006" y="906780"/>
            <a:chExt cx="4457700" cy="5840730"/>
          </a:xfrm>
        </p:grpSpPr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1006" y="4318421"/>
              <a:ext cx="4457700" cy="242887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06612" y="906780"/>
              <a:ext cx="3184144" cy="3520566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11721845" y="6485331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solidFill>
                  <a:srgbClr val="385522"/>
                </a:solidFill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43427" y="165303"/>
            <a:ext cx="57632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0" dirty="0">
                <a:solidFill>
                  <a:srgbClr val="5B0091"/>
                </a:solidFill>
              </a:rPr>
              <a:t>Відомі</a:t>
            </a:r>
            <a:r>
              <a:rPr sz="2800" spc="40" dirty="0">
                <a:solidFill>
                  <a:srgbClr val="5B0091"/>
                </a:solidFill>
              </a:rPr>
              <a:t> </a:t>
            </a:r>
            <a:r>
              <a:rPr sz="2800" spc="15" dirty="0">
                <a:solidFill>
                  <a:srgbClr val="5B0091"/>
                </a:solidFill>
              </a:rPr>
              <a:t>теорії</a:t>
            </a:r>
            <a:r>
              <a:rPr sz="2800" spc="40" dirty="0">
                <a:solidFill>
                  <a:srgbClr val="5B0091"/>
                </a:solidFill>
              </a:rPr>
              <a:t> </a:t>
            </a:r>
            <a:r>
              <a:rPr sz="2800" spc="-30" dirty="0">
                <a:solidFill>
                  <a:srgbClr val="5B0091"/>
                </a:solidFill>
              </a:rPr>
              <a:t>поведінки</a:t>
            </a:r>
            <a:r>
              <a:rPr sz="2800" spc="40" dirty="0">
                <a:solidFill>
                  <a:srgbClr val="5B0091"/>
                </a:solidFill>
              </a:rPr>
              <a:t> </a:t>
            </a:r>
            <a:r>
              <a:rPr sz="2800" spc="-25" dirty="0">
                <a:solidFill>
                  <a:srgbClr val="5B0091"/>
                </a:solidFill>
              </a:rPr>
              <a:t>споживачів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488695" y="866394"/>
            <a:ext cx="10789920" cy="48704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Теорія</a:t>
            </a:r>
            <a:r>
              <a:rPr sz="2000" b="1" spc="-2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представників</a:t>
            </a:r>
            <a:r>
              <a:rPr sz="2000" b="1" spc="-1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англійської</a:t>
            </a:r>
            <a:r>
              <a:rPr sz="2000" b="1" spc="-4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класичної</a:t>
            </a:r>
            <a:r>
              <a:rPr sz="2000" b="1" spc="-2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школи:</a:t>
            </a:r>
            <a:endParaRPr sz="2000">
              <a:latin typeface="Arial"/>
              <a:cs typeface="Arial"/>
            </a:endParaRPr>
          </a:p>
          <a:p>
            <a:pPr marL="299085" marR="2926715" indent="-287020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незалежний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(сам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вирішує,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купувати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йому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чи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товар, </a:t>
            </a:r>
            <a:r>
              <a:rPr sz="2000" spc="-5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користуватися чи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ні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послугою)</a:t>
            </a:r>
            <a:endParaRPr sz="20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раціональний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(тверезо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оцінює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свою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вигоду)</a:t>
            </a:r>
            <a:endParaRPr sz="20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егоїстичний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(прагне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задовольнити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свої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потреби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першу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чергу)</a:t>
            </a:r>
            <a:endParaRPr sz="20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поінформований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(знає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</a:t>
            </a:r>
            <a:r>
              <a:rPr sz="20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всі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нюанси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придбанні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товару)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001F5F"/>
              </a:buClr>
              <a:buFont typeface="Microsoft Sans Serif"/>
              <a:buChar char="•"/>
            </a:pPr>
            <a:endParaRPr sz="1950">
              <a:latin typeface="Microsoft Sans Serif"/>
              <a:cs typeface="Microsoft Sans Serif"/>
            </a:endParaRPr>
          </a:p>
          <a:p>
            <a:pPr marL="3691890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Погляд</a:t>
            </a: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на</a:t>
            </a:r>
            <a:r>
              <a:rPr sz="2000" b="1" spc="-1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споживача</a:t>
            </a:r>
            <a:r>
              <a:rPr sz="2000" b="1" spc="-3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з</a:t>
            </a:r>
            <a:r>
              <a:rPr sz="2000" b="1" spc="1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6600"/>
                </a:solidFill>
                <a:latin typeface="Arial"/>
                <a:cs typeface="Arial"/>
              </a:rPr>
              <a:t>точки</a:t>
            </a:r>
            <a:r>
              <a:rPr sz="2000" b="1" spc="1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зору</a:t>
            </a: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особливостей</a:t>
            </a:r>
            <a:r>
              <a:rPr sz="2000" b="1" spc="-1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його</a:t>
            </a:r>
            <a:endParaRPr sz="2000">
              <a:latin typeface="Arial"/>
              <a:cs typeface="Arial"/>
            </a:endParaRPr>
          </a:p>
          <a:p>
            <a:pPr marL="3691890">
              <a:lnSpc>
                <a:spcPct val="100000"/>
              </a:lnSpc>
            </a:pP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психології:</a:t>
            </a:r>
            <a:endParaRPr sz="2000">
              <a:latin typeface="Arial"/>
              <a:cs typeface="Arial"/>
            </a:endParaRPr>
          </a:p>
          <a:p>
            <a:pPr marL="3978275" marR="1009015" lvl="1" indent="-287020">
              <a:lnSpc>
                <a:spcPct val="100000"/>
              </a:lnSpc>
              <a:buChar char="•"/>
              <a:tabLst>
                <a:tab pos="3978275" algn="l"/>
                <a:tab pos="3978910" algn="l"/>
              </a:tabLst>
            </a:pP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людина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залежна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(не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може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вирішувати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без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оцінки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суспільства);</a:t>
            </a:r>
            <a:endParaRPr sz="2000">
              <a:latin typeface="Microsoft Sans Serif"/>
              <a:cs typeface="Microsoft Sans Serif"/>
            </a:endParaRPr>
          </a:p>
          <a:p>
            <a:pPr marL="3978275" lvl="1" indent="-287020">
              <a:lnSpc>
                <a:spcPct val="100000"/>
              </a:lnSpc>
              <a:buChar char="•"/>
              <a:tabLst>
                <a:tab pos="3978275" algn="l"/>
                <a:tab pos="3978910" algn="l"/>
              </a:tabLst>
            </a:pP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нераціональна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(часто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діє,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керуючись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емоціями);</a:t>
            </a:r>
            <a:endParaRPr sz="2000">
              <a:latin typeface="Microsoft Sans Serif"/>
              <a:cs typeface="Microsoft Sans Serif"/>
            </a:endParaRPr>
          </a:p>
          <a:p>
            <a:pPr marL="3978275" lvl="1" indent="-287020">
              <a:lnSpc>
                <a:spcPct val="100000"/>
              </a:lnSpc>
              <a:spcBef>
                <a:spcPts val="5"/>
              </a:spcBef>
              <a:buChar char="•"/>
              <a:tabLst>
                <a:tab pos="3978275" algn="l"/>
                <a:tab pos="3978910" algn="l"/>
              </a:tabLst>
            </a:pP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погано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бачить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вигоду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для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себе;</a:t>
            </a:r>
            <a:endParaRPr sz="2000">
              <a:latin typeface="Microsoft Sans Serif"/>
              <a:cs typeface="Microsoft Sans Serif"/>
            </a:endParaRPr>
          </a:p>
          <a:p>
            <a:pPr marL="3978275" marR="5080" lvl="1" indent="-287020">
              <a:lnSpc>
                <a:spcPct val="100000"/>
              </a:lnSpc>
              <a:buChar char="•"/>
              <a:tabLst>
                <a:tab pos="3978275" algn="l"/>
                <a:tab pos="3978910" algn="l"/>
              </a:tabLst>
            </a:pP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погано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інформована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(в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наш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час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мозок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покупця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може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бути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забитий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непотрібною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інформацією)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ts val="2275"/>
              </a:lnSpc>
            </a:pP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Теорія</a:t>
            </a:r>
            <a:r>
              <a:rPr sz="2000" b="1" spc="-6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Маслоу: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8695" y="5710224"/>
            <a:ext cx="10413365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5"/>
              </a:spcBef>
              <a:buChar char="•"/>
              <a:tabLst>
                <a:tab pos="299085" algn="l"/>
                <a:tab pos="299720" algn="l"/>
              </a:tabLst>
            </a:pP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Спочатку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індивідуум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прагне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задовольнити 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свої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нагальні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сподівання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(потреба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20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їжі,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воді,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сексуальне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прагнення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0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т.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д.),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а</a:t>
            </a:r>
            <a:r>
              <a:rPr sz="20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вже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потім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переходить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більш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високих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цілей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(потреба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повазі,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тяга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естетичного задоволення,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спрага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до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пізнання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нового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та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ін.)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8135" y="2795523"/>
            <a:ext cx="2143125" cy="22098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75495" y="700658"/>
            <a:ext cx="1905000" cy="2219325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1721845" y="6485331"/>
            <a:ext cx="278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10" dirty="0">
                <a:solidFill>
                  <a:srgbClr val="385522"/>
                </a:solidFill>
                <a:latin typeface="Arial"/>
                <a:cs typeface="Arial"/>
              </a:rPr>
              <a:t>12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25492" y="223469"/>
            <a:ext cx="206819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b="1" i="1" spc="-10" dirty="0">
                <a:solidFill>
                  <a:srgbClr val="5B0091"/>
                </a:solidFill>
                <a:latin typeface="Arial"/>
                <a:cs typeface="Arial"/>
              </a:rPr>
              <a:t>Типологія </a:t>
            </a:r>
            <a:r>
              <a:rPr sz="2800" b="1" i="1" spc="-5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800" b="1" i="1" spc="-10" dirty="0">
                <a:solidFill>
                  <a:srgbClr val="5B0091"/>
                </a:solidFill>
                <a:latin typeface="Arial"/>
                <a:cs typeface="Arial"/>
              </a:rPr>
              <a:t>спожива</a:t>
            </a:r>
            <a:r>
              <a:rPr sz="2800" b="1" i="1" dirty="0">
                <a:solidFill>
                  <a:srgbClr val="5B0091"/>
                </a:solidFill>
                <a:latin typeface="Arial"/>
                <a:cs typeface="Arial"/>
              </a:rPr>
              <a:t>ч</a:t>
            </a:r>
            <a:r>
              <a:rPr sz="2800" b="1" i="1" spc="-5" dirty="0">
                <a:solidFill>
                  <a:srgbClr val="5B0091"/>
                </a:solidFill>
                <a:latin typeface="Arial"/>
                <a:cs typeface="Arial"/>
              </a:rPr>
              <a:t>ів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4571" y="1024255"/>
            <a:ext cx="667321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1.</a:t>
            </a:r>
            <a:r>
              <a:rPr sz="2000" b="1" spc="-2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Купують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товари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тільки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для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(особистого)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користування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4571" y="1817370"/>
            <a:ext cx="336232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2.</a:t>
            </a:r>
            <a:r>
              <a:rPr sz="2000" b="1" spc="-4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сімейного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типу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07534" y="1817370"/>
            <a:ext cx="33858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3.</a:t>
            </a:r>
            <a:r>
              <a:rPr sz="2000" b="1" spc="-1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Споживачі-постачальники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4571" y="3940809"/>
            <a:ext cx="314452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4.</a:t>
            </a:r>
            <a:r>
              <a:rPr sz="2000" b="1" spc="-6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Споживачі-посередники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01132" y="3967352"/>
            <a:ext cx="531685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5.</a:t>
            </a:r>
            <a:r>
              <a:rPr sz="2000" b="1" spc="-1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Чиновники.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Витрачають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громадські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кошти.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97650" y="4450922"/>
            <a:ext cx="3562984" cy="228250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21028" y="4450260"/>
            <a:ext cx="2362200" cy="221932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947883" y="2275967"/>
            <a:ext cx="2257080" cy="166509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74013" y="2125979"/>
            <a:ext cx="1411224" cy="181508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122411" y="858138"/>
            <a:ext cx="3638550" cy="2667000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90"/>
              </a:lnSpc>
            </a:pPr>
            <a:r>
              <a:rPr spc="-5" dirty="0"/>
              <a:t>13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85920" y="165354"/>
            <a:ext cx="45510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i="1" spc="-5" dirty="0">
                <a:solidFill>
                  <a:srgbClr val="5B0091"/>
                </a:solidFill>
                <a:latin typeface="Arial"/>
                <a:cs typeface="Arial"/>
              </a:rPr>
              <a:t>Класифікація</a:t>
            </a:r>
            <a:r>
              <a:rPr sz="2800" b="1" i="1" spc="15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800" b="1" i="1" spc="-10" dirty="0">
                <a:solidFill>
                  <a:srgbClr val="5B0091"/>
                </a:solidFill>
                <a:latin typeface="Arial"/>
                <a:cs typeface="Arial"/>
              </a:rPr>
              <a:t>споживачів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4434" y="690117"/>
            <a:ext cx="63620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За</a:t>
            </a:r>
            <a:r>
              <a:rPr sz="2400" b="1" i="1" spc="-1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направленням</a:t>
            </a:r>
            <a:r>
              <a:rPr sz="2400" b="1" i="1" spc="-1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використання</a:t>
            </a:r>
            <a:r>
              <a:rPr sz="2400" b="1" i="1" spc="-1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товару: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82545" y="1490599"/>
            <a:ext cx="286321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Індивідуальні</a:t>
            </a:r>
            <a:r>
              <a:rPr sz="2000" spc="-8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07705" y="3387978"/>
            <a:ext cx="209296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Масові</a:t>
            </a:r>
            <a:r>
              <a:rPr sz="2000" spc="-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 </a:t>
            </a:r>
            <a:r>
              <a:rPr sz="2000" spc="-5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(юридичні</a:t>
            </a:r>
            <a:r>
              <a:rPr sz="20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особи)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48814" y="5267959"/>
            <a:ext cx="249110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Виробничі</a:t>
            </a:r>
            <a:r>
              <a:rPr sz="20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65250" y="1261706"/>
            <a:ext cx="638136" cy="77562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6471030" y="1231468"/>
            <a:ext cx="539940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Люди,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які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використовують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матеріальніе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блага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endParaRPr sz="1800">
              <a:latin typeface="Microsoft Sans Serif"/>
              <a:cs typeface="Microsoft Sans Serif"/>
            </a:endParaRPr>
          </a:p>
          <a:p>
            <a:pPr marL="12700" marR="5080" indent="-1270" algn="ctr">
              <a:lnSpc>
                <a:spcPct val="100000"/>
              </a:lnSpc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послуги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для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відтворення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життя,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для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трудової</a:t>
            </a:r>
            <a:r>
              <a:rPr sz="18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або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громадської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діяльності,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для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забезпечення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певного </a:t>
            </a:r>
            <a:r>
              <a:rPr sz="1800" spc="-459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стилю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способу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життя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духовної</a:t>
            </a:r>
            <a:r>
              <a:rPr sz="1800" spc="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культури.</a:t>
            </a:r>
            <a:endParaRPr sz="1800">
              <a:latin typeface="Microsoft Sans Serif"/>
              <a:cs typeface="Microsoft Sans Serif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438646" y="2335009"/>
            <a:ext cx="4884420" cy="1426845"/>
            <a:chOff x="6438646" y="2335009"/>
            <a:chExt cx="4884420" cy="1426845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09537" y="2335009"/>
              <a:ext cx="1015504" cy="101550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40064" y="2540927"/>
              <a:ext cx="888606" cy="6701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32245" y="2596739"/>
              <a:ext cx="590555" cy="57459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444996" y="3385819"/>
              <a:ext cx="786130" cy="369570"/>
            </a:xfrm>
            <a:custGeom>
              <a:avLst/>
              <a:gdLst/>
              <a:ahLst/>
              <a:cxnLst/>
              <a:rect l="l" t="t" r="r" b="b"/>
              <a:pathLst>
                <a:path w="786129" h="369570">
                  <a:moveTo>
                    <a:pt x="184657" y="0"/>
                  </a:moveTo>
                  <a:lnTo>
                    <a:pt x="0" y="184657"/>
                  </a:lnTo>
                  <a:lnTo>
                    <a:pt x="184657" y="369315"/>
                  </a:lnTo>
                  <a:lnTo>
                    <a:pt x="184657" y="276986"/>
                  </a:lnTo>
                  <a:lnTo>
                    <a:pt x="786129" y="276986"/>
                  </a:lnTo>
                  <a:lnTo>
                    <a:pt x="786129" y="92328"/>
                  </a:lnTo>
                  <a:lnTo>
                    <a:pt x="184657" y="92328"/>
                  </a:lnTo>
                  <a:lnTo>
                    <a:pt x="184657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444996" y="3385819"/>
              <a:ext cx="786130" cy="369570"/>
            </a:xfrm>
            <a:custGeom>
              <a:avLst/>
              <a:gdLst/>
              <a:ahLst/>
              <a:cxnLst/>
              <a:rect l="l" t="t" r="r" b="b"/>
              <a:pathLst>
                <a:path w="786129" h="369570">
                  <a:moveTo>
                    <a:pt x="0" y="184657"/>
                  </a:moveTo>
                  <a:lnTo>
                    <a:pt x="184657" y="0"/>
                  </a:lnTo>
                  <a:lnTo>
                    <a:pt x="184657" y="92328"/>
                  </a:lnTo>
                  <a:lnTo>
                    <a:pt x="786129" y="92328"/>
                  </a:lnTo>
                  <a:lnTo>
                    <a:pt x="786129" y="276986"/>
                  </a:lnTo>
                  <a:lnTo>
                    <a:pt x="184657" y="276986"/>
                  </a:lnTo>
                  <a:lnTo>
                    <a:pt x="184657" y="369315"/>
                  </a:lnTo>
                  <a:lnTo>
                    <a:pt x="0" y="184657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40296" y="2801569"/>
            <a:ext cx="5753735" cy="1200785"/>
          </a:xfrm>
          <a:prstGeom prst="rect">
            <a:avLst/>
          </a:prstGeom>
          <a:ln w="28575">
            <a:solidFill>
              <a:srgbClr val="FF66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214629" marR="206375" algn="ctr">
              <a:lnSpc>
                <a:spcPct val="100000"/>
              </a:lnSpc>
              <a:spcBef>
                <a:spcPts val="315"/>
              </a:spcBef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Організації,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установи,</a:t>
            </a:r>
            <a:r>
              <a:rPr sz="1800" spc="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компанії,</a:t>
            </a:r>
            <a:r>
              <a:rPr sz="18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асоціації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тощо,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які </a:t>
            </a:r>
            <a:r>
              <a:rPr sz="1800" spc="-459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використовують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матеріальні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блага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послуги</a:t>
            </a:r>
            <a:r>
              <a:rPr sz="18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для 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своєї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професійної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діяльності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(але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не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для</a:t>
            </a:r>
            <a:endParaRPr sz="18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виробничої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або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торговельної)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16" name="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77066" y="4159541"/>
            <a:ext cx="774588" cy="823000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769616" y="4158805"/>
            <a:ext cx="606018" cy="654113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051717" y="4116485"/>
            <a:ext cx="1077355" cy="823868"/>
          </a:xfrm>
          <a:prstGeom prst="rect">
            <a:avLst/>
          </a:prstGeom>
        </p:spPr>
      </p:pic>
      <p:grpSp>
        <p:nvGrpSpPr>
          <p:cNvPr id="19" name="object 19"/>
          <p:cNvGrpSpPr/>
          <p:nvPr/>
        </p:nvGrpSpPr>
        <p:grpSpPr>
          <a:xfrm>
            <a:off x="5343397" y="1576958"/>
            <a:ext cx="654050" cy="320040"/>
            <a:chOff x="5343397" y="1576958"/>
            <a:chExt cx="654050" cy="320040"/>
          </a:xfrm>
        </p:grpSpPr>
        <p:sp>
          <p:nvSpPr>
            <p:cNvPr id="20" name="object 20"/>
            <p:cNvSpPr/>
            <p:nvPr/>
          </p:nvSpPr>
          <p:spPr>
            <a:xfrm>
              <a:off x="5349747" y="1583308"/>
              <a:ext cx="641350" cy="307340"/>
            </a:xfrm>
            <a:custGeom>
              <a:avLst/>
              <a:gdLst/>
              <a:ahLst/>
              <a:cxnLst/>
              <a:rect l="l" t="t" r="r" b="b"/>
              <a:pathLst>
                <a:path w="641350" h="307339">
                  <a:moveTo>
                    <a:pt x="487679" y="0"/>
                  </a:moveTo>
                  <a:lnTo>
                    <a:pt x="487679" y="76835"/>
                  </a:lnTo>
                  <a:lnTo>
                    <a:pt x="0" y="76835"/>
                  </a:lnTo>
                  <a:lnTo>
                    <a:pt x="0" y="230250"/>
                  </a:lnTo>
                  <a:lnTo>
                    <a:pt x="487679" y="230250"/>
                  </a:lnTo>
                  <a:lnTo>
                    <a:pt x="487679" y="306958"/>
                  </a:lnTo>
                  <a:lnTo>
                    <a:pt x="641096" y="153542"/>
                  </a:lnTo>
                  <a:lnTo>
                    <a:pt x="487679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349747" y="1583308"/>
              <a:ext cx="641350" cy="307340"/>
            </a:xfrm>
            <a:custGeom>
              <a:avLst/>
              <a:gdLst/>
              <a:ahLst/>
              <a:cxnLst/>
              <a:rect l="l" t="t" r="r" b="b"/>
              <a:pathLst>
                <a:path w="641350" h="307339">
                  <a:moveTo>
                    <a:pt x="0" y="76835"/>
                  </a:moveTo>
                  <a:lnTo>
                    <a:pt x="487679" y="76835"/>
                  </a:lnTo>
                  <a:lnTo>
                    <a:pt x="487679" y="0"/>
                  </a:lnTo>
                  <a:lnTo>
                    <a:pt x="641096" y="153542"/>
                  </a:lnTo>
                  <a:lnTo>
                    <a:pt x="487679" y="306958"/>
                  </a:lnTo>
                  <a:lnTo>
                    <a:pt x="487679" y="230250"/>
                  </a:lnTo>
                  <a:lnTo>
                    <a:pt x="0" y="230250"/>
                  </a:lnTo>
                  <a:lnTo>
                    <a:pt x="0" y="76835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2" name="object 2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76019" y="5079390"/>
            <a:ext cx="654824" cy="654824"/>
          </a:xfrm>
          <a:prstGeom prst="rect">
            <a:avLst/>
          </a:prstGeom>
        </p:spPr>
      </p:pic>
      <p:grpSp>
        <p:nvGrpSpPr>
          <p:cNvPr id="23" name="object 23"/>
          <p:cNvGrpSpPr/>
          <p:nvPr/>
        </p:nvGrpSpPr>
        <p:grpSpPr>
          <a:xfrm>
            <a:off x="5263769" y="5281548"/>
            <a:ext cx="654050" cy="320040"/>
            <a:chOff x="5263769" y="5281548"/>
            <a:chExt cx="654050" cy="320040"/>
          </a:xfrm>
        </p:grpSpPr>
        <p:sp>
          <p:nvSpPr>
            <p:cNvPr id="24" name="object 24"/>
            <p:cNvSpPr/>
            <p:nvPr/>
          </p:nvSpPr>
          <p:spPr>
            <a:xfrm>
              <a:off x="5270119" y="5287898"/>
              <a:ext cx="641350" cy="307340"/>
            </a:xfrm>
            <a:custGeom>
              <a:avLst/>
              <a:gdLst/>
              <a:ahLst/>
              <a:cxnLst/>
              <a:rect l="l" t="t" r="r" b="b"/>
              <a:pathLst>
                <a:path w="641350" h="307339">
                  <a:moveTo>
                    <a:pt x="487679" y="0"/>
                  </a:moveTo>
                  <a:lnTo>
                    <a:pt x="487679" y="76707"/>
                  </a:lnTo>
                  <a:lnTo>
                    <a:pt x="0" y="76707"/>
                  </a:lnTo>
                  <a:lnTo>
                    <a:pt x="0" y="230123"/>
                  </a:lnTo>
                  <a:lnTo>
                    <a:pt x="487679" y="230123"/>
                  </a:lnTo>
                  <a:lnTo>
                    <a:pt x="487679" y="306908"/>
                  </a:lnTo>
                  <a:lnTo>
                    <a:pt x="641222" y="153415"/>
                  </a:lnTo>
                  <a:lnTo>
                    <a:pt x="487679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270119" y="5287898"/>
              <a:ext cx="641350" cy="307340"/>
            </a:xfrm>
            <a:custGeom>
              <a:avLst/>
              <a:gdLst/>
              <a:ahLst/>
              <a:cxnLst/>
              <a:rect l="l" t="t" r="r" b="b"/>
              <a:pathLst>
                <a:path w="641350" h="307339">
                  <a:moveTo>
                    <a:pt x="0" y="76707"/>
                  </a:moveTo>
                  <a:lnTo>
                    <a:pt x="487679" y="76707"/>
                  </a:lnTo>
                  <a:lnTo>
                    <a:pt x="487679" y="0"/>
                  </a:lnTo>
                  <a:lnTo>
                    <a:pt x="641222" y="153415"/>
                  </a:lnTo>
                  <a:lnTo>
                    <a:pt x="487679" y="306908"/>
                  </a:lnTo>
                  <a:lnTo>
                    <a:pt x="487679" y="230123"/>
                  </a:lnTo>
                  <a:lnTo>
                    <a:pt x="0" y="230123"/>
                  </a:lnTo>
                  <a:lnTo>
                    <a:pt x="0" y="76707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6293865" y="4362958"/>
            <a:ext cx="5753735" cy="1477645"/>
          </a:xfrm>
          <a:prstGeom prst="rect">
            <a:avLst/>
          </a:prstGeom>
          <a:ln w="28575">
            <a:solidFill>
              <a:srgbClr val="FF6600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174625" marR="165735" indent="260350">
              <a:lnSpc>
                <a:spcPct val="100000"/>
              </a:lnSpc>
              <a:spcBef>
                <a:spcPts val="320"/>
              </a:spcBef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Виробничі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підприємства,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фірми,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кооперативи,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торгові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підприємства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підприємства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сфери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послуг,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що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використовують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матеріальні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блага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виробничі</a:t>
            </a:r>
            <a:endParaRPr sz="1800">
              <a:latin typeface="Microsoft Sans Serif"/>
              <a:cs typeface="Microsoft Sans Serif"/>
            </a:endParaRPr>
          </a:p>
          <a:p>
            <a:pPr marL="1770380" marR="856615" indent="-907415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послуги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для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виробничих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(в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тому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числі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торговельних)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цілей.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27" name="object 2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852793" y="5916364"/>
            <a:ext cx="868170" cy="872324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579481" y="5871736"/>
            <a:ext cx="900125" cy="916952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850162" y="5966661"/>
            <a:ext cx="653001" cy="771728"/>
          </a:xfrm>
          <a:prstGeom prst="rect">
            <a:avLst/>
          </a:prstGeom>
        </p:spPr>
      </p:pic>
      <p:sp>
        <p:nvSpPr>
          <p:cNvPr id="30" name="object 3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90"/>
              </a:lnSpc>
            </a:pPr>
            <a:r>
              <a:rPr spc="-5" dirty="0"/>
              <a:t>14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7204" y="147954"/>
            <a:ext cx="61569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За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психологічними</a:t>
            </a:r>
            <a:r>
              <a:rPr sz="2400" b="1" i="1" spc="-3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10" dirty="0">
                <a:solidFill>
                  <a:srgbClr val="FF6600"/>
                </a:solidFill>
                <a:latin typeface="Arial"/>
                <a:cs typeface="Arial"/>
              </a:rPr>
              <a:t>характеристиками: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19911" y="1102867"/>
            <a:ext cx="18421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Рухомі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потребою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893556" y="2629661"/>
            <a:ext cx="25184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Інтегровані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особистості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52550" y="3997579"/>
            <a:ext cx="13582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Екстраверти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052050" y="5612079"/>
            <a:ext cx="11817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Інтр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ве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ти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8477" y="937664"/>
            <a:ext cx="713689" cy="71612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4221607" y="674192"/>
            <a:ext cx="7425055" cy="1200785"/>
          </a:xfrm>
          <a:prstGeom prst="rect">
            <a:avLst/>
          </a:prstGeom>
          <a:ln w="28575">
            <a:solidFill>
              <a:srgbClr val="FF66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15"/>
              </a:spcBef>
            </a:pPr>
            <a:r>
              <a:rPr sz="1800" dirty="0">
                <a:solidFill>
                  <a:srgbClr val="FF6600"/>
                </a:solidFill>
                <a:latin typeface="MS Gothic"/>
                <a:cs typeface="MS Gothic"/>
              </a:rPr>
              <a:t>✔</a:t>
            </a:r>
            <a:r>
              <a:rPr sz="1800" spc="-445" dirty="0">
                <a:solidFill>
                  <a:srgbClr val="FF6600"/>
                </a:solidFill>
                <a:latin typeface="MS Gothic"/>
                <a:cs typeface="MS Gothic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р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агн</a:t>
            </a:r>
            <a:r>
              <a:rPr sz="18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ть</a:t>
            </a:r>
            <a:r>
              <a:rPr sz="1800" spc="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и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жити;</a:t>
            </a:r>
            <a:endParaRPr sz="1800">
              <a:latin typeface="Microsoft Sans Serif"/>
              <a:cs typeface="Microsoft Sans Serif"/>
            </a:endParaRPr>
          </a:p>
          <a:p>
            <a:pPr marL="91440">
              <a:lnSpc>
                <a:spcPct val="100000"/>
              </a:lnSpc>
            </a:pPr>
            <a:r>
              <a:rPr sz="1800" dirty="0">
                <a:solidFill>
                  <a:srgbClr val="FF6600"/>
                </a:solidFill>
                <a:latin typeface="MS Gothic"/>
                <a:cs typeface="MS Gothic"/>
              </a:rPr>
              <a:t>✔</a:t>
            </a:r>
            <a:r>
              <a:rPr sz="1800" spc="-445" dirty="0">
                <a:solidFill>
                  <a:srgbClr val="FF6600"/>
                </a:solidFill>
                <a:latin typeface="MS Gothic"/>
                <a:cs typeface="MS Gothic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р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агн</a:t>
            </a:r>
            <a:r>
              <a:rPr sz="18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ть</a:t>
            </a:r>
            <a:r>
              <a:rPr sz="1800" spc="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збе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р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егт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и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роб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о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т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;</a:t>
            </a:r>
            <a:endParaRPr sz="1800">
              <a:latin typeface="Microsoft Sans Serif"/>
              <a:cs typeface="Microsoft Sans Serif"/>
            </a:endParaRPr>
          </a:p>
          <a:p>
            <a:pPr marL="91440" marR="239395">
              <a:lnSpc>
                <a:spcPct val="100000"/>
              </a:lnSpc>
            </a:pP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Люди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бідні;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основна</a:t>
            </a:r>
            <a:r>
              <a:rPr sz="18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потреба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хоч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якось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забезпечити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своє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щоденне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існування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33943" y="2383650"/>
            <a:ext cx="793623" cy="79789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292227" y="2285580"/>
            <a:ext cx="6325870" cy="923925"/>
          </a:xfrm>
          <a:prstGeom prst="rect">
            <a:avLst/>
          </a:prstGeom>
          <a:ln w="28575">
            <a:solidFill>
              <a:srgbClr val="FF66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1440" marR="111760">
              <a:lnSpc>
                <a:spcPct val="100000"/>
              </a:lnSpc>
              <a:spcBef>
                <a:spcPts val="315"/>
              </a:spcBef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Психологічно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стабільні,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люди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середнього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віку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які </a:t>
            </a:r>
            <a:r>
              <a:rPr sz="18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самоствердитись,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добре</a:t>
            </a:r>
            <a:r>
              <a:rPr sz="1800" spc="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освічені,</a:t>
            </a:r>
            <a:r>
              <a:rPr sz="1800" spc="4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фінансово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забезпечені,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мають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почуття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міри,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активні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благодійності.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45610" y="3730587"/>
            <a:ext cx="8237220" cy="923925"/>
          </a:xfrm>
          <a:prstGeom prst="rect">
            <a:avLst/>
          </a:prstGeom>
          <a:ln w="28575">
            <a:solidFill>
              <a:srgbClr val="FF6600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20"/>
              </a:spcBef>
            </a:pPr>
            <a:r>
              <a:rPr sz="1800" dirty="0">
                <a:solidFill>
                  <a:srgbClr val="FF6600"/>
                </a:solidFill>
                <a:latin typeface="MS Gothic"/>
                <a:cs typeface="MS Gothic"/>
              </a:rPr>
              <a:t>✔</a:t>
            </a:r>
            <a:r>
              <a:rPr sz="1800" spc="-445" dirty="0">
                <a:solidFill>
                  <a:srgbClr val="FF6600"/>
                </a:solidFill>
                <a:latin typeface="MS Gothic"/>
                <a:cs typeface="MS Gothic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стійкі,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конс</a:t>
            </a:r>
            <a:r>
              <a:rPr sz="18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е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рв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а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ти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(р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обо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чі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е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нсі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о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не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р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и);</a:t>
            </a:r>
            <a:endParaRPr sz="1800">
              <a:latin typeface="Microsoft Sans Serif"/>
              <a:cs typeface="Microsoft Sans Serif"/>
            </a:endParaRPr>
          </a:p>
          <a:p>
            <a:pPr marL="92075">
              <a:lnSpc>
                <a:spcPct val="100000"/>
              </a:lnSpc>
            </a:pPr>
            <a:r>
              <a:rPr sz="1800" dirty="0">
                <a:solidFill>
                  <a:srgbClr val="FF6600"/>
                </a:solidFill>
                <a:latin typeface="MS Gothic"/>
                <a:cs typeface="MS Gothic"/>
              </a:rPr>
              <a:t>✔</a:t>
            </a:r>
            <a:r>
              <a:rPr sz="1800" spc="-445" dirty="0">
                <a:solidFill>
                  <a:srgbClr val="FF6600"/>
                </a:solidFill>
                <a:latin typeface="MS Gothic"/>
                <a:cs typeface="MS Gothic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наслі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д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вач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(се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редн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я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освіч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е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ніст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ь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не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ог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а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ни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й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д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х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ід);</a:t>
            </a:r>
            <a:endParaRPr sz="1800">
              <a:latin typeface="Microsoft Sans Serif"/>
              <a:cs typeface="Microsoft Sans Serif"/>
            </a:endParaRPr>
          </a:p>
          <a:p>
            <a:pPr marL="92075">
              <a:lnSpc>
                <a:spcPct val="100000"/>
              </a:lnSpc>
            </a:pPr>
            <a:r>
              <a:rPr sz="1800" dirty="0">
                <a:solidFill>
                  <a:srgbClr val="FF6600"/>
                </a:solidFill>
                <a:latin typeface="MS Gothic"/>
                <a:cs typeface="MS Gothic"/>
              </a:rPr>
              <a:t>✔</a:t>
            </a:r>
            <a:r>
              <a:rPr sz="1800" spc="-445" dirty="0">
                <a:solidFill>
                  <a:srgbClr val="FF6600"/>
                </a:solidFill>
                <a:latin typeface="MS Gothic"/>
                <a:cs typeface="MS Gothic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ті,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хто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досяг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високого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становища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суспільстві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(лідери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бізнесі,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уряді).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8477" y="3793058"/>
            <a:ext cx="755218" cy="75074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292227" y="5069636"/>
            <a:ext cx="7923530" cy="1200785"/>
          </a:xfrm>
          <a:prstGeom prst="rect">
            <a:avLst/>
          </a:prstGeom>
          <a:ln w="28575">
            <a:solidFill>
              <a:srgbClr val="FF6600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20"/>
              </a:spcBef>
            </a:pPr>
            <a:r>
              <a:rPr sz="1800" dirty="0">
                <a:solidFill>
                  <a:srgbClr val="FF6600"/>
                </a:solidFill>
                <a:latin typeface="MS Gothic"/>
                <a:cs typeface="MS Gothic"/>
              </a:rPr>
              <a:t>✔</a:t>
            </a:r>
            <a:r>
              <a:rPr sz="1800" spc="-440" dirty="0">
                <a:solidFill>
                  <a:srgbClr val="FF6600"/>
                </a:solidFill>
                <a:latin typeface="MS Gothic"/>
                <a:cs typeface="MS Gothic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егоцентристи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(молоді,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імпульсивні,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часто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мінливі);</a:t>
            </a:r>
            <a:endParaRPr sz="1800">
              <a:latin typeface="Microsoft Sans Serif"/>
              <a:cs typeface="Microsoft Sans Serif"/>
            </a:endParaRPr>
          </a:p>
          <a:p>
            <a:pPr marL="91440">
              <a:lnSpc>
                <a:spcPct val="100000"/>
              </a:lnSpc>
            </a:pPr>
            <a:r>
              <a:rPr sz="1800" dirty="0">
                <a:solidFill>
                  <a:srgbClr val="FF6600"/>
                </a:solidFill>
                <a:latin typeface="MS Gothic"/>
                <a:cs typeface="MS Gothic"/>
              </a:rPr>
              <a:t>✔</a:t>
            </a:r>
            <a:r>
              <a:rPr sz="1800" spc="-445" dirty="0">
                <a:solidFill>
                  <a:srgbClr val="FF6600"/>
                </a:solidFill>
                <a:latin typeface="MS Gothic"/>
                <a:cs typeface="MS Gothic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життєлюби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(активні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мають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хороший</a:t>
            </a:r>
            <a:r>
              <a:rPr sz="1800" spc="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дохід,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утворені);</a:t>
            </a:r>
            <a:endParaRPr sz="1800">
              <a:latin typeface="Microsoft Sans Serif"/>
              <a:cs typeface="Microsoft Sans Serif"/>
            </a:endParaRPr>
          </a:p>
          <a:p>
            <a:pPr marL="91440">
              <a:lnSpc>
                <a:spcPct val="100000"/>
              </a:lnSpc>
            </a:pPr>
            <a:r>
              <a:rPr sz="1800" dirty="0">
                <a:solidFill>
                  <a:srgbClr val="FF6600"/>
                </a:solidFill>
                <a:latin typeface="MS Gothic"/>
                <a:cs typeface="MS Gothic"/>
              </a:rPr>
              <a:t>✔</a:t>
            </a:r>
            <a:r>
              <a:rPr sz="1800" spc="-445" dirty="0">
                <a:solidFill>
                  <a:srgbClr val="FF6600"/>
                </a:solidFill>
                <a:latin typeface="MS Gothic"/>
                <a:cs typeface="MS Gothic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ті,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х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сві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д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о</a:t>
            </a:r>
            <a:r>
              <a:rPr sz="18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м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л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ю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є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себе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ч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л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ен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а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ми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с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л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ьств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а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(цікавл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яться</a:t>
            </a:r>
            <a:endParaRPr sz="1800">
              <a:latin typeface="Microsoft Sans Serif"/>
              <a:cs typeface="Microsoft Sans Serif"/>
            </a:endParaRPr>
          </a:p>
          <a:p>
            <a:pPr marL="377825">
              <a:lnSpc>
                <a:spcPct val="100000"/>
              </a:lnSpc>
              <a:spcBef>
                <a:spcPts val="5"/>
              </a:spcBef>
            </a:pP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навколишнім,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будуючим,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особистим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ростом,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мають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пристойний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дохід)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10721" y="5268503"/>
            <a:ext cx="467930" cy="966475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8507348" y="5560695"/>
            <a:ext cx="798830" cy="382270"/>
            <a:chOff x="8507348" y="5560695"/>
            <a:chExt cx="798830" cy="382270"/>
          </a:xfrm>
        </p:grpSpPr>
        <p:sp>
          <p:nvSpPr>
            <p:cNvPr id="16" name="object 16"/>
            <p:cNvSpPr/>
            <p:nvPr/>
          </p:nvSpPr>
          <p:spPr>
            <a:xfrm>
              <a:off x="8513698" y="5567045"/>
              <a:ext cx="786130" cy="369570"/>
            </a:xfrm>
            <a:custGeom>
              <a:avLst/>
              <a:gdLst/>
              <a:ahLst/>
              <a:cxnLst/>
              <a:rect l="l" t="t" r="r" b="b"/>
              <a:pathLst>
                <a:path w="786129" h="369570">
                  <a:moveTo>
                    <a:pt x="184657" y="0"/>
                  </a:moveTo>
                  <a:lnTo>
                    <a:pt x="0" y="184696"/>
                  </a:lnTo>
                  <a:lnTo>
                    <a:pt x="184657" y="369366"/>
                  </a:lnTo>
                  <a:lnTo>
                    <a:pt x="184657" y="277037"/>
                  </a:lnTo>
                  <a:lnTo>
                    <a:pt x="786002" y="277037"/>
                  </a:lnTo>
                  <a:lnTo>
                    <a:pt x="786002" y="92367"/>
                  </a:lnTo>
                  <a:lnTo>
                    <a:pt x="184657" y="92367"/>
                  </a:lnTo>
                  <a:lnTo>
                    <a:pt x="184657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513698" y="5567045"/>
              <a:ext cx="786130" cy="369570"/>
            </a:xfrm>
            <a:custGeom>
              <a:avLst/>
              <a:gdLst/>
              <a:ahLst/>
              <a:cxnLst/>
              <a:rect l="l" t="t" r="r" b="b"/>
              <a:pathLst>
                <a:path w="786129" h="369570">
                  <a:moveTo>
                    <a:pt x="0" y="184696"/>
                  </a:moveTo>
                  <a:lnTo>
                    <a:pt x="184657" y="0"/>
                  </a:lnTo>
                  <a:lnTo>
                    <a:pt x="184657" y="92367"/>
                  </a:lnTo>
                  <a:lnTo>
                    <a:pt x="786002" y="92367"/>
                  </a:lnTo>
                  <a:lnTo>
                    <a:pt x="786002" y="277037"/>
                  </a:lnTo>
                  <a:lnTo>
                    <a:pt x="184657" y="277037"/>
                  </a:lnTo>
                  <a:lnTo>
                    <a:pt x="184657" y="369366"/>
                  </a:lnTo>
                  <a:lnTo>
                    <a:pt x="0" y="184696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6876415" y="2565907"/>
            <a:ext cx="798830" cy="382270"/>
            <a:chOff x="6876415" y="2565907"/>
            <a:chExt cx="798830" cy="382270"/>
          </a:xfrm>
        </p:grpSpPr>
        <p:sp>
          <p:nvSpPr>
            <p:cNvPr id="19" name="object 19"/>
            <p:cNvSpPr/>
            <p:nvPr/>
          </p:nvSpPr>
          <p:spPr>
            <a:xfrm>
              <a:off x="6882765" y="2572257"/>
              <a:ext cx="786130" cy="369570"/>
            </a:xfrm>
            <a:custGeom>
              <a:avLst/>
              <a:gdLst/>
              <a:ahLst/>
              <a:cxnLst/>
              <a:rect l="l" t="t" r="r" b="b"/>
              <a:pathLst>
                <a:path w="786129" h="369569">
                  <a:moveTo>
                    <a:pt x="184657" y="0"/>
                  </a:moveTo>
                  <a:lnTo>
                    <a:pt x="0" y="184657"/>
                  </a:lnTo>
                  <a:lnTo>
                    <a:pt x="184657" y="369315"/>
                  </a:lnTo>
                  <a:lnTo>
                    <a:pt x="184657" y="276987"/>
                  </a:lnTo>
                  <a:lnTo>
                    <a:pt x="786002" y="276987"/>
                  </a:lnTo>
                  <a:lnTo>
                    <a:pt x="786002" y="92328"/>
                  </a:lnTo>
                  <a:lnTo>
                    <a:pt x="184657" y="92328"/>
                  </a:lnTo>
                  <a:lnTo>
                    <a:pt x="184657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882765" y="2572257"/>
              <a:ext cx="786130" cy="369570"/>
            </a:xfrm>
            <a:custGeom>
              <a:avLst/>
              <a:gdLst/>
              <a:ahLst/>
              <a:cxnLst/>
              <a:rect l="l" t="t" r="r" b="b"/>
              <a:pathLst>
                <a:path w="786129" h="369569">
                  <a:moveTo>
                    <a:pt x="0" y="184657"/>
                  </a:moveTo>
                  <a:lnTo>
                    <a:pt x="184657" y="0"/>
                  </a:lnTo>
                  <a:lnTo>
                    <a:pt x="184657" y="92328"/>
                  </a:lnTo>
                  <a:lnTo>
                    <a:pt x="786002" y="92328"/>
                  </a:lnTo>
                  <a:lnTo>
                    <a:pt x="786002" y="276987"/>
                  </a:lnTo>
                  <a:lnTo>
                    <a:pt x="184657" y="276987"/>
                  </a:lnTo>
                  <a:lnTo>
                    <a:pt x="184657" y="369315"/>
                  </a:lnTo>
                  <a:lnTo>
                    <a:pt x="0" y="184657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2847720" y="3977385"/>
            <a:ext cx="773430" cy="382270"/>
            <a:chOff x="2847720" y="3977385"/>
            <a:chExt cx="773430" cy="382270"/>
          </a:xfrm>
        </p:grpSpPr>
        <p:sp>
          <p:nvSpPr>
            <p:cNvPr id="22" name="object 22"/>
            <p:cNvSpPr/>
            <p:nvPr/>
          </p:nvSpPr>
          <p:spPr>
            <a:xfrm>
              <a:off x="2854070" y="3983735"/>
              <a:ext cx="760730" cy="369570"/>
            </a:xfrm>
            <a:custGeom>
              <a:avLst/>
              <a:gdLst/>
              <a:ahLst/>
              <a:cxnLst/>
              <a:rect l="l" t="t" r="r" b="b"/>
              <a:pathLst>
                <a:path w="760729" h="369570">
                  <a:moveTo>
                    <a:pt x="575944" y="0"/>
                  </a:moveTo>
                  <a:lnTo>
                    <a:pt x="575944" y="92328"/>
                  </a:lnTo>
                  <a:lnTo>
                    <a:pt x="0" y="92328"/>
                  </a:lnTo>
                  <a:lnTo>
                    <a:pt x="0" y="277113"/>
                  </a:lnTo>
                  <a:lnTo>
                    <a:pt x="575944" y="277113"/>
                  </a:lnTo>
                  <a:lnTo>
                    <a:pt x="575944" y="369443"/>
                  </a:lnTo>
                  <a:lnTo>
                    <a:pt x="760603" y="184784"/>
                  </a:lnTo>
                  <a:lnTo>
                    <a:pt x="575944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854070" y="3983735"/>
              <a:ext cx="760730" cy="369570"/>
            </a:xfrm>
            <a:custGeom>
              <a:avLst/>
              <a:gdLst/>
              <a:ahLst/>
              <a:cxnLst/>
              <a:rect l="l" t="t" r="r" b="b"/>
              <a:pathLst>
                <a:path w="760729" h="369570">
                  <a:moveTo>
                    <a:pt x="760603" y="184784"/>
                  </a:moveTo>
                  <a:lnTo>
                    <a:pt x="575944" y="0"/>
                  </a:lnTo>
                  <a:lnTo>
                    <a:pt x="575944" y="92328"/>
                  </a:lnTo>
                  <a:lnTo>
                    <a:pt x="0" y="92328"/>
                  </a:lnTo>
                  <a:lnTo>
                    <a:pt x="0" y="277113"/>
                  </a:lnTo>
                  <a:lnTo>
                    <a:pt x="575944" y="277113"/>
                  </a:lnTo>
                  <a:lnTo>
                    <a:pt x="575944" y="369443"/>
                  </a:lnTo>
                  <a:lnTo>
                    <a:pt x="760603" y="184784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3320160" y="1079500"/>
            <a:ext cx="773430" cy="382270"/>
            <a:chOff x="3320160" y="1079500"/>
            <a:chExt cx="773430" cy="382270"/>
          </a:xfrm>
        </p:grpSpPr>
        <p:sp>
          <p:nvSpPr>
            <p:cNvPr id="25" name="object 25"/>
            <p:cNvSpPr/>
            <p:nvPr/>
          </p:nvSpPr>
          <p:spPr>
            <a:xfrm>
              <a:off x="3326510" y="1085850"/>
              <a:ext cx="760730" cy="369570"/>
            </a:xfrm>
            <a:custGeom>
              <a:avLst/>
              <a:gdLst/>
              <a:ahLst/>
              <a:cxnLst/>
              <a:rect l="l" t="t" r="r" b="b"/>
              <a:pathLst>
                <a:path w="760729" h="369569">
                  <a:moveTo>
                    <a:pt x="575944" y="0"/>
                  </a:moveTo>
                  <a:lnTo>
                    <a:pt x="575944" y="92328"/>
                  </a:lnTo>
                  <a:lnTo>
                    <a:pt x="0" y="92328"/>
                  </a:lnTo>
                  <a:lnTo>
                    <a:pt x="0" y="276987"/>
                  </a:lnTo>
                  <a:lnTo>
                    <a:pt x="575944" y="276987"/>
                  </a:lnTo>
                  <a:lnTo>
                    <a:pt x="575944" y="369315"/>
                  </a:lnTo>
                  <a:lnTo>
                    <a:pt x="760602" y="184658"/>
                  </a:lnTo>
                  <a:lnTo>
                    <a:pt x="575944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326510" y="1085850"/>
              <a:ext cx="760730" cy="369570"/>
            </a:xfrm>
            <a:custGeom>
              <a:avLst/>
              <a:gdLst/>
              <a:ahLst/>
              <a:cxnLst/>
              <a:rect l="l" t="t" r="r" b="b"/>
              <a:pathLst>
                <a:path w="760729" h="369569">
                  <a:moveTo>
                    <a:pt x="760602" y="184658"/>
                  </a:moveTo>
                  <a:lnTo>
                    <a:pt x="575944" y="0"/>
                  </a:lnTo>
                  <a:lnTo>
                    <a:pt x="575944" y="92328"/>
                  </a:lnTo>
                  <a:lnTo>
                    <a:pt x="0" y="92328"/>
                  </a:lnTo>
                  <a:lnTo>
                    <a:pt x="0" y="276987"/>
                  </a:lnTo>
                  <a:lnTo>
                    <a:pt x="575944" y="276987"/>
                  </a:lnTo>
                  <a:lnTo>
                    <a:pt x="575944" y="369315"/>
                  </a:lnTo>
                  <a:lnTo>
                    <a:pt x="760602" y="184658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90"/>
              </a:lnSpc>
            </a:pPr>
            <a:r>
              <a:rPr spc="-5" dirty="0"/>
              <a:t>15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267700" y="574548"/>
            <a:ext cx="3531870" cy="2705100"/>
            <a:chOff x="8267700" y="574548"/>
            <a:chExt cx="3531870" cy="27051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67700" y="1699640"/>
              <a:ext cx="2358535" cy="157987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18698" y="574548"/>
              <a:ext cx="1380362" cy="1380363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537842" y="1089787"/>
            <a:ext cx="132905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70" dirty="0">
                <a:solidFill>
                  <a:srgbClr val="001F5F"/>
                </a:solidFill>
                <a:latin typeface="Microsoft Sans Serif"/>
                <a:cs typeface="Microsoft Sans Serif"/>
              </a:rPr>
              <a:t>Е</a:t>
            </a:r>
            <a:r>
              <a:rPr sz="2000" spc="-65" dirty="0">
                <a:solidFill>
                  <a:srgbClr val="001F5F"/>
                </a:solidFill>
                <a:latin typeface="Microsoft Sans Serif"/>
                <a:cs typeface="Microsoft Sans Serif"/>
              </a:rPr>
              <a:t>к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ономний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85876" y="156464"/>
            <a:ext cx="37122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По</a:t>
            </a:r>
            <a:r>
              <a:rPr sz="2400" b="1" i="1" spc="-2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відношенню</a:t>
            </a:r>
            <a:r>
              <a:rPr sz="2400" b="1" i="1" spc="-3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до</a:t>
            </a:r>
            <a:r>
              <a:rPr sz="2400" b="1" i="1" spc="-2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ціни: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09522" y="2282698"/>
            <a:ext cx="128778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А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ат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ичн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и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й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18030" y="3861308"/>
            <a:ext cx="166751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Раціональн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и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й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09522" y="5437123"/>
            <a:ext cx="217868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Персоніфікований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6183" y="888923"/>
            <a:ext cx="751789" cy="75178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2818" y="2078117"/>
            <a:ext cx="751003" cy="746423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68553" y="3635819"/>
            <a:ext cx="798131" cy="798131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27761" y="5356986"/>
            <a:ext cx="803018" cy="461263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3931284" y="1048702"/>
            <a:ext cx="5515610" cy="400685"/>
          </a:xfrm>
          <a:prstGeom prst="rect">
            <a:avLst/>
          </a:prstGeom>
          <a:ln w="28575">
            <a:solidFill>
              <a:srgbClr val="FF66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152400">
              <a:lnSpc>
                <a:spcPct val="100000"/>
              </a:lnSpc>
              <a:spcBef>
                <a:spcPts val="305"/>
              </a:spcBef>
            </a:pP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Орієнтований,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першу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чергу,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рівень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ціни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578859" y="2135644"/>
            <a:ext cx="4011295" cy="708025"/>
          </a:xfrm>
          <a:prstGeom prst="rect">
            <a:avLst/>
          </a:prstGeom>
          <a:ln w="28575">
            <a:solidFill>
              <a:srgbClr val="FF66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189230">
              <a:lnSpc>
                <a:spcPct val="100000"/>
              </a:lnSpc>
              <a:spcBef>
                <a:spcPts val="305"/>
              </a:spcBef>
            </a:pP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Ціна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не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має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значення,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головне</a:t>
            </a:r>
            <a:endParaRPr sz="2000">
              <a:latin typeface="Microsoft Sans Serif"/>
              <a:cs typeface="Microsoft Sans Serif"/>
            </a:endParaRPr>
          </a:p>
          <a:p>
            <a:pPr marL="100965">
              <a:lnSpc>
                <a:spcPct val="100000"/>
              </a:lnSpc>
              <a:spcBef>
                <a:spcPts val="5"/>
              </a:spcBef>
            </a:pPr>
            <a:r>
              <a:rPr sz="200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зручність,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практичність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і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якість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146041" y="3530307"/>
            <a:ext cx="4043679" cy="1016000"/>
          </a:xfrm>
          <a:prstGeom prst="rect">
            <a:avLst/>
          </a:prstGeom>
          <a:ln w="28575">
            <a:solidFill>
              <a:srgbClr val="FF66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363220" marR="354965" algn="ctr">
              <a:lnSpc>
                <a:spcPct val="100000"/>
              </a:lnSpc>
              <a:spcBef>
                <a:spcPts val="310"/>
              </a:spcBef>
            </a:pP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Оцінює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покупку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85" dirty="0">
                <a:solidFill>
                  <a:srgbClr val="001F5F"/>
                </a:solidFill>
                <a:latin typeface="Microsoft Sans Serif"/>
                <a:cs typeface="Microsoft Sans Serif"/>
              </a:rPr>
              <a:t>з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точки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зору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відповідності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ціни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та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якості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продукту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14773" y="5079796"/>
            <a:ext cx="3775075" cy="1016000"/>
          </a:xfrm>
          <a:prstGeom prst="rect">
            <a:avLst/>
          </a:prstGeom>
          <a:ln w="28575">
            <a:solidFill>
              <a:srgbClr val="FF66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177800" marR="170180" algn="ctr">
              <a:lnSpc>
                <a:spcPct val="100000"/>
              </a:lnSpc>
              <a:spcBef>
                <a:spcPts val="310"/>
              </a:spcBef>
            </a:pP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Образ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продукту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важливіший,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ніж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ціна,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але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все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80" dirty="0">
                <a:solidFill>
                  <a:srgbClr val="001F5F"/>
                </a:solidFill>
                <a:latin typeface="Microsoft Sans Serif"/>
                <a:cs typeface="Microsoft Sans Serif"/>
              </a:rPr>
              <a:t>ж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вона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впливає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покупку</a:t>
            </a:r>
            <a:endParaRPr sz="2000">
              <a:latin typeface="Microsoft Sans Serif"/>
              <a:cs typeface="Microsoft Sans Serif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9006995" y="4798681"/>
            <a:ext cx="3131185" cy="1865630"/>
            <a:chOff x="9006995" y="4798681"/>
            <a:chExt cx="3131185" cy="1865630"/>
          </a:xfrm>
        </p:grpSpPr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006995" y="4798681"/>
              <a:ext cx="900760" cy="110000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465690" y="5295138"/>
              <a:ext cx="1974087" cy="136880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741913" y="4926787"/>
              <a:ext cx="1395856" cy="697915"/>
            </a:xfrm>
            <a:prstGeom prst="rect">
              <a:avLst/>
            </a:prstGeom>
          </p:spPr>
        </p:pic>
      </p:grpSp>
      <p:pic>
        <p:nvPicPr>
          <p:cNvPr id="22" name="object 2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060815" y="3355213"/>
            <a:ext cx="1295400" cy="1352550"/>
          </a:xfrm>
          <a:prstGeom prst="rect">
            <a:avLst/>
          </a:prstGeom>
        </p:spPr>
      </p:pic>
      <p:grpSp>
        <p:nvGrpSpPr>
          <p:cNvPr id="23" name="object 23"/>
          <p:cNvGrpSpPr/>
          <p:nvPr/>
        </p:nvGrpSpPr>
        <p:grpSpPr>
          <a:xfrm>
            <a:off x="3058667" y="1079500"/>
            <a:ext cx="773430" cy="382270"/>
            <a:chOff x="3058667" y="1079500"/>
            <a:chExt cx="773430" cy="382270"/>
          </a:xfrm>
        </p:grpSpPr>
        <p:sp>
          <p:nvSpPr>
            <p:cNvPr id="24" name="object 24"/>
            <p:cNvSpPr/>
            <p:nvPr/>
          </p:nvSpPr>
          <p:spPr>
            <a:xfrm>
              <a:off x="3065017" y="1085850"/>
              <a:ext cx="760730" cy="369570"/>
            </a:xfrm>
            <a:custGeom>
              <a:avLst/>
              <a:gdLst/>
              <a:ahLst/>
              <a:cxnLst/>
              <a:rect l="l" t="t" r="r" b="b"/>
              <a:pathLst>
                <a:path w="760729" h="369569">
                  <a:moveTo>
                    <a:pt x="575944" y="0"/>
                  </a:moveTo>
                  <a:lnTo>
                    <a:pt x="575944" y="92328"/>
                  </a:lnTo>
                  <a:lnTo>
                    <a:pt x="0" y="92328"/>
                  </a:lnTo>
                  <a:lnTo>
                    <a:pt x="0" y="276987"/>
                  </a:lnTo>
                  <a:lnTo>
                    <a:pt x="575944" y="276987"/>
                  </a:lnTo>
                  <a:lnTo>
                    <a:pt x="575944" y="369442"/>
                  </a:lnTo>
                  <a:lnTo>
                    <a:pt x="760603" y="184658"/>
                  </a:lnTo>
                  <a:lnTo>
                    <a:pt x="575944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065017" y="1085850"/>
              <a:ext cx="760730" cy="369570"/>
            </a:xfrm>
            <a:custGeom>
              <a:avLst/>
              <a:gdLst/>
              <a:ahLst/>
              <a:cxnLst/>
              <a:rect l="l" t="t" r="r" b="b"/>
              <a:pathLst>
                <a:path w="760729" h="369569">
                  <a:moveTo>
                    <a:pt x="760603" y="184658"/>
                  </a:moveTo>
                  <a:lnTo>
                    <a:pt x="575944" y="0"/>
                  </a:lnTo>
                  <a:lnTo>
                    <a:pt x="575944" y="92328"/>
                  </a:lnTo>
                  <a:lnTo>
                    <a:pt x="0" y="92328"/>
                  </a:lnTo>
                  <a:lnTo>
                    <a:pt x="0" y="276987"/>
                  </a:lnTo>
                  <a:lnTo>
                    <a:pt x="575944" y="276987"/>
                  </a:lnTo>
                  <a:lnTo>
                    <a:pt x="575944" y="369442"/>
                  </a:lnTo>
                  <a:lnTo>
                    <a:pt x="760603" y="184658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2894710" y="2266695"/>
            <a:ext cx="612775" cy="382270"/>
            <a:chOff x="2894710" y="2266695"/>
            <a:chExt cx="612775" cy="382270"/>
          </a:xfrm>
        </p:grpSpPr>
        <p:sp>
          <p:nvSpPr>
            <p:cNvPr id="27" name="object 27"/>
            <p:cNvSpPr/>
            <p:nvPr/>
          </p:nvSpPr>
          <p:spPr>
            <a:xfrm>
              <a:off x="2901060" y="2273045"/>
              <a:ext cx="600075" cy="369570"/>
            </a:xfrm>
            <a:custGeom>
              <a:avLst/>
              <a:gdLst/>
              <a:ahLst/>
              <a:cxnLst/>
              <a:rect l="l" t="t" r="r" b="b"/>
              <a:pathLst>
                <a:path w="600075" h="369569">
                  <a:moveTo>
                    <a:pt x="415036" y="0"/>
                  </a:moveTo>
                  <a:lnTo>
                    <a:pt x="415036" y="92328"/>
                  </a:lnTo>
                  <a:lnTo>
                    <a:pt x="0" y="92328"/>
                  </a:lnTo>
                  <a:lnTo>
                    <a:pt x="0" y="276987"/>
                  </a:lnTo>
                  <a:lnTo>
                    <a:pt x="415036" y="276987"/>
                  </a:lnTo>
                  <a:lnTo>
                    <a:pt x="415036" y="369315"/>
                  </a:lnTo>
                  <a:lnTo>
                    <a:pt x="599693" y="184657"/>
                  </a:lnTo>
                  <a:lnTo>
                    <a:pt x="415036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901060" y="2273045"/>
              <a:ext cx="600075" cy="369570"/>
            </a:xfrm>
            <a:custGeom>
              <a:avLst/>
              <a:gdLst/>
              <a:ahLst/>
              <a:cxnLst/>
              <a:rect l="l" t="t" r="r" b="b"/>
              <a:pathLst>
                <a:path w="600075" h="369569">
                  <a:moveTo>
                    <a:pt x="599693" y="184657"/>
                  </a:moveTo>
                  <a:lnTo>
                    <a:pt x="415036" y="0"/>
                  </a:lnTo>
                  <a:lnTo>
                    <a:pt x="415036" y="92328"/>
                  </a:lnTo>
                  <a:lnTo>
                    <a:pt x="0" y="92328"/>
                  </a:lnTo>
                  <a:lnTo>
                    <a:pt x="0" y="276987"/>
                  </a:lnTo>
                  <a:lnTo>
                    <a:pt x="415036" y="276987"/>
                  </a:lnTo>
                  <a:lnTo>
                    <a:pt x="415036" y="369315"/>
                  </a:lnTo>
                  <a:lnTo>
                    <a:pt x="599693" y="184657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3268217" y="3847084"/>
            <a:ext cx="773430" cy="382270"/>
            <a:chOff x="3268217" y="3847084"/>
            <a:chExt cx="773430" cy="382270"/>
          </a:xfrm>
        </p:grpSpPr>
        <p:sp>
          <p:nvSpPr>
            <p:cNvPr id="30" name="object 30"/>
            <p:cNvSpPr/>
            <p:nvPr/>
          </p:nvSpPr>
          <p:spPr>
            <a:xfrm>
              <a:off x="3274567" y="3853434"/>
              <a:ext cx="760730" cy="369570"/>
            </a:xfrm>
            <a:custGeom>
              <a:avLst/>
              <a:gdLst/>
              <a:ahLst/>
              <a:cxnLst/>
              <a:rect l="l" t="t" r="r" b="b"/>
              <a:pathLst>
                <a:path w="760729" h="369570">
                  <a:moveTo>
                    <a:pt x="576072" y="0"/>
                  </a:moveTo>
                  <a:lnTo>
                    <a:pt x="576072" y="92329"/>
                  </a:lnTo>
                  <a:lnTo>
                    <a:pt x="0" y="92329"/>
                  </a:lnTo>
                  <a:lnTo>
                    <a:pt x="0" y="276987"/>
                  </a:lnTo>
                  <a:lnTo>
                    <a:pt x="576072" y="276987"/>
                  </a:lnTo>
                  <a:lnTo>
                    <a:pt x="576072" y="369316"/>
                  </a:lnTo>
                  <a:lnTo>
                    <a:pt x="760730" y="184658"/>
                  </a:lnTo>
                  <a:lnTo>
                    <a:pt x="576072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274567" y="3853434"/>
              <a:ext cx="760730" cy="369570"/>
            </a:xfrm>
            <a:custGeom>
              <a:avLst/>
              <a:gdLst/>
              <a:ahLst/>
              <a:cxnLst/>
              <a:rect l="l" t="t" r="r" b="b"/>
              <a:pathLst>
                <a:path w="760729" h="369570">
                  <a:moveTo>
                    <a:pt x="760730" y="184658"/>
                  </a:moveTo>
                  <a:lnTo>
                    <a:pt x="576072" y="0"/>
                  </a:lnTo>
                  <a:lnTo>
                    <a:pt x="576072" y="92329"/>
                  </a:lnTo>
                  <a:lnTo>
                    <a:pt x="0" y="92329"/>
                  </a:lnTo>
                  <a:lnTo>
                    <a:pt x="0" y="276987"/>
                  </a:lnTo>
                  <a:lnTo>
                    <a:pt x="576072" y="276987"/>
                  </a:lnTo>
                  <a:lnTo>
                    <a:pt x="576072" y="369316"/>
                  </a:lnTo>
                  <a:lnTo>
                    <a:pt x="760730" y="184658"/>
                  </a:lnTo>
                  <a:close/>
                </a:path>
              </a:pathLst>
            </a:custGeom>
            <a:ln w="12699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3780535" y="5448172"/>
            <a:ext cx="548640" cy="382270"/>
            <a:chOff x="3780535" y="5448172"/>
            <a:chExt cx="548640" cy="382270"/>
          </a:xfrm>
        </p:grpSpPr>
        <p:sp>
          <p:nvSpPr>
            <p:cNvPr id="33" name="object 33"/>
            <p:cNvSpPr/>
            <p:nvPr/>
          </p:nvSpPr>
          <p:spPr>
            <a:xfrm>
              <a:off x="3786885" y="5454522"/>
              <a:ext cx="535940" cy="369570"/>
            </a:xfrm>
            <a:custGeom>
              <a:avLst/>
              <a:gdLst/>
              <a:ahLst/>
              <a:cxnLst/>
              <a:rect l="l" t="t" r="r" b="b"/>
              <a:pathLst>
                <a:path w="535939" h="369570">
                  <a:moveTo>
                    <a:pt x="350900" y="0"/>
                  </a:moveTo>
                  <a:lnTo>
                    <a:pt x="350900" y="92328"/>
                  </a:lnTo>
                  <a:lnTo>
                    <a:pt x="0" y="92328"/>
                  </a:lnTo>
                  <a:lnTo>
                    <a:pt x="0" y="277050"/>
                  </a:lnTo>
                  <a:lnTo>
                    <a:pt x="350900" y="277050"/>
                  </a:lnTo>
                  <a:lnTo>
                    <a:pt x="350900" y="369392"/>
                  </a:lnTo>
                  <a:lnTo>
                    <a:pt x="535559" y="184721"/>
                  </a:lnTo>
                  <a:lnTo>
                    <a:pt x="350900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786885" y="5454522"/>
              <a:ext cx="535940" cy="369570"/>
            </a:xfrm>
            <a:custGeom>
              <a:avLst/>
              <a:gdLst/>
              <a:ahLst/>
              <a:cxnLst/>
              <a:rect l="l" t="t" r="r" b="b"/>
              <a:pathLst>
                <a:path w="535939" h="369570">
                  <a:moveTo>
                    <a:pt x="535559" y="184721"/>
                  </a:moveTo>
                  <a:lnTo>
                    <a:pt x="350900" y="0"/>
                  </a:lnTo>
                  <a:lnTo>
                    <a:pt x="350900" y="92328"/>
                  </a:lnTo>
                  <a:lnTo>
                    <a:pt x="0" y="92328"/>
                  </a:lnTo>
                  <a:lnTo>
                    <a:pt x="0" y="277050"/>
                  </a:lnTo>
                  <a:lnTo>
                    <a:pt x="350900" y="277050"/>
                  </a:lnTo>
                  <a:lnTo>
                    <a:pt x="350900" y="369392"/>
                  </a:lnTo>
                  <a:lnTo>
                    <a:pt x="535559" y="184721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90"/>
              </a:lnSpc>
            </a:pPr>
            <a:r>
              <a:rPr spc="-5" dirty="0"/>
              <a:t>16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57503" y="383285"/>
            <a:ext cx="49117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За</a:t>
            </a:r>
            <a:r>
              <a:rPr sz="2400" b="1" i="1" spc="-1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ознакою</a:t>
            </a:r>
            <a:r>
              <a:rPr sz="2400" b="1" i="1" spc="-1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комунікабельності: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44801" y="5576722"/>
            <a:ext cx="8642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Розку</a:t>
            </a:r>
            <a:r>
              <a:rPr sz="20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т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50822" y="1474673"/>
            <a:ext cx="114681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т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исн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1594" y="3053333"/>
            <a:ext cx="97853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Б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а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й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д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ужі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6816" y="1171288"/>
            <a:ext cx="606854" cy="97096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2394" y="2770758"/>
            <a:ext cx="1019175" cy="101917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4852" y="5338571"/>
            <a:ext cx="822833" cy="822833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3587115" y="1302778"/>
            <a:ext cx="5515610" cy="708025"/>
          </a:xfrm>
          <a:prstGeom prst="rect">
            <a:avLst/>
          </a:prstGeom>
          <a:ln w="28575">
            <a:solidFill>
              <a:srgbClr val="FF66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05"/>
              </a:spcBef>
            </a:pP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Закомплексовані,</a:t>
            </a:r>
            <a:r>
              <a:rPr sz="20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насилу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вступають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endParaRPr sz="2000">
              <a:latin typeface="Microsoft Sans Serif"/>
              <a:cs typeface="Microsoft Sans Serif"/>
            </a:endParaRPr>
          </a:p>
          <a:p>
            <a:pPr marL="635" algn="ctr">
              <a:lnSpc>
                <a:spcPct val="100000"/>
              </a:lnSpc>
            </a:pP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контакт,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які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тяжіють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до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підвищеної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уваги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29495" y="166751"/>
            <a:ext cx="1579118" cy="253682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3587115" y="2939300"/>
            <a:ext cx="3903345" cy="708025"/>
          </a:xfrm>
          <a:prstGeom prst="rect">
            <a:avLst/>
          </a:prstGeom>
          <a:ln w="28575">
            <a:solidFill>
              <a:srgbClr val="FF6600"/>
            </a:solidFill>
          </a:ln>
        </p:spPr>
        <p:txBody>
          <a:bodyPr vert="horz" wrap="square" lIns="0" tIns="39369" rIns="0" bIns="0" rtlCol="0">
            <a:spAutoFit/>
          </a:bodyPr>
          <a:lstStyle/>
          <a:p>
            <a:pPr marL="1449705" marR="212090" indent="-1231900">
              <a:lnSpc>
                <a:spcPct val="100000"/>
              </a:lnSpc>
              <a:spcBef>
                <a:spcPts val="309"/>
              </a:spcBef>
            </a:pPr>
            <a:r>
              <a:rPr sz="20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Які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не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виявляють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інтересу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до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контакту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587115" y="5596369"/>
            <a:ext cx="3284220" cy="400685"/>
          </a:xfrm>
          <a:prstGeom prst="rect">
            <a:avLst/>
          </a:prstGeom>
          <a:ln w="28575">
            <a:solidFill>
              <a:srgbClr val="FF66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168275">
              <a:lnSpc>
                <a:spcPct val="100000"/>
              </a:lnSpc>
              <a:spcBef>
                <a:spcPts val="315"/>
              </a:spcBef>
            </a:pPr>
            <a:r>
              <a:rPr sz="2000" spc="-55" dirty="0">
                <a:solidFill>
                  <a:srgbClr val="001F5F"/>
                </a:solidFill>
                <a:latin typeface="Microsoft Sans Serif"/>
                <a:cs typeface="Microsoft Sans Serif"/>
              </a:rPr>
              <a:t>Легко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вступають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діалог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796148" y="2766441"/>
            <a:ext cx="3833749" cy="2004441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950709" y="4833596"/>
            <a:ext cx="1925701" cy="1925701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383282" y="3857752"/>
            <a:ext cx="2899029" cy="1611884"/>
          </a:xfrm>
          <a:prstGeom prst="rect">
            <a:avLst/>
          </a:prstGeom>
        </p:spPr>
      </p:pic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90"/>
              </a:lnSpc>
            </a:pPr>
            <a:r>
              <a:rPr spc="-5" dirty="0"/>
              <a:t>17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45533" y="4109276"/>
            <a:ext cx="1710685" cy="170613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6913118" y="841375"/>
            <a:ext cx="5229860" cy="3982720"/>
            <a:chOff x="6913118" y="841375"/>
            <a:chExt cx="5229860" cy="398272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62593" y="3197860"/>
              <a:ext cx="3080257" cy="162585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48725" y="841375"/>
              <a:ext cx="2980054" cy="198970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13118" y="1886077"/>
              <a:ext cx="2458212" cy="1617218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57503" y="383285"/>
            <a:ext cx="87299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За</a:t>
            </a:r>
            <a:r>
              <a:rPr sz="2400" b="1" i="1" spc="-1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швидкістю</a:t>
            </a:r>
            <a:r>
              <a:rPr sz="2400" b="1" i="1" spc="-1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реакції</a:t>
            </a:r>
            <a:r>
              <a:rPr sz="2400" b="1" i="1" spc="-2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на</a:t>
            </a:r>
            <a:r>
              <a:rPr sz="2400" b="1" i="1" spc="-1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появу</a:t>
            </a:r>
            <a:r>
              <a:rPr sz="2400" b="1" i="1" spc="-1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нового</a:t>
            </a:r>
            <a:r>
              <a:rPr sz="2400" b="1" i="1" spc="-5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товару</a:t>
            </a:r>
            <a:r>
              <a:rPr sz="2400" b="1" i="1" spc="-1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на</a:t>
            </a:r>
            <a:r>
              <a:rPr sz="2400" b="1" i="1" spc="-1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ринку: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33676" y="1298828"/>
            <a:ext cx="5642610" cy="530288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 marR="1109980">
              <a:lnSpc>
                <a:spcPts val="2340"/>
              </a:lnSpc>
              <a:spcBef>
                <a:spcPts val="229"/>
              </a:spcBef>
            </a:pPr>
            <a:r>
              <a:rPr sz="2000" b="1" i="1" spc="-5" dirty="0">
                <a:solidFill>
                  <a:srgbClr val="FF6600"/>
                </a:solidFill>
                <a:latin typeface="Arial"/>
                <a:cs typeface="Arial"/>
              </a:rPr>
              <a:t>Новатори</a:t>
            </a:r>
            <a:r>
              <a:rPr sz="2000" b="1" i="1" spc="-6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споживачі, </a:t>
            </a:r>
            <a:r>
              <a:rPr sz="20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які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ризикнули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спробувати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новинку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150">
              <a:latin typeface="Microsoft Sans Serif"/>
              <a:cs typeface="Microsoft Sans Serif"/>
            </a:endParaRPr>
          </a:p>
          <a:p>
            <a:pPr marL="12700" marR="1755139">
              <a:lnSpc>
                <a:spcPct val="100000"/>
              </a:lnSpc>
            </a:pPr>
            <a:r>
              <a:rPr sz="2000" b="1" i="1" spc="-5" dirty="0">
                <a:solidFill>
                  <a:srgbClr val="FF6600"/>
                </a:solidFill>
                <a:latin typeface="Arial"/>
                <a:cs typeface="Arial"/>
              </a:rPr>
              <a:t>Адепти </a:t>
            </a:r>
            <a:r>
              <a:rPr sz="200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послідовники, </a:t>
            </a:r>
            <a:r>
              <a:rPr sz="20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які </a:t>
            </a:r>
            <a:r>
              <a:rPr sz="20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роблять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модним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і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відомим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8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b="1" i="1" spc="-5" dirty="0">
                <a:solidFill>
                  <a:srgbClr val="FF6600"/>
                </a:solidFill>
                <a:latin typeface="Arial"/>
                <a:cs typeface="Arial"/>
              </a:rPr>
              <a:t>Прогресисти</a:t>
            </a:r>
            <a:r>
              <a:rPr sz="2000" b="1" i="1" spc="-2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споживачі, </a:t>
            </a:r>
            <a:r>
              <a:rPr sz="20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які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забезпечують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масовий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збут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на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стадії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росту товару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500">
              <a:latin typeface="Microsoft Sans Serif"/>
              <a:cs typeface="Microsoft Sans Serif"/>
            </a:endParaRPr>
          </a:p>
          <a:p>
            <a:pPr marL="12700" marR="1938655">
              <a:lnSpc>
                <a:spcPct val="100000"/>
              </a:lnSpc>
            </a:pPr>
            <a:r>
              <a:rPr sz="2000" b="1" i="1" spc="-5" dirty="0">
                <a:solidFill>
                  <a:srgbClr val="FF6600"/>
                </a:solidFill>
                <a:latin typeface="Arial"/>
                <a:cs typeface="Arial"/>
              </a:rPr>
              <a:t>Скептики</a:t>
            </a:r>
            <a:r>
              <a:rPr sz="2000" b="1" i="1" spc="-3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підключаються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до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попиту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стадії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насичення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490"/>
              </a:spcBef>
            </a:pPr>
            <a:r>
              <a:rPr sz="2000" b="1" i="1" spc="-5" dirty="0">
                <a:solidFill>
                  <a:srgbClr val="FF6600"/>
                </a:solidFill>
                <a:latin typeface="Arial"/>
                <a:cs typeface="Arial"/>
              </a:rPr>
              <a:t>Консерватори</a:t>
            </a:r>
            <a:r>
              <a:rPr sz="2000" b="1" i="1" spc="-3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виявляють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попит,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коли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товар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стає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"традиційним"</a:t>
            </a:r>
            <a:endParaRPr sz="2000">
              <a:latin typeface="Microsoft Sans Serif"/>
              <a:cs typeface="Microsoft Sans Serif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76050" y="920175"/>
            <a:ext cx="1549400" cy="2164715"/>
            <a:chOff x="476050" y="920175"/>
            <a:chExt cx="1549400" cy="2164715"/>
          </a:xfrm>
        </p:grpSpPr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6050" y="920175"/>
              <a:ext cx="1549218" cy="140840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86485" y="2049652"/>
              <a:ext cx="1035050" cy="1035050"/>
            </a:xfrm>
            <a:prstGeom prst="rect">
              <a:avLst/>
            </a:prstGeom>
          </p:spPr>
        </p:pic>
      </p:grpSp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41140" y="3366020"/>
            <a:ext cx="1024427" cy="1045324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73151" y="4801387"/>
            <a:ext cx="1460246" cy="669007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42031" y="5801169"/>
            <a:ext cx="939054" cy="845553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907906" y="4823739"/>
            <a:ext cx="1905000" cy="1905000"/>
          </a:xfrm>
          <a:prstGeom prst="rect">
            <a:avLst/>
          </a:prstGeom>
        </p:spPr>
      </p:pic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90"/>
              </a:lnSpc>
            </a:pPr>
            <a:r>
              <a:rPr spc="-5" dirty="0"/>
              <a:t>18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97528" y="184150"/>
            <a:ext cx="32169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Психотипи</a:t>
            </a:r>
            <a:r>
              <a:rPr sz="2400" b="1" i="1" spc="-9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покупців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1530" y="675259"/>
            <a:ext cx="11408410" cy="603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191125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alibri"/>
                <a:cs typeface="Calibri"/>
              </a:rPr>
              <a:t>«Кар'єристи»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велику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увагу приділяють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статусним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речам: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одягу,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аксесуарам.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Купуючи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продукції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під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відомими</a:t>
            </a:r>
            <a:r>
              <a:rPr sz="1800" dirty="0">
                <a:latin typeface="Calibri"/>
                <a:cs typeface="Calibri"/>
              </a:rPr>
              <a:t> брендами,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вони 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демонструють,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що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вони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можуть собі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дозволити річ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цієї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марки.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450">
              <a:latin typeface="Calibri"/>
              <a:cs typeface="Calibri"/>
            </a:endParaRPr>
          </a:p>
          <a:p>
            <a:pPr marL="46990" marR="4460240">
              <a:lnSpc>
                <a:spcPct val="100000"/>
              </a:lnSpc>
            </a:pPr>
            <a:r>
              <a:rPr sz="1800" b="1" dirty="0">
                <a:latin typeface="Calibri"/>
                <a:cs typeface="Calibri"/>
              </a:rPr>
              <a:t>«Інтелігенти»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для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них першочерговими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є </a:t>
            </a:r>
            <a:r>
              <a:rPr sz="1800" spc="-5" dirty="0">
                <a:latin typeface="Calibri"/>
                <a:cs typeface="Calibri"/>
              </a:rPr>
              <a:t>відповідність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ситуації,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зручність,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помірність,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для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них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пріоритетними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є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духовні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цінності.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Проте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значну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увагу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вони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приділяють </a:t>
            </a:r>
            <a:r>
              <a:rPr sz="1800" spc="-5" dirty="0">
                <a:latin typeface="Calibri"/>
                <a:cs typeface="Calibri"/>
              </a:rPr>
              <a:t>якості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продукції,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екологічній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безпеці.</a:t>
            </a:r>
            <a:endParaRPr sz="1800">
              <a:latin typeface="Calibri"/>
              <a:cs typeface="Calibri"/>
            </a:endParaRPr>
          </a:p>
          <a:p>
            <a:pPr marL="12700" marR="3858260" algn="just">
              <a:lnSpc>
                <a:spcPct val="100000"/>
              </a:lnSpc>
              <a:spcBef>
                <a:spcPts val="1070"/>
              </a:spcBef>
            </a:pPr>
            <a:r>
              <a:rPr sz="1800" b="1" spc="-5" dirty="0">
                <a:latin typeface="Calibri"/>
                <a:cs typeface="Calibri"/>
              </a:rPr>
              <a:t>«Обивателі»</a:t>
            </a:r>
            <a:r>
              <a:rPr sz="1800" b="1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при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виборі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товару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орієнтуються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на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загальноприйняті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стандарти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і </a:t>
            </a:r>
            <a:r>
              <a:rPr sz="1800" spc="-5" dirty="0">
                <a:latin typeface="Calibri"/>
                <a:cs typeface="Calibri"/>
              </a:rPr>
              <a:t>норми, обумовлені вимогою роботодавця </a:t>
            </a:r>
            <a:r>
              <a:rPr sz="1800" dirty="0">
                <a:latin typeface="Calibri"/>
                <a:cs typeface="Calibri"/>
              </a:rPr>
              <a:t>або </a:t>
            </a:r>
            <a:r>
              <a:rPr sz="1800" spc="-10" dirty="0">
                <a:latin typeface="Calibri"/>
                <a:cs typeface="Calibri"/>
              </a:rPr>
              <a:t>сімейними </a:t>
            </a:r>
            <a:r>
              <a:rPr sz="1800" spc="-5" dirty="0">
                <a:latin typeface="Calibri"/>
                <a:cs typeface="Calibri"/>
              </a:rPr>
              <a:t>цінностями. </a:t>
            </a:r>
            <a:r>
              <a:rPr sz="1800" dirty="0">
                <a:latin typeface="Calibri"/>
                <a:cs typeface="Calibri"/>
              </a:rPr>
              <a:t>Вони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економні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і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схильні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здійснювати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тільки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заплановані </a:t>
            </a:r>
            <a:r>
              <a:rPr sz="1800" dirty="0">
                <a:latin typeface="Calibri"/>
                <a:cs typeface="Calibri"/>
              </a:rPr>
              <a:t>покупки.</a:t>
            </a:r>
            <a:endParaRPr sz="1800">
              <a:latin typeface="Calibri"/>
              <a:cs typeface="Calibri"/>
            </a:endParaRPr>
          </a:p>
          <a:p>
            <a:pPr marL="3776345" marR="168275">
              <a:lnSpc>
                <a:spcPct val="100000"/>
              </a:lnSpc>
              <a:spcBef>
                <a:spcPts val="790"/>
              </a:spcBef>
            </a:pPr>
            <a:r>
              <a:rPr sz="1800" b="1" dirty="0">
                <a:latin typeface="Calibri"/>
                <a:cs typeface="Calibri"/>
              </a:rPr>
              <a:t>«Незалежні»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це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індивідуалісти,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які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мають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власний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незалежний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ні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від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кого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стиль.</a:t>
            </a:r>
            <a:r>
              <a:rPr sz="1800" dirty="0">
                <a:latin typeface="Calibri"/>
                <a:cs typeface="Calibri"/>
              </a:rPr>
              <a:t> Вони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купують </a:t>
            </a:r>
            <a:r>
              <a:rPr sz="1800" spc="-5" dirty="0">
                <a:latin typeface="Calibri"/>
                <a:cs typeface="Calibri"/>
              </a:rPr>
              <a:t>речі,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що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підкреслюють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їх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індивідуальність.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 </a:t>
            </a:r>
            <a:r>
              <a:rPr sz="1800" spc="-5" dirty="0">
                <a:latin typeface="Calibri"/>
                <a:cs typeface="Calibri"/>
              </a:rPr>
              <a:t>одязі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вони</a:t>
            </a:r>
            <a:endParaRPr sz="1800">
              <a:latin typeface="Calibri"/>
              <a:cs typeface="Calibri"/>
            </a:endParaRPr>
          </a:p>
          <a:p>
            <a:pPr marL="3776345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Calibri"/>
                <a:cs typeface="Calibri"/>
              </a:rPr>
              <a:t>«самовиражаються»,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проявляють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свою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сутність.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Бренд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для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них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значущий,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але</a:t>
            </a:r>
            <a:endParaRPr sz="1800">
              <a:latin typeface="Calibri"/>
              <a:cs typeface="Calibri"/>
            </a:endParaRPr>
          </a:p>
          <a:p>
            <a:pPr marL="3776345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в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представленні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комплексних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переваг: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якість,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візуалізація,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вигода,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престиж.</a:t>
            </a:r>
            <a:endParaRPr sz="1800">
              <a:latin typeface="Calibri"/>
              <a:cs typeface="Calibri"/>
            </a:endParaRPr>
          </a:p>
          <a:p>
            <a:pPr marL="3776345" marR="676275">
              <a:lnSpc>
                <a:spcPct val="100000"/>
              </a:lnSpc>
              <a:spcBef>
                <a:spcPts val="1019"/>
              </a:spcBef>
            </a:pPr>
            <a:r>
              <a:rPr sz="1800" b="1" dirty="0">
                <a:latin typeface="Calibri"/>
                <a:cs typeface="Calibri"/>
              </a:rPr>
              <a:t>«Наслідувачі»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купують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те,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що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купує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або</a:t>
            </a:r>
            <a:r>
              <a:rPr sz="1800" spc="-5" dirty="0">
                <a:latin typeface="Calibri"/>
                <a:cs typeface="Calibri"/>
              </a:rPr>
              <a:t> рекламує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їх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кумир.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Їм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легко 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нав'язати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свою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думку </a:t>
            </a:r>
            <a:r>
              <a:rPr sz="1800" dirty="0">
                <a:latin typeface="Calibri"/>
                <a:cs typeface="Calibri"/>
              </a:rPr>
              <a:t>і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переконати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необхідності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і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модності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речі.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Вони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досить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довірливі</a:t>
            </a:r>
            <a:r>
              <a:rPr sz="1800" dirty="0">
                <a:latin typeface="Calibri"/>
                <a:cs typeface="Calibri"/>
              </a:rPr>
              <a:t> і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легко </a:t>
            </a:r>
            <a:r>
              <a:rPr sz="1800" spc="-5" dirty="0">
                <a:latin typeface="Calibri"/>
                <a:cs typeface="Calibri"/>
              </a:rPr>
              <a:t>піддаються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рекламному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впливу.</a:t>
            </a:r>
            <a:endParaRPr sz="1800">
              <a:latin typeface="Calibri"/>
              <a:cs typeface="Calibri"/>
            </a:endParaRPr>
          </a:p>
          <a:p>
            <a:pPr marL="3855085" marR="368935">
              <a:lnSpc>
                <a:spcPct val="100000"/>
              </a:lnSpc>
              <a:spcBef>
                <a:spcPts val="1570"/>
              </a:spcBef>
            </a:pPr>
            <a:r>
              <a:rPr sz="1800" b="1" spc="-5" dirty="0">
                <a:latin typeface="Calibri"/>
                <a:cs typeface="Calibri"/>
              </a:rPr>
              <a:t>«Гедоністи»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люди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настрою,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намагаються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отримувати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задоволення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від </a:t>
            </a:r>
            <a:r>
              <a:rPr sz="1800" dirty="0">
                <a:latin typeface="Calibri"/>
                <a:cs typeface="Calibri"/>
              </a:rPr>
              <a:t> кожної </a:t>
            </a:r>
            <a:r>
              <a:rPr sz="1800" spc="-5" dirty="0">
                <a:latin typeface="Calibri"/>
                <a:cs typeface="Calibri"/>
              </a:rPr>
              <a:t>хвилини свого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життя,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часто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купують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речі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заради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того,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щоб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купити.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Схильні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до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експериментування,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імпульсивних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покупок.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53830" y="223520"/>
            <a:ext cx="2429637" cy="296824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9634" y="3655209"/>
            <a:ext cx="2456688" cy="3095498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74467" y="129031"/>
            <a:ext cx="43275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rgbClr val="5B0091"/>
                </a:solidFill>
              </a:rPr>
              <a:t>Осн</a:t>
            </a:r>
            <a:r>
              <a:rPr sz="2800" spc="5" dirty="0">
                <a:solidFill>
                  <a:srgbClr val="5B0091"/>
                </a:solidFill>
              </a:rPr>
              <a:t>о</a:t>
            </a:r>
            <a:r>
              <a:rPr sz="2800" spc="-20" dirty="0">
                <a:solidFill>
                  <a:srgbClr val="5B0091"/>
                </a:solidFill>
              </a:rPr>
              <a:t>вн</a:t>
            </a:r>
            <a:r>
              <a:rPr sz="2800" spc="-10" dirty="0">
                <a:solidFill>
                  <a:srgbClr val="5B0091"/>
                </a:solidFill>
              </a:rPr>
              <a:t>і</a:t>
            </a:r>
            <a:r>
              <a:rPr sz="2800" spc="-315" dirty="0">
                <a:solidFill>
                  <a:srgbClr val="5B0091"/>
                </a:solidFill>
              </a:rPr>
              <a:t> </a:t>
            </a:r>
            <a:r>
              <a:rPr sz="2800" spc="-15" dirty="0">
                <a:solidFill>
                  <a:srgbClr val="5B0091"/>
                </a:solidFill>
              </a:rPr>
              <a:t>пра</a:t>
            </a:r>
            <a:r>
              <a:rPr sz="2800" spc="-10" dirty="0">
                <a:solidFill>
                  <a:srgbClr val="5B0091"/>
                </a:solidFill>
              </a:rPr>
              <a:t>в</a:t>
            </a:r>
            <a:r>
              <a:rPr sz="2800" spc="-5" dirty="0">
                <a:solidFill>
                  <a:srgbClr val="5B0091"/>
                </a:solidFill>
              </a:rPr>
              <a:t>а</a:t>
            </a:r>
            <a:r>
              <a:rPr sz="2800" spc="-325" dirty="0">
                <a:solidFill>
                  <a:srgbClr val="5B0091"/>
                </a:solidFill>
              </a:rPr>
              <a:t> </a:t>
            </a:r>
            <a:r>
              <a:rPr sz="2800" spc="-40" dirty="0">
                <a:solidFill>
                  <a:srgbClr val="5B0091"/>
                </a:solidFill>
              </a:rPr>
              <a:t>спо</a:t>
            </a:r>
            <a:r>
              <a:rPr sz="2800" spc="-45" dirty="0">
                <a:solidFill>
                  <a:srgbClr val="5B0091"/>
                </a:solidFill>
              </a:rPr>
              <a:t>ж</a:t>
            </a:r>
            <a:r>
              <a:rPr sz="2800" spc="-10" dirty="0">
                <a:solidFill>
                  <a:srgbClr val="5B0091"/>
                </a:solidFill>
              </a:rPr>
              <a:t>ивачів</a:t>
            </a:r>
            <a:r>
              <a:rPr sz="1800" dirty="0">
                <a:solidFill>
                  <a:srgbClr val="000000"/>
                </a:solidFill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65836" y="922146"/>
            <a:ext cx="7970520" cy="52089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ts val="2545"/>
              </a:lnSpc>
              <a:buClr>
                <a:srgbClr val="FF6600"/>
              </a:buClr>
              <a:buSzPct val="120000"/>
              <a:buAutoNum type="arabicPeriod"/>
              <a:tabLst>
                <a:tab pos="355600" algn="l"/>
              </a:tabLst>
            </a:pP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Право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вибирати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для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задоволення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основних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потреб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endParaRPr sz="2000">
              <a:latin typeface="Microsoft Sans Serif"/>
              <a:cs typeface="Microsoft Sans Serif"/>
            </a:endParaRPr>
          </a:p>
          <a:p>
            <a:pPr marL="355600" marR="5080">
              <a:lnSpc>
                <a:spcPts val="2400"/>
              </a:lnSpc>
              <a:spcBef>
                <a:spcPts val="40"/>
              </a:spcBef>
            </a:pP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умовах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достатньої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різноманітності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пропозицій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</a:t>
            </a:r>
            <a:r>
              <a:rPr sz="20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конкурентними </a:t>
            </a:r>
            <a:r>
              <a:rPr sz="2000" spc="-5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цінами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обмеженні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будь-якого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монопольного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впливу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споживачів.</a:t>
            </a:r>
            <a:endParaRPr sz="2000">
              <a:latin typeface="Microsoft Sans Serif"/>
              <a:cs typeface="Microsoft Sans Serif"/>
            </a:endParaRPr>
          </a:p>
          <a:p>
            <a:pPr marL="355600" indent="-342900">
              <a:lnSpc>
                <a:spcPts val="2360"/>
              </a:lnSpc>
              <a:buClr>
                <a:srgbClr val="FF6600"/>
              </a:buClr>
              <a:buSzPct val="120000"/>
              <a:buAutoNum type="arabicPeriod" startAt="2"/>
              <a:tabLst>
                <a:tab pos="355600" algn="l"/>
              </a:tabLst>
            </a:pP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Право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на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безпеку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товару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0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їх</a:t>
            </a:r>
            <a:r>
              <a:rPr sz="20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функціонування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відповідно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до</a:t>
            </a:r>
            <a:endParaRPr sz="2000">
              <a:latin typeface="Microsoft Sans Serif"/>
              <a:cs typeface="Microsoft Sans Serif"/>
            </a:endParaRPr>
          </a:p>
          <a:p>
            <a:pPr marL="355600">
              <a:lnSpc>
                <a:spcPts val="2160"/>
              </a:lnSpc>
            </a:pP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пропозиції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продавця.</a:t>
            </a:r>
            <a:endParaRPr sz="2000">
              <a:latin typeface="Microsoft Sans Serif"/>
              <a:cs typeface="Microsoft Sans Serif"/>
            </a:endParaRPr>
          </a:p>
          <a:p>
            <a:pPr marL="355600" marR="466725" indent="-342900">
              <a:lnSpc>
                <a:spcPts val="2400"/>
              </a:lnSpc>
              <a:spcBef>
                <a:spcPts val="280"/>
              </a:spcBef>
              <a:buClr>
                <a:srgbClr val="FF6600"/>
              </a:buClr>
              <a:buSzPct val="120000"/>
              <a:buAutoNum type="arabicPeriod" startAt="3"/>
              <a:tabLst>
                <a:tab pos="355600" algn="l"/>
              </a:tabLst>
            </a:pP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Право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на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інформованість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найбільш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важливі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властивості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товарів,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способи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продажу,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гарантії.</a:t>
            </a:r>
            <a:endParaRPr sz="2000">
              <a:latin typeface="Microsoft Sans Serif"/>
              <a:cs typeface="Microsoft Sans Serif"/>
            </a:endParaRPr>
          </a:p>
          <a:p>
            <a:pPr marL="355600" indent="-342900">
              <a:lnSpc>
                <a:spcPts val="2360"/>
              </a:lnSpc>
              <a:buClr>
                <a:srgbClr val="FF6600"/>
              </a:buClr>
              <a:buSzPct val="120000"/>
              <a:buAutoNum type="arabicPeriod" startAt="3"/>
              <a:tabLst>
                <a:tab pos="355600" algn="l"/>
              </a:tabLst>
            </a:pP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Право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на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захист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недоброякісних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товарів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відшкодування</a:t>
            </a:r>
            <a:endParaRPr sz="2000">
              <a:latin typeface="Microsoft Sans Serif"/>
              <a:cs typeface="Microsoft Sans Serif"/>
            </a:endParaRPr>
          </a:p>
          <a:p>
            <a:pPr marL="355600">
              <a:lnSpc>
                <a:spcPts val="2160"/>
              </a:lnSpc>
            </a:pP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збитку,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пов'язане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85" dirty="0">
                <a:solidFill>
                  <a:srgbClr val="001F5F"/>
                </a:solidFill>
                <a:latin typeface="Microsoft Sans Serif"/>
                <a:cs typeface="Microsoft Sans Serif"/>
              </a:rPr>
              <a:t>з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їх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використанням.</a:t>
            </a:r>
            <a:endParaRPr sz="2000">
              <a:latin typeface="Microsoft Sans Serif"/>
              <a:cs typeface="Microsoft Sans Serif"/>
            </a:endParaRPr>
          </a:p>
          <a:p>
            <a:pPr marL="355600" marR="53975" indent="-342900">
              <a:lnSpc>
                <a:spcPts val="2400"/>
              </a:lnSpc>
              <a:spcBef>
                <a:spcPts val="280"/>
              </a:spcBef>
              <a:buClr>
                <a:srgbClr val="FF6600"/>
              </a:buClr>
              <a:buSzPct val="120000"/>
              <a:buAutoNum type="arabicPeriod" startAt="5"/>
              <a:tabLst>
                <a:tab pos="355600" algn="l"/>
              </a:tabLst>
            </a:pP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Право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бути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вислуханим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та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отримати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допомогу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захисті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своїх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інтересів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державних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громадських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органів.</a:t>
            </a:r>
            <a:endParaRPr sz="2000">
              <a:latin typeface="Microsoft Sans Serif"/>
              <a:cs typeface="Microsoft Sans Serif"/>
            </a:endParaRPr>
          </a:p>
          <a:p>
            <a:pPr marL="355600" indent="-342900">
              <a:lnSpc>
                <a:spcPts val="2360"/>
              </a:lnSpc>
              <a:buClr>
                <a:srgbClr val="FF6600"/>
              </a:buClr>
              <a:buSzPct val="120000"/>
              <a:buAutoNum type="arabicPeriod" startAt="5"/>
              <a:tabLst>
                <a:tab pos="355600" algn="l"/>
              </a:tabLst>
            </a:pP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Право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на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отримання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споживчого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освіти,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придбання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всебічних</a:t>
            </a:r>
            <a:endParaRPr sz="2000">
              <a:latin typeface="Microsoft Sans Serif"/>
              <a:cs typeface="Microsoft Sans Serif"/>
            </a:endParaRPr>
          </a:p>
          <a:p>
            <a:pPr marL="355600">
              <a:lnSpc>
                <a:spcPts val="2160"/>
              </a:lnSpc>
            </a:pP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знань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0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навичок,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що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полегшують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споживачу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прийняття</a:t>
            </a:r>
            <a:r>
              <a:rPr sz="20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рішення.</a:t>
            </a:r>
            <a:endParaRPr sz="2000">
              <a:latin typeface="Microsoft Sans Serif"/>
              <a:cs typeface="Microsoft Sans Serif"/>
            </a:endParaRPr>
          </a:p>
          <a:p>
            <a:pPr marL="355600" marR="436245" indent="-342900" algn="just">
              <a:lnSpc>
                <a:spcPts val="2400"/>
              </a:lnSpc>
              <a:spcBef>
                <a:spcPts val="280"/>
              </a:spcBef>
              <a:buClr>
                <a:srgbClr val="FF6600"/>
              </a:buClr>
              <a:buSzPct val="120000"/>
              <a:buAutoNum type="arabicPeriod" startAt="7"/>
              <a:tabLst>
                <a:tab pos="355600" algn="l"/>
              </a:tabLst>
            </a:pP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Право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здорове навколишнє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середовище,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не представляє </a:t>
            </a:r>
            <a:r>
              <a:rPr sz="2000" spc="-5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загрози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гідною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 здорового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життя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нинішнього і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прийдешнього </a:t>
            </a:r>
            <a:r>
              <a:rPr sz="2000" spc="-5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поколінь.</a:t>
            </a:r>
            <a:endParaRPr sz="2000">
              <a:latin typeface="Microsoft Sans Serif"/>
              <a:cs typeface="Microsoft Sans Serif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977251" y="603884"/>
            <a:ext cx="4215130" cy="6097270"/>
            <a:chOff x="7977251" y="603884"/>
            <a:chExt cx="4215130" cy="609727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115550" y="2743199"/>
              <a:ext cx="2076450" cy="28575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34400" y="603884"/>
              <a:ext cx="2476500" cy="246697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77251" y="4637976"/>
              <a:ext cx="3033649" cy="2062861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90"/>
              </a:lnSpc>
            </a:pPr>
            <a:r>
              <a:rPr spc="-5" dirty="0"/>
              <a:t>19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97318" y="192493"/>
            <a:ext cx="10775315" cy="1016000"/>
          </a:xfrm>
          <a:prstGeom prst="rect">
            <a:avLst/>
          </a:prstGeom>
          <a:ln w="31750">
            <a:solidFill>
              <a:srgbClr val="FF66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422275" marR="412115" algn="ctr">
              <a:lnSpc>
                <a:spcPct val="100000"/>
              </a:lnSpc>
              <a:spcBef>
                <a:spcPts val="305"/>
              </a:spcBef>
              <a:tabLst>
                <a:tab pos="4689475" algn="l"/>
              </a:tabLst>
            </a:pPr>
            <a:r>
              <a:rPr sz="2000" spc="-10" dirty="0">
                <a:solidFill>
                  <a:srgbClr val="001F5F"/>
                </a:solidFill>
              </a:rPr>
              <a:t>Захист</a:t>
            </a:r>
            <a:r>
              <a:rPr sz="2000" spc="10" dirty="0">
                <a:solidFill>
                  <a:srgbClr val="001F5F"/>
                </a:solidFill>
              </a:rPr>
              <a:t> </a:t>
            </a:r>
            <a:r>
              <a:rPr sz="2000" spc="-10" dirty="0">
                <a:solidFill>
                  <a:srgbClr val="001F5F"/>
                </a:solidFill>
              </a:rPr>
              <a:t>прав</a:t>
            </a:r>
            <a:r>
              <a:rPr sz="2000" spc="20" dirty="0">
                <a:solidFill>
                  <a:srgbClr val="001F5F"/>
                </a:solidFill>
              </a:rPr>
              <a:t> </a:t>
            </a:r>
            <a:r>
              <a:rPr sz="2000" spc="-15" dirty="0">
                <a:solidFill>
                  <a:srgbClr val="001F5F"/>
                </a:solidFill>
              </a:rPr>
              <a:t>споживачів</a:t>
            </a:r>
            <a:r>
              <a:rPr sz="2000" spc="10" dirty="0">
                <a:solidFill>
                  <a:srgbClr val="001F5F"/>
                </a:solidFill>
              </a:rPr>
              <a:t> </a:t>
            </a:r>
            <a:r>
              <a:rPr sz="2000" spc="525" dirty="0">
                <a:solidFill>
                  <a:srgbClr val="001F5F"/>
                </a:solidFill>
              </a:rPr>
              <a:t>–</a:t>
            </a:r>
            <a:r>
              <a:rPr sz="2000" spc="20" dirty="0">
                <a:solidFill>
                  <a:srgbClr val="001F5F"/>
                </a:solidFill>
              </a:rPr>
              <a:t> </a:t>
            </a:r>
            <a:r>
              <a:rPr sz="2000" dirty="0">
                <a:solidFill>
                  <a:srgbClr val="001F5F"/>
                </a:solidFill>
              </a:rPr>
              <a:t>в</a:t>
            </a:r>
            <a:r>
              <a:rPr sz="2000" spc="30" dirty="0">
                <a:solidFill>
                  <a:srgbClr val="001F5F"/>
                </a:solidFill>
              </a:rPr>
              <a:t> </a:t>
            </a:r>
            <a:r>
              <a:rPr sz="2000" spc="-15" dirty="0">
                <a:solidFill>
                  <a:srgbClr val="001F5F"/>
                </a:solidFill>
              </a:rPr>
              <a:t>Україні	</a:t>
            </a:r>
            <a:r>
              <a:rPr sz="2000" spc="-5" dirty="0">
                <a:solidFill>
                  <a:srgbClr val="001F5F"/>
                </a:solidFill>
              </a:rPr>
              <a:t>гарантований</a:t>
            </a:r>
            <a:r>
              <a:rPr sz="2000" spc="-40" dirty="0">
                <a:solidFill>
                  <a:srgbClr val="001F5F"/>
                </a:solidFill>
              </a:rPr>
              <a:t> </a:t>
            </a:r>
            <a:r>
              <a:rPr sz="2000" spc="-15" dirty="0">
                <a:solidFill>
                  <a:srgbClr val="001F5F"/>
                </a:solidFill>
              </a:rPr>
              <a:t>Конституцією</a:t>
            </a:r>
            <a:r>
              <a:rPr sz="2000" spc="-20" dirty="0">
                <a:solidFill>
                  <a:srgbClr val="001F5F"/>
                </a:solidFill>
              </a:rPr>
              <a:t> </a:t>
            </a:r>
            <a:r>
              <a:rPr sz="2000" spc="-15" dirty="0">
                <a:solidFill>
                  <a:srgbClr val="001F5F"/>
                </a:solidFill>
              </a:rPr>
              <a:t>контроль</a:t>
            </a:r>
            <a:r>
              <a:rPr sz="2000" spc="-20" dirty="0">
                <a:solidFill>
                  <a:srgbClr val="001F5F"/>
                </a:solidFill>
              </a:rPr>
              <a:t> </a:t>
            </a:r>
            <a:r>
              <a:rPr sz="2000" spc="-40" dirty="0">
                <a:solidFill>
                  <a:srgbClr val="001F5F"/>
                </a:solidFill>
              </a:rPr>
              <a:t>за</a:t>
            </a:r>
            <a:r>
              <a:rPr sz="2000" spc="-10" dirty="0">
                <a:solidFill>
                  <a:srgbClr val="001F5F"/>
                </a:solidFill>
              </a:rPr>
              <a:t> </a:t>
            </a:r>
            <a:r>
              <a:rPr sz="2000" spc="-20" dirty="0">
                <a:solidFill>
                  <a:srgbClr val="001F5F"/>
                </a:solidFill>
              </a:rPr>
              <a:t>якістю</a:t>
            </a:r>
            <a:r>
              <a:rPr sz="2000" dirty="0">
                <a:solidFill>
                  <a:srgbClr val="001F5F"/>
                </a:solidFill>
              </a:rPr>
              <a:t> </a:t>
            </a:r>
            <a:r>
              <a:rPr sz="2000" spc="-15" dirty="0">
                <a:solidFill>
                  <a:srgbClr val="001F5F"/>
                </a:solidFill>
              </a:rPr>
              <a:t>і </a:t>
            </a:r>
            <a:r>
              <a:rPr sz="2000" spc="-515" dirty="0">
                <a:solidFill>
                  <a:srgbClr val="001F5F"/>
                </a:solidFill>
              </a:rPr>
              <a:t> </a:t>
            </a:r>
            <a:r>
              <a:rPr sz="2000" spc="-15" dirty="0">
                <a:solidFill>
                  <a:srgbClr val="001F5F"/>
                </a:solidFill>
              </a:rPr>
              <a:t>безпечністю</a:t>
            </a:r>
            <a:r>
              <a:rPr sz="2000" spc="-10" dirty="0">
                <a:solidFill>
                  <a:srgbClr val="001F5F"/>
                </a:solidFill>
              </a:rPr>
              <a:t> продукції</a:t>
            </a:r>
            <a:r>
              <a:rPr sz="2000" spc="10" dirty="0">
                <a:solidFill>
                  <a:srgbClr val="001F5F"/>
                </a:solidFill>
              </a:rPr>
              <a:t> </a:t>
            </a:r>
            <a:r>
              <a:rPr sz="2000" dirty="0">
                <a:solidFill>
                  <a:srgbClr val="001F5F"/>
                </a:solidFill>
              </a:rPr>
              <a:t>та</a:t>
            </a:r>
            <a:r>
              <a:rPr sz="2000" spc="15" dirty="0">
                <a:solidFill>
                  <a:srgbClr val="001F5F"/>
                </a:solidFill>
              </a:rPr>
              <a:t> </a:t>
            </a:r>
            <a:r>
              <a:rPr sz="2000" spc="-5" dirty="0">
                <a:solidFill>
                  <a:srgbClr val="001F5F"/>
                </a:solidFill>
              </a:rPr>
              <a:t>всіх</a:t>
            </a:r>
            <a:r>
              <a:rPr sz="2000" dirty="0">
                <a:solidFill>
                  <a:srgbClr val="001F5F"/>
                </a:solidFill>
              </a:rPr>
              <a:t> </a:t>
            </a:r>
            <a:r>
              <a:rPr sz="2000" spc="-5" dirty="0">
                <a:solidFill>
                  <a:srgbClr val="001F5F"/>
                </a:solidFill>
              </a:rPr>
              <a:t>видів</a:t>
            </a:r>
            <a:r>
              <a:rPr sz="2000" spc="5" dirty="0">
                <a:solidFill>
                  <a:srgbClr val="001F5F"/>
                </a:solidFill>
              </a:rPr>
              <a:t> </a:t>
            </a:r>
            <a:r>
              <a:rPr sz="2000" spc="-10" dirty="0">
                <a:solidFill>
                  <a:srgbClr val="001F5F"/>
                </a:solidFill>
              </a:rPr>
              <a:t>послуг</a:t>
            </a:r>
            <a:r>
              <a:rPr sz="2000" spc="20" dirty="0">
                <a:solidFill>
                  <a:srgbClr val="001F5F"/>
                </a:solidFill>
              </a:rPr>
              <a:t> </a:t>
            </a:r>
            <a:r>
              <a:rPr sz="2000" spc="-15" dirty="0">
                <a:solidFill>
                  <a:srgbClr val="001F5F"/>
                </a:solidFill>
              </a:rPr>
              <a:t>і</a:t>
            </a:r>
            <a:r>
              <a:rPr sz="2000" spc="25" dirty="0">
                <a:solidFill>
                  <a:srgbClr val="001F5F"/>
                </a:solidFill>
              </a:rPr>
              <a:t> </a:t>
            </a:r>
            <a:r>
              <a:rPr sz="2000" spc="-5" dirty="0">
                <a:solidFill>
                  <a:srgbClr val="001F5F"/>
                </a:solidFill>
              </a:rPr>
              <a:t>робіт</a:t>
            </a:r>
            <a:r>
              <a:rPr sz="2000" spc="5" dirty="0">
                <a:solidFill>
                  <a:srgbClr val="001F5F"/>
                </a:solidFill>
              </a:rPr>
              <a:t> </a:t>
            </a:r>
            <a:r>
              <a:rPr sz="2000" spc="-85" dirty="0">
                <a:solidFill>
                  <a:srgbClr val="001F5F"/>
                </a:solidFill>
              </a:rPr>
              <a:t>з</a:t>
            </a:r>
            <a:r>
              <a:rPr sz="2000" spc="10" dirty="0">
                <a:solidFill>
                  <a:srgbClr val="001F5F"/>
                </a:solidFill>
              </a:rPr>
              <a:t> </a:t>
            </a:r>
            <a:r>
              <a:rPr sz="2000" spc="-30" dirty="0">
                <a:solidFill>
                  <a:srgbClr val="001F5F"/>
                </a:solidFill>
              </a:rPr>
              <a:t>боку</a:t>
            </a:r>
            <a:r>
              <a:rPr sz="2000" spc="15" dirty="0">
                <a:solidFill>
                  <a:srgbClr val="001F5F"/>
                </a:solidFill>
              </a:rPr>
              <a:t> </a:t>
            </a:r>
            <a:r>
              <a:rPr sz="2000" spc="-15" dirty="0">
                <a:solidFill>
                  <a:srgbClr val="001F5F"/>
                </a:solidFill>
              </a:rPr>
              <a:t>держави</a:t>
            </a:r>
            <a:r>
              <a:rPr sz="2000" dirty="0">
                <a:solidFill>
                  <a:srgbClr val="001F5F"/>
                </a:solidFill>
              </a:rPr>
              <a:t> та</a:t>
            </a:r>
            <a:r>
              <a:rPr sz="2000" spc="15" dirty="0">
                <a:solidFill>
                  <a:srgbClr val="001F5F"/>
                </a:solidFill>
              </a:rPr>
              <a:t> </a:t>
            </a:r>
            <a:r>
              <a:rPr sz="2000" spc="-20" dirty="0">
                <a:solidFill>
                  <a:srgbClr val="001F5F"/>
                </a:solidFill>
              </a:rPr>
              <a:t>громадсько- </a:t>
            </a:r>
            <a:r>
              <a:rPr sz="2000" spc="-15" dirty="0">
                <a:solidFill>
                  <a:srgbClr val="001F5F"/>
                </a:solidFill>
              </a:rPr>
              <a:t> </a:t>
            </a:r>
            <a:r>
              <a:rPr sz="2000" spc="-5" dirty="0">
                <a:solidFill>
                  <a:srgbClr val="001F5F"/>
                </a:solidFill>
              </a:rPr>
              <a:t>суспільний</a:t>
            </a:r>
            <a:r>
              <a:rPr sz="2000" spc="-15" dirty="0">
                <a:solidFill>
                  <a:srgbClr val="001F5F"/>
                </a:solidFill>
              </a:rPr>
              <a:t> </a:t>
            </a:r>
            <a:r>
              <a:rPr sz="2000" spc="-5" dirty="0">
                <a:solidFill>
                  <a:srgbClr val="001F5F"/>
                </a:solidFill>
              </a:rPr>
              <a:t>рух</a:t>
            </a:r>
            <a:r>
              <a:rPr sz="2000" spc="10" dirty="0">
                <a:solidFill>
                  <a:srgbClr val="001F5F"/>
                </a:solidFill>
              </a:rPr>
              <a:t> </a:t>
            </a:r>
            <a:r>
              <a:rPr sz="2000" spc="-5" dirty="0">
                <a:solidFill>
                  <a:srgbClr val="001F5F"/>
                </a:solidFill>
              </a:rPr>
              <a:t>на</a:t>
            </a:r>
            <a:r>
              <a:rPr sz="2000" spc="10" dirty="0">
                <a:solidFill>
                  <a:srgbClr val="001F5F"/>
                </a:solidFill>
              </a:rPr>
              <a:t> </a:t>
            </a:r>
            <a:r>
              <a:rPr sz="2000" spc="-10" dirty="0">
                <a:solidFill>
                  <a:srgbClr val="001F5F"/>
                </a:solidFill>
              </a:rPr>
              <a:t>його</a:t>
            </a:r>
            <a:r>
              <a:rPr sz="2000" spc="-5" dirty="0">
                <a:solidFill>
                  <a:srgbClr val="001F5F"/>
                </a:solidFill>
              </a:rPr>
              <a:t> </a:t>
            </a:r>
            <a:r>
              <a:rPr sz="2000" spc="-30" dirty="0">
                <a:solidFill>
                  <a:srgbClr val="001F5F"/>
                </a:solidFill>
              </a:rPr>
              <a:t>підтримку.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319227" y="1655190"/>
            <a:ext cx="6665595" cy="2230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dirty="0">
                <a:solidFill>
                  <a:srgbClr val="FF6600"/>
                </a:solidFill>
                <a:latin typeface="Calibri"/>
                <a:cs typeface="Calibri"/>
              </a:rPr>
              <a:t>Закон</a:t>
            </a:r>
            <a:r>
              <a:rPr sz="2400" b="1" i="1" spc="-15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Calibri"/>
                <a:cs typeface="Calibri"/>
              </a:rPr>
              <a:t>“Про</a:t>
            </a:r>
            <a:r>
              <a:rPr sz="2400" b="1" i="1" spc="-10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Calibri"/>
                <a:cs typeface="Calibri"/>
              </a:rPr>
              <a:t>захист</a:t>
            </a:r>
            <a:r>
              <a:rPr sz="2400" b="1" i="1" spc="-20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Calibri"/>
                <a:cs typeface="Calibri"/>
              </a:rPr>
              <a:t>прав</a:t>
            </a:r>
            <a:r>
              <a:rPr sz="2400" b="1" i="1" spc="-15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Calibri"/>
                <a:cs typeface="Calibri"/>
              </a:rPr>
              <a:t>споживачів”</a:t>
            </a:r>
            <a:endParaRPr sz="2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75"/>
              </a:spcBef>
            </a:pP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Цей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Закон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регулює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відносини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між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споживачами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товарів,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робіт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послуг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та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виробниками</a:t>
            </a:r>
            <a:r>
              <a:rPr sz="20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продавцями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товарів,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виконавцями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робіт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надавачами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послуг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різних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форм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власності,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встановлює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права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споживачів,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а</a:t>
            </a:r>
            <a:r>
              <a:rPr sz="20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також 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визначає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механізм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їх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захисту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та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основи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реалізації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державної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політики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сфері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захисту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прав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споживачів.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57346" y="4708652"/>
            <a:ext cx="7746365" cy="1245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i="1" dirty="0">
                <a:solidFill>
                  <a:srgbClr val="FF6600"/>
                </a:solidFill>
                <a:latin typeface="Arial"/>
                <a:cs typeface="Arial"/>
              </a:rPr>
              <a:t>Закон</a:t>
            </a:r>
            <a:r>
              <a:rPr sz="2000" b="1" i="1" spc="-3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FF6600"/>
                </a:solidFill>
                <a:latin typeface="Arial"/>
                <a:cs typeface="Arial"/>
              </a:rPr>
              <a:t>складається</a:t>
            </a:r>
            <a:r>
              <a:rPr sz="2000" b="1" i="1" spc="-4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FF6600"/>
                </a:solidFill>
                <a:latin typeface="Arial"/>
                <a:cs typeface="Arial"/>
              </a:rPr>
              <a:t>з: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1139190" algn="l"/>
              </a:tabLst>
            </a:pPr>
            <a:r>
              <a:rPr sz="2000" b="1" dirty="0">
                <a:solidFill>
                  <a:srgbClr val="6F2F9F"/>
                </a:solidFill>
                <a:latin typeface="Arial"/>
                <a:cs typeface="Arial"/>
              </a:rPr>
              <a:t>Розділ I	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«ЗАГАЛЬНІ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ПОЛОЖЕННЯ»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2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статті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solidFill>
                  <a:srgbClr val="6F2F9F"/>
                </a:solidFill>
                <a:latin typeface="Arial"/>
                <a:cs typeface="Arial"/>
              </a:rPr>
              <a:t>Розділ</a:t>
            </a:r>
            <a:r>
              <a:rPr sz="2000" b="1" spc="-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6F2F9F"/>
                </a:solidFill>
                <a:latin typeface="Arial"/>
                <a:cs typeface="Arial"/>
              </a:rPr>
              <a:t>ІІ</a:t>
            </a:r>
            <a:r>
              <a:rPr sz="2000" b="1" spc="-1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«ПРАВА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ТА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ЇХ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ЗАХИСТ»</a:t>
            </a:r>
            <a:r>
              <a:rPr sz="20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22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статті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solidFill>
                  <a:srgbClr val="6F2F9F"/>
                </a:solidFill>
                <a:latin typeface="Arial"/>
                <a:cs typeface="Arial"/>
              </a:rPr>
              <a:t>Розділ</a:t>
            </a:r>
            <a:r>
              <a:rPr sz="2000" b="1" spc="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6F2F9F"/>
                </a:solidFill>
                <a:latin typeface="Arial"/>
                <a:cs typeface="Arial"/>
              </a:rPr>
              <a:t>ІІІ</a:t>
            </a:r>
            <a:r>
              <a:rPr sz="2000" b="1" spc="-1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0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«ГРОМАДСЬКІ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ОРГАНІЗАЦІЇ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СПОЖИВАЧІВ»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2</a:t>
            </a:r>
            <a:r>
              <a:rPr sz="20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статті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7600" y="4079176"/>
            <a:ext cx="1806575" cy="252920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9568" y="1624583"/>
            <a:ext cx="4762500" cy="3057525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90"/>
              </a:lnSpc>
            </a:pPr>
            <a:r>
              <a:rPr spc="-5" dirty="0"/>
              <a:t>20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4202" y="684402"/>
            <a:ext cx="9314815" cy="55422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315075" algn="l"/>
                <a:tab pos="7278370" algn="l"/>
              </a:tabLst>
            </a:pP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території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України,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для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задоволення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своїх</a:t>
            </a:r>
            <a:r>
              <a:rPr sz="20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особистих	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потреб	</a:t>
            </a: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мають</a:t>
            </a:r>
            <a:r>
              <a:rPr sz="2000" b="1" spc="-5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право</a:t>
            </a:r>
            <a:r>
              <a:rPr sz="2000" b="1" spc="-4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на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1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6F2F9F"/>
              </a:buClr>
              <a:buSzPct val="133333"/>
              <a:buFont typeface="Wingdings"/>
              <a:buChar char=""/>
              <a:tabLst>
                <a:tab pos="299720" algn="l"/>
              </a:tabLst>
            </a:pP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захист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своїх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прав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державою;</a:t>
            </a:r>
            <a:endParaRPr sz="18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870"/>
              </a:spcBef>
              <a:buClr>
                <a:srgbClr val="6F2F9F"/>
              </a:buClr>
              <a:buSzPct val="133333"/>
              <a:buFont typeface="Wingdings"/>
              <a:buChar char=""/>
              <a:tabLst>
                <a:tab pos="299720" algn="l"/>
              </a:tabLst>
            </a:pP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належну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якість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продукції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та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обслуговування;</a:t>
            </a:r>
            <a:endParaRPr sz="18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860"/>
              </a:spcBef>
              <a:buClr>
                <a:srgbClr val="6F2F9F"/>
              </a:buClr>
              <a:buSzPct val="133333"/>
              <a:buFont typeface="Wingdings"/>
              <a:buChar char=""/>
              <a:tabLst>
                <a:tab pos="299720" algn="l"/>
              </a:tabLst>
            </a:pPr>
            <a:r>
              <a:rPr sz="18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безпеку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продукції;</a:t>
            </a:r>
            <a:endParaRPr sz="18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865"/>
              </a:spcBef>
              <a:buClr>
                <a:srgbClr val="6F2F9F"/>
              </a:buClr>
              <a:buSzPct val="133333"/>
              <a:buFont typeface="Wingdings"/>
              <a:buChar char=""/>
              <a:tabLst>
                <a:tab pos="299720" algn="l"/>
              </a:tabLst>
            </a:pP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відшкодування</a:t>
            </a:r>
            <a:r>
              <a:rPr sz="1800" spc="7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шкоди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(збитків),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завданих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дефектною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чи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фальсифікованою</a:t>
            </a:r>
            <a:endParaRPr sz="1800">
              <a:latin typeface="Microsoft Sans Serif"/>
              <a:cs typeface="Microsoft Sans Serif"/>
            </a:endParaRPr>
          </a:p>
          <a:p>
            <a:pPr marL="299085" marR="702945">
              <a:lnSpc>
                <a:spcPts val="3030"/>
              </a:lnSpc>
              <a:spcBef>
                <a:spcPts val="240"/>
              </a:spcBef>
            </a:pP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продукцією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або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продукцією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неналежної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якості,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а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також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майнової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та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моральної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(немайнової)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шкоди,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заподіяної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небезпечною</a:t>
            </a:r>
            <a:endParaRPr sz="1800">
              <a:latin typeface="Microsoft Sans Serif"/>
              <a:cs typeface="Microsoft Sans Serif"/>
            </a:endParaRPr>
          </a:p>
          <a:p>
            <a:pPr marL="299085">
              <a:lnSpc>
                <a:spcPct val="100000"/>
              </a:lnSpc>
              <a:spcBef>
                <a:spcPts val="615"/>
              </a:spcBef>
            </a:pP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для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життя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здоров'я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людей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продукцією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випадках,</a:t>
            </a:r>
            <a:endParaRPr sz="1800">
              <a:latin typeface="Microsoft Sans Serif"/>
              <a:cs typeface="Microsoft Sans Serif"/>
            </a:endParaRPr>
          </a:p>
          <a:p>
            <a:pPr marL="299085">
              <a:lnSpc>
                <a:spcPct val="100000"/>
              </a:lnSpc>
              <a:spcBef>
                <a:spcPts val="865"/>
              </a:spcBef>
            </a:pP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передбачених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законодавством;</a:t>
            </a:r>
            <a:endParaRPr sz="18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865"/>
              </a:spcBef>
              <a:buClr>
                <a:srgbClr val="6F2F9F"/>
              </a:buClr>
              <a:buSzPct val="133333"/>
              <a:buFont typeface="Wingdings"/>
              <a:buChar char=""/>
              <a:tabLst>
                <a:tab pos="299720" algn="l"/>
              </a:tabLst>
            </a:pPr>
            <a:r>
              <a:rPr sz="18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необхідну,</a:t>
            </a:r>
            <a:r>
              <a:rPr sz="1800" spc="7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доступну,</a:t>
            </a:r>
            <a:r>
              <a:rPr sz="1800" spc="7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достовірну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та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своєчасну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інформацію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продукцію,</a:t>
            </a:r>
            <a:endParaRPr sz="1800">
              <a:latin typeface="Microsoft Sans Serif"/>
              <a:cs typeface="Microsoft Sans Serif"/>
            </a:endParaRPr>
          </a:p>
          <a:p>
            <a:pPr marL="299085">
              <a:lnSpc>
                <a:spcPct val="100000"/>
              </a:lnSpc>
              <a:spcBef>
                <a:spcPts val="865"/>
              </a:spcBef>
            </a:pPr>
            <a:r>
              <a:rPr sz="1800" spc="80" dirty="0">
                <a:solidFill>
                  <a:srgbClr val="001F5F"/>
                </a:solidFill>
                <a:latin typeface="Microsoft Sans Serif"/>
                <a:cs typeface="Microsoft Sans Serif"/>
              </a:rPr>
              <a:t>її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кількість,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якість,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асортимент,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а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також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80" dirty="0">
                <a:solidFill>
                  <a:srgbClr val="001F5F"/>
                </a:solidFill>
                <a:latin typeface="Microsoft Sans Serif"/>
                <a:cs typeface="Microsoft Sans Serif"/>
              </a:rPr>
              <a:t>її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виробника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(виконавця,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продавця);</a:t>
            </a:r>
            <a:endParaRPr sz="18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865"/>
              </a:spcBef>
              <a:buClr>
                <a:srgbClr val="6F2F9F"/>
              </a:buClr>
              <a:buSzPct val="133333"/>
              <a:buFont typeface="Wingdings"/>
              <a:buChar char=""/>
              <a:tabLst>
                <a:tab pos="299720" algn="l"/>
              </a:tabLst>
            </a:pP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звернення</a:t>
            </a:r>
            <a:r>
              <a:rPr sz="1800" spc="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суду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та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інших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уповноважених</a:t>
            </a:r>
            <a:r>
              <a:rPr sz="1800" spc="7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органів</a:t>
            </a:r>
            <a:r>
              <a:rPr sz="1800" spc="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державної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влади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захистом</a:t>
            </a:r>
            <a:endParaRPr sz="1800">
              <a:latin typeface="Microsoft Sans Serif"/>
              <a:cs typeface="Microsoft Sans Serif"/>
            </a:endParaRPr>
          </a:p>
          <a:p>
            <a:pPr marL="299085">
              <a:lnSpc>
                <a:spcPct val="100000"/>
              </a:lnSpc>
              <a:spcBef>
                <a:spcPts val="865"/>
              </a:spcBef>
            </a:pP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порушених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прав;</a:t>
            </a:r>
            <a:endParaRPr sz="18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865"/>
              </a:spcBef>
              <a:buClr>
                <a:srgbClr val="6F2F9F"/>
              </a:buClr>
              <a:buSzPct val="133333"/>
              <a:buFont typeface="Wingdings"/>
              <a:buChar char=""/>
              <a:tabLst>
                <a:tab pos="299720" algn="l"/>
              </a:tabLst>
            </a:pP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об'єднання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громадські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організації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споживачів(об'єднання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споживачів).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4202" y="303098"/>
            <a:ext cx="1095438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i="1" dirty="0">
                <a:solidFill>
                  <a:srgbClr val="FF6600"/>
                </a:solidFill>
                <a:latin typeface="Arial"/>
                <a:cs typeface="Arial"/>
              </a:rPr>
              <a:t>Споживачі</a:t>
            </a:r>
            <a:r>
              <a:rPr sz="2000" b="1" i="1" spc="-3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spc="-20" dirty="0">
                <a:solidFill>
                  <a:srgbClr val="001F5F"/>
                </a:solidFill>
              </a:rPr>
              <a:t>під</a:t>
            </a:r>
            <a:r>
              <a:rPr sz="2000" spc="35" dirty="0">
                <a:solidFill>
                  <a:srgbClr val="001F5F"/>
                </a:solidFill>
              </a:rPr>
              <a:t> </a:t>
            </a:r>
            <a:r>
              <a:rPr sz="2000" spc="-5" dirty="0">
                <a:solidFill>
                  <a:srgbClr val="001F5F"/>
                </a:solidFill>
              </a:rPr>
              <a:t>час</a:t>
            </a:r>
            <a:r>
              <a:rPr sz="2000" spc="15" dirty="0">
                <a:solidFill>
                  <a:srgbClr val="001F5F"/>
                </a:solidFill>
              </a:rPr>
              <a:t> </a:t>
            </a:r>
            <a:r>
              <a:rPr sz="2000" spc="-10" dirty="0">
                <a:solidFill>
                  <a:srgbClr val="001F5F"/>
                </a:solidFill>
              </a:rPr>
              <a:t>придбання,</a:t>
            </a:r>
            <a:r>
              <a:rPr sz="2000" spc="25" dirty="0">
                <a:solidFill>
                  <a:srgbClr val="001F5F"/>
                </a:solidFill>
              </a:rPr>
              <a:t> </a:t>
            </a:r>
            <a:r>
              <a:rPr sz="2000" spc="-15" dirty="0">
                <a:solidFill>
                  <a:srgbClr val="001F5F"/>
                </a:solidFill>
              </a:rPr>
              <a:t>замовлення</a:t>
            </a:r>
            <a:r>
              <a:rPr sz="2000" spc="-10" dirty="0">
                <a:solidFill>
                  <a:srgbClr val="001F5F"/>
                </a:solidFill>
              </a:rPr>
              <a:t> </a:t>
            </a:r>
            <a:r>
              <a:rPr sz="2000" dirty="0">
                <a:solidFill>
                  <a:srgbClr val="001F5F"/>
                </a:solidFill>
              </a:rPr>
              <a:t>або</a:t>
            </a:r>
            <a:r>
              <a:rPr sz="2000" spc="15" dirty="0">
                <a:solidFill>
                  <a:srgbClr val="001F5F"/>
                </a:solidFill>
              </a:rPr>
              <a:t> </a:t>
            </a:r>
            <a:r>
              <a:rPr sz="2000" spc="-15" dirty="0">
                <a:solidFill>
                  <a:srgbClr val="001F5F"/>
                </a:solidFill>
              </a:rPr>
              <a:t>використання</a:t>
            </a:r>
            <a:r>
              <a:rPr sz="2000" dirty="0">
                <a:solidFill>
                  <a:srgbClr val="001F5F"/>
                </a:solidFill>
              </a:rPr>
              <a:t> </a:t>
            </a:r>
            <a:r>
              <a:rPr sz="2000" spc="-15" dirty="0">
                <a:solidFill>
                  <a:srgbClr val="001F5F"/>
                </a:solidFill>
              </a:rPr>
              <a:t>продукції,</a:t>
            </a:r>
            <a:r>
              <a:rPr sz="2000" spc="35" dirty="0">
                <a:solidFill>
                  <a:srgbClr val="001F5F"/>
                </a:solidFill>
              </a:rPr>
              <a:t> </a:t>
            </a:r>
            <a:r>
              <a:rPr sz="2000" spc="-45" dirty="0">
                <a:solidFill>
                  <a:srgbClr val="001F5F"/>
                </a:solidFill>
              </a:rPr>
              <a:t>яка</a:t>
            </a:r>
            <a:r>
              <a:rPr sz="2000" spc="30" dirty="0">
                <a:solidFill>
                  <a:srgbClr val="001F5F"/>
                </a:solidFill>
              </a:rPr>
              <a:t> </a:t>
            </a:r>
            <a:r>
              <a:rPr sz="2000" spc="-10" dirty="0">
                <a:solidFill>
                  <a:srgbClr val="001F5F"/>
                </a:solidFill>
              </a:rPr>
              <a:t>реалізується</a:t>
            </a:r>
            <a:r>
              <a:rPr sz="2000" spc="-5" dirty="0">
                <a:solidFill>
                  <a:srgbClr val="001F5F"/>
                </a:solidFill>
              </a:rPr>
              <a:t> </a:t>
            </a:r>
            <a:r>
              <a:rPr sz="2000" spc="-10" dirty="0">
                <a:solidFill>
                  <a:srgbClr val="001F5F"/>
                </a:solidFill>
              </a:rPr>
              <a:t>на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955656" y="721211"/>
            <a:ext cx="71120" cy="284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15"/>
              </a:lnSpc>
            </a:pP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: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72675" y="827658"/>
            <a:ext cx="1981200" cy="25241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42250" y="971677"/>
            <a:ext cx="1996186" cy="128930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856795" y="3833276"/>
            <a:ext cx="1889022" cy="2742876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90"/>
              </a:lnSpc>
            </a:pPr>
            <a:r>
              <a:rPr spc="-5" dirty="0"/>
              <a:t>21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9792" y="362559"/>
            <a:ext cx="11139170" cy="60706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478155" algn="ctr">
              <a:lnSpc>
                <a:spcPct val="116799"/>
              </a:lnSpc>
              <a:spcBef>
                <a:spcPts val="90"/>
              </a:spcBef>
            </a:pPr>
            <a:r>
              <a:rPr sz="2000" spc="-40" dirty="0">
                <a:latin typeface="Microsoft Sans Serif"/>
                <a:cs typeface="Microsoft Sans Serif"/>
              </a:rPr>
              <a:t>Державна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служба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України</a:t>
            </a:r>
            <a:r>
              <a:rPr sz="2000" spc="35" dirty="0">
                <a:latin typeface="Microsoft Sans Serif"/>
                <a:cs typeface="Microsoft Sans Serif"/>
              </a:rPr>
              <a:t> </a:t>
            </a:r>
            <a:r>
              <a:rPr sz="2000" spc="-85" dirty="0">
                <a:latin typeface="Microsoft Sans Serif"/>
                <a:cs typeface="Microsoft Sans Serif"/>
              </a:rPr>
              <a:t>з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питань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безпечності</a:t>
            </a:r>
            <a:r>
              <a:rPr sz="2000" spc="-5" dirty="0">
                <a:latin typeface="Microsoft Sans Serif"/>
                <a:cs typeface="Microsoft Sans Serif"/>
              </a:rPr>
              <a:t> харчових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продуктів</a:t>
            </a:r>
            <a:r>
              <a:rPr sz="2000" spc="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та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захисту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споживачів </a:t>
            </a:r>
            <a:r>
              <a:rPr sz="2000" spc="-515" dirty="0">
                <a:latin typeface="Microsoft Sans Serif"/>
                <a:cs typeface="Microsoft Sans Serif"/>
              </a:rPr>
              <a:t> </a:t>
            </a: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(Держпродспоживслужба)</a:t>
            </a:r>
            <a:r>
              <a:rPr sz="2000" b="1" spc="-1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spc="20" dirty="0">
                <a:latin typeface="Microsoft Sans Serif"/>
                <a:cs typeface="Microsoft Sans Serif"/>
              </a:rPr>
              <a:t>є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центральним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органом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виконавчої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влади, </a:t>
            </a:r>
            <a:r>
              <a:rPr sz="2000" spc="-10" dirty="0">
                <a:latin typeface="Microsoft Sans Serif"/>
                <a:cs typeface="Microsoft Sans Serif"/>
              </a:rPr>
              <a:t>діяльність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35" dirty="0">
                <a:latin typeface="Microsoft Sans Serif"/>
                <a:cs typeface="Microsoft Sans Serif"/>
              </a:rPr>
              <a:t>якого 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спрямовується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і</a:t>
            </a:r>
            <a:r>
              <a:rPr sz="2000" spc="3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координується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Кабінетом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Міністрів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України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200">
              <a:latin typeface="Microsoft Sans Serif"/>
              <a:cs typeface="Microsoft Sans Serif"/>
            </a:endParaRPr>
          </a:p>
          <a:p>
            <a:pPr marL="3676015">
              <a:lnSpc>
                <a:spcPct val="100000"/>
              </a:lnSpc>
            </a:pP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Держспоживслужба</a:t>
            </a:r>
            <a:r>
              <a:rPr sz="2000" b="1" spc="-5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здійснює</a:t>
            </a:r>
            <a:r>
              <a:rPr sz="2000" b="1" spc="-4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державний</a:t>
            </a:r>
            <a:r>
              <a:rPr sz="2000" b="1" spc="-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нагляд</a:t>
            </a:r>
            <a:r>
              <a:rPr sz="2000" b="1" spc="-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за</a:t>
            </a:r>
            <a:endParaRPr sz="2000">
              <a:latin typeface="Arial"/>
              <a:cs typeface="Arial"/>
            </a:endParaRPr>
          </a:p>
          <a:p>
            <a:pPr marL="3676015">
              <a:lnSpc>
                <a:spcPct val="100000"/>
              </a:lnSpc>
              <a:spcBef>
                <a:spcPts val="395"/>
              </a:spcBef>
            </a:pP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дотримання</a:t>
            </a:r>
            <a:r>
              <a:rPr sz="2000" b="1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законодавства</a:t>
            </a:r>
            <a:r>
              <a:rPr sz="2000" b="1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про</a:t>
            </a: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захист</a:t>
            </a:r>
            <a:r>
              <a:rPr sz="2000" b="1" spc="-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прав</a:t>
            </a:r>
            <a:r>
              <a:rPr sz="2000" b="1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споживачів):</a:t>
            </a:r>
            <a:endParaRPr sz="2000">
              <a:latin typeface="Arial"/>
              <a:cs typeface="Arial"/>
            </a:endParaRPr>
          </a:p>
          <a:p>
            <a:pPr marL="4018915" marR="88900" indent="-343535">
              <a:lnSpc>
                <a:spcPct val="100000"/>
              </a:lnSpc>
              <a:spcBef>
                <a:spcPts val="250"/>
              </a:spcBef>
              <a:buClr>
                <a:srgbClr val="6F2F9F"/>
              </a:buClr>
              <a:buFont typeface="Wingdings"/>
              <a:buChar char=""/>
              <a:tabLst>
                <a:tab pos="4018915" algn="l"/>
                <a:tab pos="4019550" algn="l"/>
              </a:tabLst>
            </a:pP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перевіряє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додержання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суб’єктами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господарювання,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що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провадять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діяльність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сфері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торгівлі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0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послуг,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вимог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законодавства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</a:t>
            </a:r>
            <a:r>
              <a:rPr sz="20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захист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прав</a:t>
            </a:r>
            <a:r>
              <a:rPr sz="20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споживачів,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а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також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правил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торгівлі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та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надання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послуг;</a:t>
            </a:r>
            <a:endParaRPr sz="2000">
              <a:latin typeface="Microsoft Sans Serif"/>
              <a:cs typeface="Microsoft Sans Serif"/>
            </a:endParaRPr>
          </a:p>
          <a:p>
            <a:pPr marL="4018915" marR="5080" indent="-343535">
              <a:lnSpc>
                <a:spcPct val="100000"/>
              </a:lnSpc>
              <a:spcBef>
                <a:spcPts val="5"/>
              </a:spcBef>
              <a:buClr>
                <a:srgbClr val="6F2F9F"/>
              </a:buClr>
              <a:buFont typeface="Wingdings"/>
              <a:buChar char=""/>
              <a:tabLst>
                <a:tab pos="4018915" algn="l"/>
                <a:tab pos="4019550" algn="l"/>
              </a:tabLst>
            </a:pP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проводить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контрольні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перевірки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правильності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розрахунків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5" dirty="0">
                <a:solidFill>
                  <a:srgbClr val="001F5F"/>
                </a:solidFill>
                <a:latin typeface="Microsoft Sans Serif"/>
                <a:cs typeface="Microsoft Sans Serif"/>
              </a:rPr>
              <a:t>із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споживачами</a:t>
            </a:r>
            <a:r>
              <a:rPr sz="20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реалізовану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продукцію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відповідно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до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закону;</a:t>
            </a:r>
            <a:endParaRPr sz="2000">
              <a:latin typeface="Microsoft Sans Serif"/>
              <a:cs typeface="Microsoft Sans Serif"/>
            </a:endParaRPr>
          </a:p>
          <a:p>
            <a:pPr marL="4018915" marR="120650" indent="-343535">
              <a:lnSpc>
                <a:spcPct val="100000"/>
              </a:lnSpc>
              <a:buClr>
                <a:srgbClr val="6F2F9F"/>
              </a:buClr>
              <a:buFont typeface="Wingdings"/>
              <a:buChar char=""/>
              <a:tabLst>
                <a:tab pos="4018915" algn="l"/>
                <a:tab pos="4019550" algn="l"/>
              </a:tabLst>
            </a:pP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накладає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на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суб’єктів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господарювання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сфери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торгівлі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послуг,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у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тому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числі ресторанного господарства,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стягнення </a:t>
            </a:r>
            <a:r>
              <a:rPr sz="2000" spc="-5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порушення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законодавства</a:t>
            </a:r>
            <a:r>
              <a:rPr sz="20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захист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прав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споживачів;</a:t>
            </a:r>
            <a:endParaRPr sz="2000">
              <a:latin typeface="Microsoft Sans Serif"/>
              <a:cs typeface="Microsoft Sans Serif"/>
            </a:endParaRPr>
          </a:p>
          <a:p>
            <a:pPr marL="4018915" marR="118110" indent="-343535">
              <a:lnSpc>
                <a:spcPct val="100000"/>
              </a:lnSpc>
              <a:spcBef>
                <a:spcPts val="5"/>
              </a:spcBef>
              <a:buClr>
                <a:srgbClr val="6F2F9F"/>
              </a:buClr>
              <a:buFont typeface="Wingdings"/>
              <a:buChar char=""/>
              <a:tabLst>
                <a:tab pos="4018915" algn="l"/>
                <a:tab pos="4019550" algn="l"/>
              </a:tabLst>
            </a:pP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передає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матеріали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перевірок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дії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осіб,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що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містять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ознаки </a:t>
            </a:r>
            <a:r>
              <a:rPr sz="2000" spc="-5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кримінального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правопорушення,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органам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досудового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розслідування;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0037" y="2249665"/>
            <a:ext cx="3877691" cy="372427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1721845" y="6502221"/>
            <a:ext cx="2235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b="1" i="1" spc="-5" dirty="0">
                <a:solidFill>
                  <a:srgbClr val="385622"/>
                </a:solidFill>
                <a:latin typeface="Arial"/>
                <a:cs typeface="Arial"/>
              </a:rPr>
              <a:t>23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78661" y="0"/>
            <a:ext cx="10532745" cy="6870700"/>
            <a:chOff x="1078661" y="0"/>
            <a:chExt cx="10532745" cy="68707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45390" y="1317915"/>
              <a:ext cx="3693305" cy="432230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85011" y="0"/>
              <a:ext cx="8773795" cy="6858000"/>
            </a:xfrm>
            <a:custGeom>
              <a:avLst/>
              <a:gdLst/>
              <a:ahLst/>
              <a:cxnLst/>
              <a:rect l="l" t="t" r="r" b="b"/>
              <a:pathLst>
                <a:path w="8773795" h="6858000">
                  <a:moveTo>
                    <a:pt x="8773414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8773414" y="6858000"/>
                  </a:lnTo>
                  <a:lnTo>
                    <a:pt x="877341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85011" y="0"/>
              <a:ext cx="8773795" cy="6858000"/>
            </a:xfrm>
            <a:custGeom>
              <a:avLst/>
              <a:gdLst/>
              <a:ahLst/>
              <a:cxnLst/>
              <a:rect l="l" t="t" r="r" b="b"/>
              <a:pathLst>
                <a:path w="8773795" h="6858000">
                  <a:moveTo>
                    <a:pt x="0" y="6858000"/>
                  </a:moveTo>
                  <a:lnTo>
                    <a:pt x="8773414" y="6858000"/>
                  </a:lnTo>
                  <a:lnTo>
                    <a:pt x="8773414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127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99984" y="536575"/>
              <a:ext cx="3984117" cy="56356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05774" y="1777999"/>
              <a:ext cx="3505200" cy="35052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06602" y="0"/>
            <a:ext cx="995362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Права</a:t>
            </a:r>
            <a:r>
              <a:rPr spc="10" dirty="0"/>
              <a:t> </a:t>
            </a:r>
            <a:r>
              <a:rPr spc="-45" dirty="0"/>
              <a:t>споживача</a:t>
            </a:r>
            <a:r>
              <a:rPr spc="25" dirty="0"/>
              <a:t> </a:t>
            </a:r>
            <a:r>
              <a:rPr dirty="0"/>
              <a:t>у</a:t>
            </a:r>
            <a:r>
              <a:rPr spc="30" dirty="0"/>
              <a:t> </a:t>
            </a:r>
            <a:r>
              <a:rPr spc="-55" dirty="0"/>
              <a:t>разі</a:t>
            </a:r>
            <a:r>
              <a:rPr spc="25" dirty="0"/>
              <a:t> </a:t>
            </a:r>
            <a:r>
              <a:rPr spc="-20" dirty="0"/>
              <a:t>придбання</a:t>
            </a:r>
            <a:r>
              <a:rPr spc="15" dirty="0"/>
              <a:t> </a:t>
            </a:r>
            <a:r>
              <a:rPr spc="-40" dirty="0"/>
              <a:t>ним</a:t>
            </a:r>
            <a:r>
              <a:rPr spc="30" dirty="0"/>
              <a:t> </a:t>
            </a:r>
            <a:r>
              <a:rPr spc="-25" dirty="0"/>
              <a:t>товару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1654917" y="6444614"/>
            <a:ext cx="2743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z="1400" b="1" dirty="0">
                <a:latin typeface="Arial"/>
                <a:cs typeface="Arial"/>
              </a:rPr>
              <a:t>36</a:t>
            </a:fld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94068" y="454533"/>
            <a:ext cx="386587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6F2F9F"/>
                </a:solidFill>
                <a:latin typeface="Microsoft Sans Serif"/>
                <a:cs typeface="Microsoft Sans Serif"/>
              </a:rPr>
              <a:t>неналежної</a:t>
            </a:r>
            <a:r>
              <a:rPr sz="3600" spc="-55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sz="3600" spc="-45" dirty="0">
                <a:solidFill>
                  <a:srgbClr val="6F2F9F"/>
                </a:solidFill>
                <a:latin typeface="Microsoft Sans Serif"/>
                <a:cs typeface="Microsoft Sans Serif"/>
              </a:rPr>
              <a:t>якості</a:t>
            </a:r>
            <a:endParaRPr sz="36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08151" y="1313963"/>
            <a:ext cx="6561455" cy="472630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sz="2000" b="1" spc="-15" dirty="0">
                <a:latin typeface="Arial"/>
                <a:cs typeface="Arial"/>
              </a:rPr>
              <a:t>Споживач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має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право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вимагати:</a:t>
            </a:r>
            <a:endParaRPr sz="2000">
              <a:latin typeface="Arial"/>
              <a:cs typeface="Arial"/>
            </a:endParaRPr>
          </a:p>
          <a:p>
            <a:pPr marL="307975" indent="-295910">
              <a:lnSpc>
                <a:spcPct val="100000"/>
              </a:lnSpc>
              <a:spcBef>
                <a:spcPts val="600"/>
              </a:spcBef>
              <a:buAutoNum type="arabicParenR"/>
              <a:tabLst>
                <a:tab pos="308610" algn="l"/>
              </a:tabLst>
            </a:pPr>
            <a:r>
              <a:rPr sz="2000" spc="-20" dirty="0">
                <a:latin typeface="Microsoft Sans Serif"/>
                <a:cs typeface="Microsoft Sans Serif"/>
              </a:rPr>
              <a:t>пропорційного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зменшення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ціни;</a:t>
            </a:r>
            <a:endParaRPr sz="2000">
              <a:latin typeface="Microsoft Sans Serif"/>
              <a:cs typeface="Microsoft Sans Serif"/>
            </a:endParaRPr>
          </a:p>
          <a:p>
            <a:pPr marL="12700" marR="125730">
              <a:lnSpc>
                <a:spcPts val="1989"/>
              </a:lnSpc>
              <a:spcBef>
                <a:spcPts val="1010"/>
              </a:spcBef>
              <a:buAutoNum type="arabicParenR"/>
              <a:tabLst>
                <a:tab pos="308610" algn="l"/>
              </a:tabLst>
            </a:pPr>
            <a:r>
              <a:rPr sz="2000" spc="-30" dirty="0">
                <a:latin typeface="Microsoft Sans Serif"/>
                <a:cs typeface="Microsoft Sans Serif"/>
              </a:rPr>
              <a:t>безоплатного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усунення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недоліків</a:t>
            </a:r>
            <a:r>
              <a:rPr sz="2000" spc="3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товару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в</a:t>
            </a:r>
            <a:r>
              <a:rPr sz="2000" spc="30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розумний </a:t>
            </a:r>
            <a:r>
              <a:rPr sz="2000" spc="-51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строк;</a:t>
            </a:r>
            <a:endParaRPr sz="2000">
              <a:latin typeface="Microsoft Sans Serif"/>
              <a:cs typeface="Microsoft Sans Serif"/>
            </a:endParaRPr>
          </a:p>
          <a:p>
            <a:pPr marL="307975" indent="-295910">
              <a:lnSpc>
                <a:spcPct val="100000"/>
              </a:lnSpc>
              <a:spcBef>
                <a:spcPts val="605"/>
              </a:spcBef>
              <a:buAutoNum type="arabicParenR"/>
              <a:tabLst>
                <a:tab pos="308610" algn="l"/>
              </a:tabLst>
            </a:pPr>
            <a:r>
              <a:rPr sz="2000" spc="-20" dirty="0">
                <a:latin typeface="Microsoft Sans Serif"/>
                <a:cs typeface="Microsoft Sans Serif"/>
              </a:rPr>
              <a:t>відшкодування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витрат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на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усунення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недоліків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45" dirty="0">
                <a:latin typeface="Microsoft Sans Serif"/>
                <a:cs typeface="Microsoft Sans Serif"/>
              </a:rPr>
              <a:t>товару.</a:t>
            </a:r>
            <a:endParaRPr sz="2000">
              <a:latin typeface="Microsoft Sans Serif"/>
              <a:cs typeface="Microsoft Sans Serif"/>
            </a:endParaRPr>
          </a:p>
          <a:p>
            <a:pPr marL="12700" marR="5080">
              <a:lnSpc>
                <a:spcPct val="83400"/>
              </a:lnSpc>
              <a:spcBef>
                <a:spcPts val="1000"/>
              </a:spcBef>
            </a:pPr>
            <a:r>
              <a:rPr sz="2000" spc="-10" dirty="0">
                <a:latin typeface="Microsoft Sans Serif"/>
                <a:cs typeface="Microsoft Sans Serif"/>
              </a:rPr>
              <a:t>У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разі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виявлення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протягом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встановленого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гарантійного 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строку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істотних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недоліків,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50" dirty="0">
                <a:latin typeface="Microsoft Sans Serif"/>
                <a:cs typeface="Microsoft Sans Serif"/>
              </a:rPr>
              <a:t>які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виникли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85" dirty="0">
                <a:latin typeface="Microsoft Sans Serif"/>
                <a:cs typeface="Microsoft Sans Serif"/>
              </a:rPr>
              <a:t>з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вини </a:t>
            </a:r>
            <a:r>
              <a:rPr sz="2000" spc="-15" dirty="0">
                <a:latin typeface="Microsoft Sans Serif"/>
                <a:cs typeface="Microsoft Sans Serif"/>
              </a:rPr>
              <a:t>виробника </a:t>
            </a:r>
            <a:r>
              <a:rPr sz="2000" spc="-51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товару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(продавця,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виконавця),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або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фальсифікації 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45" dirty="0">
                <a:latin typeface="Microsoft Sans Serif"/>
                <a:cs typeface="Microsoft Sans Serif"/>
              </a:rPr>
              <a:t>товару,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підтверджених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45" dirty="0">
                <a:latin typeface="Microsoft Sans Serif"/>
                <a:cs typeface="Microsoft Sans Serif"/>
              </a:rPr>
              <a:t>за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необхідності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висновком 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експертизи,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споживач,</a:t>
            </a:r>
            <a:r>
              <a:rPr sz="2000" spc="-10" dirty="0">
                <a:latin typeface="Microsoft Sans Serif"/>
                <a:cs typeface="Microsoft Sans Serif"/>
              </a:rPr>
              <a:t> має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право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40" dirty="0">
                <a:latin typeface="Microsoft Sans Serif"/>
                <a:cs typeface="Microsoft Sans Serif"/>
              </a:rPr>
              <a:t>за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своїм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вибором 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вимагати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від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продавця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або</a:t>
            </a:r>
            <a:r>
              <a:rPr sz="2000" spc="3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виробника:</a:t>
            </a:r>
            <a:endParaRPr sz="2000">
              <a:latin typeface="Microsoft Sans Serif"/>
              <a:cs typeface="Microsoft Sans Serif"/>
            </a:endParaRPr>
          </a:p>
          <a:p>
            <a:pPr marL="12700" marR="476250">
              <a:lnSpc>
                <a:spcPts val="1989"/>
              </a:lnSpc>
              <a:spcBef>
                <a:spcPts val="1005"/>
              </a:spcBef>
              <a:buAutoNum type="arabicParenR"/>
              <a:tabLst>
                <a:tab pos="308610" algn="l"/>
              </a:tabLst>
            </a:pPr>
            <a:r>
              <a:rPr sz="2000" spc="-20" dirty="0">
                <a:latin typeface="Microsoft Sans Serif"/>
                <a:cs typeface="Microsoft Sans Serif"/>
              </a:rPr>
              <a:t>розірвання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договору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та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повернення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сплаченої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40" dirty="0">
                <a:latin typeface="Microsoft Sans Serif"/>
                <a:cs typeface="Microsoft Sans Serif"/>
              </a:rPr>
              <a:t>за </a:t>
            </a:r>
            <a:r>
              <a:rPr sz="2000" spc="-51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товар</a:t>
            </a:r>
            <a:r>
              <a:rPr sz="2000" spc="5" dirty="0">
                <a:latin typeface="Microsoft Sans Serif"/>
                <a:cs typeface="Microsoft Sans Serif"/>
              </a:rPr>
              <a:t> грошової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суми;</a:t>
            </a:r>
            <a:endParaRPr sz="2000">
              <a:latin typeface="Microsoft Sans Serif"/>
              <a:cs typeface="Microsoft Sans Serif"/>
            </a:endParaRPr>
          </a:p>
          <a:p>
            <a:pPr marL="307975" indent="-295910">
              <a:lnSpc>
                <a:spcPts val="2200"/>
              </a:lnSpc>
              <a:spcBef>
                <a:spcPts val="610"/>
              </a:spcBef>
              <a:buAutoNum type="arabicParenR"/>
              <a:tabLst>
                <a:tab pos="308610" algn="l"/>
              </a:tabLst>
            </a:pPr>
            <a:r>
              <a:rPr sz="2000" spc="-25" dirty="0">
                <a:latin typeface="Microsoft Sans Serif"/>
                <a:cs typeface="Microsoft Sans Serif"/>
              </a:rPr>
              <a:t>вимагати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заміни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товару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на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35" dirty="0">
                <a:latin typeface="Microsoft Sans Serif"/>
                <a:cs typeface="Microsoft Sans Serif"/>
              </a:rPr>
              <a:t>такий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40" dirty="0">
                <a:latin typeface="Microsoft Sans Serif"/>
                <a:cs typeface="Microsoft Sans Serif"/>
              </a:rPr>
              <a:t>же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товар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або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на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ts val="2200"/>
              </a:lnSpc>
            </a:pPr>
            <a:r>
              <a:rPr sz="2000" spc="-10" dirty="0">
                <a:latin typeface="Microsoft Sans Serif"/>
                <a:cs typeface="Microsoft Sans Serif"/>
              </a:rPr>
              <a:t>аналогічний,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85" dirty="0">
                <a:latin typeface="Microsoft Sans Serif"/>
                <a:cs typeface="Microsoft Sans Serif"/>
              </a:rPr>
              <a:t>з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числа</a:t>
            </a:r>
            <a:r>
              <a:rPr sz="2000" spc="-10" dirty="0">
                <a:latin typeface="Microsoft Sans Serif"/>
                <a:cs typeface="Microsoft Sans Serif"/>
              </a:rPr>
              <a:t> наявних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у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продавця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(виробника)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78661" y="0"/>
            <a:ext cx="10405745" cy="6870700"/>
            <a:chOff x="1078661" y="0"/>
            <a:chExt cx="10405745" cy="68707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45390" y="1317915"/>
              <a:ext cx="3693305" cy="432230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85011" y="0"/>
              <a:ext cx="8773795" cy="6858000"/>
            </a:xfrm>
            <a:custGeom>
              <a:avLst/>
              <a:gdLst/>
              <a:ahLst/>
              <a:cxnLst/>
              <a:rect l="l" t="t" r="r" b="b"/>
              <a:pathLst>
                <a:path w="8773795" h="6858000">
                  <a:moveTo>
                    <a:pt x="8773414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8773414" y="6858000"/>
                  </a:lnTo>
                  <a:lnTo>
                    <a:pt x="877341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85011" y="0"/>
              <a:ext cx="8773795" cy="6858000"/>
            </a:xfrm>
            <a:custGeom>
              <a:avLst/>
              <a:gdLst/>
              <a:ahLst/>
              <a:cxnLst/>
              <a:rect l="l" t="t" r="r" b="b"/>
              <a:pathLst>
                <a:path w="8773795" h="6858000">
                  <a:moveTo>
                    <a:pt x="0" y="6858000"/>
                  </a:moveTo>
                  <a:lnTo>
                    <a:pt x="8773414" y="6858000"/>
                  </a:lnTo>
                  <a:lnTo>
                    <a:pt x="8773414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127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99984" y="536575"/>
              <a:ext cx="3984117" cy="5635625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795017" y="20777"/>
            <a:ext cx="844677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solidFill>
                  <a:schemeClr val="accent1"/>
                </a:solidFill>
              </a:rPr>
              <a:t>Права</a:t>
            </a:r>
            <a:r>
              <a:rPr spc="15" dirty="0">
                <a:solidFill>
                  <a:schemeClr val="accent1"/>
                </a:solidFill>
              </a:rPr>
              <a:t> </a:t>
            </a:r>
            <a:r>
              <a:rPr spc="-45" dirty="0">
                <a:solidFill>
                  <a:schemeClr val="accent1"/>
                </a:solidFill>
              </a:rPr>
              <a:t>споживача</a:t>
            </a:r>
            <a:r>
              <a:rPr spc="30" dirty="0">
                <a:solidFill>
                  <a:schemeClr val="accent1"/>
                </a:solidFill>
              </a:rPr>
              <a:t> </a:t>
            </a:r>
            <a:r>
              <a:rPr spc="-20" dirty="0">
                <a:solidFill>
                  <a:schemeClr val="accent1"/>
                </a:solidFill>
              </a:rPr>
              <a:t>при</a:t>
            </a:r>
            <a:r>
              <a:rPr spc="25" dirty="0">
                <a:solidFill>
                  <a:schemeClr val="accent1"/>
                </a:solidFill>
              </a:rPr>
              <a:t> </a:t>
            </a:r>
            <a:r>
              <a:rPr spc="-25" dirty="0">
                <a:solidFill>
                  <a:schemeClr val="accent1"/>
                </a:solidFill>
              </a:rPr>
              <a:t>придбанні</a:t>
            </a:r>
            <a:r>
              <a:rPr spc="30" dirty="0">
                <a:solidFill>
                  <a:schemeClr val="accent1"/>
                </a:solidFill>
              </a:rPr>
              <a:t> </a:t>
            </a:r>
            <a:r>
              <a:rPr spc="-25" dirty="0">
                <a:solidFill>
                  <a:schemeClr val="accent1"/>
                </a:solidFill>
              </a:rPr>
              <a:t>товару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881241" y="478282"/>
            <a:ext cx="33597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chemeClr val="accent1"/>
                </a:solidFill>
                <a:latin typeface="Microsoft Sans Serif"/>
                <a:cs typeface="Microsoft Sans Serif"/>
              </a:rPr>
              <a:t>належної</a:t>
            </a:r>
            <a:r>
              <a:rPr sz="3600" spc="-30" dirty="0">
                <a:solidFill>
                  <a:schemeClr val="accent1"/>
                </a:solidFill>
                <a:latin typeface="Microsoft Sans Serif"/>
                <a:cs typeface="Microsoft Sans Serif"/>
              </a:rPr>
              <a:t> </a:t>
            </a:r>
            <a:r>
              <a:rPr sz="3600" spc="-45" dirty="0">
                <a:solidFill>
                  <a:schemeClr val="accent1"/>
                </a:solidFill>
                <a:latin typeface="Microsoft Sans Serif"/>
                <a:cs typeface="Microsoft Sans Serif"/>
              </a:rPr>
              <a:t>якості</a:t>
            </a:r>
            <a:endParaRPr sz="3600" dirty="0">
              <a:solidFill>
                <a:schemeClr val="accent1"/>
              </a:solidFill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pc="-40" dirty="0"/>
              <a:t>Споживач</a:t>
            </a:r>
            <a:r>
              <a:rPr spc="55" dirty="0"/>
              <a:t> </a:t>
            </a:r>
            <a:r>
              <a:rPr spc="-15" dirty="0"/>
              <a:t>має</a:t>
            </a:r>
            <a:r>
              <a:rPr spc="35" dirty="0"/>
              <a:t> </a:t>
            </a:r>
            <a:r>
              <a:rPr spc="-15" dirty="0"/>
              <a:t>право</a:t>
            </a:r>
            <a:r>
              <a:rPr spc="30" dirty="0"/>
              <a:t> </a:t>
            </a:r>
            <a:r>
              <a:rPr spc="-20" dirty="0"/>
              <a:t>обміняти </a:t>
            </a:r>
            <a:r>
              <a:rPr spc="-15" dirty="0"/>
              <a:t> </a:t>
            </a:r>
            <a:r>
              <a:rPr spc="-30" dirty="0"/>
              <a:t>непродовольчий</a:t>
            </a:r>
            <a:r>
              <a:rPr spc="55" dirty="0"/>
              <a:t> </a:t>
            </a:r>
            <a:r>
              <a:rPr spc="-15" dirty="0"/>
              <a:t>товар</a:t>
            </a:r>
            <a:r>
              <a:rPr spc="50" dirty="0"/>
              <a:t> </a:t>
            </a:r>
            <a:r>
              <a:rPr spc="-5" dirty="0"/>
              <a:t>належної</a:t>
            </a:r>
            <a:r>
              <a:rPr spc="45" dirty="0"/>
              <a:t> </a:t>
            </a:r>
            <a:r>
              <a:rPr spc="-25" dirty="0"/>
              <a:t>якості</a:t>
            </a:r>
            <a:r>
              <a:rPr spc="30" dirty="0"/>
              <a:t> </a:t>
            </a:r>
            <a:r>
              <a:rPr spc="-15" dirty="0"/>
              <a:t>на </a:t>
            </a:r>
            <a:r>
              <a:rPr spc="-570" dirty="0"/>
              <a:t> </a:t>
            </a:r>
            <a:r>
              <a:rPr spc="-10" dirty="0"/>
              <a:t>аналогічний</a:t>
            </a:r>
            <a:r>
              <a:rPr spc="35" dirty="0"/>
              <a:t> </a:t>
            </a:r>
            <a:r>
              <a:rPr spc="-5" dirty="0"/>
              <a:t>у</a:t>
            </a:r>
            <a:r>
              <a:rPr spc="25" dirty="0"/>
              <a:t> </a:t>
            </a:r>
            <a:r>
              <a:rPr spc="-15" dirty="0"/>
              <a:t>продавця,</a:t>
            </a:r>
            <a:r>
              <a:rPr spc="35" dirty="0"/>
              <a:t> </a:t>
            </a:r>
            <a:r>
              <a:rPr spc="-5" dirty="0"/>
              <a:t>в</a:t>
            </a:r>
            <a:r>
              <a:rPr spc="30" dirty="0"/>
              <a:t> </a:t>
            </a:r>
            <a:r>
              <a:rPr spc="-45" dirty="0"/>
              <a:t>якого</a:t>
            </a:r>
            <a:r>
              <a:rPr spc="30" dirty="0"/>
              <a:t> </a:t>
            </a:r>
            <a:r>
              <a:rPr spc="-15" dirty="0"/>
              <a:t>він</a:t>
            </a:r>
            <a:r>
              <a:rPr spc="35" dirty="0"/>
              <a:t> </a:t>
            </a:r>
            <a:r>
              <a:rPr spc="-20" dirty="0"/>
              <a:t>був</a:t>
            </a:r>
          </a:p>
          <a:p>
            <a:pPr marL="12700">
              <a:lnSpc>
                <a:spcPct val="100000"/>
              </a:lnSpc>
            </a:pPr>
            <a:r>
              <a:rPr spc="-15" dirty="0"/>
              <a:t>придбаний,</a:t>
            </a:r>
            <a:r>
              <a:rPr spc="25" dirty="0"/>
              <a:t> </a:t>
            </a:r>
            <a:r>
              <a:rPr spc="-45" dirty="0"/>
              <a:t>якщо</a:t>
            </a:r>
            <a:r>
              <a:rPr spc="20" dirty="0"/>
              <a:t> </a:t>
            </a:r>
            <a:r>
              <a:rPr spc="-15" dirty="0"/>
              <a:t>товар</a:t>
            </a:r>
            <a:r>
              <a:rPr spc="35" dirty="0"/>
              <a:t> </a:t>
            </a:r>
            <a:r>
              <a:rPr spc="-10" dirty="0"/>
              <a:t>не</a:t>
            </a:r>
            <a:r>
              <a:rPr spc="20" dirty="0"/>
              <a:t> </a:t>
            </a:r>
            <a:r>
              <a:rPr spc="-20" dirty="0"/>
              <a:t>задовольнив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25" dirty="0"/>
              <a:t>його</a:t>
            </a:r>
            <a:r>
              <a:rPr spc="5" dirty="0"/>
              <a:t> </a:t>
            </a:r>
            <a:r>
              <a:rPr spc="-50" dirty="0"/>
              <a:t>за</a:t>
            </a:r>
            <a:r>
              <a:rPr dirty="0"/>
              <a:t> </a:t>
            </a:r>
            <a:r>
              <a:rPr spc="-10" dirty="0"/>
              <a:t>формою,</a:t>
            </a:r>
            <a:r>
              <a:rPr spc="10" dirty="0"/>
              <a:t> </a:t>
            </a:r>
            <a:r>
              <a:rPr spc="-25" dirty="0"/>
              <a:t>габаритами,</a:t>
            </a:r>
            <a:r>
              <a:rPr spc="10" dirty="0"/>
              <a:t> </a:t>
            </a:r>
            <a:r>
              <a:rPr spc="-10" dirty="0"/>
              <a:t>фасоном,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974547" y="3246500"/>
            <a:ext cx="557022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30" dirty="0">
                <a:latin typeface="Microsoft Sans Serif"/>
                <a:cs typeface="Microsoft Sans Serif"/>
              </a:rPr>
              <a:t>кольором,</a:t>
            </a:r>
            <a:r>
              <a:rPr sz="2200" spc="50" dirty="0">
                <a:latin typeface="Microsoft Sans Serif"/>
                <a:cs typeface="Microsoft Sans Serif"/>
              </a:rPr>
              <a:t> </a:t>
            </a:r>
            <a:r>
              <a:rPr sz="2200" spc="-35" dirty="0">
                <a:latin typeface="Microsoft Sans Serif"/>
                <a:cs typeface="Microsoft Sans Serif"/>
              </a:rPr>
              <a:t>розміром</a:t>
            </a:r>
            <a:r>
              <a:rPr sz="2200" spc="40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або</a:t>
            </a:r>
            <a:r>
              <a:rPr sz="2200" spc="45" dirty="0">
                <a:latin typeface="Microsoft Sans Serif"/>
                <a:cs typeface="Microsoft Sans Serif"/>
              </a:rPr>
              <a:t> </a:t>
            </a:r>
            <a:r>
              <a:rPr sz="2200" spc="-95" dirty="0">
                <a:latin typeface="Microsoft Sans Serif"/>
                <a:cs typeface="Microsoft Sans Serif"/>
              </a:rPr>
              <a:t>з</a:t>
            </a:r>
            <a:r>
              <a:rPr sz="2200" spc="2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інших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причин</a:t>
            </a:r>
            <a:r>
              <a:rPr sz="2200" spc="45" dirty="0">
                <a:latin typeface="Microsoft Sans Serif"/>
                <a:cs typeface="Microsoft Sans Serif"/>
              </a:rPr>
              <a:t> </a:t>
            </a:r>
            <a:r>
              <a:rPr sz="2200" spc="-15" dirty="0">
                <a:latin typeface="Microsoft Sans Serif"/>
                <a:cs typeface="Microsoft Sans Serif"/>
              </a:rPr>
              <a:t>не</a:t>
            </a:r>
            <a:endParaRPr sz="22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74547" y="3581780"/>
            <a:ext cx="5200015" cy="25253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034415">
              <a:lnSpc>
                <a:spcPct val="100000"/>
              </a:lnSpc>
              <a:spcBef>
                <a:spcPts val="95"/>
              </a:spcBef>
            </a:pPr>
            <a:r>
              <a:rPr sz="2200" spc="-45" dirty="0">
                <a:latin typeface="Microsoft Sans Serif"/>
                <a:cs typeface="Microsoft Sans Serif"/>
              </a:rPr>
              <a:t>може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бути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spc="-30" dirty="0">
                <a:latin typeface="Microsoft Sans Serif"/>
                <a:cs typeface="Microsoft Sans Serif"/>
              </a:rPr>
              <a:t>ним</a:t>
            </a:r>
            <a:r>
              <a:rPr sz="2200" spc="25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використаний</a:t>
            </a:r>
            <a:r>
              <a:rPr sz="2200" spc="45" dirty="0">
                <a:latin typeface="Microsoft Sans Serif"/>
                <a:cs typeface="Microsoft Sans Serif"/>
              </a:rPr>
              <a:t> </a:t>
            </a:r>
            <a:r>
              <a:rPr sz="2200" spc="-50" dirty="0">
                <a:latin typeface="Microsoft Sans Serif"/>
                <a:cs typeface="Microsoft Sans Serif"/>
              </a:rPr>
              <a:t>за </a:t>
            </a:r>
            <a:r>
              <a:rPr sz="2200" spc="-570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призначенням.</a:t>
            </a:r>
            <a:endParaRPr sz="22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spcBef>
                <a:spcPts val="1205"/>
              </a:spcBef>
            </a:pPr>
            <a:r>
              <a:rPr sz="2200" spc="-40" dirty="0">
                <a:latin typeface="Microsoft Sans Serif"/>
                <a:cs typeface="Microsoft Sans Serif"/>
              </a:rPr>
              <a:t>Споживач</a:t>
            </a:r>
            <a:r>
              <a:rPr sz="2200" spc="50" dirty="0">
                <a:latin typeface="Microsoft Sans Serif"/>
                <a:cs typeface="Microsoft Sans Serif"/>
              </a:rPr>
              <a:t> </a:t>
            </a:r>
            <a:r>
              <a:rPr sz="2200" spc="-15" dirty="0">
                <a:latin typeface="Microsoft Sans Serif"/>
                <a:cs typeface="Microsoft Sans Serif"/>
              </a:rPr>
              <a:t>має</a:t>
            </a:r>
            <a:r>
              <a:rPr sz="2200" spc="30" dirty="0">
                <a:latin typeface="Microsoft Sans Serif"/>
                <a:cs typeface="Microsoft Sans Serif"/>
              </a:rPr>
              <a:t> </a:t>
            </a:r>
            <a:r>
              <a:rPr sz="2200" spc="-15" dirty="0">
                <a:latin typeface="Microsoft Sans Serif"/>
                <a:cs typeface="Microsoft Sans Serif"/>
              </a:rPr>
              <a:t>право</a:t>
            </a:r>
            <a:r>
              <a:rPr sz="2200" spc="3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на</a:t>
            </a:r>
            <a:r>
              <a:rPr sz="2200" spc="25" dirty="0">
                <a:latin typeface="Microsoft Sans Serif"/>
                <a:cs typeface="Microsoft Sans Serif"/>
              </a:rPr>
              <a:t> </a:t>
            </a:r>
            <a:r>
              <a:rPr sz="2200" spc="-30" dirty="0">
                <a:latin typeface="Microsoft Sans Serif"/>
                <a:cs typeface="Microsoft Sans Serif"/>
              </a:rPr>
              <a:t>обмін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товару 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spc="-5" dirty="0">
                <a:latin typeface="Microsoft Sans Serif"/>
                <a:cs typeface="Microsoft Sans Serif"/>
              </a:rPr>
              <a:t>належної</a:t>
            </a:r>
            <a:r>
              <a:rPr sz="2200" spc="35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якості</a:t>
            </a:r>
            <a:r>
              <a:rPr sz="2200" spc="25" dirty="0">
                <a:latin typeface="Microsoft Sans Serif"/>
                <a:cs typeface="Microsoft Sans Serif"/>
              </a:rPr>
              <a:t> </a:t>
            </a:r>
            <a:r>
              <a:rPr sz="2200" spc="-35" dirty="0">
                <a:latin typeface="Microsoft Sans Serif"/>
                <a:cs typeface="Microsoft Sans Serif"/>
              </a:rPr>
              <a:t>протягом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чотирнадцяти </a:t>
            </a:r>
            <a:r>
              <a:rPr sz="2200" spc="-570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днів,</a:t>
            </a:r>
            <a:r>
              <a:rPr sz="2200" spc="3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не</a:t>
            </a:r>
            <a:r>
              <a:rPr sz="2200" spc="30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рахуючи</a:t>
            </a:r>
            <a:r>
              <a:rPr sz="2200" spc="5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дня</a:t>
            </a:r>
            <a:r>
              <a:rPr sz="2200" spc="30" dirty="0">
                <a:latin typeface="Microsoft Sans Serif"/>
                <a:cs typeface="Microsoft Sans Serif"/>
              </a:rPr>
              <a:t> </a:t>
            </a:r>
            <a:r>
              <a:rPr sz="2200" spc="-30" dirty="0">
                <a:latin typeface="Microsoft Sans Serif"/>
                <a:cs typeface="Microsoft Sans Serif"/>
              </a:rPr>
              <a:t>купівлі,</a:t>
            </a:r>
            <a:r>
              <a:rPr sz="2200" spc="50" dirty="0">
                <a:latin typeface="Microsoft Sans Serif"/>
                <a:cs typeface="Microsoft Sans Serif"/>
              </a:rPr>
              <a:t> </a:t>
            </a:r>
            <a:r>
              <a:rPr sz="2200" spc="-45" dirty="0">
                <a:latin typeface="Microsoft Sans Serif"/>
                <a:cs typeface="Microsoft Sans Serif"/>
              </a:rPr>
              <a:t>якщо </a:t>
            </a:r>
            <a:r>
              <a:rPr sz="2200" spc="-40" dirty="0">
                <a:latin typeface="Microsoft Sans Serif"/>
                <a:cs typeface="Microsoft Sans Serif"/>
              </a:rPr>
              <a:t> </a:t>
            </a:r>
            <a:r>
              <a:rPr sz="2200" spc="-5" dirty="0">
                <a:latin typeface="Microsoft Sans Serif"/>
                <a:cs typeface="Microsoft Sans Serif"/>
              </a:rPr>
              <a:t>триваліший</a:t>
            </a:r>
            <a:r>
              <a:rPr sz="2200" spc="35" dirty="0">
                <a:latin typeface="Microsoft Sans Serif"/>
                <a:cs typeface="Microsoft Sans Serif"/>
              </a:rPr>
              <a:t> </a:t>
            </a:r>
            <a:r>
              <a:rPr sz="2200" spc="-30" dirty="0">
                <a:latin typeface="Microsoft Sans Serif"/>
                <a:cs typeface="Microsoft Sans Serif"/>
              </a:rPr>
              <a:t>строк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не</a:t>
            </a:r>
            <a:r>
              <a:rPr sz="2200" spc="25" dirty="0">
                <a:latin typeface="Microsoft Sans Serif"/>
                <a:cs typeface="Microsoft Sans Serif"/>
              </a:rPr>
              <a:t> </a:t>
            </a:r>
            <a:r>
              <a:rPr sz="2200" spc="-15" dirty="0">
                <a:latin typeface="Microsoft Sans Serif"/>
                <a:cs typeface="Microsoft Sans Serif"/>
              </a:rPr>
              <a:t>оголошений</a:t>
            </a:r>
            <a:endParaRPr sz="2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200" spc="-20" dirty="0">
                <a:latin typeface="Microsoft Sans Serif"/>
                <a:cs typeface="Microsoft Sans Serif"/>
              </a:rPr>
              <a:t>продавцем.</a:t>
            </a:r>
            <a:endParaRPr sz="22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001506" y="3226688"/>
            <a:ext cx="321754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" dirty="0">
                <a:solidFill>
                  <a:srgbClr val="6F2F9F"/>
                </a:solidFill>
                <a:latin typeface="Microsoft Sans Serif"/>
                <a:cs typeface="Microsoft Sans Serif"/>
              </a:rPr>
              <a:t>Права</a:t>
            </a:r>
            <a:r>
              <a:rPr sz="1100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6F2F9F"/>
                </a:solidFill>
                <a:latin typeface="Microsoft Sans Serif"/>
                <a:cs typeface="Microsoft Sans Serif"/>
              </a:rPr>
              <a:t>споживача </a:t>
            </a:r>
            <a:r>
              <a:rPr sz="1100" spc="-5" dirty="0">
                <a:solidFill>
                  <a:srgbClr val="6F2F9F"/>
                </a:solidFill>
                <a:latin typeface="Microsoft Sans Serif"/>
                <a:cs typeface="Microsoft Sans Serif"/>
              </a:rPr>
              <a:t>при</a:t>
            </a:r>
            <a:r>
              <a:rPr sz="1100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sz="1100" spc="-5" dirty="0">
                <a:solidFill>
                  <a:srgbClr val="6F2F9F"/>
                </a:solidFill>
                <a:latin typeface="Microsoft Sans Serif"/>
                <a:cs typeface="Microsoft Sans Serif"/>
              </a:rPr>
              <a:t>придбанні</a:t>
            </a:r>
            <a:r>
              <a:rPr sz="1100" spc="-10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sz="1100" spc="-5" dirty="0">
                <a:solidFill>
                  <a:srgbClr val="6F2F9F"/>
                </a:solidFill>
                <a:latin typeface="Microsoft Sans Serif"/>
                <a:cs typeface="Microsoft Sans Serif"/>
              </a:rPr>
              <a:t>товару</a:t>
            </a:r>
            <a:r>
              <a:rPr sz="1100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6F2F9F"/>
                </a:solidFill>
                <a:latin typeface="Microsoft Sans Serif"/>
                <a:cs typeface="Microsoft Sans Serif"/>
              </a:rPr>
              <a:t>належно</a:t>
            </a:r>
            <a:endParaRPr sz="1100">
              <a:latin typeface="Microsoft Sans Serif"/>
              <a:cs typeface="Microsoft Sans Serif"/>
            </a:endParaRPr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05775" y="1778000"/>
            <a:ext cx="3505200" cy="3505200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1654917" y="6444614"/>
            <a:ext cx="2743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z="1400" b="1" dirty="0">
                <a:latin typeface="Arial"/>
                <a:cs typeface="Arial"/>
              </a:rPr>
              <a:t>37</a:t>
            </a:fld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78661" y="0"/>
            <a:ext cx="10405745" cy="6870700"/>
            <a:chOff x="1078661" y="0"/>
            <a:chExt cx="10405745" cy="68707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45390" y="1317915"/>
              <a:ext cx="3693305" cy="432230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85011" y="0"/>
              <a:ext cx="8773795" cy="6858000"/>
            </a:xfrm>
            <a:custGeom>
              <a:avLst/>
              <a:gdLst/>
              <a:ahLst/>
              <a:cxnLst/>
              <a:rect l="l" t="t" r="r" b="b"/>
              <a:pathLst>
                <a:path w="8773795" h="6858000">
                  <a:moveTo>
                    <a:pt x="8773414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8773414" y="6858000"/>
                  </a:lnTo>
                  <a:lnTo>
                    <a:pt x="877341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85011" y="0"/>
              <a:ext cx="8773795" cy="6858000"/>
            </a:xfrm>
            <a:custGeom>
              <a:avLst/>
              <a:gdLst/>
              <a:ahLst/>
              <a:cxnLst/>
              <a:rect l="l" t="t" r="r" b="b"/>
              <a:pathLst>
                <a:path w="8773795" h="6858000">
                  <a:moveTo>
                    <a:pt x="0" y="6858000"/>
                  </a:moveTo>
                  <a:lnTo>
                    <a:pt x="8773414" y="6858000"/>
                  </a:lnTo>
                  <a:lnTo>
                    <a:pt x="8773414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127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99984" y="536575"/>
              <a:ext cx="3984117" cy="5635625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148964" y="190246"/>
            <a:ext cx="69621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" dirty="0">
                <a:solidFill>
                  <a:schemeClr val="accent1"/>
                </a:solidFill>
              </a:rPr>
              <a:t>Судовий</a:t>
            </a:r>
            <a:r>
              <a:rPr spc="50" dirty="0">
                <a:solidFill>
                  <a:schemeClr val="accent1"/>
                </a:solidFill>
              </a:rPr>
              <a:t> </a:t>
            </a:r>
            <a:r>
              <a:rPr spc="-30" dirty="0">
                <a:solidFill>
                  <a:schemeClr val="accent1"/>
                </a:solidFill>
              </a:rPr>
              <a:t>захист</a:t>
            </a:r>
            <a:r>
              <a:rPr spc="25" dirty="0">
                <a:solidFill>
                  <a:schemeClr val="accent1"/>
                </a:solidFill>
              </a:rPr>
              <a:t> </a:t>
            </a:r>
            <a:r>
              <a:rPr spc="-15" dirty="0">
                <a:solidFill>
                  <a:schemeClr val="accent1"/>
                </a:solidFill>
              </a:rPr>
              <a:t>прав</a:t>
            </a:r>
            <a:r>
              <a:rPr spc="35" dirty="0">
                <a:solidFill>
                  <a:schemeClr val="accent1"/>
                </a:solidFill>
              </a:rPr>
              <a:t> </a:t>
            </a:r>
            <a:r>
              <a:rPr spc="-45" dirty="0">
                <a:solidFill>
                  <a:schemeClr val="accent1"/>
                </a:solidFill>
              </a:rPr>
              <a:t>споживачів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74547" y="1569465"/>
            <a:ext cx="5693410" cy="3989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00"/>
              </a:spcBef>
              <a:buClr>
                <a:srgbClr val="8556B0"/>
              </a:buClr>
              <a:buFont typeface="Wingdings"/>
              <a:buChar char=""/>
              <a:tabLst>
                <a:tab pos="356235" algn="l"/>
              </a:tabLst>
            </a:pPr>
            <a:r>
              <a:rPr sz="2400" spc="-15" dirty="0">
                <a:latin typeface="Microsoft Sans Serif"/>
                <a:cs typeface="Microsoft Sans Serif"/>
              </a:rPr>
              <a:t>Захист</a:t>
            </a:r>
            <a:r>
              <a:rPr sz="2400" spc="20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прав</a:t>
            </a:r>
            <a:r>
              <a:rPr sz="2400" spc="5" dirty="0">
                <a:latin typeface="Microsoft Sans Serif"/>
                <a:cs typeface="Microsoft Sans Serif"/>
              </a:rPr>
              <a:t> </a:t>
            </a:r>
            <a:r>
              <a:rPr sz="2400" spc="-30" dirty="0">
                <a:latin typeface="Microsoft Sans Serif"/>
                <a:cs typeface="Microsoft Sans Serif"/>
              </a:rPr>
              <a:t>споживачів,</a:t>
            </a:r>
            <a:endParaRPr sz="2400">
              <a:latin typeface="Microsoft Sans Serif"/>
              <a:cs typeface="Microsoft Sans Serif"/>
            </a:endParaRPr>
          </a:p>
          <a:p>
            <a:pPr marL="355600" marR="881380">
              <a:lnSpc>
                <a:spcPct val="100000"/>
              </a:lnSpc>
            </a:pPr>
            <a:r>
              <a:rPr sz="2400" spc="-25" dirty="0">
                <a:latin typeface="Microsoft Sans Serif"/>
                <a:cs typeface="Microsoft Sans Serif"/>
              </a:rPr>
              <a:t>передбачених</a:t>
            </a:r>
            <a:r>
              <a:rPr sz="2400" dirty="0">
                <a:latin typeface="Microsoft Sans Serif"/>
                <a:cs typeface="Microsoft Sans Serif"/>
              </a:rPr>
              <a:t> </a:t>
            </a:r>
            <a:r>
              <a:rPr sz="2400" spc="-30" dirty="0">
                <a:latin typeface="Microsoft Sans Serif"/>
                <a:cs typeface="Microsoft Sans Serif"/>
              </a:rPr>
              <a:t>законодавством, </a:t>
            </a:r>
            <a:r>
              <a:rPr sz="2400" spc="-625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здійснюється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30" dirty="0">
                <a:latin typeface="Microsoft Sans Serif"/>
                <a:cs typeface="Microsoft Sans Serif"/>
              </a:rPr>
              <a:t>судом.</a:t>
            </a:r>
            <a:endParaRPr sz="2400">
              <a:latin typeface="Microsoft Sans Serif"/>
              <a:cs typeface="Microsoft Sans Serif"/>
            </a:endParaRPr>
          </a:p>
          <a:p>
            <a:pPr marL="355600" marR="5080" indent="-343535">
              <a:lnSpc>
                <a:spcPct val="100000"/>
              </a:lnSpc>
              <a:spcBef>
                <a:spcPts val="1200"/>
              </a:spcBef>
              <a:buClr>
                <a:srgbClr val="8556B0"/>
              </a:buClr>
              <a:buFont typeface="Wingdings"/>
              <a:buChar char=""/>
              <a:tabLst>
                <a:tab pos="356235" algn="l"/>
              </a:tabLst>
            </a:pPr>
            <a:r>
              <a:rPr sz="2400" spc="-5" dirty="0">
                <a:latin typeface="Microsoft Sans Serif"/>
                <a:cs typeface="Microsoft Sans Serif"/>
              </a:rPr>
              <a:t>При</a:t>
            </a:r>
            <a:r>
              <a:rPr sz="2400" spc="35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задоволенні</a:t>
            </a:r>
            <a:r>
              <a:rPr sz="2400" spc="65" dirty="0">
                <a:latin typeface="Microsoft Sans Serif"/>
                <a:cs typeface="Microsoft Sans Serif"/>
              </a:rPr>
              <a:t> </a:t>
            </a:r>
            <a:r>
              <a:rPr sz="2400" spc="-30" dirty="0">
                <a:latin typeface="Microsoft Sans Serif"/>
                <a:cs typeface="Microsoft Sans Serif"/>
              </a:rPr>
              <a:t>вимог</a:t>
            </a:r>
            <a:r>
              <a:rPr sz="2400" spc="45" dirty="0">
                <a:latin typeface="Microsoft Sans Serif"/>
                <a:cs typeface="Microsoft Sans Serif"/>
              </a:rPr>
              <a:t> </a:t>
            </a:r>
            <a:r>
              <a:rPr sz="2400" spc="-35" dirty="0">
                <a:latin typeface="Microsoft Sans Serif"/>
                <a:cs typeface="Microsoft Sans Serif"/>
              </a:rPr>
              <a:t>споживача </a:t>
            </a:r>
            <a:r>
              <a:rPr sz="2400" spc="-30" dirty="0">
                <a:latin typeface="Microsoft Sans Serif"/>
                <a:cs typeface="Microsoft Sans Serif"/>
              </a:rPr>
              <a:t> суд</a:t>
            </a:r>
            <a:r>
              <a:rPr sz="2400" spc="5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одночасно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вирішує</a:t>
            </a:r>
            <a:r>
              <a:rPr sz="2400" spc="20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питання</a:t>
            </a:r>
            <a:r>
              <a:rPr sz="2400" spc="10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щодо </a:t>
            </a:r>
            <a:r>
              <a:rPr sz="2400" spc="-625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відшкодування</a:t>
            </a:r>
            <a:r>
              <a:rPr sz="2400" spc="35" dirty="0">
                <a:latin typeface="Microsoft Sans Serif"/>
                <a:cs typeface="Microsoft Sans Serif"/>
              </a:rPr>
              <a:t> </a:t>
            </a:r>
            <a:r>
              <a:rPr sz="2400" spc="5" dirty="0">
                <a:latin typeface="Microsoft Sans Serif"/>
                <a:cs typeface="Microsoft Sans Serif"/>
              </a:rPr>
              <a:t>моральної</a:t>
            </a:r>
            <a:endParaRPr sz="2400">
              <a:latin typeface="Microsoft Sans Serif"/>
              <a:cs typeface="Microsoft Sans Serif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latin typeface="Microsoft Sans Serif"/>
                <a:cs typeface="Microsoft Sans Serif"/>
              </a:rPr>
              <a:t>(немайнової)</a:t>
            </a:r>
            <a:r>
              <a:rPr sz="2400" spc="20" dirty="0">
                <a:latin typeface="Microsoft Sans Serif"/>
                <a:cs typeface="Microsoft Sans Serif"/>
              </a:rPr>
              <a:t> </a:t>
            </a:r>
            <a:r>
              <a:rPr sz="2400" spc="-35" dirty="0">
                <a:latin typeface="Microsoft Sans Serif"/>
                <a:cs typeface="Microsoft Sans Serif"/>
              </a:rPr>
              <a:t>шкоди.</a:t>
            </a:r>
            <a:endParaRPr sz="2400">
              <a:latin typeface="Microsoft Sans Serif"/>
              <a:cs typeface="Microsoft Sans Serif"/>
            </a:endParaRPr>
          </a:p>
          <a:p>
            <a:pPr marL="355600" indent="-343535">
              <a:lnSpc>
                <a:spcPct val="100000"/>
              </a:lnSpc>
              <a:spcBef>
                <a:spcPts val="1200"/>
              </a:spcBef>
              <a:buClr>
                <a:srgbClr val="8556B0"/>
              </a:buClr>
              <a:buFont typeface="Wingdings"/>
              <a:buChar char=""/>
              <a:tabLst>
                <a:tab pos="356235" algn="l"/>
              </a:tabLst>
            </a:pPr>
            <a:r>
              <a:rPr sz="2400" spc="-35" dirty="0">
                <a:latin typeface="Microsoft Sans Serif"/>
                <a:cs typeface="Microsoft Sans Serif"/>
              </a:rPr>
              <a:t>Споживачі</a:t>
            </a:r>
            <a:r>
              <a:rPr sz="2400" spc="15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звільняються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від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сплати</a:t>
            </a:r>
            <a:endParaRPr sz="2400">
              <a:latin typeface="Microsoft Sans Serif"/>
              <a:cs typeface="Microsoft Sans Serif"/>
            </a:endParaRPr>
          </a:p>
          <a:p>
            <a:pPr marL="355600" marR="793115">
              <a:lnSpc>
                <a:spcPct val="100000"/>
              </a:lnSpc>
            </a:pPr>
            <a:r>
              <a:rPr sz="2400" spc="-30" dirty="0">
                <a:latin typeface="Microsoft Sans Serif"/>
                <a:cs typeface="Microsoft Sans Serif"/>
              </a:rPr>
              <a:t>судового</a:t>
            </a:r>
            <a:r>
              <a:rPr sz="2400" spc="20" dirty="0">
                <a:latin typeface="Microsoft Sans Serif"/>
                <a:cs typeface="Microsoft Sans Serif"/>
              </a:rPr>
              <a:t> </a:t>
            </a:r>
            <a:r>
              <a:rPr sz="2400" spc="-35" dirty="0">
                <a:latin typeface="Microsoft Sans Serif"/>
                <a:cs typeface="Microsoft Sans Serif"/>
              </a:rPr>
              <a:t>збору</a:t>
            </a:r>
            <a:r>
              <a:rPr sz="2400" spc="15" dirty="0">
                <a:latin typeface="Microsoft Sans Serif"/>
                <a:cs typeface="Microsoft Sans Serif"/>
              </a:rPr>
              <a:t> </a:t>
            </a:r>
            <a:r>
              <a:rPr sz="2400" spc="-55" dirty="0">
                <a:latin typeface="Microsoft Sans Serif"/>
                <a:cs typeface="Microsoft Sans Serif"/>
              </a:rPr>
              <a:t>за</a:t>
            </a:r>
            <a:r>
              <a:rPr sz="2400" spc="20" dirty="0">
                <a:latin typeface="Microsoft Sans Serif"/>
                <a:cs typeface="Microsoft Sans Serif"/>
              </a:rPr>
              <a:t> </a:t>
            </a:r>
            <a:r>
              <a:rPr sz="2400" spc="-35" dirty="0">
                <a:latin typeface="Microsoft Sans Serif"/>
                <a:cs typeface="Microsoft Sans Serif"/>
              </a:rPr>
              <a:t>позовами,</a:t>
            </a:r>
            <a:r>
              <a:rPr sz="2400" spc="15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що </a:t>
            </a:r>
            <a:r>
              <a:rPr sz="2400" spc="-620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пов'язані</a:t>
            </a:r>
            <a:r>
              <a:rPr sz="2400" spc="35" dirty="0">
                <a:latin typeface="Microsoft Sans Serif"/>
                <a:cs typeface="Microsoft Sans Serif"/>
              </a:rPr>
              <a:t> </a:t>
            </a:r>
            <a:r>
              <a:rPr sz="2400" spc="-100" dirty="0">
                <a:latin typeface="Microsoft Sans Serif"/>
                <a:cs typeface="Microsoft Sans Serif"/>
              </a:rPr>
              <a:t>з</a:t>
            </a:r>
            <a:r>
              <a:rPr sz="2400" spc="20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порушенням</a:t>
            </a:r>
            <a:r>
              <a:rPr sz="2400" spc="45" dirty="0">
                <a:latin typeface="Microsoft Sans Serif"/>
                <a:cs typeface="Microsoft Sans Serif"/>
              </a:rPr>
              <a:t> їх</a:t>
            </a:r>
            <a:r>
              <a:rPr sz="2400" spc="35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прав.</a:t>
            </a:r>
            <a:endParaRPr sz="2400">
              <a:latin typeface="Microsoft Sans Serif"/>
              <a:cs typeface="Microsoft Sans Serif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05775" y="1888235"/>
            <a:ext cx="3394964" cy="339496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1654917" y="6444614"/>
            <a:ext cx="2743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z="1400" b="1" dirty="0">
                <a:latin typeface="Arial"/>
                <a:cs typeface="Arial"/>
              </a:rPr>
              <a:t>38</a:t>
            </a:fld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1975" y="953261"/>
            <a:ext cx="5991225" cy="1323975"/>
          </a:xfrm>
          <a:prstGeom prst="rect">
            <a:avLst/>
          </a:prstGeom>
          <a:ln w="28575">
            <a:solidFill>
              <a:srgbClr val="FF66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210820" marR="207645" indent="1905" algn="ctr">
              <a:lnSpc>
                <a:spcPct val="100000"/>
              </a:lnSpc>
              <a:spcBef>
                <a:spcPts val="305"/>
              </a:spcBef>
            </a:pP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1989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була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зареєстрована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громадська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організація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«Українська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асоціація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споживачів»,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яка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взяла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себе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відповідальність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працювати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міжнародними</a:t>
            </a:r>
            <a:r>
              <a:rPr sz="20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правовими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нормами.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800600" y="2848736"/>
            <a:ext cx="6033770" cy="1631314"/>
          </a:xfrm>
          <a:prstGeom prst="rect">
            <a:avLst/>
          </a:prstGeom>
          <a:ln w="28575">
            <a:solidFill>
              <a:srgbClr val="FF66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140970" marR="133985" indent="-1905" algn="ctr">
              <a:lnSpc>
                <a:spcPct val="100000"/>
              </a:lnSpc>
              <a:spcBef>
                <a:spcPts val="305"/>
              </a:spcBef>
            </a:pP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2003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році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зареєстрована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громадська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організація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"Експерт",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основною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метою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діяльності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якої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є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виявлення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ринку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неякісних,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небезпечних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для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споживання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продуктів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харчування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та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інформування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це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споживачів.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1975" y="5435777"/>
            <a:ext cx="3914775" cy="1016000"/>
          </a:xfrm>
          <a:prstGeom prst="rect">
            <a:avLst/>
          </a:prstGeom>
          <a:ln w="28575">
            <a:solidFill>
              <a:srgbClr val="FF66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708025" marR="312420" indent="-386080">
              <a:lnSpc>
                <a:spcPct val="100000"/>
              </a:lnSpc>
              <a:spcBef>
                <a:spcPts val="310"/>
              </a:spcBef>
            </a:pPr>
            <a:r>
              <a:rPr sz="20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Також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Україні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працює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ряд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інших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організацій,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які</a:t>
            </a:r>
            <a:endParaRPr sz="2000">
              <a:latin typeface="Microsoft Sans Serif"/>
              <a:cs typeface="Microsoft Sans Serif"/>
            </a:endParaRPr>
          </a:p>
          <a:p>
            <a:pPr marL="221615">
              <a:lnSpc>
                <a:spcPct val="100000"/>
              </a:lnSpc>
              <a:spcBef>
                <a:spcPts val="5"/>
              </a:spcBef>
            </a:pP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захищають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права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</a:t>
            </a:r>
            <a:endParaRPr sz="2000">
              <a:latin typeface="Microsoft Sans Serif"/>
              <a:cs typeface="Microsoft Sans Serif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065776" y="4982971"/>
            <a:ext cx="1431290" cy="1875155"/>
            <a:chOff x="5065776" y="4982971"/>
            <a:chExt cx="1431290" cy="187515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65776" y="6414515"/>
              <a:ext cx="1431036" cy="44348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67300" y="4982971"/>
              <a:ext cx="1428750" cy="1428775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6818376" y="5211571"/>
            <a:ext cx="1658620" cy="1423035"/>
            <a:chOff x="6818376" y="5211571"/>
            <a:chExt cx="1658620" cy="142303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18376" y="6297166"/>
              <a:ext cx="1658112" cy="33741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19900" y="5211571"/>
              <a:ext cx="1655699" cy="1082700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8723376" y="4906771"/>
            <a:ext cx="1831975" cy="1951355"/>
            <a:chOff x="8723376" y="4906771"/>
            <a:chExt cx="1831975" cy="1951355"/>
          </a:xfrm>
        </p:grpSpPr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723376" y="6569963"/>
              <a:ext cx="1831848" cy="28803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724900" y="4906771"/>
              <a:ext cx="1828800" cy="1658962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3178555" y="101853"/>
            <a:ext cx="422148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40" dirty="0">
                <a:solidFill>
                  <a:schemeClr val="accent1"/>
                </a:solidFill>
              </a:rPr>
              <a:t>Громадські</a:t>
            </a:r>
            <a:r>
              <a:rPr sz="3200" spc="-55" dirty="0">
                <a:solidFill>
                  <a:schemeClr val="accent1"/>
                </a:solidFill>
              </a:rPr>
              <a:t> </a:t>
            </a:r>
            <a:r>
              <a:rPr sz="3200" spc="-15" dirty="0">
                <a:solidFill>
                  <a:schemeClr val="accent1"/>
                </a:solidFill>
              </a:rPr>
              <a:t>організації</a:t>
            </a:r>
            <a:endParaRPr sz="3200" dirty="0">
              <a:solidFill>
                <a:schemeClr val="accent1"/>
              </a:solidFill>
            </a:endParaRPr>
          </a:p>
        </p:txBody>
      </p:sp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066788" y="674369"/>
            <a:ext cx="2124075" cy="1847850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067432" y="2592323"/>
            <a:ext cx="2247899" cy="2209800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11721845" y="6485331"/>
            <a:ext cx="278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10" dirty="0">
                <a:solidFill>
                  <a:srgbClr val="385522"/>
                </a:solidFill>
                <a:latin typeface="Arial"/>
                <a:cs typeface="Arial"/>
              </a:rPr>
              <a:t>22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10000" y="42164"/>
            <a:ext cx="3899153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75">
              <a:lnSpc>
                <a:spcPct val="100000"/>
              </a:lnSpc>
              <a:spcBef>
                <a:spcPts val="100"/>
              </a:spcBef>
            </a:pPr>
            <a:r>
              <a:rPr spc="-60" dirty="0">
                <a:solidFill>
                  <a:schemeClr val="accent1"/>
                </a:solidFill>
              </a:rPr>
              <a:t>Консьюмеризм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5264" y="828801"/>
            <a:ext cx="6972300" cy="5541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46735" indent="-287020">
              <a:lnSpc>
                <a:spcPct val="100099"/>
              </a:lnSpc>
              <a:spcBef>
                <a:spcPts val="100"/>
              </a:spcBef>
              <a:buClr>
                <a:srgbClr val="6F2F9F"/>
              </a:buClr>
              <a:buSzPct val="120000"/>
              <a:buFont typeface="Wingdings"/>
              <a:buChar char=""/>
              <a:tabLst>
                <a:tab pos="299720" algn="l"/>
              </a:tabLst>
            </a:pP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Консьюмеризм</a:t>
            </a:r>
            <a:r>
              <a:rPr sz="20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(консумеризм,</a:t>
            </a:r>
            <a:r>
              <a:rPr sz="18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консюмеризм)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-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це </a:t>
            </a:r>
            <a:r>
              <a:rPr sz="1800" spc="-25" dirty="0">
                <a:latin typeface="Microsoft Sans Serif"/>
                <a:cs typeface="Microsoft Sans Serif"/>
              </a:rPr>
              <a:t> організований</a:t>
            </a:r>
            <a:r>
              <a:rPr sz="1800" spc="5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громадський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рух,</a:t>
            </a:r>
            <a:r>
              <a:rPr sz="1800" spc="6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що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ставить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40" dirty="0">
                <a:latin typeface="Microsoft Sans Serif"/>
                <a:cs typeface="Microsoft Sans Serif"/>
              </a:rPr>
              <a:t>за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мету </a:t>
            </a:r>
            <a:r>
              <a:rPr sz="1800" spc="-20" dirty="0">
                <a:latin typeface="Microsoft Sans Serif"/>
                <a:cs typeface="Microsoft Sans Serif"/>
              </a:rPr>
              <a:t> розширення</a:t>
            </a:r>
            <a:r>
              <a:rPr sz="1800" spc="5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та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захист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прав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споживачів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(покупців).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Термін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походить </a:t>
            </a:r>
            <a:r>
              <a:rPr sz="1800" spc="-10" dirty="0">
                <a:latin typeface="Microsoft Sans Serif"/>
                <a:cs typeface="Microsoft Sans Serif"/>
              </a:rPr>
              <a:t>від </a:t>
            </a:r>
            <a:r>
              <a:rPr sz="1800" spc="-5" dirty="0">
                <a:latin typeface="Microsoft Sans Serif"/>
                <a:cs typeface="Microsoft Sans Serif"/>
              </a:rPr>
              <a:t>consumer </a:t>
            </a:r>
            <a:r>
              <a:rPr sz="1800" spc="470" dirty="0">
                <a:latin typeface="Microsoft Sans Serif"/>
                <a:cs typeface="Microsoft Sans Serif"/>
              </a:rPr>
              <a:t>– </a:t>
            </a:r>
            <a:r>
              <a:rPr sz="1800" spc="-25" dirty="0">
                <a:latin typeface="Microsoft Sans Serif"/>
                <a:cs typeface="Microsoft Sans Serif"/>
              </a:rPr>
              <a:t>споживач. </a:t>
            </a:r>
            <a:r>
              <a:rPr sz="1800" spc="-10" dirty="0">
                <a:latin typeface="Microsoft Sans Serif"/>
                <a:cs typeface="Microsoft Sans Serif"/>
              </a:rPr>
              <a:t>Рух </a:t>
            </a:r>
            <a:r>
              <a:rPr sz="1800" spc="-30" dirty="0">
                <a:latin typeface="Microsoft Sans Serif"/>
                <a:cs typeface="Microsoft Sans Serif"/>
              </a:rPr>
              <a:t>виник </a:t>
            </a:r>
            <a:r>
              <a:rPr sz="1800" spc="-10" dirty="0">
                <a:latin typeface="Microsoft Sans Serif"/>
                <a:cs typeface="Microsoft Sans Serif"/>
              </a:rPr>
              <a:t>на 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батьківщині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ідеології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споживання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-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у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25" dirty="0">
                <a:latin typeface="Microsoft Sans Serif"/>
                <a:cs typeface="Microsoft Sans Serif"/>
              </a:rPr>
              <a:t>США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середині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60-х </a:t>
            </a:r>
            <a:r>
              <a:rPr sz="1800" spc="-459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років,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прийшовши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на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35" dirty="0">
                <a:latin typeface="Microsoft Sans Serif"/>
                <a:cs typeface="Microsoft Sans Serif"/>
              </a:rPr>
              <a:t>зміну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іншому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-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суверенітету</a:t>
            </a:r>
            <a:endParaRPr sz="1800">
              <a:latin typeface="Microsoft Sans Serif"/>
              <a:cs typeface="Microsoft Sans Serif"/>
            </a:endParaRPr>
          </a:p>
          <a:p>
            <a:pPr marL="299085" marR="974725">
              <a:lnSpc>
                <a:spcPct val="100000"/>
              </a:lnSpc>
            </a:pPr>
            <a:r>
              <a:rPr sz="1800" spc="-30" dirty="0">
                <a:latin typeface="Microsoft Sans Serif"/>
                <a:cs typeface="Microsoft Sans Serif"/>
              </a:rPr>
              <a:t>споживача.Консьюмеризм</a:t>
            </a:r>
            <a:r>
              <a:rPr sz="1800" spc="55" dirty="0">
                <a:latin typeface="Microsoft Sans Serif"/>
                <a:cs typeface="Microsoft Sans Serif"/>
              </a:rPr>
              <a:t> </a:t>
            </a:r>
            <a:r>
              <a:rPr sz="1800" spc="-35" dirty="0">
                <a:latin typeface="Microsoft Sans Serif"/>
                <a:cs typeface="Microsoft Sans Serif"/>
              </a:rPr>
              <a:t>можна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назвати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своєрідним </a:t>
            </a:r>
            <a:r>
              <a:rPr sz="1800" spc="-459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переходом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від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35" dirty="0">
                <a:latin typeface="Microsoft Sans Serif"/>
                <a:cs typeface="Microsoft Sans Serif"/>
              </a:rPr>
              <a:t>економіки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виробників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до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35" dirty="0">
                <a:latin typeface="Microsoft Sans Serif"/>
                <a:cs typeface="Microsoft Sans Serif"/>
              </a:rPr>
              <a:t>економіки 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споживачів.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50">
              <a:latin typeface="Microsoft Sans Serif"/>
              <a:cs typeface="Microsoft Sans Serif"/>
            </a:endParaRPr>
          </a:p>
          <a:p>
            <a:pPr marL="353695" marR="601980">
              <a:lnSpc>
                <a:spcPct val="100000"/>
              </a:lnSpc>
            </a:pPr>
            <a:r>
              <a:rPr sz="1800" spc="-35" dirty="0">
                <a:latin typeface="Microsoft Sans Serif"/>
                <a:cs typeface="Microsoft Sans Serif"/>
              </a:rPr>
              <a:t>Консьюмеризм,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60" dirty="0">
                <a:latin typeface="Microsoft Sans Serif"/>
                <a:cs typeface="Microsoft Sans Serif"/>
              </a:rPr>
              <a:t>як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громадський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рух</a:t>
            </a:r>
            <a:r>
              <a:rPr sz="1800" spc="50" dirty="0">
                <a:latin typeface="Microsoft Sans Serif"/>
                <a:cs typeface="Microsoft Sans Serif"/>
              </a:rPr>
              <a:t> </a:t>
            </a:r>
            <a:r>
              <a:rPr sz="1800" spc="-35" dirty="0">
                <a:latin typeface="Microsoft Sans Serif"/>
                <a:cs typeface="Microsoft Sans Serif"/>
              </a:rPr>
              <a:t>можна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поділити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на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3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групи:</a:t>
            </a:r>
            <a:endParaRPr sz="1800">
              <a:latin typeface="Microsoft Sans Serif"/>
              <a:cs typeface="Microsoft Sans Serif"/>
            </a:endParaRPr>
          </a:p>
          <a:p>
            <a:pPr marL="640080" marR="139065" lvl="1" indent="-287020">
              <a:lnSpc>
                <a:spcPct val="100000"/>
              </a:lnSpc>
              <a:buClr>
                <a:srgbClr val="8556B0"/>
              </a:buClr>
              <a:buFont typeface="Wingdings"/>
              <a:buChar char=""/>
              <a:tabLst>
                <a:tab pos="640715" algn="l"/>
              </a:tabLst>
            </a:pPr>
            <a:r>
              <a:rPr sz="1800" spc="-40" dirty="0">
                <a:latin typeface="Microsoft Sans Serif"/>
                <a:cs typeface="Microsoft Sans Serif"/>
              </a:rPr>
              <a:t>Групи,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що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орієнтуються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першу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чергу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на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споживачах, 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зацікавлені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у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зростанні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свідомості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споживачів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та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доносять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до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них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інформацію,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що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дозволяє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зробити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більш 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усвідомлений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вибір;</a:t>
            </a:r>
            <a:endParaRPr sz="1800">
              <a:latin typeface="Microsoft Sans Serif"/>
              <a:cs typeface="Microsoft Sans Serif"/>
            </a:endParaRPr>
          </a:p>
          <a:p>
            <a:pPr marL="640080" lvl="1" indent="-287020">
              <a:lnSpc>
                <a:spcPct val="100000"/>
              </a:lnSpc>
              <a:spcBef>
                <a:spcPts val="5"/>
              </a:spcBef>
              <a:buClr>
                <a:srgbClr val="8556B0"/>
              </a:buClr>
              <a:buFont typeface="Wingdings"/>
              <a:buChar char=""/>
              <a:tabLst>
                <a:tab pos="640715" algn="l"/>
              </a:tabLst>
            </a:pPr>
            <a:r>
              <a:rPr sz="1800" spc="-45" dirty="0">
                <a:latin typeface="Microsoft Sans Serif"/>
                <a:cs typeface="Microsoft Sans Serif"/>
              </a:rPr>
              <a:t>Держава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та</a:t>
            </a:r>
            <a:r>
              <a:rPr sz="1800" spc="51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місцева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влада,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що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керуються</a:t>
            </a:r>
            <a:r>
              <a:rPr sz="1800" spc="5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законодавством;</a:t>
            </a:r>
            <a:endParaRPr sz="1800">
              <a:latin typeface="Microsoft Sans Serif"/>
              <a:cs typeface="Microsoft Sans Serif"/>
            </a:endParaRPr>
          </a:p>
          <a:p>
            <a:pPr marL="640080" lvl="1" indent="-287020">
              <a:lnSpc>
                <a:spcPct val="100000"/>
              </a:lnSpc>
              <a:buClr>
                <a:srgbClr val="8556B0"/>
              </a:buClr>
              <a:buFont typeface="Wingdings"/>
              <a:buChar char=""/>
              <a:tabLst>
                <a:tab pos="640715" algn="l"/>
              </a:tabLst>
            </a:pPr>
            <a:r>
              <a:rPr sz="1800" spc="-20" dirty="0">
                <a:latin typeface="Microsoft Sans Serif"/>
                <a:cs typeface="Microsoft Sans Serif"/>
              </a:rPr>
              <a:t>Бізнес,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спрямований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на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задоволення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споживачів,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умовах</a:t>
            </a:r>
            <a:endParaRPr sz="1800">
              <a:latin typeface="Microsoft Sans Serif"/>
              <a:cs typeface="Microsoft Sans Serif"/>
            </a:endParaRPr>
          </a:p>
          <a:p>
            <a:pPr marL="640080">
              <a:lnSpc>
                <a:spcPct val="100000"/>
              </a:lnSpc>
            </a:pPr>
            <a:r>
              <a:rPr sz="1800" spc="-20" dirty="0">
                <a:latin typeface="Microsoft Sans Serif"/>
                <a:cs typeface="Microsoft Sans Serif"/>
              </a:rPr>
              <a:t>конкуренції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та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саморегулювання.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33944" y="1068590"/>
            <a:ext cx="4348480" cy="4631563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3044190" cy="6858000"/>
            <a:chOff x="0" y="0"/>
            <a:chExt cx="304419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2478405" cy="6858000"/>
            </a:xfrm>
            <a:custGeom>
              <a:avLst/>
              <a:gdLst/>
              <a:ahLst/>
              <a:cxnLst/>
              <a:rect l="l" t="t" r="r" b="b"/>
              <a:pathLst>
                <a:path w="2478405" h="6858000">
                  <a:moveTo>
                    <a:pt x="2478024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478024" y="6858000"/>
                  </a:lnTo>
                  <a:lnTo>
                    <a:pt x="2478024" y="0"/>
                  </a:lnTo>
                  <a:close/>
                </a:path>
              </a:pathLst>
            </a:custGeom>
            <a:solidFill>
              <a:srgbClr val="8D6C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950338" y="1504950"/>
              <a:ext cx="1055370" cy="1055370"/>
            </a:xfrm>
            <a:custGeom>
              <a:avLst/>
              <a:gdLst/>
              <a:ahLst/>
              <a:cxnLst/>
              <a:rect l="l" t="t" r="r" b="b"/>
              <a:pathLst>
                <a:path w="1055370" h="1055370">
                  <a:moveTo>
                    <a:pt x="527685" y="0"/>
                  </a:moveTo>
                  <a:lnTo>
                    <a:pt x="479650" y="2156"/>
                  </a:lnTo>
                  <a:lnTo>
                    <a:pt x="432824" y="8500"/>
                  </a:lnTo>
                  <a:lnTo>
                    <a:pt x="387394" y="18847"/>
                  </a:lnTo>
                  <a:lnTo>
                    <a:pt x="343545" y="33009"/>
                  </a:lnTo>
                  <a:lnTo>
                    <a:pt x="301464" y="50801"/>
                  </a:lnTo>
                  <a:lnTo>
                    <a:pt x="261337" y="72037"/>
                  </a:lnTo>
                  <a:lnTo>
                    <a:pt x="223351" y="96530"/>
                  </a:lnTo>
                  <a:lnTo>
                    <a:pt x="187690" y="124094"/>
                  </a:lnTo>
                  <a:lnTo>
                    <a:pt x="154543" y="154543"/>
                  </a:lnTo>
                  <a:lnTo>
                    <a:pt x="124094" y="187690"/>
                  </a:lnTo>
                  <a:lnTo>
                    <a:pt x="96530" y="223351"/>
                  </a:lnTo>
                  <a:lnTo>
                    <a:pt x="72037" y="261337"/>
                  </a:lnTo>
                  <a:lnTo>
                    <a:pt x="50801" y="301464"/>
                  </a:lnTo>
                  <a:lnTo>
                    <a:pt x="33009" y="343545"/>
                  </a:lnTo>
                  <a:lnTo>
                    <a:pt x="18847" y="387394"/>
                  </a:lnTo>
                  <a:lnTo>
                    <a:pt x="8500" y="432824"/>
                  </a:lnTo>
                  <a:lnTo>
                    <a:pt x="2156" y="479650"/>
                  </a:lnTo>
                  <a:lnTo>
                    <a:pt x="0" y="527685"/>
                  </a:lnTo>
                  <a:lnTo>
                    <a:pt x="2156" y="575719"/>
                  </a:lnTo>
                  <a:lnTo>
                    <a:pt x="8500" y="622545"/>
                  </a:lnTo>
                  <a:lnTo>
                    <a:pt x="18847" y="667975"/>
                  </a:lnTo>
                  <a:lnTo>
                    <a:pt x="33009" y="711824"/>
                  </a:lnTo>
                  <a:lnTo>
                    <a:pt x="50801" y="753905"/>
                  </a:lnTo>
                  <a:lnTo>
                    <a:pt x="72037" y="794032"/>
                  </a:lnTo>
                  <a:lnTo>
                    <a:pt x="96530" y="832018"/>
                  </a:lnTo>
                  <a:lnTo>
                    <a:pt x="124094" y="867679"/>
                  </a:lnTo>
                  <a:lnTo>
                    <a:pt x="154543" y="900826"/>
                  </a:lnTo>
                  <a:lnTo>
                    <a:pt x="187690" y="931275"/>
                  </a:lnTo>
                  <a:lnTo>
                    <a:pt x="223351" y="958839"/>
                  </a:lnTo>
                  <a:lnTo>
                    <a:pt x="261337" y="983332"/>
                  </a:lnTo>
                  <a:lnTo>
                    <a:pt x="301464" y="1004568"/>
                  </a:lnTo>
                  <a:lnTo>
                    <a:pt x="343545" y="1022360"/>
                  </a:lnTo>
                  <a:lnTo>
                    <a:pt x="387394" y="1036522"/>
                  </a:lnTo>
                  <a:lnTo>
                    <a:pt x="432824" y="1046869"/>
                  </a:lnTo>
                  <a:lnTo>
                    <a:pt x="479650" y="1053213"/>
                  </a:lnTo>
                  <a:lnTo>
                    <a:pt x="527685" y="1055370"/>
                  </a:lnTo>
                  <a:lnTo>
                    <a:pt x="575701" y="1053213"/>
                  </a:lnTo>
                  <a:lnTo>
                    <a:pt x="622512" y="1046869"/>
                  </a:lnTo>
                  <a:lnTo>
                    <a:pt x="667931" y="1036522"/>
                  </a:lnTo>
                  <a:lnTo>
                    <a:pt x="711773" y="1022360"/>
                  </a:lnTo>
                  <a:lnTo>
                    <a:pt x="753850" y="1004568"/>
                  </a:lnTo>
                  <a:lnTo>
                    <a:pt x="793975" y="983332"/>
                  </a:lnTo>
                  <a:lnTo>
                    <a:pt x="831963" y="958839"/>
                  </a:lnTo>
                  <a:lnTo>
                    <a:pt x="867626" y="931275"/>
                  </a:lnTo>
                  <a:lnTo>
                    <a:pt x="900779" y="900826"/>
                  </a:lnTo>
                  <a:lnTo>
                    <a:pt x="931234" y="867679"/>
                  </a:lnTo>
                  <a:lnTo>
                    <a:pt x="958804" y="832018"/>
                  </a:lnTo>
                  <a:lnTo>
                    <a:pt x="983304" y="794032"/>
                  </a:lnTo>
                  <a:lnTo>
                    <a:pt x="1004547" y="753905"/>
                  </a:lnTo>
                  <a:lnTo>
                    <a:pt x="1022345" y="711824"/>
                  </a:lnTo>
                  <a:lnTo>
                    <a:pt x="1036514" y="667975"/>
                  </a:lnTo>
                  <a:lnTo>
                    <a:pt x="1046865" y="622545"/>
                  </a:lnTo>
                  <a:lnTo>
                    <a:pt x="1053212" y="575719"/>
                  </a:lnTo>
                  <a:lnTo>
                    <a:pt x="1055370" y="527685"/>
                  </a:lnTo>
                  <a:lnTo>
                    <a:pt x="1053212" y="479650"/>
                  </a:lnTo>
                  <a:lnTo>
                    <a:pt x="1046865" y="432824"/>
                  </a:lnTo>
                  <a:lnTo>
                    <a:pt x="1036514" y="387394"/>
                  </a:lnTo>
                  <a:lnTo>
                    <a:pt x="1022345" y="343545"/>
                  </a:lnTo>
                  <a:lnTo>
                    <a:pt x="1004547" y="301464"/>
                  </a:lnTo>
                  <a:lnTo>
                    <a:pt x="983304" y="261337"/>
                  </a:lnTo>
                  <a:lnTo>
                    <a:pt x="958804" y="223351"/>
                  </a:lnTo>
                  <a:lnTo>
                    <a:pt x="931234" y="187690"/>
                  </a:lnTo>
                  <a:lnTo>
                    <a:pt x="900779" y="154543"/>
                  </a:lnTo>
                  <a:lnTo>
                    <a:pt x="867626" y="124094"/>
                  </a:lnTo>
                  <a:lnTo>
                    <a:pt x="831963" y="96530"/>
                  </a:lnTo>
                  <a:lnTo>
                    <a:pt x="793975" y="72037"/>
                  </a:lnTo>
                  <a:lnTo>
                    <a:pt x="753850" y="50801"/>
                  </a:lnTo>
                  <a:lnTo>
                    <a:pt x="711773" y="33009"/>
                  </a:lnTo>
                  <a:lnTo>
                    <a:pt x="667931" y="18847"/>
                  </a:lnTo>
                  <a:lnTo>
                    <a:pt x="622512" y="8500"/>
                  </a:lnTo>
                  <a:lnTo>
                    <a:pt x="575701" y="2156"/>
                  </a:lnTo>
                  <a:lnTo>
                    <a:pt x="52768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950338" y="1504950"/>
              <a:ext cx="1055370" cy="1055370"/>
            </a:xfrm>
            <a:custGeom>
              <a:avLst/>
              <a:gdLst/>
              <a:ahLst/>
              <a:cxnLst/>
              <a:rect l="l" t="t" r="r" b="b"/>
              <a:pathLst>
                <a:path w="1055370" h="1055370">
                  <a:moveTo>
                    <a:pt x="0" y="527685"/>
                  </a:moveTo>
                  <a:lnTo>
                    <a:pt x="2156" y="479650"/>
                  </a:lnTo>
                  <a:lnTo>
                    <a:pt x="8500" y="432824"/>
                  </a:lnTo>
                  <a:lnTo>
                    <a:pt x="18847" y="387394"/>
                  </a:lnTo>
                  <a:lnTo>
                    <a:pt x="33009" y="343545"/>
                  </a:lnTo>
                  <a:lnTo>
                    <a:pt x="50801" y="301464"/>
                  </a:lnTo>
                  <a:lnTo>
                    <a:pt x="72037" y="261337"/>
                  </a:lnTo>
                  <a:lnTo>
                    <a:pt x="96530" y="223351"/>
                  </a:lnTo>
                  <a:lnTo>
                    <a:pt x="124094" y="187690"/>
                  </a:lnTo>
                  <a:lnTo>
                    <a:pt x="154543" y="154543"/>
                  </a:lnTo>
                  <a:lnTo>
                    <a:pt x="187690" y="124094"/>
                  </a:lnTo>
                  <a:lnTo>
                    <a:pt x="223351" y="96530"/>
                  </a:lnTo>
                  <a:lnTo>
                    <a:pt x="261337" y="72037"/>
                  </a:lnTo>
                  <a:lnTo>
                    <a:pt x="301464" y="50801"/>
                  </a:lnTo>
                  <a:lnTo>
                    <a:pt x="343545" y="33009"/>
                  </a:lnTo>
                  <a:lnTo>
                    <a:pt x="387394" y="18847"/>
                  </a:lnTo>
                  <a:lnTo>
                    <a:pt x="432824" y="8500"/>
                  </a:lnTo>
                  <a:lnTo>
                    <a:pt x="479650" y="2156"/>
                  </a:lnTo>
                  <a:lnTo>
                    <a:pt x="527685" y="0"/>
                  </a:lnTo>
                  <a:lnTo>
                    <a:pt x="575701" y="2156"/>
                  </a:lnTo>
                  <a:lnTo>
                    <a:pt x="622512" y="8500"/>
                  </a:lnTo>
                  <a:lnTo>
                    <a:pt x="667931" y="18847"/>
                  </a:lnTo>
                  <a:lnTo>
                    <a:pt x="711773" y="33009"/>
                  </a:lnTo>
                  <a:lnTo>
                    <a:pt x="753850" y="50801"/>
                  </a:lnTo>
                  <a:lnTo>
                    <a:pt x="793975" y="72037"/>
                  </a:lnTo>
                  <a:lnTo>
                    <a:pt x="831963" y="96530"/>
                  </a:lnTo>
                  <a:lnTo>
                    <a:pt x="867626" y="124094"/>
                  </a:lnTo>
                  <a:lnTo>
                    <a:pt x="900779" y="154543"/>
                  </a:lnTo>
                  <a:lnTo>
                    <a:pt x="931234" y="187690"/>
                  </a:lnTo>
                  <a:lnTo>
                    <a:pt x="958804" y="223351"/>
                  </a:lnTo>
                  <a:lnTo>
                    <a:pt x="983304" y="261337"/>
                  </a:lnTo>
                  <a:lnTo>
                    <a:pt x="1004547" y="301464"/>
                  </a:lnTo>
                  <a:lnTo>
                    <a:pt x="1022345" y="343545"/>
                  </a:lnTo>
                  <a:lnTo>
                    <a:pt x="1036514" y="387394"/>
                  </a:lnTo>
                  <a:lnTo>
                    <a:pt x="1046865" y="432824"/>
                  </a:lnTo>
                  <a:lnTo>
                    <a:pt x="1053212" y="479650"/>
                  </a:lnTo>
                  <a:lnTo>
                    <a:pt x="1055370" y="527685"/>
                  </a:lnTo>
                  <a:lnTo>
                    <a:pt x="1053212" y="575719"/>
                  </a:lnTo>
                  <a:lnTo>
                    <a:pt x="1046865" y="622545"/>
                  </a:lnTo>
                  <a:lnTo>
                    <a:pt x="1036514" y="667975"/>
                  </a:lnTo>
                  <a:lnTo>
                    <a:pt x="1022345" y="711824"/>
                  </a:lnTo>
                  <a:lnTo>
                    <a:pt x="1004547" y="753905"/>
                  </a:lnTo>
                  <a:lnTo>
                    <a:pt x="983304" y="794032"/>
                  </a:lnTo>
                  <a:lnTo>
                    <a:pt x="958804" y="832018"/>
                  </a:lnTo>
                  <a:lnTo>
                    <a:pt x="931234" y="867679"/>
                  </a:lnTo>
                  <a:lnTo>
                    <a:pt x="900779" y="900826"/>
                  </a:lnTo>
                  <a:lnTo>
                    <a:pt x="867626" y="931275"/>
                  </a:lnTo>
                  <a:lnTo>
                    <a:pt x="831963" y="958839"/>
                  </a:lnTo>
                  <a:lnTo>
                    <a:pt x="793975" y="983332"/>
                  </a:lnTo>
                  <a:lnTo>
                    <a:pt x="753850" y="1004568"/>
                  </a:lnTo>
                  <a:lnTo>
                    <a:pt x="711773" y="1022360"/>
                  </a:lnTo>
                  <a:lnTo>
                    <a:pt x="667931" y="1036522"/>
                  </a:lnTo>
                  <a:lnTo>
                    <a:pt x="622512" y="1046869"/>
                  </a:lnTo>
                  <a:lnTo>
                    <a:pt x="575701" y="1053213"/>
                  </a:lnTo>
                  <a:lnTo>
                    <a:pt x="527685" y="1055370"/>
                  </a:lnTo>
                  <a:lnTo>
                    <a:pt x="479650" y="1053213"/>
                  </a:lnTo>
                  <a:lnTo>
                    <a:pt x="432824" y="1046869"/>
                  </a:lnTo>
                  <a:lnTo>
                    <a:pt x="387394" y="1036522"/>
                  </a:lnTo>
                  <a:lnTo>
                    <a:pt x="343545" y="1022360"/>
                  </a:lnTo>
                  <a:lnTo>
                    <a:pt x="301464" y="1004568"/>
                  </a:lnTo>
                  <a:lnTo>
                    <a:pt x="261337" y="983332"/>
                  </a:lnTo>
                  <a:lnTo>
                    <a:pt x="223351" y="958839"/>
                  </a:lnTo>
                  <a:lnTo>
                    <a:pt x="187690" y="931275"/>
                  </a:lnTo>
                  <a:lnTo>
                    <a:pt x="154543" y="900826"/>
                  </a:lnTo>
                  <a:lnTo>
                    <a:pt x="124094" y="867679"/>
                  </a:lnTo>
                  <a:lnTo>
                    <a:pt x="96530" y="832018"/>
                  </a:lnTo>
                  <a:lnTo>
                    <a:pt x="72037" y="794032"/>
                  </a:lnTo>
                  <a:lnTo>
                    <a:pt x="50801" y="753905"/>
                  </a:lnTo>
                  <a:lnTo>
                    <a:pt x="33009" y="711824"/>
                  </a:lnTo>
                  <a:lnTo>
                    <a:pt x="18847" y="667975"/>
                  </a:lnTo>
                  <a:lnTo>
                    <a:pt x="8500" y="622545"/>
                  </a:lnTo>
                  <a:lnTo>
                    <a:pt x="2156" y="575719"/>
                  </a:lnTo>
                  <a:lnTo>
                    <a:pt x="0" y="527685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069718" y="2826765"/>
              <a:ext cx="816610" cy="816610"/>
            </a:xfrm>
            <a:custGeom>
              <a:avLst/>
              <a:gdLst/>
              <a:ahLst/>
              <a:cxnLst/>
              <a:rect l="l" t="t" r="r" b="b"/>
              <a:pathLst>
                <a:path w="816610" h="816610">
                  <a:moveTo>
                    <a:pt x="408305" y="0"/>
                  </a:moveTo>
                  <a:lnTo>
                    <a:pt x="360678" y="2746"/>
                  </a:lnTo>
                  <a:lnTo>
                    <a:pt x="314668" y="10780"/>
                  </a:lnTo>
                  <a:lnTo>
                    <a:pt x="270580" y="23796"/>
                  </a:lnTo>
                  <a:lnTo>
                    <a:pt x="228720" y="41488"/>
                  </a:lnTo>
                  <a:lnTo>
                    <a:pt x="189394" y="63549"/>
                  </a:lnTo>
                  <a:lnTo>
                    <a:pt x="152909" y="89673"/>
                  </a:lnTo>
                  <a:lnTo>
                    <a:pt x="119570" y="119554"/>
                  </a:lnTo>
                  <a:lnTo>
                    <a:pt x="89683" y="152885"/>
                  </a:lnTo>
                  <a:lnTo>
                    <a:pt x="63555" y="189361"/>
                  </a:lnTo>
                  <a:lnTo>
                    <a:pt x="41491" y="228674"/>
                  </a:lnTo>
                  <a:lnTo>
                    <a:pt x="23798" y="270518"/>
                  </a:lnTo>
                  <a:lnTo>
                    <a:pt x="10780" y="314588"/>
                  </a:lnTo>
                  <a:lnTo>
                    <a:pt x="2746" y="360576"/>
                  </a:lnTo>
                  <a:lnTo>
                    <a:pt x="0" y="408178"/>
                  </a:lnTo>
                  <a:lnTo>
                    <a:pt x="2746" y="455779"/>
                  </a:lnTo>
                  <a:lnTo>
                    <a:pt x="10780" y="501767"/>
                  </a:lnTo>
                  <a:lnTo>
                    <a:pt x="23798" y="545837"/>
                  </a:lnTo>
                  <a:lnTo>
                    <a:pt x="41491" y="587681"/>
                  </a:lnTo>
                  <a:lnTo>
                    <a:pt x="63555" y="626994"/>
                  </a:lnTo>
                  <a:lnTo>
                    <a:pt x="89683" y="663470"/>
                  </a:lnTo>
                  <a:lnTo>
                    <a:pt x="119570" y="696801"/>
                  </a:lnTo>
                  <a:lnTo>
                    <a:pt x="152909" y="726682"/>
                  </a:lnTo>
                  <a:lnTo>
                    <a:pt x="189394" y="752806"/>
                  </a:lnTo>
                  <a:lnTo>
                    <a:pt x="228720" y="774867"/>
                  </a:lnTo>
                  <a:lnTo>
                    <a:pt x="270580" y="792559"/>
                  </a:lnTo>
                  <a:lnTo>
                    <a:pt x="314668" y="805575"/>
                  </a:lnTo>
                  <a:lnTo>
                    <a:pt x="360678" y="813609"/>
                  </a:lnTo>
                  <a:lnTo>
                    <a:pt x="408305" y="816356"/>
                  </a:lnTo>
                  <a:lnTo>
                    <a:pt x="455906" y="813609"/>
                  </a:lnTo>
                  <a:lnTo>
                    <a:pt x="501894" y="805575"/>
                  </a:lnTo>
                  <a:lnTo>
                    <a:pt x="545964" y="792559"/>
                  </a:lnTo>
                  <a:lnTo>
                    <a:pt x="587808" y="774867"/>
                  </a:lnTo>
                  <a:lnTo>
                    <a:pt x="627121" y="752806"/>
                  </a:lnTo>
                  <a:lnTo>
                    <a:pt x="663597" y="726682"/>
                  </a:lnTo>
                  <a:lnTo>
                    <a:pt x="696928" y="696801"/>
                  </a:lnTo>
                  <a:lnTo>
                    <a:pt x="726809" y="663470"/>
                  </a:lnTo>
                  <a:lnTo>
                    <a:pt x="752933" y="626994"/>
                  </a:lnTo>
                  <a:lnTo>
                    <a:pt x="774994" y="587681"/>
                  </a:lnTo>
                  <a:lnTo>
                    <a:pt x="792686" y="545837"/>
                  </a:lnTo>
                  <a:lnTo>
                    <a:pt x="805702" y="501767"/>
                  </a:lnTo>
                  <a:lnTo>
                    <a:pt x="813736" y="455779"/>
                  </a:lnTo>
                  <a:lnTo>
                    <a:pt x="816482" y="408178"/>
                  </a:lnTo>
                  <a:lnTo>
                    <a:pt x="813736" y="360576"/>
                  </a:lnTo>
                  <a:lnTo>
                    <a:pt x="805702" y="314588"/>
                  </a:lnTo>
                  <a:lnTo>
                    <a:pt x="792686" y="270518"/>
                  </a:lnTo>
                  <a:lnTo>
                    <a:pt x="774994" y="228674"/>
                  </a:lnTo>
                  <a:lnTo>
                    <a:pt x="752933" y="189361"/>
                  </a:lnTo>
                  <a:lnTo>
                    <a:pt x="726809" y="152885"/>
                  </a:lnTo>
                  <a:lnTo>
                    <a:pt x="696928" y="119554"/>
                  </a:lnTo>
                  <a:lnTo>
                    <a:pt x="663597" y="89673"/>
                  </a:lnTo>
                  <a:lnTo>
                    <a:pt x="627121" y="63549"/>
                  </a:lnTo>
                  <a:lnTo>
                    <a:pt x="587808" y="41488"/>
                  </a:lnTo>
                  <a:lnTo>
                    <a:pt x="545964" y="23796"/>
                  </a:lnTo>
                  <a:lnTo>
                    <a:pt x="501894" y="10780"/>
                  </a:lnTo>
                  <a:lnTo>
                    <a:pt x="455906" y="2746"/>
                  </a:lnTo>
                  <a:lnTo>
                    <a:pt x="40830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069718" y="2826765"/>
              <a:ext cx="816610" cy="816610"/>
            </a:xfrm>
            <a:custGeom>
              <a:avLst/>
              <a:gdLst/>
              <a:ahLst/>
              <a:cxnLst/>
              <a:rect l="l" t="t" r="r" b="b"/>
              <a:pathLst>
                <a:path w="816610" h="816610">
                  <a:moveTo>
                    <a:pt x="0" y="408178"/>
                  </a:moveTo>
                  <a:lnTo>
                    <a:pt x="2746" y="360576"/>
                  </a:lnTo>
                  <a:lnTo>
                    <a:pt x="10780" y="314588"/>
                  </a:lnTo>
                  <a:lnTo>
                    <a:pt x="23798" y="270518"/>
                  </a:lnTo>
                  <a:lnTo>
                    <a:pt x="41491" y="228674"/>
                  </a:lnTo>
                  <a:lnTo>
                    <a:pt x="63555" y="189361"/>
                  </a:lnTo>
                  <a:lnTo>
                    <a:pt x="89683" y="152885"/>
                  </a:lnTo>
                  <a:lnTo>
                    <a:pt x="119570" y="119554"/>
                  </a:lnTo>
                  <a:lnTo>
                    <a:pt x="152909" y="89673"/>
                  </a:lnTo>
                  <a:lnTo>
                    <a:pt x="189394" y="63549"/>
                  </a:lnTo>
                  <a:lnTo>
                    <a:pt x="228720" y="41488"/>
                  </a:lnTo>
                  <a:lnTo>
                    <a:pt x="270580" y="23796"/>
                  </a:lnTo>
                  <a:lnTo>
                    <a:pt x="314668" y="10780"/>
                  </a:lnTo>
                  <a:lnTo>
                    <a:pt x="360678" y="2746"/>
                  </a:lnTo>
                  <a:lnTo>
                    <a:pt x="408305" y="0"/>
                  </a:lnTo>
                  <a:lnTo>
                    <a:pt x="455906" y="2746"/>
                  </a:lnTo>
                  <a:lnTo>
                    <a:pt x="501894" y="10780"/>
                  </a:lnTo>
                  <a:lnTo>
                    <a:pt x="545964" y="23796"/>
                  </a:lnTo>
                  <a:lnTo>
                    <a:pt x="587808" y="41488"/>
                  </a:lnTo>
                  <a:lnTo>
                    <a:pt x="627121" y="63549"/>
                  </a:lnTo>
                  <a:lnTo>
                    <a:pt x="663597" y="89673"/>
                  </a:lnTo>
                  <a:lnTo>
                    <a:pt x="696928" y="119554"/>
                  </a:lnTo>
                  <a:lnTo>
                    <a:pt x="726809" y="152885"/>
                  </a:lnTo>
                  <a:lnTo>
                    <a:pt x="752933" y="189361"/>
                  </a:lnTo>
                  <a:lnTo>
                    <a:pt x="774994" y="228674"/>
                  </a:lnTo>
                  <a:lnTo>
                    <a:pt x="792686" y="270518"/>
                  </a:lnTo>
                  <a:lnTo>
                    <a:pt x="805702" y="314588"/>
                  </a:lnTo>
                  <a:lnTo>
                    <a:pt x="813736" y="360576"/>
                  </a:lnTo>
                  <a:lnTo>
                    <a:pt x="816482" y="408178"/>
                  </a:lnTo>
                  <a:lnTo>
                    <a:pt x="813736" y="455779"/>
                  </a:lnTo>
                  <a:lnTo>
                    <a:pt x="805702" y="501767"/>
                  </a:lnTo>
                  <a:lnTo>
                    <a:pt x="792686" y="545837"/>
                  </a:lnTo>
                  <a:lnTo>
                    <a:pt x="774994" y="587681"/>
                  </a:lnTo>
                  <a:lnTo>
                    <a:pt x="752933" y="626994"/>
                  </a:lnTo>
                  <a:lnTo>
                    <a:pt x="726809" y="663470"/>
                  </a:lnTo>
                  <a:lnTo>
                    <a:pt x="696928" y="696801"/>
                  </a:lnTo>
                  <a:lnTo>
                    <a:pt x="663597" y="726682"/>
                  </a:lnTo>
                  <a:lnTo>
                    <a:pt x="627121" y="752806"/>
                  </a:lnTo>
                  <a:lnTo>
                    <a:pt x="587808" y="774867"/>
                  </a:lnTo>
                  <a:lnTo>
                    <a:pt x="545964" y="792559"/>
                  </a:lnTo>
                  <a:lnTo>
                    <a:pt x="501894" y="805575"/>
                  </a:lnTo>
                  <a:lnTo>
                    <a:pt x="455906" y="813609"/>
                  </a:lnTo>
                  <a:lnTo>
                    <a:pt x="408305" y="816356"/>
                  </a:lnTo>
                  <a:lnTo>
                    <a:pt x="360678" y="813609"/>
                  </a:lnTo>
                  <a:lnTo>
                    <a:pt x="314668" y="805575"/>
                  </a:lnTo>
                  <a:lnTo>
                    <a:pt x="270580" y="792559"/>
                  </a:lnTo>
                  <a:lnTo>
                    <a:pt x="228720" y="774867"/>
                  </a:lnTo>
                  <a:lnTo>
                    <a:pt x="189394" y="752806"/>
                  </a:lnTo>
                  <a:lnTo>
                    <a:pt x="152909" y="726682"/>
                  </a:lnTo>
                  <a:lnTo>
                    <a:pt x="119570" y="696801"/>
                  </a:lnTo>
                  <a:lnTo>
                    <a:pt x="89683" y="663470"/>
                  </a:lnTo>
                  <a:lnTo>
                    <a:pt x="63555" y="626994"/>
                  </a:lnTo>
                  <a:lnTo>
                    <a:pt x="41491" y="587681"/>
                  </a:lnTo>
                  <a:lnTo>
                    <a:pt x="23798" y="545837"/>
                  </a:lnTo>
                  <a:lnTo>
                    <a:pt x="10780" y="501767"/>
                  </a:lnTo>
                  <a:lnTo>
                    <a:pt x="2746" y="455779"/>
                  </a:lnTo>
                  <a:lnTo>
                    <a:pt x="0" y="408178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230374" y="3986022"/>
              <a:ext cx="586740" cy="586740"/>
            </a:xfrm>
            <a:custGeom>
              <a:avLst/>
              <a:gdLst/>
              <a:ahLst/>
              <a:cxnLst/>
              <a:rect l="l" t="t" r="r" b="b"/>
              <a:pathLst>
                <a:path w="586739" h="586739">
                  <a:moveTo>
                    <a:pt x="293243" y="0"/>
                  </a:moveTo>
                  <a:lnTo>
                    <a:pt x="245684" y="3838"/>
                  </a:lnTo>
                  <a:lnTo>
                    <a:pt x="200566" y="14952"/>
                  </a:lnTo>
                  <a:lnTo>
                    <a:pt x="158493" y="32736"/>
                  </a:lnTo>
                  <a:lnTo>
                    <a:pt x="120069" y="56587"/>
                  </a:lnTo>
                  <a:lnTo>
                    <a:pt x="85899" y="85899"/>
                  </a:lnTo>
                  <a:lnTo>
                    <a:pt x="56587" y="120069"/>
                  </a:lnTo>
                  <a:lnTo>
                    <a:pt x="32736" y="158493"/>
                  </a:lnTo>
                  <a:lnTo>
                    <a:pt x="14952" y="200566"/>
                  </a:lnTo>
                  <a:lnTo>
                    <a:pt x="3838" y="245684"/>
                  </a:lnTo>
                  <a:lnTo>
                    <a:pt x="0" y="293242"/>
                  </a:lnTo>
                  <a:lnTo>
                    <a:pt x="3838" y="340832"/>
                  </a:lnTo>
                  <a:lnTo>
                    <a:pt x="14952" y="385968"/>
                  </a:lnTo>
                  <a:lnTo>
                    <a:pt x="32736" y="428048"/>
                  </a:lnTo>
                  <a:lnTo>
                    <a:pt x="56587" y="466470"/>
                  </a:lnTo>
                  <a:lnTo>
                    <a:pt x="85899" y="500633"/>
                  </a:lnTo>
                  <a:lnTo>
                    <a:pt x="120069" y="529935"/>
                  </a:lnTo>
                  <a:lnTo>
                    <a:pt x="158493" y="553773"/>
                  </a:lnTo>
                  <a:lnTo>
                    <a:pt x="200566" y="571545"/>
                  </a:lnTo>
                  <a:lnTo>
                    <a:pt x="245684" y="582650"/>
                  </a:lnTo>
                  <a:lnTo>
                    <a:pt x="293243" y="586485"/>
                  </a:lnTo>
                  <a:lnTo>
                    <a:pt x="340832" y="582650"/>
                  </a:lnTo>
                  <a:lnTo>
                    <a:pt x="385968" y="571545"/>
                  </a:lnTo>
                  <a:lnTo>
                    <a:pt x="428048" y="553773"/>
                  </a:lnTo>
                  <a:lnTo>
                    <a:pt x="466470" y="529935"/>
                  </a:lnTo>
                  <a:lnTo>
                    <a:pt x="500633" y="500633"/>
                  </a:lnTo>
                  <a:lnTo>
                    <a:pt x="529935" y="466470"/>
                  </a:lnTo>
                  <a:lnTo>
                    <a:pt x="553773" y="428048"/>
                  </a:lnTo>
                  <a:lnTo>
                    <a:pt x="571545" y="385968"/>
                  </a:lnTo>
                  <a:lnTo>
                    <a:pt x="582650" y="340832"/>
                  </a:lnTo>
                  <a:lnTo>
                    <a:pt x="586486" y="293242"/>
                  </a:lnTo>
                  <a:lnTo>
                    <a:pt x="582650" y="245684"/>
                  </a:lnTo>
                  <a:lnTo>
                    <a:pt x="571545" y="200566"/>
                  </a:lnTo>
                  <a:lnTo>
                    <a:pt x="553773" y="158493"/>
                  </a:lnTo>
                  <a:lnTo>
                    <a:pt x="529935" y="120069"/>
                  </a:lnTo>
                  <a:lnTo>
                    <a:pt x="500633" y="85899"/>
                  </a:lnTo>
                  <a:lnTo>
                    <a:pt x="466470" y="56587"/>
                  </a:lnTo>
                  <a:lnTo>
                    <a:pt x="428048" y="32736"/>
                  </a:lnTo>
                  <a:lnTo>
                    <a:pt x="385968" y="14952"/>
                  </a:lnTo>
                  <a:lnTo>
                    <a:pt x="340832" y="3838"/>
                  </a:lnTo>
                  <a:lnTo>
                    <a:pt x="293243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230374" y="3986022"/>
              <a:ext cx="586740" cy="586740"/>
            </a:xfrm>
            <a:custGeom>
              <a:avLst/>
              <a:gdLst/>
              <a:ahLst/>
              <a:cxnLst/>
              <a:rect l="l" t="t" r="r" b="b"/>
              <a:pathLst>
                <a:path w="586739" h="586739">
                  <a:moveTo>
                    <a:pt x="0" y="293242"/>
                  </a:moveTo>
                  <a:lnTo>
                    <a:pt x="3838" y="245684"/>
                  </a:lnTo>
                  <a:lnTo>
                    <a:pt x="14952" y="200566"/>
                  </a:lnTo>
                  <a:lnTo>
                    <a:pt x="32736" y="158493"/>
                  </a:lnTo>
                  <a:lnTo>
                    <a:pt x="56587" y="120069"/>
                  </a:lnTo>
                  <a:lnTo>
                    <a:pt x="85899" y="85899"/>
                  </a:lnTo>
                  <a:lnTo>
                    <a:pt x="120069" y="56587"/>
                  </a:lnTo>
                  <a:lnTo>
                    <a:pt x="158493" y="32736"/>
                  </a:lnTo>
                  <a:lnTo>
                    <a:pt x="200566" y="14952"/>
                  </a:lnTo>
                  <a:lnTo>
                    <a:pt x="245684" y="3838"/>
                  </a:lnTo>
                  <a:lnTo>
                    <a:pt x="293243" y="0"/>
                  </a:lnTo>
                  <a:lnTo>
                    <a:pt x="340832" y="3838"/>
                  </a:lnTo>
                  <a:lnTo>
                    <a:pt x="385968" y="14952"/>
                  </a:lnTo>
                  <a:lnTo>
                    <a:pt x="428048" y="32736"/>
                  </a:lnTo>
                  <a:lnTo>
                    <a:pt x="466470" y="56587"/>
                  </a:lnTo>
                  <a:lnTo>
                    <a:pt x="500633" y="85899"/>
                  </a:lnTo>
                  <a:lnTo>
                    <a:pt x="529935" y="120069"/>
                  </a:lnTo>
                  <a:lnTo>
                    <a:pt x="553773" y="158493"/>
                  </a:lnTo>
                  <a:lnTo>
                    <a:pt x="571545" y="200566"/>
                  </a:lnTo>
                  <a:lnTo>
                    <a:pt x="582650" y="245684"/>
                  </a:lnTo>
                  <a:lnTo>
                    <a:pt x="586486" y="293242"/>
                  </a:lnTo>
                  <a:lnTo>
                    <a:pt x="582650" y="340832"/>
                  </a:lnTo>
                  <a:lnTo>
                    <a:pt x="571545" y="385968"/>
                  </a:lnTo>
                  <a:lnTo>
                    <a:pt x="553773" y="428048"/>
                  </a:lnTo>
                  <a:lnTo>
                    <a:pt x="529935" y="466470"/>
                  </a:lnTo>
                  <a:lnTo>
                    <a:pt x="500633" y="500633"/>
                  </a:lnTo>
                  <a:lnTo>
                    <a:pt x="466470" y="529935"/>
                  </a:lnTo>
                  <a:lnTo>
                    <a:pt x="428048" y="553773"/>
                  </a:lnTo>
                  <a:lnTo>
                    <a:pt x="385968" y="571545"/>
                  </a:lnTo>
                  <a:lnTo>
                    <a:pt x="340832" y="582650"/>
                  </a:lnTo>
                  <a:lnTo>
                    <a:pt x="293243" y="586485"/>
                  </a:lnTo>
                  <a:lnTo>
                    <a:pt x="245684" y="582650"/>
                  </a:lnTo>
                  <a:lnTo>
                    <a:pt x="200566" y="571545"/>
                  </a:lnTo>
                  <a:lnTo>
                    <a:pt x="158493" y="553773"/>
                  </a:lnTo>
                  <a:lnTo>
                    <a:pt x="120069" y="529935"/>
                  </a:lnTo>
                  <a:lnTo>
                    <a:pt x="85899" y="500633"/>
                  </a:lnTo>
                  <a:lnTo>
                    <a:pt x="56587" y="466470"/>
                  </a:lnTo>
                  <a:lnTo>
                    <a:pt x="32736" y="428048"/>
                  </a:lnTo>
                  <a:lnTo>
                    <a:pt x="14952" y="385968"/>
                  </a:lnTo>
                  <a:lnTo>
                    <a:pt x="3838" y="340832"/>
                  </a:lnTo>
                  <a:lnTo>
                    <a:pt x="0" y="293242"/>
                  </a:lnTo>
                  <a:close/>
                </a:path>
              </a:pathLst>
            </a:custGeom>
            <a:ln w="761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0"/>
              <a:ext cx="2478405" cy="6858000"/>
            </a:xfrm>
            <a:custGeom>
              <a:avLst/>
              <a:gdLst/>
              <a:ahLst/>
              <a:cxnLst/>
              <a:rect l="l" t="t" r="r" b="b"/>
              <a:pathLst>
                <a:path w="2478405" h="6858000">
                  <a:moveTo>
                    <a:pt x="2478024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478024" y="6858000"/>
                  </a:lnTo>
                  <a:lnTo>
                    <a:pt x="2478024" y="0"/>
                  </a:lnTo>
                  <a:close/>
                </a:path>
              </a:pathLst>
            </a:custGeom>
            <a:solidFill>
              <a:schemeClr val="tx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950338" y="1504950"/>
              <a:ext cx="1055370" cy="1055370"/>
            </a:xfrm>
            <a:custGeom>
              <a:avLst/>
              <a:gdLst/>
              <a:ahLst/>
              <a:cxnLst/>
              <a:rect l="l" t="t" r="r" b="b"/>
              <a:pathLst>
                <a:path w="1055370" h="1055370">
                  <a:moveTo>
                    <a:pt x="527685" y="0"/>
                  </a:moveTo>
                  <a:lnTo>
                    <a:pt x="479650" y="2156"/>
                  </a:lnTo>
                  <a:lnTo>
                    <a:pt x="432824" y="8500"/>
                  </a:lnTo>
                  <a:lnTo>
                    <a:pt x="387394" y="18847"/>
                  </a:lnTo>
                  <a:lnTo>
                    <a:pt x="343545" y="33009"/>
                  </a:lnTo>
                  <a:lnTo>
                    <a:pt x="301464" y="50801"/>
                  </a:lnTo>
                  <a:lnTo>
                    <a:pt x="261337" y="72037"/>
                  </a:lnTo>
                  <a:lnTo>
                    <a:pt x="223351" y="96530"/>
                  </a:lnTo>
                  <a:lnTo>
                    <a:pt x="187690" y="124094"/>
                  </a:lnTo>
                  <a:lnTo>
                    <a:pt x="154543" y="154543"/>
                  </a:lnTo>
                  <a:lnTo>
                    <a:pt x="124094" y="187690"/>
                  </a:lnTo>
                  <a:lnTo>
                    <a:pt x="96530" y="223351"/>
                  </a:lnTo>
                  <a:lnTo>
                    <a:pt x="72037" y="261337"/>
                  </a:lnTo>
                  <a:lnTo>
                    <a:pt x="50801" y="301464"/>
                  </a:lnTo>
                  <a:lnTo>
                    <a:pt x="33009" y="343545"/>
                  </a:lnTo>
                  <a:lnTo>
                    <a:pt x="18847" y="387394"/>
                  </a:lnTo>
                  <a:lnTo>
                    <a:pt x="8500" y="432824"/>
                  </a:lnTo>
                  <a:lnTo>
                    <a:pt x="2156" y="479650"/>
                  </a:lnTo>
                  <a:lnTo>
                    <a:pt x="0" y="527685"/>
                  </a:lnTo>
                  <a:lnTo>
                    <a:pt x="2156" y="575719"/>
                  </a:lnTo>
                  <a:lnTo>
                    <a:pt x="8500" y="622545"/>
                  </a:lnTo>
                  <a:lnTo>
                    <a:pt x="18847" y="667975"/>
                  </a:lnTo>
                  <a:lnTo>
                    <a:pt x="33009" y="711824"/>
                  </a:lnTo>
                  <a:lnTo>
                    <a:pt x="50801" y="753905"/>
                  </a:lnTo>
                  <a:lnTo>
                    <a:pt x="72037" y="794032"/>
                  </a:lnTo>
                  <a:lnTo>
                    <a:pt x="96530" y="832018"/>
                  </a:lnTo>
                  <a:lnTo>
                    <a:pt x="124094" y="867679"/>
                  </a:lnTo>
                  <a:lnTo>
                    <a:pt x="154543" y="900826"/>
                  </a:lnTo>
                  <a:lnTo>
                    <a:pt x="187690" y="931275"/>
                  </a:lnTo>
                  <a:lnTo>
                    <a:pt x="223351" y="958839"/>
                  </a:lnTo>
                  <a:lnTo>
                    <a:pt x="261337" y="983332"/>
                  </a:lnTo>
                  <a:lnTo>
                    <a:pt x="301464" y="1004568"/>
                  </a:lnTo>
                  <a:lnTo>
                    <a:pt x="343545" y="1022360"/>
                  </a:lnTo>
                  <a:lnTo>
                    <a:pt x="387394" y="1036522"/>
                  </a:lnTo>
                  <a:lnTo>
                    <a:pt x="432824" y="1046869"/>
                  </a:lnTo>
                  <a:lnTo>
                    <a:pt x="479650" y="1053213"/>
                  </a:lnTo>
                  <a:lnTo>
                    <a:pt x="527685" y="1055370"/>
                  </a:lnTo>
                  <a:lnTo>
                    <a:pt x="575701" y="1053213"/>
                  </a:lnTo>
                  <a:lnTo>
                    <a:pt x="622512" y="1046869"/>
                  </a:lnTo>
                  <a:lnTo>
                    <a:pt x="667931" y="1036522"/>
                  </a:lnTo>
                  <a:lnTo>
                    <a:pt x="711773" y="1022360"/>
                  </a:lnTo>
                  <a:lnTo>
                    <a:pt x="753850" y="1004568"/>
                  </a:lnTo>
                  <a:lnTo>
                    <a:pt x="793975" y="983332"/>
                  </a:lnTo>
                  <a:lnTo>
                    <a:pt x="831963" y="958839"/>
                  </a:lnTo>
                  <a:lnTo>
                    <a:pt x="867626" y="931275"/>
                  </a:lnTo>
                  <a:lnTo>
                    <a:pt x="900779" y="900826"/>
                  </a:lnTo>
                  <a:lnTo>
                    <a:pt x="931234" y="867679"/>
                  </a:lnTo>
                  <a:lnTo>
                    <a:pt x="958804" y="832018"/>
                  </a:lnTo>
                  <a:lnTo>
                    <a:pt x="983304" y="794032"/>
                  </a:lnTo>
                  <a:lnTo>
                    <a:pt x="1004547" y="753905"/>
                  </a:lnTo>
                  <a:lnTo>
                    <a:pt x="1022345" y="711824"/>
                  </a:lnTo>
                  <a:lnTo>
                    <a:pt x="1036514" y="667975"/>
                  </a:lnTo>
                  <a:lnTo>
                    <a:pt x="1046865" y="622545"/>
                  </a:lnTo>
                  <a:lnTo>
                    <a:pt x="1053212" y="575719"/>
                  </a:lnTo>
                  <a:lnTo>
                    <a:pt x="1055370" y="527685"/>
                  </a:lnTo>
                  <a:lnTo>
                    <a:pt x="1053212" y="479650"/>
                  </a:lnTo>
                  <a:lnTo>
                    <a:pt x="1046865" y="432824"/>
                  </a:lnTo>
                  <a:lnTo>
                    <a:pt x="1036514" y="387394"/>
                  </a:lnTo>
                  <a:lnTo>
                    <a:pt x="1022345" y="343545"/>
                  </a:lnTo>
                  <a:lnTo>
                    <a:pt x="1004547" y="301464"/>
                  </a:lnTo>
                  <a:lnTo>
                    <a:pt x="983304" y="261337"/>
                  </a:lnTo>
                  <a:lnTo>
                    <a:pt x="958804" y="223351"/>
                  </a:lnTo>
                  <a:lnTo>
                    <a:pt x="931234" y="187690"/>
                  </a:lnTo>
                  <a:lnTo>
                    <a:pt x="900779" y="154543"/>
                  </a:lnTo>
                  <a:lnTo>
                    <a:pt x="867626" y="124094"/>
                  </a:lnTo>
                  <a:lnTo>
                    <a:pt x="831963" y="96530"/>
                  </a:lnTo>
                  <a:lnTo>
                    <a:pt x="793975" y="72037"/>
                  </a:lnTo>
                  <a:lnTo>
                    <a:pt x="753850" y="50801"/>
                  </a:lnTo>
                  <a:lnTo>
                    <a:pt x="711773" y="33009"/>
                  </a:lnTo>
                  <a:lnTo>
                    <a:pt x="667931" y="18847"/>
                  </a:lnTo>
                  <a:lnTo>
                    <a:pt x="622512" y="8500"/>
                  </a:lnTo>
                  <a:lnTo>
                    <a:pt x="575701" y="2156"/>
                  </a:lnTo>
                  <a:lnTo>
                    <a:pt x="52768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950338" y="1504950"/>
              <a:ext cx="1055370" cy="1055370"/>
            </a:xfrm>
            <a:custGeom>
              <a:avLst/>
              <a:gdLst/>
              <a:ahLst/>
              <a:cxnLst/>
              <a:rect l="l" t="t" r="r" b="b"/>
              <a:pathLst>
                <a:path w="1055370" h="1055370">
                  <a:moveTo>
                    <a:pt x="0" y="527685"/>
                  </a:moveTo>
                  <a:lnTo>
                    <a:pt x="2156" y="479650"/>
                  </a:lnTo>
                  <a:lnTo>
                    <a:pt x="8500" y="432824"/>
                  </a:lnTo>
                  <a:lnTo>
                    <a:pt x="18847" y="387394"/>
                  </a:lnTo>
                  <a:lnTo>
                    <a:pt x="33009" y="343545"/>
                  </a:lnTo>
                  <a:lnTo>
                    <a:pt x="50801" y="301464"/>
                  </a:lnTo>
                  <a:lnTo>
                    <a:pt x="72037" y="261337"/>
                  </a:lnTo>
                  <a:lnTo>
                    <a:pt x="96530" y="223351"/>
                  </a:lnTo>
                  <a:lnTo>
                    <a:pt x="124094" y="187690"/>
                  </a:lnTo>
                  <a:lnTo>
                    <a:pt x="154543" y="154543"/>
                  </a:lnTo>
                  <a:lnTo>
                    <a:pt x="187690" y="124094"/>
                  </a:lnTo>
                  <a:lnTo>
                    <a:pt x="223351" y="96530"/>
                  </a:lnTo>
                  <a:lnTo>
                    <a:pt x="261337" y="72037"/>
                  </a:lnTo>
                  <a:lnTo>
                    <a:pt x="301464" y="50801"/>
                  </a:lnTo>
                  <a:lnTo>
                    <a:pt x="343545" y="33009"/>
                  </a:lnTo>
                  <a:lnTo>
                    <a:pt x="387394" y="18847"/>
                  </a:lnTo>
                  <a:lnTo>
                    <a:pt x="432824" y="8500"/>
                  </a:lnTo>
                  <a:lnTo>
                    <a:pt x="479650" y="2156"/>
                  </a:lnTo>
                  <a:lnTo>
                    <a:pt x="527685" y="0"/>
                  </a:lnTo>
                  <a:lnTo>
                    <a:pt x="575701" y="2156"/>
                  </a:lnTo>
                  <a:lnTo>
                    <a:pt x="622512" y="8500"/>
                  </a:lnTo>
                  <a:lnTo>
                    <a:pt x="667931" y="18847"/>
                  </a:lnTo>
                  <a:lnTo>
                    <a:pt x="711773" y="33009"/>
                  </a:lnTo>
                  <a:lnTo>
                    <a:pt x="753850" y="50801"/>
                  </a:lnTo>
                  <a:lnTo>
                    <a:pt x="793975" y="72037"/>
                  </a:lnTo>
                  <a:lnTo>
                    <a:pt x="831963" y="96530"/>
                  </a:lnTo>
                  <a:lnTo>
                    <a:pt x="867626" y="124094"/>
                  </a:lnTo>
                  <a:lnTo>
                    <a:pt x="900779" y="154543"/>
                  </a:lnTo>
                  <a:lnTo>
                    <a:pt x="931234" y="187690"/>
                  </a:lnTo>
                  <a:lnTo>
                    <a:pt x="958804" y="223351"/>
                  </a:lnTo>
                  <a:lnTo>
                    <a:pt x="983304" y="261337"/>
                  </a:lnTo>
                  <a:lnTo>
                    <a:pt x="1004547" y="301464"/>
                  </a:lnTo>
                  <a:lnTo>
                    <a:pt x="1022345" y="343545"/>
                  </a:lnTo>
                  <a:lnTo>
                    <a:pt x="1036514" y="387394"/>
                  </a:lnTo>
                  <a:lnTo>
                    <a:pt x="1046865" y="432824"/>
                  </a:lnTo>
                  <a:lnTo>
                    <a:pt x="1053212" y="479650"/>
                  </a:lnTo>
                  <a:lnTo>
                    <a:pt x="1055370" y="527685"/>
                  </a:lnTo>
                  <a:lnTo>
                    <a:pt x="1053212" y="575719"/>
                  </a:lnTo>
                  <a:lnTo>
                    <a:pt x="1046865" y="622545"/>
                  </a:lnTo>
                  <a:lnTo>
                    <a:pt x="1036514" y="667975"/>
                  </a:lnTo>
                  <a:lnTo>
                    <a:pt x="1022345" y="711824"/>
                  </a:lnTo>
                  <a:lnTo>
                    <a:pt x="1004547" y="753905"/>
                  </a:lnTo>
                  <a:lnTo>
                    <a:pt x="983304" y="794032"/>
                  </a:lnTo>
                  <a:lnTo>
                    <a:pt x="958804" y="832018"/>
                  </a:lnTo>
                  <a:lnTo>
                    <a:pt x="931234" y="867679"/>
                  </a:lnTo>
                  <a:lnTo>
                    <a:pt x="900779" y="900826"/>
                  </a:lnTo>
                  <a:lnTo>
                    <a:pt x="867626" y="931275"/>
                  </a:lnTo>
                  <a:lnTo>
                    <a:pt x="831963" y="958839"/>
                  </a:lnTo>
                  <a:lnTo>
                    <a:pt x="793975" y="983332"/>
                  </a:lnTo>
                  <a:lnTo>
                    <a:pt x="753850" y="1004568"/>
                  </a:lnTo>
                  <a:lnTo>
                    <a:pt x="711773" y="1022360"/>
                  </a:lnTo>
                  <a:lnTo>
                    <a:pt x="667931" y="1036522"/>
                  </a:lnTo>
                  <a:lnTo>
                    <a:pt x="622512" y="1046869"/>
                  </a:lnTo>
                  <a:lnTo>
                    <a:pt x="575701" y="1053213"/>
                  </a:lnTo>
                  <a:lnTo>
                    <a:pt x="527685" y="1055370"/>
                  </a:lnTo>
                  <a:lnTo>
                    <a:pt x="479650" y="1053213"/>
                  </a:lnTo>
                  <a:lnTo>
                    <a:pt x="432824" y="1046869"/>
                  </a:lnTo>
                  <a:lnTo>
                    <a:pt x="387394" y="1036522"/>
                  </a:lnTo>
                  <a:lnTo>
                    <a:pt x="343545" y="1022360"/>
                  </a:lnTo>
                  <a:lnTo>
                    <a:pt x="301464" y="1004568"/>
                  </a:lnTo>
                  <a:lnTo>
                    <a:pt x="261337" y="983332"/>
                  </a:lnTo>
                  <a:lnTo>
                    <a:pt x="223351" y="958839"/>
                  </a:lnTo>
                  <a:lnTo>
                    <a:pt x="187690" y="931275"/>
                  </a:lnTo>
                  <a:lnTo>
                    <a:pt x="154543" y="900826"/>
                  </a:lnTo>
                  <a:lnTo>
                    <a:pt x="124094" y="867679"/>
                  </a:lnTo>
                  <a:lnTo>
                    <a:pt x="96530" y="832018"/>
                  </a:lnTo>
                  <a:lnTo>
                    <a:pt x="72037" y="794032"/>
                  </a:lnTo>
                  <a:lnTo>
                    <a:pt x="50801" y="753905"/>
                  </a:lnTo>
                  <a:lnTo>
                    <a:pt x="33009" y="711824"/>
                  </a:lnTo>
                  <a:lnTo>
                    <a:pt x="18847" y="667975"/>
                  </a:lnTo>
                  <a:lnTo>
                    <a:pt x="8500" y="622545"/>
                  </a:lnTo>
                  <a:lnTo>
                    <a:pt x="2156" y="575719"/>
                  </a:lnTo>
                  <a:lnTo>
                    <a:pt x="0" y="527685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338577" y="1733753"/>
            <a:ext cx="2800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latin typeface="Arial"/>
                <a:cs typeface="Arial"/>
              </a:rPr>
              <a:t>1</a:t>
            </a:r>
            <a:endParaRPr sz="36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031619" y="2788666"/>
            <a:ext cx="892810" cy="892810"/>
            <a:chOff x="2031619" y="2788666"/>
            <a:chExt cx="892810" cy="892810"/>
          </a:xfrm>
        </p:grpSpPr>
        <p:sp>
          <p:nvSpPr>
            <p:cNvPr id="15" name="object 15"/>
            <p:cNvSpPr/>
            <p:nvPr/>
          </p:nvSpPr>
          <p:spPr>
            <a:xfrm>
              <a:off x="2069719" y="2826766"/>
              <a:ext cx="816610" cy="816610"/>
            </a:xfrm>
            <a:custGeom>
              <a:avLst/>
              <a:gdLst/>
              <a:ahLst/>
              <a:cxnLst/>
              <a:rect l="l" t="t" r="r" b="b"/>
              <a:pathLst>
                <a:path w="816610" h="816610">
                  <a:moveTo>
                    <a:pt x="408305" y="0"/>
                  </a:moveTo>
                  <a:lnTo>
                    <a:pt x="360678" y="2746"/>
                  </a:lnTo>
                  <a:lnTo>
                    <a:pt x="314668" y="10780"/>
                  </a:lnTo>
                  <a:lnTo>
                    <a:pt x="270580" y="23796"/>
                  </a:lnTo>
                  <a:lnTo>
                    <a:pt x="228720" y="41488"/>
                  </a:lnTo>
                  <a:lnTo>
                    <a:pt x="189394" y="63549"/>
                  </a:lnTo>
                  <a:lnTo>
                    <a:pt x="152909" y="89673"/>
                  </a:lnTo>
                  <a:lnTo>
                    <a:pt x="119570" y="119554"/>
                  </a:lnTo>
                  <a:lnTo>
                    <a:pt x="89683" y="152885"/>
                  </a:lnTo>
                  <a:lnTo>
                    <a:pt x="63555" y="189361"/>
                  </a:lnTo>
                  <a:lnTo>
                    <a:pt x="41491" y="228674"/>
                  </a:lnTo>
                  <a:lnTo>
                    <a:pt x="23798" y="270518"/>
                  </a:lnTo>
                  <a:lnTo>
                    <a:pt x="10780" y="314588"/>
                  </a:lnTo>
                  <a:lnTo>
                    <a:pt x="2746" y="360576"/>
                  </a:lnTo>
                  <a:lnTo>
                    <a:pt x="0" y="408178"/>
                  </a:lnTo>
                  <a:lnTo>
                    <a:pt x="2746" y="455779"/>
                  </a:lnTo>
                  <a:lnTo>
                    <a:pt x="10780" y="501767"/>
                  </a:lnTo>
                  <a:lnTo>
                    <a:pt x="23798" y="545837"/>
                  </a:lnTo>
                  <a:lnTo>
                    <a:pt x="41491" y="587681"/>
                  </a:lnTo>
                  <a:lnTo>
                    <a:pt x="63555" y="626994"/>
                  </a:lnTo>
                  <a:lnTo>
                    <a:pt x="89683" y="663470"/>
                  </a:lnTo>
                  <a:lnTo>
                    <a:pt x="119570" y="696801"/>
                  </a:lnTo>
                  <a:lnTo>
                    <a:pt x="152909" y="726682"/>
                  </a:lnTo>
                  <a:lnTo>
                    <a:pt x="189394" y="752806"/>
                  </a:lnTo>
                  <a:lnTo>
                    <a:pt x="228720" y="774867"/>
                  </a:lnTo>
                  <a:lnTo>
                    <a:pt x="270580" y="792559"/>
                  </a:lnTo>
                  <a:lnTo>
                    <a:pt x="314668" y="805575"/>
                  </a:lnTo>
                  <a:lnTo>
                    <a:pt x="360678" y="813609"/>
                  </a:lnTo>
                  <a:lnTo>
                    <a:pt x="408305" y="816356"/>
                  </a:lnTo>
                  <a:lnTo>
                    <a:pt x="455906" y="813609"/>
                  </a:lnTo>
                  <a:lnTo>
                    <a:pt x="501894" y="805575"/>
                  </a:lnTo>
                  <a:lnTo>
                    <a:pt x="545964" y="792559"/>
                  </a:lnTo>
                  <a:lnTo>
                    <a:pt x="587808" y="774867"/>
                  </a:lnTo>
                  <a:lnTo>
                    <a:pt x="627121" y="752806"/>
                  </a:lnTo>
                  <a:lnTo>
                    <a:pt x="663597" y="726682"/>
                  </a:lnTo>
                  <a:lnTo>
                    <a:pt x="696928" y="696801"/>
                  </a:lnTo>
                  <a:lnTo>
                    <a:pt x="726809" y="663470"/>
                  </a:lnTo>
                  <a:lnTo>
                    <a:pt x="752933" y="626994"/>
                  </a:lnTo>
                  <a:lnTo>
                    <a:pt x="774994" y="587681"/>
                  </a:lnTo>
                  <a:lnTo>
                    <a:pt x="792686" y="545837"/>
                  </a:lnTo>
                  <a:lnTo>
                    <a:pt x="805702" y="501767"/>
                  </a:lnTo>
                  <a:lnTo>
                    <a:pt x="813736" y="455779"/>
                  </a:lnTo>
                  <a:lnTo>
                    <a:pt x="816482" y="408178"/>
                  </a:lnTo>
                  <a:lnTo>
                    <a:pt x="813736" y="360576"/>
                  </a:lnTo>
                  <a:lnTo>
                    <a:pt x="805702" y="314588"/>
                  </a:lnTo>
                  <a:lnTo>
                    <a:pt x="792686" y="270518"/>
                  </a:lnTo>
                  <a:lnTo>
                    <a:pt x="774994" y="228674"/>
                  </a:lnTo>
                  <a:lnTo>
                    <a:pt x="752933" y="189361"/>
                  </a:lnTo>
                  <a:lnTo>
                    <a:pt x="726809" y="152885"/>
                  </a:lnTo>
                  <a:lnTo>
                    <a:pt x="696928" y="119554"/>
                  </a:lnTo>
                  <a:lnTo>
                    <a:pt x="663597" y="89673"/>
                  </a:lnTo>
                  <a:lnTo>
                    <a:pt x="627121" y="63549"/>
                  </a:lnTo>
                  <a:lnTo>
                    <a:pt x="587808" y="41488"/>
                  </a:lnTo>
                  <a:lnTo>
                    <a:pt x="545964" y="23796"/>
                  </a:lnTo>
                  <a:lnTo>
                    <a:pt x="501894" y="10780"/>
                  </a:lnTo>
                  <a:lnTo>
                    <a:pt x="455906" y="2746"/>
                  </a:lnTo>
                  <a:lnTo>
                    <a:pt x="40830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069719" y="2826766"/>
              <a:ext cx="816610" cy="816610"/>
            </a:xfrm>
            <a:custGeom>
              <a:avLst/>
              <a:gdLst/>
              <a:ahLst/>
              <a:cxnLst/>
              <a:rect l="l" t="t" r="r" b="b"/>
              <a:pathLst>
                <a:path w="816610" h="816610">
                  <a:moveTo>
                    <a:pt x="0" y="408178"/>
                  </a:moveTo>
                  <a:lnTo>
                    <a:pt x="2746" y="360576"/>
                  </a:lnTo>
                  <a:lnTo>
                    <a:pt x="10780" y="314588"/>
                  </a:lnTo>
                  <a:lnTo>
                    <a:pt x="23798" y="270518"/>
                  </a:lnTo>
                  <a:lnTo>
                    <a:pt x="41491" y="228674"/>
                  </a:lnTo>
                  <a:lnTo>
                    <a:pt x="63555" y="189361"/>
                  </a:lnTo>
                  <a:lnTo>
                    <a:pt x="89683" y="152885"/>
                  </a:lnTo>
                  <a:lnTo>
                    <a:pt x="119570" y="119554"/>
                  </a:lnTo>
                  <a:lnTo>
                    <a:pt x="152909" y="89673"/>
                  </a:lnTo>
                  <a:lnTo>
                    <a:pt x="189394" y="63549"/>
                  </a:lnTo>
                  <a:lnTo>
                    <a:pt x="228720" y="41488"/>
                  </a:lnTo>
                  <a:lnTo>
                    <a:pt x="270580" y="23796"/>
                  </a:lnTo>
                  <a:lnTo>
                    <a:pt x="314668" y="10780"/>
                  </a:lnTo>
                  <a:lnTo>
                    <a:pt x="360678" y="2746"/>
                  </a:lnTo>
                  <a:lnTo>
                    <a:pt x="408305" y="0"/>
                  </a:lnTo>
                  <a:lnTo>
                    <a:pt x="455906" y="2746"/>
                  </a:lnTo>
                  <a:lnTo>
                    <a:pt x="501894" y="10780"/>
                  </a:lnTo>
                  <a:lnTo>
                    <a:pt x="545964" y="23796"/>
                  </a:lnTo>
                  <a:lnTo>
                    <a:pt x="587808" y="41488"/>
                  </a:lnTo>
                  <a:lnTo>
                    <a:pt x="627121" y="63549"/>
                  </a:lnTo>
                  <a:lnTo>
                    <a:pt x="663597" y="89673"/>
                  </a:lnTo>
                  <a:lnTo>
                    <a:pt x="696928" y="119554"/>
                  </a:lnTo>
                  <a:lnTo>
                    <a:pt x="726809" y="152885"/>
                  </a:lnTo>
                  <a:lnTo>
                    <a:pt x="752933" y="189361"/>
                  </a:lnTo>
                  <a:lnTo>
                    <a:pt x="774994" y="228674"/>
                  </a:lnTo>
                  <a:lnTo>
                    <a:pt x="792686" y="270518"/>
                  </a:lnTo>
                  <a:lnTo>
                    <a:pt x="805702" y="314588"/>
                  </a:lnTo>
                  <a:lnTo>
                    <a:pt x="813736" y="360576"/>
                  </a:lnTo>
                  <a:lnTo>
                    <a:pt x="816482" y="408178"/>
                  </a:lnTo>
                  <a:lnTo>
                    <a:pt x="813736" y="455779"/>
                  </a:lnTo>
                  <a:lnTo>
                    <a:pt x="805702" y="501767"/>
                  </a:lnTo>
                  <a:lnTo>
                    <a:pt x="792686" y="545837"/>
                  </a:lnTo>
                  <a:lnTo>
                    <a:pt x="774994" y="587681"/>
                  </a:lnTo>
                  <a:lnTo>
                    <a:pt x="752933" y="626994"/>
                  </a:lnTo>
                  <a:lnTo>
                    <a:pt x="726809" y="663470"/>
                  </a:lnTo>
                  <a:lnTo>
                    <a:pt x="696928" y="696801"/>
                  </a:lnTo>
                  <a:lnTo>
                    <a:pt x="663597" y="726682"/>
                  </a:lnTo>
                  <a:lnTo>
                    <a:pt x="627121" y="752806"/>
                  </a:lnTo>
                  <a:lnTo>
                    <a:pt x="587808" y="774867"/>
                  </a:lnTo>
                  <a:lnTo>
                    <a:pt x="545964" y="792559"/>
                  </a:lnTo>
                  <a:lnTo>
                    <a:pt x="501894" y="805575"/>
                  </a:lnTo>
                  <a:lnTo>
                    <a:pt x="455906" y="813609"/>
                  </a:lnTo>
                  <a:lnTo>
                    <a:pt x="408305" y="816356"/>
                  </a:lnTo>
                  <a:lnTo>
                    <a:pt x="360678" y="813609"/>
                  </a:lnTo>
                  <a:lnTo>
                    <a:pt x="314668" y="805575"/>
                  </a:lnTo>
                  <a:lnTo>
                    <a:pt x="270580" y="792559"/>
                  </a:lnTo>
                  <a:lnTo>
                    <a:pt x="228720" y="774867"/>
                  </a:lnTo>
                  <a:lnTo>
                    <a:pt x="189394" y="752806"/>
                  </a:lnTo>
                  <a:lnTo>
                    <a:pt x="152909" y="726682"/>
                  </a:lnTo>
                  <a:lnTo>
                    <a:pt x="119570" y="696801"/>
                  </a:lnTo>
                  <a:lnTo>
                    <a:pt x="89683" y="663470"/>
                  </a:lnTo>
                  <a:lnTo>
                    <a:pt x="63555" y="626994"/>
                  </a:lnTo>
                  <a:lnTo>
                    <a:pt x="41491" y="587681"/>
                  </a:lnTo>
                  <a:lnTo>
                    <a:pt x="23798" y="545837"/>
                  </a:lnTo>
                  <a:lnTo>
                    <a:pt x="10780" y="501767"/>
                  </a:lnTo>
                  <a:lnTo>
                    <a:pt x="2746" y="455779"/>
                  </a:lnTo>
                  <a:lnTo>
                    <a:pt x="0" y="408178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2352548" y="2966974"/>
            <a:ext cx="25209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Arial"/>
                <a:cs typeface="Arial"/>
              </a:rPr>
              <a:t>2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192273" y="3947921"/>
            <a:ext cx="662940" cy="662940"/>
            <a:chOff x="2192273" y="3947921"/>
            <a:chExt cx="662940" cy="662940"/>
          </a:xfrm>
        </p:grpSpPr>
        <p:sp>
          <p:nvSpPr>
            <p:cNvPr id="19" name="object 19"/>
            <p:cNvSpPr/>
            <p:nvPr/>
          </p:nvSpPr>
          <p:spPr>
            <a:xfrm>
              <a:off x="2230373" y="3986021"/>
              <a:ext cx="586740" cy="586740"/>
            </a:xfrm>
            <a:custGeom>
              <a:avLst/>
              <a:gdLst/>
              <a:ahLst/>
              <a:cxnLst/>
              <a:rect l="l" t="t" r="r" b="b"/>
              <a:pathLst>
                <a:path w="586739" h="586739">
                  <a:moveTo>
                    <a:pt x="293243" y="0"/>
                  </a:moveTo>
                  <a:lnTo>
                    <a:pt x="245684" y="3838"/>
                  </a:lnTo>
                  <a:lnTo>
                    <a:pt x="200566" y="14952"/>
                  </a:lnTo>
                  <a:lnTo>
                    <a:pt x="158493" y="32736"/>
                  </a:lnTo>
                  <a:lnTo>
                    <a:pt x="120069" y="56587"/>
                  </a:lnTo>
                  <a:lnTo>
                    <a:pt x="85899" y="85899"/>
                  </a:lnTo>
                  <a:lnTo>
                    <a:pt x="56587" y="120069"/>
                  </a:lnTo>
                  <a:lnTo>
                    <a:pt x="32736" y="158493"/>
                  </a:lnTo>
                  <a:lnTo>
                    <a:pt x="14952" y="200566"/>
                  </a:lnTo>
                  <a:lnTo>
                    <a:pt x="3838" y="245684"/>
                  </a:lnTo>
                  <a:lnTo>
                    <a:pt x="0" y="293242"/>
                  </a:lnTo>
                  <a:lnTo>
                    <a:pt x="3838" y="340832"/>
                  </a:lnTo>
                  <a:lnTo>
                    <a:pt x="14952" y="385968"/>
                  </a:lnTo>
                  <a:lnTo>
                    <a:pt x="32736" y="428048"/>
                  </a:lnTo>
                  <a:lnTo>
                    <a:pt x="56587" y="466470"/>
                  </a:lnTo>
                  <a:lnTo>
                    <a:pt x="85899" y="500633"/>
                  </a:lnTo>
                  <a:lnTo>
                    <a:pt x="120069" y="529935"/>
                  </a:lnTo>
                  <a:lnTo>
                    <a:pt x="158493" y="553773"/>
                  </a:lnTo>
                  <a:lnTo>
                    <a:pt x="200566" y="571545"/>
                  </a:lnTo>
                  <a:lnTo>
                    <a:pt x="245684" y="582650"/>
                  </a:lnTo>
                  <a:lnTo>
                    <a:pt x="293243" y="586485"/>
                  </a:lnTo>
                  <a:lnTo>
                    <a:pt x="340832" y="582650"/>
                  </a:lnTo>
                  <a:lnTo>
                    <a:pt x="385968" y="571545"/>
                  </a:lnTo>
                  <a:lnTo>
                    <a:pt x="428048" y="553773"/>
                  </a:lnTo>
                  <a:lnTo>
                    <a:pt x="466470" y="529935"/>
                  </a:lnTo>
                  <a:lnTo>
                    <a:pt x="500633" y="500633"/>
                  </a:lnTo>
                  <a:lnTo>
                    <a:pt x="529935" y="466470"/>
                  </a:lnTo>
                  <a:lnTo>
                    <a:pt x="553773" y="428048"/>
                  </a:lnTo>
                  <a:lnTo>
                    <a:pt x="571545" y="385968"/>
                  </a:lnTo>
                  <a:lnTo>
                    <a:pt x="582650" y="340832"/>
                  </a:lnTo>
                  <a:lnTo>
                    <a:pt x="586486" y="293242"/>
                  </a:lnTo>
                  <a:lnTo>
                    <a:pt x="582650" y="245684"/>
                  </a:lnTo>
                  <a:lnTo>
                    <a:pt x="571545" y="200566"/>
                  </a:lnTo>
                  <a:lnTo>
                    <a:pt x="553773" y="158493"/>
                  </a:lnTo>
                  <a:lnTo>
                    <a:pt x="529935" y="120069"/>
                  </a:lnTo>
                  <a:lnTo>
                    <a:pt x="500633" y="85899"/>
                  </a:lnTo>
                  <a:lnTo>
                    <a:pt x="466470" y="56587"/>
                  </a:lnTo>
                  <a:lnTo>
                    <a:pt x="428048" y="32736"/>
                  </a:lnTo>
                  <a:lnTo>
                    <a:pt x="385968" y="14952"/>
                  </a:lnTo>
                  <a:lnTo>
                    <a:pt x="340832" y="3838"/>
                  </a:lnTo>
                  <a:lnTo>
                    <a:pt x="293243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230373" y="3986021"/>
              <a:ext cx="586740" cy="586740"/>
            </a:xfrm>
            <a:custGeom>
              <a:avLst/>
              <a:gdLst/>
              <a:ahLst/>
              <a:cxnLst/>
              <a:rect l="l" t="t" r="r" b="b"/>
              <a:pathLst>
                <a:path w="586739" h="586739">
                  <a:moveTo>
                    <a:pt x="0" y="293242"/>
                  </a:moveTo>
                  <a:lnTo>
                    <a:pt x="3838" y="245684"/>
                  </a:lnTo>
                  <a:lnTo>
                    <a:pt x="14952" y="200566"/>
                  </a:lnTo>
                  <a:lnTo>
                    <a:pt x="32736" y="158493"/>
                  </a:lnTo>
                  <a:lnTo>
                    <a:pt x="56587" y="120069"/>
                  </a:lnTo>
                  <a:lnTo>
                    <a:pt x="85899" y="85899"/>
                  </a:lnTo>
                  <a:lnTo>
                    <a:pt x="120069" y="56587"/>
                  </a:lnTo>
                  <a:lnTo>
                    <a:pt x="158493" y="32736"/>
                  </a:lnTo>
                  <a:lnTo>
                    <a:pt x="200566" y="14952"/>
                  </a:lnTo>
                  <a:lnTo>
                    <a:pt x="245684" y="3838"/>
                  </a:lnTo>
                  <a:lnTo>
                    <a:pt x="293243" y="0"/>
                  </a:lnTo>
                  <a:lnTo>
                    <a:pt x="340832" y="3838"/>
                  </a:lnTo>
                  <a:lnTo>
                    <a:pt x="385968" y="14952"/>
                  </a:lnTo>
                  <a:lnTo>
                    <a:pt x="428048" y="32736"/>
                  </a:lnTo>
                  <a:lnTo>
                    <a:pt x="466470" y="56587"/>
                  </a:lnTo>
                  <a:lnTo>
                    <a:pt x="500633" y="85899"/>
                  </a:lnTo>
                  <a:lnTo>
                    <a:pt x="529935" y="120069"/>
                  </a:lnTo>
                  <a:lnTo>
                    <a:pt x="553773" y="158493"/>
                  </a:lnTo>
                  <a:lnTo>
                    <a:pt x="571545" y="200566"/>
                  </a:lnTo>
                  <a:lnTo>
                    <a:pt x="582650" y="245684"/>
                  </a:lnTo>
                  <a:lnTo>
                    <a:pt x="586486" y="293242"/>
                  </a:lnTo>
                  <a:lnTo>
                    <a:pt x="582650" y="340832"/>
                  </a:lnTo>
                  <a:lnTo>
                    <a:pt x="571545" y="385968"/>
                  </a:lnTo>
                  <a:lnTo>
                    <a:pt x="553773" y="428048"/>
                  </a:lnTo>
                  <a:lnTo>
                    <a:pt x="529935" y="466470"/>
                  </a:lnTo>
                  <a:lnTo>
                    <a:pt x="500633" y="500633"/>
                  </a:lnTo>
                  <a:lnTo>
                    <a:pt x="466470" y="529935"/>
                  </a:lnTo>
                  <a:lnTo>
                    <a:pt x="428048" y="553773"/>
                  </a:lnTo>
                  <a:lnTo>
                    <a:pt x="385968" y="571545"/>
                  </a:lnTo>
                  <a:lnTo>
                    <a:pt x="340832" y="582650"/>
                  </a:lnTo>
                  <a:lnTo>
                    <a:pt x="293243" y="586485"/>
                  </a:lnTo>
                  <a:lnTo>
                    <a:pt x="245684" y="582650"/>
                  </a:lnTo>
                  <a:lnTo>
                    <a:pt x="200566" y="571545"/>
                  </a:lnTo>
                  <a:lnTo>
                    <a:pt x="158493" y="553773"/>
                  </a:lnTo>
                  <a:lnTo>
                    <a:pt x="120069" y="529935"/>
                  </a:lnTo>
                  <a:lnTo>
                    <a:pt x="85899" y="500633"/>
                  </a:lnTo>
                  <a:lnTo>
                    <a:pt x="56587" y="466470"/>
                  </a:lnTo>
                  <a:lnTo>
                    <a:pt x="32736" y="428048"/>
                  </a:lnTo>
                  <a:lnTo>
                    <a:pt x="14952" y="385968"/>
                  </a:lnTo>
                  <a:lnTo>
                    <a:pt x="3838" y="340832"/>
                  </a:lnTo>
                  <a:lnTo>
                    <a:pt x="0" y="293242"/>
                  </a:lnTo>
                  <a:close/>
                </a:path>
              </a:pathLst>
            </a:custGeom>
            <a:ln w="761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2425954" y="4077080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3</a:t>
            </a:r>
            <a:endParaRPr sz="24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654917" y="6444614"/>
            <a:ext cx="2743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z="1400" b="1" dirty="0">
                <a:latin typeface="Arial"/>
                <a:cs typeface="Arial"/>
              </a:rPr>
              <a:t>41</a:t>
            </a:fld>
            <a:endParaRPr sz="1400">
              <a:latin typeface="Arial"/>
              <a:cs typeface="Arial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2696972" y="378968"/>
            <a:ext cx="892111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0" dirty="0">
                <a:solidFill>
                  <a:schemeClr val="accent1"/>
                </a:solidFill>
              </a:rPr>
              <a:t>Нові</a:t>
            </a:r>
            <a:r>
              <a:rPr sz="3200" spc="30" dirty="0">
                <a:solidFill>
                  <a:schemeClr val="accent1"/>
                </a:solidFill>
              </a:rPr>
              <a:t> </a:t>
            </a:r>
            <a:r>
              <a:rPr sz="3200" spc="-30" dirty="0">
                <a:solidFill>
                  <a:schemeClr val="accent1"/>
                </a:solidFill>
              </a:rPr>
              <a:t>проблеми</a:t>
            </a:r>
            <a:r>
              <a:rPr sz="3200" spc="15" dirty="0">
                <a:solidFill>
                  <a:schemeClr val="accent1"/>
                </a:solidFill>
              </a:rPr>
              <a:t> </a:t>
            </a:r>
            <a:r>
              <a:rPr sz="3200" spc="-30" dirty="0">
                <a:solidFill>
                  <a:schemeClr val="accent1"/>
                </a:solidFill>
              </a:rPr>
              <a:t>вивчення</a:t>
            </a:r>
            <a:r>
              <a:rPr sz="3200" spc="15" dirty="0">
                <a:solidFill>
                  <a:schemeClr val="accent1"/>
                </a:solidFill>
              </a:rPr>
              <a:t> </a:t>
            </a:r>
            <a:r>
              <a:rPr sz="3200" spc="-40" dirty="0">
                <a:solidFill>
                  <a:schemeClr val="accent1"/>
                </a:solidFill>
              </a:rPr>
              <a:t>повіедінки</a:t>
            </a:r>
            <a:r>
              <a:rPr sz="3200" spc="15" dirty="0">
                <a:solidFill>
                  <a:schemeClr val="accent1"/>
                </a:solidFill>
              </a:rPr>
              <a:t> </a:t>
            </a:r>
            <a:r>
              <a:rPr sz="3200" spc="-40" dirty="0">
                <a:solidFill>
                  <a:schemeClr val="accent1"/>
                </a:solidFill>
              </a:rPr>
              <a:t>споживачів</a:t>
            </a:r>
            <a:endParaRPr sz="3200" dirty="0">
              <a:solidFill>
                <a:schemeClr val="accent1"/>
              </a:solidFill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199002" y="1186561"/>
            <a:ext cx="7574280" cy="156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40100"/>
              </a:lnSpc>
              <a:spcBef>
                <a:spcPts val="100"/>
              </a:spcBef>
              <a:buClr>
                <a:srgbClr val="6F2F9F"/>
              </a:buClr>
              <a:buFont typeface="Wingdings"/>
              <a:buChar char=""/>
              <a:tabLst>
                <a:tab pos="355600" algn="l"/>
              </a:tabLst>
            </a:pPr>
            <a:r>
              <a:rPr dirty="0"/>
              <a:t>	</a:t>
            </a: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Збір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коректна</a:t>
            </a:r>
            <a:r>
              <a:rPr sz="24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інтерпретація</a:t>
            </a:r>
            <a:r>
              <a:rPr sz="2400" spc="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інформації,</a:t>
            </a:r>
            <a:r>
              <a:rPr sz="2400" spc="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яка </a:t>
            </a:r>
            <a:r>
              <a:rPr sz="24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необхідна</a:t>
            </a:r>
            <a:r>
              <a:rPr sz="2400" spc="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організаціям</a:t>
            </a:r>
            <a:r>
              <a:rPr sz="2400" spc="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для</a:t>
            </a:r>
            <a:r>
              <a:rPr sz="24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задоволення</a:t>
            </a:r>
            <a:r>
              <a:rPr sz="24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все</a:t>
            </a:r>
            <a:r>
              <a:rPr sz="24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1F5F"/>
                </a:solidFill>
                <a:latin typeface="Microsoft Sans Serif"/>
                <a:cs typeface="Microsoft Sans Serif"/>
              </a:rPr>
              <a:t>більш </a:t>
            </a:r>
            <a:r>
              <a:rPr sz="2400" spc="-6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складних</a:t>
            </a:r>
            <a:r>
              <a:rPr sz="24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потреб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організацій</a:t>
            </a:r>
            <a:r>
              <a:rPr sz="24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24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XXI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90" dirty="0">
                <a:solidFill>
                  <a:srgbClr val="001F5F"/>
                </a:solidFill>
                <a:latin typeface="Microsoft Sans Serif"/>
                <a:cs typeface="Microsoft Sans Serif"/>
              </a:rPr>
              <a:t>ст.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199002" y="2876168"/>
            <a:ext cx="7149465" cy="15621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marR="5080" indent="-287020">
              <a:lnSpc>
                <a:spcPct val="140100"/>
              </a:lnSpc>
              <a:spcBef>
                <a:spcPts val="95"/>
              </a:spcBef>
              <a:buClr>
                <a:srgbClr val="6F2F9F"/>
              </a:buClr>
              <a:buFont typeface="Wingdings"/>
              <a:buChar char=""/>
              <a:tabLst>
                <a:tab pos="382905" algn="l"/>
                <a:tab pos="383540" algn="l"/>
              </a:tabLst>
            </a:pPr>
            <a:r>
              <a:rPr dirty="0"/>
              <a:t>	</a:t>
            </a:r>
            <a:r>
              <a:rPr sz="24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Розробка</a:t>
            </a:r>
            <a:r>
              <a:rPr sz="24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ефективних</a:t>
            </a:r>
            <a:r>
              <a:rPr sz="24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методів</a:t>
            </a:r>
            <a:r>
              <a:rPr sz="24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дослідження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споживачів,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що</a:t>
            </a:r>
            <a:r>
              <a:rPr sz="24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дозволяє</a:t>
            </a:r>
            <a:r>
              <a:rPr sz="24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1F5F"/>
                </a:solidFill>
                <a:latin typeface="Microsoft Sans Serif"/>
                <a:cs typeface="Microsoft Sans Serif"/>
              </a:rPr>
              <a:t>йти</a:t>
            </a:r>
            <a:r>
              <a:rPr sz="24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24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ногу</a:t>
            </a:r>
            <a:r>
              <a:rPr sz="24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60" dirty="0">
                <a:solidFill>
                  <a:srgbClr val="001F5F"/>
                </a:solidFill>
                <a:latin typeface="Microsoft Sans Serif"/>
                <a:cs typeface="Microsoft Sans Serif"/>
              </a:rPr>
              <a:t>зі</a:t>
            </a:r>
            <a:r>
              <a:rPr sz="24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стрімкими </a:t>
            </a:r>
            <a:r>
              <a:rPr sz="2400" spc="-6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змінами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тенденцій</a:t>
            </a:r>
            <a:r>
              <a:rPr sz="24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4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способу</a:t>
            </a:r>
            <a:r>
              <a:rPr sz="24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життя</a:t>
            </a:r>
            <a:r>
              <a:rPr sz="24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споживачів.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199002" y="4564888"/>
            <a:ext cx="7353300" cy="1050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40100"/>
              </a:lnSpc>
              <a:spcBef>
                <a:spcPts val="100"/>
              </a:spcBef>
              <a:buClr>
                <a:srgbClr val="6F2F9F"/>
              </a:buClr>
              <a:buFont typeface="Wingdings"/>
              <a:buChar char=""/>
              <a:tabLst>
                <a:tab pos="382905" algn="l"/>
                <a:tab pos="383540" algn="l"/>
              </a:tabLst>
            </a:pPr>
            <a:r>
              <a:rPr dirty="0"/>
              <a:t>	</a:t>
            </a:r>
            <a:r>
              <a:rPr sz="24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Розуміння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поведінки</a:t>
            </a:r>
            <a:r>
              <a:rPr sz="24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</a:t>
            </a:r>
            <a:r>
              <a:rPr sz="24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0" dirty="0">
                <a:solidFill>
                  <a:srgbClr val="001F5F"/>
                </a:solidFill>
                <a:latin typeface="Microsoft Sans Serif"/>
                <a:cs typeface="Microsoft Sans Serif"/>
              </a:rPr>
              <a:t>з</a:t>
            </a:r>
            <a:r>
              <a:rPr sz="2400" dirty="0">
                <a:solidFill>
                  <a:srgbClr val="001F5F"/>
                </a:solidFill>
                <a:latin typeface="Microsoft Sans Serif"/>
                <a:cs typeface="Microsoft Sans Serif"/>
              </a:rPr>
              <a:t> більш</a:t>
            </a:r>
            <a:r>
              <a:rPr sz="24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широких </a:t>
            </a:r>
            <a:r>
              <a:rPr sz="2400" spc="-6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позицій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80" dirty="0">
                <a:solidFill>
                  <a:srgbClr val="001F5F"/>
                </a:solidFill>
                <a:latin typeface="Microsoft Sans Serif"/>
                <a:cs typeface="Microsoft Sans Serif"/>
              </a:rPr>
              <a:t>як</a:t>
            </a:r>
            <a:r>
              <a:rPr sz="24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важливої</a:t>
            </a:r>
            <a:r>
              <a:rPr sz="24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1F5F"/>
                </a:solidFill>
                <a:latin typeface="Microsoft Sans Serif"/>
                <a:cs typeface="Microsoft Sans Serif"/>
              </a:rPr>
              <a:t>самостійної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частини</a:t>
            </a:r>
            <a:r>
              <a:rPr sz="24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життя</a:t>
            </a:r>
            <a:endParaRPr sz="2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3044190" cy="6858000"/>
            <a:chOff x="0" y="0"/>
            <a:chExt cx="304419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2478405" cy="6858000"/>
            </a:xfrm>
            <a:custGeom>
              <a:avLst/>
              <a:gdLst/>
              <a:ahLst/>
              <a:cxnLst/>
              <a:rect l="l" t="t" r="r" b="b"/>
              <a:pathLst>
                <a:path w="2478405" h="6858000">
                  <a:moveTo>
                    <a:pt x="2478024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478024" y="6858000"/>
                  </a:lnTo>
                  <a:lnTo>
                    <a:pt x="2478024" y="0"/>
                  </a:lnTo>
                  <a:close/>
                </a:path>
              </a:pathLst>
            </a:custGeom>
            <a:solidFill>
              <a:srgbClr val="8D6C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950338" y="1504950"/>
              <a:ext cx="1055370" cy="1055370"/>
            </a:xfrm>
            <a:custGeom>
              <a:avLst/>
              <a:gdLst/>
              <a:ahLst/>
              <a:cxnLst/>
              <a:rect l="l" t="t" r="r" b="b"/>
              <a:pathLst>
                <a:path w="1055370" h="1055370">
                  <a:moveTo>
                    <a:pt x="527685" y="0"/>
                  </a:moveTo>
                  <a:lnTo>
                    <a:pt x="479650" y="2156"/>
                  </a:lnTo>
                  <a:lnTo>
                    <a:pt x="432824" y="8500"/>
                  </a:lnTo>
                  <a:lnTo>
                    <a:pt x="387394" y="18847"/>
                  </a:lnTo>
                  <a:lnTo>
                    <a:pt x="343545" y="33009"/>
                  </a:lnTo>
                  <a:lnTo>
                    <a:pt x="301464" y="50801"/>
                  </a:lnTo>
                  <a:lnTo>
                    <a:pt x="261337" y="72037"/>
                  </a:lnTo>
                  <a:lnTo>
                    <a:pt x="223351" y="96530"/>
                  </a:lnTo>
                  <a:lnTo>
                    <a:pt x="187690" y="124094"/>
                  </a:lnTo>
                  <a:lnTo>
                    <a:pt x="154543" y="154543"/>
                  </a:lnTo>
                  <a:lnTo>
                    <a:pt x="124094" y="187690"/>
                  </a:lnTo>
                  <a:lnTo>
                    <a:pt x="96530" y="223351"/>
                  </a:lnTo>
                  <a:lnTo>
                    <a:pt x="72037" y="261337"/>
                  </a:lnTo>
                  <a:lnTo>
                    <a:pt x="50801" y="301464"/>
                  </a:lnTo>
                  <a:lnTo>
                    <a:pt x="33009" y="343545"/>
                  </a:lnTo>
                  <a:lnTo>
                    <a:pt x="18847" y="387394"/>
                  </a:lnTo>
                  <a:lnTo>
                    <a:pt x="8500" y="432824"/>
                  </a:lnTo>
                  <a:lnTo>
                    <a:pt x="2156" y="479650"/>
                  </a:lnTo>
                  <a:lnTo>
                    <a:pt x="0" y="527685"/>
                  </a:lnTo>
                  <a:lnTo>
                    <a:pt x="2156" y="575719"/>
                  </a:lnTo>
                  <a:lnTo>
                    <a:pt x="8500" y="622545"/>
                  </a:lnTo>
                  <a:lnTo>
                    <a:pt x="18847" y="667975"/>
                  </a:lnTo>
                  <a:lnTo>
                    <a:pt x="33009" y="711824"/>
                  </a:lnTo>
                  <a:lnTo>
                    <a:pt x="50801" y="753905"/>
                  </a:lnTo>
                  <a:lnTo>
                    <a:pt x="72037" y="794032"/>
                  </a:lnTo>
                  <a:lnTo>
                    <a:pt x="96530" y="832018"/>
                  </a:lnTo>
                  <a:lnTo>
                    <a:pt x="124094" y="867679"/>
                  </a:lnTo>
                  <a:lnTo>
                    <a:pt x="154543" y="900826"/>
                  </a:lnTo>
                  <a:lnTo>
                    <a:pt x="187690" y="931275"/>
                  </a:lnTo>
                  <a:lnTo>
                    <a:pt x="223351" y="958839"/>
                  </a:lnTo>
                  <a:lnTo>
                    <a:pt x="261337" y="983332"/>
                  </a:lnTo>
                  <a:lnTo>
                    <a:pt x="301464" y="1004568"/>
                  </a:lnTo>
                  <a:lnTo>
                    <a:pt x="343545" y="1022360"/>
                  </a:lnTo>
                  <a:lnTo>
                    <a:pt x="387394" y="1036522"/>
                  </a:lnTo>
                  <a:lnTo>
                    <a:pt x="432824" y="1046869"/>
                  </a:lnTo>
                  <a:lnTo>
                    <a:pt x="479650" y="1053213"/>
                  </a:lnTo>
                  <a:lnTo>
                    <a:pt x="527685" y="1055370"/>
                  </a:lnTo>
                  <a:lnTo>
                    <a:pt x="575701" y="1053213"/>
                  </a:lnTo>
                  <a:lnTo>
                    <a:pt x="622512" y="1046869"/>
                  </a:lnTo>
                  <a:lnTo>
                    <a:pt x="667931" y="1036522"/>
                  </a:lnTo>
                  <a:lnTo>
                    <a:pt x="711773" y="1022360"/>
                  </a:lnTo>
                  <a:lnTo>
                    <a:pt x="753850" y="1004568"/>
                  </a:lnTo>
                  <a:lnTo>
                    <a:pt x="793975" y="983332"/>
                  </a:lnTo>
                  <a:lnTo>
                    <a:pt x="831963" y="958839"/>
                  </a:lnTo>
                  <a:lnTo>
                    <a:pt x="867626" y="931275"/>
                  </a:lnTo>
                  <a:lnTo>
                    <a:pt x="900779" y="900826"/>
                  </a:lnTo>
                  <a:lnTo>
                    <a:pt x="931234" y="867679"/>
                  </a:lnTo>
                  <a:lnTo>
                    <a:pt x="958804" y="832018"/>
                  </a:lnTo>
                  <a:lnTo>
                    <a:pt x="983304" y="794032"/>
                  </a:lnTo>
                  <a:lnTo>
                    <a:pt x="1004547" y="753905"/>
                  </a:lnTo>
                  <a:lnTo>
                    <a:pt x="1022345" y="711824"/>
                  </a:lnTo>
                  <a:lnTo>
                    <a:pt x="1036514" y="667975"/>
                  </a:lnTo>
                  <a:lnTo>
                    <a:pt x="1046865" y="622545"/>
                  </a:lnTo>
                  <a:lnTo>
                    <a:pt x="1053212" y="575719"/>
                  </a:lnTo>
                  <a:lnTo>
                    <a:pt x="1055370" y="527685"/>
                  </a:lnTo>
                  <a:lnTo>
                    <a:pt x="1053212" y="479650"/>
                  </a:lnTo>
                  <a:lnTo>
                    <a:pt x="1046865" y="432824"/>
                  </a:lnTo>
                  <a:lnTo>
                    <a:pt x="1036514" y="387394"/>
                  </a:lnTo>
                  <a:lnTo>
                    <a:pt x="1022345" y="343545"/>
                  </a:lnTo>
                  <a:lnTo>
                    <a:pt x="1004547" y="301464"/>
                  </a:lnTo>
                  <a:lnTo>
                    <a:pt x="983304" y="261337"/>
                  </a:lnTo>
                  <a:lnTo>
                    <a:pt x="958804" y="223351"/>
                  </a:lnTo>
                  <a:lnTo>
                    <a:pt x="931234" y="187690"/>
                  </a:lnTo>
                  <a:lnTo>
                    <a:pt x="900779" y="154543"/>
                  </a:lnTo>
                  <a:lnTo>
                    <a:pt x="867626" y="124094"/>
                  </a:lnTo>
                  <a:lnTo>
                    <a:pt x="831963" y="96530"/>
                  </a:lnTo>
                  <a:lnTo>
                    <a:pt x="793975" y="72037"/>
                  </a:lnTo>
                  <a:lnTo>
                    <a:pt x="753850" y="50801"/>
                  </a:lnTo>
                  <a:lnTo>
                    <a:pt x="711773" y="33009"/>
                  </a:lnTo>
                  <a:lnTo>
                    <a:pt x="667931" y="18847"/>
                  </a:lnTo>
                  <a:lnTo>
                    <a:pt x="622512" y="8500"/>
                  </a:lnTo>
                  <a:lnTo>
                    <a:pt x="575701" y="2156"/>
                  </a:lnTo>
                  <a:lnTo>
                    <a:pt x="52768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950338" y="1504950"/>
              <a:ext cx="1055370" cy="1055370"/>
            </a:xfrm>
            <a:custGeom>
              <a:avLst/>
              <a:gdLst/>
              <a:ahLst/>
              <a:cxnLst/>
              <a:rect l="l" t="t" r="r" b="b"/>
              <a:pathLst>
                <a:path w="1055370" h="1055370">
                  <a:moveTo>
                    <a:pt x="0" y="527685"/>
                  </a:moveTo>
                  <a:lnTo>
                    <a:pt x="2156" y="479650"/>
                  </a:lnTo>
                  <a:lnTo>
                    <a:pt x="8500" y="432824"/>
                  </a:lnTo>
                  <a:lnTo>
                    <a:pt x="18847" y="387394"/>
                  </a:lnTo>
                  <a:lnTo>
                    <a:pt x="33009" y="343545"/>
                  </a:lnTo>
                  <a:lnTo>
                    <a:pt x="50801" y="301464"/>
                  </a:lnTo>
                  <a:lnTo>
                    <a:pt x="72037" y="261337"/>
                  </a:lnTo>
                  <a:lnTo>
                    <a:pt x="96530" y="223351"/>
                  </a:lnTo>
                  <a:lnTo>
                    <a:pt x="124094" y="187690"/>
                  </a:lnTo>
                  <a:lnTo>
                    <a:pt x="154543" y="154543"/>
                  </a:lnTo>
                  <a:lnTo>
                    <a:pt x="187690" y="124094"/>
                  </a:lnTo>
                  <a:lnTo>
                    <a:pt x="223351" y="96530"/>
                  </a:lnTo>
                  <a:lnTo>
                    <a:pt x="261337" y="72037"/>
                  </a:lnTo>
                  <a:lnTo>
                    <a:pt x="301464" y="50801"/>
                  </a:lnTo>
                  <a:lnTo>
                    <a:pt x="343545" y="33009"/>
                  </a:lnTo>
                  <a:lnTo>
                    <a:pt x="387394" y="18847"/>
                  </a:lnTo>
                  <a:lnTo>
                    <a:pt x="432824" y="8500"/>
                  </a:lnTo>
                  <a:lnTo>
                    <a:pt x="479650" y="2156"/>
                  </a:lnTo>
                  <a:lnTo>
                    <a:pt x="527685" y="0"/>
                  </a:lnTo>
                  <a:lnTo>
                    <a:pt x="575701" y="2156"/>
                  </a:lnTo>
                  <a:lnTo>
                    <a:pt x="622512" y="8500"/>
                  </a:lnTo>
                  <a:lnTo>
                    <a:pt x="667931" y="18847"/>
                  </a:lnTo>
                  <a:lnTo>
                    <a:pt x="711773" y="33009"/>
                  </a:lnTo>
                  <a:lnTo>
                    <a:pt x="753850" y="50801"/>
                  </a:lnTo>
                  <a:lnTo>
                    <a:pt x="793975" y="72037"/>
                  </a:lnTo>
                  <a:lnTo>
                    <a:pt x="831963" y="96530"/>
                  </a:lnTo>
                  <a:lnTo>
                    <a:pt x="867626" y="124094"/>
                  </a:lnTo>
                  <a:lnTo>
                    <a:pt x="900779" y="154543"/>
                  </a:lnTo>
                  <a:lnTo>
                    <a:pt x="931234" y="187690"/>
                  </a:lnTo>
                  <a:lnTo>
                    <a:pt x="958804" y="223351"/>
                  </a:lnTo>
                  <a:lnTo>
                    <a:pt x="983304" y="261337"/>
                  </a:lnTo>
                  <a:lnTo>
                    <a:pt x="1004547" y="301464"/>
                  </a:lnTo>
                  <a:lnTo>
                    <a:pt x="1022345" y="343545"/>
                  </a:lnTo>
                  <a:lnTo>
                    <a:pt x="1036514" y="387394"/>
                  </a:lnTo>
                  <a:lnTo>
                    <a:pt x="1046865" y="432824"/>
                  </a:lnTo>
                  <a:lnTo>
                    <a:pt x="1053212" y="479650"/>
                  </a:lnTo>
                  <a:lnTo>
                    <a:pt x="1055370" y="527685"/>
                  </a:lnTo>
                  <a:lnTo>
                    <a:pt x="1053212" y="575719"/>
                  </a:lnTo>
                  <a:lnTo>
                    <a:pt x="1046865" y="622545"/>
                  </a:lnTo>
                  <a:lnTo>
                    <a:pt x="1036514" y="667975"/>
                  </a:lnTo>
                  <a:lnTo>
                    <a:pt x="1022345" y="711824"/>
                  </a:lnTo>
                  <a:lnTo>
                    <a:pt x="1004547" y="753905"/>
                  </a:lnTo>
                  <a:lnTo>
                    <a:pt x="983304" y="794032"/>
                  </a:lnTo>
                  <a:lnTo>
                    <a:pt x="958804" y="832018"/>
                  </a:lnTo>
                  <a:lnTo>
                    <a:pt x="931234" y="867679"/>
                  </a:lnTo>
                  <a:lnTo>
                    <a:pt x="900779" y="900826"/>
                  </a:lnTo>
                  <a:lnTo>
                    <a:pt x="867626" y="931275"/>
                  </a:lnTo>
                  <a:lnTo>
                    <a:pt x="831963" y="958839"/>
                  </a:lnTo>
                  <a:lnTo>
                    <a:pt x="793975" y="983332"/>
                  </a:lnTo>
                  <a:lnTo>
                    <a:pt x="753850" y="1004568"/>
                  </a:lnTo>
                  <a:lnTo>
                    <a:pt x="711773" y="1022360"/>
                  </a:lnTo>
                  <a:lnTo>
                    <a:pt x="667931" y="1036522"/>
                  </a:lnTo>
                  <a:lnTo>
                    <a:pt x="622512" y="1046869"/>
                  </a:lnTo>
                  <a:lnTo>
                    <a:pt x="575701" y="1053213"/>
                  </a:lnTo>
                  <a:lnTo>
                    <a:pt x="527685" y="1055370"/>
                  </a:lnTo>
                  <a:lnTo>
                    <a:pt x="479650" y="1053213"/>
                  </a:lnTo>
                  <a:lnTo>
                    <a:pt x="432824" y="1046869"/>
                  </a:lnTo>
                  <a:lnTo>
                    <a:pt x="387394" y="1036522"/>
                  </a:lnTo>
                  <a:lnTo>
                    <a:pt x="343545" y="1022360"/>
                  </a:lnTo>
                  <a:lnTo>
                    <a:pt x="301464" y="1004568"/>
                  </a:lnTo>
                  <a:lnTo>
                    <a:pt x="261337" y="983332"/>
                  </a:lnTo>
                  <a:lnTo>
                    <a:pt x="223351" y="958839"/>
                  </a:lnTo>
                  <a:lnTo>
                    <a:pt x="187690" y="931275"/>
                  </a:lnTo>
                  <a:lnTo>
                    <a:pt x="154543" y="900826"/>
                  </a:lnTo>
                  <a:lnTo>
                    <a:pt x="124094" y="867679"/>
                  </a:lnTo>
                  <a:lnTo>
                    <a:pt x="96530" y="832018"/>
                  </a:lnTo>
                  <a:lnTo>
                    <a:pt x="72037" y="794032"/>
                  </a:lnTo>
                  <a:lnTo>
                    <a:pt x="50801" y="753905"/>
                  </a:lnTo>
                  <a:lnTo>
                    <a:pt x="33009" y="711824"/>
                  </a:lnTo>
                  <a:lnTo>
                    <a:pt x="18847" y="667975"/>
                  </a:lnTo>
                  <a:lnTo>
                    <a:pt x="8500" y="622545"/>
                  </a:lnTo>
                  <a:lnTo>
                    <a:pt x="2156" y="575719"/>
                  </a:lnTo>
                  <a:lnTo>
                    <a:pt x="0" y="527685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069718" y="2826765"/>
              <a:ext cx="816610" cy="816610"/>
            </a:xfrm>
            <a:custGeom>
              <a:avLst/>
              <a:gdLst/>
              <a:ahLst/>
              <a:cxnLst/>
              <a:rect l="l" t="t" r="r" b="b"/>
              <a:pathLst>
                <a:path w="816610" h="816610">
                  <a:moveTo>
                    <a:pt x="408305" y="0"/>
                  </a:moveTo>
                  <a:lnTo>
                    <a:pt x="360678" y="2746"/>
                  </a:lnTo>
                  <a:lnTo>
                    <a:pt x="314668" y="10780"/>
                  </a:lnTo>
                  <a:lnTo>
                    <a:pt x="270580" y="23796"/>
                  </a:lnTo>
                  <a:lnTo>
                    <a:pt x="228720" y="41488"/>
                  </a:lnTo>
                  <a:lnTo>
                    <a:pt x="189394" y="63549"/>
                  </a:lnTo>
                  <a:lnTo>
                    <a:pt x="152909" y="89673"/>
                  </a:lnTo>
                  <a:lnTo>
                    <a:pt x="119570" y="119554"/>
                  </a:lnTo>
                  <a:lnTo>
                    <a:pt x="89683" y="152885"/>
                  </a:lnTo>
                  <a:lnTo>
                    <a:pt x="63555" y="189361"/>
                  </a:lnTo>
                  <a:lnTo>
                    <a:pt x="41491" y="228674"/>
                  </a:lnTo>
                  <a:lnTo>
                    <a:pt x="23798" y="270518"/>
                  </a:lnTo>
                  <a:lnTo>
                    <a:pt x="10780" y="314588"/>
                  </a:lnTo>
                  <a:lnTo>
                    <a:pt x="2746" y="360576"/>
                  </a:lnTo>
                  <a:lnTo>
                    <a:pt x="0" y="408178"/>
                  </a:lnTo>
                  <a:lnTo>
                    <a:pt x="2746" y="455779"/>
                  </a:lnTo>
                  <a:lnTo>
                    <a:pt x="10780" y="501767"/>
                  </a:lnTo>
                  <a:lnTo>
                    <a:pt x="23798" y="545837"/>
                  </a:lnTo>
                  <a:lnTo>
                    <a:pt x="41491" y="587681"/>
                  </a:lnTo>
                  <a:lnTo>
                    <a:pt x="63555" y="626994"/>
                  </a:lnTo>
                  <a:lnTo>
                    <a:pt x="89683" y="663470"/>
                  </a:lnTo>
                  <a:lnTo>
                    <a:pt x="119570" y="696801"/>
                  </a:lnTo>
                  <a:lnTo>
                    <a:pt x="152909" y="726682"/>
                  </a:lnTo>
                  <a:lnTo>
                    <a:pt x="189394" y="752806"/>
                  </a:lnTo>
                  <a:lnTo>
                    <a:pt x="228720" y="774867"/>
                  </a:lnTo>
                  <a:lnTo>
                    <a:pt x="270580" y="792559"/>
                  </a:lnTo>
                  <a:lnTo>
                    <a:pt x="314668" y="805575"/>
                  </a:lnTo>
                  <a:lnTo>
                    <a:pt x="360678" y="813609"/>
                  </a:lnTo>
                  <a:lnTo>
                    <a:pt x="408305" y="816356"/>
                  </a:lnTo>
                  <a:lnTo>
                    <a:pt x="455906" y="813609"/>
                  </a:lnTo>
                  <a:lnTo>
                    <a:pt x="501894" y="805575"/>
                  </a:lnTo>
                  <a:lnTo>
                    <a:pt x="545964" y="792559"/>
                  </a:lnTo>
                  <a:lnTo>
                    <a:pt x="587808" y="774867"/>
                  </a:lnTo>
                  <a:lnTo>
                    <a:pt x="627121" y="752806"/>
                  </a:lnTo>
                  <a:lnTo>
                    <a:pt x="663597" y="726682"/>
                  </a:lnTo>
                  <a:lnTo>
                    <a:pt x="696928" y="696801"/>
                  </a:lnTo>
                  <a:lnTo>
                    <a:pt x="726809" y="663470"/>
                  </a:lnTo>
                  <a:lnTo>
                    <a:pt x="752933" y="626994"/>
                  </a:lnTo>
                  <a:lnTo>
                    <a:pt x="774994" y="587681"/>
                  </a:lnTo>
                  <a:lnTo>
                    <a:pt x="792686" y="545837"/>
                  </a:lnTo>
                  <a:lnTo>
                    <a:pt x="805702" y="501767"/>
                  </a:lnTo>
                  <a:lnTo>
                    <a:pt x="813736" y="455779"/>
                  </a:lnTo>
                  <a:lnTo>
                    <a:pt x="816482" y="408178"/>
                  </a:lnTo>
                  <a:lnTo>
                    <a:pt x="813736" y="360576"/>
                  </a:lnTo>
                  <a:lnTo>
                    <a:pt x="805702" y="314588"/>
                  </a:lnTo>
                  <a:lnTo>
                    <a:pt x="792686" y="270518"/>
                  </a:lnTo>
                  <a:lnTo>
                    <a:pt x="774994" y="228674"/>
                  </a:lnTo>
                  <a:lnTo>
                    <a:pt x="752933" y="189361"/>
                  </a:lnTo>
                  <a:lnTo>
                    <a:pt x="726809" y="152885"/>
                  </a:lnTo>
                  <a:lnTo>
                    <a:pt x="696928" y="119554"/>
                  </a:lnTo>
                  <a:lnTo>
                    <a:pt x="663597" y="89673"/>
                  </a:lnTo>
                  <a:lnTo>
                    <a:pt x="627121" y="63549"/>
                  </a:lnTo>
                  <a:lnTo>
                    <a:pt x="587808" y="41488"/>
                  </a:lnTo>
                  <a:lnTo>
                    <a:pt x="545964" y="23796"/>
                  </a:lnTo>
                  <a:lnTo>
                    <a:pt x="501894" y="10780"/>
                  </a:lnTo>
                  <a:lnTo>
                    <a:pt x="455906" y="2746"/>
                  </a:lnTo>
                  <a:lnTo>
                    <a:pt x="40830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069718" y="2826765"/>
              <a:ext cx="816610" cy="816610"/>
            </a:xfrm>
            <a:custGeom>
              <a:avLst/>
              <a:gdLst/>
              <a:ahLst/>
              <a:cxnLst/>
              <a:rect l="l" t="t" r="r" b="b"/>
              <a:pathLst>
                <a:path w="816610" h="816610">
                  <a:moveTo>
                    <a:pt x="0" y="408178"/>
                  </a:moveTo>
                  <a:lnTo>
                    <a:pt x="2746" y="360576"/>
                  </a:lnTo>
                  <a:lnTo>
                    <a:pt x="10780" y="314588"/>
                  </a:lnTo>
                  <a:lnTo>
                    <a:pt x="23798" y="270518"/>
                  </a:lnTo>
                  <a:lnTo>
                    <a:pt x="41491" y="228674"/>
                  </a:lnTo>
                  <a:lnTo>
                    <a:pt x="63555" y="189361"/>
                  </a:lnTo>
                  <a:lnTo>
                    <a:pt x="89683" y="152885"/>
                  </a:lnTo>
                  <a:lnTo>
                    <a:pt x="119570" y="119554"/>
                  </a:lnTo>
                  <a:lnTo>
                    <a:pt x="152909" y="89673"/>
                  </a:lnTo>
                  <a:lnTo>
                    <a:pt x="189394" y="63549"/>
                  </a:lnTo>
                  <a:lnTo>
                    <a:pt x="228720" y="41488"/>
                  </a:lnTo>
                  <a:lnTo>
                    <a:pt x="270580" y="23796"/>
                  </a:lnTo>
                  <a:lnTo>
                    <a:pt x="314668" y="10780"/>
                  </a:lnTo>
                  <a:lnTo>
                    <a:pt x="360678" y="2746"/>
                  </a:lnTo>
                  <a:lnTo>
                    <a:pt x="408305" y="0"/>
                  </a:lnTo>
                  <a:lnTo>
                    <a:pt x="455906" y="2746"/>
                  </a:lnTo>
                  <a:lnTo>
                    <a:pt x="501894" y="10780"/>
                  </a:lnTo>
                  <a:lnTo>
                    <a:pt x="545964" y="23796"/>
                  </a:lnTo>
                  <a:lnTo>
                    <a:pt x="587808" y="41488"/>
                  </a:lnTo>
                  <a:lnTo>
                    <a:pt x="627121" y="63549"/>
                  </a:lnTo>
                  <a:lnTo>
                    <a:pt x="663597" y="89673"/>
                  </a:lnTo>
                  <a:lnTo>
                    <a:pt x="696928" y="119554"/>
                  </a:lnTo>
                  <a:lnTo>
                    <a:pt x="726809" y="152885"/>
                  </a:lnTo>
                  <a:lnTo>
                    <a:pt x="752933" y="189361"/>
                  </a:lnTo>
                  <a:lnTo>
                    <a:pt x="774994" y="228674"/>
                  </a:lnTo>
                  <a:lnTo>
                    <a:pt x="792686" y="270518"/>
                  </a:lnTo>
                  <a:lnTo>
                    <a:pt x="805702" y="314588"/>
                  </a:lnTo>
                  <a:lnTo>
                    <a:pt x="813736" y="360576"/>
                  </a:lnTo>
                  <a:lnTo>
                    <a:pt x="816482" y="408178"/>
                  </a:lnTo>
                  <a:lnTo>
                    <a:pt x="813736" y="455779"/>
                  </a:lnTo>
                  <a:lnTo>
                    <a:pt x="805702" y="501767"/>
                  </a:lnTo>
                  <a:lnTo>
                    <a:pt x="792686" y="545837"/>
                  </a:lnTo>
                  <a:lnTo>
                    <a:pt x="774994" y="587681"/>
                  </a:lnTo>
                  <a:lnTo>
                    <a:pt x="752933" y="626994"/>
                  </a:lnTo>
                  <a:lnTo>
                    <a:pt x="726809" y="663470"/>
                  </a:lnTo>
                  <a:lnTo>
                    <a:pt x="696928" y="696801"/>
                  </a:lnTo>
                  <a:lnTo>
                    <a:pt x="663597" y="726682"/>
                  </a:lnTo>
                  <a:lnTo>
                    <a:pt x="627121" y="752806"/>
                  </a:lnTo>
                  <a:lnTo>
                    <a:pt x="587808" y="774867"/>
                  </a:lnTo>
                  <a:lnTo>
                    <a:pt x="545964" y="792559"/>
                  </a:lnTo>
                  <a:lnTo>
                    <a:pt x="501894" y="805575"/>
                  </a:lnTo>
                  <a:lnTo>
                    <a:pt x="455906" y="813609"/>
                  </a:lnTo>
                  <a:lnTo>
                    <a:pt x="408305" y="816356"/>
                  </a:lnTo>
                  <a:lnTo>
                    <a:pt x="360678" y="813609"/>
                  </a:lnTo>
                  <a:lnTo>
                    <a:pt x="314668" y="805575"/>
                  </a:lnTo>
                  <a:lnTo>
                    <a:pt x="270580" y="792559"/>
                  </a:lnTo>
                  <a:lnTo>
                    <a:pt x="228720" y="774867"/>
                  </a:lnTo>
                  <a:lnTo>
                    <a:pt x="189394" y="752806"/>
                  </a:lnTo>
                  <a:lnTo>
                    <a:pt x="152909" y="726682"/>
                  </a:lnTo>
                  <a:lnTo>
                    <a:pt x="119570" y="696801"/>
                  </a:lnTo>
                  <a:lnTo>
                    <a:pt x="89683" y="663470"/>
                  </a:lnTo>
                  <a:lnTo>
                    <a:pt x="63555" y="626994"/>
                  </a:lnTo>
                  <a:lnTo>
                    <a:pt x="41491" y="587681"/>
                  </a:lnTo>
                  <a:lnTo>
                    <a:pt x="23798" y="545837"/>
                  </a:lnTo>
                  <a:lnTo>
                    <a:pt x="10780" y="501767"/>
                  </a:lnTo>
                  <a:lnTo>
                    <a:pt x="2746" y="455779"/>
                  </a:lnTo>
                  <a:lnTo>
                    <a:pt x="0" y="408178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230374" y="3986022"/>
              <a:ext cx="586740" cy="586740"/>
            </a:xfrm>
            <a:custGeom>
              <a:avLst/>
              <a:gdLst/>
              <a:ahLst/>
              <a:cxnLst/>
              <a:rect l="l" t="t" r="r" b="b"/>
              <a:pathLst>
                <a:path w="586739" h="586739">
                  <a:moveTo>
                    <a:pt x="293243" y="0"/>
                  </a:moveTo>
                  <a:lnTo>
                    <a:pt x="245684" y="3838"/>
                  </a:lnTo>
                  <a:lnTo>
                    <a:pt x="200566" y="14952"/>
                  </a:lnTo>
                  <a:lnTo>
                    <a:pt x="158493" y="32736"/>
                  </a:lnTo>
                  <a:lnTo>
                    <a:pt x="120069" y="56587"/>
                  </a:lnTo>
                  <a:lnTo>
                    <a:pt x="85899" y="85899"/>
                  </a:lnTo>
                  <a:lnTo>
                    <a:pt x="56587" y="120069"/>
                  </a:lnTo>
                  <a:lnTo>
                    <a:pt x="32736" y="158493"/>
                  </a:lnTo>
                  <a:lnTo>
                    <a:pt x="14952" y="200566"/>
                  </a:lnTo>
                  <a:lnTo>
                    <a:pt x="3838" y="245684"/>
                  </a:lnTo>
                  <a:lnTo>
                    <a:pt x="0" y="293242"/>
                  </a:lnTo>
                  <a:lnTo>
                    <a:pt x="3838" y="340832"/>
                  </a:lnTo>
                  <a:lnTo>
                    <a:pt x="14952" y="385968"/>
                  </a:lnTo>
                  <a:lnTo>
                    <a:pt x="32736" y="428048"/>
                  </a:lnTo>
                  <a:lnTo>
                    <a:pt x="56587" y="466470"/>
                  </a:lnTo>
                  <a:lnTo>
                    <a:pt x="85899" y="500633"/>
                  </a:lnTo>
                  <a:lnTo>
                    <a:pt x="120069" y="529935"/>
                  </a:lnTo>
                  <a:lnTo>
                    <a:pt x="158493" y="553773"/>
                  </a:lnTo>
                  <a:lnTo>
                    <a:pt x="200566" y="571545"/>
                  </a:lnTo>
                  <a:lnTo>
                    <a:pt x="245684" y="582650"/>
                  </a:lnTo>
                  <a:lnTo>
                    <a:pt x="293243" y="586485"/>
                  </a:lnTo>
                  <a:lnTo>
                    <a:pt x="340832" y="582650"/>
                  </a:lnTo>
                  <a:lnTo>
                    <a:pt x="385968" y="571545"/>
                  </a:lnTo>
                  <a:lnTo>
                    <a:pt x="428048" y="553773"/>
                  </a:lnTo>
                  <a:lnTo>
                    <a:pt x="466470" y="529935"/>
                  </a:lnTo>
                  <a:lnTo>
                    <a:pt x="500633" y="500633"/>
                  </a:lnTo>
                  <a:lnTo>
                    <a:pt x="529935" y="466470"/>
                  </a:lnTo>
                  <a:lnTo>
                    <a:pt x="553773" y="428048"/>
                  </a:lnTo>
                  <a:lnTo>
                    <a:pt x="571545" y="385968"/>
                  </a:lnTo>
                  <a:lnTo>
                    <a:pt x="582650" y="340832"/>
                  </a:lnTo>
                  <a:lnTo>
                    <a:pt x="586486" y="293242"/>
                  </a:lnTo>
                  <a:lnTo>
                    <a:pt x="582650" y="245684"/>
                  </a:lnTo>
                  <a:lnTo>
                    <a:pt x="571545" y="200566"/>
                  </a:lnTo>
                  <a:lnTo>
                    <a:pt x="553773" y="158493"/>
                  </a:lnTo>
                  <a:lnTo>
                    <a:pt x="529935" y="120069"/>
                  </a:lnTo>
                  <a:lnTo>
                    <a:pt x="500633" y="85899"/>
                  </a:lnTo>
                  <a:lnTo>
                    <a:pt x="466470" y="56587"/>
                  </a:lnTo>
                  <a:lnTo>
                    <a:pt x="428048" y="32736"/>
                  </a:lnTo>
                  <a:lnTo>
                    <a:pt x="385968" y="14952"/>
                  </a:lnTo>
                  <a:lnTo>
                    <a:pt x="340832" y="3838"/>
                  </a:lnTo>
                  <a:lnTo>
                    <a:pt x="293243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230374" y="3986022"/>
              <a:ext cx="586740" cy="586740"/>
            </a:xfrm>
            <a:custGeom>
              <a:avLst/>
              <a:gdLst/>
              <a:ahLst/>
              <a:cxnLst/>
              <a:rect l="l" t="t" r="r" b="b"/>
              <a:pathLst>
                <a:path w="586739" h="586739">
                  <a:moveTo>
                    <a:pt x="0" y="293242"/>
                  </a:moveTo>
                  <a:lnTo>
                    <a:pt x="3838" y="245684"/>
                  </a:lnTo>
                  <a:lnTo>
                    <a:pt x="14952" y="200566"/>
                  </a:lnTo>
                  <a:lnTo>
                    <a:pt x="32736" y="158493"/>
                  </a:lnTo>
                  <a:lnTo>
                    <a:pt x="56587" y="120069"/>
                  </a:lnTo>
                  <a:lnTo>
                    <a:pt x="85899" y="85899"/>
                  </a:lnTo>
                  <a:lnTo>
                    <a:pt x="120069" y="56587"/>
                  </a:lnTo>
                  <a:lnTo>
                    <a:pt x="158493" y="32736"/>
                  </a:lnTo>
                  <a:lnTo>
                    <a:pt x="200566" y="14952"/>
                  </a:lnTo>
                  <a:lnTo>
                    <a:pt x="245684" y="3838"/>
                  </a:lnTo>
                  <a:lnTo>
                    <a:pt x="293243" y="0"/>
                  </a:lnTo>
                  <a:lnTo>
                    <a:pt x="340832" y="3838"/>
                  </a:lnTo>
                  <a:lnTo>
                    <a:pt x="385968" y="14952"/>
                  </a:lnTo>
                  <a:lnTo>
                    <a:pt x="428048" y="32736"/>
                  </a:lnTo>
                  <a:lnTo>
                    <a:pt x="466470" y="56587"/>
                  </a:lnTo>
                  <a:lnTo>
                    <a:pt x="500633" y="85899"/>
                  </a:lnTo>
                  <a:lnTo>
                    <a:pt x="529935" y="120069"/>
                  </a:lnTo>
                  <a:lnTo>
                    <a:pt x="553773" y="158493"/>
                  </a:lnTo>
                  <a:lnTo>
                    <a:pt x="571545" y="200566"/>
                  </a:lnTo>
                  <a:lnTo>
                    <a:pt x="582650" y="245684"/>
                  </a:lnTo>
                  <a:lnTo>
                    <a:pt x="586486" y="293242"/>
                  </a:lnTo>
                  <a:lnTo>
                    <a:pt x="582650" y="340832"/>
                  </a:lnTo>
                  <a:lnTo>
                    <a:pt x="571545" y="385968"/>
                  </a:lnTo>
                  <a:lnTo>
                    <a:pt x="553773" y="428048"/>
                  </a:lnTo>
                  <a:lnTo>
                    <a:pt x="529935" y="466470"/>
                  </a:lnTo>
                  <a:lnTo>
                    <a:pt x="500633" y="500633"/>
                  </a:lnTo>
                  <a:lnTo>
                    <a:pt x="466470" y="529935"/>
                  </a:lnTo>
                  <a:lnTo>
                    <a:pt x="428048" y="553773"/>
                  </a:lnTo>
                  <a:lnTo>
                    <a:pt x="385968" y="571545"/>
                  </a:lnTo>
                  <a:lnTo>
                    <a:pt x="340832" y="582650"/>
                  </a:lnTo>
                  <a:lnTo>
                    <a:pt x="293243" y="586485"/>
                  </a:lnTo>
                  <a:lnTo>
                    <a:pt x="245684" y="582650"/>
                  </a:lnTo>
                  <a:lnTo>
                    <a:pt x="200566" y="571545"/>
                  </a:lnTo>
                  <a:lnTo>
                    <a:pt x="158493" y="553773"/>
                  </a:lnTo>
                  <a:lnTo>
                    <a:pt x="120069" y="529935"/>
                  </a:lnTo>
                  <a:lnTo>
                    <a:pt x="85899" y="500633"/>
                  </a:lnTo>
                  <a:lnTo>
                    <a:pt x="56587" y="466470"/>
                  </a:lnTo>
                  <a:lnTo>
                    <a:pt x="32736" y="428048"/>
                  </a:lnTo>
                  <a:lnTo>
                    <a:pt x="14952" y="385968"/>
                  </a:lnTo>
                  <a:lnTo>
                    <a:pt x="3838" y="340832"/>
                  </a:lnTo>
                  <a:lnTo>
                    <a:pt x="0" y="293242"/>
                  </a:lnTo>
                  <a:close/>
                </a:path>
              </a:pathLst>
            </a:custGeom>
            <a:ln w="761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0"/>
              <a:ext cx="2478405" cy="6858000"/>
            </a:xfrm>
            <a:custGeom>
              <a:avLst/>
              <a:gdLst/>
              <a:ahLst/>
              <a:cxnLst/>
              <a:rect l="l" t="t" r="r" b="b"/>
              <a:pathLst>
                <a:path w="2478405" h="6858000">
                  <a:moveTo>
                    <a:pt x="2478024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478024" y="6858000"/>
                  </a:lnTo>
                  <a:lnTo>
                    <a:pt x="2478024" y="0"/>
                  </a:lnTo>
                  <a:close/>
                </a:path>
              </a:pathLst>
            </a:custGeom>
            <a:solidFill>
              <a:schemeClr val="tx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950338" y="1504950"/>
              <a:ext cx="1055370" cy="1055370"/>
            </a:xfrm>
            <a:custGeom>
              <a:avLst/>
              <a:gdLst/>
              <a:ahLst/>
              <a:cxnLst/>
              <a:rect l="l" t="t" r="r" b="b"/>
              <a:pathLst>
                <a:path w="1055370" h="1055370">
                  <a:moveTo>
                    <a:pt x="527685" y="0"/>
                  </a:moveTo>
                  <a:lnTo>
                    <a:pt x="479650" y="2156"/>
                  </a:lnTo>
                  <a:lnTo>
                    <a:pt x="432824" y="8500"/>
                  </a:lnTo>
                  <a:lnTo>
                    <a:pt x="387394" y="18847"/>
                  </a:lnTo>
                  <a:lnTo>
                    <a:pt x="343545" y="33009"/>
                  </a:lnTo>
                  <a:lnTo>
                    <a:pt x="301464" y="50801"/>
                  </a:lnTo>
                  <a:lnTo>
                    <a:pt x="261337" y="72037"/>
                  </a:lnTo>
                  <a:lnTo>
                    <a:pt x="223351" y="96530"/>
                  </a:lnTo>
                  <a:lnTo>
                    <a:pt x="187690" y="124094"/>
                  </a:lnTo>
                  <a:lnTo>
                    <a:pt x="154543" y="154543"/>
                  </a:lnTo>
                  <a:lnTo>
                    <a:pt x="124094" y="187690"/>
                  </a:lnTo>
                  <a:lnTo>
                    <a:pt x="96530" y="223351"/>
                  </a:lnTo>
                  <a:lnTo>
                    <a:pt x="72037" y="261337"/>
                  </a:lnTo>
                  <a:lnTo>
                    <a:pt x="50801" y="301464"/>
                  </a:lnTo>
                  <a:lnTo>
                    <a:pt x="33009" y="343545"/>
                  </a:lnTo>
                  <a:lnTo>
                    <a:pt x="18847" y="387394"/>
                  </a:lnTo>
                  <a:lnTo>
                    <a:pt x="8500" y="432824"/>
                  </a:lnTo>
                  <a:lnTo>
                    <a:pt x="2156" y="479650"/>
                  </a:lnTo>
                  <a:lnTo>
                    <a:pt x="0" y="527685"/>
                  </a:lnTo>
                  <a:lnTo>
                    <a:pt x="2156" y="575719"/>
                  </a:lnTo>
                  <a:lnTo>
                    <a:pt x="8500" y="622545"/>
                  </a:lnTo>
                  <a:lnTo>
                    <a:pt x="18847" y="667975"/>
                  </a:lnTo>
                  <a:lnTo>
                    <a:pt x="33009" y="711824"/>
                  </a:lnTo>
                  <a:lnTo>
                    <a:pt x="50801" y="753905"/>
                  </a:lnTo>
                  <a:lnTo>
                    <a:pt x="72037" y="794032"/>
                  </a:lnTo>
                  <a:lnTo>
                    <a:pt x="96530" y="832018"/>
                  </a:lnTo>
                  <a:lnTo>
                    <a:pt x="124094" y="867679"/>
                  </a:lnTo>
                  <a:lnTo>
                    <a:pt x="154543" y="900826"/>
                  </a:lnTo>
                  <a:lnTo>
                    <a:pt x="187690" y="931275"/>
                  </a:lnTo>
                  <a:lnTo>
                    <a:pt x="223351" y="958839"/>
                  </a:lnTo>
                  <a:lnTo>
                    <a:pt x="261337" y="983332"/>
                  </a:lnTo>
                  <a:lnTo>
                    <a:pt x="301464" y="1004568"/>
                  </a:lnTo>
                  <a:lnTo>
                    <a:pt x="343545" y="1022360"/>
                  </a:lnTo>
                  <a:lnTo>
                    <a:pt x="387394" y="1036522"/>
                  </a:lnTo>
                  <a:lnTo>
                    <a:pt x="432824" y="1046869"/>
                  </a:lnTo>
                  <a:lnTo>
                    <a:pt x="479650" y="1053213"/>
                  </a:lnTo>
                  <a:lnTo>
                    <a:pt x="527685" y="1055370"/>
                  </a:lnTo>
                  <a:lnTo>
                    <a:pt x="575701" y="1053213"/>
                  </a:lnTo>
                  <a:lnTo>
                    <a:pt x="622512" y="1046869"/>
                  </a:lnTo>
                  <a:lnTo>
                    <a:pt x="667931" y="1036522"/>
                  </a:lnTo>
                  <a:lnTo>
                    <a:pt x="711773" y="1022360"/>
                  </a:lnTo>
                  <a:lnTo>
                    <a:pt x="753850" y="1004568"/>
                  </a:lnTo>
                  <a:lnTo>
                    <a:pt x="793975" y="983332"/>
                  </a:lnTo>
                  <a:lnTo>
                    <a:pt x="831963" y="958839"/>
                  </a:lnTo>
                  <a:lnTo>
                    <a:pt x="867626" y="931275"/>
                  </a:lnTo>
                  <a:lnTo>
                    <a:pt x="900779" y="900826"/>
                  </a:lnTo>
                  <a:lnTo>
                    <a:pt x="931234" y="867679"/>
                  </a:lnTo>
                  <a:lnTo>
                    <a:pt x="958804" y="832018"/>
                  </a:lnTo>
                  <a:lnTo>
                    <a:pt x="983304" y="794032"/>
                  </a:lnTo>
                  <a:lnTo>
                    <a:pt x="1004547" y="753905"/>
                  </a:lnTo>
                  <a:lnTo>
                    <a:pt x="1022345" y="711824"/>
                  </a:lnTo>
                  <a:lnTo>
                    <a:pt x="1036514" y="667975"/>
                  </a:lnTo>
                  <a:lnTo>
                    <a:pt x="1046865" y="622545"/>
                  </a:lnTo>
                  <a:lnTo>
                    <a:pt x="1053212" y="575719"/>
                  </a:lnTo>
                  <a:lnTo>
                    <a:pt x="1055370" y="527685"/>
                  </a:lnTo>
                  <a:lnTo>
                    <a:pt x="1053212" y="479650"/>
                  </a:lnTo>
                  <a:lnTo>
                    <a:pt x="1046865" y="432824"/>
                  </a:lnTo>
                  <a:lnTo>
                    <a:pt x="1036514" y="387394"/>
                  </a:lnTo>
                  <a:lnTo>
                    <a:pt x="1022345" y="343545"/>
                  </a:lnTo>
                  <a:lnTo>
                    <a:pt x="1004547" y="301464"/>
                  </a:lnTo>
                  <a:lnTo>
                    <a:pt x="983304" y="261337"/>
                  </a:lnTo>
                  <a:lnTo>
                    <a:pt x="958804" y="223351"/>
                  </a:lnTo>
                  <a:lnTo>
                    <a:pt x="931234" y="187690"/>
                  </a:lnTo>
                  <a:lnTo>
                    <a:pt x="900779" y="154543"/>
                  </a:lnTo>
                  <a:lnTo>
                    <a:pt x="867626" y="124094"/>
                  </a:lnTo>
                  <a:lnTo>
                    <a:pt x="831963" y="96530"/>
                  </a:lnTo>
                  <a:lnTo>
                    <a:pt x="793975" y="72037"/>
                  </a:lnTo>
                  <a:lnTo>
                    <a:pt x="753850" y="50801"/>
                  </a:lnTo>
                  <a:lnTo>
                    <a:pt x="711773" y="33009"/>
                  </a:lnTo>
                  <a:lnTo>
                    <a:pt x="667931" y="18847"/>
                  </a:lnTo>
                  <a:lnTo>
                    <a:pt x="622512" y="8500"/>
                  </a:lnTo>
                  <a:lnTo>
                    <a:pt x="575701" y="2156"/>
                  </a:lnTo>
                  <a:lnTo>
                    <a:pt x="52768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950338" y="1504950"/>
              <a:ext cx="1055370" cy="1055370"/>
            </a:xfrm>
            <a:custGeom>
              <a:avLst/>
              <a:gdLst/>
              <a:ahLst/>
              <a:cxnLst/>
              <a:rect l="l" t="t" r="r" b="b"/>
              <a:pathLst>
                <a:path w="1055370" h="1055370">
                  <a:moveTo>
                    <a:pt x="0" y="527685"/>
                  </a:moveTo>
                  <a:lnTo>
                    <a:pt x="2156" y="479650"/>
                  </a:lnTo>
                  <a:lnTo>
                    <a:pt x="8500" y="432824"/>
                  </a:lnTo>
                  <a:lnTo>
                    <a:pt x="18847" y="387394"/>
                  </a:lnTo>
                  <a:lnTo>
                    <a:pt x="33009" y="343545"/>
                  </a:lnTo>
                  <a:lnTo>
                    <a:pt x="50801" y="301464"/>
                  </a:lnTo>
                  <a:lnTo>
                    <a:pt x="72037" y="261337"/>
                  </a:lnTo>
                  <a:lnTo>
                    <a:pt x="96530" y="223351"/>
                  </a:lnTo>
                  <a:lnTo>
                    <a:pt x="124094" y="187690"/>
                  </a:lnTo>
                  <a:lnTo>
                    <a:pt x="154543" y="154543"/>
                  </a:lnTo>
                  <a:lnTo>
                    <a:pt x="187690" y="124094"/>
                  </a:lnTo>
                  <a:lnTo>
                    <a:pt x="223351" y="96530"/>
                  </a:lnTo>
                  <a:lnTo>
                    <a:pt x="261337" y="72037"/>
                  </a:lnTo>
                  <a:lnTo>
                    <a:pt x="301464" y="50801"/>
                  </a:lnTo>
                  <a:lnTo>
                    <a:pt x="343545" y="33009"/>
                  </a:lnTo>
                  <a:lnTo>
                    <a:pt x="387394" y="18847"/>
                  </a:lnTo>
                  <a:lnTo>
                    <a:pt x="432824" y="8500"/>
                  </a:lnTo>
                  <a:lnTo>
                    <a:pt x="479650" y="2156"/>
                  </a:lnTo>
                  <a:lnTo>
                    <a:pt x="527685" y="0"/>
                  </a:lnTo>
                  <a:lnTo>
                    <a:pt x="575701" y="2156"/>
                  </a:lnTo>
                  <a:lnTo>
                    <a:pt x="622512" y="8500"/>
                  </a:lnTo>
                  <a:lnTo>
                    <a:pt x="667931" y="18847"/>
                  </a:lnTo>
                  <a:lnTo>
                    <a:pt x="711773" y="33009"/>
                  </a:lnTo>
                  <a:lnTo>
                    <a:pt x="753850" y="50801"/>
                  </a:lnTo>
                  <a:lnTo>
                    <a:pt x="793975" y="72037"/>
                  </a:lnTo>
                  <a:lnTo>
                    <a:pt x="831963" y="96530"/>
                  </a:lnTo>
                  <a:lnTo>
                    <a:pt x="867626" y="124094"/>
                  </a:lnTo>
                  <a:lnTo>
                    <a:pt x="900779" y="154543"/>
                  </a:lnTo>
                  <a:lnTo>
                    <a:pt x="931234" y="187690"/>
                  </a:lnTo>
                  <a:lnTo>
                    <a:pt x="958804" y="223351"/>
                  </a:lnTo>
                  <a:lnTo>
                    <a:pt x="983304" y="261337"/>
                  </a:lnTo>
                  <a:lnTo>
                    <a:pt x="1004547" y="301464"/>
                  </a:lnTo>
                  <a:lnTo>
                    <a:pt x="1022345" y="343545"/>
                  </a:lnTo>
                  <a:lnTo>
                    <a:pt x="1036514" y="387394"/>
                  </a:lnTo>
                  <a:lnTo>
                    <a:pt x="1046865" y="432824"/>
                  </a:lnTo>
                  <a:lnTo>
                    <a:pt x="1053212" y="479650"/>
                  </a:lnTo>
                  <a:lnTo>
                    <a:pt x="1055370" y="527685"/>
                  </a:lnTo>
                  <a:lnTo>
                    <a:pt x="1053212" y="575719"/>
                  </a:lnTo>
                  <a:lnTo>
                    <a:pt x="1046865" y="622545"/>
                  </a:lnTo>
                  <a:lnTo>
                    <a:pt x="1036514" y="667975"/>
                  </a:lnTo>
                  <a:lnTo>
                    <a:pt x="1022345" y="711824"/>
                  </a:lnTo>
                  <a:lnTo>
                    <a:pt x="1004547" y="753905"/>
                  </a:lnTo>
                  <a:lnTo>
                    <a:pt x="983304" y="794032"/>
                  </a:lnTo>
                  <a:lnTo>
                    <a:pt x="958804" y="832018"/>
                  </a:lnTo>
                  <a:lnTo>
                    <a:pt x="931234" y="867679"/>
                  </a:lnTo>
                  <a:lnTo>
                    <a:pt x="900779" y="900826"/>
                  </a:lnTo>
                  <a:lnTo>
                    <a:pt x="867626" y="931275"/>
                  </a:lnTo>
                  <a:lnTo>
                    <a:pt x="831963" y="958839"/>
                  </a:lnTo>
                  <a:lnTo>
                    <a:pt x="793975" y="983332"/>
                  </a:lnTo>
                  <a:lnTo>
                    <a:pt x="753850" y="1004568"/>
                  </a:lnTo>
                  <a:lnTo>
                    <a:pt x="711773" y="1022360"/>
                  </a:lnTo>
                  <a:lnTo>
                    <a:pt x="667931" y="1036522"/>
                  </a:lnTo>
                  <a:lnTo>
                    <a:pt x="622512" y="1046869"/>
                  </a:lnTo>
                  <a:lnTo>
                    <a:pt x="575701" y="1053213"/>
                  </a:lnTo>
                  <a:lnTo>
                    <a:pt x="527685" y="1055370"/>
                  </a:lnTo>
                  <a:lnTo>
                    <a:pt x="479650" y="1053213"/>
                  </a:lnTo>
                  <a:lnTo>
                    <a:pt x="432824" y="1046869"/>
                  </a:lnTo>
                  <a:lnTo>
                    <a:pt x="387394" y="1036522"/>
                  </a:lnTo>
                  <a:lnTo>
                    <a:pt x="343545" y="1022360"/>
                  </a:lnTo>
                  <a:lnTo>
                    <a:pt x="301464" y="1004568"/>
                  </a:lnTo>
                  <a:lnTo>
                    <a:pt x="261337" y="983332"/>
                  </a:lnTo>
                  <a:lnTo>
                    <a:pt x="223351" y="958839"/>
                  </a:lnTo>
                  <a:lnTo>
                    <a:pt x="187690" y="931275"/>
                  </a:lnTo>
                  <a:lnTo>
                    <a:pt x="154543" y="900826"/>
                  </a:lnTo>
                  <a:lnTo>
                    <a:pt x="124094" y="867679"/>
                  </a:lnTo>
                  <a:lnTo>
                    <a:pt x="96530" y="832018"/>
                  </a:lnTo>
                  <a:lnTo>
                    <a:pt x="72037" y="794032"/>
                  </a:lnTo>
                  <a:lnTo>
                    <a:pt x="50801" y="753905"/>
                  </a:lnTo>
                  <a:lnTo>
                    <a:pt x="33009" y="711824"/>
                  </a:lnTo>
                  <a:lnTo>
                    <a:pt x="18847" y="667975"/>
                  </a:lnTo>
                  <a:lnTo>
                    <a:pt x="8500" y="622545"/>
                  </a:lnTo>
                  <a:lnTo>
                    <a:pt x="2156" y="575719"/>
                  </a:lnTo>
                  <a:lnTo>
                    <a:pt x="0" y="527685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338577" y="1733753"/>
            <a:ext cx="2800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latin typeface="Arial"/>
                <a:cs typeface="Arial"/>
              </a:rPr>
              <a:t>1</a:t>
            </a:r>
            <a:endParaRPr sz="36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031619" y="2788666"/>
            <a:ext cx="892810" cy="1822450"/>
            <a:chOff x="2031619" y="2788666"/>
            <a:chExt cx="892810" cy="1822450"/>
          </a:xfrm>
        </p:grpSpPr>
        <p:sp>
          <p:nvSpPr>
            <p:cNvPr id="15" name="object 15"/>
            <p:cNvSpPr/>
            <p:nvPr/>
          </p:nvSpPr>
          <p:spPr>
            <a:xfrm>
              <a:off x="2069719" y="2826766"/>
              <a:ext cx="816610" cy="816610"/>
            </a:xfrm>
            <a:custGeom>
              <a:avLst/>
              <a:gdLst/>
              <a:ahLst/>
              <a:cxnLst/>
              <a:rect l="l" t="t" r="r" b="b"/>
              <a:pathLst>
                <a:path w="816610" h="816610">
                  <a:moveTo>
                    <a:pt x="408305" y="0"/>
                  </a:moveTo>
                  <a:lnTo>
                    <a:pt x="360678" y="2746"/>
                  </a:lnTo>
                  <a:lnTo>
                    <a:pt x="314668" y="10780"/>
                  </a:lnTo>
                  <a:lnTo>
                    <a:pt x="270580" y="23796"/>
                  </a:lnTo>
                  <a:lnTo>
                    <a:pt x="228720" y="41488"/>
                  </a:lnTo>
                  <a:lnTo>
                    <a:pt x="189394" y="63549"/>
                  </a:lnTo>
                  <a:lnTo>
                    <a:pt x="152909" y="89673"/>
                  </a:lnTo>
                  <a:lnTo>
                    <a:pt x="119570" y="119554"/>
                  </a:lnTo>
                  <a:lnTo>
                    <a:pt x="89683" y="152885"/>
                  </a:lnTo>
                  <a:lnTo>
                    <a:pt x="63555" y="189361"/>
                  </a:lnTo>
                  <a:lnTo>
                    <a:pt x="41491" y="228674"/>
                  </a:lnTo>
                  <a:lnTo>
                    <a:pt x="23798" y="270518"/>
                  </a:lnTo>
                  <a:lnTo>
                    <a:pt x="10780" y="314588"/>
                  </a:lnTo>
                  <a:lnTo>
                    <a:pt x="2746" y="360576"/>
                  </a:lnTo>
                  <a:lnTo>
                    <a:pt x="0" y="408178"/>
                  </a:lnTo>
                  <a:lnTo>
                    <a:pt x="2746" y="455779"/>
                  </a:lnTo>
                  <a:lnTo>
                    <a:pt x="10780" y="501767"/>
                  </a:lnTo>
                  <a:lnTo>
                    <a:pt x="23798" y="545837"/>
                  </a:lnTo>
                  <a:lnTo>
                    <a:pt x="41491" y="587681"/>
                  </a:lnTo>
                  <a:lnTo>
                    <a:pt x="63555" y="626994"/>
                  </a:lnTo>
                  <a:lnTo>
                    <a:pt x="89683" y="663470"/>
                  </a:lnTo>
                  <a:lnTo>
                    <a:pt x="119570" y="696801"/>
                  </a:lnTo>
                  <a:lnTo>
                    <a:pt x="152909" y="726682"/>
                  </a:lnTo>
                  <a:lnTo>
                    <a:pt x="189394" y="752806"/>
                  </a:lnTo>
                  <a:lnTo>
                    <a:pt x="228720" y="774867"/>
                  </a:lnTo>
                  <a:lnTo>
                    <a:pt x="270580" y="792559"/>
                  </a:lnTo>
                  <a:lnTo>
                    <a:pt x="314668" y="805575"/>
                  </a:lnTo>
                  <a:lnTo>
                    <a:pt x="360678" y="813609"/>
                  </a:lnTo>
                  <a:lnTo>
                    <a:pt x="408305" y="816356"/>
                  </a:lnTo>
                  <a:lnTo>
                    <a:pt x="455906" y="813609"/>
                  </a:lnTo>
                  <a:lnTo>
                    <a:pt x="501894" y="805575"/>
                  </a:lnTo>
                  <a:lnTo>
                    <a:pt x="545964" y="792559"/>
                  </a:lnTo>
                  <a:lnTo>
                    <a:pt x="587808" y="774867"/>
                  </a:lnTo>
                  <a:lnTo>
                    <a:pt x="627121" y="752806"/>
                  </a:lnTo>
                  <a:lnTo>
                    <a:pt x="663597" y="726682"/>
                  </a:lnTo>
                  <a:lnTo>
                    <a:pt x="696928" y="696801"/>
                  </a:lnTo>
                  <a:lnTo>
                    <a:pt x="726809" y="663470"/>
                  </a:lnTo>
                  <a:lnTo>
                    <a:pt x="752933" y="626994"/>
                  </a:lnTo>
                  <a:lnTo>
                    <a:pt x="774994" y="587681"/>
                  </a:lnTo>
                  <a:lnTo>
                    <a:pt x="792686" y="545837"/>
                  </a:lnTo>
                  <a:lnTo>
                    <a:pt x="805702" y="501767"/>
                  </a:lnTo>
                  <a:lnTo>
                    <a:pt x="813736" y="455779"/>
                  </a:lnTo>
                  <a:lnTo>
                    <a:pt x="816482" y="408178"/>
                  </a:lnTo>
                  <a:lnTo>
                    <a:pt x="813736" y="360576"/>
                  </a:lnTo>
                  <a:lnTo>
                    <a:pt x="805702" y="314588"/>
                  </a:lnTo>
                  <a:lnTo>
                    <a:pt x="792686" y="270518"/>
                  </a:lnTo>
                  <a:lnTo>
                    <a:pt x="774994" y="228674"/>
                  </a:lnTo>
                  <a:lnTo>
                    <a:pt x="752933" y="189361"/>
                  </a:lnTo>
                  <a:lnTo>
                    <a:pt x="726809" y="152885"/>
                  </a:lnTo>
                  <a:lnTo>
                    <a:pt x="696928" y="119554"/>
                  </a:lnTo>
                  <a:lnTo>
                    <a:pt x="663597" y="89673"/>
                  </a:lnTo>
                  <a:lnTo>
                    <a:pt x="627121" y="63549"/>
                  </a:lnTo>
                  <a:lnTo>
                    <a:pt x="587808" y="41488"/>
                  </a:lnTo>
                  <a:lnTo>
                    <a:pt x="545964" y="23796"/>
                  </a:lnTo>
                  <a:lnTo>
                    <a:pt x="501894" y="10780"/>
                  </a:lnTo>
                  <a:lnTo>
                    <a:pt x="455906" y="2746"/>
                  </a:lnTo>
                  <a:lnTo>
                    <a:pt x="40830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069719" y="2826766"/>
              <a:ext cx="816610" cy="816610"/>
            </a:xfrm>
            <a:custGeom>
              <a:avLst/>
              <a:gdLst/>
              <a:ahLst/>
              <a:cxnLst/>
              <a:rect l="l" t="t" r="r" b="b"/>
              <a:pathLst>
                <a:path w="816610" h="816610">
                  <a:moveTo>
                    <a:pt x="0" y="408178"/>
                  </a:moveTo>
                  <a:lnTo>
                    <a:pt x="2746" y="360576"/>
                  </a:lnTo>
                  <a:lnTo>
                    <a:pt x="10780" y="314588"/>
                  </a:lnTo>
                  <a:lnTo>
                    <a:pt x="23798" y="270518"/>
                  </a:lnTo>
                  <a:lnTo>
                    <a:pt x="41491" y="228674"/>
                  </a:lnTo>
                  <a:lnTo>
                    <a:pt x="63555" y="189361"/>
                  </a:lnTo>
                  <a:lnTo>
                    <a:pt x="89683" y="152885"/>
                  </a:lnTo>
                  <a:lnTo>
                    <a:pt x="119570" y="119554"/>
                  </a:lnTo>
                  <a:lnTo>
                    <a:pt x="152909" y="89673"/>
                  </a:lnTo>
                  <a:lnTo>
                    <a:pt x="189394" y="63549"/>
                  </a:lnTo>
                  <a:lnTo>
                    <a:pt x="228720" y="41488"/>
                  </a:lnTo>
                  <a:lnTo>
                    <a:pt x="270580" y="23796"/>
                  </a:lnTo>
                  <a:lnTo>
                    <a:pt x="314668" y="10780"/>
                  </a:lnTo>
                  <a:lnTo>
                    <a:pt x="360678" y="2746"/>
                  </a:lnTo>
                  <a:lnTo>
                    <a:pt x="408305" y="0"/>
                  </a:lnTo>
                  <a:lnTo>
                    <a:pt x="455906" y="2746"/>
                  </a:lnTo>
                  <a:lnTo>
                    <a:pt x="501894" y="10780"/>
                  </a:lnTo>
                  <a:lnTo>
                    <a:pt x="545964" y="23796"/>
                  </a:lnTo>
                  <a:lnTo>
                    <a:pt x="587808" y="41488"/>
                  </a:lnTo>
                  <a:lnTo>
                    <a:pt x="627121" y="63549"/>
                  </a:lnTo>
                  <a:lnTo>
                    <a:pt x="663597" y="89673"/>
                  </a:lnTo>
                  <a:lnTo>
                    <a:pt x="696928" y="119554"/>
                  </a:lnTo>
                  <a:lnTo>
                    <a:pt x="726809" y="152885"/>
                  </a:lnTo>
                  <a:lnTo>
                    <a:pt x="752933" y="189361"/>
                  </a:lnTo>
                  <a:lnTo>
                    <a:pt x="774994" y="228674"/>
                  </a:lnTo>
                  <a:lnTo>
                    <a:pt x="792686" y="270518"/>
                  </a:lnTo>
                  <a:lnTo>
                    <a:pt x="805702" y="314588"/>
                  </a:lnTo>
                  <a:lnTo>
                    <a:pt x="813736" y="360576"/>
                  </a:lnTo>
                  <a:lnTo>
                    <a:pt x="816482" y="408178"/>
                  </a:lnTo>
                  <a:lnTo>
                    <a:pt x="813736" y="455779"/>
                  </a:lnTo>
                  <a:lnTo>
                    <a:pt x="805702" y="501767"/>
                  </a:lnTo>
                  <a:lnTo>
                    <a:pt x="792686" y="545837"/>
                  </a:lnTo>
                  <a:lnTo>
                    <a:pt x="774994" y="587681"/>
                  </a:lnTo>
                  <a:lnTo>
                    <a:pt x="752933" y="626994"/>
                  </a:lnTo>
                  <a:lnTo>
                    <a:pt x="726809" y="663470"/>
                  </a:lnTo>
                  <a:lnTo>
                    <a:pt x="696928" y="696801"/>
                  </a:lnTo>
                  <a:lnTo>
                    <a:pt x="663597" y="726682"/>
                  </a:lnTo>
                  <a:lnTo>
                    <a:pt x="627121" y="752806"/>
                  </a:lnTo>
                  <a:lnTo>
                    <a:pt x="587808" y="774867"/>
                  </a:lnTo>
                  <a:lnTo>
                    <a:pt x="545964" y="792559"/>
                  </a:lnTo>
                  <a:lnTo>
                    <a:pt x="501894" y="805575"/>
                  </a:lnTo>
                  <a:lnTo>
                    <a:pt x="455906" y="813609"/>
                  </a:lnTo>
                  <a:lnTo>
                    <a:pt x="408305" y="816356"/>
                  </a:lnTo>
                  <a:lnTo>
                    <a:pt x="360678" y="813609"/>
                  </a:lnTo>
                  <a:lnTo>
                    <a:pt x="314668" y="805575"/>
                  </a:lnTo>
                  <a:lnTo>
                    <a:pt x="270580" y="792559"/>
                  </a:lnTo>
                  <a:lnTo>
                    <a:pt x="228720" y="774867"/>
                  </a:lnTo>
                  <a:lnTo>
                    <a:pt x="189394" y="752806"/>
                  </a:lnTo>
                  <a:lnTo>
                    <a:pt x="152909" y="726682"/>
                  </a:lnTo>
                  <a:lnTo>
                    <a:pt x="119570" y="696801"/>
                  </a:lnTo>
                  <a:lnTo>
                    <a:pt x="89683" y="663470"/>
                  </a:lnTo>
                  <a:lnTo>
                    <a:pt x="63555" y="626994"/>
                  </a:lnTo>
                  <a:lnTo>
                    <a:pt x="41491" y="587681"/>
                  </a:lnTo>
                  <a:lnTo>
                    <a:pt x="23798" y="545837"/>
                  </a:lnTo>
                  <a:lnTo>
                    <a:pt x="10780" y="501767"/>
                  </a:lnTo>
                  <a:lnTo>
                    <a:pt x="2746" y="455779"/>
                  </a:lnTo>
                  <a:lnTo>
                    <a:pt x="0" y="408178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230374" y="3986022"/>
              <a:ext cx="586740" cy="586740"/>
            </a:xfrm>
            <a:custGeom>
              <a:avLst/>
              <a:gdLst/>
              <a:ahLst/>
              <a:cxnLst/>
              <a:rect l="l" t="t" r="r" b="b"/>
              <a:pathLst>
                <a:path w="586739" h="586739">
                  <a:moveTo>
                    <a:pt x="293243" y="0"/>
                  </a:moveTo>
                  <a:lnTo>
                    <a:pt x="245684" y="3838"/>
                  </a:lnTo>
                  <a:lnTo>
                    <a:pt x="200566" y="14952"/>
                  </a:lnTo>
                  <a:lnTo>
                    <a:pt x="158493" y="32736"/>
                  </a:lnTo>
                  <a:lnTo>
                    <a:pt x="120069" y="56587"/>
                  </a:lnTo>
                  <a:lnTo>
                    <a:pt x="85899" y="85899"/>
                  </a:lnTo>
                  <a:lnTo>
                    <a:pt x="56587" y="120069"/>
                  </a:lnTo>
                  <a:lnTo>
                    <a:pt x="32736" y="158493"/>
                  </a:lnTo>
                  <a:lnTo>
                    <a:pt x="14952" y="200566"/>
                  </a:lnTo>
                  <a:lnTo>
                    <a:pt x="3838" y="245684"/>
                  </a:lnTo>
                  <a:lnTo>
                    <a:pt x="0" y="293242"/>
                  </a:lnTo>
                  <a:lnTo>
                    <a:pt x="3838" y="340832"/>
                  </a:lnTo>
                  <a:lnTo>
                    <a:pt x="14952" y="385968"/>
                  </a:lnTo>
                  <a:lnTo>
                    <a:pt x="32736" y="428048"/>
                  </a:lnTo>
                  <a:lnTo>
                    <a:pt x="56587" y="466470"/>
                  </a:lnTo>
                  <a:lnTo>
                    <a:pt x="85899" y="500633"/>
                  </a:lnTo>
                  <a:lnTo>
                    <a:pt x="120069" y="529935"/>
                  </a:lnTo>
                  <a:lnTo>
                    <a:pt x="158493" y="553773"/>
                  </a:lnTo>
                  <a:lnTo>
                    <a:pt x="200566" y="571545"/>
                  </a:lnTo>
                  <a:lnTo>
                    <a:pt x="245684" y="582650"/>
                  </a:lnTo>
                  <a:lnTo>
                    <a:pt x="293243" y="586485"/>
                  </a:lnTo>
                  <a:lnTo>
                    <a:pt x="340832" y="582650"/>
                  </a:lnTo>
                  <a:lnTo>
                    <a:pt x="385968" y="571545"/>
                  </a:lnTo>
                  <a:lnTo>
                    <a:pt x="428048" y="553773"/>
                  </a:lnTo>
                  <a:lnTo>
                    <a:pt x="466470" y="529935"/>
                  </a:lnTo>
                  <a:lnTo>
                    <a:pt x="500633" y="500633"/>
                  </a:lnTo>
                  <a:lnTo>
                    <a:pt x="529935" y="466470"/>
                  </a:lnTo>
                  <a:lnTo>
                    <a:pt x="553773" y="428048"/>
                  </a:lnTo>
                  <a:lnTo>
                    <a:pt x="571545" y="385968"/>
                  </a:lnTo>
                  <a:lnTo>
                    <a:pt x="582650" y="340832"/>
                  </a:lnTo>
                  <a:lnTo>
                    <a:pt x="586486" y="293242"/>
                  </a:lnTo>
                  <a:lnTo>
                    <a:pt x="582650" y="245684"/>
                  </a:lnTo>
                  <a:lnTo>
                    <a:pt x="571545" y="200566"/>
                  </a:lnTo>
                  <a:lnTo>
                    <a:pt x="553773" y="158493"/>
                  </a:lnTo>
                  <a:lnTo>
                    <a:pt x="529935" y="120069"/>
                  </a:lnTo>
                  <a:lnTo>
                    <a:pt x="500633" y="85899"/>
                  </a:lnTo>
                  <a:lnTo>
                    <a:pt x="466470" y="56587"/>
                  </a:lnTo>
                  <a:lnTo>
                    <a:pt x="428048" y="32736"/>
                  </a:lnTo>
                  <a:lnTo>
                    <a:pt x="385968" y="14952"/>
                  </a:lnTo>
                  <a:lnTo>
                    <a:pt x="340832" y="3838"/>
                  </a:lnTo>
                  <a:lnTo>
                    <a:pt x="293243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230374" y="3986022"/>
              <a:ext cx="586740" cy="586740"/>
            </a:xfrm>
            <a:custGeom>
              <a:avLst/>
              <a:gdLst/>
              <a:ahLst/>
              <a:cxnLst/>
              <a:rect l="l" t="t" r="r" b="b"/>
              <a:pathLst>
                <a:path w="586739" h="586739">
                  <a:moveTo>
                    <a:pt x="0" y="293242"/>
                  </a:moveTo>
                  <a:lnTo>
                    <a:pt x="3838" y="245684"/>
                  </a:lnTo>
                  <a:lnTo>
                    <a:pt x="14952" y="200566"/>
                  </a:lnTo>
                  <a:lnTo>
                    <a:pt x="32736" y="158493"/>
                  </a:lnTo>
                  <a:lnTo>
                    <a:pt x="56587" y="120069"/>
                  </a:lnTo>
                  <a:lnTo>
                    <a:pt x="85899" y="85899"/>
                  </a:lnTo>
                  <a:lnTo>
                    <a:pt x="120069" y="56587"/>
                  </a:lnTo>
                  <a:lnTo>
                    <a:pt x="158493" y="32736"/>
                  </a:lnTo>
                  <a:lnTo>
                    <a:pt x="200566" y="14952"/>
                  </a:lnTo>
                  <a:lnTo>
                    <a:pt x="245684" y="3838"/>
                  </a:lnTo>
                  <a:lnTo>
                    <a:pt x="293243" y="0"/>
                  </a:lnTo>
                  <a:lnTo>
                    <a:pt x="340832" y="3838"/>
                  </a:lnTo>
                  <a:lnTo>
                    <a:pt x="385968" y="14952"/>
                  </a:lnTo>
                  <a:lnTo>
                    <a:pt x="428048" y="32736"/>
                  </a:lnTo>
                  <a:lnTo>
                    <a:pt x="466470" y="56587"/>
                  </a:lnTo>
                  <a:lnTo>
                    <a:pt x="500633" y="85899"/>
                  </a:lnTo>
                  <a:lnTo>
                    <a:pt x="529935" y="120069"/>
                  </a:lnTo>
                  <a:lnTo>
                    <a:pt x="553773" y="158493"/>
                  </a:lnTo>
                  <a:lnTo>
                    <a:pt x="571545" y="200566"/>
                  </a:lnTo>
                  <a:lnTo>
                    <a:pt x="582650" y="245684"/>
                  </a:lnTo>
                  <a:lnTo>
                    <a:pt x="586486" y="293242"/>
                  </a:lnTo>
                  <a:lnTo>
                    <a:pt x="582650" y="340832"/>
                  </a:lnTo>
                  <a:lnTo>
                    <a:pt x="571545" y="385968"/>
                  </a:lnTo>
                  <a:lnTo>
                    <a:pt x="553773" y="428048"/>
                  </a:lnTo>
                  <a:lnTo>
                    <a:pt x="529935" y="466470"/>
                  </a:lnTo>
                  <a:lnTo>
                    <a:pt x="500633" y="500633"/>
                  </a:lnTo>
                  <a:lnTo>
                    <a:pt x="466470" y="529935"/>
                  </a:lnTo>
                  <a:lnTo>
                    <a:pt x="428048" y="553773"/>
                  </a:lnTo>
                  <a:lnTo>
                    <a:pt x="385968" y="571545"/>
                  </a:lnTo>
                  <a:lnTo>
                    <a:pt x="340832" y="582650"/>
                  </a:lnTo>
                  <a:lnTo>
                    <a:pt x="293243" y="586485"/>
                  </a:lnTo>
                  <a:lnTo>
                    <a:pt x="245684" y="582650"/>
                  </a:lnTo>
                  <a:lnTo>
                    <a:pt x="200566" y="571545"/>
                  </a:lnTo>
                  <a:lnTo>
                    <a:pt x="158493" y="553773"/>
                  </a:lnTo>
                  <a:lnTo>
                    <a:pt x="120069" y="529935"/>
                  </a:lnTo>
                  <a:lnTo>
                    <a:pt x="85899" y="500633"/>
                  </a:lnTo>
                  <a:lnTo>
                    <a:pt x="56587" y="466470"/>
                  </a:lnTo>
                  <a:lnTo>
                    <a:pt x="32736" y="428048"/>
                  </a:lnTo>
                  <a:lnTo>
                    <a:pt x="14952" y="385968"/>
                  </a:lnTo>
                  <a:lnTo>
                    <a:pt x="3838" y="340832"/>
                  </a:lnTo>
                  <a:lnTo>
                    <a:pt x="0" y="293242"/>
                  </a:lnTo>
                  <a:close/>
                </a:path>
              </a:pathLst>
            </a:custGeom>
            <a:ln w="761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2425954" y="4077080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3</a:t>
            </a:r>
            <a:endParaRPr sz="2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654917" y="6444614"/>
            <a:ext cx="2743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z="1400" b="1" dirty="0">
                <a:latin typeface="Arial"/>
                <a:cs typeface="Arial"/>
              </a:rPr>
              <a:t>42</a:t>
            </a:fld>
            <a:endParaRPr sz="1400">
              <a:latin typeface="Arial"/>
              <a:cs typeface="Arial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528015" y="468325"/>
            <a:ext cx="1799589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FFFFFF"/>
                </a:solidFill>
              </a:rPr>
              <a:t>Висн</a:t>
            </a:r>
            <a:r>
              <a:rPr sz="3200" spc="-20" dirty="0">
                <a:solidFill>
                  <a:srgbClr val="FFFFFF"/>
                </a:solidFill>
              </a:rPr>
              <a:t>о</a:t>
            </a:r>
            <a:r>
              <a:rPr sz="3200" spc="-70" dirty="0">
                <a:solidFill>
                  <a:srgbClr val="FFFFFF"/>
                </a:solidFill>
              </a:rPr>
              <a:t>вки</a:t>
            </a:r>
            <a:endParaRPr sz="3200"/>
          </a:p>
        </p:txBody>
      </p:sp>
      <p:sp>
        <p:nvSpPr>
          <p:cNvPr id="21" name="object 21"/>
          <p:cNvSpPr txBox="1"/>
          <p:nvPr/>
        </p:nvSpPr>
        <p:spPr>
          <a:xfrm>
            <a:off x="2352548" y="348233"/>
            <a:ext cx="9502775" cy="617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09345" marR="28575" indent="-287020">
              <a:lnSpc>
                <a:spcPct val="140100"/>
              </a:lnSpc>
              <a:spcBef>
                <a:spcPts val="100"/>
              </a:spcBef>
              <a:buClr>
                <a:srgbClr val="6F2F9F"/>
              </a:buClr>
              <a:buSzPct val="133333"/>
              <a:buFont typeface="Wingdings"/>
              <a:buChar char=""/>
              <a:tabLst>
                <a:tab pos="1109980" algn="l"/>
              </a:tabLst>
            </a:pP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Головна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турбота</a:t>
            </a:r>
            <a:r>
              <a:rPr sz="1800" spc="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підприємців,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теоретиків,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маркетологів</a:t>
            </a:r>
            <a:r>
              <a:rPr sz="1800" spc="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полягає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тому,</a:t>
            </a:r>
            <a:r>
              <a:rPr sz="1800" spc="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щоб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знайти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найбільш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ефективні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стратегії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впливу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поведінку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споживачів.</a:t>
            </a:r>
            <a:endParaRPr sz="1800" dirty="0">
              <a:latin typeface="Microsoft Sans Serif"/>
              <a:cs typeface="Microsoft Sans Serif"/>
            </a:endParaRPr>
          </a:p>
          <a:p>
            <a:pPr marL="1109345" marR="59055" indent="-287020">
              <a:lnSpc>
                <a:spcPct val="140000"/>
              </a:lnSpc>
              <a:buClr>
                <a:srgbClr val="6F2F9F"/>
              </a:buClr>
              <a:buSzPct val="133333"/>
              <a:buFont typeface="Wingdings"/>
              <a:buChar char=""/>
              <a:tabLst>
                <a:tab pos="1174115" algn="l"/>
              </a:tabLst>
            </a:pPr>
            <a:r>
              <a:rPr dirty="0"/>
              <a:t>	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Розвивається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змінюється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орієнтація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бізнесу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(з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виробництва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споживача).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Розвивається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сфера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вивчення</a:t>
            </a:r>
            <a:r>
              <a:rPr sz="18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поведінки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споживачів,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іноді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стимулюючи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зміни</a:t>
            </a:r>
            <a:endParaRPr sz="1800" dirty="0">
              <a:latin typeface="Microsoft Sans Serif"/>
              <a:cs typeface="Microsoft Sans Serif"/>
            </a:endParaRPr>
          </a:p>
          <a:p>
            <a:pPr marL="1109345">
              <a:lnSpc>
                <a:spcPct val="100000"/>
              </a:lnSpc>
              <a:spcBef>
                <a:spcPts val="865"/>
              </a:spcBef>
            </a:pP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організаціях,</a:t>
            </a:r>
            <a:r>
              <a:rPr sz="18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а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іноді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намагаючись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не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відставати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них.</a:t>
            </a:r>
            <a:endParaRPr sz="1800" dirty="0">
              <a:latin typeface="Microsoft Sans Serif"/>
              <a:cs typeface="Microsoft Sans Serif"/>
            </a:endParaRPr>
          </a:p>
          <a:p>
            <a:pPr marL="1109345" marR="405130" indent="-287020">
              <a:lnSpc>
                <a:spcPct val="140000"/>
              </a:lnSpc>
              <a:buClr>
                <a:srgbClr val="6F2F9F"/>
              </a:buClr>
              <a:buSzPct val="133333"/>
              <a:buFont typeface="Wingdings"/>
              <a:buChar char=""/>
              <a:tabLst>
                <a:tab pos="1109980" algn="l"/>
              </a:tabLst>
            </a:pP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Поведінка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</a:t>
            </a:r>
            <a:r>
              <a:rPr sz="18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сьогодні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60" dirty="0">
                <a:solidFill>
                  <a:srgbClr val="001F5F"/>
                </a:solidFill>
                <a:latin typeface="Microsoft Sans Serif"/>
                <a:cs typeface="Microsoft Sans Serif"/>
              </a:rPr>
              <a:t>як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ніколи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важлива,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що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значно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піднімає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роль </a:t>
            </a:r>
            <a:r>
              <a:rPr sz="1800" spc="-459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аналітиків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поведінки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організаціях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будь-якого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типу.</a:t>
            </a:r>
            <a:endParaRPr sz="1800" dirty="0">
              <a:latin typeface="Microsoft Sans Serif"/>
              <a:cs typeface="Microsoft Sans Serif"/>
            </a:endParaRPr>
          </a:p>
          <a:p>
            <a:pPr marL="12700">
              <a:lnSpc>
                <a:spcPts val="3304"/>
              </a:lnSpc>
              <a:tabLst>
                <a:tab pos="822960" algn="l"/>
              </a:tabLst>
            </a:pPr>
            <a:r>
              <a:rPr sz="3200" b="1" dirty="0">
                <a:latin typeface="Arial"/>
                <a:cs typeface="Arial"/>
              </a:rPr>
              <a:t>2	</a:t>
            </a:r>
            <a:r>
              <a:rPr sz="2400" dirty="0">
                <a:solidFill>
                  <a:srgbClr val="6F2F9F"/>
                </a:solidFill>
                <a:latin typeface="Wingdings"/>
                <a:cs typeface="Wingdings"/>
              </a:rPr>
              <a:t></a:t>
            </a:r>
            <a:r>
              <a:rPr sz="2400" spc="-25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Дослідження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споживання</a:t>
            </a:r>
            <a:r>
              <a:rPr sz="1800" spc="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«підкидають»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виробникам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продавцям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ідеї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нових</a:t>
            </a:r>
            <a:endParaRPr sz="1800" dirty="0">
              <a:latin typeface="Microsoft Sans Serif"/>
              <a:cs typeface="Microsoft Sans Serif"/>
            </a:endParaRPr>
          </a:p>
          <a:p>
            <a:pPr marL="1109345">
              <a:lnSpc>
                <a:spcPct val="100000"/>
              </a:lnSpc>
              <a:spcBef>
                <a:spcPts val="585"/>
              </a:spcBef>
            </a:pP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продуктів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стратегій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комунікації.</a:t>
            </a:r>
            <a:endParaRPr sz="1800" dirty="0">
              <a:latin typeface="Microsoft Sans Serif"/>
              <a:cs typeface="Microsoft Sans Serif"/>
            </a:endParaRPr>
          </a:p>
          <a:p>
            <a:pPr marL="1109345" marR="5080" indent="-287020">
              <a:lnSpc>
                <a:spcPts val="3030"/>
              </a:lnSpc>
              <a:spcBef>
                <a:spcPts val="240"/>
              </a:spcBef>
              <a:buClr>
                <a:srgbClr val="6F2F9F"/>
              </a:buClr>
              <a:buSzPct val="133333"/>
              <a:buFont typeface="Wingdings"/>
              <a:buChar char=""/>
              <a:tabLst>
                <a:tab pos="1109980" algn="l"/>
              </a:tabLst>
            </a:pP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Щоб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проникнути</a:t>
            </a:r>
            <a:r>
              <a:rPr sz="18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думки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</a:t>
            </a:r>
            <a:r>
              <a:rPr sz="1800" spc="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зрозуміти,</a:t>
            </a:r>
            <a:r>
              <a:rPr sz="1800" spc="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чому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вони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поводяться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певним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чином,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сьогодні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використовуються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різні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методи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дослідження.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Це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endParaRPr sz="1800" dirty="0">
              <a:latin typeface="Microsoft Sans Serif"/>
              <a:cs typeface="Microsoft Sans Serif"/>
            </a:endParaRPr>
          </a:p>
          <a:p>
            <a:pPr marL="1109345">
              <a:lnSpc>
                <a:spcPct val="100000"/>
              </a:lnSpc>
              <a:spcBef>
                <a:spcPts val="615"/>
              </a:spcBef>
            </a:pP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спостереження,</a:t>
            </a:r>
            <a:r>
              <a:rPr sz="1800" spc="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інтерв'ю,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опитування,</a:t>
            </a:r>
            <a:r>
              <a:rPr sz="1800" spc="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експерименти.</a:t>
            </a:r>
            <a:endParaRPr sz="1800" dirty="0">
              <a:latin typeface="Microsoft Sans Serif"/>
              <a:cs typeface="Microsoft Sans Serif"/>
            </a:endParaRPr>
          </a:p>
          <a:p>
            <a:pPr marL="1109345" marR="376555" indent="-287020">
              <a:lnSpc>
                <a:spcPct val="140000"/>
              </a:lnSpc>
              <a:buClr>
                <a:srgbClr val="6F2F9F"/>
              </a:buClr>
              <a:buSzPct val="133333"/>
              <a:buFont typeface="Wingdings"/>
              <a:buChar char=""/>
              <a:tabLst>
                <a:tab pos="1109980" algn="l"/>
              </a:tabLst>
            </a:pP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Дослідження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не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тільки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допомагають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планувати</a:t>
            </a:r>
            <a:r>
              <a:rPr sz="1800" spc="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маркетингові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заходи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розробляти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стратегії;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вони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служать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також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основою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для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освіти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захисту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надають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інформацію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для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прийняття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рішень</a:t>
            </a:r>
            <a:r>
              <a:rPr sz="1800" spc="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сфері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державної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політики.</a:t>
            </a:r>
            <a:endParaRPr sz="18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92299" y="1183019"/>
            <a:ext cx="8686799" cy="10130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7834"/>
              </a:lnSpc>
              <a:spcBef>
                <a:spcPts val="100"/>
              </a:spcBef>
            </a:pPr>
            <a:r>
              <a:rPr sz="6600" b="1" spc="-10" dirty="0">
                <a:solidFill>
                  <a:schemeClr val="accent1"/>
                </a:solidFill>
                <a:latin typeface="Arial"/>
                <a:cs typeface="Arial"/>
              </a:rPr>
              <a:t>ДЯКУЮ</a:t>
            </a:r>
            <a:r>
              <a:rPr lang="uk-UA" sz="6600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6600" b="1" spc="-10" dirty="0">
                <a:solidFill>
                  <a:schemeClr val="accent1"/>
                </a:solidFill>
                <a:latin typeface="Arial"/>
                <a:cs typeface="Arial"/>
              </a:rPr>
              <a:t>ЗА  </a:t>
            </a:r>
            <a:r>
              <a:rPr sz="6600" b="1" spc="-5" dirty="0">
                <a:solidFill>
                  <a:schemeClr val="accent1"/>
                </a:solidFill>
                <a:latin typeface="Arial"/>
                <a:cs typeface="Arial"/>
              </a:rPr>
              <a:t>УВАГУ!</a:t>
            </a:r>
            <a:endParaRPr sz="6600" dirty="0">
              <a:solidFill>
                <a:schemeClr val="accent1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46759" y="6099382"/>
            <a:ext cx="10751820" cy="6197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15"/>
              </a:lnSpc>
              <a:tabLst>
                <a:tab pos="7749540" algn="l"/>
              </a:tabLst>
            </a:pP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Національний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фармацевтичний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університет	</a:t>
            </a:r>
            <a:r>
              <a:rPr sz="3000" spc="-7" baseline="-6944" dirty="0">
                <a:solidFill>
                  <a:srgbClr val="FFFFFF"/>
                </a:solidFill>
                <a:latin typeface="Microsoft Sans Serif"/>
                <a:cs typeface="Microsoft Sans Serif"/>
              </a:rPr>
              <a:t>E-maіl:</a:t>
            </a:r>
            <a:r>
              <a:rPr sz="3000" spc="-60" baseline="-694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000" spc="-7" baseline="-6944" dirty="0">
                <a:solidFill>
                  <a:srgbClr val="FFFFFF"/>
                </a:solidFill>
                <a:latin typeface="Microsoft Sans Serif"/>
                <a:cs typeface="Microsoft Sans Serif"/>
                <a:hlinkClick r:id="rId2"/>
              </a:rPr>
              <a:t>mail@nuph.edu.ua</a:t>
            </a:r>
            <a:endParaRPr sz="3000" baseline="-6944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tabLst>
                <a:tab pos="8576310" algn="l"/>
              </a:tabLst>
            </a:pPr>
            <a:r>
              <a:rPr sz="20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ву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л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. П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20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шкі</a:t>
            </a:r>
            <a:r>
              <a:rPr sz="20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н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ська,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53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, 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м.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Х</a:t>
            </a:r>
            <a:r>
              <a:rPr sz="20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арків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,</a:t>
            </a:r>
            <a:r>
              <a:rPr sz="20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6100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2	</a:t>
            </a:r>
            <a:r>
              <a:rPr sz="3000" baseline="-6944" dirty="0">
                <a:solidFill>
                  <a:srgbClr val="FFFFFF"/>
                </a:solidFill>
                <a:latin typeface="Microsoft Sans Serif"/>
                <a:cs typeface="Microsoft Sans Serif"/>
              </a:rPr>
              <a:t>ht</a:t>
            </a:r>
            <a:r>
              <a:rPr sz="3000" spc="-15" baseline="-6944" dirty="0">
                <a:solidFill>
                  <a:srgbClr val="FFFFFF"/>
                </a:solidFill>
                <a:latin typeface="Microsoft Sans Serif"/>
                <a:cs typeface="Microsoft Sans Serif"/>
              </a:rPr>
              <a:t>t</a:t>
            </a:r>
            <a:r>
              <a:rPr sz="3000" baseline="-6944" dirty="0">
                <a:solidFill>
                  <a:srgbClr val="FFFFFF"/>
                </a:solidFill>
                <a:latin typeface="Microsoft Sans Serif"/>
                <a:cs typeface="Microsoft Sans Serif"/>
              </a:rPr>
              <a:t>p</a:t>
            </a:r>
            <a:r>
              <a:rPr sz="3000" spc="7" baseline="-6944" dirty="0">
                <a:solidFill>
                  <a:srgbClr val="FFFFFF"/>
                </a:solidFill>
                <a:latin typeface="Microsoft Sans Serif"/>
                <a:cs typeface="Microsoft Sans Serif"/>
              </a:rPr>
              <a:t>s</a:t>
            </a:r>
            <a:r>
              <a:rPr sz="3000" baseline="-6944" dirty="0">
                <a:solidFill>
                  <a:srgbClr val="FFFFFF"/>
                </a:solidFill>
                <a:latin typeface="Microsoft Sans Serif"/>
                <a:cs typeface="Microsoft Sans Serif"/>
              </a:rPr>
              <a:t>:</a:t>
            </a:r>
            <a:r>
              <a:rPr sz="3000" spc="-15" baseline="-6944" dirty="0">
                <a:solidFill>
                  <a:srgbClr val="FFFFFF"/>
                </a:solidFill>
                <a:latin typeface="Microsoft Sans Serif"/>
                <a:cs typeface="Microsoft Sans Serif"/>
              </a:rPr>
              <a:t>/</a:t>
            </a:r>
            <a:r>
              <a:rPr sz="3000" baseline="-6944" dirty="0">
                <a:solidFill>
                  <a:srgbClr val="FFFFFF"/>
                </a:solidFill>
                <a:latin typeface="Microsoft Sans Serif"/>
                <a:cs typeface="Microsoft Sans Serif"/>
              </a:rPr>
              <a:t>/nuph.</a:t>
            </a:r>
            <a:r>
              <a:rPr sz="3000" spc="-22" baseline="-6944" dirty="0">
                <a:solidFill>
                  <a:srgbClr val="FFFFFF"/>
                </a:solidFill>
                <a:latin typeface="Microsoft Sans Serif"/>
                <a:cs typeface="Microsoft Sans Serif"/>
              </a:rPr>
              <a:t>e</a:t>
            </a:r>
            <a:r>
              <a:rPr sz="3000" baseline="-6944" dirty="0">
                <a:solidFill>
                  <a:srgbClr val="FFFFFF"/>
                </a:solidFill>
                <a:latin typeface="Microsoft Sans Serif"/>
                <a:cs typeface="Microsoft Sans Serif"/>
              </a:rPr>
              <a:t>du.</a:t>
            </a:r>
            <a:r>
              <a:rPr sz="3000" spc="-22" baseline="-6944" dirty="0">
                <a:solidFill>
                  <a:srgbClr val="FFFFFF"/>
                </a:solidFill>
                <a:latin typeface="Microsoft Sans Serif"/>
                <a:cs typeface="Microsoft Sans Serif"/>
              </a:rPr>
              <a:t>u</a:t>
            </a:r>
            <a:r>
              <a:rPr sz="3000" baseline="-6944" dirty="0">
                <a:solidFill>
                  <a:srgbClr val="FFFFFF"/>
                </a:solidFill>
                <a:latin typeface="Microsoft Sans Serif"/>
                <a:cs typeface="Microsoft Sans Serif"/>
              </a:rPr>
              <a:t>a</a:t>
            </a:r>
            <a:endParaRPr sz="3000" baseline="-6944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5980668"/>
            <a:ext cx="12192000" cy="877569"/>
          </a:xfrm>
          <a:custGeom>
            <a:avLst/>
            <a:gdLst/>
            <a:ahLst/>
            <a:cxnLst/>
            <a:rect l="l" t="t" r="r" b="b"/>
            <a:pathLst>
              <a:path w="12192000" h="877570">
                <a:moveTo>
                  <a:pt x="12192000" y="0"/>
                </a:moveTo>
                <a:lnTo>
                  <a:pt x="0" y="0"/>
                </a:lnTo>
                <a:lnTo>
                  <a:pt x="0" y="877201"/>
                </a:lnTo>
                <a:lnTo>
                  <a:pt x="12192000" y="877201"/>
                </a:lnTo>
                <a:lnTo>
                  <a:pt x="1219200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6" name="Picture 2" descr="Захист прав споживачів: теорія та практика | Prometheus">
            <a:extLst>
              <a:ext uri="{FF2B5EF4-FFF2-40B4-BE49-F238E27FC236}">
                <a16:creationId xmlns:a16="http://schemas.microsoft.com/office/drawing/2014/main" id="{1F2D1424-C1BC-2977-F4F7-EFC3CADABA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2963483"/>
            <a:ext cx="3327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570</TotalTime>
  <Words>3619</Words>
  <Application>Microsoft Macintosh PowerPoint</Application>
  <PresentationFormat>Широкоэкранный</PresentationFormat>
  <Paragraphs>491</Paragraphs>
  <Slides>43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53" baseType="lpstr">
      <vt:lpstr>MS Gothic</vt:lpstr>
      <vt:lpstr>Arial</vt:lpstr>
      <vt:lpstr>Calibri</vt:lpstr>
      <vt:lpstr>Cambria</vt:lpstr>
      <vt:lpstr>Microsoft Sans Serif</vt:lpstr>
      <vt:lpstr>Tahoma</vt:lpstr>
      <vt:lpstr>Times New Roman</vt:lpstr>
      <vt:lpstr>Trebuchet MS</vt:lpstr>
      <vt:lpstr>Wingdings</vt:lpstr>
      <vt:lpstr>Office Theme</vt:lpstr>
      <vt:lpstr>Презентация PowerPoint</vt:lpstr>
      <vt:lpstr>Теоретичні  питання</vt:lpstr>
      <vt:lpstr>Нобелівська премія з економіки в 2015 р.</vt:lpstr>
      <vt:lpstr>Нобелівська премія з економіки 2017 р.</vt:lpstr>
      <vt:lpstr>Поведінка споживачів</vt:lpstr>
      <vt:lpstr>Навіщо вивчати поведінку  споживачів?</vt:lpstr>
      <vt:lpstr>Підходи до  дослідження  поведінки  споживачів</vt:lpstr>
      <vt:lpstr>Презентация PowerPoint</vt:lpstr>
      <vt:lpstr>Презентация PowerPoint</vt:lpstr>
      <vt:lpstr>Покупець – це людина або організація, що  здійснює оплату грошима і є набувачем  товару або послуги.</vt:lpstr>
      <vt:lpstr>Презентация PowerPoint</vt:lpstr>
      <vt:lpstr>Споживання – розглядалося як спосіб  задоволення базисних людських потреб  за допомогою разового або тривалого  споживання-знищення товарів.</vt:lpstr>
      <vt:lpstr>Презентация PowerPoint</vt:lpstr>
      <vt:lpstr>Мультиатрибутивна модель товару</vt:lpstr>
      <vt:lpstr>Класифікація товару</vt:lpstr>
      <vt:lpstr>Класифікація споживчих товарів</vt:lpstr>
      <vt:lpstr>Ієрархія потреб Маслоу</vt:lpstr>
      <vt:lpstr>Класифікація потреб</vt:lpstr>
      <vt:lpstr>Фізіологічні потреби, потреба у безпеці</vt:lpstr>
      <vt:lpstr>Соціальні потреби</vt:lpstr>
      <vt:lpstr>Презентация PowerPoint</vt:lpstr>
      <vt:lpstr>Розвиток наук про поведінку:</vt:lpstr>
      <vt:lpstr>Еволюція поведінки споживачів</vt:lpstr>
      <vt:lpstr>Відомі теорії поведінки споживачів</vt:lpstr>
      <vt:lpstr>Типологія  споживачів</vt:lpstr>
      <vt:lpstr>Класифікація споживачів</vt:lpstr>
      <vt:lpstr>За психологічними характеристиками:</vt:lpstr>
      <vt:lpstr>По відношенню до ціни:</vt:lpstr>
      <vt:lpstr>За ознакою комунікабельності:</vt:lpstr>
      <vt:lpstr>За швидкістю реакції на появу нового товару на ринку:</vt:lpstr>
      <vt:lpstr>Психотипи покупців</vt:lpstr>
      <vt:lpstr>Основні права споживачів:</vt:lpstr>
      <vt:lpstr>Захист прав споживачів – в Україні гарантований Конституцією контроль за якістю і  безпечністю продукції та всіх видів послуг і робіт з боку держави та громадсько-  суспільний рух на його підтримку.</vt:lpstr>
      <vt:lpstr>Споживачі під час придбання, замовлення або використання продукції, яка реалізується на</vt:lpstr>
      <vt:lpstr>Презентация PowerPoint</vt:lpstr>
      <vt:lpstr>Права споживача у разі придбання ним товару</vt:lpstr>
      <vt:lpstr>Права споживача при придбанні товару</vt:lpstr>
      <vt:lpstr>Судовий захист прав споживачів</vt:lpstr>
      <vt:lpstr>Громадські організації</vt:lpstr>
      <vt:lpstr>Консьюмеризм</vt:lpstr>
      <vt:lpstr>Нові проблеми вивчення повіедінки споживачів</vt:lpstr>
      <vt:lpstr>Висновки</vt:lpstr>
      <vt:lpstr>ДЯКУЮ ЗА 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Microsoft Office User</cp:lastModifiedBy>
  <cp:revision>2</cp:revision>
  <dcterms:created xsi:type="dcterms:W3CDTF">2024-02-04T23:49:41Z</dcterms:created>
  <dcterms:modified xsi:type="dcterms:W3CDTF">2024-02-05T09:22:23Z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2022-11-21T00:00:00Z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2024-02-04T00:00:00Z</vt:filetime>
  </property>
</Properties>
</file>