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19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65"/>
  </p:normalViewPr>
  <p:slideViewPr>
    <p:cSldViewPr>
      <p:cViewPr varScale="1">
        <p:scale>
          <a:sx n="90" d="100"/>
          <a:sy n="90" d="100"/>
        </p:scale>
        <p:origin x="232" y="5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5860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4856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5195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4852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8642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086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4802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0903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8035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8041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82515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4491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05245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8810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18658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83214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44773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90467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A468D2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6031" y="1351389"/>
            <a:ext cx="5289550" cy="4625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47257" y="1737182"/>
            <a:ext cx="5384800" cy="4074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7630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7652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0304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837" r:id="rId18"/>
    <p:sldLayoutId id="2147483838" r:id="rId19"/>
    <p:sldLayoutId id="2147483839" r:id="rId2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39.jp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300050"/>
                </a:moveTo>
                <a:lnTo>
                  <a:pt x="12191619" y="300050"/>
                </a:lnTo>
                <a:lnTo>
                  <a:pt x="12191619" y="0"/>
                </a:lnTo>
                <a:lnTo>
                  <a:pt x="0" y="0"/>
                </a:lnTo>
                <a:lnTo>
                  <a:pt x="0" y="30005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-3175" y="1425382"/>
            <a:ext cx="12192000" cy="1869439"/>
            <a:chOff x="0" y="1340484"/>
            <a:chExt cx="12192000" cy="1869439"/>
          </a:xfrm>
        </p:grpSpPr>
        <p:sp>
          <p:nvSpPr>
            <p:cNvPr id="5" name="object 5"/>
            <p:cNvSpPr/>
            <p:nvPr/>
          </p:nvSpPr>
          <p:spPr>
            <a:xfrm>
              <a:off x="0" y="1340484"/>
              <a:ext cx="12192000" cy="1869439"/>
            </a:xfrm>
            <a:custGeom>
              <a:avLst/>
              <a:gdLst/>
              <a:ahLst/>
              <a:cxnLst/>
              <a:rect l="l" t="t" r="r" b="b"/>
              <a:pathLst>
                <a:path w="12192000" h="1869439">
                  <a:moveTo>
                    <a:pt x="12191971" y="0"/>
                  </a:moveTo>
                  <a:lnTo>
                    <a:pt x="0" y="0"/>
                  </a:lnTo>
                  <a:lnTo>
                    <a:pt x="0" y="1869439"/>
                  </a:lnTo>
                  <a:lnTo>
                    <a:pt x="12191971" y="1869439"/>
                  </a:lnTo>
                  <a:lnTo>
                    <a:pt x="12191971" y="0"/>
                  </a:lnTo>
                  <a:close/>
                </a:path>
              </a:pathLst>
            </a:custGeom>
            <a:solidFill>
              <a:srgbClr val="F1F1F1">
                <a:alpha val="576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340484"/>
              <a:ext cx="12192000" cy="1869439"/>
            </a:xfrm>
            <a:custGeom>
              <a:avLst/>
              <a:gdLst/>
              <a:ahLst/>
              <a:cxnLst/>
              <a:rect l="l" t="t" r="r" b="b"/>
              <a:pathLst>
                <a:path w="12192000" h="1869439">
                  <a:moveTo>
                    <a:pt x="0" y="1869439"/>
                  </a:moveTo>
                  <a:lnTo>
                    <a:pt x="12191971" y="1869439"/>
                  </a:lnTo>
                  <a:lnTo>
                    <a:pt x="1219197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9">
            <a:extLst>
              <a:ext uri="{FF2B5EF4-FFF2-40B4-BE49-F238E27FC236}">
                <a16:creationId xmlns:a16="http://schemas.microsoft.com/office/drawing/2014/main" id="{468A2EF0-257F-449A-7909-AFF41C9A32C5}"/>
              </a:ext>
            </a:extLst>
          </p:cNvPr>
          <p:cNvSpPr txBox="1"/>
          <p:nvPr/>
        </p:nvSpPr>
        <p:spPr>
          <a:xfrm>
            <a:off x="0" y="1600961"/>
            <a:ext cx="12185650" cy="17075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wrap="square" lIns="0" tIns="27305" rIns="0" bIns="0" rtlCol="0">
            <a:spAutoFit/>
          </a:bodyPr>
          <a:lstStyle/>
          <a:p>
            <a:pPr marL="3074670" marR="1602740" indent="-1835785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uk-UA" sz="3600" b="1" spc="285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Лекція</a:t>
            </a:r>
            <a:r>
              <a:rPr sz="3600" b="1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	</a:t>
            </a:r>
            <a:r>
              <a:rPr lang="uk-UA" sz="3600" b="1" spc="445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2</a:t>
            </a:r>
            <a:r>
              <a:rPr sz="3600" b="1" spc="175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.</a:t>
            </a:r>
            <a:r>
              <a:rPr sz="3600" b="1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	</a:t>
            </a:r>
            <a:endParaRPr lang="uk-UA" sz="3600" b="1" dirty="0">
              <a:solidFill>
                <a:schemeClr val="accent1">
                  <a:lumMod val="75000"/>
                </a:schemeClr>
              </a:solidFill>
              <a:latin typeface="Cambria"/>
              <a:cs typeface="Cambria"/>
            </a:endParaRPr>
          </a:p>
          <a:p>
            <a:pPr marL="3074670" marR="1602740" indent="-1835785" algn="r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ru-RU" sz="3600" b="1" spc="229" dirty="0" err="1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Фактори</a:t>
            </a:r>
            <a:r>
              <a:rPr lang="ru-RU" sz="3600" b="1" spc="229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внутрішнього</a:t>
            </a:r>
            <a:r>
              <a:rPr lang="ru-RU" sz="3600" b="1" spc="229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впливу</a:t>
            </a:r>
            <a:r>
              <a:rPr lang="ru-RU" sz="3600" b="1" spc="229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 на </a:t>
            </a:r>
            <a:r>
              <a:rPr lang="ru-RU" sz="3600" b="1" spc="229" dirty="0" err="1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поведінку</a:t>
            </a:r>
            <a:r>
              <a:rPr lang="ru-RU" sz="3600" b="1" spc="229" dirty="0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>
                    <a:lumMod val="75000"/>
                  </a:schemeClr>
                </a:solidFill>
                <a:latin typeface="Cambria"/>
                <a:cs typeface="Cambria"/>
              </a:rPr>
              <a:t>споживача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5" name="Picture 2" descr="Що таке поведінка споживачів і чому це так важливо?">
            <a:extLst>
              <a:ext uri="{FF2B5EF4-FFF2-40B4-BE49-F238E27FC236}">
                <a16:creationId xmlns:a16="http://schemas.microsoft.com/office/drawing/2014/main" id="{0D82F767-8AC4-3246-6F4A-59C7AEF24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3774857"/>
            <a:ext cx="3429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689"/>
            <a:ext cx="3044190" cy="6858000"/>
            <a:chOff x="-1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12547" y="240030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2800" dirty="0">
                <a:solidFill>
                  <a:srgbClr val="FFFFFF"/>
                </a:solidFill>
              </a:rPr>
              <a:t>Те</a:t>
            </a:r>
            <a:r>
              <a:rPr sz="2800" spc="-15" dirty="0">
                <a:solidFill>
                  <a:srgbClr val="FFFFFF"/>
                </a:solidFill>
              </a:rPr>
              <a:t>о</a:t>
            </a:r>
            <a:r>
              <a:rPr sz="2800" spc="-5" dirty="0">
                <a:solidFill>
                  <a:srgbClr val="FFFFFF"/>
                </a:solidFill>
              </a:rPr>
              <a:t>р</a:t>
            </a:r>
            <a:r>
              <a:rPr sz="2800" spc="-15" dirty="0">
                <a:solidFill>
                  <a:srgbClr val="FFFFFF"/>
                </a:solidFill>
              </a:rPr>
              <a:t>етич</a:t>
            </a:r>
            <a:r>
              <a:rPr sz="2800" spc="-30" dirty="0">
                <a:solidFill>
                  <a:srgbClr val="FFFFFF"/>
                </a:solidFill>
              </a:rPr>
              <a:t>н</a:t>
            </a:r>
            <a:r>
              <a:rPr sz="2800" spc="-20" dirty="0">
                <a:solidFill>
                  <a:srgbClr val="FFFFFF"/>
                </a:solidFill>
              </a:rPr>
              <a:t>і  </a:t>
            </a:r>
            <a:r>
              <a:rPr sz="2800" spc="-10" dirty="0">
                <a:solidFill>
                  <a:srgbClr val="FFFFFF"/>
                </a:solidFill>
              </a:rPr>
              <a:t>пит</a:t>
            </a:r>
            <a:r>
              <a:rPr sz="2800" spc="-25" dirty="0">
                <a:solidFill>
                  <a:srgbClr val="FFFFFF"/>
                </a:solidFill>
              </a:rPr>
              <a:t>а</a:t>
            </a:r>
            <a:r>
              <a:rPr sz="2800" spc="-15" dirty="0">
                <a:solidFill>
                  <a:srgbClr val="FFFFFF"/>
                </a:solidFill>
              </a:rPr>
              <a:t>н</a:t>
            </a:r>
            <a:r>
              <a:rPr sz="2800" spc="-25" dirty="0">
                <a:solidFill>
                  <a:srgbClr val="FFFFFF"/>
                </a:solidFill>
              </a:rPr>
              <a:t>н</a:t>
            </a:r>
            <a:r>
              <a:rPr sz="2800" dirty="0">
                <a:solidFill>
                  <a:srgbClr val="FFFFFF"/>
                </a:solidFill>
              </a:rPr>
              <a:t>я</a:t>
            </a:r>
            <a:endParaRPr sz="2800" dirty="0"/>
          </a:p>
        </p:txBody>
      </p:sp>
      <p:sp>
        <p:nvSpPr>
          <p:cNvPr id="16" name="object 16"/>
          <p:cNvSpPr txBox="1"/>
          <p:nvPr/>
        </p:nvSpPr>
        <p:spPr>
          <a:xfrm>
            <a:off x="3293490" y="730351"/>
            <a:ext cx="8480425" cy="350075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59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Процес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прийняття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рішення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споживачем.</a:t>
            </a:r>
          </a:p>
          <a:p>
            <a:pPr marL="469900" indent="-45720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Основні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фактори,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що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впливають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</a:t>
            </a:r>
            <a:r>
              <a:rPr sz="2000" spc="-5" dirty="0">
                <a:latin typeface="Calibri"/>
                <a:cs typeface="Calibri"/>
              </a:rPr>
              <a:t>купівельну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поведінку.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ts val="2280"/>
              </a:lnSpc>
              <a:spcBef>
                <a:spcPts val="359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Зовнішні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фактори.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Культура,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етнічна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приналежність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і </a:t>
            </a:r>
            <a:r>
              <a:rPr sz="2000" spc="-5" dirty="0">
                <a:latin typeface="Calibri"/>
                <a:cs typeface="Calibri"/>
              </a:rPr>
              <a:t>соціальний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клас.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Вплив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сім'ї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домогосподарства.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ts val="2280"/>
              </a:lnSpc>
              <a:spcBef>
                <a:spcPts val="359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Внутрішні</a:t>
            </a:r>
            <a:r>
              <a:rPr sz="2000" dirty="0">
                <a:latin typeface="Calibri"/>
                <a:cs typeface="Calibri"/>
              </a:rPr>
              <a:t> фактори: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особистісні (вік,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образ </a:t>
            </a:r>
            <a:r>
              <a:rPr sz="2000" dirty="0">
                <a:latin typeface="Calibri"/>
                <a:cs typeface="Calibri"/>
              </a:rPr>
              <a:t>і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стиль</a:t>
            </a:r>
            <a:r>
              <a:rPr sz="2000" dirty="0">
                <a:latin typeface="Calibri"/>
                <a:cs typeface="Calibri"/>
              </a:rPr>
              <a:t> життя,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робота,</a:t>
            </a:r>
            <a:endParaRPr sz="2000" dirty="0">
              <a:latin typeface="Calibri"/>
              <a:cs typeface="Calibri"/>
            </a:endParaRPr>
          </a:p>
          <a:p>
            <a:pPr marL="469900" marR="5080">
              <a:lnSpc>
                <a:spcPts val="2160"/>
              </a:lnSpc>
              <a:spcBef>
                <a:spcPts val="150"/>
              </a:spcBef>
            </a:pPr>
            <a:r>
              <a:rPr sz="2000" spc="-5" dirty="0">
                <a:latin typeface="Calibri"/>
                <a:cs typeface="Calibri"/>
              </a:rPr>
              <a:t>економічні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умови,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особливості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характеру, тип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особистості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самооцінка);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психологічні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(сприйняття,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мотиви,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ставлення,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потреби).</a:t>
            </a:r>
          </a:p>
          <a:p>
            <a:pPr marL="469900" indent="-457200">
              <a:lnSpc>
                <a:spcPct val="100000"/>
              </a:lnSpc>
              <a:spcBef>
                <a:spcPts val="330"/>
              </a:spcBef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Інструменти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дослідження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впливу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поведінку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споживачів.</a:t>
            </a:r>
          </a:p>
          <a:p>
            <a:pPr marL="469900" marR="486409" indent="-457200">
              <a:lnSpc>
                <a:spcPts val="2160"/>
              </a:lnSpc>
              <a:spcBef>
                <a:spcPts val="630"/>
              </a:spcBef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Використання </a:t>
            </a:r>
            <a:r>
              <a:rPr sz="2000" dirty="0">
                <a:latin typeface="Calibri"/>
                <a:cs typeface="Calibri"/>
              </a:rPr>
              <a:t>статистики ресурсів Інтернет, </a:t>
            </a:r>
            <a:r>
              <a:rPr sz="2000" spc="-5" dirty="0">
                <a:latin typeface="Calibri"/>
                <a:cs typeface="Calibri"/>
              </a:rPr>
              <a:t>можливостей соціальних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мереж,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контекстної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реклами,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push-повідомлень,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інших засобів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</a:t>
            </a:r>
          </a:p>
          <a:p>
            <a:pPr marL="469900">
              <a:lnSpc>
                <a:spcPts val="2130"/>
              </a:lnSpc>
            </a:pPr>
            <a:r>
              <a:rPr sz="2000" dirty="0">
                <a:latin typeface="Calibri"/>
                <a:cs typeface="Calibri"/>
              </a:rPr>
              <a:t>зворотним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зв’язком.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550158" y="4587367"/>
            <a:ext cx="7788909" cy="18210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Теоретичні</a:t>
            </a:r>
            <a:r>
              <a:rPr sz="2400" b="1" i="1" spc="-3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питання</a:t>
            </a:r>
            <a:r>
              <a:rPr sz="2400" b="1" i="1" spc="-2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sz="2400" b="1" i="1" spc="-1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самостійної</a:t>
            </a:r>
            <a:r>
              <a:rPr sz="2400" b="1" i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підготовки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50" dirty="0">
              <a:latin typeface="Arial"/>
              <a:cs typeface="Arial"/>
            </a:endParaRPr>
          </a:p>
          <a:p>
            <a:pPr marL="692150" indent="-5143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692150" algn="l"/>
                <a:tab pos="692785" algn="l"/>
              </a:tabLst>
            </a:pPr>
            <a:r>
              <a:rPr sz="2000" dirty="0">
                <a:latin typeface="Calibri"/>
                <a:cs typeface="Calibri"/>
              </a:rPr>
              <a:t>Основи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сегментації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</a:t>
            </a:r>
            <a:r>
              <a:rPr sz="2000" spc="-5" dirty="0">
                <a:latin typeface="Calibri"/>
                <a:cs typeface="Calibri"/>
              </a:rPr>
              <a:t> позиціонування.</a:t>
            </a:r>
            <a:endParaRPr sz="2000" dirty="0">
              <a:latin typeface="Calibri"/>
              <a:cs typeface="Calibri"/>
            </a:endParaRPr>
          </a:p>
          <a:p>
            <a:pPr marL="635635" marR="424180" indent="-45720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693420" algn="l"/>
                <a:tab pos="694055" algn="l"/>
              </a:tabLst>
            </a:pPr>
            <a:r>
              <a:rPr dirty="0"/>
              <a:t>	</a:t>
            </a:r>
            <a:r>
              <a:rPr sz="2000" dirty="0">
                <a:latin typeface="Calibri"/>
                <a:cs typeface="Calibri"/>
              </a:rPr>
              <a:t>Вплив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Інтернет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технологій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процес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прийняття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рішення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покупку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8451" y="226372"/>
            <a:ext cx="10982452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>
                <a:solidFill>
                  <a:srgbClr val="001F5F"/>
                </a:solidFill>
              </a:rPr>
              <a:t>Фактори,</a:t>
            </a:r>
            <a:r>
              <a:rPr spc="25" dirty="0">
                <a:solidFill>
                  <a:srgbClr val="001F5F"/>
                </a:solidFill>
              </a:rPr>
              <a:t> </a:t>
            </a:r>
            <a:r>
              <a:rPr spc="5" dirty="0">
                <a:solidFill>
                  <a:srgbClr val="001F5F"/>
                </a:solidFill>
              </a:rPr>
              <a:t>що</a:t>
            </a:r>
            <a:r>
              <a:rPr spc="3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впливають</a:t>
            </a:r>
            <a:r>
              <a:rPr spc="6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на</a:t>
            </a:r>
            <a:r>
              <a:rPr spc="30" dirty="0">
                <a:solidFill>
                  <a:srgbClr val="001F5F"/>
                </a:solidFill>
              </a:rPr>
              <a:t> </a:t>
            </a:r>
            <a:r>
              <a:rPr spc="-35" dirty="0">
                <a:solidFill>
                  <a:srgbClr val="001F5F"/>
                </a:solidFill>
              </a:rPr>
              <a:t>купівельну</a:t>
            </a:r>
            <a:r>
              <a:rPr spc="50" dirty="0">
                <a:solidFill>
                  <a:srgbClr val="001F5F"/>
                </a:solidFill>
              </a:rPr>
              <a:t> </a:t>
            </a:r>
            <a:r>
              <a:rPr spc="-35" dirty="0">
                <a:solidFill>
                  <a:srgbClr val="001F5F"/>
                </a:solidFill>
              </a:rPr>
              <a:t>поведінку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6480" y="1017397"/>
            <a:ext cx="9575165" cy="5416550"/>
            <a:chOff x="1816480" y="1017397"/>
            <a:chExt cx="9575165" cy="5416550"/>
          </a:xfrm>
        </p:grpSpPr>
        <p:sp>
          <p:nvSpPr>
            <p:cNvPr id="4" name="object 4"/>
            <p:cNvSpPr/>
            <p:nvPr/>
          </p:nvSpPr>
          <p:spPr>
            <a:xfrm>
              <a:off x="1822830" y="1023747"/>
              <a:ext cx="9562465" cy="2147570"/>
            </a:xfrm>
            <a:custGeom>
              <a:avLst/>
              <a:gdLst/>
              <a:ahLst/>
              <a:cxnLst/>
              <a:rect l="l" t="t" r="r" b="b"/>
              <a:pathLst>
                <a:path w="9562465" h="2147570">
                  <a:moveTo>
                    <a:pt x="9204325" y="0"/>
                  </a:moveTo>
                  <a:lnTo>
                    <a:pt x="357886" y="0"/>
                  </a:lnTo>
                  <a:lnTo>
                    <a:pt x="309305" y="3267"/>
                  </a:lnTo>
                  <a:lnTo>
                    <a:pt x="262716" y="12787"/>
                  </a:lnTo>
                  <a:lnTo>
                    <a:pt x="218545" y="28130"/>
                  </a:lnTo>
                  <a:lnTo>
                    <a:pt x="177216" y="48871"/>
                  </a:lnTo>
                  <a:lnTo>
                    <a:pt x="139156" y="74583"/>
                  </a:lnTo>
                  <a:lnTo>
                    <a:pt x="104790" y="104838"/>
                  </a:lnTo>
                  <a:lnTo>
                    <a:pt x="74544" y="139210"/>
                  </a:lnTo>
                  <a:lnTo>
                    <a:pt x="48843" y="177273"/>
                  </a:lnTo>
                  <a:lnTo>
                    <a:pt x="28112" y="218598"/>
                  </a:lnTo>
                  <a:lnTo>
                    <a:pt x="12778" y="262760"/>
                  </a:lnTo>
                  <a:lnTo>
                    <a:pt x="3265" y="309332"/>
                  </a:lnTo>
                  <a:lnTo>
                    <a:pt x="0" y="357886"/>
                  </a:lnTo>
                  <a:lnTo>
                    <a:pt x="0" y="1789302"/>
                  </a:lnTo>
                  <a:lnTo>
                    <a:pt x="3265" y="1837856"/>
                  </a:lnTo>
                  <a:lnTo>
                    <a:pt x="12778" y="1884428"/>
                  </a:lnTo>
                  <a:lnTo>
                    <a:pt x="28112" y="1928590"/>
                  </a:lnTo>
                  <a:lnTo>
                    <a:pt x="48843" y="1969915"/>
                  </a:lnTo>
                  <a:lnTo>
                    <a:pt x="74544" y="2007978"/>
                  </a:lnTo>
                  <a:lnTo>
                    <a:pt x="104790" y="2042350"/>
                  </a:lnTo>
                  <a:lnTo>
                    <a:pt x="139156" y="2072605"/>
                  </a:lnTo>
                  <a:lnTo>
                    <a:pt x="177216" y="2098317"/>
                  </a:lnTo>
                  <a:lnTo>
                    <a:pt x="218545" y="2119058"/>
                  </a:lnTo>
                  <a:lnTo>
                    <a:pt x="262716" y="2134401"/>
                  </a:lnTo>
                  <a:lnTo>
                    <a:pt x="309305" y="2143921"/>
                  </a:lnTo>
                  <a:lnTo>
                    <a:pt x="357886" y="2147189"/>
                  </a:lnTo>
                  <a:lnTo>
                    <a:pt x="9204325" y="2147189"/>
                  </a:lnTo>
                  <a:lnTo>
                    <a:pt x="9252905" y="2143921"/>
                  </a:lnTo>
                  <a:lnTo>
                    <a:pt x="9299494" y="2134401"/>
                  </a:lnTo>
                  <a:lnTo>
                    <a:pt x="9343665" y="2119058"/>
                  </a:lnTo>
                  <a:lnTo>
                    <a:pt x="9384994" y="2098317"/>
                  </a:lnTo>
                  <a:lnTo>
                    <a:pt x="9423054" y="2072605"/>
                  </a:lnTo>
                  <a:lnTo>
                    <a:pt x="9457420" y="2042350"/>
                  </a:lnTo>
                  <a:lnTo>
                    <a:pt x="9487666" y="2007978"/>
                  </a:lnTo>
                  <a:lnTo>
                    <a:pt x="9513367" y="1969915"/>
                  </a:lnTo>
                  <a:lnTo>
                    <a:pt x="9534098" y="1928590"/>
                  </a:lnTo>
                  <a:lnTo>
                    <a:pt x="9549432" y="1884428"/>
                  </a:lnTo>
                  <a:lnTo>
                    <a:pt x="9558945" y="1837856"/>
                  </a:lnTo>
                  <a:lnTo>
                    <a:pt x="9562211" y="1789302"/>
                  </a:lnTo>
                  <a:lnTo>
                    <a:pt x="9562211" y="357886"/>
                  </a:lnTo>
                  <a:lnTo>
                    <a:pt x="9558945" y="309332"/>
                  </a:lnTo>
                  <a:lnTo>
                    <a:pt x="9549432" y="262760"/>
                  </a:lnTo>
                  <a:lnTo>
                    <a:pt x="9534098" y="218598"/>
                  </a:lnTo>
                  <a:lnTo>
                    <a:pt x="9513367" y="177273"/>
                  </a:lnTo>
                  <a:lnTo>
                    <a:pt x="9487666" y="139210"/>
                  </a:lnTo>
                  <a:lnTo>
                    <a:pt x="9457420" y="104838"/>
                  </a:lnTo>
                  <a:lnTo>
                    <a:pt x="9423054" y="74583"/>
                  </a:lnTo>
                  <a:lnTo>
                    <a:pt x="9384994" y="48871"/>
                  </a:lnTo>
                  <a:lnTo>
                    <a:pt x="9343665" y="28130"/>
                  </a:lnTo>
                  <a:lnTo>
                    <a:pt x="9299494" y="12787"/>
                  </a:lnTo>
                  <a:lnTo>
                    <a:pt x="9252905" y="3267"/>
                  </a:lnTo>
                  <a:lnTo>
                    <a:pt x="9204325" y="0"/>
                  </a:lnTo>
                  <a:close/>
                </a:path>
              </a:pathLst>
            </a:custGeom>
            <a:solidFill>
              <a:srgbClr val="CCB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2830" y="1023747"/>
              <a:ext cx="9562465" cy="2147570"/>
            </a:xfrm>
            <a:custGeom>
              <a:avLst/>
              <a:gdLst/>
              <a:ahLst/>
              <a:cxnLst/>
              <a:rect l="l" t="t" r="r" b="b"/>
              <a:pathLst>
                <a:path w="9562465" h="2147570">
                  <a:moveTo>
                    <a:pt x="0" y="357886"/>
                  </a:moveTo>
                  <a:lnTo>
                    <a:pt x="3265" y="309332"/>
                  </a:lnTo>
                  <a:lnTo>
                    <a:pt x="12778" y="262760"/>
                  </a:lnTo>
                  <a:lnTo>
                    <a:pt x="28112" y="218598"/>
                  </a:lnTo>
                  <a:lnTo>
                    <a:pt x="48843" y="177273"/>
                  </a:lnTo>
                  <a:lnTo>
                    <a:pt x="74544" y="139210"/>
                  </a:lnTo>
                  <a:lnTo>
                    <a:pt x="104790" y="104838"/>
                  </a:lnTo>
                  <a:lnTo>
                    <a:pt x="139156" y="74583"/>
                  </a:lnTo>
                  <a:lnTo>
                    <a:pt x="177216" y="48871"/>
                  </a:lnTo>
                  <a:lnTo>
                    <a:pt x="218545" y="28130"/>
                  </a:lnTo>
                  <a:lnTo>
                    <a:pt x="262716" y="12787"/>
                  </a:lnTo>
                  <a:lnTo>
                    <a:pt x="309305" y="3267"/>
                  </a:lnTo>
                  <a:lnTo>
                    <a:pt x="357886" y="0"/>
                  </a:lnTo>
                  <a:lnTo>
                    <a:pt x="9204325" y="0"/>
                  </a:lnTo>
                  <a:lnTo>
                    <a:pt x="9252905" y="3267"/>
                  </a:lnTo>
                  <a:lnTo>
                    <a:pt x="9299494" y="12787"/>
                  </a:lnTo>
                  <a:lnTo>
                    <a:pt x="9343665" y="28130"/>
                  </a:lnTo>
                  <a:lnTo>
                    <a:pt x="9384994" y="48871"/>
                  </a:lnTo>
                  <a:lnTo>
                    <a:pt x="9423054" y="74583"/>
                  </a:lnTo>
                  <a:lnTo>
                    <a:pt x="9457420" y="104838"/>
                  </a:lnTo>
                  <a:lnTo>
                    <a:pt x="9487666" y="139210"/>
                  </a:lnTo>
                  <a:lnTo>
                    <a:pt x="9513367" y="177273"/>
                  </a:lnTo>
                  <a:lnTo>
                    <a:pt x="9534098" y="218598"/>
                  </a:lnTo>
                  <a:lnTo>
                    <a:pt x="9549432" y="262760"/>
                  </a:lnTo>
                  <a:lnTo>
                    <a:pt x="9558945" y="309332"/>
                  </a:lnTo>
                  <a:lnTo>
                    <a:pt x="9562211" y="357886"/>
                  </a:lnTo>
                  <a:lnTo>
                    <a:pt x="9562211" y="1789302"/>
                  </a:lnTo>
                  <a:lnTo>
                    <a:pt x="9558945" y="1837856"/>
                  </a:lnTo>
                  <a:lnTo>
                    <a:pt x="9549432" y="1884428"/>
                  </a:lnTo>
                  <a:lnTo>
                    <a:pt x="9534098" y="1928590"/>
                  </a:lnTo>
                  <a:lnTo>
                    <a:pt x="9513367" y="1969915"/>
                  </a:lnTo>
                  <a:lnTo>
                    <a:pt x="9487666" y="2007978"/>
                  </a:lnTo>
                  <a:lnTo>
                    <a:pt x="9457420" y="2042350"/>
                  </a:lnTo>
                  <a:lnTo>
                    <a:pt x="9423054" y="2072605"/>
                  </a:lnTo>
                  <a:lnTo>
                    <a:pt x="9384994" y="2098317"/>
                  </a:lnTo>
                  <a:lnTo>
                    <a:pt x="9343665" y="2119058"/>
                  </a:lnTo>
                  <a:lnTo>
                    <a:pt x="9299494" y="2134401"/>
                  </a:lnTo>
                  <a:lnTo>
                    <a:pt x="9252905" y="2143921"/>
                  </a:lnTo>
                  <a:lnTo>
                    <a:pt x="9204325" y="2147189"/>
                  </a:lnTo>
                  <a:lnTo>
                    <a:pt x="357886" y="2147189"/>
                  </a:lnTo>
                  <a:lnTo>
                    <a:pt x="309305" y="2143921"/>
                  </a:lnTo>
                  <a:lnTo>
                    <a:pt x="262716" y="2134401"/>
                  </a:lnTo>
                  <a:lnTo>
                    <a:pt x="218545" y="2119058"/>
                  </a:lnTo>
                  <a:lnTo>
                    <a:pt x="177216" y="2098317"/>
                  </a:lnTo>
                  <a:lnTo>
                    <a:pt x="139156" y="2072605"/>
                  </a:lnTo>
                  <a:lnTo>
                    <a:pt x="104790" y="2042350"/>
                  </a:lnTo>
                  <a:lnTo>
                    <a:pt x="74544" y="2007978"/>
                  </a:lnTo>
                  <a:lnTo>
                    <a:pt x="48843" y="1969915"/>
                  </a:lnTo>
                  <a:lnTo>
                    <a:pt x="28112" y="1928590"/>
                  </a:lnTo>
                  <a:lnTo>
                    <a:pt x="12778" y="1884428"/>
                  </a:lnTo>
                  <a:lnTo>
                    <a:pt x="3265" y="1837856"/>
                  </a:lnTo>
                  <a:lnTo>
                    <a:pt x="0" y="1789302"/>
                  </a:lnTo>
                  <a:lnTo>
                    <a:pt x="0" y="357886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22830" y="3221354"/>
              <a:ext cx="9562465" cy="3206115"/>
            </a:xfrm>
            <a:custGeom>
              <a:avLst/>
              <a:gdLst/>
              <a:ahLst/>
              <a:cxnLst/>
              <a:rect l="l" t="t" r="r" b="b"/>
              <a:pathLst>
                <a:path w="9562465" h="3206115">
                  <a:moveTo>
                    <a:pt x="9027922" y="0"/>
                  </a:moveTo>
                  <a:lnTo>
                    <a:pt x="534288" y="0"/>
                  </a:lnTo>
                  <a:lnTo>
                    <a:pt x="485647" y="2183"/>
                  </a:lnTo>
                  <a:lnTo>
                    <a:pt x="438231" y="8610"/>
                  </a:lnTo>
                  <a:lnTo>
                    <a:pt x="392230" y="19089"/>
                  </a:lnTo>
                  <a:lnTo>
                    <a:pt x="347830" y="33433"/>
                  </a:lnTo>
                  <a:lnTo>
                    <a:pt x="305222" y="51452"/>
                  </a:lnTo>
                  <a:lnTo>
                    <a:pt x="264592" y="72959"/>
                  </a:lnTo>
                  <a:lnTo>
                    <a:pt x="226130" y="97763"/>
                  </a:lnTo>
                  <a:lnTo>
                    <a:pt x="190025" y="125677"/>
                  </a:lnTo>
                  <a:lnTo>
                    <a:pt x="156463" y="156511"/>
                  </a:lnTo>
                  <a:lnTo>
                    <a:pt x="125635" y="190077"/>
                  </a:lnTo>
                  <a:lnTo>
                    <a:pt x="97728" y="226186"/>
                  </a:lnTo>
                  <a:lnTo>
                    <a:pt x="72930" y="264649"/>
                  </a:lnTo>
                  <a:lnTo>
                    <a:pt x="51431" y="305277"/>
                  </a:lnTo>
                  <a:lnTo>
                    <a:pt x="33418" y="347881"/>
                  </a:lnTo>
                  <a:lnTo>
                    <a:pt x="19080" y="392274"/>
                  </a:lnTo>
                  <a:lnTo>
                    <a:pt x="8605" y="438265"/>
                  </a:lnTo>
                  <a:lnTo>
                    <a:pt x="2182" y="485666"/>
                  </a:lnTo>
                  <a:lnTo>
                    <a:pt x="0" y="534289"/>
                  </a:lnTo>
                  <a:lnTo>
                    <a:pt x="0" y="2671368"/>
                  </a:lnTo>
                  <a:lnTo>
                    <a:pt x="2182" y="2719998"/>
                  </a:lnTo>
                  <a:lnTo>
                    <a:pt x="8605" y="2767405"/>
                  </a:lnTo>
                  <a:lnTo>
                    <a:pt x="19080" y="2813401"/>
                  </a:lnTo>
                  <a:lnTo>
                    <a:pt x="33418" y="2857796"/>
                  </a:lnTo>
                  <a:lnTo>
                    <a:pt x="51431" y="2900402"/>
                  </a:lnTo>
                  <a:lnTo>
                    <a:pt x="72930" y="2941031"/>
                  </a:lnTo>
                  <a:lnTo>
                    <a:pt x="97728" y="2979493"/>
                  </a:lnTo>
                  <a:lnTo>
                    <a:pt x="125635" y="3015601"/>
                  </a:lnTo>
                  <a:lnTo>
                    <a:pt x="156464" y="3049165"/>
                  </a:lnTo>
                  <a:lnTo>
                    <a:pt x="190025" y="3079997"/>
                  </a:lnTo>
                  <a:lnTo>
                    <a:pt x="226130" y="3107908"/>
                  </a:lnTo>
                  <a:lnTo>
                    <a:pt x="264592" y="3132709"/>
                  </a:lnTo>
                  <a:lnTo>
                    <a:pt x="305222" y="3154213"/>
                  </a:lnTo>
                  <a:lnTo>
                    <a:pt x="347830" y="3172230"/>
                  </a:lnTo>
                  <a:lnTo>
                    <a:pt x="392230" y="3186571"/>
                  </a:lnTo>
                  <a:lnTo>
                    <a:pt x="438231" y="3197049"/>
                  </a:lnTo>
                  <a:lnTo>
                    <a:pt x="485647" y="3203474"/>
                  </a:lnTo>
                  <a:lnTo>
                    <a:pt x="534288" y="3205657"/>
                  </a:lnTo>
                  <a:lnTo>
                    <a:pt x="9027922" y="3205657"/>
                  </a:lnTo>
                  <a:lnTo>
                    <a:pt x="9076563" y="3203474"/>
                  </a:lnTo>
                  <a:lnTo>
                    <a:pt x="9123979" y="3197049"/>
                  </a:lnTo>
                  <a:lnTo>
                    <a:pt x="9169980" y="3186571"/>
                  </a:lnTo>
                  <a:lnTo>
                    <a:pt x="9214380" y="3172230"/>
                  </a:lnTo>
                  <a:lnTo>
                    <a:pt x="9256988" y="3154213"/>
                  </a:lnTo>
                  <a:lnTo>
                    <a:pt x="9297618" y="3132709"/>
                  </a:lnTo>
                  <a:lnTo>
                    <a:pt x="9336080" y="3107908"/>
                  </a:lnTo>
                  <a:lnTo>
                    <a:pt x="9372185" y="3079997"/>
                  </a:lnTo>
                  <a:lnTo>
                    <a:pt x="9405747" y="3049165"/>
                  </a:lnTo>
                  <a:lnTo>
                    <a:pt x="9436575" y="3015601"/>
                  </a:lnTo>
                  <a:lnTo>
                    <a:pt x="9464482" y="2979493"/>
                  </a:lnTo>
                  <a:lnTo>
                    <a:pt x="9489280" y="2941031"/>
                  </a:lnTo>
                  <a:lnTo>
                    <a:pt x="9510779" y="2900402"/>
                  </a:lnTo>
                  <a:lnTo>
                    <a:pt x="9528792" y="2857796"/>
                  </a:lnTo>
                  <a:lnTo>
                    <a:pt x="9543130" y="2813401"/>
                  </a:lnTo>
                  <a:lnTo>
                    <a:pt x="9553605" y="2767405"/>
                  </a:lnTo>
                  <a:lnTo>
                    <a:pt x="9560028" y="2719998"/>
                  </a:lnTo>
                  <a:lnTo>
                    <a:pt x="9562211" y="2671368"/>
                  </a:lnTo>
                  <a:lnTo>
                    <a:pt x="9562211" y="534289"/>
                  </a:lnTo>
                  <a:lnTo>
                    <a:pt x="9560028" y="485666"/>
                  </a:lnTo>
                  <a:lnTo>
                    <a:pt x="9553605" y="438265"/>
                  </a:lnTo>
                  <a:lnTo>
                    <a:pt x="9543130" y="392274"/>
                  </a:lnTo>
                  <a:lnTo>
                    <a:pt x="9528792" y="347881"/>
                  </a:lnTo>
                  <a:lnTo>
                    <a:pt x="9510779" y="305277"/>
                  </a:lnTo>
                  <a:lnTo>
                    <a:pt x="9489280" y="264649"/>
                  </a:lnTo>
                  <a:lnTo>
                    <a:pt x="9464482" y="226186"/>
                  </a:lnTo>
                  <a:lnTo>
                    <a:pt x="9436575" y="190077"/>
                  </a:lnTo>
                  <a:lnTo>
                    <a:pt x="9405747" y="156511"/>
                  </a:lnTo>
                  <a:lnTo>
                    <a:pt x="9372185" y="125677"/>
                  </a:lnTo>
                  <a:lnTo>
                    <a:pt x="9336080" y="97763"/>
                  </a:lnTo>
                  <a:lnTo>
                    <a:pt x="9297618" y="72959"/>
                  </a:lnTo>
                  <a:lnTo>
                    <a:pt x="9256988" y="51452"/>
                  </a:lnTo>
                  <a:lnTo>
                    <a:pt x="9214380" y="33433"/>
                  </a:lnTo>
                  <a:lnTo>
                    <a:pt x="9169980" y="19089"/>
                  </a:lnTo>
                  <a:lnTo>
                    <a:pt x="9123979" y="8610"/>
                  </a:lnTo>
                  <a:lnTo>
                    <a:pt x="9076563" y="2183"/>
                  </a:lnTo>
                  <a:lnTo>
                    <a:pt x="9027922" y="0"/>
                  </a:lnTo>
                  <a:close/>
                </a:path>
              </a:pathLst>
            </a:custGeom>
            <a:solidFill>
              <a:srgbClr val="F6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2830" y="3221354"/>
              <a:ext cx="9562465" cy="3206115"/>
            </a:xfrm>
            <a:custGeom>
              <a:avLst/>
              <a:gdLst/>
              <a:ahLst/>
              <a:cxnLst/>
              <a:rect l="l" t="t" r="r" b="b"/>
              <a:pathLst>
                <a:path w="9562465" h="3206115">
                  <a:moveTo>
                    <a:pt x="0" y="534289"/>
                  </a:moveTo>
                  <a:lnTo>
                    <a:pt x="2182" y="485666"/>
                  </a:lnTo>
                  <a:lnTo>
                    <a:pt x="8605" y="438265"/>
                  </a:lnTo>
                  <a:lnTo>
                    <a:pt x="19080" y="392274"/>
                  </a:lnTo>
                  <a:lnTo>
                    <a:pt x="33418" y="347881"/>
                  </a:lnTo>
                  <a:lnTo>
                    <a:pt x="51431" y="305277"/>
                  </a:lnTo>
                  <a:lnTo>
                    <a:pt x="72930" y="264649"/>
                  </a:lnTo>
                  <a:lnTo>
                    <a:pt x="97728" y="226186"/>
                  </a:lnTo>
                  <a:lnTo>
                    <a:pt x="125635" y="190077"/>
                  </a:lnTo>
                  <a:lnTo>
                    <a:pt x="156463" y="156511"/>
                  </a:lnTo>
                  <a:lnTo>
                    <a:pt x="190025" y="125677"/>
                  </a:lnTo>
                  <a:lnTo>
                    <a:pt x="226130" y="97763"/>
                  </a:lnTo>
                  <a:lnTo>
                    <a:pt x="264592" y="72959"/>
                  </a:lnTo>
                  <a:lnTo>
                    <a:pt x="305222" y="51452"/>
                  </a:lnTo>
                  <a:lnTo>
                    <a:pt x="347830" y="33433"/>
                  </a:lnTo>
                  <a:lnTo>
                    <a:pt x="392230" y="19089"/>
                  </a:lnTo>
                  <a:lnTo>
                    <a:pt x="438231" y="8610"/>
                  </a:lnTo>
                  <a:lnTo>
                    <a:pt x="485647" y="2183"/>
                  </a:lnTo>
                  <a:lnTo>
                    <a:pt x="534288" y="0"/>
                  </a:lnTo>
                  <a:lnTo>
                    <a:pt x="9027922" y="0"/>
                  </a:lnTo>
                  <a:lnTo>
                    <a:pt x="9076563" y="2183"/>
                  </a:lnTo>
                  <a:lnTo>
                    <a:pt x="9123979" y="8610"/>
                  </a:lnTo>
                  <a:lnTo>
                    <a:pt x="9169980" y="19089"/>
                  </a:lnTo>
                  <a:lnTo>
                    <a:pt x="9214380" y="33433"/>
                  </a:lnTo>
                  <a:lnTo>
                    <a:pt x="9256988" y="51452"/>
                  </a:lnTo>
                  <a:lnTo>
                    <a:pt x="9297618" y="72959"/>
                  </a:lnTo>
                  <a:lnTo>
                    <a:pt x="9336080" y="97763"/>
                  </a:lnTo>
                  <a:lnTo>
                    <a:pt x="9372185" y="125677"/>
                  </a:lnTo>
                  <a:lnTo>
                    <a:pt x="9405747" y="156511"/>
                  </a:lnTo>
                  <a:lnTo>
                    <a:pt x="9436575" y="190077"/>
                  </a:lnTo>
                  <a:lnTo>
                    <a:pt x="9464482" y="226186"/>
                  </a:lnTo>
                  <a:lnTo>
                    <a:pt x="9489280" y="264649"/>
                  </a:lnTo>
                  <a:lnTo>
                    <a:pt x="9510779" y="305277"/>
                  </a:lnTo>
                  <a:lnTo>
                    <a:pt x="9528792" y="347881"/>
                  </a:lnTo>
                  <a:lnTo>
                    <a:pt x="9543130" y="392274"/>
                  </a:lnTo>
                  <a:lnTo>
                    <a:pt x="9553605" y="438265"/>
                  </a:lnTo>
                  <a:lnTo>
                    <a:pt x="9560028" y="485666"/>
                  </a:lnTo>
                  <a:lnTo>
                    <a:pt x="9562211" y="534289"/>
                  </a:lnTo>
                  <a:lnTo>
                    <a:pt x="9562211" y="2671368"/>
                  </a:lnTo>
                  <a:lnTo>
                    <a:pt x="9560028" y="2719998"/>
                  </a:lnTo>
                  <a:lnTo>
                    <a:pt x="9553605" y="2767405"/>
                  </a:lnTo>
                  <a:lnTo>
                    <a:pt x="9543130" y="2813401"/>
                  </a:lnTo>
                  <a:lnTo>
                    <a:pt x="9528792" y="2857796"/>
                  </a:lnTo>
                  <a:lnTo>
                    <a:pt x="9510779" y="2900402"/>
                  </a:lnTo>
                  <a:lnTo>
                    <a:pt x="9489280" y="2941031"/>
                  </a:lnTo>
                  <a:lnTo>
                    <a:pt x="9464482" y="2979493"/>
                  </a:lnTo>
                  <a:lnTo>
                    <a:pt x="9436575" y="3015601"/>
                  </a:lnTo>
                  <a:lnTo>
                    <a:pt x="9405747" y="3049165"/>
                  </a:lnTo>
                  <a:lnTo>
                    <a:pt x="9372185" y="3079997"/>
                  </a:lnTo>
                  <a:lnTo>
                    <a:pt x="9336080" y="3107908"/>
                  </a:lnTo>
                  <a:lnTo>
                    <a:pt x="9297618" y="3132709"/>
                  </a:lnTo>
                  <a:lnTo>
                    <a:pt x="9256988" y="3154213"/>
                  </a:lnTo>
                  <a:lnTo>
                    <a:pt x="9214380" y="3172230"/>
                  </a:lnTo>
                  <a:lnTo>
                    <a:pt x="9169980" y="3186571"/>
                  </a:lnTo>
                  <a:lnTo>
                    <a:pt x="9123979" y="3197049"/>
                  </a:lnTo>
                  <a:lnTo>
                    <a:pt x="9076563" y="3203474"/>
                  </a:lnTo>
                  <a:lnTo>
                    <a:pt x="9027922" y="3205657"/>
                  </a:lnTo>
                  <a:lnTo>
                    <a:pt x="534288" y="3205657"/>
                  </a:lnTo>
                  <a:lnTo>
                    <a:pt x="485647" y="3203474"/>
                  </a:lnTo>
                  <a:lnTo>
                    <a:pt x="438231" y="3197049"/>
                  </a:lnTo>
                  <a:lnTo>
                    <a:pt x="392230" y="3186571"/>
                  </a:lnTo>
                  <a:lnTo>
                    <a:pt x="347830" y="3172230"/>
                  </a:lnTo>
                  <a:lnTo>
                    <a:pt x="305222" y="3154213"/>
                  </a:lnTo>
                  <a:lnTo>
                    <a:pt x="264592" y="3132709"/>
                  </a:lnTo>
                  <a:lnTo>
                    <a:pt x="226130" y="3107908"/>
                  </a:lnTo>
                  <a:lnTo>
                    <a:pt x="190025" y="3079997"/>
                  </a:lnTo>
                  <a:lnTo>
                    <a:pt x="156464" y="3049165"/>
                  </a:lnTo>
                  <a:lnTo>
                    <a:pt x="125635" y="3015601"/>
                  </a:lnTo>
                  <a:lnTo>
                    <a:pt x="97728" y="2979493"/>
                  </a:lnTo>
                  <a:lnTo>
                    <a:pt x="72930" y="2941031"/>
                  </a:lnTo>
                  <a:lnTo>
                    <a:pt x="51431" y="2900402"/>
                  </a:lnTo>
                  <a:lnTo>
                    <a:pt x="33418" y="2857796"/>
                  </a:lnTo>
                  <a:lnTo>
                    <a:pt x="19080" y="2813401"/>
                  </a:lnTo>
                  <a:lnTo>
                    <a:pt x="8605" y="2767405"/>
                  </a:lnTo>
                  <a:lnTo>
                    <a:pt x="2182" y="2719998"/>
                  </a:lnTo>
                  <a:lnTo>
                    <a:pt x="0" y="2671368"/>
                  </a:lnTo>
                  <a:lnTo>
                    <a:pt x="0" y="534289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40246" y="2649220"/>
              <a:ext cx="1613535" cy="924560"/>
            </a:xfrm>
            <a:custGeom>
              <a:avLst/>
              <a:gdLst/>
              <a:ahLst/>
              <a:cxnLst/>
              <a:rect l="l" t="t" r="r" b="b"/>
              <a:pathLst>
                <a:path w="1613534" h="924560">
                  <a:moveTo>
                    <a:pt x="1458976" y="0"/>
                  </a:moveTo>
                  <a:lnTo>
                    <a:pt x="154050" y="0"/>
                  </a:lnTo>
                  <a:lnTo>
                    <a:pt x="105355" y="7852"/>
                  </a:lnTo>
                  <a:lnTo>
                    <a:pt x="63066" y="29720"/>
                  </a:lnTo>
                  <a:lnTo>
                    <a:pt x="29720" y="63066"/>
                  </a:lnTo>
                  <a:lnTo>
                    <a:pt x="7852" y="105355"/>
                  </a:lnTo>
                  <a:lnTo>
                    <a:pt x="0" y="154050"/>
                  </a:lnTo>
                  <a:lnTo>
                    <a:pt x="0" y="770254"/>
                  </a:lnTo>
                  <a:lnTo>
                    <a:pt x="7852" y="818950"/>
                  </a:lnTo>
                  <a:lnTo>
                    <a:pt x="29720" y="861239"/>
                  </a:lnTo>
                  <a:lnTo>
                    <a:pt x="63066" y="894585"/>
                  </a:lnTo>
                  <a:lnTo>
                    <a:pt x="105355" y="916453"/>
                  </a:lnTo>
                  <a:lnTo>
                    <a:pt x="154050" y="924305"/>
                  </a:lnTo>
                  <a:lnTo>
                    <a:pt x="1458976" y="924305"/>
                  </a:lnTo>
                  <a:lnTo>
                    <a:pt x="1507671" y="916453"/>
                  </a:lnTo>
                  <a:lnTo>
                    <a:pt x="1549960" y="894585"/>
                  </a:lnTo>
                  <a:lnTo>
                    <a:pt x="1583306" y="861239"/>
                  </a:lnTo>
                  <a:lnTo>
                    <a:pt x="1605174" y="818950"/>
                  </a:lnTo>
                  <a:lnTo>
                    <a:pt x="1613027" y="770254"/>
                  </a:lnTo>
                  <a:lnTo>
                    <a:pt x="1613027" y="154050"/>
                  </a:lnTo>
                  <a:lnTo>
                    <a:pt x="1605174" y="105355"/>
                  </a:lnTo>
                  <a:lnTo>
                    <a:pt x="1583306" y="63066"/>
                  </a:lnTo>
                  <a:lnTo>
                    <a:pt x="1549960" y="29720"/>
                  </a:lnTo>
                  <a:lnTo>
                    <a:pt x="1507671" y="7852"/>
                  </a:lnTo>
                  <a:lnTo>
                    <a:pt x="1458976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40246" y="2649220"/>
              <a:ext cx="1613535" cy="924560"/>
            </a:xfrm>
            <a:custGeom>
              <a:avLst/>
              <a:gdLst/>
              <a:ahLst/>
              <a:cxnLst/>
              <a:rect l="l" t="t" r="r" b="b"/>
              <a:pathLst>
                <a:path w="1613534" h="924560">
                  <a:moveTo>
                    <a:pt x="0" y="154050"/>
                  </a:moveTo>
                  <a:lnTo>
                    <a:pt x="7852" y="105355"/>
                  </a:lnTo>
                  <a:lnTo>
                    <a:pt x="29720" y="63066"/>
                  </a:lnTo>
                  <a:lnTo>
                    <a:pt x="63066" y="29720"/>
                  </a:lnTo>
                  <a:lnTo>
                    <a:pt x="105355" y="7852"/>
                  </a:lnTo>
                  <a:lnTo>
                    <a:pt x="154050" y="0"/>
                  </a:lnTo>
                  <a:lnTo>
                    <a:pt x="1458976" y="0"/>
                  </a:lnTo>
                  <a:lnTo>
                    <a:pt x="1507671" y="7852"/>
                  </a:lnTo>
                  <a:lnTo>
                    <a:pt x="1549960" y="29720"/>
                  </a:lnTo>
                  <a:lnTo>
                    <a:pt x="1583306" y="63066"/>
                  </a:lnTo>
                  <a:lnTo>
                    <a:pt x="1605174" y="105355"/>
                  </a:lnTo>
                  <a:lnTo>
                    <a:pt x="1613027" y="154050"/>
                  </a:lnTo>
                  <a:lnTo>
                    <a:pt x="1613027" y="770254"/>
                  </a:lnTo>
                  <a:lnTo>
                    <a:pt x="1605174" y="818950"/>
                  </a:lnTo>
                  <a:lnTo>
                    <a:pt x="1583306" y="861239"/>
                  </a:lnTo>
                  <a:lnTo>
                    <a:pt x="1549960" y="894585"/>
                  </a:lnTo>
                  <a:lnTo>
                    <a:pt x="1507671" y="916453"/>
                  </a:lnTo>
                  <a:lnTo>
                    <a:pt x="1458976" y="924305"/>
                  </a:lnTo>
                  <a:lnTo>
                    <a:pt x="154050" y="924305"/>
                  </a:lnTo>
                  <a:lnTo>
                    <a:pt x="105355" y="916453"/>
                  </a:lnTo>
                  <a:lnTo>
                    <a:pt x="63066" y="894585"/>
                  </a:lnTo>
                  <a:lnTo>
                    <a:pt x="29720" y="861239"/>
                  </a:lnTo>
                  <a:lnTo>
                    <a:pt x="7852" y="818950"/>
                  </a:lnTo>
                  <a:lnTo>
                    <a:pt x="0" y="770254"/>
                  </a:lnTo>
                  <a:lnTo>
                    <a:pt x="0" y="15405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92977" y="2946857"/>
            <a:ext cx="1108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ПОК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ЕЦЬ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42235" y="1220724"/>
            <a:ext cx="3764915" cy="1600200"/>
            <a:chOff x="2142235" y="1220724"/>
            <a:chExt cx="3764915" cy="1600200"/>
          </a:xfrm>
        </p:grpSpPr>
        <p:sp>
          <p:nvSpPr>
            <p:cNvPr id="12" name="object 12"/>
            <p:cNvSpPr/>
            <p:nvPr/>
          </p:nvSpPr>
          <p:spPr>
            <a:xfrm>
              <a:off x="2148585" y="1227074"/>
              <a:ext cx="3752215" cy="1587500"/>
            </a:xfrm>
            <a:custGeom>
              <a:avLst/>
              <a:gdLst/>
              <a:ahLst/>
              <a:cxnLst/>
              <a:rect l="l" t="t" r="r" b="b"/>
              <a:pathLst>
                <a:path w="3752215" h="1587500">
                  <a:moveTo>
                    <a:pt x="3487674" y="0"/>
                  </a:moveTo>
                  <a:lnTo>
                    <a:pt x="264540" y="0"/>
                  </a:lnTo>
                  <a:lnTo>
                    <a:pt x="217003" y="4263"/>
                  </a:lnTo>
                  <a:lnTo>
                    <a:pt x="172255" y="16556"/>
                  </a:lnTo>
                  <a:lnTo>
                    <a:pt x="131045" y="36129"/>
                  </a:lnTo>
                  <a:lnTo>
                    <a:pt x="94121" y="62233"/>
                  </a:lnTo>
                  <a:lnTo>
                    <a:pt x="62233" y="94121"/>
                  </a:lnTo>
                  <a:lnTo>
                    <a:pt x="36129" y="131045"/>
                  </a:lnTo>
                  <a:lnTo>
                    <a:pt x="16556" y="172255"/>
                  </a:lnTo>
                  <a:lnTo>
                    <a:pt x="4263" y="217003"/>
                  </a:lnTo>
                  <a:lnTo>
                    <a:pt x="0" y="264540"/>
                  </a:lnTo>
                  <a:lnTo>
                    <a:pt x="0" y="1322577"/>
                  </a:lnTo>
                  <a:lnTo>
                    <a:pt x="4263" y="1370115"/>
                  </a:lnTo>
                  <a:lnTo>
                    <a:pt x="16556" y="1414863"/>
                  </a:lnTo>
                  <a:lnTo>
                    <a:pt x="36129" y="1456073"/>
                  </a:lnTo>
                  <a:lnTo>
                    <a:pt x="62233" y="1492997"/>
                  </a:lnTo>
                  <a:lnTo>
                    <a:pt x="94121" y="1524885"/>
                  </a:lnTo>
                  <a:lnTo>
                    <a:pt x="131045" y="1550989"/>
                  </a:lnTo>
                  <a:lnTo>
                    <a:pt x="172255" y="1570562"/>
                  </a:lnTo>
                  <a:lnTo>
                    <a:pt x="217003" y="1582855"/>
                  </a:lnTo>
                  <a:lnTo>
                    <a:pt x="264540" y="1587118"/>
                  </a:lnTo>
                  <a:lnTo>
                    <a:pt x="3487674" y="1587118"/>
                  </a:lnTo>
                  <a:lnTo>
                    <a:pt x="3535245" y="1582855"/>
                  </a:lnTo>
                  <a:lnTo>
                    <a:pt x="3580011" y="1570562"/>
                  </a:lnTo>
                  <a:lnTo>
                    <a:pt x="3621226" y="1550989"/>
                  </a:lnTo>
                  <a:lnTo>
                    <a:pt x="3658145" y="1524885"/>
                  </a:lnTo>
                  <a:lnTo>
                    <a:pt x="3690022" y="1492997"/>
                  </a:lnTo>
                  <a:lnTo>
                    <a:pt x="3716114" y="1456073"/>
                  </a:lnTo>
                  <a:lnTo>
                    <a:pt x="3735673" y="1414863"/>
                  </a:lnTo>
                  <a:lnTo>
                    <a:pt x="3747955" y="1370115"/>
                  </a:lnTo>
                  <a:lnTo>
                    <a:pt x="3752215" y="1322577"/>
                  </a:lnTo>
                  <a:lnTo>
                    <a:pt x="3752215" y="264540"/>
                  </a:lnTo>
                  <a:lnTo>
                    <a:pt x="3747955" y="217003"/>
                  </a:lnTo>
                  <a:lnTo>
                    <a:pt x="3735673" y="172255"/>
                  </a:lnTo>
                  <a:lnTo>
                    <a:pt x="3716114" y="131045"/>
                  </a:lnTo>
                  <a:lnTo>
                    <a:pt x="3690022" y="94121"/>
                  </a:lnTo>
                  <a:lnTo>
                    <a:pt x="3658145" y="62233"/>
                  </a:lnTo>
                  <a:lnTo>
                    <a:pt x="3621226" y="36129"/>
                  </a:lnTo>
                  <a:lnTo>
                    <a:pt x="3580011" y="16556"/>
                  </a:lnTo>
                  <a:lnTo>
                    <a:pt x="3535245" y="4263"/>
                  </a:lnTo>
                  <a:lnTo>
                    <a:pt x="348767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48585" y="1227074"/>
              <a:ext cx="3752215" cy="1587500"/>
            </a:xfrm>
            <a:custGeom>
              <a:avLst/>
              <a:gdLst/>
              <a:ahLst/>
              <a:cxnLst/>
              <a:rect l="l" t="t" r="r" b="b"/>
              <a:pathLst>
                <a:path w="3752215" h="1587500">
                  <a:moveTo>
                    <a:pt x="0" y="264540"/>
                  </a:moveTo>
                  <a:lnTo>
                    <a:pt x="4263" y="217003"/>
                  </a:lnTo>
                  <a:lnTo>
                    <a:pt x="16556" y="172255"/>
                  </a:lnTo>
                  <a:lnTo>
                    <a:pt x="36129" y="131045"/>
                  </a:lnTo>
                  <a:lnTo>
                    <a:pt x="62233" y="94121"/>
                  </a:lnTo>
                  <a:lnTo>
                    <a:pt x="94121" y="62233"/>
                  </a:lnTo>
                  <a:lnTo>
                    <a:pt x="131045" y="36129"/>
                  </a:lnTo>
                  <a:lnTo>
                    <a:pt x="172255" y="16556"/>
                  </a:lnTo>
                  <a:lnTo>
                    <a:pt x="217003" y="4263"/>
                  </a:lnTo>
                  <a:lnTo>
                    <a:pt x="264540" y="0"/>
                  </a:lnTo>
                  <a:lnTo>
                    <a:pt x="3487674" y="0"/>
                  </a:lnTo>
                  <a:lnTo>
                    <a:pt x="3535245" y="4263"/>
                  </a:lnTo>
                  <a:lnTo>
                    <a:pt x="3580011" y="16556"/>
                  </a:lnTo>
                  <a:lnTo>
                    <a:pt x="3621226" y="36129"/>
                  </a:lnTo>
                  <a:lnTo>
                    <a:pt x="3658145" y="62233"/>
                  </a:lnTo>
                  <a:lnTo>
                    <a:pt x="3690022" y="94121"/>
                  </a:lnTo>
                  <a:lnTo>
                    <a:pt x="3716114" y="131045"/>
                  </a:lnTo>
                  <a:lnTo>
                    <a:pt x="3735673" y="172255"/>
                  </a:lnTo>
                  <a:lnTo>
                    <a:pt x="3747955" y="217003"/>
                  </a:lnTo>
                  <a:lnTo>
                    <a:pt x="3752215" y="264540"/>
                  </a:lnTo>
                  <a:lnTo>
                    <a:pt x="3752215" y="1322577"/>
                  </a:lnTo>
                  <a:lnTo>
                    <a:pt x="3747955" y="1370115"/>
                  </a:lnTo>
                  <a:lnTo>
                    <a:pt x="3735673" y="1414863"/>
                  </a:lnTo>
                  <a:lnTo>
                    <a:pt x="3716114" y="1456073"/>
                  </a:lnTo>
                  <a:lnTo>
                    <a:pt x="3690022" y="1492997"/>
                  </a:lnTo>
                  <a:lnTo>
                    <a:pt x="3658145" y="1524885"/>
                  </a:lnTo>
                  <a:lnTo>
                    <a:pt x="3621226" y="1550989"/>
                  </a:lnTo>
                  <a:lnTo>
                    <a:pt x="3580011" y="1570562"/>
                  </a:lnTo>
                  <a:lnTo>
                    <a:pt x="3535245" y="1582855"/>
                  </a:lnTo>
                  <a:lnTo>
                    <a:pt x="3487674" y="1587118"/>
                  </a:lnTo>
                  <a:lnTo>
                    <a:pt x="264540" y="1587118"/>
                  </a:lnTo>
                  <a:lnTo>
                    <a:pt x="217003" y="1582855"/>
                  </a:lnTo>
                  <a:lnTo>
                    <a:pt x="172255" y="1570562"/>
                  </a:lnTo>
                  <a:lnTo>
                    <a:pt x="131045" y="1550989"/>
                  </a:lnTo>
                  <a:lnTo>
                    <a:pt x="94121" y="1524885"/>
                  </a:lnTo>
                  <a:lnTo>
                    <a:pt x="62233" y="1492997"/>
                  </a:lnTo>
                  <a:lnTo>
                    <a:pt x="36129" y="1456073"/>
                  </a:lnTo>
                  <a:lnTo>
                    <a:pt x="16556" y="1414863"/>
                  </a:lnTo>
                  <a:lnTo>
                    <a:pt x="4263" y="1370115"/>
                  </a:lnTo>
                  <a:lnTo>
                    <a:pt x="0" y="1322577"/>
                  </a:lnTo>
                  <a:lnTo>
                    <a:pt x="0" y="26454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305050" y="1447546"/>
            <a:ext cx="278892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167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КУЛЬТУРНІ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Культура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Субкультура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Соціальний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клас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786369" y="1220724"/>
            <a:ext cx="3270885" cy="1610360"/>
            <a:chOff x="7786369" y="1220724"/>
            <a:chExt cx="3270885" cy="1610360"/>
          </a:xfrm>
        </p:grpSpPr>
        <p:sp>
          <p:nvSpPr>
            <p:cNvPr id="16" name="object 16"/>
            <p:cNvSpPr/>
            <p:nvPr/>
          </p:nvSpPr>
          <p:spPr>
            <a:xfrm>
              <a:off x="7792719" y="1227074"/>
              <a:ext cx="3258185" cy="1597660"/>
            </a:xfrm>
            <a:custGeom>
              <a:avLst/>
              <a:gdLst/>
              <a:ahLst/>
              <a:cxnLst/>
              <a:rect l="l" t="t" r="r" b="b"/>
              <a:pathLst>
                <a:path w="3258184" h="1597660">
                  <a:moveTo>
                    <a:pt x="2991865" y="0"/>
                  </a:moveTo>
                  <a:lnTo>
                    <a:pt x="266191" y="0"/>
                  </a:lnTo>
                  <a:lnTo>
                    <a:pt x="218329" y="4291"/>
                  </a:lnTo>
                  <a:lnTo>
                    <a:pt x="173287" y="16663"/>
                  </a:lnTo>
                  <a:lnTo>
                    <a:pt x="131816" y="36364"/>
                  </a:lnTo>
                  <a:lnTo>
                    <a:pt x="94666" y="62640"/>
                  </a:lnTo>
                  <a:lnTo>
                    <a:pt x="62587" y="94740"/>
                  </a:lnTo>
                  <a:lnTo>
                    <a:pt x="36331" y="131910"/>
                  </a:lnTo>
                  <a:lnTo>
                    <a:pt x="16647" y="173398"/>
                  </a:lnTo>
                  <a:lnTo>
                    <a:pt x="4286" y="218452"/>
                  </a:lnTo>
                  <a:lnTo>
                    <a:pt x="0" y="266318"/>
                  </a:lnTo>
                  <a:lnTo>
                    <a:pt x="0" y="1331340"/>
                  </a:lnTo>
                  <a:lnTo>
                    <a:pt x="4286" y="1379207"/>
                  </a:lnTo>
                  <a:lnTo>
                    <a:pt x="16647" y="1424261"/>
                  </a:lnTo>
                  <a:lnTo>
                    <a:pt x="36331" y="1465749"/>
                  </a:lnTo>
                  <a:lnTo>
                    <a:pt x="62587" y="1502919"/>
                  </a:lnTo>
                  <a:lnTo>
                    <a:pt x="94666" y="1535019"/>
                  </a:lnTo>
                  <a:lnTo>
                    <a:pt x="131816" y="1561295"/>
                  </a:lnTo>
                  <a:lnTo>
                    <a:pt x="173287" y="1580996"/>
                  </a:lnTo>
                  <a:lnTo>
                    <a:pt x="218329" y="1593368"/>
                  </a:lnTo>
                  <a:lnTo>
                    <a:pt x="266191" y="1597660"/>
                  </a:lnTo>
                  <a:lnTo>
                    <a:pt x="2991865" y="1597660"/>
                  </a:lnTo>
                  <a:lnTo>
                    <a:pt x="3039732" y="1593368"/>
                  </a:lnTo>
                  <a:lnTo>
                    <a:pt x="3084786" y="1580996"/>
                  </a:lnTo>
                  <a:lnTo>
                    <a:pt x="3126274" y="1561295"/>
                  </a:lnTo>
                  <a:lnTo>
                    <a:pt x="3163444" y="1535019"/>
                  </a:lnTo>
                  <a:lnTo>
                    <a:pt x="3195544" y="1502919"/>
                  </a:lnTo>
                  <a:lnTo>
                    <a:pt x="3221820" y="1465749"/>
                  </a:lnTo>
                  <a:lnTo>
                    <a:pt x="3241521" y="1424261"/>
                  </a:lnTo>
                  <a:lnTo>
                    <a:pt x="3253893" y="1379207"/>
                  </a:lnTo>
                  <a:lnTo>
                    <a:pt x="3258184" y="1331340"/>
                  </a:lnTo>
                  <a:lnTo>
                    <a:pt x="3258184" y="266318"/>
                  </a:lnTo>
                  <a:lnTo>
                    <a:pt x="3253893" y="218452"/>
                  </a:lnTo>
                  <a:lnTo>
                    <a:pt x="3241521" y="173398"/>
                  </a:lnTo>
                  <a:lnTo>
                    <a:pt x="3221820" y="131910"/>
                  </a:lnTo>
                  <a:lnTo>
                    <a:pt x="3195544" y="94740"/>
                  </a:lnTo>
                  <a:lnTo>
                    <a:pt x="3163444" y="62640"/>
                  </a:lnTo>
                  <a:lnTo>
                    <a:pt x="3126274" y="36364"/>
                  </a:lnTo>
                  <a:lnTo>
                    <a:pt x="3084786" y="16663"/>
                  </a:lnTo>
                  <a:lnTo>
                    <a:pt x="3039732" y="4291"/>
                  </a:lnTo>
                  <a:lnTo>
                    <a:pt x="299186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92719" y="1227074"/>
              <a:ext cx="3258185" cy="1597660"/>
            </a:xfrm>
            <a:custGeom>
              <a:avLst/>
              <a:gdLst/>
              <a:ahLst/>
              <a:cxnLst/>
              <a:rect l="l" t="t" r="r" b="b"/>
              <a:pathLst>
                <a:path w="3258184" h="1597660">
                  <a:moveTo>
                    <a:pt x="0" y="266318"/>
                  </a:moveTo>
                  <a:lnTo>
                    <a:pt x="4286" y="218452"/>
                  </a:lnTo>
                  <a:lnTo>
                    <a:pt x="16647" y="173398"/>
                  </a:lnTo>
                  <a:lnTo>
                    <a:pt x="36331" y="131910"/>
                  </a:lnTo>
                  <a:lnTo>
                    <a:pt x="62587" y="94740"/>
                  </a:lnTo>
                  <a:lnTo>
                    <a:pt x="94666" y="62640"/>
                  </a:lnTo>
                  <a:lnTo>
                    <a:pt x="131816" y="36364"/>
                  </a:lnTo>
                  <a:lnTo>
                    <a:pt x="173287" y="16663"/>
                  </a:lnTo>
                  <a:lnTo>
                    <a:pt x="218329" y="4291"/>
                  </a:lnTo>
                  <a:lnTo>
                    <a:pt x="266191" y="0"/>
                  </a:lnTo>
                  <a:lnTo>
                    <a:pt x="2991865" y="0"/>
                  </a:lnTo>
                  <a:lnTo>
                    <a:pt x="3039732" y="4291"/>
                  </a:lnTo>
                  <a:lnTo>
                    <a:pt x="3084786" y="16663"/>
                  </a:lnTo>
                  <a:lnTo>
                    <a:pt x="3126274" y="36364"/>
                  </a:lnTo>
                  <a:lnTo>
                    <a:pt x="3163444" y="62640"/>
                  </a:lnTo>
                  <a:lnTo>
                    <a:pt x="3195544" y="94740"/>
                  </a:lnTo>
                  <a:lnTo>
                    <a:pt x="3221820" y="131910"/>
                  </a:lnTo>
                  <a:lnTo>
                    <a:pt x="3241521" y="173398"/>
                  </a:lnTo>
                  <a:lnTo>
                    <a:pt x="3253893" y="218452"/>
                  </a:lnTo>
                  <a:lnTo>
                    <a:pt x="3258184" y="266318"/>
                  </a:lnTo>
                  <a:lnTo>
                    <a:pt x="3258184" y="1331340"/>
                  </a:lnTo>
                  <a:lnTo>
                    <a:pt x="3253893" y="1379207"/>
                  </a:lnTo>
                  <a:lnTo>
                    <a:pt x="3241521" y="1424261"/>
                  </a:lnTo>
                  <a:lnTo>
                    <a:pt x="3221820" y="1465749"/>
                  </a:lnTo>
                  <a:lnTo>
                    <a:pt x="3195544" y="1502919"/>
                  </a:lnTo>
                  <a:lnTo>
                    <a:pt x="3163444" y="1535019"/>
                  </a:lnTo>
                  <a:lnTo>
                    <a:pt x="3126274" y="1561295"/>
                  </a:lnTo>
                  <a:lnTo>
                    <a:pt x="3084786" y="1580996"/>
                  </a:lnTo>
                  <a:lnTo>
                    <a:pt x="3039732" y="1593368"/>
                  </a:lnTo>
                  <a:lnTo>
                    <a:pt x="2991865" y="1597660"/>
                  </a:lnTo>
                  <a:lnTo>
                    <a:pt x="266191" y="1597660"/>
                  </a:lnTo>
                  <a:lnTo>
                    <a:pt x="218329" y="1593368"/>
                  </a:lnTo>
                  <a:lnTo>
                    <a:pt x="173287" y="1580996"/>
                  </a:lnTo>
                  <a:lnTo>
                    <a:pt x="131816" y="1561295"/>
                  </a:lnTo>
                  <a:lnTo>
                    <a:pt x="94666" y="1535019"/>
                  </a:lnTo>
                  <a:lnTo>
                    <a:pt x="62587" y="1502919"/>
                  </a:lnTo>
                  <a:lnTo>
                    <a:pt x="36331" y="1465749"/>
                  </a:lnTo>
                  <a:lnTo>
                    <a:pt x="16647" y="1424261"/>
                  </a:lnTo>
                  <a:lnTo>
                    <a:pt x="4286" y="1379207"/>
                  </a:lnTo>
                  <a:lnTo>
                    <a:pt x="0" y="1331340"/>
                  </a:lnTo>
                  <a:lnTo>
                    <a:pt x="0" y="26631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950454" y="1452753"/>
            <a:ext cx="2546985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09">
              <a:lnSpc>
                <a:spcPts val="215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СОЦІАЛЬНІ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Референтні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групи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spcBef>
                <a:spcPts val="20"/>
              </a:spcBef>
              <a:buChar char="-"/>
              <a:tabLst>
                <a:tab pos="13462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Родина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Ролі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статуси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42235" y="3567176"/>
            <a:ext cx="3764915" cy="2390140"/>
            <a:chOff x="2142235" y="3567176"/>
            <a:chExt cx="3764915" cy="2390140"/>
          </a:xfrm>
        </p:grpSpPr>
        <p:sp>
          <p:nvSpPr>
            <p:cNvPr id="20" name="object 20"/>
            <p:cNvSpPr/>
            <p:nvPr/>
          </p:nvSpPr>
          <p:spPr>
            <a:xfrm>
              <a:off x="2148585" y="3573526"/>
              <a:ext cx="3752215" cy="2377440"/>
            </a:xfrm>
            <a:custGeom>
              <a:avLst/>
              <a:gdLst/>
              <a:ahLst/>
              <a:cxnLst/>
              <a:rect l="l" t="t" r="r" b="b"/>
              <a:pathLst>
                <a:path w="3752215" h="2377440">
                  <a:moveTo>
                    <a:pt x="3355975" y="0"/>
                  </a:moveTo>
                  <a:lnTo>
                    <a:pt x="396239" y="0"/>
                  </a:lnTo>
                  <a:lnTo>
                    <a:pt x="350033" y="2666"/>
                  </a:lnTo>
                  <a:lnTo>
                    <a:pt x="305390" y="10465"/>
                  </a:lnTo>
                  <a:lnTo>
                    <a:pt x="262611" y="23102"/>
                  </a:lnTo>
                  <a:lnTo>
                    <a:pt x="221990" y="40277"/>
                  </a:lnTo>
                  <a:lnTo>
                    <a:pt x="183827" y="61693"/>
                  </a:lnTo>
                  <a:lnTo>
                    <a:pt x="148418" y="87054"/>
                  </a:lnTo>
                  <a:lnTo>
                    <a:pt x="116062" y="116062"/>
                  </a:lnTo>
                  <a:lnTo>
                    <a:pt x="87054" y="148418"/>
                  </a:lnTo>
                  <a:lnTo>
                    <a:pt x="61693" y="183827"/>
                  </a:lnTo>
                  <a:lnTo>
                    <a:pt x="40277" y="221990"/>
                  </a:lnTo>
                  <a:lnTo>
                    <a:pt x="23102" y="262611"/>
                  </a:lnTo>
                  <a:lnTo>
                    <a:pt x="10465" y="305390"/>
                  </a:lnTo>
                  <a:lnTo>
                    <a:pt x="2666" y="350033"/>
                  </a:lnTo>
                  <a:lnTo>
                    <a:pt x="0" y="396240"/>
                  </a:lnTo>
                  <a:lnTo>
                    <a:pt x="0" y="1980946"/>
                  </a:lnTo>
                  <a:lnTo>
                    <a:pt x="2666" y="2027149"/>
                  </a:lnTo>
                  <a:lnTo>
                    <a:pt x="10465" y="2071788"/>
                  </a:lnTo>
                  <a:lnTo>
                    <a:pt x="23102" y="2114563"/>
                  </a:lnTo>
                  <a:lnTo>
                    <a:pt x="40277" y="2155179"/>
                  </a:lnTo>
                  <a:lnTo>
                    <a:pt x="61693" y="2193337"/>
                  </a:lnTo>
                  <a:lnTo>
                    <a:pt x="87054" y="2228741"/>
                  </a:lnTo>
                  <a:lnTo>
                    <a:pt x="116062" y="2261093"/>
                  </a:lnTo>
                  <a:lnTo>
                    <a:pt x="148418" y="2290096"/>
                  </a:lnTo>
                  <a:lnTo>
                    <a:pt x="183827" y="2315453"/>
                  </a:lnTo>
                  <a:lnTo>
                    <a:pt x="221990" y="2336865"/>
                  </a:lnTo>
                  <a:lnTo>
                    <a:pt x="262611" y="2354037"/>
                  </a:lnTo>
                  <a:lnTo>
                    <a:pt x="305390" y="2366671"/>
                  </a:lnTo>
                  <a:lnTo>
                    <a:pt x="350033" y="2374469"/>
                  </a:lnTo>
                  <a:lnTo>
                    <a:pt x="396239" y="2377135"/>
                  </a:lnTo>
                  <a:lnTo>
                    <a:pt x="3355975" y="2377135"/>
                  </a:lnTo>
                  <a:lnTo>
                    <a:pt x="3402181" y="2374469"/>
                  </a:lnTo>
                  <a:lnTo>
                    <a:pt x="3446824" y="2366671"/>
                  </a:lnTo>
                  <a:lnTo>
                    <a:pt x="3489603" y="2354037"/>
                  </a:lnTo>
                  <a:lnTo>
                    <a:pt x="3530224" y="2336865"/>
                  </a:lnTo>
                  <a:lnTo>
                    <a:pt x="3568387" y="2315453"/>
                  </a:lnTo>
                  <a:lnTo>
                    <a:pt x="3603796" y="2290096"/>
                  </a:lnTo>
                  <a:lnTo>
                    <a:pt x="3636152" y="2261093"/>
                  </a:lnTo>
                  <a:lnTo>
                    <a:pt x="3665160" y="2228741"/>
                  </a:lnTo>
                  <a:lnTo>
                    <a:pt x="3690521" y="2193337"/>
                  </a:lnTo>
                  <a:lnTo>
                    <a:pt x="3711937" y="2155179"/>
                  </a:lnTo>
                  <a:lnTo>
                    <a:pt x="3729112" y="2114563"/>
                  </a:lnTo>
                  <a:lnTo>
                    <a:pt x="3741749" y="2071788"/>
                  </a:lnTo>
                  <a:lnTo>
                    <a:pt x="3749548" y="2027149"/>
                  </a:lnTo>
                  <a:lnTo>
                    <a:pt x="3752215" y="1980946"/>
                  </a:lnTo>
                  <a:lnTo>
                    <a:pt x="3752215" y="396240"/>
                  </a:lnTo>
                  <a:lnTo>
                    <a:pt x="3749548" y="350033"/>
                  </a:lnTo>
                  <a:lnTo>
                    <a:pt x="3741749" y="305390"/>
                  </a:lnTo>
                  <a:lnTo>
                    <a:pt x="3729112" y="262611"/>
                  </a:lnTo>
                  <a:lnTo>
                    <a:pt x="3711937" y="221990"/>
                  </a:lnTo>
                  <a:lnTo>
                    <a:pt x="3690521" y="183827"/>
                  </a:lnTo>
                  <a:lnTo>
                    <a:pt x="3665160" y="148418"/>
                  </a:lnTo>
                  <a:lnTo>
                    <a:pt x="3636152" y="116062"/>
                  </a:lnTo>
                  <a:lnTo>
                    <a:pt x="3603796" y="87054"/>
                  </a:lnTo>
                  <a:lnTo>
                    <a:pt x="3568387" y="61693"/>
                  </a:lnTo>
                  <a:lnTo>
                    <a:pt x="3530224" y="40277"/>
                  </a:lnTo>
                  <a:lnTo>
                    <a:pt x="3489603" y="23102"/>
                  </a:lnTo>
                  <a:lnTo>
                    <a:pt x="3446824" y="10465"/>
                  </a:lnTo>
                  <a:lnTo>
                    <a:pt x="3402181" y="2666"/>
                  </a:lnTo>
                  <a:lnTo>
                    <a:pt x="335597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48585" y="3573526"/>
              <a:ext cx="3752215" cy="2377440"/>
            </a:xfrm>
            <a:custGeom>
              <a:avLst/>
              <a:gdLst/>
              <a:ahLst/>
              <a:cxnLst/>
              <a:rect l="l" t="t" r="r" b="b"/>
              <a:pathLst>
                <a:path w="3752215" h="2377440">
                  <a:moveTo>
                    <a:pt x="0" y="396240"/>
                  </a:moveTo>
                  <a:lnTo>
                    <a:pt x="2666" y="350033"/>
                  </a:lnTo>
                  <a:lnTo>
                    <a:pt x="10465" y="305390"/>
                  </a:lnTo>
                  <a:lnTo>
                    <a:pt x="23102" y="262611"/>
                  </a:lnTo>
                  <a:lnTo>
                    <a:pt x="40277" y="221990"/>
                  </a:lnTo>
                  <a:lnTo>
                    <a:pt x="61693" y="183827"/>
                  </a:lnTo>
                  <a:lnTo>
                    <a:pt x="87054" y="148418"/>
                  </a:lnTo>
                  <a:lnTo>
                    <a:pt x="116062" y="116062"/>
                  </a:lnTo>
                  <a:lnTo>
                    <a:pt x="148418" y="87054"/>
                  </a:lnTo>
                  <a:lnTo>
                    <a:pt x="183827" y="61693"/>
                  </a:lnTo>
                  <a:lnTo>
                    <a:pt x="221990" y="40277"/>
                  </a:lnTo>
                  <a:lnTo>
                    <a:pt x="262611" y="23102"/>
                  </a:lnTo>
                  <a:lnTo>
                    <a:pt x="305390" y="10465"/>
                  </a:lnTo>
                  <a:lnTo>
                    <a:pt x="350033" y="2666"/>
                  </a:lnTo>
                  <a:lnTo>
                    <a:pt x="396239" y="0"/>
                  </a:lnTo>
                  <a:lnTo>
                    <a:pt x="3355975" y="0"/>
                  </a:lnTo>
                  <a:lnTo>
                    <a:pt x="3402181" y="2666"/>
                  </a:lnTo>
                  <a:lnTo>
                    <a:pt x="3446824" y="10465"/>
                  </a:lnTo>
                  <a:lnTo>
                    <a:pt x="3489603" y="23102"/>
                  </a:lnTo>
                  <a:lnTo>
                    <a:pt x="3530224" y="40277"/>
                  </a:lnTo>
                  <a:lnTo>
                    <a:pt x="3568387" y="61693"/>
                  </a:lnTo>
                  <a:lnTo>
                    <a:pt x="3603796" y="87054"/>
                  </a:lnTo>
                  <a:lnTo>
                    <a:pt x="3636152" y="116062"/>
                  </a:lnTo>
                  <a:lnTo>
                    <a:pt x="3665160" y="148418"/>
                  </a:lnTo>
                  <a:lnTo>
                    <a:pt x="3690521" y="183827"/>
                  </a:lnTo>
                  <a:lnTo>
                    <a:pt x="3711937" y="221990"/>
                  </a:lnTo>
                  <a:lnTo>
                    <a:pt x="3729112" y="262611"/>
                  </a:lnTo>
                  <a:lnTo>
                    <a:pt x="3741749" y="305390"/>
                  </a:lnTo>
                  <a:lnTo>
                    <a:pt x="3749548" y="350033"/>
                  </a:lnTo>
                  <a:lnTo>
                    <a:pt x="3752215" y="396240"/>
                  </a:lnTo>
                  <a:lnTo>
                    <a:pt x="3752215" y="1980946"/>
                  </a:lnTo>
                  <a:lnTo>
                    <a:pt x="3749548" y="2027149"/>
                  </a:lnTo>
                  <a:lnTo>
                    <a:pt x="3741749" y="2071788"/>
                  </a:lnTo>
                  <a:lnTo>
                    <a:pt x="3729112" y="2114563"/>
                  </a:lnTo>
                  <a:lnTo>
                    <a:pt x="3711937" y="2155179"/>
                  </a:lnTo>
                  <a:lnTo>
                    <a:pt x="3690521" y="2193337"/>
                  </a:lnTo>
                  <a:lnTo>
                    <a:pt x="3665160" y="2228741"/>
                  </a:lnTo>
                  <a:lnTo>
                    <a:pt x="3636152" y="2261093"/>
                  </a:lnTo>
                  <a:lnTo>
                    <a:pt x="3603796" y="2290096"/>
                  </a:lnTo>
                  <a:lnTo>
                    <a:pt x="3568387" y="2315453"/>
                  </a:lnTo>
                  <a:lnTo>
                    <a:pt x="3530224" y="2336865"/>
                  </a:lnTo>
                  <a:lnTo>
                    <a:pt x="3489603" y="2354037"/>
                  </a:lnTo>
                  <a:lnTo>
                    <a:pt x="3446824" y="2366671"/>
                  </a:lnTo>
                  <a:lnTo>
                    <a:pt x="3402181" y="2374469"/>
                  </a:lnTo>
                  <a:lnTo>
                    <a:pt x="3355975" y="2377135"/>
                  </a:lnTo>
                  <a:lnTo>
                    <a:pt x="396239" y="2377135"/>
                  </a:lnTo>
                  <a:lnTo>
                    <a:pt x="350033" y="2374469"/>
                  </a:lnTo>
                  <a:lnTo>
                    <a:pt x="305390" y="2366671"/>
                  </a:lnTo>
                  <a:lnTo>
                    <a:pt x="262611" y="2354037"/>
                  </a:lnTo>
                  <a:lnTo>
                    <a:pt x="221990" y="2336865"/>
                  </a:lnTo>
                  <a:lnTo>
                    <a:pt x="183827" y="2315453"/>
                  </a:lnTo>
                  <a:lnTo>
                    <a:pt x="148418" y="2290096"/>
                  </a:lnTo>
                  <a:lnTo>
                    <a:pt x="116062" y="2261093"/>
                  </a:lnTo>
                  <a:lnTo>
                    <a:pt x="87054" y="2228741"/>
                  </a:lnTo>
                  <a:lnTo>
                    <a:pt x="61693" y="2193337"/>
                  </a:lnTo>
                  <a:lnTo>
                    <a:pt x="40277" y="2155179"/>
                  </a:lnTo>
                  <a:lnTo>
                    <a:pt x="23102" y="2114563"/>
                  </a:lnTo>
                  <a:lnTo>
                    <a:pt x="10465" y="2071788"/>
                  </a:lnTo>
                  <a:lnTo>
                    <a:pt x="2666" y="2027149"/>
                  </a:lnTo>
                  <a:lnTo>
                    <a:pt x="0" y="1980946"/>
                  </a:lnTo>
                  <a:lnTo>
                    <a:pt x="0" y="39624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43657" y="3778122"/>
            <a:ext cx="3144520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>
              <a:lnSpc>
                <a:spcPts val="215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ОСОБИСТІСНІ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Вік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етап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життєвого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циклу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сім'ї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spcBef>
                <a:spcPts val="20"/>
              </a:spcBef>
              <a:buChar char="-"/>
              <a:tabLst>
                <a:tab pos="13462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Рід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занять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Економічні умови</a:t>
            </a:r>
            <a:endParaRPr sz="1800">
              <a:latin typeface="Calibri"/>
              <a:cs typeface="Calibri"/>
            </a:endParaRPr>
          </a:p>
          <a:p>
            <a:pPr marL="178435" indent="-166370">
              <a:lnSpc>
                <a:spcPct val="100000"/>
              </a:lnSpc>
              <a:buChar char="-"/>
              <a:tabLst>
                <a:tab pos="17907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Образ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стиль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життя</a:t>
            </a:r>
            <a:endParaRPr sz="1800">
              <a:latin typeface="Calibri"/>
              <a:cs typeface="Calibri"/>
            </a:endParaRPr>
          </a:p>
          <a:p>
            <a:pPr marL="178435" indent="-166370">
              <a:lnSpc>
                <a:spcPct val="100000"/>
              </a:lnSpc>
              <a:buChar char="-"/>
              <a:tabLst>
                <a:tab pos="17907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Особливості характеру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spcBef>
                <a:spcPts val="5"/>
              </a:spcBef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Тип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особистості</a:t>
            </a:r>
            <a:r>
              <a:rPr sz="1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та самооцінка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86369" y="3749421"/>
            <a:ext cx="3270885" cy="1831339"/>
            <a:chOff x="7786369" y="3749421"/>
            <a:chExt cx="3270885" cy="1831339"/>
          </a:xfrm>
        </p:grpSpPr>
        <p:sp>
          <p:nvSpPr>
            <p:cNvPr id="24" name="object 24"/>
            <p:cNvSpPr/>
            <p:nvPr/>
          </p:nvSpPr>
          <p:spPr>
            <a:xfrm>
              <a:off x="7792719" y="3755771"/>
              <a:ext cx="3258185" cy="1818639"/>
            </a:xfrm>
            <a:custGeom>
              <a:avLst/>
              <a:gdLst/>
              <a:ahLst/>
              <a:cxnLst/>
              <a:rect l="l" t="t" r="r" b="b"/>
              <a:pathLst>
                <a:path w="3258184" h="1818639">
                  <a:moveTo>
                    <a:pt x="2955162" y="0"/>
                  </a:moveTo>
                  <a:lnTo>
                    <a:pt x="303022" y="0"/>
                  </a:lnTo>
                  <a:lnTo>
                    <a:pt x="253862" y="3968"/>
                  </a:lnTo>
                  <a:lnTo>
                    <a:pt x="207231" y="15458"/>
                  </a:lnTo>
                  <a:lnTo>
                    <a:pt x="163752" y="33844"/>
                  </a:lnTo>
                  <a:lnTo>
                    <a:pt x="124047" y="58501"/>
                  </a:lnTo>
                  <a:lnTo>
                    <a:pt x="88741" y="88804"/>
                  </a:lnTo>
                  <a:lnTo>
                    <a:pt x="58456" y="124129"/>
                  </a:lnTo>
                  <a:lnTo>
                    <a:pt x="33816" y="163851"/>
                  </a:lnTo>
                  <a:lnTo>
                    <a:pt x="15445" y="207345"/>
                  </a:lnTo>
                  <a:lnTo>
                    <a:pt x="3965" y="253986"/>
                  </a:lnTo>
                  <a:lnTo>
                    <a:pt x="0" y="303148"/>
                  </a:lnTo>
                  <a:lnTo>
                    <a:pt x="0" y="1515236"/>
                  </a:lnTo>
                  <a:lnTo>
                    <a:pt x="3965" y="1564399"/>
                  </a:lnTo>
                  <a:lnTo>
                    <a:pt x="15445" y="1611040"/>
                  </a:lnTo>
                  <a:lnTo>
                    <a:pt x="33816" y="1654534"/>
                  </a:lnTo>
                  <a:lnTo>
                    <a:pt x="58456" y="1694256"/>
                  </a:lnTo>
                  <a:lnTo>
                    <a:pt x="88741" y="1729581"/>
                  </a:lnTo>
                  <a:lnTo>
                    <a:pt x="124047" y="1759884"/>
                  </a:lnTo>
                  <a:lnTo>
                    <a:pt x="163752" y="1784541"/>
                  </a:lnTo>
                  <a:lnTo>
                    <a:pt x="207231" y="1802927"/>
                  </a:lnTo>
                  <a:lnTo>
                    <a:pt x="253862" y="1814417"/>
                  </a:lnTo>
                  <a:lnTo>
                    <a:pt x="303022" y="1818385"/>
                  </a:lnTo>
                  <a:lnTo>
                    <a:pt x="2955162" y="1818385"/>
                  </a:lnTo>
                  <a:lnTo>
                    <a:pt x="3004291" y="1814417"/>
                  </a:lnTo>
                  <a:lnTo>
                    <a:pt x="3050904" y="1802927"/>
                  </a:lnTo>
                  <a:lnTo>
                    <a:pt x="3094376" y="1784541"/>
                  </a:lnTo>
                  <a:lnTo>
                    <a:pt x="3134082" y="1759884"/>
                  </a:lnTo>
                  <a:lnTo>
                    <a:pt x="3169396" y="1729581"/>
                  </a:lnTo>
                  <a:lnTo>
                    <a:pt x="3199691" y="1694256"/>
                  </a:lnTo>
                  <a:lnTo>
                    <a:pt x="3224344" y="1654534"/>
                  </a:lnTo>
                  <a:lnTo>
                    <a:pt x="3242727" y="1611040"/>
                  </a:lnTo>
                  <a:lnTo>
                    <a:pt x="3254216" y="1564399"/>
                  </a:lnTo>
                  <a:lnTo>
                    <a:pt x="3258184" y="1515236"/>
                  </a:lnTo>
                  <a:lnTo>
                    <a:pt x="3258184" y="303148"/>
                  </a:lnTo>
                  <a:lnTo>
                    <a:pt x="3254216" y="253986"/>
                  </a:lnTo>
                  <a:lnTo>
                    <a:pt x="3242727" y="207345"/>
                  </a:lnTo>
                  <a:lnTo>
                    <a:pt x="3224344" y="163851"/>
                  </a:lnTo>
                  <a:lnTo>
                    <a:pt x="3199691" y="124129"/>
                  </a:lnTo>
                  <a:lnTo>
                    <a:pt x="3169396" y="88804"/>
                  </a:lnTo>
                  <a:lnTo>
                    <a:pt x="3134082" y="58501"/>
                  </a:lnTo>
                  <a:lnTo>
                    <a:pt x="3094376" y="33844"/>
                  </a:lnTo>
                  <a:lnTo>
                    <a:pt x="3050904" y="15458"/>
                  </a:lnTo>
                  <a:lnTo>
                    <a:pt x="3004291" y="3968"/>
                  </a:lnTo>
                  <a:lnTo>
                    <a:pt x="2955162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92719" y="3755771"/>
              <a:ext cx="3258185" cy="1818639"/>
            </a:xfrm>
            <a:custGeom>
              <a:avLst/>
              <a:gdLst/>
              <a:ahLst/>
              <a:cxnLst/>
              <a:rect l="l" t="t" r="r" b="b"/>
              <a:pathLst>
                <a:path w="3258184" h="1818639">
                  <a:moveTo>
                    <a:pt x="0" y="303148"/>
                  </a:moveTo>
                  <a:lnTo>
                    <a:pt x="3965" y="253986"/>
                  </a:lnTo>
                  <a:lnTo>
                    <a:pt x="15445" y="207345"/>
                  </a:lnTo>
                  <a:lnTo>
                    <a:pt x="33816" y="163851"/>
                  </a:lnTo>
                  <a:lnTo>
                    <a:pt x="58456" y="124129"/>
                  </a:lnTo>
                  <a:lnTo>
                    <a:pt x="88741" y="88804"/>
                  </a:lnTo>
                  <a:lnTo>
                    <a:pt x="124047" y="58501"/>
                  </a:lnTo>
                  <a:lnTo>
                    <a:pt x="163752" y="33844"/>
                  </a:lnTo>
                  <a:lnTo>
                    <a:pt x="207231" y="15458"/>
                  </a:lnTo>
                  <a:lnTo>
                    <a:pt x="253862" y="3968"/>
                  </a:lnTo>
                  <a:lnTo>
                    <a:pt x="303022" y="0"/>
                  </a:lnTo>
                  <a:lnTo>
                    <a:pt x="2955162" y="0"/>
                  </a:lnTo>
                  <a:lnTo>
                    <a:pt x="3004291" y="3968"/>
                  </a:lnTo>
                  <a:lnTo>
                    <a:pt x="3050904" y="15458"/>
                  </a:lnTo>
                  <a:lnTo>
                    <a:pt x="3094376" y="33844"/>
                  </a:lnTo>
                  <a:lnTo>
                    <a:pt x="3134082" y="58501"/>
                  </a:lnTo>
                  <a:lnTo>
                    <a:pt x="3169396" y="88804"/>
                  </a:lnTo>
                  <a:lnTo>
                    <a:pt x="3199691" y="124129"/>
                  </a:lnTo>
                  <a:lnTo>
                    <a:pt x="3224344" y="163851"/>
                  </a:lnTo>
                  <a:lnTo>
                    <a:pt x="3242727" y="207345"/>
                  </a:lnTo>
                  <a:lnTo>
                    <a:pt x="3254216" y="253986"/>
                  </a:lnTo>
                  <a:lnTo>
                    <a:pt x="3258184" y="303148"/>
                  </a:lnTo>
                  <a:lnTo>
                    <a:pt x="3258184" y="1515236"/>
                  </a:lnTo>
                  <a:lnTo>
                    <a:pt x="3254216" y="1564399"/>
                  </a:lnTo>
                  <a:lnTo>
                    <a:pt x="3242727" y="1611040"/>
                  </a:lnTo>
                  <a:lnTo>
                    <a:pt x="3224344" y="1654534"/>
                  </a:lnTo>
                  <a:lnTo>
                    <a:pt x="3199691" y="1694256"/>
                  </a:lnTo>
                  <a:lnTo>
                    <a:pt x="3169396" y="1729581"/>
                  </a:lnTo>
                  <a:lnTo>
                    <a:pt x="3134082" y="1759884"/>
                  </a:lnTo>
                  <a:lnTo>
                    <a:pt x="3094376" y="1784541"/>
                  </a:lnTo>
                  <a:lnTo>
                    <a:pt x="3050904" y="1802927"/>
                  </a:lnTo>
                  <a:lnTo>
                    <a:pt x="3004291" y="1814417"/>
                  </a:lnTo>
                  <a:lnTo>
                    <a:pt x="2955162" y="1818385"/>
                  </a:lnTo>
                  <a:lnTo>
                    <a:pt x="303022" y="1818385"/>
                  </a:lnTo>
                  <a:lnTo>
                    <a:pt x="253862" y="1814417"/>
                  </a:lnTo>
                  <a:lnTo>
                    <a:pt x="207231" y="1802927"/>
                  </a:lnTo>
                  <a:lnTo>
                    <a:pt x="163752" y="1784541"/>
                  </a:lnTo>
                  <a:lnTo>
                    <a:pt x="124047" y="1759884"/>
                  </a:lnTo>
                  <a:lnTo>
                    <a:pt x="88741" y="1729581"/>
                  </a:lnTo>
                  <a:lnTo>
                    <a:pt x="58456" y="1694256"/>
                  </a:lnTo>
                  <a:lnTo>
                    <a:pt x="33816" y="1654534"/>
                  </a:lnTo>
                  <a:lnTo>
                    <a:pt x="15445" y="1611040"/>
                  </a:lnTo>
                  <a:lnTo>
                    <a:pt x="3965" y="1564399"/>
                  </a:lnTo>
                  <a:lnTo>
                    <a:pt x="0" y="1515236"/>
                  </a:lnTo>
                  <a:lnTo>
                    <a:pt x="0" y="30314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961121" y="3955160"/>
            <a:ext cx="2726690" cy="139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>
              <a:lnSpc>
                <a:spcPts val="215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ПСИХОЛОГІЧНІ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5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Мотивація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Сприйняття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Засвоєння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Думки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і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відносини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53402" y="1047877"/>
            <a:ext cx="1222375" cy="2160270"/>
            <a:chOff x="453402" y="1047877"/>
            <a:chExt cx="1222375" cy="2160270"/>
          </a:xfrm>
        </p:grpSpPr>
        <p:sp>
          <p:nvSpPr>
            <p:cNvPr id="28" name="object 28"/>
            <p:cNvSpPr/>
            <p:nvPr/>
          </p:nvSpPr>
          <p:spPr>
            <a:xfrm>
              <a:off x="459752" y="1054227"/>
              <a:ext cx="1209675" cy="2147570"/>
            </a:xfrm>
            <a:custGeom>
              <a:avLst/>
              <a:gdLst/>
              <a:ahLst/>
              <a:cxnLst/>
              <a:rect l="l" t="t" r="r" b="b"/>
              <a:pathLst>
                <a:path w="1209675" h="2147570">
                  <a:moveTo>
                    <a:pt x="1008113" y="0"/>
                  </a:moveTo>
                  <a:lnTo>
                    <a:pt x="201612" y="0"/>
                  </a:lnTo>
                  <a:lnTo>
                    <a:pt x="155386" y="5326"/>
                  </a:lnTo>
                  <a:lnTo>
                    <a:pt x="112951" y="20499"/>
                  </a:lnTo>
                  <a:lnTo>
                    <a:pt x="75516" y="44307"/>
                  </a:lnTo>
                  <a:lnTo>
                    <a:pt x="44294" y="75539"/>
                  </a:lnTo>
                  <a:lnTo>
                    <a:pt x="20493" y="112985"/>
                  </a:lnTo>
                  <a:lnTo>
                    <a:pt x="5325" y="155434"/>
                  </a:lnTo>
                  <a:lnTo>
                    <a:pt x="0" y="201675"/>
                  </a:lnTo>
                  <a:lnTo>
                    <a:pt x="0" y="1945639"/>
                  </a:lnTo>
                  <a:lnTo>
                    <a:pt x="5325" y="1991834"/>
                  </a:lnTo>
                  <a:lnTo>
                    <a:pt x="20493" y="2034249"/>
                  </a:lnTo>
                  <a:lnTo>
                    <a:pt x="44294" y="2071673"/>
                  </a:lnTo>
                  <a:lnTo>
                    <a:pt x="75516" y="2102891"/>
                  </a:lnTo>
                  <a:lnTo>
                    <a:pt x="112951" y="2126692"/>
                  </a:lnTo>
                  <a:lnTo>
                    <a:pt x="155386" y="2141862"/>
                  </a:lnTo>
                  <a:lnTo>
                    <a:pt x="201612" y="2147189"/>
                  </a:lnTo>
                  <a:lnTo>
                    <a:pt x="1008113" y="2147189"/>
                  </a:lnTo>
                  <a:lnTo>
                    <a:pt x="1054307" y="2141862"/>
                  </a:lnTo>
                  <a:lnTo>
                    <a:pt x="1096723" y="2126692"/>
                  </a:lnTo>
                  <a:lnTo>
                    <a:pt x="1134146" y="2102891"/>
                  </a:lnTo>
                  <a:lnTo>
                    <a:pt x="1165365" y="2071673"/>
                  </a:lnTo>
                  <a:lnTo>
                    <a:pt x="1189166" y="2034249"/>
                  </a:lnTo>
                  <a:lnTo>
                    <a:pt x="1204336" y="1991834"/>
                  </a:lnTo>
                  <a:lnTo>
                    <a:pt x="1209662" y="1945639"/>
                  </a:lnTo>
                  <a:lnTo>
                    <a:pt x="1209662" y="201675"/>
                  </a:lnTo>
                  <a:lnTo>
                    <a:pt x="1204336" y="155434"/>
                  </a:lnTo>
                  <a:lnTo>
                    <a:pt x="1189166" y="112985"/>
                  </a:lnTo>
                  <a:lnTo>
                    <a:pt x="1165365" y="75539"/>
                  </a:lnTo>
                  <a:lnTo>
                    <a:pt x="1134146" y="44307"/>
                  </a:lnTo>
                  <a:lnTo>
                    <a:pt x="1096723" y="20499"/>
                  </a:lnTo>
                  <a:lnTo>
                    <a:pt x="1054307" y="5326"/>
                  </a:lnTo>
                  <a:lnTo>
                    <a:pt x="1008113" y="0"/>
                  </a:lnTo>
                  <a:close/>
                </a:path>
              </a:pathLst>
            </a:custGeom>
            <a:solidFill>
              <a:srgbClr val="CCB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9752" y="1054227"/>
              <a:ext cx="1209675" cy="2147570"/>
            </a:xfrm>
            <a:custGeom>
              <a:avLst/>
              <a:gdLst/>
              <a:ahLst/>
              <a:cxnLst/>
              <a:rect l="l" t="t" r="r" b="b"/>
              <a:pathLst>
                <a:path w="1209675" h="2147570">
                  <a:moveTo>
                    <a:pt x="0" y="201675"/>
                  </a:moveTo>
                  <a:lnTo>
                    <a:pt x="5325" y="155434"/>
                  </a:lnTo>
                  <a:lnTo>
                    <a:pt x="20493" y="112985"/>
                  </a:lnTo>
                  <a:lnTo>
                    <a:pt x="44294" y="75539"/>
                  </a:lnTo>
                  <a:lnTo>
                    <a:pt x="75516" y="44307"/>
                  </a:lnTo>
                  <a:lnTo>
                    <a:pt x="112951" y="20499"/>
                  </a:lnTo>
                  <a:lnTo>
                    <a:pt x="155386" y="5326"/>
                  </a:lnTo>
                  <a:lnTo>
                    <a:pt x="201612" y="0"/>
                  </a:lnTo>
                  <a:lnTo>
                    <a:pt x="1008113" y="0"/>
                  </a:lnTo>
                  <a:lnTo>
                    <a:pt x="1054307" y="5326"/>
                  </a:lnTo>
                  <a:lnTo>
                    <a:pt x="1096723" y="20499"/>
                  </a:lnTo>
                  <a:lnTo>
                    <a:pt x="1134146" y="44307"/>
                  </a:lnTo>
                  <a:lnTo>
                    <a:pt x="1165365" y="75539"/>
                  </a:lnTo>
                  <a:lnTo>
                    <a:pt x="1189166" y="112985"/>
                  </a:lnTo>
                  <a:lnTo>
                    <a:pt x="1204336" y="155434"/>
                  </a:lnTo>
                  <a:lnTo>
                    <a:pt x="1209662" y="201675"/>
                  </a:lnTo>
                  <a:lnTo>
                    <a:pt x="1209662" y="1945639"/>
                  </a:lnTo>
                  <a:lnTo>
                    <a:pt x="1204336" y="1991834"/>
                  </a:lnTo>
                  <a:lnTo>
                    <a:pt x="1189166" y="2034249"/>
                  </a:lnTo>
                  <a:lnTo>
                    <a:pt x="1165365" y="2071673"/>
                  </a:lnTo>
                  <a:lnTo>
                    <a:pt x="1134146" y="2102891"/>
                  </a:lnTo>
                  <a:lnTo>
                    <a:pt x="1096723" y="2126692"/>
                  </a:lnTo>
                  <a:lnTo>
                    <a:pt x="1054307" y="2141862"/>
                  </a:lnTo>
                  <a:lnTo>
                    <a:pt x="1008113" y="2147189"/>
                  </a:lnTo>
                  <a:lnTo>
                    <a:pt x="201612" y="2147189"/>
                  </a:lnTo>
                  <a:lnTo>
                    <a:pt x="155386" y="2141862"/>
                  </a:lnTo>
                  <a:lnTo>
                    <a:pt x="112951" y="2126692"/>
                  </a:lnTo>
                  <a:lnTo>
                    <a:pt x="75516" y="2102891"/>
                  </a:lnTo>
                  <a:lnTo>
                    <a:pt x="44294" y="2071673"/>
                  </a:lnTo>
                  <a:lnTo>
                    <a:pt x="20493" y="2034249"/>
                  </a:lnTo>
                  <a:lnTo>
                    <a:pt x="5325" y="1991834"/>
                  </a:lnTo>
                  <a:lnTo>
                    <a:pt x="0" y="1945639"/>
                  </a:lnTo>
                  <a:lnTo>
                    <a:pt x="0" y="20167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06805" y="1612248"/>
            <a:ext cx="547370" cy="1262380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42545" marR="5080" indent="-30480">
              <a:lnSpc>
                <a:spcPts val="2110"/>
              </a:lnSpc>
              <a:spcBef>
                <a:spcPts val="15"/>
              </a:spcBef>
            </a:pP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ЗОВНІШ</a:t>
            </a:r>
            <a:r>
              <a:rPr sz="18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Н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І  ФАКТОРИ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77151" y="3367913"/>
            <a:ext cx="1222375" cy="3019425"/>
            <a:chOff x="477151" y="3367913"/>
            <a:chExt cx="1222375" cy="3019425"/>
          </a:xfrm>
        </p:grpSpPr>
        <p:sp>
          <p:nvSpPr>
            <p:cNvPr id="32" name="object 32"/>
            <p:cNvSpPr/>
            <p:nvPr/>
          </p:nvSpPr>
          <p:spPr>
            <a:xfrm>
              <a:off x="483501" y="3374263"/>
              <a:ext cx="1209675" cy="3006725"/>
            </a:xfrm>
            <a:custGeom>
              <a:avLst/>
              <a:gdLst/>
              <a:ahLst/>
              <a:cxnLst/>
              <a:rect l="l" t="t" r="r" b="b"/>
              <a:pathLst>
                <a:path w="1209675" h="3006725">
                  <a:moveTo>
                    <a:pt x="1008113" y="0"/>
                  </a:moveTo>
                  <a:lnTo>
                    <a:pt x="201612" y="0"/>
                  </a:lnTo>
                  <a:lnTo>
                    <a:pt x="155386" y="5326"/>
                  </a:lnTo>
                  <a:lnTo>
                    <a:pt x="112951" y="20499"/>
                  </a:lnTo>
                  <a:lnTo>
                    <a:pt x="75516" y="44307"/>
                  </a:lnTo>
                  <a:lnTo>
                    <a:pt x="44294" y="75539"/>
                  </a:lnTo>
                  <a:lnTo>
                    <a:pt x="20493" y="112985"/>
                  </a:lnTo>
                  <a:lnTo>
                    <a:pt x="5325" y="155434"/>
                  </a:lnTo>
                  <a:lnTo>
                    <a:pt x="0" y="201675"/>
                  </a:lnTo>
                  <a:lnTo>
                    <a:pt x="0" y="2805010"/>
                  </a:lnTo>
                  <a:lnTo>
                    <a:pt x="5325" y="2851240"/>
                  </a:lnTo>
                  <a:lnTo>
                    <a:pt x="20493" y="2893677"/>
                  </a:lnTo>
                  <a:lnTo>
                    <a:pt x="44294" y="2931111"/>
                  </a:lnTo>
                  <a:lnTo>
                    <a:pt x="75516" y="2962333"/>
                  </a:lnTo>
                  <a:lnTo>
                    <a:pt x="112951" y="2986132"/>
                  </a:lnTo>
                  <a:lnTo>
                    <a:pt x="155386" y="3001298"/>
                  </a:lnTo>
                  <a:lnTo>
                    <a:pt x="201612" y="3006623"/>
                  </a:lnTo>
                  <a:lnTo>
                    <a:pt x="1008113" y="3006623"/>
                  </a:lnTo>
                  <a:lnTo>
                    <a:pt x="1054307" y="3001298"/>
                  </a:lnTo>
                  <a:lnTo>
                    <a:pt x="1096723" y="2986132"/>
                  </a:lnTo>
                  <a:lnTo>
                    <a:pt x="1134146" y="2962333"/>
                  </a:lnTo>
                  <a:lnTo>
                    <a:pt x="1165365" y="2931111"/>
                  </a:lnTo>
                  <a:lnTo>
                    <a:pt x="1189166" y="2893677"/>
                  </a:lnTo>
                  <a:lnTo>
                    <a:pt x="1204336" y="2851240"/>
                  </a:lnTo>
                  <a:lnTo>
                    <a:pt x="1209662" y="2805010"/>
                  </a:lnTo>
                  <a:lnTo>
                    <a:pt x="1209662" y="201675"/>
                  </a:lnTo>
                  <a:lnTo>
                    <a:pt x="1204336" y="155434"/>
                  </a:lnTo>
                  <a:lnTo>
                    <a:pt x="1189166" y="112985"/>
                  </a:lnTo>
                  <a:lnTo>
                    <a:pt x="1165365" y="75539"/>
                  </a:lnTo>
                  <a:lnTo>
                    <a:pt x="1134146" y="44307"/>
                  </a:lnTo>
                  <a:lnTo>
                    <a:pt x="1096723" y="20499"/>
                  </a:lnTo>
                  <a:lnTo>
                    <a:pt x="1054307" y="5326"/>
                  </a:lnTo>
                  <a:lnTo>
                    <a:pt x="1008113" y="0"/>
                  </a:lnTo>
                  <a:close/>
                </a:path>
              </a:pathLst>
            </a:custGeom>
            <a:solidFill>
              <a:srgbClr val="F6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3501" y="3374263"/>
              <a:ext cx="1209675" cy="3006725"/>
            </a:xfrm>
            <a:custGeom>
              <a:avLst/>
              <a:gdLst/>
              <a:ahLst/>
              <a:cxnLst/>
              <a:rect l="l" t="t" r="r" b="b"/>
              <a:pathLst>
                <a:path w="1209675" h="3006725">
                  <a:moveTo>
                    <a:pt x="0" y="201675"/>
                  </a:moveTo>
                  <a:lnTo>
                    <a:pt x="5325" y="155434"/>
                  </a:lnTo>
                  <a:lnTo>
                    <a:pt x="20493" y="112985"/>
                  </a:lnTo>
                  <a:lnTo>
                    <a:pt x="44294" y="75539"/>
                  </a:lnTo>
                  <a:lnTo>
                    <a:pt x="75516" y="44307"/>
                  </a:lnTo>
                  <a:lnTo>
                    <a:pt x="112951" y="20499"/>
                  </a:lnTo>
                  <a:lnTo>
                    <a:pt x="155386" y="5326"/>
                  </a:lnTo>
                  <a:lnTo>
                    <a:pt x="201612" y="0"/>
                  </a:lnTo>
                  <a:lnTo>
                    <a:pt x="1008113" y="0"/>
                  </a:lnTo>
                  <a:lnTo>
                    <a:pt x="1054307" y="5326"/>
                  </a:lnTo>
                  <a:lnTo>
                    <a:pt x="1096723" y="20499"/>
                  </a:lnTo>
                  <a:lnTo>
                    <a:pt x="1134146" y="44307"/>
                  </a:lnTo>
                  <a:lnTo>
                    <a:pt x="1165365" y="75539"/>
                  </a:lnTo>
                  <a:lnTo>
                    <a:pt x="1189166" y="112985"/>
                  </a:lnTo>
                  <a:lnTo>
                    <a:pt x="1204336" y="155434"/>
                  </a:lnTo>
                  <a:lnTo>
                    <a:pt x="1209662" y="201675"/>
                  </a:lnTo>
                  <a:lnTo>
                    <a:pt x="1209662" y="2805010"/>
                  </a:lnTo>
                  <a:lnTo>
                    <a:pt x="1204336" y="2851240"/>
                  </a:lnTo>
                  <a:lnTo>
                    <a:pt x="1189166" y="2893677"/>
                  </a:lnTo>
                  <a:lnTo>
                    <a:pt x="1165365" y="2931111"/>
                  </a:lnTo>
                  <a:lnTo>
                    <a:pt x="1134146" y="2962333"/>
                  </a:lnTo>
                  <a:lnTo>
                    <a:pt x="1096723" y="2986132"/>
                  </a:lnTo>
                  <a:lnTo>
                    <a:pt x="1054307" y="3001298"/>
                  </a:lnTo>
                  <a:lnTo>
                    <a:pt x="1008113" y="3006623"/>
                  </a:lnTo>
                  <a:lnTo>
                    <a:pt x="201612" y="3006623"/>
                  </a:lnTo>
                  <a:lnTo>
                    <a:pt x="155386" y="3001298"/>
                  </a:lnTo>
                  <a:lnTo>
                    <a:pt x="112951" y="2986132"/>
                  </a:lnTo>
                  <a:lnTo>
                    <a:pt x="75516" y="2962333"/>
                  </a:lnTo>
                  <a:lnTo>
                    <a:pt x="44294" y="2931111"/>
                  </a:lnTo>
                  <a:lnTo>
                    <a:pt x="20493" y="2893677"/>
                  </a:lnTo>
                  <a:lnTo>
                    <a:pt x="5325" y="2851240"/>
                  </a:lnTo>
                  <a:lnTo>
                    <a:pt x="0" y="2805010"/>
                  </a:lnTo>
                  <a:lnTo>
                    <a:pt x="0" y="20167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56131" y="3593862"/>
            <a:ext cx="278765" cy="2654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ВНУТРІШНІ</a:t>
            </a:r>
            <a:r>
              <a:rPr sz="1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imes New Roman"/>
                <a:cs typeface="Times New Roman"/>
              </a:rPr>
              <a:t>ФАКТОРИ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036" y="13207"/>
            <a:ext cx="5850890" cy="983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Зовнішні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фактори</a:t>
            </a:r>
            <a:endParaRPr sz="2400">
              <a:latin typeface="Calibri"/>
              <a:cs typeface="Calibri"/>
            </a:endParaRPr>
          </a:p>
          <a:p>
            <a:pPr marL="504190">
              <a:lnSpc>
                <a:spcPts val="4730"/>
              </a:lnSpc>
            </a:pPr>
            <a:r>
              <a:rPr sz="4000" spc="-70" dirty="0"/>
              <a:t>КУЛЬТУРНІ</a:t>
            </a:r>
            <a:r>
              <a:rPr sz="4000" spc="5" dirty="0"/>
              <a:t> </a:t>
            </a:r>
            <a:r>
              <a:rPr sz="4000" spc="-110" dirty="0"/>
              <a:t>ФАКТОРИ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52983" y="1005077"/>
            <a:ext cx="435102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778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Культура</a:t>
            </a:r>
            <a:r>
              <a:rPr sz="20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це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сукупність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стійких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форм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соціальної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взаємодії, закріплених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нормах і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цінностях,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засобах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комунікації,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часто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передаються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покоління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покоління.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5476" y="3369309"/>
            <a:ext cx="269621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Субкультура</a:t>
            </a:r>
            <a:r>
              <a:rPr sz="2000" b="1" spc="-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підсистема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культури,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включає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себе</a:t>
            </a:r>
            <a:endParaRPr sz="2000">
              <a:latin typeface="Calibri"/>
              <a:cs typeface="Calibri"/>
            </a:endParaRPr>
          </a:p>
          <a:p>
            <a:pPr marL="12700" marR="65913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сукупність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стійких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специфічних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форм</a:t>
            </a:r>
            <a:endParaRPr sz="2000">
              <a:latin typeface="Calibri"/>
              <a:cs typeface="Calibri"/>
            </a:endParaRPr>
          </a:p>
          <a:p>
            <a:pPr marL="12700" marR="438784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взаємодії,</a:t>
            </a:r>
            <a:r>
              <a:rPr sz="20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властивих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будь-якій соціальній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групі,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прошарку.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9203" y="4628463"/>
            <a:ext cx="373189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Соціальний</a:t>
            </a:r>
            <a:r>
              <a:rPr sz="2000" b="1" spc="-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клас</a:t>
            </a:r>
            <a:r>
              <a:rPr sz="20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порівняно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стабільні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групи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рамках</a:t>
            </a:r>
            <a:endParaRPr sz="2000">
              <a:latin typeface="Calibri"/>
              <a:cs typeface="Calibri"/>
            </a:endParaRPr>
          </a:p>
          <a:p>
            <a:pPr marL="12700" marR="836294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суспільства,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розташовані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ієрархічному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порядку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характеризуються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наявністю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них</a:t>
            </a:r>
            <a:endParaRPr sz="2000">
              <a:latin typeface="Calibri"/>
              <a:cs typeface="Calibri"/>
            </a:endParaRPr>
          </a:p>
          <a:p>
            <a:pPr marL="12700" marR="643255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складних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ціннісних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уявлень,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інтересів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та поведінки.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256" y="2696336"/>
            <a:ext cx="1331340" cy="16642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3181" y="196722"/>
            <a:ext cx="2402458" cy="15626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9625" y="173609"/>
            <a:ext cx="2330323" cy="174777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06203" y="2035721"/>
            <a:ext cx="1957577" cy="11936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1059" y="1980945"/>
            <a:ext cx="2320163" cy="128308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875154" y="2257044"/>
            <a:ext cx="6564630" cy="4051300"/>
            <a:chOff x="1875154" y="2257044"/>
            <a:chExt cx="6564630" cy="40513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5434" y="2257044"/>
              <a:ext cx="1591183" cy="13889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154" y="2576487"/>
              <a:ext cx="1540509" cy="12476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9355" y="3334969"/>
              <a:ext cx="1531493" cy="11486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2259" y="3958526"/>
              <a:ext cx="3057016" cy="2349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12192000" cy="954405"/>
          </a:xfrm>
          <a:custGeom>
            <a:avLst/>
            <a:gdLst/>
            <a:ahLst/>
            <a:cxnLst/>
            <a:rect l="l" t="t" r="r" b="b"/>
            <a:pathLst>
              <a:path w="12192000" h="954405">
                <a:moveTo>
                  <a:pt x="0" y="954112"/>
                </a:moveTo>
                <a:lnTo>
                  <a:pt x="12192000" y="954112"/>
                </a:lnTo>
                <a:lnTo>
                  <a:pt x="12192000" y="0"/>
                </a:lnTo>
                <a:lnTo>
                  <a:pt x="0" y="0"/>
                </a:lnTo>
                <a:lnTo>
                  <a:pt x="0" y="954112"/>
                </a:lnTo>
                <a:close/>
              </a:path>
            </a:pathLst>
          </a:custGeom>
          <a:ln w="9524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751" y="84116"/>
            <a:ext cx="12192000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Ієрархія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соціальних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класів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Коулмена-Рейнуотера:</a:t>
            </a:r>
            <a:r>
              <a:rPr sz="2800" b="1" spc="60" dirty="0">
                <a:latin typeface="Arial"/>
                <a:cs typeface="Arial"/>
              </a:rPr>
              <a:t> </a:t>
            </a:r>
            <a:br>
              <a:rPr lang="uk-UA" sz="2800" b="1" spc="60" dirty="0">
                <a:latin typeface="Arial"/>
                <a:cs typeface="Arial"/>
              </a:rPr>
            </a:br>
            <a:r>
              <a:rPr sz="2400" b="1" spc="-5" dirty="0" err="1">
                <a:latin typeface="Arial"/>
                <a:cs typeface="Arial"/>
              </a:rPr>
              <a:t>погляд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на</a:t>
            </a:r>
            <a:r>
              <a:rPr lang="uk-UA" sz="2400" b="1" spc="-5" dirty="0">
                <a:latin typeface="Arial"/>
                <a:cs typeface="Arial"/>
              </a:rPr>
              <a:t> </a:t>
            </a:r>
            <a:r>
              <a:rPr lang="ru-RU" sz="2400" b="1" spc="-10" dirty="0" err="1">
                <a:solidFill>
                  <a:srgbClr val="A468D2"/>
                </a:solidFill>
                <a:latin typeface="Arial"/>
                <a:cs typeface="Arial"/>
              </a:rPr>
              <a:t>суспільство</a:t>
            </a:r>
            <a:r>
              <a:rPr lang="ru-RU" sz="2400" b="1" spc="5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5" dirty="0">
                <a:solidFill>
                  <a:srgbClr val="A468D2"/>
                </a:solidFill>
                <a:latin typeface="Arial"/>
                <a:cs typeface="Arial"/>
              </a:rPr>
              <a:t>з</a:t>
            </a:r>
            <a:r>
              <a:rPr lang="ru-RU" sz="2400" b="1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15" dirty="0">
                <a:solidFill>
                  <a:srgbClr val="A468D2"/>
                </a:solidFill>
                <a:latin typeface="Arial"/>
                <a:cs typeface="Arial"/>
              </a:rPr>
              <a:t>точки</a:t>
            </a:r>
            <a:r>
              <a:rPr lang="ru-RU" sz="2400" b="1" spc="4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10" dirty="0" err="1">
                <a:solidFill>
                  <a:srgbClr val="A468D2"/>
                </a:solidFill>
                <a:latin typeface="Arial"/>
                <a:cs typeface="Arial"/>
              </a:rPr>
              <a:t>зору</a:t>
            </a:r>
            <a:r>
              <a:rPr lang="ru-RU" sz="2400" b="1" spc="2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10" dirty="0" err="1">
                <a:solidFill>
                  <a:srgbClr val="A468D2"/>
                </a:solidFill>
                <a:latin typeface="Arial"/>
                <a:cs typeface="Arial"/>
              </a:rPr>
              <a:t>репутації</a:t>
            </a:r>
            <a:r>
              <a:rPr lang="ru-RU" sz="2400" b="1" spc="5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30" dirty="0">
                <a:solidFill>
                  <a:srgbClr val="A468D2"/>
                </a:solidFill>
                <a:latin typeface="Arial"/>
                <a:cs typeface="Arial"/>
              </a:rPr>
              <a:t>та</a:t>
            </a:r>
            <a:r>
              <a:rPr lang="ru-RU" sz="2400" b="1" spc="6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400" b="1" spc="-5" dirty="0" err="1">
                <a:solidFill>
                  <a:srgbClr val="A468D2"/>
                </a:solidFill>
                <a:latin typeface="Arial"/>
                <a:cs typeface="Arial"/>
              </a:rPr>
              <a:t>поведінки</a:t>
            </a:r>
            <a:r>
              <a:rPr lang="ru-RU" sz="2400" b="1" spc="-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lang="ru-RU" sz="2800" b="1" spc="-5" dirty="0">
                <a:solidFill>
                  <a:srgbClr val="A468D2"/>
                </a:solidFill>
                <a:latin typeface="Arial"/>
                <a:cs typeface="Arial"/>
              </a:rPr>
              <a:t>(СШ</a:t>
            </a:r>
            <a:r>
              <a:rPr lang="ru-RU" sz="2800" b="1" spc="-15" dirty="0">
                <a:solidFill>
                  <a:srgbClr val="A468D2"/>
                </a:solidFill>
                <a:latin typeface="Arial"/>
                <a:cs typeface="Arial"/>
              </a:rPr>
              <a:t>А</a:t>
            </a:r>
            <a:r>
              <a:rPr lang="ru-RU" sz="2800" b="1" spc="-5" dirty="0">
                <a:solidFill>
                  <a:srgbClr val="A468D2"/>
                </a:solidFill>
                <a:latin typeface="Arial"/>
                <a:cs typeface="Arial"/>
              </a:rPr>
              <a:t>)</a:t>
            </a:r>
            <a:br>
              <a:rPr lang="ru-RU" sz="2800" dirty="0">
                <a:latin typeface="Arial"/>
                <a:cs typeface="Arial"/>
              </a:rPr>
            </a:br>
            <a:br>
              <a:rPr lang="ru-RU" sz="2800" dirty="0">
                <a:latin typeface="Arial"/>
                <a:cs typeface="Arial"/>
              </a:rPr>
            </a:br>
            <a:endParaRPr sz="28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0481" y="937386"/>
            <a:ext cx="8828405" cy="5630545"/>
            <a:chOff x="1820481" y="937386"/>
            <a:chExt cx="8828405" cy="5630545"/>
          </a:xfrm>
        </p:grpSpPr>
        <p:sp>
          <p:nvSpPr>
            <p:cNvPr id="6" name="object 6"/>
            <p:cNvSpPr/>
            <p:nvPr/>
          </p:nvSpPr>
          <p:spPr>
            <a:xfrm>
              <a:off x="3396361" y="950086"/>
              <a:ext cx="5676900" cy="5605145"/>
            </a:xfrm>
            <a:custGeom>
              <a:avLst/>
              <a:gdLst/>
              <a:ahLst/>
              <a:cxnLst/>
              <a:rect l="l" t="t" r="r" b="b"/>
              <a:pathLst>
                <a:path w="5676900" h="5605145">
                  <a:moveTo>
                    <a:pt x="2792094" y="0"/>
                  </a:moveTo>
                  <a:lnTo>
                    <a:pt x="0" y="5605094"/>
                  </a:lnTo>
                  <a:lnTo>
                    <a:pt x="5676392" y="5605094"/>
                  </a:lnTo>
                  <a:lnTo>
                    <a:pt x="279209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96361" y="950086"/>
              <a:ext cx="5676900" cy="5605145"/>
            </a:xfrm>
            <a:custGeom>
              <a:avLst/>
              <a:gdLst/>
              <a:ahLst/>
              <a:cxnLst/>
              <a:rect l="l" t="t" r="r" b="b"/>
              <a:pathLst>
                <a:path w="5676900" h="5605145">
                  <a:moveTo>
                    <a:pt x="0" y="5605094"/>
                  </a:moveTo>
                  <a:lnTo>
                    <a:pt x="2792094" y="0"/>
                  </a:lnTo>
                  <a:lnTo>
                    <a:pt x="5676392" y="5605094"/>
                  </a:lnTo>
                  <a:lnTo>
                    <a:pt x="0" y="5605094"/>
                  </a:lnTo>
                  <a:close/>
                </a:path>
              </a:pathLst>
            </a:custGeom>
            <a:ln w="25399">
              <a:solidFill>
                <a:srgbClr val="5277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34769" y="1235074"/>
              <a:ext cx="8799830" cy="2030730"/>
            </a:xfrm>
            <a:custGeom>
              <a:avLst/>
              <a:gdLst/>
              <a:ahLst/>
              <a:cxnLst/>
              <a:rect l="l" t="t" r="r" b="b"/>
              <a:pathLst>
                <a:path w="8799830" h="2030729">
                  <a:moveTo>
                    <a:pt x="8461121" y="0"/>
                  </a:moveTo>
                  <a:lnTo>
                    <a:pt x="338455" y="0"/>
                  </a:lnTo>
                  <a:lnTo>
                    <a:pt x="292524" y="3089"/>
                  </a:lnTo>
                  <a:lnTo>
                    <a:pt x="248473" y="12088"/>
                  </a:lnTo>
                  <a:lnTo>
                    <a:pt x="206704" y="26594"/>
                  </a:lnTo>
                  <a:lnTo>
                    <a:pt x="167621" y="46204"/>
                  </a:lnTo>
                  <a:lnTo>
                    <a:pt x="131626" y="70515"/>
                  </a:lnTo>
                  <a:lnTo>
                    <a:pt x="99123" y="99123"/>
                  </a:lnTo>
                  <a:lnTo>
                    <a:pt x="70515" y="131626"/>
                  </a:lnTo>
                  <a:lnTo>
                    <a:pt x="46204" y="167621"/>
                  </a:lnTo>
                  <a:lnTo>
                    <a:pt x="26594" y="206704"/>
                  </a:lnTo>
                  <a:lnTo>
                    <a:pt x="12088" y="248473"/>
                  </a:lnTo>
                  <a:lnTo>
                    <a:pt x="3089" y="292524"/>
                  </a:lnTo>
                  <a:lnTo>
                    <a:pt x="0" y="338454"/>
                  </a:lnTo>
                  <a:lnTo>
                    <a:pt x="0" y="1692148"/>
                  </a:lnTo>
                  <a:lnTo>
                    <a:pt x="3089" y="1738078"/>
                  </a:lnTo>
                  <a:lnTo>
                    <a:pt x="12088" y="1782129"/>
                  </a:lnTo>
                  <a:lnTo>
                    <a:pt x="26594" y="1823898"/>
                  </a:lnTo>
                  <a:lnTo>
                    <a:pt x="46204" y="1862981"/>
                  </a:lnTo>
                  <a:lnTo>
                    <a:pt x="70515" y="1898976"/>
                  </a:lnTo>
                  <a:lnTo>
                    <a:pt x="99123" y="1931479"/>
                  </a:lnTo>
                  <a:lnTo>
                    <a:pt x="131626" y="1960087"/>
                  </a:lnTo>
                  <a:lnTo>
                    <a:pt x="167621" y="1984398"/>
                  </a:lnTo>
                  <a:lnTo>
                    <a:pt x="206704" y="2004008"/>
                  </a:lnTo>
                  <a:lnTo>
                    <a:pt x="248473" y="2018514"/>
                  </a:lnTo>
                  <a:lnTo>
                    <a:pt x="292524" y="2027513"/>
                  </a:lnTo>
                  <a:lnTo>
                    <a:pt x="338455" y="2030602"/>
                  </a:lnTo>
                  <a:lnTo>
                    <a:pt x="8461121" y="2030602"/>
                  </a:lnTo>
                  <a:lnTo>
                    <a:pt x="8507051" y="2027513"/>
                  </a:lnTo>
                  <a:lnTo>
                    <a:pt x="8551102" y="2018514"/>
                  </a:lnTo>
                  <a:lnTo>
                    <a:pt x="8592871" y="2004008"/>
                  </a:lnTo>
                  <a:lnTo>
                    <a:pt x="8631954" y="1984398"/>
                  </a:lnTo>
                  <a:lnTo>
                    <a:pt x="8667949" y="1960087"/>
                  </a:lnTo>
                  <a:lnTo>
                    <a:pt x="8700452" y="1931479"/>
                  </a:lnTo>
                  <a:lnTo>
                    <a:pt x="8729060" y="1898976"/>
                  </a:lnTo>
                  <a:lnTo>
                    <a:pt x="8753371" y="1862981"/>
                  </a:lnTo>
                  <a:lnTo>
                    <a:pt x="8772981" y="1823898"/>
                  </a:lnTo>
                  <a:lnTo>
                    <a:pt x="8787487" y="1782129"/>
                  </a:lnTo>
                  <a:lnTo>
                    <a:pt x="8796486" y="1738078"/>
                  </a:lnTo>
                  <a:lnTo>
                    <a:pt x="8799576" y="1692148"/>
                  </a:lnTo>
                  <a:lnTo>
                    <a:pt x="8799576" y="338454"/>
                  </a:lnTo>
                  <a:lnTo>
                    <a:pt x="8796486" y="292524"/>
                  </a:lnTo>
                  <a:lnTo>
                    <a:pt x="8787487" y="248473"/>
                  </a:lnTo>
                  <a:lnTo>
                    <a:pt x="8772981" y="206704"/>
                  </a:lnTo>
                  <a:lnTo>
                    <a:pt x="8753371" y="167621"/>
                  </a:lnTo>
                  <a:lnTo>
                    <a:pt x="8729060" y="131626"/>
                  </a:lnTo>
                  <a:lnTo>
                    <a:pt x="8700452" y="99123"/>
                  </a:lnTo>
                  <a:lnTo>
                    <a:pt x="8667949" y="70515"/>
                  </a:lnTo>
                  <a:lnTo>
                    <a:pt x="8631954" y="46204"/>
                  </a:lnTo>
                  <a:lnTo>
                    <a:pt x="8592871" y="26594"/>
                  </a:lnTo>
                  <a:lnTo>
                    <a:pt x="8551102" y="12088"/>
                  </a:lnTo>
                  <a:lnTo>
                    <a:pt x="8507051" y="3089"/>
                  </a:lnTo>
                  <a:lnTo>
                    <a:pt x="84611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34769" y="1235074"/>
              <a:ext cx="8799830" cy="2030730"/>
            </a:xfrm>
            <a:custGeom>
              <a:avLst/>
              <a:gdLst/>
              <a:ahLst/>
              <a:cxnLst/>
              <a:rect l="l" t="t" r="r" b="b"/>
              <a:pathLst>
                <a:path w="8799830" h="2030729">
                  <a:moveTo>
                    <a:pt x="0" y="338454"/>
                  </a:moveTo>
                  <a:lnTo>
                    <a:pt x="3089" y="292524"/>
                  </a:lnTo>
                  <a:lnTo>
                    <a:pt x="12088" y="248473"/>
                  </a:lnTo>
                  <a:lnTo>
                    <a:pt x="26594" y="206704"/>
                  </a:lnTo>
                  <a:lnTo>
                    <a:pt x="46204" y="167621"/>
                  </a:lnTo>
                  <a:lnTo>
                    <a:pt x="70515" y="131626"/>
                  </a:lnTo>
                  <a:lnTo>
                    <a:pt x="99123" y="99123"/>
                  </a:lnTo>
                  <a:lnTo>
                    <a:pt x="131626" y="70515"/>
                  </a:lnTo>
                  <a:lnTo>
                    <a:pt x="167621" y="46204"/>
                  </a:lnTo>
                  <a:lnTo>
                    <a:pt x="206704" y="26594"/>
                  </a:lnTo>
                  <a:lnTo>
                    <a:pt x="248473" y="12088"/>
                  </a:lnTo>
                  <a:lnTo>
                    <a:pt x="292524" y="3089"/>
                  </a:lnTo>
                  <a:lnTo>
                    <a:pt x="338455" y="0"/>
                  </a:lnTo>
                  <a:lnTo>
                    <a:pt x="8461121" y="0"/>
                  </a:lnTo>
                  <a:lnTo>
                    <a:pt x="8507051" y="3089"/>
                  </a:lnTo>
                  <a:lnTo>
                    <a:pt x="8551102" y="12088"/>
                  </a:lnTo>
                  <a:lnTo>
                    <a:pt x="8592871" y="26594"/>
                  </a:lnTo>
                  <a:lnTo>
                    <a:pt x="8631954" y="46204"/>
                  </a:lnTo>
                  <a:lnTo>
                    <a:pt x="8667949" y="70515"/>
                  </a:lnTo>
                  <a:lnTo>
                    <a:pt x="8700452" y="99123"/>
                  </a:lnTo>
                  <a:lnTo>
                    <a:pt x="8729060" y="131626"/>
                  </a:lnTo>
                  <a:lnTo>
                    <a:pt x="8753371" y="167621"/>
                  </a:lnTo>
                  <a:lnTo>
                    <a:pt x="8772981" y="206704"/>
                  </a:lnTo>
                  <a:lnTo>
                    <a:pt x="8787487" y="248473"/>
                  </a:lnTo>
                  <a:lnTo>
                    <a:pt x="8796486" y="292524"/>
                  </a:lnTo>
                  <a:lnTo>
                    <a:pt x="8799576" y="338454"/>
                  </a:lnTo>
                  <a:lnTo>
                    <a:pt x="8799576" y="1692148"/>
                  </a:lnTo>
                  <a:lnTo>
                    <a:pt x="8796486" y="1738078"/>
                  </a:lnTo>
                  <a:lnTo>
                    <a:pt x="8787487" y="1782129"/>
                  </a:lnTo>
                  <a:lnTo>
                    <a:pt x="8772981" y="1823898"/>
                  </a:lnTo>
                  <a:lnTo>
                    <a:pt x="8753371" y="1862981"/>
                  </a:lnTo>
                  <a:lnTo>
                    <a:pt x="8729060" y="1898976"/>
                  </a:lnTo>
                  <a:lnTo>
                    <a:pt x="8700452" y="1931479"/>
                  </a:lnTo>
                  <a:lnTo>
                    <a:pt x="8667949" y="1960087"/>
                  </a:lnTo>
                  <a:lnTo>
                    <a:pt x="8631954" y="1984398"/>
                  </a:lnTo>
                  <a:lnTo>
                    <a:pt x="8592871" y="2004008"/>
                  </a:lnTo>
                  <a:lnTo>
                    <a:pt x="8551102" y="2018514"/>
                  </a:lnTo>
                  <a:lnTo>
                    <a:pt x="8507051" y="2027513"/>
                  </a:lnTo>
                  <a:lnTo>
                    <a:pt x="8461121" y="2030602"/>
                  </a:lnTo>
                  <a:lnTo>
                    <a:pt x="338455" y="2030602"/>
                  </a:lnTo>
                  <a:lnTo>
                    <a:pt x="292524" y="2027513"/>
                  </a:lnTo>
                  <a:lnTo>
                    <a:pt x="248473" y="2018514"/>
                  </a:lnTo>
                  <a:lnTo>
                    <a:pt x="206704" y="2004008"/>
                  </a:lnTo>
                  <a:lnTo>
                    <a:pt x="167621" y="1984398"/>
                  </a:lnTo>
                  <a:lnTo>
                    <a:pt x="131626" y="1960087"/>
                  </a:lnTo>
                  <a:lnTo>
                    <a:pt x="99123" y="1931479"/>
                  </a:lnTo>
                  <a:lnTo>
                    <a:pt x="70515" y="1898976"/>
                  </a:lnTo>
                  <a:lnTo>
                    <a:pt x="46204" y="1862981"/>
                  </a:lnTo>
                  <a:lnTo>
                    <a:pt x="26594" y="1823898"/>
                  </a:lnTo>
                  <a:lnTo>
                    <a:pt x="12088" y="1782129"/>
                  </a:lnTo>
                  <a:lnTo>
                    <a:pt x="3089" y="1738078"/>
                  </a:lnTo>
                  <a:lnTo>
                    <a:pt x="0" y="1692148"/>
                  </a:lnTo>
                  <a:lnTo>
                    <a:pt x="0" y="338454"/>
                  </a:lnTo>
                  <a:close/>
                </a:path>
              </a:pathLst>
            </a:custGeom>
            <a:ln w="28575">
              <a:solidFill>
                <a:srgbClr val="71A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12950" y="1422603"/>
            <a:ext cx="8275955" cy="1644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Представники </a:t>
            </a:r>
            <a:r>
              <a:rPr sz="2400" b="1" dirty="0">
                <a:latin typeface="Arial"/>
                <a:cs typeface="Arial"/>
              </a:rPr>
              <a:t>вищих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класів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600" b="1" spc="-10" dirty="0">
                <a:latin typeface="Arial"/>
                <a:cs typeface="Arial"/>
              </a:rPr>
              <a:t>Верхівка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вищого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класу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(0,3%)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«</a:t>
            </a:r>
            <a:r>
              <a:rPr sz="1600" spc="-5" dirty="0" err="1">
                <a:latin typeface="Microsoft Sans Serif"/>
                <a:cs typeface="Microsoft Sans Serif"/>
              </a:rPr>
              <a:t>світ</a:t>
            </a:r>
            <a:r>
              <a:rPr lang="uk-UA" sz="1600" dirty="0">
                <a:latin typeface="Microsoft Sans Serif"/>
                <a:cs typeface="Microsoft Sans Serif"/>
              </a:rPr>
              <a:t> </a:t>
            </a:r>
            <a:r>
              <a:rPr sz="1600" spc="-20" dirty="0" err="1">
                <a:latin typeface="Microsoft Sans Serif"/>
                <a:cs typeface="Microsoft Sans Serif"/>
              </a:rPr>
              <a:t>великих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грошей»,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світ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успадкованого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богатства,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аристократизм.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5" dirty="0">
                <a:latin typeface="Arial"/>
                <a:cs typeface="Arial"/>
              </a:rPr>
              <a:t>Вищий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клас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(1,2%)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нова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еліта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суспільства,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що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вийшла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корпоративного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керівництва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latin typeface="Arial"/>
                <a:cs typeface="Arial"/>
              </a:rPr>
              <a:t>Верхівка середнього класу (12,5%) </a:t>
            </a:r>
            <a:r>
              <a:rPr sz="1600" spc="-5" dirty="0">
                <a:latin typeface="Microsoft Sans Serif"/>
                <a:cs typeface="Microsoft Sans Serif"/>
              </a:rPr>
              <a:t>- </a:t>
            </a:r>
            <a:r>
              <a:rPr sz="1800" spc="-35" dirty="0">
                <a:latin typeface="Microsoft Sans Serif"/>
                <a:cs typeface="Microsoft Sans Serif"/>
              </a:rPr>
              <a:t>керів</a:t>
            </a:r>
            <a:r>
              <a:rPr sz="1600" spc="-35" dirty="0">
                <a:latin typeface="Microsoft Sans Serif"/>
                <a:cs typeface="Microsoft Sans Serif"/>
              </a:rPr>
              <a:t>ники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 </a:t>
            </a:r>
            <a:r>
              <a:rPr sz="1600" spc="-10" dirty="0">
                <a:latin typeface="Microsoft Sans Serif"/>
                <a:cs typeface="Microsoft Sans Serif"/>
              </a:rPr>
              <a:t>професіонали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вищою освітою; </a:t>
            </a:r>
            <a:r>
              <a:rPr sz="1600" dirty="0">
                <a:latin typeface="Microsoft Sans Serif"/>
                <a:cs typeface="Microsoft Sans Serif"/>
              </a:rPr>
              <a:t> стиль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життя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пов'язаний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приватними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клубуми,</a:t>
            </a:r>
            <a:r>
              <a:rPr sz="1600" spc="10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судовими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процесами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і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мистецтвом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82026" y="3346386"/>
            <a:ext cx="9363075" cy="1727200"/>
            <a:chOff x="1482026" y="3346386"/>
            <a:chExt cx="9363075" cy="1727200"/>
          </a:xfrm>
        </p:grpSpPr>
        <p:sp>
          <p:nvSpPr>
            <p:cNvPr id="12" name="object 12"/>
            <p:cNvSpPr/>
            <p:nvPr/>
          </p:nvSpPr>
          <p:spPr>
            <a:xfrm>
              <a:off x="1496313" y="3360673"/>
              <a:ext cx="9334500" cy="1698625"/>
            </a:xfrm>
            <a:custGeom>
              <a:avLst/>
              <a:gdLst/>
              <a:ahLst/>
              <a:cxnLst/>
              <a:rect l="l" t="t" r="r" b="b"/>
              <a:pathLst>
                <a:path w="9334500" h="1698625">
                  <a:moveTo>
                    <a:pt x="9050909" y="0"/>
                  </a:moveTo>
                  <a:lnTo>
                    <a:pt x="282956" y="0"/>
                  </a:lnTo>
                  <a:lnTo>
                    <a:pt x="237074" y="3705"/>
                  </a:lnTo>
                  <a:lnTo>
                    <a:pt x="193543" y="14432"/>
                  </a:lnTo>
                  <a:lnTo>
                    <a:pt x="152948" y="31598"/>
                  </a:lnTo>
                  <a:lnTo>
                    <a:pt x="115872" y="54620"/>
                  </a:lnTo>
                  <a:lnTo>
                    <a:pt x="82899" y="82915"/>
                  </a:lnTo>
                  <a:lnTo>
                    <a:pt x="54612" y="115900"/>
                  </a:lnTo>
                  <a:lnTo>
                    <a:pt x="31594" y="152992"/>
                  </a:lnTo>
                  <a:lnTo>
                    <a:pt x="14431" y="193608"/>
                  </a:lnTo>
                  <a:lnTo>
                    <a:pt x="3705" y="237166"/>
                  </a:lnTo>
                  <a:lnTo>
                    <a:pt x="0" y="283082"/>
                  </a:lnTo>
                  <a:lnTo>
                    <a:pt x="0" y="1415161"/>
                  </a:lnTo>
                  <a:lnTo>
                    <a:pt x="3705" y="1461077"/>
                  </a:lnTo>
                  <a:lnTo>
                    <a:pt x="14431" y="1504635"/>
                  </a:lnTo>
                  <a:lnTo>
                    <a:pt x="31594" y="1545251"/>
                  </a:lnTo>
                  <a:lnTo>
                    <a:pt x="54612" y="1582343"/>
                  </a:lnTo>
                  <a:lnTo>
                    <a:pt x="82899" y="1615328"/>
                  </a:lnTo>
                  <a:lnTo>
                    <a:pt x="115872" y="1643623"/>
                  </a:lnTo>
                  <a:lnTo>
                    <a:pt x="152948" y="1666645"/>
                  </a:lnTo>
                  <a:lnTo>
                    <a:pt x="193543" y="1683811"/>
                  </a:lnTo>
                  <a:lnTo>
                    <a:pt x="237074" y="1694538"/>
                  </a:lnTo>
                  <a:lnTo>
                    <a:pt x="282956" y="1698244"/>
                  </a:lnTo>
                  <a:lnTo>
                    <a:pt x="9050909" y="1698244"/>
                  </a:lnTo>
                  <a:lnTo>
                    <a:pt x="9096825" y="1694538"/>
                  </a:lnTo>
                  <a:lnTo>
                    <a:pt x="9140383" y="1683811"/>
                  </a:lnTo>
                  <a:lnTo>
                    <a:pt x="9180999" y="1666645"/>
                  </a:lnTo>
                  <a:lnTo>
                    <a:pt x="9218091" y="1643623"/>
                  </a:lnTo>
                  <a:lnTo>
                    <a:pt x="9251076" y="1615328"/>
                  </a:lnTo>
                  <a:lnTo>
                    <a:pt x="9279371" y="1582343"/>
                  </a:lnTo>
                  <a:lnTo>
                    <a:pt x="9302393" y="1545251"/>
                  </a:lnTo>
                  <a:lnTo>
                    <a:pt x="9319559" y="1504635"/>
                  </a:lnTo>
                  <a:lnTo>
                    <a:pt x="9330286" y="1461077"/>
                  </a:lnTo>
                  <a:lnTo>
                    <a:pt x="9333992" y="1415161"/>
                  </a:lnTo>
                  <a:lnTo>
                    <a:pt x="9333992" y="283082"/>
                  </a:lnTo>
                  <a:lnTo>
                    <a:pt x="9330286" y="237166"/>
                  </a:lnTo>
                  <a:lnTo>
                    <a:pt x="9319559" y="193608"/>
                  </a:lnTo>
                  <a:lnTo>
                    <a:pt x="9302393" y="152992"/>
                  </a:lnTo>
                  <a:lnTo>
                    <a:pt x="9279371" y="115900"/>
                  </a:lnTo>
                  <a:lnTo>
                    <a:pt x="9251076" y="82915"/>
                  </a:lnTo>
                  <a:lnTo>
                    <a:pt x="9218091" y="54620"/>
                  </a:lnTo>
                  <a:lnTo>
                    <a:pt x="9180999" y="31598"/>
                  </a:lnTo>
                  <a:lnTo>
                    <a:pt x="9140383" y="14432"/>
                  </a:lnTo>
                  <a:lnTo>
                    <a:pt x="9096825" y="3705"/>
                  </a:lnTo>
                  <a:lnTo>
                    <a:pt x="9050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96313" y="3360673"/>
              <a:ext cx="9334500" cy="1698625"/>
            </a:xfrm>
            <a:custGeom>
              <a:avLst/>
              <a:gdLst/>
              <a:ahLst/>
              <a:cxnLst/>
              <a:rect l="l" t="t" r="r" b="b"/>
              <a:pathLst>
                <a:path w="9334500" h="1698625">
                  <a:moveTo>
                    <a:pt x="0" y="283082"/>
                  </a:moveTo>
                  <a:lnTo>
                    <a:pt x="3705" y="237166"/>
                  </a:lnTo>
                  <a:lnTo>
                    <a:pt x="14431" y="193608"/>
                  </a:lnTo>
                  <a:lnTo>
                    <a:pt x="31594" y="152992"/>
                  </a:lnTo>
                  <a:lnTo>
                    <a:pt x="54612" y="115900"/>
                  </a:lnTo>
                  <a:lnTo>
                    <a:pt x="82899" y="82915"/>
                  </a:lnTo>
                  <a:lnTo>
                    <a:pt x="115872" y="54620"/>
                  </a:lnTo>
                  <a:lnTo>
                    <a:pt x="152948" y="31598"/>
                  </a:lnTo>
                  <a:lnTo>
                    <a:pt x="193543" y="14432"/>
                  </a:lnTo>
                  <a:lnTo>
                    <a:pt x="237074" y="3705"/>
                  </a:lnTo>
                  <a:lnTo>
                    <a:pt x="282956" y="0"/>
                  </a:lnTo>
                  <a:lnTo>
                    <a:pt x="9050909" y="0"/>
                  </a:lnTo>
                  <a:lnTo>
                    <a:pt x="9096825" y="3705"/>
                  </a:lnTo>
                  <a:lnTo>
                    <a:pt x="9140383" y="14432"/>
                  </a:lnTo>
                  <a:lnTo>
                    <a:pt x="9180999" y="31598"/>
                  </a:lnTo>
                  <a:lnTo>
                    <a:pt x="9218091" y="54620"/>
                  </a:lnTo>
                  <a:lnTo>
                    <a:pt x="9251076" y="82915"/>
                  </a:lnTo>
                  <a:lnTo>
                    <a:pt x="9279371" y="115900"/>
                  </a:lnTo>
                  <a:lnTo>
                    <a:pt x="9302393" y="152992"/>
                  </a:lnTo>
                  <a:lnTo>
                    <a:pt x="9319559" y="193608"/>
                  </a:lnTo>
                  <a:lnTo>
                    <a:pt x="9330286" y="237166"/>
                  </a:lnTo>
                  <a:lnTo>
                    <a:pt x="9333992" y="283082"/>
                  </a:lnTo>
                  <a:lnTo>
                    <a:pt x="9333992" y="1415161"/>
                  </a:lnTo>
                  <a:lnTo>
                    <a:pt x="9330286" y="1461077"/>
                  </a:lnTo>
                  <a:lnTo>
                    <a:pt x="9319559" y="1504635"/>
                  </a:lnTo>
                  <a:lnTo>
                    <a:pt x="9302393" y="1545251"/>
                  </a:lnTo>
                  <a:lnTo>
                    <a:pt x="9279371" y="1582343"/>
                  </a:lnTo>
                  <a:lnTo>
                    <a:pt x="9251076" y="1615328"/>
                  </a:lnTo>
                  <a:lnTo>
                    <a:pt x="9218091" y="1643623"/>
                  </a:lnTo>
                  <a:lnTo>
                    <a:pt x="9180999" y="1666645"/>
                  </a:lnTo>
                  <a:lnTo>
                    <a:pt x="9140383" y="1683811"/>
                  </a:lnTo>
                  <a:lnTo>
                    <a:pt x="9096825" y="1694538"/>
                  </a:lnTo>
                  <a:lnTo>
                    <a:pt x="9050909" y="1698244"/>
                  </a:lnTo>
                  <a:lnTo>
                    <a:pt x="282956" y="1698244"/>
                  </a:lnTo>
                  <a:lnTo>
                    <a:pt x="237074" y="1694538"/>
                  </a:lnTo>
                  <a:lnTo>
                    <a:pt x="193543" y="1683811"/>
                  </a:lnTo>
                  <a:lnTo>
                    <a:pt x="152948" y="1666645"/>
                  </a:lnTo>
                  <a:lnTo>
                    <a:pt x="115872" y="1643623"/>
                  </a:lnTo>
                  <a:lnTo>
                    <a:pt x="82899" y="1615328"/>
                  </a:lnTo>
                  <a:lnTo>
                    <a:pt x="54612" y="1582343"/>
                  </a:lnTo>
                  <a:lnTo>
                    <a:pt x="31594" y="1545251"/>
                  </a:lnTo>
                  <a:lnTo>
                    <a:pt x="14431" y="1504635"/>
                  </a:lnTo>
                  <a:lnTo>
                    <a:pt x="3705" y="1461077"/>
                  </a:lnTo>
                  <a:lnTo>
                    <a:pt x="0" y="1415161"/>
                  </a:lnTo>
                  <a:lnTo>
                    <a:pt x="0" y="283082"/>
                  </a:lnTo>
                  <a:close/>
                </a:path>
              </a:pathLst>
            </a:custGeom>
            <a:ln w="28575">
              <a:solidFill>
                <a:srgbClr val="71A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58239" y="3397707"/>
            <a:ext cx="8933180" cy="136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Представники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середніх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класів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sz="1600" b="1" spc="-10" dirty="0">
                <a:latin typeface="Arial"/>
                <a:cs typeface="Arial"/>
              </a:rPr>
              <a:t>Середній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клас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(32%)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-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службовці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робочі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середнім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доходом,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проживають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кращих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районах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міст,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намагаються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чинити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«правильно».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954405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Робочі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(38%)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-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робітники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з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середнім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доходом;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незалежно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від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доходу,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 err="1">
                <a:latin typeface="Microsoft Sans Serif"/>
                <a:cs typeface="Microsoft Sans Serif"/>
              </a:rPr>
              <a:t>освіти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 err="1">
                <a:latin typeface="Microsoft Sans Serif"/>
                <a:cs typeface="Microsoft Sans Serif"/>
              </a:rPr>
              <a:t>і</a:t>
            </a:r>
            <a:r>
              <a:rPr lang="uk-UA" sz="1600" spc="-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роботи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визначають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«стиль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робітничого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класу»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64488" y="5151437"/>
            <a:ext cx="10550525" cy="1578610"/>
            <a:chOff x="864488" y="5151437"/>
            <a:chExt cx="10550525" cy="1578610"/>
          </a:xfrm>
        </p:grpSpPr>
        <p:sp>
          <p:nvSpPr>
            <p:cNvPr id="16" name="object 16"/>
            <p:cNvSpPr/>
            <p:nvPr/>
          </p:nvSpPr>
          <p:spPr>
            <a:xfrm>
              <a:off x="878776" y="5165725"/>
              <a:ext cx="10521950" cy="1550035"/>
            </a:xfrm>
            <a:custGeom>
              <a:avLst/>
              <a:gdLst/>
              <a:ahLst/>
              <a:cxnLst/>
              <a:rect l="l" t="t" r="r" b="b"/>
              <a:pathLst>
                <a:path w="10521950" h="1550034">
                  <a:moveTo>
                    <a:pt x="10263187" y="0"/>
                  </a:moveTo>
                  <a:lnTo>
                    <a:pt x="258292" y="0"/>
                  </a:lnTo>
                  <a:lnTo>
                    <a:pt x="211862" y="4163"/>
                  </a:lnTo>
                  <a:lnTo>
                    <a:pt x="168162" y="16166"/>
                  </a:lnTo>
                  <a:lnTo>
                    <a:pt x="127923" y="35277"/>
                  </a:lnTo>
                  <a:lnTo>
                    <a:pt x="91874" y="60767"/>
                  </a:lnTo>
                  <a:lnTo>
                    <a:pt x="60744" y="91905"/>
                  </a:lnTo>
                  <a:lnTo>
                    <a:pt x="35262" y="127959"/>
                  </a:lnTo>
                  <a:lnTo>
                    <a:pt x="16158" y="168200"/>
                  </a:lnTo>
                  <a:lnTo>
                    <a:pt x="4161" y="211896"/>
                  </a:lnTo>
                  <a:lnTo>
                    <a:pt x="0" y="258318"/>
                  </a:lnTo>
                  <a:lnTo>
                    <a:pt x="0" y="1291475"/>
                  </a:lnTo>
                  <a:lnTo>
                    <a:pt x="4161" y="1337906"/>
                  </a:lnTo>
                  <a:lnTo>
                    <a:pt x="16158" y="1381605"/>
                  </a:lnTo>
                  <a:lnTo>
                    <a:pt x="35262" y="1421844"/>
                  </a:lnTo>
                  <a:lnTo>
                    <a:pt x="60744" y="1457893"/>
                  </a:lnTo>
                  <a:lnTo>
                    <a:pt x="91874" y="1489023"/>
                  </a:lnTo>
                  <a:lnTo>
                    <a:pt x="127923" y="1514505"/>
                  </a:lnTo>
                  <a:lnTo>
                    <a:pt x="168162" y="1533609"/>
                  </a:lnTo>
                  <a:lnTo>
                    <a:pt x="211862" y="1545607"/>
                  </a:lnTo>
                  <a:lnTo>
                    <a:pt x="258292" y="1549768"/>
                  </a:lnTo>
                  <a:lnTo>
                    <a:pt x="10263187" y="1549768"/>
                  </a:lnTo>
                  <a:lnTo>
                    <a:pt x="10309642" y="1545607"/>
                  </a:lnTo>
                  <a:lnTo>
                    <a:pt x="10353356" y="1533609"/>
                  </a:lnTo>
                  <a:lnTo>
                    <a:pt x="10393602" y="1514505"/>
                  </a:lnTo>
                  <a:lnTo>
                    <a:pt x="10429652" y="1489023"/>
                  </a:lnTo>
                  <a:lnTo>
                    <a:pt x="10460779" y="1457893"/>
                  </a:lnTo>
                  <a:lnTo>
                    <a:pt x="10486255" y="1421844"/>
                  </a:lnTo>
                  <a:lnTo>
                    <a:pt x="10505354" y="1381605"/>
                  </a:lnTo>
                  <a:lnTo>
                    <a:pt x="10517346" y="1337906"/>
                  </a:lnTo>
                  <a:lnTo>
                    <a:pt x="10521505" y="1291475"/>
                  </a:lnTo>
                  <a:lnTo>
                    <a:pt x="10521505" y="258318"/>
                  </a:lnTo>
                  <a:lnTo>
                    <a:pt x="10517346" y="211896"/>
                  </a:lnTo>
                  <a:lnTo>
                    <a:pt x="10505354" y="168200"/>
                  </a:lnTo>
                  <a:lnTo>
                    <a:pt x="10486255" y="127959"/>
                  </a:lnTo>
                  <a:lnTo>
                    <a:pt x="10460779" y="91905"/>
                  </a:lnTo>
                  <a:lnTo>
                    <a:pt x="10429652" y="60767"/>
                  </a:lnTo>
                  <a:lnTo>
                    <a:pt x="10393602" y="35277"/>
                  </a:lnTo>
                  <a:lnTo>
                    <a:pt x="10353356" y="16166"/>
                  </a:lnTo>
                  <a:lnTo>
                    <a:pt x="10309642" y="4163"/>
                  </a:lnTo>
                  <a:lnTo>
                    <a:pt x="102631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8776" y="5165725"/>
              <a:ext cx="10521950" cy="1550035"/>
            </a:xfrm>
            <a:custGeom>
              <a:avLst/>
              <a:gdLst/>
              <a:ahLst/>
              <a:cxnLst/>
              <a:rect l="l" t="t" r="r" b="b"/>
              <a:pathLst>
                <a:path w="10521950" h="1550034">
                  <a:moveTo>
                    <a:pt x="0" y="258318"/>
                  </a:moveTo>
                  <a:lnTo>
                    <a:pt x="4161" y="211896"/>
                  </a:lnTo>
                  <a:lnTo>
                    <a:pt x="16158" y="168200"/>
                  </a:lnTo>
                  <a:lnTo>
                    <a:pt x="35262" y="127959"/>
                  </a:lnTo>
                  <a:lnTo>
                    <a:pt x="60744" y="91905"/>
                  </a:lnTo>
                  <a:lnTo>
                    <a:pt x="91874" y="60767"/>
                  </a:lnTo>
                  <a:lnTo>
                    <a:pt x="127923" y="35277"/>
                  </a:lnTo>
                  <a:lnTo>
                    <a:pt x="168162" y="16166"/>
                  </a:lnTo>
                  <a:lnTo>
                    <a:pt x="211862" y="4163"/>
                  </a:lnTo>
                  <a:lnTo>
                    <a:pt x="258292" y="0"/>
                  </a:lnTo>
                  <a:lnTo>
                    <a:pt x="10263187" y="0"/>
                  </a:lnTo>
                  <a:lnTo>
                    <a:pt x="10309642" y="4163"/>
                  </a:lnTo>
                  <a:lnTo>
                    <a:pt x="10353356" y="16166"/>
                  </a:lnTo>
                  <a:lnTo>
                    <a:pt x="10393602" y="35277"/>
                  </a:lnTo>
                  <a:lnTo>
                    <a:pt x="10429652" y="60767"/>
                  </a:lnTo>
                  <a:lnTo>
                    <a:pt x="10460779" y="91905"/>
                  </a:lnTo>
                  <a:lnTo>
                    <a:pt x="10486255" y="127959"/>
                  </a:lnTo>
                  <a:lnTo>
                    <a:pt x="10505354" y="168200"/>
                  </a:lnTo>
                  <a:lnTo>
                    <a:pt x="10517346" y="211896"/>
                  </a:lnTo>
                  <a:lnTo>
                    <a:pt x="10521505" y="258318"/>
                  </a:lnTo>
                  <a:lnTo>
                    <a:pt x="10521505" y="1291475"/>
                  </a:lnTo>
                  <a:lnTo>
                    <a:pt x="10517346" y="1337906"/>
                  </a:lnTo>
                  <a:lnTo>
                    <a:pt x="10505354" y="1381605"/>
                  </a:lnTo>
                  <a:lnTo>
                    <a:pt x="10486255" y="1421844"/>
                  </a:lnTo>
                  <a:lnTo>
                    <a:pt x="10460779" y="1457893"/>
                  </a:lnTo>
                  <a:lnTo>
                    <a:pt x="10429652" y="1489023"/>
                  </a:lnTo>
                  <a:lnTo>
                    <a:pt x="10393602" y="1514505"/>
                  </a:lnTo>
                  <a:lnTo>
                    <a:pt x="10353356" y="1533609"/>
                  </a:lnTo>
                  <a:lnTo>
                    <a:pt x="10309642" y="1545607"/>
                  </a:lnTo>
                  <a:lnTo>
                    <a:pt x="10263187" y="1549768"/>
                  </a:lnTo>
                  <a:lnTo>
                    <a:pt x="258292" y="1549768"/>
                  </a:lnTo>
                  <a:lnTo>
                    <a:pt x="211862" y="1545607"/>
                  </a:lnTo>
                  <a:lnTo>
                    <a:pt x="168162" y="1533609"/>
                  </a:lnTo>
                  <a:lnTo>
                    <a:pt x="127923" y="1514505"/>
                  </a:lnTo>
                  <a:lnTo>
                    <a:pt x="91874" y="1489023"/>
                  </a:lnTo>
                  <a:lnTo>
                    <a:pt x="60744" y="1457893"/>
                  </a:lnTo>
                  <a:lnTo>
                    <a:pt x="35262" y="1421844"/>
                  </a:lnTo>
                  <a:lnTo>
                    <a:pt x="16158" y="1381605"/>
                  </a:lnTo>
                  <a:lnTo>
                    <a:pt x="4161" y="1337906"/>
                  </a:lnTo>
                  <a:lnTo>
                    <a:pt x="0" y="1291475"/>
                  </a:lnTo>
                  <a:lnTo>
                    <a:pt x="0" y="258318"/>
                  </a:lnTo>
                  <a:close/>
                </a:path>
              </a:pathLst>
            </a:custGeom>
            <a:ln w="28575">
              <a:solidFill>
                <a:srgbClr val="71A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33373" y="5251196"/>
            <a:ext cx="10199370" cy="136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Представники </a:t>
            </a:r>
            <a:r>
              <a:rPr sz="2400" b="1" dirty="0">
                <a:latin typeface="Arial"/>
                <a:cs typeface="Arial"/>
              </a:rPr>
              <a:t>нижчих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класів</a:t>
            </a:r>
            <a:endParaRPr sz="24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  <a:spcBef>
                <a:spcPts val="20"/>
              </a:spcBef>
            </a:pPr>
            <a:r>
              <a:rPr sz="1600" b="1" spc="-5" dirty="0">
                <a:latin typeface="Arial"/>
                <a:cs typeface="Arial"/>
              </a:rPr>
              <a:t>«Низький,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але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не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самий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нижчий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шар»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(9%)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працюють,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не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одержують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допомоги,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рівень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життя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лише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трохи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вище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рівня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бідності,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поведінка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груба,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погана».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«Справжні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низи,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нижче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нікуди»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(7%)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–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живуть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допомогу,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образі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злидні,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5" dirty="0">
                <a:latin typeface="Microsoft Sans Serif"/>
                <a:cs typeface="Microsoft Sans Serif"/>
              </a:rPr>
              <a:t>як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правило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-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безробітні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(або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Microsoft Sans Serif"/>
                <a:cs typeface="Microsoft Sans Serif"/>
              </a:rPr>
              <a:t>виконують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«саму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брудну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роботу»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«бомжі»,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«справжні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злочинці»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047374" y="1140999"/>
            <a:ext cx="928369" cy="746760"/>
            <a:chOff x="9463830" y="581451"/>
            <a:chExt cx="928369" cy="746760"/>
          </a:xfrm>
        </p:grpSpPr>
        <p:sp>
          <p:nvSpPr>
            <p:cNvPr id="20" name="object 20"/>
            <p:cNvSpPr/>
            <p:nvPr/>
          </p:nvSpPr>
          <p:spPr>
            <a:xfrm>
              <a:off x="9476530" y="594151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477669" y="81"/>
                  </a:moveTo>
                  <a:lnTo>
                    <a:pt x="427824" y="0"/>
                  </a:lnTo>
                  <a:lnTo>
                    <a:pt x="378505" y="3792"/>
                  </a:lnTo>
                  <a:lnTo>
                    <a:pt x="330171" y="11368"/>
                  </a:lnTo>
                  <a:lnTo>
                    <a:pt x="283286" y="22635"/>
                  </a:lnTo>
                  <a:lnTo>
                    <a:pt x="238311" y="37502"/>
                  </a:lnTo>
                  <a:lnTo>
                    <a:pt x="195708" y="55878"/>
                  </a:lnTo>
                  <a:lnTo>
                    <a:pt x="155938" y="77671"/>
                  </a:lnTo>
                  <a:lnTo>
                    <a:pt x="119464" y="102790"/>
                  </a:lnTo>
                  <a:lnTo>
                    <a:pt x="86746" y="131144"/>
                  </a:lnTo>
                  <a:lnTo>
                    <a:pt x="58248" y="162641"/>
                  </a:lnTo>
                  <a:lnTo>
                    <a:pt x="33477" y="198914"/>
                  </a:lnTo>
                  <a:lnTo>
                    <a:pt x="15619" y="236244"/>
                  </a:lnTo>
                  <a:lnTo>
                    <a:pt x="4513" y="274220"/>
                  </a:lnTo>
                  <a:lnTo>
                    <a:pt x="0" y="312434"/>
                  </a:lnTo>
                  <a:lnTo>
                    <a:pt x="1916" y="350476"/>
                  </a:lnTo>
                  <a:lnTo>
                    <a:pt x="10103" y="387937"/>
                  </a:lnTo>
                  <a:lnTo>
                    <a:pt x="24398" y="424408"/>
                  </a:lnTo>
                  <a:lnTo>
                    <a:pt x="44642" y="459480"/>
                  </a:lnTo>
                  <a:lnTo>
                    <a:pt x="70672" y="492743"/>
                  </a:lnTo>
                  <a:lnTo>
                    <a:pt x="102328" y="523787"/>
                  </a:lnTo>
                  <a:lnTo>
                    <a:pt x="139450" y="552205"/>
                  </a:lnTo>
                  <a:lnTo>
                    <a:pt x="181876" y="577586"/>
                  </a:lnTo>
                  <a:lnTo>
                    <a:pt x="229444" y="599521"/>
                  </a:lnTo>
                  <a:lnTo>
                    <a:pt x="263226" y="721060"/>
                  </a:lnTo>
                  <a:lnTo>
                    <a:pt x="392893" y="638129"/>
                  </a:lnTo>
                  <a:lnTo>
                    <a:pt x="447406" y="640849"/>
                  </a:lnTo>
                  <a:lnTo>
                    <a:pt x="501185" y="638919"/>
                  </a:lnTo>
                  <a:lnTo>
                    <a:pt x="553723" y="632521"/>
                  </a:lnTo>
                  <a:lnTo>
                    <a:pt x="604514" y="621836"/>
                  </a:lnTo>
                  <a:lnTo>
                    <a:pt x="653053" y="607046"/>
                  </a:lnTo>
                  <a:lnTo>
                    <a:pt x="698833" y="588331"/>
                  </a:lnTo>
                  <a:lnTo>
                    <a:pt x="741349" y="565873"/>
                  </a:lnTo>
                  <a:lnTo>
                    <a:pt x="780095" y="539853"/>
                  </a:lnTo>
                  <a:lnTo>
                    <a:pt x="814564" y="510453"/>
                  </a:lnTo>
                  <a:lnTo>
                    <a:pt x="844251" y="477855"/>
                  </a:lnTo>
                  <a:lnTo>
                    <a:pt x="868998" y="441581"/>
                  </a:lnTo>
                  <a:lnTo>
                    <a:pt x="886839" y="404252"/>
                  </a:lnTo>
                  <a:lnTo>
                    <a:pt x="897934" y="366276"/>
                  </a:lnTo>
                  <a:lnTo>
                    <a:pt x="902444" y="328062"/>
                  </a:lnTo>
                  <a:lnTo>
                    <a:pt x="900528" y="290020"/>
                  </a:lnTo>
                  <a:lnTo>
                    <a:pt x="892346" y="252558"/>
                  </a:lnTo>
                  <a:lnTo>
                    <a:pt x="878058" y="216087"/>
                  </a:lnTo>
                  <a:lnTo>
                    <a:pt x="857823" y="181016"/>
                  </a:lnTo>
                  <a:lnTo>
                    <a:pt x="831803" y="147753"/>
                  </a:lnTo>
                  <a:lnTo>
                    <a:pt x="800156" y="116708"/>
                  </a:lnTo>
                  <a:lnTo>
                    <a:pt x="763042" y="88291"/>
                  </a:lnTo>
                  <a:lnTo>
                    <a:pt x="720622" y="62910"/>
                  </a:lnTo>
                  <a:lnTo>
                    <a:pt x="673055" y="40975"/>
                  </a:lnTo>
                  <a:lnTo>
                    <a:pt x="625731" y="24483"/>
                  </a:lnTo>
                  <a:lnTo>
                    <a:pt x="577084" y="12231"/>
                  </a:lnTo>
                  <a:lnTo>
                    <a:pt x="527576" y="4128"/>
                  </a:lnTo>
                  <a:lnTo>
                    <a:pt x="477669" y="81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476530" y="594151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263226" y="721060"/>
                  </a:moveTo>
                  <a:lnTo>
                    <a:pt x="229444" y="599521"/>
                  </a:lnTo>
                  <a:lnTo>
                    <a:pt x="181876" y="577586"/>
                  </a:lnTo>
                  <a:lnTo>
                    <a:pt x="139450" y="552205"/>
                  </a:lnTo>
                  <a:lnTo>
                    <a:pt x="102328" y="523787"/>
                  </a:lnTo>
                  <a:lnTo>
                    <a:pt x="70672" y="492743"/>
                  </a:lnTo>
                  <a:lnTo>
                    <a:pt x="44642" y="459480"/>
                  </a:lnTo>
                  <a:lnTo>
                    <a:pt x="24398" y="424408"/>
                  </a:lnTo>
                  <a:lnTo>
                    <a:pt x="10103" y="387937"/>
                  </a:lnTo>
                  <a:lnTo>
                    <a:pt x="1916" y="350476"/>
                  </a:lnTo>
                  <a:lnTo>
                    <a:pt x="0" y="312434"/>
                  </a:lnTo>
                  <a:lnTo>
                    <a:pt x="4513" y="274220"/>
                  </a:lnTo>
                  <a:lnTo>
                    <a:pt x="15619" y="236244"/>
                  </a:lnTo>
                  <a:lnTo>
                    <a:pt x="33477" y="198914"/>
                  </a:lnTo>
                  <a:lnTo>
                    <a:pt x="58248" y="162641"/>
                  </a:lnTo>
                  <a:lnTo>
                    <a:pt x="86746" y="131144"/>
                  </a:lnTo>
                  <a:lnTo>
                    <a:pt x="119464" y="102790"/>
                  </a:lnTo>
                  <a:lnTo>
                    <a:pt x="155938" y="77671"/>
                  </a:lnTo>
                  <a:lnTo>
                    <a:pt x="195708" y="55878"/>
                  </a:lnTo>
                  <a:lnTo>
                    <a:pt x="238311" y="37502"/>
                  </a:lnTo>
                  <a:lnTo>
                    <a:pt x="283286" y="22635"/>
                  </a:lnTo>
                  <a:lnTo>
                    <a:pt x="330171" y="11368"/>
                  </a:lnTo>
                  <a:lnTo>
                    <a:pt x="378505" y="3792"/>
                  </a:lnTo>
                  <a:lnTo>
                    <a:pt x="427824" y="0"/>
                  </a:lnTo>
                  <a:lnTo>
                    <a:pt x="477669" y="81"/>
                  </a:lnTo>
                  <a:lnTo>
                    <a:pt x="527576" y="4128"/>
                  </a:lnTo>
                  <a:lnTo>
                    <a:pt x="577084" y="12231"/>
                  </a:lnTo>
                  <a:lnTo>
                    <a:pt x="625731" y="24483"/>
                  </a:lnTo>
                  <a:lnTo>
                    <a:pt x="673055" y="40975"/>
                  </a:lnTo>
                  <a:lnTo>
                    <a:pt x="720622" y="62910"/>
                  </a:lnTo>
                  <a:lnTo>
                    <a:pt x="763042" y="88291"/>
                  </a:lnTo>
                  <a:lnTo>
                    <a:pt x="800156" y="116708"/>
                  </a:lnTo>
                  <a:lnTo>
                    <a:pt x="831803" y="147753"/>
                  </a:lnTo>
                  <a:lnTo>
                    <a:pt x="857823" y="181016"/>
                  </a:lnTo>
                  <a:lnTo>
                    <a:pt x="878058" y="216087"/>
                  </a:lnTo>
                  <a:lnTo>
                    <a:pt x="892346" y="252558"/>
                  </a:lnTo>
                  <a:lnTo>
                    <a:pt x="900528" y="290020"/>
                  </a:lnTo>
                  <a:lnTo>
                    <a:pt x="902444" y="328062"/>
                  </a:lnTo>
                  <a:lnTo>
                    <a:pt x="897934" y="366276"/>
                  </a:lnTo>
                  <a:lnTo>
                    <a:pt x="886839" y="404252"/>
                  </a:lnTo>
                  <a:lnTo>
                    <a:pt x="868998" y="441581"/>
                  </a:lnTo>
                  <a:lnTo>
                    <a:pt x="844251" y="477855"/>
                  </a:lnTo>
                  <a:lnTo>
                    <a:pt x="814564" y="510453"/>
                  </a:lnTo>
                  <a:lnTo>
                    <a:pt x="780095" y="539853"/>
                  </a:lnTo>
                  <a:lnTo>
                    <a:pt x="741349" y="565873"/>
                  </a:lnTo>
                  <a:lnTo>
                    <a:pt x="698833" y="588331"/>
                  </a:lnTo>
                  <a:lnTo>
                    <a:pt x="653053" y="607046"/>
                  </a:lnTo>
                  <a:lnTo>
                    <a:pt x="604514" y="621836"/>
                  </a:lnTo>
                  <a:lnTo>
                    <a:pt x="553723" y="632521"/>
                  </a:lnTo>
                  <a:lnTo>
                    <a:pt x="501185" y="638919"/>
                  </a:lnTo>
                  <a:lnTo>
                    <a:pt x="447406" y="640849"/>
                  </a:lnTo>
                  <a:lnTo>
                    <a:pt x="392893" y="638129"/>
                  </a:lnTo>
                  <a:lnTo>
                    <a:pt x="263226" y="721060"/>
                  </a:lnTo>
                  <a:close/>
                </a:path>
              </a:pathLst>
            </a:custGeom>
            <a:ln w="25400">
              <a:solidFill>
                <a:srgbClr val="5277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217976" y="1246908"/>
            <a:ext cx="1510665" cy="3443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sz="3000" b="1" baseline="-8333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sz="3000" b="1" spc="-307" baseline="-83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340637" y="2930824"/>
            <a:ext cx="928369" cy="746760"/>
            <a:chOff x="10340637" y="2930824"/>
            <a:chExt cx="928369" cy="746760"/>
          </a:xfrm>
        </p:grpSpPr>
        <p:sp>
          <p:nvSpPr>
            <p:cNvPr id="24" name="object 24"/>
            <p:cNvSpPr/>
            <p:nvPr/>
          </p:nvSpPr>
          <p:spPr>
            <a:xfrm>
              <a:off x="10353337" y="2943524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477567" y="81"/>
                  </a:moveTo>
                  <a:lnTo>
                    <a:pt x="427734" y="0"/>
                  </a:lnTo>
                  <a:lnTo>
                    <a:pt x="378428" y="3792"/>
                  </a:lnTo>
                  <a:lnTo>
                    <a:pt x="330108" y="11368"/>
                  </a:lnTo>
                  <a:lnTo>
                    <a:pt x="283236" y="22635"/>
                  </a:lnTo>
                  <a:lnTo>
                    <a:pt x="238274" y="37502"/>
                  </a:lnTo>
                  <a:lnTo>
                    <a:pt x="195682" y="55878"/>
                  </a:lnTo>
                  <a:lnTo>
                    <a:pt x="155923" y="77671"/>
                  </a:lnTo>
                  <a:lnTo>
                    <a:pt x="119456" y="102790"/>
                  </a:lnTo>
                  <a:lnTo>
                    <a:pt x="86745" y="131144"/>
                  </a:lnTo>
                  <a:lnTo>
                    <a:pt x="58248" y="162641"/>
                  </a:lnTo>
                  <a:lnTo>
                    <a:pt x="33477" y="198887"/>
                  </a:lnTo>
                  <a:lnTo>
                    <a:pt x="15619" y="236194"/>
                  </a:lnTo>
                  <a:lnTo>
                    <a:pt x="4513" y="274151"/>
                  </a:lnTo>
                  <a:lnTo>
                    <a:pt x="0" y="312349"/>
                  </a:lnTo>
                  <a:lnTo>
                    <a:pt x="1916" y="350379"/>
                  </a:lnTo>
                  <a:lnTo>
                    <a:pt x="10103" y="387830"/>
                  </a:lnTo>
                  <a:lnTo>
                    <a:pt x="24398" y="424294"/>
                  </a:lnTo>
                  <a:lnTo>
                    <a:pt x="44642" y="459360"/>
                  </a:lnTo>
                  <a:lnTo>
                    <a:pt x="70672" y="492619"/>
                  </a:lnTo>
                  <a:lnTo>
                    <a:pt x="102328" y="523662"/>
                  </a:lnTo>
                  <a:lnTo>
                    <a:pt x="139450" y="552078"/>
                  </a:lnTo>
                  <a:lnTo>
                    <a:pt x="181876" y="577459"/>
                  </a:lnTo>
                  <a:lnTo>
                    <a:pt x="229444" y="599394"/>
                  </a:lnTo>
                  <a:lnTo>
                    <a:pt x="263226" y="721060"/>
                  </a:lnTo>
                  <a:lnTo>
                    <a:pt x="392893" y="638129"/>
                  </a:lnTo>
                  <a:lnTo>
                    <a:pt x="447406" y="640818"/>
                  </a:lnTo>
                  <a:lnTo>
                    <a:pt x="501185" y="638869"/>
                  </a:lnTo>
                  <a:lnTo>
                    <a:pt x="553723" y="632462"/>
                  </a:lnTo>
                  <a:lnTo>
                    <a:pt x="604514" y="621773"/>
                  </a:lnTo>
                  <a:lnTo>
                    <a:pt x="653053" y="606982"/>
                  </a:lnTo>
                  <a:lnTo>
                    <a:pt x="698833" y="588267"/>
                  </a:lnTo>
                  <a:lnTo>
                    <a:pt x="741349" y="565805"/>
                  </a:lnTo>
                  <a:lnTo>
                    <a:pt x="780095" y="539776"/>
                  </a:lnTo>
                  <a:lnTo>
                    <a:pt x="814564" y="510357"/>
                  </a:lnTo>
                  <a:lnTo>
                    <a:pt x="844251" y="477728"/>
                  </a:lnTo>
                  <a:lnTo>
                    <a:pt x="868998" y="441482"/>
                  </a:lnTo>
                  <a:lnTo>
                    <a:pt x="886839" y="404175"/>
                  </a:lnTo>
                  <a:lnTo>
                    <a:pt x="897933" y="366218"/>
                  </a:lnTo>
                  <a:lnTo>
                    <a:pt x="902440" y="328020"/>
                  </a:lnTo>
                  <a:lnTo>
                    <a:pt x="900521" y="289990"/>
                  </a:lnTo>
                  <a:lnTo>
                    <a:pt x="892333" y="252539"/>
                  </a:lnTo>
                  <a:lnTo>
                    <a:pt x="878038" y="216075"/>
                  </a:lnTo>
                  <a:lnTo>
                    <a:pt x="857794" y="181009"/>
                  </a:lnTo>
                  <a:lnTo>
                    <a:pt x="831761" y="147749"/>
                  </a:lnTo>
                  <a:lnTo>
                    <a:pt x="800098" y="116707"/>
                  </a:lnTo>
                  <a:lnTo>
                    <a:pt x="762965" y="88290"/>
                  </a:lnTo>
                  <a:lnTo>
                    <a:pt x="720522" y="62910"/>
                  </a:lnTo>
                  <a:lnTo>
                    <a:pt x="672928" y="40975"/>
                  </a:lnTo>
                  <a:lnTo>
                    <a:pt x="625606" y="24483"/>
                  </a:lnTo>
                  <a:lnTo>
                    <a:pt x="576964" y="12231"/>
                  </a:lnTo>
                  <a:lnTo>
                    <a:pt x="527464" y="4128"/>
                  </a:lnTo>
                  <a:lnTo>
                    <a:pt x="477567" y="81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353337" y="2943524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263226" y="721060"/>
                  </a:moveTo>
                  <a:lnTo>
                    <a:pt x="229444" y="599394"/>
                  </a:lnTo>
                  <a:lnTo>
                    <a:pt x="181876" y="577459"/>
                  </a:lnTo>
                  <a:lnTo>
                    <a:pt x="139450" y="552078"/>
                  </a:lnTo>
                  <a:lnTo>
                    <a:pt x="102328" y="523662"/>
                  </a:lnTo>
                  <a:lnTo>
                    <a:pt x="70672" y="492619"/>
                  </a:lnTo>
                  <a:lnTo>
                    <a:pt x="44642" y="459360"/>
                  </a:lnTo>
                  <a:lnTo>
                    <a:pt x="24398" y="424294"/>
                  </a:lnTo>
                  <a:lnTo>
                    <a:pt x="10103" y="387830"/>
                  </a:lnTo>
                  <a:lnTo>
                    <a:pt x="1916" y="350379"/>
                  </a:lnTo>
                  <a:lnTo>
                    <a:pt x="0" y="312349"/>
                  </a:lnTo>
                  <a:lnTo>
                    <a:pt x="4513" y="274151"/>
                  </a:lnTo>
                  <a:lnTo>
                    <a:pt x="15619" y="236194"/>
                  </a:lnTo>
                  <a:lnTo>
                    <a:pt x="33477" y="198887"/>
                  </a:lnTo>
                  <a:lnTo>
                    <a:pt x="58248" y="162641"/>
                  </a:lnTo>
                  <a:lnTo>
                    <a:pt x="86745" y="131144"/>
                  </a:lnTo>
                  <a:lnTo>
                    <a:pt x="119456" y="102790"/>
                  </a:lnTo>
                  <a:lnTo>
                    <a:pt x="155923" y="77671"/>
                  </a:lnTo>
                  <a:lnTo>
                    <a:pt x="195682" y="55878"/>
                  </a:lnTo>
                  <a:lnTo>
                    <a:pt x="238274" y="37502"/>
                  </a:lnTo>
                  <a:lnTo>
                    <a:pt x="283236" y="22635"/>
                  </a:lnTo>
                  <a:lnTo>
                    <a:pt x="330108" y="11368"/>
                  </a:lnTo>
                  <a:lnTo>
                    <a:pt x="378428" y="3792"/>
                  </a:lnTo>
                  <a:lnTo>
                    <a:pt x="427734" y="0"/>
                  </a:lnTo>
                  <a:lnTo>
                    <a:pt x="477567" y="81"/>
                  </a:lnTo>
                  <a:lnTo>
                    <a:pt x="527464" y="4128"/>
                  </a:lnTo>
                  <a:lnTo>
                    <a:pt x="576964" y="12231"/>
                  </a:lnTo>
                  <a:lnTo>
                    <a:pt x="625606" y="24483"/>
                  </a:lnTo>
                  <a:lnTo>
                    <a:pt x="672928" y="40975"/>
                  </a:lnTo>
                  <a:lnTo>
                    <a:pt x="720522" y="62910"/>
                  </a:lnTo>
                  <a:lnTo>
                    <a:pt x="762965" y="88290"/>
                  </a:lnTo>
                  <a:lnTo>
                    <a:pt x="800098" y="116707"/>
                  </a:lnTo>
                  <a:lnTo>
                    <a:pt x="831761" y="147749"/>
                  </a:lnTo>
                  <a:lnTo>
                    <a:pt x="857794" y="181009"/>
                  </a:lnTo>
                  <a:lnTo>
                    <a:pt x="878038" y="216075"/>
                  </a:lnTo>
                  <a:lnTo>
                    <a:pt x="892333" y="252539"/>
                  </a:lnTo>
                  <a:lnTo>
                    <a:pt x="900521" y="289990"/>
                  </a:lnTo>
                  <a:lnTo>
                    <a:pt x="902440" y="328020"/>
                  </a:lnTo>
                  <a:lnTo>
                    <a:pt x="897933" y="366218"/>
                  </a:lnTo>
                  <a:lnTo>
                    <a:pt x="886839" y="404175"/>
                  </a:lnTo>
                  <a:lnTo>
                    <a:pt x="868998" y="441482"/>
                  </a:lnTo>
                  <a:lnTo>
                    <a:pt x="844251" y="477728"/>
                  </a:lnTo>
                  <a:lnTo>
                    <a:pt x="814564" y="510357"/>
                  </a:lnTo>
                  <a:lnTo>
                    <a:pt x="780095" y="539776"/>
                  </a:lnTo>
                  <a:lnTo>
                    <a:pt x="741349" y="565805"/>
                  </a:lnTo>
                  <a:lnTo>
                    <a:pt x="698833" y="588267"/>
                  </a:lnTo>
                  <a:lnTo>
                    <a:pt x="653053" y="606982"/>
                  </a:lnTo>
                  <a:lnTo>
                    <a:pt x="604514" y="621773"/>
                  </a:lnTo>
                  <a:lnTo>
                    <a:pt x="553723" y="632462"/>
                  </a:lnTo>
                  <a:lnTo>
                    <a:pt x="501185" y="638869"/>
                  </a:lnTo>
                  <a:lnTo>
                    <a:pt x="447406" y="640818"/>
                  </a:lnTo>
                  <a:lnTo>
                    <a:pt x="392893" y="638129"/>
                  </a:lnTo>
                  <a:lnTo>
                    <a:pt x="263226" y="721060"/>
                  </a:lnTo>
                  <a:close/>
                </a:path>
              </a:pathLst>
            </a:custGeom>
            <a:ln w="25400">
              <a:solidFill>
                <a:srgbClr val="5277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651617" y="2939288"/>
            <a:ext cx="3092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70</a:t>
            </a:r>
            <a:endParaRPr sz="200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</a:pP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944324" y="4781341"/>
            <a:ext cx="928369" cy="746760"/>
            <a:chOff x="10944324" y="4781341"/>
            <a:chExt cx="928369" cy="746760"/>
          </a:xfrm>
        </p:grpSpPr>
        <p:sp>
          <p:nvSpPr>
            <p:cNvPr id="28" name="object 28"/>
            <p:cNvSpPr/>
            <p:nvPr/>
          </p:nvSpPr>
          <p:spPr>
            <a:xfrm>
              <a:off x="10957024" y="4794041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477612" y="81"/>
                  </a:moveTo>
                  <a:lnTo>
                    <a:pt x="427768" y="0"/>
                  </a:lnTo>
                  <a:lnTo>
                    <a:pt x="378448" y="3792"/>
                  </a:lnTo>
                  <a:lnTo>
                    <a:pt x="330115" y="11368"/>
                  </a:lnTo>
                  <a:lnTo>
                    <a:pt x="283230" y="22635"/>
                  </a:lnTo>
                  <a:lnTo>
                    <a:pt x="238255" y="37502"/>
                  </a:lnTo>
                  <a:lnTo>
                    <a:pt x="195651" y="55878"/>
                  </a:lnTo>
                  <a:lnTo>
                    <a:pt x="155882" y="77671"/>
                  </a:lnTo>
                  <a:lnTo>
                    <a:pt x="119407" y="102790"/>
                  </a:lnTo>
                  <a:lnTo>
                    <a:pt x="86690" y="131144"/>
                  </a:lnTo>
                  <a:lnTo>
                    <a:pt x="58192" y="162641"/>
                  </a:lnTo>
                  <a:lnTo>
                    <a:pt x="33446" y="198914"/>
                  </a:lnTo>
                  <a:lnTo>
                    <a:pt x="15605" y="236244"/>
                  </a:lnTo>
                  <a:lnTo>
                    <a:pt x="4509" y="274220"/>
                  </a:lnTo>
                  <a:lnTo>
                    <a:pt x="0" y="312434"/>
                  </a:lnTo>
                  <a:lnTo>
                    <a:pt x="1916" y="350476"/>
                  </a:lnTo>
                  <a:lnTo>
                    <a:pt x="10098" y="387937"/>
                  </a:lnTo>
                  <a:lnTo>
                    <a:pt x="24386" y="424408"/>
                  </a:lnTo>
                  <a:lnTo>
                    <a:pt x="44620" y="459480"/>
                  </a:lnTo>
                  <a:lnTo>
                    <a:pt x="70641" y="492743"/>
                  </a:lnTo>
                  <a:lnTo>
                    <a:pt x="102288" y="523787"/>
                  </a:lnTo>
                  <a:lnTo>
                    <a:pt x="139401" y="552205"/>
                  </a:lnTo>
                  <a:lnTo>
                    <a:pt x="181821" y="577586"/>
                  </a:lnTo>
                  <a:lnTo>
                    <a:pt x="229388" y="599521"/>
                  </a:lnTo>
                  <a:lnTo>
                    <a:pt x="263170" y="721060"/>
                  </a:lnTo>
                  <a:lnTo>
                    <a:pt x="392837" y="638256"/>
                  </a:lnTo>
                  <a:lnTo>
                    <a:pt x="447350" y="640941"/>
                  </a:lnTo>
                  <a:lnTo>
                    <a:pt x="501129" y="638984"/>
                  </a:lnTo>
                  <a:lnTo>
                    <a:pt x="553666" y="632565"/>
                  </a:lnTo>
                  <a:lnTo>
                    <a:pt x="604458" y="621864"/>
                  </a:lnTo>
                  <a:lnTo>
                    <a:pt x="652997" y="607061"/>
                  </a:lnTo>
                  <a:lnTo>
                    <a:pt x="698777" y="588339"/>
                  </a:lnTo>
                  <a:lnTo>
                    <a:pt x="741293" y="565876"/>
                  </a:lnTo>
                  <a:lnTo>
                    <a:pt x="780039" y="539854"/>
                  </a:lnTo>
                  <a:lnTo>
                    <a:pt x="814508" y="510454"/>
                  </a:lnTo>
                  <a:lnTo>
                    <a:pt x="844195" y="477855"/>
                  </a:lnTo>
                  <a:lnTo>
                    <a:pt x="868967" y="441584"/>
                  </a:lnTo>
                  <a:lnTo>
                    <a:pt x="886825" y="404260"/>
                  </a:lnTo>
                  <a:lnTo>
                    <a:pt x="897930" y="366291"/>
                  </a:lnTo>
                  <a:lnTo>
                    <a:pt x="902444" y="328087"/>
                  </a:lnTo>
                  <a:lnTo>
                    <a:pt x="900527" y="290054"/>
                  </a:lnTo>
                  <a:lnTo>
                    <a:pt x="892341" y="252602"/>
                  </a:lnTo>
                  <a:lnTo>
                    <a:pt x="878045" y="216138"/>
                  </a:lnTo>
                  <a:lnTo>
                    <a:pt x="857802" y="181071"/>
                  </a:lnTo>
                  <a:lnTo>
                    <a:pt x="831772" y="147809"/>
                  </a:lnTo>
                  <a:lnTo>
                    <a:pt x="800115" y="116760"/>
                  </a:lnTo>
                  <a:lnTo>
                    <a:pt x="762994" y="88333"/>
                  </a:lnTo>
                  <a:lnTo>
                    <a:pt x="720568" y="62935"/>
                  </a:lnTo>
                  <a:lnTo>
                    <a:pt x="672999" y="40975"/>
                  </a:lnTo>
                  <a:lnTo>
                    <a:pt x="625675" y="24483"/>
                  </a:lnTo>
                  <a:lnTo>
                    <a:pt x="577028" y="12231"/>
                  </a:lnTo>
                  <a:lnTo>
                    <a:pt x="527520" y="4128"/>
                  </a:lnTo>
                  <a:lnTo>
                    <a:pt x="477612" y="81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957024" y="4794041"/>
              <a:ext cx="902969" cy="721360"/>
            </a:xfrm>
            <a:custGeom>
              <a:avLst/>
              <a:gdLst/>
              <a:ahLst/>
              <a:cxnLst/>
              <a:rect l="l" t="t" r="r" b="b"/>
              <a:pathLst>
                <a:path w="902970" h="721360">
                  <a:moveTo>
                    <a:pt x="263170" y="721060"/>
                  </a:moveTo>
                  <a:lnTo>
                    <a:pt x="229388" y="599521"/>
                  </a:lnTo>
                  <a:lnTo>
                    <a:pt x="181821" y="577586"/>
                  </a:lnTo>
                  <a:lnTo>
                    <a:pt x="139401" y="552205"/>
                  </a:lnTo>
                  <a:lnTo>
                    <a:pt x="102288" y="523787"/>
                  </a:lnTo>
                  <a:lnTo>
                    <a:pt x="70641" y="492743"/>
                  </a:lnTo>
                  <a:lnTo>
                    <a:pt x="44620" y="459480"/>
                  </a:lnTo>
                  <a:lnTo>
                    <a:pt x="24386" y="424408"/>
                  </a:lnTo>
                  <a:lnTo>
                    <a:pt x="10098" y="387937"/>
                  </a:lnTo>
                  <a:lnTo>
                    <a:pt x="1916" y="350476"/>
                  </a:lnTo>
                  <a:lnTo>
                    <a:pt x="0" y="312434"/>
                  </a:lnTo>
                  <a:lnTo>
                    <a:pt x="4509" y="274220"/>
                  </a:lnTo>
                  <a:lnTo>
                    <a:pt x="15605" y="236244"/>
                  </a:lnTo>
                  <a:lnTo>
                    <a:pt x="33446" y="198914"/>
                  </a:lnTo>
                  <a:lnTo>
                    <a:pt x="58192" y="162641"/>
                  </a:lnTo>
                  <a:lnTo>
                    <a:pt x="86690" y="131144"/>
                  </a:lnTo>
                  <a:lnTo>
                    <a:pt x="119407" y="102790"/>
                  </a:lnTo>
                  <a:lnTo>
                    <a:pt x="155882" y="77671"/>
                  </a:lnTo>
                  <a:lnTo>
                    <a:pt x="195651" y="55878"/>
                  </a:lnTo>
                  <a:lnTo>
                    <a:pt x="238255" y="37502"/>
                  </a:lnTo>
                  <a:lnTo>
                    <a:pt x="283230" y="22635"/>
                  </a:lnTo>
                  <a:lnTo>
                    <a:pt x="330115" y="11368"/>
                  </a:lnTo>
                  <a:lnTo>
                    <a:pt x="378448" y="3792"/>
                  </a:lnTo>
                  <a:lnTo>
                    <a:pt x="427768" y="0"/>
                  </a:lnTo>
                  <a:lnTo>
                    <a:pt x="477612" y="81"/>
                  </a:lnTo>
                  <a:lnTo>
                    <a:pt x="527520" y="4128"/>
                  </a:lnTo>
                  <a:lnTo>
                    <a:pt x="577028" y="12231"/>
                  </a:lnTo>
                  <a:lnTo>
                    <a:pt x="625675" y="24483"/>
                  </a:lnTo>
                  <a:lnTo>
                    <a:pt x="672999" y="40975"/>
                  </a:lnTo>
                  <a:lnTo>
                    <a:pt x="720568" y="62935"/>
                  </a:lnTo>
                  <a:lnTo>
                    <a:pt x="762994" y="88333"/>
                  </a:lnTo>
                  <a:lnTo>
                    <a:pt x="800115" y="116760"/>
                  </a:lnTo>
                  <a:lnTo>
                    <a:pt x="831772" y="147809"/>
                  </a:lnTo>
                  <a:lnTo>
                    <a:pt x="857802" y="181071"/>
                  </a:lnTo>
                  <a:lnTo>
                    <a:pt x="878045" y="216138"/>
                  </a:lnTo>
                  <a:lnTo>
                    <a:pt x="892341" y="252602"/>
                  </a:lnTo>
                  <a:lnTo>
                    <a:pt x="900527" y="290054"/>
                  </a:lnTo>
                  <a:lnTo>
                    <a:pt x="902444" y="328087"/>
                  </a:lnTo>
                  <a:lnTo>
                    <a:pt x="897930" y="366291"/>
                  </a:lnTo>
                  <a:lnTo>
                    <a:pt x="886825" y="404260"/>
                  </a:lnTo>
                  <a:lnTo>
                    <a:pt x="868967" y="441584"/>
                  </a:lnTo>
                  <a:lnTo>
                    <a:pt x="844195" y="477855"/>
                  </a:lnTo>
                  <a:lnTo>
                    <a:pt x="814508" y="510454"/>
                  </a:lnTo>
                  <a:lnTo>
                    <a:pt x="780039" y="539854"/>
                  </a:lnTo>
                  <a:lnTo>
                    <a:pt x="741293" y="565876"/>
                  </a:lnTo>
                  <a:lnTo>
                    <a:pt x="698777" y="588339"/>
                  </a:lnTo>
                  <a:lnTo>
                    <a:pt x="652997" y="607061"/>
                  </a:lnTo>
                  <a:lnTo>
                    <a:pt x="604458" y="621864"/>
                  </a:lnTo>
                  <a:lnTo>
                    <a:pt x="553666" y="632565"/>
                  </a:lnTo>
                  <a:lnTo>
                    <a:pt x="501129" y="638984"/>
                  </a:lnTo>
                  <a:lnTo>
                    <a:pt x="447350" y="640941"/>
                  </a:lnTo>
                  <a:lnTo>
                    <a:pt x="392837" y="638256"/>
                  </a:lnTo>
                  <a:lnTo>
                    <a:pt x="263170" y="721060"/>
                  </a:lnTo>
                  <a:close/>
                </a:path>
              </a:pathLst>
            </a:custGeom>
            <a:ln w="25400">
              <a:solidFill>
                <a:srgbClr val="5277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1255502" y="4790313"/>
            <a:ext cx="3092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200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  <a:spcBef>
                <a:spcPts val="5"/>
              </a:spcBef>
            </a:pP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717" y="393561"/>
            <a:ext cx="1124331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10" dirty="0">
                <a:latin typeface="Arial"/>
                <a:cs typeface="Arial"/>
              </a:rPr>
              <a:t>Розподіл</a:t>
            </a:r>
            <a:r>
              <a:rPr sz="2400" b="1" spc="-5" dirty="0">
                <a:latin typeface="Arial"/>
                <a:cs typeface="Arial"/>
              </a:rPr>
              <a:t> домогосподарств,</a:t>
            </a:r>
            <a:r>
              <a:rPr sz="2400" b="1" spc="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які</a:t>
            </a:r>
            <a:r>
              <a:rPr sz="2400" b="1" spc="-5" dirty="0">
                <a:latin typeface="Arial"/>
                <a:cs typeface="Arial"/>
              </a:rPr>
              <a:t> за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оцінкою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матеріального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latin typeface="Arial"/>
                <a:cs typeface="Arial"/>
              </a:rPr>
              <a:t>добробуту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відносять</a:t>
            </a:r>
            <a:r>
              <a:rPr sz="2400" b="1" spc="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себе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(%)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за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даними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дослідження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у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2019</a:t>
            </a:r>
            <a:r>
              <a:rPr sz="2400" b="1" spc="10" dirty="0">
                <a:latin typeface="Arial"/>
                <a:cs typeface="Arial"/>
              </a:rPr>
              <a:t> р.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1437" y="1530985"/>
          <a:ext cx="11362686" cy="4838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2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5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24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64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11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4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тому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числі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із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середньодушовими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еквівалентними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загальними</a:t>
                      </a:r>
                      <a:r>
                        <a:rPr sz="1400" b="1" spc="3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доходами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міс.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2564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Всі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домогосподарства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1920,0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2255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1920,1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2280,0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2280,1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2640,0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2640,1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3000,0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3000,1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3360,0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3360,1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3720,0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3720,1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4080,0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4080,1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4440,0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4440,1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4800,0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4800,1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5160,0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342900">
                        <a:lnSpc>
                          <a:spcPts val="2835"/>
                        </a:lnSpc>
                        <a:spcBef>
                          <a:spcPts val="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заможних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044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4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представників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342900">
                        <a:lnSpc>
                          <a:spcPts val="283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середнього</a:t>
                      </a:r>
                      <a:r>
                        <a:rPr sz="24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класу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855">
                <a:tc>
                  <a:txBody>
                    <a:bodyPr/>
                    <a:lstStyle/>
                    <a:p>
                      <a:pPr marL="342900" marR="184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небідних,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але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ще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2400" spc="-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представників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342900">
                        <a:lnSpc>
                          <a:spcPts val="2830"/>
                        </a:lnSpc>
                        <a:spcBef>
                          <a:spcPts val="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середнього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класу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2540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27,3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3175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270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270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9,2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905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13,3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635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16,9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2540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20,5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635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21,4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905"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22,5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ts val="209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20,7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284">
                <a:tc>
                  <a:txBody>
                    <a:bodyPr/>
                    <a:lstStyle/>
                    <a:p>
                      <a:pPr marL="342900">
                        <a:lnSpc>
                          <a:spcPts val="2830"/>
                        </a:lnSpc>
                        <a:spcBef>
                          <a:spcPts val="2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бідних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71,8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92,9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92,4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90,8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86,6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82,6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79,5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78,6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76,0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79,1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284">
                <a:tc>
                  <a:txBody>
                    <a:bodyPr/>
                    <a:lstStyle/>
                    <a:p>
                      <a:pPr marL="342900">
                        <a:lnSpc>
                          <a:spcPts val="2830"/>
                        </a:lnSpc>
                        <a:spcBef>
                          <a:spcPts val="25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змогли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відповісти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41833"/>
            <a:ext cx="92544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Дослідження</a:t>
            </a:r>
            <a:r>
              <a:rPr sz="4000" spc="90" dirty="0"/>
              <a:t> </a:t>
            </a:r>
            <a:r>
              <a:rPr sz="4000" spc="-25" dirty="0"/>
              <a:t>субкультур</a:t>
            </a:r>
            <a:r>
              <a:rPr sz="4000" spc="55" dirty="0"/>
              <a:t> </a:t>
            </a:r>
            <a:r>
              <a:rPr sz="4000" spc="-55" dirty="0"/>
              <a:t>Г.</a:t>
            </a:r>
            <a:r>
              <a:rPr sz="4000" spc="25" dirty="0"/>
              <a:t> </a:t>
            </a:r>
            <a:r>
              <a:rPr sz="4000" spc="-15" dirty="0"/>
              <a:t>Хофстедом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577332" y="1311020"/>
            <a:ext cx="6115050" cy="502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72745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Нідерландський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психолог Г.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Хофстед досліджував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замовлення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керівництва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компанії «Гермес»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цінності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відношення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роботі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співробітників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її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філій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40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2395"/>
              </a:lnSpc>
              <a:spcBef>
                <a:spcPts val="1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країнах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(116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тис.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чоловік).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Г.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Хофстед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основі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результатів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факторного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аналізу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виділив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чотири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виміри,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допомогою яких можуть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бути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охарактеризовані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й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описані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панівні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ціннісні</a:t>
            </a:r>
            <a:r>
              <a:rPr sz="20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системи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представників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різних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країн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етнічних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груп: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«індивідуалізм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колективізм»,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«дистанція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відношенню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влади»,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«прагнення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уникати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невизначеності»,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«маскулінність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фемінність».</a:t>
            </a:r>
            <a:endParaRPr sz="2400">
              <a:latin typeface="Calibri"/>
              <a:cs typeface="Calibri"/>
            </a:endParaRPr>
          </a:p>
          <a:p>
            <a:pPr marL="12700" marR="1728470">
              <a:lnSpc>
                <a:spcPts val="2900"/>
              </a:lnSpc>
              <a:spcBef>
                <a:spcPts val="70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«орієнтація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довгострокову</a:t>
            </a:r>
            <a:r>
              <a:rPr sz="2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або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короткострокову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перспективу»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262" y="1335150"/>
            <a:ext cx="4682617" cy="33447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947" y="3629405"/>
            <a:ext cx="504380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Статусна</a:t>
            </a:r>
            <a:r>
              <a:rPr sz="2000" b="1" spc="-20" dirty="0">
                <a:solidFill>
                  <a:srgbClr val="527D5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позиція</a:t>
            </a:r>
            <a:r>
              <a:rPr sz="2000" b="1" spc="-30" dirty="0">
                <a:solidFill>
                  <a:srgbClr val="527D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це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місце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соціальному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просторі,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наділене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певним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статусом.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Статуси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іерархічни.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Місце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ієрархії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престижністю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Статус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-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комплекс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прав,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обов'язків, соціальних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очікувань,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властивих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цій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статусній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позиції.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0476" y="105283"/>
            <a:ext cx="4849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СОЦІАЛЬНІ</a:t>
            </a:r>
            <a:r>
              <a:rPr spc="-5" dirty="0"/>
              <a:t> </a:t>
            </a:r>
            <a:r>
              <a:rPr spc="-100" dirty="0"/>
              <a:t>ФАКТОРИ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1607" y="970280"/>
            <a:ext cx="510984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Референтні </a:t>
            </a:r>
            <a:r>
              <a:rPr sz="2000" b="1" dirty="0">
                <a:solidFill>
                  <a:srgbClr val="527D55"/>
                </a:solidFill>
                <a:latin typeface="Calibri"/>
                <a:cs typeface="Calibri"/>
              </a:rPr>
              <a:t>групи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 групи,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надають прямий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(тобто при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особистому контакті)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або непрямий </a:t>
            </a:r>
            <a:r>
              <a:rPr sz="2000" spc="-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вплив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відносини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поведінку людини.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5434" y="974216"/>
            <a:ext cx="50927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Сім'я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 найважливіша в рамках суспільства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організація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споживчих закупівель, і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її піддають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всебічному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вивченню.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5017" y="5343855"/>
            <a:ext cx="11391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Набутий </a:t>
            </a:r>
            <a:r>
              <a:rPr sz="2000" b="1" dirty="0">
                <a:solidFill>
                  <a:srgbClr val="527D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(професі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я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, 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освіта)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0096" y="3401059"/>
            <a:ext cx="5236210" cy="338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5082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527D55"/>
                </a:solidFill>
                <a:latin typeface="Calibri"/>
                <a:cs typeface="Calibri"/>
              </a:rPr>
              <a:t>Роль</a:t>
            </a:r>
            <a:r>
              <a:rPr sz="2000" b="1" spc="-35" dirty="0">
                <a:solidFill>
                  <a:srgbClr val="527D5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являє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собою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набір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дій, яких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очікують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індивіда оточуючі.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Кожна з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ролей, які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виконуються індивідом, буде так чи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інакше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впливати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його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купівельну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поведінку.</a:t>
            </a:r>
            <a:endParaRPr sz="2000">
              <a:latin typeface="Calibri"/>
              <a:cs typeface="Calibri"/>
            </a:endParaRPr>
          </a:p>
          <a:p>
            <a:pPr marL="3021965">
              <a:lnSpc>
                <a:spcPct val="100000"/>
              </a:lnSpc>
              <a:spcBef>
                <a:spcPts val="65"/>
              </a:spcBef>
            </a:pP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Базисні</a:t>
            </a:r>
            <a:r>
              <a:rPr sz="2000" b="1" spc="-35" dirty="0">
                <a:solidFill>
                  <a:srgbClr val="527D5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27D55"/>
                </a:solidFill>
                <a:latin typeface="Calibri"/>
                <a:cs typeface="Calibri"/>
              </a:rPr>
              <a:t>соціальні</a:t>
            </a:r>
            <a:endParaRPr sz="2000">
              <a:latin typeface="Calibri"/>
              <a:cs typeface="Calibri"/>
            </a:endParaRPr>
          </a:p>
          <a:p>
            <a:pPr marL="3021965">
              <a:lnSpc>
                <a:spcPct val="100000"/>
              </a:lnSpc>
              <a:spcBef>
                <a:spcPts val="10"/>
              </a:spcBef>
            </a:pPr>
            <a:r>
              <a:rPr sz="2000" b="1" dirty="0">
                <a:solidFill>
                  <a:srgbClr val="527D55"/>
                </a:solidFill>
                <a:latin typeface="Calibri"/>
                <a:cs typeface="Calibri"/>
              </a:rPr>
              <a:t>ролі</a:t>
            </a:r>
            <a:endParaRPr sz="2000">
              <a:latin typeface="Calibri"/>
              <a:cs typeface="Calibri"/>
            </a:endParaRPr>
          </a:p>
          <a:p>
            <a:pPr marL="3148330" indent="-127000">
              <a:lnSpc>
                <a:spcPct val="100000"/>
              </a:lnSpc>
              <a:buFont typeface="Microsoft Sans Serif"/>
              <a:buChar char="•"/>
              <a:tabLst>
                <a:tab pos="314896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роль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трудівника</a:t>
            </a:r>
            <a:endParaRPr sz="2000">
              <a:latin typeface="Calibri"/>
              <a:cs typeface="Calibri"/>
            </a:endParaRPr>
          </a:p>
          <a:p>
            <a:pPr marL="3148330" indent="-127000">
              <a:lnSpc>
                <a:spcPct val="100000"/>
              </a:lnSpc>
              <a:buFont typeface="Microsoft Sans Serif"/>
              <a:buChar char="•"/>
              <a:tabLst>
                <a:tab pos="314896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роль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власника</a:t>
            </a:r>
            <a:endParaRPr sz="2000">
              <a:latin typeface="Calibri"/>
              <a:cs typeface="Calibri"/>
            </a:endParaRPr>
          </a:p>
          <a:p>
            <a:pPr marL="3148330" indent="-12700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14896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роль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споживача</a:t>
            </a:r>
            <a:endParaRPr sz="2000">
              <a:latin typeface="Calibri"/>
              <a:cs typeface="Calibri"/>
            </a:endParaRPr>
          </a:p>
          <a:p>
            <a:pPr marL="3204845" indent="-183515">
              <a:lnSpc>
                <a:spcPts val="2395"/>
              </a:lnSpc>
              <a:buFont typeface="Microsoft Sans Serif"/>
              <a:buChar char="•"/>
              <a:tabLst>
                <a:tab pos="320548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роль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громадянина</a:t>
            </a:r>
            <a:endParaRPr sz="2000">
              <a:latin typeface="Calibri"/>
              <a:cs typeface="Calibri"/>
            </a:endParaRPr>
          </a:p>
          <a:p>
            <a:pPr marL="3204845" indent="-183515">
              <a:lnSpc>
                <a:spcPts val="2395"/>
              </a:lnSpc>
              <a:buFont typeface="Microsoft Sans Serif"/>
              <a:buChar char="•"/>
              <a:tabLst>
                <a:tab pos="320548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роль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члена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сім'ї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8947" y="5351271"/>
            <a:ext cx="211201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527D55"/>
                </a:solidFill>
                <a:latin typeface="Calibri"/>
                <a:cs typeface="Calibri"/>
              </a:rPr>
              <a:t>Приписаний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(національність,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соц.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походження,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місце</a:t>
            </a:r>
            <a:r>
              <a:rPr sz="20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проживання)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6165" y="1903602"/>
            <a:ext cx="3028950" cy="15144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9208" y="1980310"/>
            <a:ext cx="2703322" cy="16529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6644" y="5000281"/>
            <a:ext cx="1509792" cy="171881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47417" y="5226176"/>
            <a:ext cx="1626870" cy="16318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9689" y="142697"/>
            <a:ext cx="6358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0" dirty="0"/>
              <a:t>ВНУТРІШНІ</a:t>
            </a:r>
            <a:r>
              <a:rPr sz="2800" spc="35" dirty="0"/>
              <a:t> </a:t>
            </a:r>
            <a:r>
              <a:rPr sz="2800" spc="-10" dirty="0"/>
              <a:t>ОСОБИСТІСНІ</a:t>
            </a:r>
            <a:r>
              <a:rPr sz="2800" spc="70" dirty="0"/>
              <a:t> </a:t>
            </a:r>
            <a:r>
              <a:rPr sz="2800" spc="-80" dirty="0"/>
              <a:t>ФАКТОРИ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79272" y="717931"/>
            <a:ext cx="37064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1.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Вік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етап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життєвого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циклу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сім'ї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238" y="1207473"/>
            <a:ext cx="1799532" cy="12757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4469" y="1151763"/>
            <a:ext cx="1875730" cy="141858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432050" y="1603755"/>
            <a:ext cx="869950" cy="459105"/>
            <a:chOff x="2432050" y="1603755"/>
            <a:chExt cx="869950" cy="459105"/>
          </a:xfrm>
        </p:grpSpPr>
        <p:sp>
          <p:nvSpPr>
            <p:cNvPr id="7" name="object 7"/>
            <p:cNvSpPr/>
            <p:nvPr/>
          </p:nvSpPr>
          <p:spPr>
            <a:xfrm>
              <a:off x="2438400" y="1610105"/>
              <a:ext cx="857250" cy="446405"/>
            </a:xfrm>
            <a:custGeom>
              <a:avLst/>
              <a:gdLst/>
              <a:ahLst/>
              <a:cxnLst/>
              <a:rect l="l" t="t" r="r" b="b"/>
              <a:pathLst>
                <a:path w="857250" h="446405">
                  <a:moveTo>
                    <a:pt x="633857" y="0"/>
                  </a:moveTo>
                  <a:lnTo>
                    <a:pt x="633857" y="111633"/>
                  </a:lnTo>
                  <a:lnTo>
                    <a:pt x="0" y="111633"/>
                  </a:lnTo>
                  <a:lnTo>
                    <a:pt x="0" y="334772"/>
                  </a:lnTo>
                  <a:lnTo>
                    <a:pt x="633857" y="334772"/>
                  </a:lnTo>
                  <a:lnTo>
                    <a:pt x="633857" y="446278"/>
                  </a:lnTo>
                  <a:lnTo>
                    <a:pt x="856996" y="223139"/>
                  </a:lnTo>
                  <a:lnTo>
                    <a:pt x="633857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8400" y="1610105"/>
              <a:ext cx="857250" cy="446405"/>
            </a:xfrm>
            <a:custGeom>
              <a:avLst/>
              <a:gdLst/>
              <a:ahLst/>
              <a:cxnLst/>
              <a:rect l="l" t="t" r="r" b="b"/>
              <a:pathLst>
                <a:path w="857250" h="446405">
                  <a:moveTo>
                    <a:pt x="0" y="111633"/>
                  </a:moveTo>
                  <a:lnTo>
                    <a:pt x="633857" y="111633"/>
                  </a:lnTo>
                  <a:lnTo>
                    <a:pt x="633857" y="0"/>
                  </a:lnTo>
                  <a:lnTo>
                    <a:pt x="856996" y="223139"/>
                  </a:lnTo>
                  <a:lnTo>
                    <a:pt x="633857" y="446278"/>
                  </a:lnTo>
                  <a:lnTo>
                    <a:pt x="633857" y="334772"/>
                  </a:lnTo>
                  <a:lnTo>
                    <a:pt x="0" y="334772"/>
                  </a:lnTo>
                  <a:lnTo>
                    <a:pt x="0" y="111633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771260" y="834644"/>
            <a:ext cx="3409950" cy="2052955"/>
            <a:chOff x="5771260" y="834644"/>
            <a:chExt cx="3409950" cy="2052955"/>
          </a:xfrm>
        </p:grpSpPr>
        <p:sp>
          <p:nvSpPr>
            <p:cNvPr id="10" name="object 10"/>
            <p:cNvSpPr/>
            <p:nvPr/>
          </p:nvSpPr>
          <p:spPr>
            <a:xfrm>
              <a:off x="5777610" y="1618742"/>
              <a:ext cx="819150" cy="485140"/>
            </a:xfrm>
            <a:custGeom>
              <a:avLst/>
              <a:gdLst/>
              <a:ahLst/>
              <a:cxnLst/>
              <a:rect l="l" t="t" r="r" b="b"/>
              <a:pathLst>
                <a:path w="819150" h="485139">
                  <a:moveTo>
                    <a:pt x="576834" y="0"/>
                  </a:moveTo>
                  <a:lnTo>
                    <a:pt x="576834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576834" y="363474"/>
                  </a:lnTo>
                  <a:lnTo>
                    <a:pt x="576834" y="484632"/>
                  </a:lnTo>
                  <a:lnTo>
                    <a:pt x="819149" y="242316"/>
                  </a:lnTo>
                  <a:lnTo>
                    <a:pt x="57683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77610" y="1618742"/>
              <a:ext cx="819150" cy="485140"/>
            </a:xfrm>
            <a:custGeom>
              <a:avLst/>
              <a:gdLst/>
              <a:ahLst/>
              <a:cxnLst/>
              <a:rect l="l" t="t" r="r" b="b"/>
              <a:pathLst>
                <a:path w="819150" h="485139">
                  <a:moveTo>
                    <a:pt x="0" y="121158"/>
                  </a:moveTo>
                  <a:lnTo>
                    <a:pt x="576834" y="121158"/>
                  </a:lnTo>
                  <a:lnTo>
                    <a:pt x="576834" y="0"/>
                  </a:lnTo>
                  <a:lnTo>
                    <a:pt x="819149" y="242316"/>
                  </a:lnTo>
                  <a:lnTo>
                    <a:pt x="576834" y="484632"/>
                  </a:lnTo>
                  <a:lnTo>
                    <a:pt x="576834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6760" y="834644"/>
              <a:ext cx="2584450" cy="205270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341739" y="1634108"/>
            <a:ext cx="831850" cy="497840"/>
            <a:chOff x="9341739" y="1634108"/>
            <a:chExt cx="831850" cy="497840"/>
          </a:xfrm>
        </p:grpSpPr>
        <p:sp>
          <p:nvSpPr>
            <p:cNvPr id="14" name="object 14"/>
            <p:cNvSpPr/>
            <p:nvPr/>
          </p:nvSpPr>
          <p:spPr>
            <a:xfrm>
              <a:off x="9348089" y="1640458"/>
              <a:ext cx="819150" cy="485140"/>
            </a:xfrm>
            <a:custGeom>
              <a:avLst/>
              <a:gdLst/>
              <a:ahLst/>
              <a:cxnLst/>
              <a:rect l="l" t="t" r="r" b="b"/>
              <a:pathLst>
                <a:path w="819150" h="485139">
                  <a:moveTo>
                    <a:pt x="576833" y="0"/>
                  </a:moveTo>
                  <a:lnTo>
                    <a:pt x="576833" y="121157"/>
                  </a:lnTo>
                  <a:lnTo>
                    <a:pt x="0" y="121157"/>
                  </a:lnTo>
                  <a:lnTo>
                    <a:pt x="0" y="363474"/>
                  </a:lnTo>
                  <a:lnTo>
                    <a:pt x="576833" y="363474"/>
                  </a:lnTo>
                  <a:lnTo>
                    <a:pt x="576833" y="484631"/>
                  </a:lnTo>
                  <a:lnTo>
                    <a:pt x="819150" y="242315"/>
                  </a:lnTo>
                  <a:lnTo>
                    <a:pt x="576833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48089" y="1640458"/>
              <a:ext cx="819150" cy="485140"/>
            </a:xfrm>
            <a:custGeom>
              <a:avLst/>
              <a:gdLst/>
              <a:ahLst/>
              <a:cxnLst/>
              <a:rect l="l" t="t" r="r" b="b"/>
              <a:pathLst>
                <a:path w="819150" h="485139">
                  <a:moveTo>
                    <a:pt x="0" y="121157"/>
                  </a:moveTo>
                  <a:lnTo>
                    <a:pt x="576833" y="121157"/>
                  </a:lnTo>
                  <a:lnTo>
                    <a:pt x="576833" y="0"/>
                  </a:lnTo>
                  <a:lnTo>
                    <a:pt x="819150" y="242315"/>
                  </a:lnTo>
                  <a:lnTo>
                    <a:pt x="576833" y="484631"/>
                  </a:lnTo>
                  <a:lnTo>
                    <a:pt x="576833" y="363474"/>
                  </a:lnTo>
                  <a:lnTo>
                    <a:pt x="0" y="363474"/>
                  </a:lnTo>
                  <a:lnTo>
                    <a:pt x="0" y="1211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4021" y="742978"/>
            <a:ext cx="1694820" cy="21235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62787" y="3086481"/>
            <a:ext cx="14046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2.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Рід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занять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2564" y="3399882"/>
            <a:ext cx="1265804" cy="273687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87892" y="3376129"/>
            <a:ext cx="934815" cy="281927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567461" y="3597573"/>
            <a:ext cx="1581150" cy="3144520"/>
            <a:chOff x="567461" y="3597573"/>
            <a:chExt cx="1581150" cy="314452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4936" y="3597573"/>
              <a:ext cx="597389" cy="137206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7461" y="4697473"/>
              <a:ext cx="1581150" cy="2044573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95771" y="3208055"/>
            <a:ext cx="931945" cy="125646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75220" y="5379860"/>
            <a:ext cx="1985605" cy="90884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985388" y="3849338"/>
            <a:ext cx="1744616" cy="177024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98570" y="3630933"/>
            <a:ext cx="2272453" cy="22277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7496" y="331724"/>
            <a:ext cx="290342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Економічні</a:t>
            </a:r>
            <a:r>
              <a:rPr sz="2000" b="1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умови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1010" y="1749342"/>
            <a:ext cx="936264" cy="11151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36" y="678685"/>
            <a:ext cx="766233" cy="7620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9272" y="778072"/>
            <a:ext cx="773950" cy="7905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7761" y="887784"/>
            <a:ext cx="881839" cy="5544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52028" y="1864970"/>
            <a:ext cx="1985605" cy="9088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67638" y="1741511"/>
            <a:ext cx="1776010" cy="10026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7496" y="3107817"/>
            <a:ext cx="2446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4.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Образ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стиль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життя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8553" y="3848023"/>
            <a:ext cx="1796923" cy="212966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50920" y="3952709"/>
            <a:ext cx="2030349" cy="20303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57986" y="3913397"/>
            <a:ext cx="1519526" cy="219197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87585" y="4244924"/>
            <a:ext cx="2557272" cy="19434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4105" y="309499"/>
            <a:ext cx="3622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5.</a:t>
            </a:r>
            <a:r>
              <a:rPr sz="20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Особливості</a:t>
            </a:r>
            <a:r>
              <a:rPr sz="2000" b="1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характеру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9314" y="4345304"/>
            <a:ext cx="2190750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впевненість</a:t>
            </a:r>
            <a:r>
              <a:rPr sz="1800" dirty="0">
                <a:latin typeface="Calibri"/>
                <a:cs typeface="Calibri"/>
              </a:rPr>
              <a:t> 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собі;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libri"/>
                <a:cs typeface="Calibri"/>
              </a:rPr>
              <a:t>настороженість;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впливовість;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прихильність;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незалежність;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ts val="215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агресивність;</a:t>
            </a:r>
            <a:endParaRPr sz="1800">
              <a:latin typeface="Calibri"/>
              <a:cs typeface="Calibri"/>
            </a:endParaRPr>
          </a:p>
          <a:p>
            <a:pPr marL="354965" indent="-342900">
              <a:lnSpc>
                <a:spcPts val="215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мінливість;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7670" y="4345304"/>
            <a:ext cx="2374265" cy="166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шанобливість;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dirty="0">
                <a:latin typeface="Calibri"/>
                <a:cs typeface="Calibri"/>
              </a:rPr>
              <a:t>прагнення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успіху;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владолюбство;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любов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порядку;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ts val="215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товариськість;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ts val="215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пристосовність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4105" y="3856735"/>
            <a:ext cx="3622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6.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Тип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особистості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та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самооцінка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55356" y="4804409"/>
            <a:ext cx="169227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935">
              <a:lnSpc>
                <a:spcPts val="1989"/>
              </a:lnSpc>
              <a:spcBef>
                <a:spcPts val="100"/>
              </a:spcBef>
              <a:buSzPct val="94444"/>
              <a:buFont typeface="Calibri"/>
              <a:buChar char="•"/>
              <a:tabLst>
                <a:tab pos="127635" algn="l"/>
              </a:tabLst>
            </a:pPr>
            <a:r>
              <a:rPr sz="1800" b="1" spc="-5" dirty="0">
                <a:latin typeface="Calibri"/>
                <a:cs typeface="Calibri"/>
              </a:rPr>
              <a:t>Тип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особистості</a:t>
            </a:r>
            <a:endParaRPr sz="1800">
              <a:latin typeface="Calibri"/>
              <a:cs typeface="Calibri"/>
            </a:endParaRPr>
          </a:p>
          <a:p>
            <a:pPr marL="127000" indent="-114935">
              <a:lnSpc>
                <a:spcPts val="1989"/>
              </a:lnSpc>
              <a:buSzPct val="94444"/>
              <a:buFont typeface="Calibri"/>
              <a:buChar char="•"/>
              <a:tabLst>
                <a:tab pos="127635" algn="l"/>
              </a:tabLst>
            </a:pPr>
            <a:r>
              <a:rPr sz="1800" b="1" dirty="0">
                <a:latin typeface="Calibri"/>
                <a:cs typeface="Calibri"/>
              </a:rPr>
              <a:t>Вибір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товару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5315" y="1044702"/>
            <a:ext cx="1747520" cy="927100"/>
            <a:chOff x="465315" y="1044702"/>
            <a:chExt cx="1747520" cy="927100"/>
          </a:xfrm>
        </p:grpSpPr>
        <p:sp>
          <p:nvSpPr>
            <p:cNvPr id="8" name="object 8"/>
            <p:cNvSpPr/>
            <p:nvPr/>
          </p:nvSpPr>
          <p:spPr>
            <a:xfrm>
              <a:off x="471665" y="1051052"/>
              <a:ext cx="1734820" cy="914400"/>
            </a:xfrm>
            <a:custGeom>
              <a:avLst/>
              <a:gdLst/>
              <a:ahLst/>
              <a:cxnLst/>
              <a:rect l="l" t="t" r="r" b="b"/>
              <a:pathLst>
                <a:path w="1734820" h="914400">
                  <a:moveTo>
                    <a:pt x="1581797" y="0"/>
                  </a:moveTo>
                  <a:lnTo>
                    <a:pt x="152400" y="0"/>
                  </a:lnTo>
                  <a:lnTo>
                    <a:pt x="104231" y="7766"/>
                  </a:lnTo>
                  <a:lnTo>
                    <a:pt x="62396" y="29394"/>
                  </a:lnTo>
                  <a:lnTo>
                    <a:pt x="29405" y="62380"/>
                  </a:lnTo>
                  <a:lnTo>
                    <a:pt x="7769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9" y="810182"/>
                  </a:lnTo>
                  <a:lnTo>
                    <a:pt x="29405" y="852019"/>
                  </a:lnTo>
                  <a:lnTo>
                    <a:pt x="62396" y="885005"/>
                  </a:lnTo>
                  <a:lnTo>
                    <a:pt x="104231" y="906633"/>
                  </a:lnTo>
                  <a:lnTo>
                    <a:pt x="152400" y="914400"/>
                  </a:lnTo>
                  <a:lnTo>
                    <a:pt x="1581797" y="914400"/>
                  </a:lnTo>
                  <a:lnTo>
                    <a:pt x="1629980" y="906633"/>
                  </a:lnTo>
                  <a:lnTo>
                    <a:pt x="1671817" y="885005"/>
                  </a:lnTo>
                  <a:lnTo>
                    <a:pt x="1704802" y="852019"/>
                  </a:lnTo>
                  <a:lnTo>
                    <a:pt x="1726431" y="810182"/>
                  </a:lnTo>
                  <a:lnTo>
                    <a:pt x="1734197" y="762000"/>
                  </a:lnTo>
                  <a:lnTo>
                    <a:pt x="1734197" y="152400"/>
                  </a:lnTo>
                  <a:lnTo>
                    <a:pt x="1726431" y="104217"/>
                  </a:lnTo>
                  <a:lnTo>
                    <a:pt x="1704802" y="62380"/>
                  </a:lnTo>
                  <a:lnTo>
                    <a:pt x="1671817" y="29394"/>
                  </a:lnTo>
                  <a:lnTo>
                    <a:pt x="1629980" y="7766"/>
                  </a:lnTo>
                  <a:lnTo>
                    <a:pt x="1581797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1665" y="1051052"/>
              <a:ext cx="1734820" cy="914400"/>
            </a:xfrm>
            <a:custGeom>
              <a:avLst/>
              <a:gdLst/>
              <a:ahLst/>
              <a:cxnLst/>
              <a:rect l="l" t="t" r="r" b="b"/>
              <a:pathLst>
                <a:path w="1734820" h="914400">
                  <a:moveTo>
                    <a:pt x="0" y="152400"/>
                  </a:moveTo>
                  <a:lnTo>
                    <a:pt x="7769" y="104217"/>
                  </a:lnTo>
                  <a:lnTo>
                    <a:pt x="29405" y="62380"/>
                  </a:lnTo>
                  <a:lnTo>
                    <a:pt x="62396" y="29394"/>
                  </a:lnTo>
                  <a:lnTo>
                    <a:pt x="104231" y="7766"/>
                  </a:lnTo>
                  <a:lnTo>
                    <a:pt x="152400" y="0"/>
                  </a:lnTo>
                  <a:lnTo>
                    <a:pt x="1581797" y="0"/>
                  </a:lnTo>
                  <a:lnTo>
                    <a:pt x="1629980" y="7766"/>
                  </a:lnTo>
                  <a:lnTo>
                    <a:pt x="1671817" y="29394"/>
                  </a:lnTo>
                  <a:lnTo>
                    <a:pt x="1704802" y="62380"/>
                  </a:lnTo>
                  <a:lnTo>
                    <a:pt x="1726431" y="104217"/>
                  </a:lnTo>
                  <a:lnTo>
                    <a:pt x="1734197" y="152400"/>
                  </a:lnTo>
                  <a:lnTo>
                    <a:pt x="1734197" y="762000"/>
                  </a:lnTo>
                  <a:lnTo>
                    <a:pt x="1726431" y="810182"/>
                  </a:lnTo>
                  <a:lnTo>
                    <a:pt x="1704802" y="852019"/>
                  </a:lnTo>
                  <a:lnTo>
                    <a:pt x="1671817" y="885005"/>
                  </a:lnTo>
                  <a:lnTo>
                    <a:pt x="1629980" y="906633"/>
                  </a:lnTo>
                  <a:lnTo>
                    <a:pt x="1581797" y="914400"/>
                  </a:lnTo>
                  <a:lnTo>
                    <a:pt x="152400" y="914400"/>
                  </a:lnTo>
                  <a:lnTo>
                    <a:pt x="104231" y="906633"/>
                  </a:lnTo>
                  <a:lnTo>
                    <a:pt x="62396" y="885005"/>
                  </a:lnTo>
                  <a:lnTo>
                    <a:pt x="29405" y="852019"/>
                  </a:lnTo>
                  <a:lnTo>
                    <a:pt x="7769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53897" y="1206246"/>
            <a:ext cx="1369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Ставлення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до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інших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людей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04946" y="1044447"/>
            <a:ext cx="1746885" cy="927100"/>
            <a:chOff x="3504946" y="1044447"/>
            <a:chExt cx="1746885" cy="927100"/>
          </a:xfrm>
        </p:grpSpPr>
        <p:sp>
          <p:nvSpPr>
            <p:cNvPr id="12" name="object 12"/>
            <p:cNvSpPr/>
            <p:nvPr/>
          </p:nvSpPr>
          <p:spPr>
            <a:xfrm>
              <a:off x="3511296" y="1050797"/>
              <a:ext cx="1734185" cy="914400"/>
            </a:xfrm>
            <a:custGeom>
              <a:avLst/>
              <a:gdLst/>
              <a:ahLst/>
              <a:cxnLst/>
              <a:rect l="l" t="t" r="r" b="b"/>
              <a:pathLst>
                <a:path w="1734185" h="914400">
                  <a:moveTo>
                    <a:pt x="1581784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6" y="810182"/>
                  </a:lnTo>
                  <a:lnTo>
                    <a:pt x="29394" y="852019"/>
                  </a:lnTo>
                  <a:lnTo>
                    <a:pt x="62380" y="885005"/>
                  </a:lnTo>
                  <a:lnTo>
                    <a:pt x="104217" y="906633"/>
                  </a:lnTo>
                  <a:lnTo>
                    <a:pt x="152400" y="914400"/>
                  </a:lnTo>
                  <a:lnTo>
                    <a:pt x="1581784" y="914400"/>
                  </a:lnTo>
                  <a:lnTo>
                    <a:pt x="1629967" y="906633"/>
                  </a:lnTo>
                  <a:lnTo>
                    <a:pt x="1671804" y="885005"/>
                  </a:lnTo>
                  <a:lnTo>
                    <a:pt x="1704790" y="852019"/>
                  </a:lnTo>
                  <a:lnTo>
                    <a:pt x="1726418" y="810182"/>
                  </a:lnTo>
                  <a:lnTo>
                    <a:pt x="1734184" y="762000"/>
                  </a:lnTo>
                  <a:lnTo>
                    <a:pt x="1734184" y="152400"/>
                  </a:lnTo>
                  <a:lnTo>
                    <a:pt x="1726418" y="104217"/>
                  </a:lnTo>
                  <a:lnTo>
                    <a:pt x="1704790" y="62380"/>
                  </a:lnTo>
                  <a:lnTo>
                    <a:pt x="1671804" y="29394"/>
                  </a:lnTo>
                  <a:lnTo>
                    <a:pt x="1629967" y="7766"/>
                  </a:lnTo>
                  <a:lnTo>
                    <a:pt x="158178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11296" y="1050797"/>
              <a:ext cx="1734185" cy="914400"/>
            </a:xfrm>
            <a:custGeom>
              <a:avLst/>
              <a:gdLst/>
              <a:ahLst/>
              <a:cxnLst/>
              <a:rect l="l" t="t" r="r" b="b"/>
              <a:pathLst>
                <a:path w="1734185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1581784" y="0"/>
                  </a:lnTo>
                  <a:lnTo>
                    <a:pt x="1629967" y="7766"/>
                  </a:lnTo>
                  <a:lnTo>
                    <a:pt x="1671804" y="29394"/>
                  </a:lnTo>
                  <a:lnTo>
                    <a:pt x="1704790" y="62380"/>
                  </a:lnTo>
                  <a:lnTo>
                    <a:pt x="1726418" y="104217"/>
                  </a:lnTo>
                  <a:lnTo>
                    <a:pt x="1734184" y="152400"/>
                  </a:lnTo>
                  <a:lnTo>
                    <a:pt x="1734184" y="762000"/>
                  </a:lnTo>
                  <a:lnTo>
                    <a:pt x="1726418" y="810182"/>
                  </a:lnTo>
                  <a:lnTo>
                    <a:pt x="1704790" y="852019"/>
                  </a:lnTo>
                  <a:lnTo>
                    <a:pt x="1671804" y="885005"/>
                  </a:lnTo>
                  <a:lnTo>
                    <a:pt x="1629967" y="906633"/>
                  </a:lnTo>
                  <a:lnTo>
                    <a:pt x="1581784" y="914400"/>
                  </a:lnTo>
                  <a:lnTo>
                    <a:pt x="152400" y="914400"/>
                  </a:lnTo>
                  <a:lnTo>
                    <a:pt x="104217" y="906633"/>
                  </a:lnTo>
                  <a:lnTo>
                    <a:pt x="62380" y="885005"/>
                  </a:lnTo>
                  <a:lnTo>
                    <a:pt x="29394" y="852019"/>
                  </a:lnTo>
                  <a:lnTo>
                    <a:pt x="7766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693921" y="1206246"/>
            <a:ext cx="1369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105" marR="5080" indent="-4470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Ставлення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до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себе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544564" y="986536"/>
            <a:ext cx="1747520" cy="927100"/>
            <a:chOff x="6544564" y="986536"/>
            <a:chExt cx="1747520" cy="927100"/>
          </a:xfrm>
        </p:grpSpPr>
        <p:sp>
          <p:nvSpPr>
            <p:cNvPr id="16" name="object 16"/>
            <p:cNvSpPr/>
            <p:nvPr/>
          </p:nvSpPr>
          <p:spPr>
            <a:xfrm>
              <a:off x="6550914" y="992886"/>
              <a:ext cx="1734820" cy="914400"/>
            </a:xfrm>
            <a:custGeom>
              <a:avLst/>
              <a:gdLst/>
              <a:ahLst/>
              <a:cxnLst/>
              <a:rect l="l" t="t" r="r" b="b"/>
              <a:pathLst>
                <a:path w="1734820" h="914400">
                  <a:moveTo>
                    <a:pt x="1581911" y="0"/>
                  </a:moveTo>
                  <a:lnTo>
                    <a:pt x="152400" y="0"/>
                  </a:lnTo>
                  <a:lnTo>
                    <a:pt x="104265" y="7778"/>
                  </a:lnTo>
                  <a:lnTo>
                    <a:pt x="62435" y="29431"/>
                  </a:lnTo>
                  <a:lnTo>
                    <a:pt x="29431" y="62435"/>
                  </a:lnTo>
                  <a:lnTo>
                    <a:pt x="7778" y="104265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78" y="810182"/>
                  </a:lnTo>
                  <a:lnTo>
                    <a:pt x="29431" y="852019"/>
                  </a:lnTo>
                  <a:lnTo>
                    <a:pt x="62435" y="885005"/>
                  </a:lnTo>
                  <a:lnTo>
                    <a:pt x="104265" y="906633"/>
                  </a:lnTo>
                  <a:lnTo>
                    <a:pt x="152400" y="914400"/>
                  </a:lnTo>
                  <a:lnTo>
                    <a:pt x="1581911" y="914400"/>
                  </a:lnTo>
                  <a:lnTo>
                    <a:pt x="1630046" y="906633"/>
                  </a:lnTo>
                  <a:lnTo>
                    <a:pt x="1671876" y="885005"/>
                  </a:lnTo>
                  <a:lnTo>
                    <a:pt x="1704880" y="852019"/>
                  </a:lnTo>
                  <a:lnTo>
                    <a:pt x="1726533" y="810182"/>
                  </a:lnTo>
                  <a:lnTo>
                    <a:pt x="1734311" y="762000"/>
                  </a:lnTo>
                  <a:lnTo>
                    <a:pt x="1734311" y="152400"/>
                  </a:lnTo>
                  <a:lnTo>
                    <a:pt x="1726533" y="104265"/>
                  </a:lnTo>
                  <a:lnTo>
                    <a:pt x="1704880" y="62435"/>
                  </a:lnTo>
                  <a:lnTo>
                    <a:pt x="1671876" y="29431"/>
                  </a:lnTo>
                  <a:lnTo>
                    <a:pt x="1630046" y="7778"/>
                  </a:lnTo>
                  <a:lnTo>
                    <a:pt x="1581911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50914" y="992886"/>
              <a:ext cx="1734820" cy="914400"/>
            </a:xfrm>
            <a:custGeom>
              <a:avLst/>
              <a:gdLst/>
              <a:ahLst/>
              <a:cxnLst/>
              <a:rect l="l" t="t" r="r" b="b"/>
              <a:pathLst>
                <a:path w="1734820" h="914400">
                  <a:moveTo>
                    <a:pt x="0" y="152400"/>
                  </a:moveTo>
                  <a:lnTo>
                    <a:pt x="7778" y="104265"/>
                  </a:lnTo>
                  <a:lnTo>
                    <a:pt x="29431" y="62435"/>
                  </a:lnTo>
                  <a:lnTo>
                    <a:pt x="62435" y="29431"/>
                  </a:lnTo>
                  <a:lnTo>
                    <a:pt x="104265" y="7778"/>
                  </a:lnTo>
                  <a:lnTo>
                    <a:pt x="152400" y="0"/>
                  </a:lnTo>
                  <a:lnTo>
                    <a:pt x="1581911" y="0"/>
                  </a:lnTo>
                  <a:lnTo>
                    <a:pt x="1630046" y="7778"/>
                  </a:lnTo>
                  <a:lnTo>
                    <a:pt x="1671876" y="29431"/>
                  </a:lnTo>
                  <a:lnTo>
                    <a:pt x="1704880" y="62435"/>
                  </a:lnTo>
                  <a:lnTo>
                    <a:pt x="1726533" y="104265"/>
                  </a:lnTo>
                  <a:lnTo>
                    <a:pt x="1734311" y="152400"/>
                  </a:lnTo>
                  <a:lnTo>
                    <a:pt x="1734311" y="762000"/>
                  </a:lnTo>
                  <a:lnTo>
                    <a:pt x="1726533" y="810182"/>
                  </a:lnTo>
                  <a:lnTo>
                    <a:pt x="1704880" y="852019"/>
                  </a:lnTo>
                  <a:lnTo>
                    <a:pt x="1671876" y="885005"/>
                  </a:lnTo>
                  <a:lnTo>
                    <a:pt x="1630046" y="906633"/>
                  </a:lnTo>
                  <a:lnTo>
                    <a:pt x="1581911" y="914400"/>
                  </a:lnTo>
                  <a:lnTo>
                    <a:pt x="152400" y="914400"/>
                  </a:lnTo>
                  <a:lnTo>
                    <a:pt x="104265" y="906633"/>
                  </a:lnTo>
                  <a:lnTo>
                    <a:pt x="62435" y="885005"/>
                  </a:lnTo>
                  <a:lnTo>
                    <a:pt x="29431" y="852019"/>
                  </a:lnTo>
                  <a:lnTo>
                    <a:pt x="7778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34047" y="1148334"/>
            <a:ext cx="1369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Ставлення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до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праці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630536" y="963422"/>
            <a:ext cx="1746885" cy="927100"/>
            <a:chOff x="9630536" y="963422"/>
            <a:chExt cx="1746885" cy="927100"/>
          </a:xfrm>
        </p:grpSpPr>
        <p:sp>
          <p:nvSpPr>
            <p:cNvPr id="20" name="object 20"/>
            <p:cNvSpPr/>
            <p:nvPr/>
          </p:nvSpPr>
          <p:spPr>
            <a:xfrm>
              <a:off x="9636886" y="969772"/>
              <a:ext cx="1734185" cy="914400"/>
            </a:xfrm>
            <a:custGeom>
              <a:avLst/>
              <a:gdLst/>
              <a:ahLst/>
              <a:cxnLst/>
              <a:rect l="l" t="t" r="r" b="b"/>
              <a:pathLst>
                <a:path w="1734184" h="914400">
                  <a:moveTo>
                    <a:pt x="1581785" y="0"/>
                  </a:moveTo>
                  <a:lnTo>
                    <a:pt x="152400" y="0"/>
                  </a:lnTo>
                  <a:lnTo>
                    <a:pt x="104265" y="7766"/>
                  </a:lnTo>
                  <a:lnTo>
                    <a:pt x="62435" y="29394"/>
                  </a:lnTo>
                  <a:lnTo>
                    <a:pt x="29431" y="62380"/>
                  </a:lnTo>
                  <a:lnTo>
                    <a:pt x="7778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78" y="810182"/>
                  </a:lnTo>
                  <a:lnTo>
                    <a:pt x="29431" y="852019"/>
                  </a:lnTo>
                  <a:lnTo>
                    <a:pt x="62435" y="885005"/>
                  </a:lnTo>
                  <a:lnTo>
                    <a:pt x="104265" y="906633"/>
                  </a:lnTo>
                  <a:lnTo>
                    <a:pt x="152400" y="914400"/>
                  </a:lnTo>
                  <a:lnTo>
                    <a:pt x="1581785" y="914400"/>
                  </a:lnTo>
                  <a:lnTo>
                    <a:pt x="1629967" y="906633"/>
                  </a:lnTo>
                  <a:lnTo>
                    <a:pt x="1671804" y="885005"/>
                  </a:lnTo>
                  <a:lnTo>
                    <a:pt x="1704790" y="852019"/>
                  </a:lnTo>
                  <a:lnTo>
                    <a:pt x="1726418" y="810182"/>
                  </a:lnTo>
                  <a:lnTo>
                    <a:pt x="1734185" y="762000"/>
                  </a:lnTo>
                  <a:lnTo>
                    <a:pt x="1734185" y="152400"/>
                  </a:lnTo>
                  <a:lnTo>
                    <a:pt x="1726418" y="104217"/>
                  </a:lnTo>
                  <a:lnTo>
                    <a:pt x="1704790" y="62380"/>
                  </a:lnTo>
                  <a:lnTo>
                    <a:pt x="1671804" y="29394"/>
                  </a:lnTo>
                  <a:lnTo>
                    <a:pt x="1629967" y="7766"/>
                  </a:lnTo>
                  <a:lnTo>
                    <a:pt x="158178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36886" y="969772"/>
              <a:ext cx="1734185" cy="914400"/>
            </a:xfrm>
            <a:custGeom>
              <a:avLst/>
              <a:gdLst/>
              <a:ahLst/>
              <a:cxnLst/>
              <a:rect l="l" t="t" r="r" b="b"/>
              <a:pathLst>
                <a:path w="1734184" h="914400">
                  <a:moveTo>
                    <a:pt x="0" y="152400"/>
                  </a:moveTo>
                  <a:lnTo>
                    <a:pt x="7778" y="104217"/>
                  </a:lnTo>
                  <a:lnTo>
                    <a:pt x="29431" y="62380"/>
                  </a:lnTo>
                  <a:lnTo>
                    <a:pt x="62435" y="29394"/>
                  </a:lnTo>
                  <a:lnTo>
                    <a:pt x="104265" y="7766"/>
                  </a:lnTo>
                  <a:lnTo>
                    <a:pt x="152400" y="0"/>
                  </a:lnTo>
                  <a:lnTo>
                    <a:pt x="1581785" y="0"/>
                  </a:lnTo>
                  <a:lnTo>
                    <a:pt x="1629967" y="7766"/>
                  </a:lnTo>
                  <a:lnTo>
                    <a:pt x="1671804" y="29394"/>
                  </a:lnTo>
                  <a:lnTo>
                    <a:pt x="1704790" y="62380"/>
                  </a:lnTo>
                  <a:lnTo>
                    <a:pt x="1726418" y="104217"/>
                  </a:lnTo>
                  <a:lnTo>
                    <a:pt x="1734185" y="152400"/>
                  </a:lnTo>
                  <a:lnTo>
                    <a:pt x="1734185" y="762000"/>
                  </a:lnTo>
                  <a:lnTo>
                    <a:pt x="1726418" y="810182"/>
                  </a:lnTo>
                  <a:lnTo>
                    <a:pt x="1704790" y="852019"/>
                  </a:lnTo>
                  <a:lnTo>
                    <a:pt x="1671804" y="885005"/>
                  </a:lnTo>
                  <a:lnTo>
                    <a:pt x="1629967" y="906633"/>
                  </a:lnTo>
                  <a:lnTo>
                    <a:pt x="1581785" y="914400"/>
                  </a:lnTo>
                  <a:lnTo>
                    <a:pt x="152400" y="914400"/>
                  </a:lnTo>
                  <a:lnTo>
                    <a:pt x="104265" y="906633"/>
                  </a:lnTo>
                  <a:lnTo>
                    <a:pt x="62435" y="885005"/>
                  </a:lnTo>
                  <a:lnTo>
                    <a:pt x="29431" y="852019"/>
                  </a:lnTo>
                  <a:lnTo>
                    <a:pt x="7778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820402" y="1125092"/>
            <a:ext cx="1369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0" marR="5080" indent="-37528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Ставлення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до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речей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18854" y="515873"/>
            <a:ext cx="2838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363636"/>
                </a:solidFill>
                <a:latin typeface="Tahoma"/>
                <a:cs typeface="Tahoma"/>
              </a:rPr>
              <a:t>Класифікація</a:t>
            </a:r>
            <a:r>
              <a:rPr sz="1600" spc="-10" dirty="0">
                <a:solidFill>
                  <a:srgbClr val="36363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363636"/>
                </a:solidFill>
                <a:latin typeface="Tahoma"/>
                <a:cs typeface="Tahoma"/>
              </a:rPr>
              <a:t>по</a:t>
            </a:r>
            <a:r>
              <a:rPr sz="1600" spc="-30" dirty="0">
                <a:solidFill>
                  <a:srgbClr val="363636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63636"/>
                </a:solidFill>
                <a:latin typeface="Tahoma"/>
                <a:cs typeface="Tahoma"/>
              </a:rPr>
              <a:t>Б.М.</a:t>
            </a:r>
            <a:r>
              <a:rPr sz="1600" spc="5" dirty="0">
                <a:solidFill>
                  <a:srgbClr val="36363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363636"/>
                </a:solidFill>
                <a:latin typeface="Tahoma"/>
                <a:cs typeface="Tahoma"/>
              </a:rPr>
              <a:t>Теплову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213" y="2006726"/>
            <a:ext cx="1229690" cy="166890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508" y="2086610"/>
            <a:ext cx="1742439" cy="17526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3876" y="2311514"/>
            <a:ext cx="1675265" cy="140290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4200" y="2161120"/>
            <a:ext cx="2156205" cy="15554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04" y="196342"/>
            <a:ext cx="6493383" cy="30758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8858" y="3084998"/>
            <a:ext cx="4398010" cy="326580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R="684530" algn="ctr">
              <a:lnSpc>
                <a:spcPct val="100000"/>
              </a:lnSpc>
              <a:spcBef>
                <a:spcPts val="975"/>
              </a:spcBef>
            </a:pPr>
            <a:r>
              <a:rPr sz="4000" b="1" spc="-5" dirty="0">
                <a:solidFill>
                  <a:srgbClr val="AFCCAF"/>
                </a:solidFill>
                <a:latin typeface="Calibri"/>
                <a:cs typeface="Calibri"/>
              </a:rPr>
              <a:t>Ід</a:t>
            </a:r>
            <a:endParaRPr sz="4000">
              <a:latin typeface="Calibri"/>
              <a:cs typeface="Calibri"/>
            </a:endParaRPr>
          </a:p>
          <a:p>
            <a:pPr marL="12700" marR="60325" algn="just">
              <a:lnSpc>
                <a:spcPct val="100000"/>
              </a:lnSpc>
              <a:spcBef>
                <a:spcPts val="39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Поняття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«Ід»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бере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свій початок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латинській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мові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(«ід»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означає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«воно»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).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Згідно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з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ідеями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Фрейда,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Ід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— це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виключно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вроджені,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інстинктивні,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примітивні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аспекти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особистості</a:t>
            </a:r>
            <a:endParaRPr sz="1800">
              <a:latin typeface="Calibri"/>
              <a:cs typeface="Calibri"/>
            </a:endParaRPr>
          </a:p>
          <a:p>
            <a:pPr marL="12700" marR="36957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людини. Областю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його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функціонування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є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несвідоме.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Ід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перебуває в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тісному</a:t>
            </a:r>
            <a:endParaRPr sz="1800">
              <a:latin typeface="Calibri"/>
              <a:cs typeface="Calibri"/>
            </a:endParaRPr>
          </a:p>
          <a:p>
            <a:pPr marL="12700" marR="762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взаємозв'язку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первинними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потребами,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які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наповняють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поведінку людини енергією,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такими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сон,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прийняття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їжі,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секс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і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т.д.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77654" y="100711"/>
            <a:ext cx="15665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AFCCAF"/>
                </a:solidFill>
                <a:latin typeface="Calibri"/>
                <a:cs typeface="Calibri"/>
              </a:rPr>
              <a:t>Его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8473" y="722503"/>
            <a:ext cx="446468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Термін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«Его»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походить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від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латинського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слова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«ego»,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означає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«я»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Его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є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компонентом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психічного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апарату,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відповідального за</a:t>
            </a:r>
            <a:endParaRPr sz="1800">
              <a:latin typeface="Calibri"/>
              <a:cs typeface="Calibri"/>
            </a:endParaRPr>
          </a:p>
          <a:p>
            <a:pPr marL="12700" marR="31115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прийняття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людиною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рішень.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Его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прагне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до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вираження і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задоволення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бажань Ід, але вже </a:t>
            </a:r>
            <a:r>
              <a:rPr sz="1800" spc="-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відповідно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тих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обмежень,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які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накладає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зовнішній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світ.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66434" y="3064891"/>
            <a:ext cx="5691505" cy="33515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57225" algn="ctr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AFCCAF"/>
                </a:solidFill>
                <a:latin typeface="Calibri"/>
                <a:cs typeface="Calibri"/>
              </a:rPr>
              <a:t>Супер-Его</a:t>
            </a:r>
            <a:endParaRPr sz="4400">
              <a:latin typeface="Calibri"/>
              <a:cs typeface="Calibri"/>
            </a:endParaRPr>
          </a:p>
          <a:p>
            <a:pPr marL="12700" marR="47625">
              <a:lnSpc>
                <a:spcPct val="100000"/>
              </a:lnSpc>
              <a:spcBef>
                <a:spcPts val="1460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Супер-Его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також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походить від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латинського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мови,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в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якому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«super»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означає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«понад»,</a:t>
            </a:r>
            <a:r>
              <a:rPr sz="18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«ego»,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говорилося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«я».</a:t>
            </a:r>
            <a:r>
              <a:rPr sz="18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ефективного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функціонування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в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соціумі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людині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необхідно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володіти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системою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цінностей,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етики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та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норм,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які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буду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сумісні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з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системою,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прийнятою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навколишньому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суспільстві.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все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може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бути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придбано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процесі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соціалізації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якщо висловлюватися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термінології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психоаналізу,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то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відбувається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завдяки формуванню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Супер-Его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580" y="109473"/>
            <a:ext cx="8420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" dirty="0"/>
              <a:t>ВНУТРІШНІ</a:t>
            </a:r>
            <a:r>
              <a:rPr spc="30" dirty="0"/>
              <a:t> </a:t>
            </a:r>
            <a:r>
              <a:rPr spc="-35" dirty="0"/>
              <a:t>ПСИХОЛОГІЧНІ</a:t>
            </a:r>
            <a:r>
              <a:rPr spc="40" dirty="0"/>
              <a:t> </a:t>
            </a:r>
            <a:r>
              <a:rPr spc="-100" dirty="0"/>
              <a:t>ФАКТОРИ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8073" y="779780"/>
            <a:ext cx="1463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1.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Мотивація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109" y="3811015"/>
            <a:ext cx="15608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2.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Сприйняття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93135" y="1235075"/>
            <a:ext cx="1583690" cy="664845"/>
            <a:chOff x="2993135" y="1235075"/>
            <a:chExt cx="1583690" cy="664845"/>
          </a:xfrm>
        </p:grpSpPr>
        <p:sp>
          <p:nvSpPr>
            <p:cNvPr id="6" name="object 6"/>
            <p:cNvSpPr/>
            <p:nvPr/>
          </p:nvSpPr>
          <p:spPr>
            <a:xfrm>
              <a:off x="2999485" y="1241425"/>
              <a:ext cx="1570990" cy="652145"/>
            </a:xfrm>
            <a:custGeom>
              <a:avLst/>
              <a:gdLst/>
              <a:ahLst/>
              <a:cxnLst/>
              <a:rect l="l" t="t" r="r" b="b"/>
              <a:pathLst>
                <a:path w="1570989" h="652144">
                  <a:moveTo>
                    <a:pt x="1462404" y="0"/>
                  </a:moveTo>
                  <a:lnTo>
                    <a:pt x="108584" y="0"/>
                  </a:lnTo>
                  <a:lnTo>
                    <a:pt x="66329" y="8538"/>
                  </a:lnTo>
                  <a:lnTo>
                    <a:pt x="31813" y="31829"/>
                  </a:lnTo>
                  <a:lnTo>
                    <a:pt x="8536" y="66383"/>
                  </a:lnTo>
                  <a:lnTo>
                    <a:pt x="0" y="108712"/>
                  </a:lnTo>
                  <a:lnTo>
                    <a:pt x="0" y="543178"/>
                  </a:lnTo>
                  <a:lnTo>
                    <a:pt x="8536" y="585434"/>
                  </a:lnTo>
                  <a:lnTo>
                    <a:pt x="31813" y="619950"/>
                  </a:lnTo>
                  <a:lnTo>
                    <a:pt x="66329" y="643227"/>
                  </a:lnTo>
                  <a:lnTo>
                    <a:pt x="108584" y="651763"/>
                  </a:lnTo>
                  <a:lnTo>
                    <a:pt x="1462404" y="651763"/>
                  </a:lnTo>
                  <a:lnTo>
                    <a:pt x="1504660" y="643227"/>
                  </a:lnTo>
                  <a:lnTo>
                    <a:pt x="1539176" y="619950"/>
                  </a:lnTo>
                  <a:lnTo>
                    <a:pt x="1562453" y="585434"/>
                  </a:lnTo>
                  <a:lnTo>
                    <a:pt x="1570989" y="543178"/>
                  </a:lnTo>
                  <a:lnTo>
                    <a:pt x="1570989" y="108712"/>
                  </a:lnTo>
                  <a:lnTo>
                    <a:pt x="1562453" y="66383"/>
                  </a:lnTo>
                  <a:lnTo>
                    <a:pt x="1539176" y="31829"/>
                  </a:lnTo>
                  <a:lnTo>
                    <a:pt x="1504660" y="8538"/>
                  </a:lnTo>
                  <a:lnTo>
                    <a:pt x="146240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99485" y="1241425"/>
              <a:ext cx="1570990" cy="652145"/>
            </a:xfrm>
            <a:custGeom>
              <a:avLst/>
              <a:gdLst/>
              <a:ahLst/>
              <a:cxnLst/>
              <a:rect l="l" t="t" r="r" b="b"/>
              <a:pathLst>
                <a:path w="1570989" h="652144">
                  <a:moveTo>
                    <a:pt x="0" y="108712"/>
                  </a:moveTo>
                  <a:lnTo>
                    <a:pt x="8536" y="66383"/>
                  </a:lnTo>
                  <a:lnTo>
                    <a:pt x="31813" y="31829"/>
                  </a:lnTo>
                  <a:lnTo>
                    <a:pt x="66329" y="8538"/>
                  </a:lnTo>
                  <a:lnTo>
                    <a:pt x="108584" y="0"/>
                  </a:lnTo>
                  <a:lnTo>
                    <a:pt x="1462404" y="0"/>
                  </a:lnTo>
                  <a:lnTo>
                    <a:pt x="1504660" y="8538"/>
                  </a:lnTo>
                  <a:lnTo>
                    <a:pt x="1539176" y="31829"/>
                  </a:lnTo>
                  <a:lnTo>
                    <a:pt x="1562453" y="66383"/>
                  </a:lnTo>
                  <a:lnTo>
                    <a:pt x="1570989" y="108712"/>
                  </a:lnTo>
                  <a:lnTo>
                    <a:pt x="1570989" y="543178"/>
                  </a:lnTo>
                  <a:lnTo>
                    <a:pt x="1562453" y="585434"/>
                  </a:lnTo>
                  <a:lnTo>
                    <a:pt x="1539176" y="619950"/>
                  </a:lnTo>
                  <a:lnTo>
                    <a:pt x="1504660" y="643227"/>
                  </a:lnTo>
                  <a:lnTo>
                    <a:pt x="1462404" y="651763"/>
                  </a:lnTo>
                  <a:lnTo>
                    <a:pt x="108584" y="651763"/>
                  </a:lnTo>
                  <a:lnTo>
                    <a:pt x="66329" y="643227"/>
                  </a:lnTo>
                  <a:lnTo>
                    <a:pt x="31813" y="619950"/>
                  </a:lnTo>
                  <a:lnTo>
                    <a:pt x="8536" y="585434"/>
                  </a:lnTo>
                  <a:lnTo>
                    <a:pt x="0" y="543178"/>
                  </a:lnTo>
                  <a:lnTo>
                    <a:pt x="0" y="108712"/>
                  </a:lnTo>
                  <a:close/>
                </a:path>
              </a:pathLst>
            </a:custGeom>
            <a:ln w="12699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79445" y="1265301"/>
            <a:ext cx="12115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ЕГО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"свідомість"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0032" y="1745488"/>
            <a:ext cx="1837055" cy="899160"/>
            <a:chOff x="360032" y="1745488"/>
            <a:chExt cx="1837055" cy="899160"/>
          </a:xfrm>
        </p:grpSpPr>
        <p:sp>
          <p:nvSpPr>
            <p:cNvPr id="10" name="object 10"/>
            <p:cNvSpPr/>
            <p:nvPr/>
          </p:nvSpPr>
          <p:spPr>
            <a:xfrm>
              <a:off x="366382" y="1751838"/>
              <a:ext cx="1824355" cy="886460"/>
            </a:xfrm>
            <a:custGeom>
              <a:avLst/>
              <a:gdLst/>
              <a:ahLst/>
              <a:cxnLst/>
              <a:rect l="l" t="t" r="r" b="b"/>
              <a:pathLst>
                <a:path w="1824355" h="886460">
                  <a:moveTo>
                    <a:pt x="1676031" y="0"/>
                  </a:moveTo>
                  <a:lnTo>
                    <a:pt x="147739" y="0"/>
                  </a:lnTo>
                  <a:lnTo>
                    <a:pt x="101040" y="7521"/>
                  </a:lnTo>
                  <a:lnTo>
                    <a:pt x="60484" y="28472"/>
                  </a:lnTo>
                  <a:lnTo>
                    <a:pt x="28504" y="60432"/>
                  </a:lnTo>
                  <a:lnTo>
                    <a:pt x="7531" y="100982"/>
                  </a:lnTo>
                  <a:lnTo>
                    <a:pt x="0" y="147700"/>
                  </a:lnTo>
                  <a:lnTo>
                    <a:pt x="0" y="738632"/>
                  </a:lnTo>
                  <a:lnTo>
                    <a:pt x="7531" y="785350"/>
                  </a:lnTo>
                  <a:lnTo>
                    <a:pt x="28504" y="825900"/>
                  </a:lnTo>
                  <a:lnTo>
                    <a:pt x="60484" y="857860"/>
                  </a:lnTo>
                  <a:lnTo>
                    <a:pt x="101040" y="878811"/>
                  </a:lnTo>
                  <a:lnTo>
                    <a:pt x="147739" y="886333"/>
                  </a:lnTo>
                  <a:lnTo>
                    <a:pt x="1676031" y="886333"/>
                  </a:lnTo>
                  <a:lnTo>
                    <a:pt x="1722701" y="878811"/>
                  </a:lnTo>
                  <a:lnTo>
                    <a:pt x="1763245" y="857860"/>
                  </a:lnTo>
                  <a:lnTo>
                    <a:pt x="1795223" y="825900"/>
                  </a:lnTo>
                  <a:lnTo>
                    <a:pt x="1816199" y="785350"/>
                  </a:lnTo>
                  <a:lnTo>
                    <a:pt x="1823732" y="738632"/>
                  </a:lnTo>
                  <a:lnTo>
                    <a:pt x="1823732" y="147700"/>
                  </a:lnTo>
                  <a:lnTo>
                    <a:pt x="1816199" y="100982"/>
                  </a:lnTo>
                  <a:lnTo>
                    <a:pt x="1795223" y="60432"/>
                  </a:lnTo>
                  <a:lnTo>
                    <a:pt x="1763245" y="28472"/>
                  </a:lnTo>
                  <a:lnTo>
                    <a:pt x="1722701" y="7521"/>
                  </a:lnTo>
                  <a:lnTo>
                    <a:pt x="1676031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6382" y="1751838"/>
              <a:ext cx="1824355" cy="886460"/>
            </a:xfrm>
            <a:custGeom>
              <a:avLst/>
              <a:gdLst/>
              <a:ahLst/>
              <a:cxnLst/>
              <a:rect l="l" t="t" r="r" b="b"/>
              <a:pathLst>
                <a:path w="1824355" h="886460">
                  <a:moveTo>
                    <a:pt x="0" y="147700"/>
                  </a:moveTo>
                  <a:lnTo>
                    <a:pt x="7531" y="100982"/>
                  </a:lnTo>
                  <a:lnTo>
                    <a:pt x="28504" y="60432"/>
                  </a:lnTo>
                  <a:lnTo>
                    <a:pt x="60484" y="28472"/>
                  </a:lnTo>
                  <a:lnTo>
                    <a:pt x="101040" y="7521"/>
                  </a:lnTo>
                  <a:lnTo>
                    <a:pt x="147739" y="0"/>
                  </a:lnTo>
                  <a:lnTo>
                    <a:pt x="1676031" y="0"/>
                  </a:lnTo>
                  <a:lnTo>
                    <a:pt x="1722701" y="7521"/>
                  </a:lnTo>
                  <a:lnTo>
                    <a:pt x="1763245" y="28472"/>
                  </a:lnTo>
                  <a:lnTo>
                    <a:pt x="1795223" y="60432"/>
                  </a:lnTo>
                  <a:lnTo>
                    <a:pt x="1816199" y="100982"/>
                  </a:lnTo>
                  <a:lnTo>
                    <a:pt x="1823732" y="147700"/>
                  </a:lnTo>
                  <a:lnTo>
                    <a:pt x="1823732" y="738632"/>
                  </a:lnTo>
                  <a:lnTo>
                    <a:pt x="1816199" y="785350"/>
                  </a:lnTo>
                  <a:lnTo>
                    <a:pt x="1795223" y="825900"/>
                  </a:lnTo>
                  <a:lnTo>
                    <a:pt x="1763245" y="857860"/>
                  </a:lnTo>
                  <a:lnTo>
                    <a:pt x="1722701" y="878811"/>
                  </a:lnTo>
                  <a:lnTo>
                    <a:pt x="1676031" y="886333"/>
                  </a:lnTo>
                  <a:lnTo>
                    <a:pt x="147739" y="886333"/>
                  </a:lnTo>
                  <a:lnTo>
                    <a:pt x="101040" y="878811"/>
                  </a:lnTo>
                  <a:lnTo>
                    <a:pt x="60484" y="857860"/>
                  </a:lnTo>
                  <a:lnTo>
                    <a:pt x="28504" y="825900"/>
                  </a:lnTo>
                  <a:lnTo>
                    <a:pt x="7531" y="785350"/>
                  </a:lnTo>
                  <a:lnTo>
                    <a:pt x="0" y="738632"/>
                  </a:lnTo>
                  <a:lnTo>
                    <a:pt x="0" y="1477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05739" y="1759077"/>
            <a:ext cx="134493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5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ІД</a:t>
            </a:r>
            <a:endParaRPr sz="1800">
              <a:latin typeface="Calibri"/>
              <a:cs typeface="Calibri"/>
            </a:endParaRPr>
          </a:p>
          <a:p>
            <a:pPr marL="12700" marR="5080" algn="ctr">
              <a:lnSpc>
                <a:spcPts val="2160"/>
              </a:lnSpc>
              <a:spcBef>
                <a:spcPts val="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прагнення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до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задоволення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0032" y="2819019"/>
            <a:ext cx="1837055" cy="739775"/>
            <a:chOff x="360032" y="2819019"/>
            <a:chExt cx="1837055" cy="739775"/>
          </a:xfrm>
        </p:grpSpPr>
        <p:sp>
          <p:nvSpPr>
            <p:cNvPr id="14" name="object 14"/>
            <p:cNvSpPr/>
            <p:nvPr/>
          </p:nvSpPr>
          <p:spPr>
            <a:xfrm>
              <a:off x="366382" y="2825369"/>
              <a:ext cx="1824355" cy="727075"/>
            </a:xfrm>
            <a:custGeom>
              <a:avLst/>
              <a:gdLst/>
              <a:ahLst/>
              <a:cxnLst/>
              <a:rect l="l" t="t" r="r" b="b"/>
              <a:pathLst>
                <a:path w="1824355" h="727075">
                  <a:moveTo>
                    <a:pt x="1702574" y="0"/>
                  </a:moveTo>
                  <a:lnTo>
                    <a:pt x="121183" y="0"/>
                  </a:lnTo>
                  <a:lnTo>
                    <a:pt x="74012" y="9519"/>
                  </a:lnTo>
                  <a:lnTo>
                    <a:pt x="35493" y="35480"/>
                  </a:lnTo>
                  <a:lnTo>
                    <a:pt x="9523" y="73991"/>
                  </a:lnTo>
                  <a:lnTo>
                    <a:pt x="0" y="121157"/>
                  </a:lnTo>
                  <a:lnTo>
                    <a:pt x="0" y="605916"/>
                  </a:lnTo>
                  <a:lnTo>
                    <a:pt x="9523" y="653083"/>
                  </a:lnTo>
                  <a:lnTo>
                    <a:pt x="35493" y="691594"/>
                  </a:lnTo>
                  <a:lnTo>
                    <a:pt x="74012" y="717555"/>
                  </a:lnTo>
                  <a:lnTo>
                    <a:pt x="121183" y="727075"/>
                  </a:lnTo>
                  <a:lnTo>
                    <a:pt x="1702574" y="727075"/>
                  </a:lnTo>
                  <a:lnTo>
                    <a:pt x="1749741" y="717555"/>
                  </a:lnTo>
                  <a:lnTo>
                    <a:pt x="1788252" y="691594"/>
                  </a:lnTo>
                  <a:lnTo>
                    <a:pt x="1814213" y="653083"/>
                  </a:lnTo>
                  <a:lnTo>
                    <a:pt x="1823732" y="605916"/>
                  </a:lnTo>
                  <a:lnTo>
                    <a:pt x="1823732" y="121157"/>
                  </a:lnTo>
                  <a:lnTo>
                    <a:pt x="1814213" y="73991"/>
                  </a:lnTo>
                  <a:lnTo>
                    <a:pt x="1788252" y="35480"/>
                  </a:lnTo>
                  <a:lnTo>
                    <a:pt x="1749741" y="9519"/>
                  </a:lnTo>
                  <a:lnTo>
                    <a:pt x="170257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6382" y="2825369"/>
              <a:ext cx="1824355" cy="727075"/>
            </a:xfrm>
            <a:custGeom>
              <a:avLst/>
              <a:gdLst/>
              <a:ahLst/>
              <a:cxnLst/>
              <a:rect l="l" t="t" r="r" b="b"/>
              <a:pathLst>
                <a:path w="1824355" h="727075">
                  <a:moveTo>
                    <a:pt x="0" y="121157"/>
                  </a:moveTo>
                  <a:lnTo>
                    <a:pt x="9523" y="73991"/>
                  </a:lnTo>
                  <a:lnTo>
                    <a:pt x="35493" y="35480"/>
                  </a:lnTo>
                  <a:lnTo>
                    <a:pt x="74012" y="9519"/>
                  </a:lnTo>
                  <a:lnTo>
                    <a:pt x="121183" y="0"/>
                  </a:lnTo>
                  <a:lnTo>
                    <a:pt x="1702574" y="0"/>
                  </a:lnTo>
                  <a:lnTo>
                    <a:pt x="1749741" y="9519"/>
                  </a:lnTo>
                  <a:lnTo>
                    <a:pt x="1788252" y="35480"/>
                  </a:lnTo>
                  <a:lnTo>
                    <a:pt x="1814213" y="73991"/>
                  </a:lnTo>
                  <a:lnTo>
                    <a:pt x="1823732" y="121157"/>
                  </a:lnTo>
                  <a:lnTo>
                    <a:pt x="1823732" y="605916"/>
                  </a:lnTo>
                  <a:lnTo>
                    <a:pt x="1814213" y="653083"/>
                  </a:lnTo>
                  <a:lnTo>
                    <a:pt x="1788252" y="691594"/>
                  </a:lnTo>
                  <a:lnTo>
                    <a:pt x="1749741" y="717555"/>
                  </a:lnTo>
                  <a:lnTo>
                    <a:pt x="1702574" y="727075"/>
                  </a:lnTo>
                  <a:lnTo>
                    <a:pt x="121183" y="727075"/>
                  </a:lnTo>
                  <a:lnTo>
                    <a:pt x="74012" y="717555"/>
                  </a:lnTo>
                  <a:lnTo>
                    <a:pt x="35493" y="691594"/>
                  </a:lnTo>
                  <a:lnTo>
                    <a:pt x="9523" y="653083"/>
                  </a:lnTo>
                  <a:lnTo>
                    <a:pt x="0" y="605916"/>
                  </a:lnTo>
                  <a:lnTo>
                    <a:pt x="0" y="1211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25576" y="2887471"/>
            <a:ext cx="150558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СУПЕР-ЕГО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норми,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мораль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24911" y="2188591"/>
            <a:ext cx="2124075" cy="1017905"/>
            <a:chOff x="2724911" y="2188591"/>
            <a:chExt cx="2124075" cy="1017905"/>
          </a:xfrm>
        </p:grpSpPr>
        <p:sp>
          <p:nvSpPr>
            <p:cNvPr id="18" name="object 18"/>
            <p:cNvSpPr/>
            <p:nvPr/>
          </p:nvSpPr>
          <p:spPr>
            <a:xfrm>
              <a:off x="2731261" y="2194941"/>
              <a:ext cx="2111375" cy="1005205"/>
            </a:xfrm>
            <a:custGeom>
              <a:avLst/>
              <a:gdLst/>
              <a:ahLst/>
              <a:cxnLst/>
              <a:rect l="l" t="t" r="r" b="b"/>
              <a:pathLst>
                <a:path w="2111375" h="1005205">
                  <a:moveTo>
                    <a:pt x="0" y="0"/>
                  </a:moveTo>
                  <a:lnTo>
                    <a:pt x="0" y="1005078"/>
                  </a:lnTo>
                  <a:lnTo>
                    <a:pt x="2111248" y="502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31261" y="2194941"/>
              <a:ext cx="2111375" cy="1005205"/>
            </a:xfrm>
            <a:custGeom>
              <a:avLst/>
              <a:gdLst/>
              <a:ahLst/>
              <a:cxnLst/>
              <a:rect l="l" t="t" r="r" b="b"/>
              <a:pathLst>
                <a:path w="2111375" h="1005205">
                  <a:moveTo>
                    <a:pt x="0" y="0"/>
                  </a:moveTo>
                  <a:lnTo>
                    <a:pt x="2111248" y="502538"/>
                  </a:lnTo>
                  <a:lnTo>
                    <a:pt x="0" y="100507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68929" y="2533015"/>
            <a:ext cx="898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Конфлікт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257800" y="2193670"/>
            <a:ext cx="2945130" cy="1021715"/>
            <a:chOff x="5257800" y="2193670"/>
            <a:chExt cx="2945130" cy="1021715"/>
          </a:xfrm>
        </p:grpSpPr>
        <p:sp>
          <p:nvSpPr>
            <p:cNvPr id="22" name="object 22"/>
            <p:cNvSpPr/>
            <p:nvPr/>
          </p:nvSpPr>
          <p:spPr>
            <a:xfrm>
              <a:off x="5264150" y="2200020"/>
              <a:ext cx="2932430" cy="1009015"/>
            </a:xfrm>
            <a:custGeom>
              <a:avLst/>
              <a:gdLst/>
              <a:ahLst/>
              <a:cxnLst/>
              <a:rect l="l" t="t" r="r" b="b"/>
              <a:pathLst>
                <a:path w="2932429" h="1009014">
                  <a:moveTo>
                    <a:pt x="2764281" y="0"/>
                  </a:moveTo>
                  <a:lnTo>
                    <a:pt x="168275" y="0"/>
                  </a:lnTo>
                  <a:lnTo>
                    <a:pt x="123531" y="6008"/>
                  </a:lnTo>
                  <a:lnTo>
                    <a:pt x="83330" y="22968"/>
                  </a:lnTo>
                  <a:lnTo>
                    <a:pt x="49275" y="49275"/>
                  </a:lnTo>
                  <a:lnTo>
                    <a:pt x="22968" y="83330"/>
                  </a:lnTo>
                  <a:lnTo>
                    <a:pt x="6008" y="123531"/>
                  </a:lnTo>
                  <a:lnTo>
                    <a:pt x="0" y="168275"/>
                  </a:lnTo>
                  <a:lnTo>
                    <a:pt x="0" y="840866"/>
                  </a:lnTo>
                  <a:lnTo>
                    <a:pt x="6008" y="885557"/>
                  </a:lnTo>
                  <a:lnTo>
                    <a:pt x="22968" y="925721"/>
                  </a:lnTo>
                  <a:lnTo>
                    <a:pt x="49275" y="959754"/>
                  </a:lnTo>
                  <a:lnTo>
                    <a:pt x="83330" y="986051"/>
                  </a:lnTo>
                  <a:lnTo>
                    <a:pt x="123531" y="1003006"/>
                  </a:lnTo>
                  <a:lnTo>
                    <a:pt x="168275" y="1009014"/>
                  </a:lnTo>
                  <a:lnTo>
                    <a:pt x="2764281" y="1009014"/>
                  </a:lnTo>
                  <a:lnTo>
                    <a:pt x="2808972" y="1003006"/>
                  </a:lnTo>
                  <a:lnTo>
                    <a:pt x="2849136" y="986051"/>
                  </a:lnTo>
                  <a:lnTo>
                    <a:pt x="2883169" y="959754"/>
                  </a:lnTo>
                  <a:lnTo>
                    <a:pt x="2909466" y="925721"/>
                  </a:lnTo>
                  <a:lnTo>
                    <a:pt x="2926421" y="885557"/>
                  </a:lnTo>
                  <a:lnTo>
                    <a:pt x="2932429" y="840866"/>
                  </a:lnTo>
                  <a:lnTo>
                    <a:pt x="2932429" y="168275"/>
                  </a:lnTo>
                  <a:lnTo>
                    <a:pt x="2926421" y="123531"/>
                  </a:lnTo>
                  <a:lnTo>
                    <a:pt x="2909466" y="83330"/>
                  </a:lnTo>
                  <a:lnTo>
                    <a:pt x="2883169" y="49275"/>
                  </a:lnTo>
                  <a:lnTo>
                    <a:pt x="2849136" y="22968"/>
                  </a:lnTo>
                  <a:lnTo>
                    <a:pt x="2808972" y="6008"/>
                  </a:lnTo>
                  <a:lnTo>
                    <a:pt x="2764281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64150" y="2200020"/>
              <a:ext cx="2932430" cy="1009015"/>
            </a:xfrm>
            <a:custGeom>
              <a:avLst/>
              <a:gdLst/>
              <a:ahLst/>
              <a:cxnLst/>
              <a:rect l="l" t="t" r="r" b="b"/>
              <a:pathLst>
                <a:path w="2932429" h="1009014">
                  <a:moveTo>
                    <a:pt x="0" y="168275"/>
                  </a:moveTo>
                  <a:lnTo>
                    <a:pt x="6008" y="123531"/>
                  </a:lnTo>
                  <a:lnTo>
                    <a:pt x="22968" y="83330"/>
                  </a:lnTo>
                  <a:lnTo>
                    <a:pt x="49275" y="49275"/>
                  </a:lnTo>
                  <a:lnTo>
                    <a:pt x="83330" y="22968"/>
                  </a:lnTo>
                  <a:lnTo>
                    <a:pt x="123531" y="6008"/>
                  </a:lnTo>
                  <a:lnTo>
                    <a:pt x="168275" y="0"/>
                  </a:lnTo>
                  <a:lnTo>
                    <a:pt x="2764281" y="0"/>
                  </a:lnTo>
                  <a:lnTo>
                    <a:pt x="2808972" y="6008"/>
                  </a:lnTo>
                  <a:lnTo>
                    <a:pt x="2849136" y="22968"/>
                  </a:lnTo>
                  <a:lnTo>
                    <a:pt x="2883169" y="49275"/>
                  </a:lnTo>
                  <a:lnTo>
                    <a:pt x="2909466" y="83330"/>
                  </a:lnTo>
                  <a:lnTo>
                    <a:pt x="2926421" y="123531"/>
                  </a:lnTo>
                  <a:lnTo>
                    <a:pt x="2932429" y="168275"/>
                  </a:lnTo>
                  <a:lnTo>
                    <a:pt x="2932429" y="840866"/>
                  </a:lnTo>
                  <a:lnTo>
                    <a:pt x="2926421" y="885557"/>
                  </a:lnTo>
                  <a:lnTo>
                    <a:pt x="2909466" y="925721"/>
                  </a:lnTo>
                  <a:lnTo>
                    <a:pt x="2883169" y="959754"/>
                  </a:lnTo>
                  <a:lnTo>
                    <a:pt x="2849136" y="986051"/>
                  </a:lnTo>
                  <a:lnTo>
                    <a:pt x="2808972" y="1003006"/>
                  </a:lnTo>
                  <a:lnTo>
                    <a:pt x="2764281" y="1009014"/>
                  </a:lnTo>
                  <a:lnTo>
                    <a:pt x="168275" y="1009014"/>
                  </a:lnTo>
                  <a:lnTo>
                    <a:pt x="123531" y="1003006"/>
                  </a:lnTo>
                  <a:lnTo>
                    <a:pt x="83330" y="986051"/>
                  </a:lnTo>
                  <a:lnTo>
                    <a:pt x="49275" y="959754"/>
                  </a:lnTo>
                  <a:lnTo>
                    <a:pt x="22968" y="925721"/>
                  </a:lnTo>
                  <a:lnTo>
                    <a:pt x="6008" y="885557"/>
                  </a:lnTo>
                  <a:lnTo>
                    <a:pt x="0" y="840866"/>
                  </a:lnTo>
                  <a:lnTo>
                    <a:pt x="0" y="16827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526151" y="2265679"/>
            <a:ext cx="24104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13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Поведінка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визначається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глибокими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мотивами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з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видозміненою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мораллю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89988" y="703198"/>
            <a:ext cx="4923155" cy="2533650"/>
            <a:chOff x="2189988" y="703198"/>
            <a:chExt cx="4923155" cy="2533650"/>
          </a:xfrm>
        </p:grpSpPr>
        <p:sp>
          <p:nvSpPr>
            <p:cNvPr id="26" name="object 26"/>
            <p:cNvSpPr/>
            <p:nvPr/>
          </p:nvSpPr>
          <p:spPr>
            <a:xfrm>
              <a:off x="2189988" y="1893188"/>
              <a:ext cx="3074670" cy="1343660"/>
            </a:xfrm>
            <a:custGeom>
              <a:avLst/>
              <a:gdLst/>
              <a:ahLst/>
              <a:cxnLst/>
              <a:rect l="l" t="t" r="r" b="b"/>
              <a:pathLst>
                <a:path w="3074670" h="1343660">
                  <a:moveTo>
                    <a:pt x="534022" y="1310259"/>
                  </a:moveTo>
                  <a:lnTo>
                    <a:pt x="477774" y="1310259"/>
                  </a:lnTo>
                  <a:lnTo>
                    <a:pt x="465023" y="1310259"/>
                  </a:lnTo>
                  <a:lnTo>
                    <a:pt x="464312" y="1343279"/>
                  </a:lnTo>
                  <a:lnTo>
                    <a:pt x="534022" y="1310259"/>
                  </a:lnTo>
                  <a:close/>
                </a:path>
                <a:path w="3074670" h="1343660">
                  <a:moveTo>
                    <a:pt x="541274" y="1306830"/>
                  </a:moveTo>
                  <a:lnTo>
                    <a:pt x="465963" y="1267206"/>
                  </a:lnTo>
                  <a:lnTo>
                    <a:pt x="465239" y="1300480"/>
                  </a:lnTo>
                  <a:lnTo>
                    <a:pt x="254" y="1290955"/>
                  </a:lnTo>
                  <a:lnTo>
                    <a:pt x="0" y="1300480"/>
                  </a:lnTo>
                  <a:lnTo>
                    <a:pt x="465023" y="1310005"/>
                  </a:lnTo>
                  <a:lnTo>
                    <a:pt x="477774" y="1310005"/>
                  </a:lnTo>
                  <a:lnTo>
                    <a:pt x="534581" y="1310005"/>
                  </a:lnTo>
                  <a:lnTo>
                    <a:pt x="541274" y="1306830"/>
                  </a:lnTo>
                  <a:close/>
                </a:path>
                <a:path w="3074670" h="1343660">
                  <a:moveTo>
                    <a:pt x="541274" y="301752"/>
                  </a:moveTo>
                  <a:lnTo>
                    <a:pt x="531876" y="297053"/>
                  </a:lnTo>
                  <a:lnTo>
                    <a:pt x="465074" y="263652"/>
                  </a:lnTo>
                  <a:lnTo>
                    <a:pt x="465074" y="297053"/>
                  </a:lnTo>
                  <a:lnTo>
                    <a:pt x="127" y="297053"/>
                  </a:lnTo>
                  <a:lnTo>
                    <a:pt x="127" y="306578"/>
                  </a:lnTo>
                  <a:lnTo>
                    <a:pt x="465074" y="306578"/>
                  </a:lnTo>
                  <a:lnTo>
                    <a:pt x="465074" y="339852"/>
                  </a:lnTo>
                  <a:lnTo>
                    <a:pt x="531622" y="306578"/>
                  </a:lnTo>
                  <a:lnTo>
                    <a:pt x="541274" y="301752"/>
                  </a:lnTo>
                  <a:close/>
                </a:path>
                <a:path w="3074670" h="1343660">
                  <a:moveTo>
                    <a:pt x="1634617" y="476885"/>
                  </a:moveTo>
                  <a:lnTo>
                    <a:pt x="1601292" y="476999"/>
                  </a:lnTo>
                  <a:lnTo>
                    <a:pt x="1599819" y="0"/>
                  </a:lnTo>
                  <a:lnTo>
                    <a:pt x="1590294" y="0"/>
                  </a:lnTo>
                  <a:lnTo>
                    <a:pt x="1591767" y="477037"/>
                  </a:lnTo>
                  <a:lnTo>
                    <a:pt x="1558417" y="477139"/>
                  </a:lnTo>
                  <a:lnTo>
                    <a:pt x="1596771" y="553212"/>
                  </a:lnTo>
                  <a:lnTo>
                    <a:pt x="1628254" y="489712"/>
                  </a:lnTo>
                  <a:lnTo>
                    <a:pt x="1634617" y="476885"/>
                  </a:lnTo>
                  <a:close/>
                </a:path>
                <a:path w="3074670" h="1343660">
                  <a:moveTo>
                    <a:pt x="3066605" y="814959"/>
                  </a:moveTo>
                  <a:lnTo>
                    <a:pt x="3010789" y="814959"/>
                  </a:lnTo>
                  <a:lnTo>
                    <a:pt x="2998076" y="814959"/>
                  </a:lnTo>
                  <a:lnTo>
                    <a:pt x="2997581" y="848106"/>
                  </a:lnTo>
                  <a:lnTo>
                    <a:pt x="3066605" y="814959"/>
                  </a:lnTo>
                  <a:close/>
                </a:path>
                <a:path w="3074670" h="1343660">
                  <a:moveTo>
                    <a:pt x="3074289" y="811276"/>
                  </a:moveTo>
                  <a:lnTo>
                    <a:pt x="2998724" y="771906"/>
                  </a:lnTo>
                  <a:lnTo>
                    <a:pt x="2998216" y="805230"/>
                  </a:lnTo>
                  <a:lnTo>
                    <a:pt x="2652649" y="799592"/>
                  </a:lnTo>
                  <a:lnTo>
                    <a:pt x="2652522" y="809117"/>
                  </a:lnTo>
                  <a:lnTo>
                    <a:pt x="2998076" y="814755"/>
                  </a:lnTo>
                  <a:lnTo>
                    <a:pt x="3010789" y="814755"/>
                  </a:lnTo>
                  <a:lnTo>
                    <a:pt x="3067037" y="814755"/>
                  </a:lnTo>
                  <a:lnTo>
                    <a:pt x="3074289" y="811276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5465" y="703198"/>
              <a:ext cx="1027580" cy="138239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445109" y="4382516"/>
            <a:ext cx="5432425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Сприйняття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визначити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процес,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якого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відбирає,</a:t>
            </a:r>
            <a:r>
              <a:rPr sz="1800" spc="-5" dirty="0">
                <a:latin typeface="Calibri"/>
                <a:cs typeface="Calibri"/>
              </a:rPr>
              <a:t> організовує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інтерпретує</a:t>
            </a:r>
            <a:endParaRPr sz="1800">
              <a:latin typeface="Calibri"/>
              <a:cs typeface="Calibri"/>
            </a:endParaRPr>
          </a:p>
          <a:p>
            <a:pPr marL="12700" marR="372745">
              <a:lnSpc>
                <a:spcPts val="2180"/>
              </a:lnSpc>
              <a:spcBef>
                <a:spcPts val="55"/>
              </a:spcBef>
            </a:pPr>
            <a:r>
              <a:rPr sz="1800" spc="-5" dirty="0">
                <a:latin typeface="Calibri"/>
                <a:cs typeface="Calibri"/>
              </a:rPr>
              <a:t>інформацію, що </a:t>
            </a:r>
            <a:r>
              <a:rPr sz="1800" dirty="0">
                <a:latin typeface="Calibri"/>
                <a:cs typeface="Calibri"/>
              </a:rPr>
              <a:t>надходить для </a:t>
            </a:r>
            <a:r>
              <a:rPr sz="1800" spc="-5" dirty="0">
                <a:latin typeface="Calibri"/>
                <a:cs typeface="Calibri"/>
              </a:rPr>
              <a:t>створення значимої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картини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навколишнього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світу.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2496" y="4963797"/>
            <a:ext cx="3083305" cy="1767839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8519541" y="779221"/>
            <a:ext cx="14116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3.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Засвоєння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19541" y="1217803"/>
            <a:ext cx="3357245" cy="1126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1800" dirty="0">
                <a:latin typeface="Calibri"/>
                <a:cs typeface="Calibri"/>
              </a:rPr>
              <a:t>Засвоєння 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 певні </a:t>
            </a:r>
            <a:r>
              <a:rPr sz="1800" spc="-5" dirty="0">
                <a:latin typeface="Calibri"/>
                <a:cs typeface="Calibri"/>
              </a:rPr>
              <a:t>зміни, що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відбуваються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поведінці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індивіда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 </a:t>
            </a:r>
            <a:r>
              <a:rPr sz="1800" dirty="0">
                <a:latin typeface="Calibri"/>
                <a:cs typeface="Calibri"/>
              </a:rPr>
              <a:t>впливом накопиченого </a:t>
            </a:r>
            <a:r>
              <a:rPr sz="1800" spc="-5" dirty="0">
                <a:latin typeface="Calibri"/>
                <a:cs typeface="Calibri"/>
              </a:rPr>
              <a:t>їм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досвіду.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68031" y="3668887"/>
            <a:ext cx="4472305" cy="197612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1220"/>
              </a:spcBef>
            </a:pPr>
            <a:r>
              <a:rPr sz="2000" b="1" dirty="0">
                <a:latin typeface="Calibri"/>
                <a:cs typeface="Calibri"/>
              </a:rPr>
              <a:t>4.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Думки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ставлення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299"/>
              </a:lnSpc>
              <a:spcBef>
                <a:spcPts val="1000"/>
              </a:spcBef>
            </a:pPr>
            <a:r>
              <a:rPr sz="1800" spc="-5" dirty="0">
                <a:latin typeface="Calibri"/>
                <a:cs typeface="Calibri"/>
              </a:rPr>
              <a:t>Ставлення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що </a:t>
            </a:r>
            <a:r>
              <a:rPr sz="1800" dirty="0">
                <a:latin typeface="Calibri"/>
                <a:cs typeface="Calibri"/>
              </a:rPr>
              <a:t>склалася на </a:t>
            </a:r>
            <a:r>
              <a:rPr sz="1800" spc="-5" dirty="0">
                <a:latin typeface="Calibri"/>
                <a:cs typeface="Calibri"/>
              </a:rPr>
              <a:t>основі наявних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знань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стійка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сприятлива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несприятлива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оцінка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індивідом будь-якого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об'єкта </a:t>
            </a:r>
            <a:r>
              <a:rPr sz="1800" dirty="0">
                <a:latin typeface="Calibri"/>
                <a:cs typeface="Calibri"/>
              </a:rPr>
              <a:t>чи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ідеї,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відчувають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</a:t>
            </a:r>
            <a:r>
              <a:rPr sz="1800" spc="-5" dirty="0">
                <a:latin typeface="Calibri"/>
                <a:cs typeface="Calibri"/>
              </a:rPr>
              <a:t> почуття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5" dirty="0">
                <a:latin typeface="Calibri"/>
                <a:cs typeface="Calibri"/>
              </a:rPr>
              <a:t>спрямованість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можливих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дій.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7330" y="1893189"/>
            <a:ext cx="3074669" cy="21319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499" y="301625"/>
            <a:ext cx="2366645" cy="962025"/>
          </a:xfrm>
          <a:custGeom>
            <a:avLst/>
            <a:gdLst/>
            <a:ahLst/>
            <a:cxnLst/>
            <a:rect l="l" t="t" r="r" b="b"/>
            <a:pathLst>
              <a:path w="2366645" h="962025">
                <a:moveTo>
                  <a:pt x="0" y="160274"/>
                </a:moveTo>
                <a:lnTo>
                  <a:pt x="8170" y="109614"/>
                </a:lnTo>
                <a:lnTo>
                  <a:pt x="30922" y="65617"/>
                </a:lnTo>
                <a:lnTo>
                  <a:pt x="65614" y="30922"/>
                </a:lnTo>
                <a:lnTo>
                  <a:pt x="109607" y="8170"/>
                </a:lnTo>
                <a:lnTo>
                  <a:pt x="160261" y="0"/>
                </a:lnTo>
                <a:lnTo>
                  <a:pt x="2205824" y="0"/>
                </a:lnTo>
                <a:lnTo>
                  <a:pt x="2256484" y="8170"/>
                </a:lnTo>
                <a:lnTo>
                  <a:pt x="2300481" y="30922"/>
                </a:lnTo>
                <a:lnTo>
                  <a:pt x="2335175" y="65617"/>
                </a:lnTo>
                <a:lnTo>
                  <a:pt x="2357928" y="109614"/>
                </a:lnTo>
                <a:lnTo>
                  <a:pt x="2366098" y="160274"/>
                </a:lnTo>
                <a:lnTo>
                  <a:pt x="2366098" y="801370"/>
                </a:lnTo>
                <a:lnTo>
                  <a:pt x="2357928" y="851967"/>
                </a:lnTo>
                <a:lnTo>
                  <a:pt x="2335175" y="895927"/>
                </a:lnTo>
                <a:lnTo>
                  <a:pt x="2300481" y="930602"/>
                </a:lnTo>
                <a:lnTo>
                  <a:pt x="2256484" y="953347"/>
                </a:lnTo>
                <a:lnTo>
                  <a:pt x="2205824" y="961516"/>
                </a:lnTo>
                <a:lnTo>
                  <a:pt x="160261" y="961516"/>
                </a:lnTo>
                <a:lnTo>
                  <a:pt x="109607" y="953347"/>
                </a:lnTo>
                <a:lnTo>
                  <a:pt x="65614" y="930602"/>
                </a:lnTo>
                <a:lnTo>
                  <a:pt x="30922" y="895927"/>
                </a:lnTo>
                <a:lnTo>
                  <a:pt x="8170" y="851967"/>
                </a:lnTo>
                <a:lnTo>
                  <a:pt x="0" y="801370"/>
                </a:lnTo>
                <a:lnTo>
                  <a:pt x="0" y="160274"/>
                </a:lnTo>
                <a:close/>
              </a:path>
            </a:pathLst>
          </a:custGeom>
          <a:ln w="127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8002" y="480136"/>
            <a:ext cx="1983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Calibri"/>
                <a:cs typeface="Calibri"/>
              </a:rPr>
              <a:t>Фактори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зовнішнього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впливу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4715" y="1501775"/>
            <a:ext cx="1650364" cy="528320"/>
          </a:xfrm>
          <a:custGeom>
            <a:avLst/>
            <a:gdLst/>
            <a:ahLst/>
            <a:cxnLst/>
            <a:rect l="l" t="t" r="r" b="b"/>
            <a:pathLst>
              <a:path w="1650364" h="528319">
                <a:moveTo>
                  <a:pt x="0" y="263905"/>
                </a:moveTo>
                <a:lnTo>
                  <a:pt x="11945" y="218890"/>
                </a:lnTo>
                <a:lnTo>
                  <a:pt x="46463" y="176349"/>
                </a:lnTo>
                <a:lnTo>
                  <a:pt x="101570" y="136913"/>
                </a:lnTo>
                <a:lnTo>
                  <a:pt x="136227" y="118558"/>
                </a:lnTo>
                <a:lnTo>
                  <a:pt x="175288" y="101217"/>
                </a:lnTo>
                <a:lnTo>
                  <a:pt x="218507" y="84969"/>
                </a:lnTo>
                <a:lnTo>
                  <a:pt x="265635" y="69892"/>
                </a:lnTo>
                <a:lnTo>
                  <a:pt x="316426" y="56067"/>
                </a:lnTo>
                <a:lnTo>
                  <a:pt x="370631" y="43572"/>
                </a:lnTo>
                <a:lnTo>
                  <a:pt x="428003" y="32487"/>
                </a:lnTo>
                <a:lnTo>
                  <a:pt x="488295" y="22890"/>
                </a:lnTo>
                <a:lnTo>
                  <a:pt x="551258" y="14860"/>
                </a:lnTo>
                <a:lnTo>
                  <a:pt x="616645" y="8477"/>
                </a:lnTo>
                <a:lnTo>
                  <a:pt x="684209" y="3820"/>
                </a:lnTo>
                <a:lnTo>
                  <a:pt x="753703" y="968"/>
                </a:lnTo>
                <a:lnTo>
                  <a:pt x="824877" y="0"/>
                </a:lnTo>
                <a:lnTo>
                  <a:pt x="896048" y="968"/>
                </a:lnTo>
                <a:lnTo>
                  <a:pt x="965538" y="3820"/>
                </a:lnTo>
                <a:lnTo>
                  <a:pt x="1033100" y="8477"/>
                </a:lnTo>
                <a:lnTo>
                  <a:pt x="1098485" y="14860"/>
                </a:lnTo>
                <a:lnTo>
                  <a:pt x="1161447" y="22890"/>
                </a:lnTo>
                <a:lnTo>
                  <a:pt x="1221737" y="32487"/>
                </a:lnTo>
                <a:lnTo>
                  <a:pt x="1279108" y="43572"/>
                </a:lnTo>
                <a:lnTo>
                  <a:pt x="1333313" y="56067"/>
                </a:lnTo>
                <a:lnTo>
                  <a:pt x="1384103" y="69892"/>
                </a:lnTo>
                <a:lnTo>
                  <a:pt x="1431232" y="84969"/>
                </a:lnTo>
                <a:lnTo>
                  <a:pt x="1474450" y="101217"/>
                </a:lnTo>
                <a:lnTo>
                  <a:pt x="1513512" y="118558"/>
                </a:lnTo>
                <a:lnTo>
                  <a:pt x="1548169" y="136913"/>
                </a:lnTo>
                <a:lnTo>
                  <a:pt x="1603278" y="176349"/>
                </a:lnTo>
                <a:lnTo>
                  <a:pt x="1637796" y="218890"/>
                </a:lnTo>
                <a:lnTo>
                  <a:pt x="1649742" y="263905"/>
                </a:lnTo>
                <a:lnTo>
                  <a:pt x="1646714" y="286683"/>
                </a:lnTo>
                <a:lnTo>
                  <a:pt x="1623235" y="330540"/>
                </a:lnTo>
                <a:lnTo>
                  <a:pt x="1578173" y="371608"/>
                </a:lnTo>
                <a:lnTo>
                  <a:pt x="1513512" y="409253"/>
                </a:lnTo>
                <a:lnTo>
                  <a:pt x="1474450" y="426594"/>
                </a:lnTo>
                <a:lnTo>
                  <a:pt x="1431232" y="442842"/>
                </a:lnTo>
                <a:lnTo>
                  <a:pt x="1384103" y="457919"/>
                </a:lnTo>
                <a:lnTo>
                  <a:pt x="1333313" y="471744"/>
                </a:lnTo>
                <a:lnTo>
                  <a:pt x="1279108" y="484239"/>
                </a:lnTo>
                <a:lnTo>
                  <a:pt x="1221737" y="495324"/>
                </a:lnTo>
                <a:lnTo>
                  <a:pt x="1161447" y="504921"/>
                </a:lnTo>
                <a:lnTo>
                  <a:pt x="1098485" y="512951"/>
                </a:lnTo>
                <a:lnTo>
                  <a:pt x="1033100" y="519334"/>
                </a:lnTo>
                <a:lnTo>
                  <a:pt x="965538" y="523991"/>
                </a:lnTo>
                <a:lnTo>
                  <a:pt x="896048" y="526843"/>
                </a:lnTo>
                <a:lnTo>
                  <a:pt x="824877" y="527812"/>
                </a:lnTo>
                <a:lnTo>
                  <a:pt x="753703" y="526843"/>
                </a:lnTo>
                <a:lnTo>
                  <a:pt x="684209" y="523991"/>
                </a:lnTo>
                <a:lnTo>
                  <a:pt x="616645" y="519334"/>
                </a:lnTo>
                <a:lnTo>
                  <a:pt x="551258" y="512951"/>
                </a:lnTo>
                <a:lnTo>
                  <a:pt x="488295" y="504921"/>
                </a:lnTo>
                <a:lnTo>
                  <a:pt x="428003" y="495324"/>
                </a:lnTo>
                <a:lnTo>
                  <a:pt x="370631" y="484239"/>
                </a:lnTo>
                <a:lnTo>
                  <a:pt x="316426" y="471744"/>
                </a:lnTo>
                <a:lnTo>
                  <a:pt x="265635" y="457919"/>
                </a:lnTo>
                <a:lnTo>
                  <a:pt x="218507" y="442842"/>
                </a:lnTo>
                <a:lnTo>
                  <a:pt x="175288" y="426594"/>
                </a:lnTo>
                <a:lnTo>
                  <a:pt x="136227" y="409253"/>
                </a:lnTo>
                <a:lnTo>
                  <a:pt x="101570" y="390898"/>
                </a:lnTo>
                <a:lnTo>
                  <a:pt x="46463" y="351462"/>
                </a:lnTo>
                <a:lnTo>
                  <a:pt x="11945" y="308921"/>
                </a:lnTo>
                <a:lnTo>
                  <a:pt x="0" y="263905"/>
                </a:lnTo>
                <a:close/>
              </a:path>
            </a:pathLst>
          </a:custGeom>
          <a:ln w="127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0053" y="1600961"/>
            <a:ext cx="85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Стимули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1335" y="2323922"/>
            <a:ext cx="2205990" cy="843915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Зовнішній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пошук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6623" y="3354704"/>
            <a:ext cx="2205990" cy="565785"/>
          </a:xfrm>
          <a:custGeom>
            <a:avLst/>
            <a:gdLst/>
            <a:ahLst/>
            <a:cxnLst/>
            <a:rect l="l" t="t" r="r" b="b"/>
            <a:pathLst>
              <a:path w="2205990" h="565785">
                <a:moveTo>
                  <a:pt x="0" y="282829"/>
                </a:moveTo>
                <a:lnTo>
                  <a:pt x="20678" y="228039"/>
                </a:lnTo>
                <a:lnTo>
                  <a:pt x="56228" y="193430"/>
                </a:lnTo>
                <a:lnTo>
                  <a:pt x="107834" y="160702"/>
                </a:lnTo>
                <a:lnTo>
                  <a:pt x="174333" y="130154"/>
                </a:lnTo>
                <a:lnTo>
                  <a:pt x="212804" y="115790"/>
                </a:lnTo>
                <a:lnTo>
                  <a:pt x="254563" y="102083"/>
                </a:lnTo>
                <a:lnTo>
                  <a:pt x="299463" y="89070"/>
                </a:lnTo>
                <a:lnTo>
                  <a:pt x="347360" y="76788"/>
                </a:lnTo>
                <a:lnTo>
                  <a:pt x="398109" y="65275"/>
                </a:lnTo>
                <a:lnTo>
                  <a:pt x="451563" y="54567"/>
                </a:lnTo>
                <a:lnTo>
                  <a:pt x="507578" y="44702"/>
                </a:lnTo>
                <a:lnTo>
                  <a:pt x="566009" y="35717"/>
                </a:lnTo>
                <a:lnTo>
                  <a:pt x="626709" y="27650"/>
                </a:lnTo>
                <a:lnTo>
                  <a:pt x="689535" y="20538"/>
                </a:lnTo>
                <a:lnTo>
                  <a:pt x="754340" y="14418"/>
                </a:lnTo>
                <a:lnTo>
                  <a:pt x="820979" y="9326"/>
                </a:lnTo>
                <a:lnTo>
                  <a:pt x="889306" y="5302"/>
                </a:lnTo>
                <a:lnTo>
                  <a:pt x="959178" y="2381"/>
                </a:lnTo>
                <a:lnTo>
                  <a:pt x="1030447" y="601"/>
                </a:lnTo>
                <a:lnTo>
                  <a:pt x="1102969" y="0"/>
                </a:lnTo>
                <a:lnTo>
                  <a:pt x="1175482" y="601"/>
                </a:lnTo>
                <a:lnTo>
                  <a:pt x="1246743" y="2381"/>
                </a:lnTo>
                <a:lnTo>
                  <a:pt x="1316607" y="5302"/>
                </a:lnTo>
                <a:lnTo>
                  <a:pt x="1384927" y="9326"/>
                </a:lnTo>
                <a:lnTo>
                  <a:pt x="1451559" y="14418"/>
                </a:lnTo>
                <a:lnTo>
                  <a:pt x="1516357" y="20538"/>
                </a:lnTo>
                <a:lnTo>
                  <a:pt x="1579176" y="27650"/>
                </a:lnTo>
                <a:lnTo>
                  <a:pt x="1639871" y="35717"/>
                </a:lnTo>
                <a:lnTo>
                  <a:pt x="1698296" y="44702"/>
                </a:lnTo>
                <a:lnTo>
                  <a:pt x="1754306" y="54567"/>
                </a:lnTo>
                <a:lnTo>
                  <a:pt x="1807756" y="65275"/>
                </a:lnTo>
                <a:lnTo>
                  <a:pt x="1858501" y="76788"/>
                </a:lnTo>
                <a:lnTo>
                  <a:pt x="1906394" y="89070"/>
                </a:lnTo>
                <a:lnTo>
                  <a:pt x="1951291" y="102083"/>
                </a:lnTo>
                <a:lnTo>
                  <a:pt x="1993046" y="115790"/>
                </a:lnTo>
                <a:lnTo>
                  <a:pt x="2031514" y="130154"/>
                </a:lnTo>
                <a:lnTo>
                  <a:pt x="2066550" y="145137"/>
                </a:lnTo>
                <a:lnTo>
                  <a:pt x="2125744" y="176812"/>
                </a:lnTo>
                <a:lnTo>
                  <a:pt x="2169465" y="210518"/>
                </a:lnTo>
                <a:lnTo>
                  <a:pt x="2196550" y="245956"/>
                </a:lnTo>
                <a:lnTo>
                  <a:pt x="2205837" y="282829"/>
                </a:lnTo>
                <a:lnTo>
                  <a:pt x="2203491" y="301411"/>
                </a:lnTo>
                <a:lnTo>
                  <a:pt x="2185160" y="337578"/>
                </a:lnTo>
                <a:lnTo>
                  <a:pt x="2149612" y="372165"/>
                </a:lnTo>
                <a:lnTo>
                  <a:pt x="2098009" y="404876"/>
                </a:lnTo>
                <a:lnTo>
                  <a:pt x="2031514" y="435410"/>
                </a:lnTo>
                <a:lnTo>
                  <a:pt x="1993046" y="449767"/>
                </a:lnTo>
                <a:lnTo>
                  <a:pt x="1951291" y="463469"/>
                </a:lnTo>
                <a:lnTo>
                  <a:pt x="1906394" y="476478"/>
                </a:lnTo>
                <a:lnTo>
                  <a:pt x="1858501" y="488756"/>
                </a:lnTo>
                <a:lnTo>
                  <a:pt x="1807756" y="500266"/>
                </a:lnTo>
                <a:lnTo>
                  <a:pt x="1754306" y="510971"/>
                </a:lnTo>
                <a:lnTo>
                  <a:pt x="1698296" y="520834"/>
                </a:lnTo>
                <a:lnTo>
                  <a:pt x="1639871" y="529817"/>
                </a:lnTo>
                <a:lnTo>
                  <a:pt x="1579176" y="537882"/>
                </a:lnTo>
                <a:lnTo>
                  <a:pt x="1516357" y="544994"/>
                </a:lnTo>
                <a:lnTo>
                  <a:pt x="1451559" y="551113"/>
                </a:lnTo>
                <a:lnTo>
                  <a:pt x="1384927" y="556204"/>
                </a:lnTo>
                <a:lnTo>
                  <a:pt x="1316607" y="560228"/>
                </a:lnTo>
                <a:lnTo>
                  <a:pt x="1246743" y="563149"/>
                </a:lnTo>
                <a:lnTo>
                  <a:pt x="1175482" y="564929"/>
                </a:lnTo>
                <a:lnTo>
                  <a:pt x="1102969" y="565531"/>
                </a:lnTo>
                <a:lnTo>
                  <a:pt x="1030447" y="564929"/>
                </a:lnTo>
                <a:lnTo>
                  <a:pt x="959178" y="563149"/>
                </a:lnTo>
                <a:lnTo>
                  <a:pt x="889306" y="560228"/>
                </a:lnTo>
                <a:lnTo>
                  <a:pt x="820979" y="556204"/>
                </a:lnTo>
                <a:lnTo>
                  <a:pt x="754340" y="551113"/>
                </a:lnTo>
                <a:lnTo>
                  <a:pt x="689535" y="544994"/>
                </a:lnTo>
                <a:lnTo>
                  <a:pt x="626709" y="537882"/>
                </a:lnTo>
                <a:lnTo>
                  <a:pt x="566009" y="529817"/>
                </a:lnTo>
                <a:lnTo>
                  <a:pt x="507578" y="520834"/>
                </a:lnTo>
                <a:lnTo>
                  <a:pt x="451563" y="510971"/>
                </a:lnTo>
                <a:lnTo>
                  <a:pt x="398109" y="500266"/>
                </a:lnTo>
                <a:lnTo>
                  <a:pt x="347360" y="488756"/>
                </a:lnTo>
                <a:lnTo>
                  <a:pt x="299463" y="476478"/>
                </a:lnTo>
                <a:lnTo>
                  <a:pt x="254563" y="463469"/>
                </a:lnTo>
                <a:lnTo>
                  <a:pt x="212804" y="449767"/>
                </a:lnTo>
                <a:lnTo>
                  <a:pt x="174333" y="435410"/>
                </a:lnTo>
                <a:lnTo>
                  <a:pt x="139295" y="420433"/>
                </a:lnTo>
                <a:lnTo>
                  <a:pt x="80097" y="388774"/>
                </a:lnTo>
                <a:lnTo>
                  <a:pt x="36373" y="355088"/>
                </a:lnTo>
                <a:lnTo>
                  <a:pt x="9287" y="319673"/>
                </a:lnTo>
                <a:lnTo>
                  <a:pt x="0" y="282829"/>
                </a:lnTo>
                <a:close/>
              </a:path>
            </a:pathLst>
          </a:custGeom>
          <a:ln w="127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44981" y="3473322"/>
            <a:ext cx="1249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Сприймання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31492" y="1263141"/>
            <a:ext cx="80010" cy="1061085"/>
            <a:chOff x="1531492" y="1263141"/>
            <a:chExt cx="80010" cy="106108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1492" y="1263141"/>
              <a:ext cx="76200" cy="2385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35048" y="2029586"/>
              <a:ext cx="76200" cy="294640"/>
            </a:xfrm>
            <a:custGeom>
              <a:avLst/>
              <a:gdLst/>
              <a:ahLst/>
              <a:cxnLst/>
              <a:rect l="l" t="t" r="r" b="b"/>
              <a:pathLst>
                <a:path w="76200" h="294639">
                  <a:moveTo>
                    <a:pt x="33319" y="218265"/>
                  </a:moveTo>
                  <a:lnTo>
                    <a:pt x="0" y="218821"/>
                  </a:lnTo>
                  <a:lnTo>
                    <a:pt x="39369" y="294386"/>
                  </a:lnTo>
                  <a:lnTo>
                    <a:pt x="69808" y="230886"/>
                  </a:lnTo>
                  <a:lnTo>
                    <a:pt x="33528" y="230886"/>
                  </a:lnTo>
                  <a:lnTo>
                    <a:pt x="33319" y="218265"/>
                  </a:lnTo>
                  <a:close/>
                </a:path>
                <a:path w="76200" h="294639">
                  <a:moveTo>
                    <a:pt x="42844" y="218106"/>
                  </a:moveTo>
                  <a:lnTo>
                    <a:pt x="33319" y="218265"/>
                  </a:lnTo>
                  <a:lnTo>
                    <a:pt x="33528" y="230886"/>
                  </a:lnTo>
                  <a:lnTo>
                    <a:pt x="43053" y="230759"/>
                  </a:lnTo>
                  <a:lnTo>
                    <a:pt x="42844" y="218106"/>
                  </a:lnTo>
                  <a:close/>
                </a:path>
                <a:path w="76200" h="294639">
                  <a:moveTo>
                    <a:pt x="76200" y="217550"/>
                  </a:moveTo>
                  <a:lnTo>
                    <a:pt x="42844" y="218106"/>
                  </a:lnTo>
                  <a:lnTo>
                    <a:pt x="43053" y="230759"/>
                  </a:lnTo>
                  <a:lnTo>
                    <a:pt x="33528" y="230886"/>
                  </a:lnTo>
                  <a:lnTo>
                    <a:pt x="69808" y="230886"/>
                  </a:lnTo>
                  <a:lnTo>
                    <a:pt x="76200" y="217550"/>
                  </a:lnTo>
                  <a:close/>
                </a:path>
                <a:path w="76200" h="294639">
                  <a:moveTo>
                    <a:pt x="39242" y="0"/>
                  </a:moveTo>
                  <a:lnTo>
                    <a:pt x="29717" y="126"/>
                  </a:lnTo>
                  <a:lnTo>
                    <a:pt x="33319" y="218265"/>
                  </a:lnTo>
                  <a:lnTo>
                    <a:pt x="42844" y="218106"/>
                  </a:lnTo>
                  <a:lnTo>
                    <a:pt x="39242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3397" y="3167252"/>
            <a:ext cx="76073" cy="1873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770757" y="381723"/>
            <a:ext cx="2225040" cy="80137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Усвідомлення</a:t>
            </a:r>
            <a:endParaRPr sz="1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потреби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52901" y="2351379"/>
            <a:ext cx="2460625" cy="860425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36004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Пошук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інформації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52598" y="744347"/>
            <a:ext cx="1018540" cy="76200"/>
          </a:xfrm>
          <a:custGeom>
            <a:avLst/>
            <a:gdLst/>
            <a:ahLst/>
            <a:cxnLst/>
            <a:rect l="l" t="t" r="r" b="b"/>
            <a:pathLst>
              <a:path w="1018539" h="76200">
                <a:moveTo>
                  <a:pt x="942086" y="0"/>
                </a:moveTo>
                <a:lnTo>
                  <a:pt x="942086" y="76200"/>
                </a:lnTo>
                <a:lnTo>
                  <a:pt x="1008888" y="42799"/>
                </a:lnTo>
                <a:lnTo>
                  <a:pt x="954786" y="42799"/>
                </a:lnTo>
                <a:lnTo>
                  <a:pt x="954786" y="33274"/>
                </a:lnTo>
                <a:lnTo>
                  <a:pt x="1008634" y="33274"/>
                </a:lnTo>
                <a:lnTo>
                  <a:pt x="942086" y="0"/>
                </a:lnTo>
                <a:close/>
              </a:path>
              <a:path w="1018539" h="76200">
                <a:moveTo>
                  <a:pt x="942086" y="33274"/>
                </a:moveTo>
                <a:lnTo>
                  <a:pt x="0" y="33274"/>
                </a:lnTo>
                <a:lnTo>
                  <a:pt x="0" y="42799"/>
                </a:lnTo>
                <a:lnTo>
                  <a:pt x="942086" y="42799"/>
                </a:lnTo>
                <a:lnTo>
                  <a:pt x="942086" y="33274"/>
                </a:lnTo>
                <a:close/>
              </a:path>
              <a:path w="1018539" h="76200">
                <a:moveTo>
                  <a:pt x="1008634" y="33274"/>
                </a:moveTo>
                <a:lnTo>
                  <a:pt x="954786" y="33274"/>
                </a:lnTo>
                <a:lnTo>
                  <a:pt x="954786" y="42799"/>
                </a:lnTo>
                <a:lnTo>
                  <a:pt x="1008888" y="42799"/>
                </a:lnTo>
                <a:lnTo>
                  <a:pt x="1018286" y="38100"/>
                </a:lnTo>
                <a:lnTo>
                  <a:pt x="1008634" y="33274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44922" y="1183005"/>
            <a:ext cx="76200" cy="1169035"/>
          </a:xfrm>
          <a:custGeom>
            <a:avLst/>
            <a:gdLst/>
            <a:ahLst/>
            <a:cxnLst/>
            <a:rect l="l" t="t" r="r" b="b"/>
            <a:pathLst>
              <a:path w="76200" h="1169035">
                <a:moveTo>
                  <a:pt x="33400" y="1092327"/>
                </a:moveTo>
                <a:lnTo>
                  <a:pt x="0" y="1092327"/>
                </a:lnTo>
                <a:lnTo>
                  <a:pt x="38100" y="1168527"/>
                </a:lnTo>
                <a:lnTo>
                  <a:pt x="69850" y="1105027"/>
                </a:lnTo>
                <a:lnTo>
                  <a:pt x="33400" y="1105027"/>
                </a:lnTo>
                <a:lnTo>
                  <a:pt x="33400" y="1092327"/>
                </a:lnTo>
                <a:close/>
              </a:path>
              <a:path w="76200" h="1169035">
                <a:moveTo>
                  <a:pt x="42925" y="0"/>
                </a:moveTo>
                <a:lnTo>
                  <a:pt x="33400" y="0"/>
                </a:lnTo>
                <a:lnTo>
                  <a:pt x="33400" y="1105027"/>
                </a:lnTo>
                <a:lnTo>
                  <a:pt x="42925" y="1105027"/>
                </a:lnTo>
                <a:lnTo>
                  <a:pt x="42925" y="0"/>
                </a:lnTo>
                <a:close/>
              </a:path>
              <a:path w="76200" h="1169035">
                <a:moveTo>
                  <a:pt x="76200" y="1092327"/>
                </a:moveTo>
                <a:lnTo>
                  <a:pt x="42925" y="1092327"/>
                </a:lnTo>
                <a:lnTo>
                  <a:pt x="42925" y="1105027"/>
                </a:lnTo>
                <a:lnTo>
                  <a:pt x="69850" y="1105027"/>
                </a:lnTo>
                <a:lnTo>
                  <a:pt x="76200" y="1092327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72460" y="2650617"/>
            <a:ext cx="954405" cy="76200"/>
          </a:xfrm>
          <a:custGeom>
            <a:avLst/>
            <a:gdLst/>
            <a:ahLst/>
            <a:cxnLst/>
            <a:rect l="l" t="t" r="r" b="b"/>
            <a:pathLst>
              <a:path w="954404" h="76200">
                <a:moveTo>
                  <a:pt x="76072" y="0"/>
                </a:moveTo>
                <a:lnTo>
                  <a:pt x="0" y="38608"/>
                </a:lnTo>
                <a:lnTo>
                  <a:pt x="76453" y="76200"/>
                </a:lnTo>
                <a:lnTo>
                  <a:pt x="76288" y="43053"/>
                </a:lnTo>
                <a:lnTo>
                  <a:pt x="63500" y="43053"/>
                </a:lnTo>
                <a:lnTo>
                  <a:pt x="63500" y="33528"/>
                </a:lnTo>
                <a:lnTo>
                  <a:pt x="76240" y="33451"/>
                </a:lnTo>
                <a:lnTo>
                  <a:pt x="76072" y="0"/>
                </a:lnTo>
                <a:close/>
              </a:path>
              <a:path w="954404" h="76200">
                <a:moveTo>
                  <a:pt x="76240" y="33451"/>
                </a:moveTo>
                <a:lnTo>
                  <a:pt x="63500" y="33528"/>
                </a:lnTo>
                <a:lnTo>
                  <a:pt x="63500" y="43053"/>
                </a:lnTo>
                <a:lnTo>
                  <a:pt x="76287" y="42976"/>
                </a:lnTo>
                <a:lnTo>
                  <a:pt x="76240" y="33451"/>
                </a:lnTo>
                <a:close/>
              </a:path>
              <a:path w="954404" h="76200">
                <a:moveTo>
                  <a:pt x="76287" y="42976"/>
                </a:moveTo>
                <a:lnTo>
                  <a:pt x="63500" y="43053"/>
                </a:lnTo>
                <a:lnTo>
                  <a:pt x="76288" y="43053"/>
                </a:lnTo>
                <a:close/>
              </a:path>
              <a:path w="954404" h="76200">
                <a:moveTo>
                  <a:pt x="954024" y="28194"/>
                </a:moveTo>
                <a:lnTo>
                  <a:pt x="76240" y="33451"/>
                </a:lnTo>
                <a:lnTo>
                  <a:pt x="76287" y="42976"/>
                </a:lnTo>
                <a:lnTo>
                  <a:pt x="954024" y="37719"/>
                </a:lnTo>
                <a:lnTo>
                  <a:pt x="954024" y="28194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63189" y="2805683"/>
            <a:ext cx="977265" cy="76200"/>
          </a:xfrm>
          <a:custGeom>
            <a:avLst/>
            <a:gdLst/>
            <a:ahLst/>
            <a:cxnLst/>
            <a:rect l="l" t="t" r="r" b="b"/>
            <a:pathLst>
              <a:path w="977264" h="76200">
                <a:moveTo>
                  <a:pt x="969329" y="33019"/>
                </a:moveTo>
                <a:lnTo>
                  <a:pt x="913764" y="33019"/>
                </a:lnTo>
                <a:lnTo>
                  <a:pt x="913892" y="42544"/>
                </a:lnTo>
                <a:lnTo>
                  <a:pt x="901199" y="42749"/>
                </a:lnTo>
                <a:lnTo>
                  <a:pt x="901700" y="76073"/>
                </a:lnTo>
                <a:lnTo>
                  <a:pt x="977264" y="36829"/>
                </a:lnTo>
                <a:lnTo>
                  <a:pt x="969329" y="33019"/>
                </a:lnTo>
                <a:close/>
              </a:path>
              <a:path w="977264" h="76200">
                <a:moveTo>
                  <a:pt x="901056" y="33224"/>
                </a:moveTo>
                <a:lnTo>
                  <a:pt x="0" y="47751"/>
                </a:lnTo>
                <a:lnTo>
                  <a:pt x="127" y="57276"/>
                </a:lnTo>
                <a:lnTo>
                  <a:pt x="901199" y="42749"/>
                </a:lnTo>
                <a:lnTo>
                  <a:pt x="901056" y="33224"/>
                </a:lnTo>
                <a:close/>
              </a:path>
              <a:path w="977264" h="76200">
                <a:moveTo>
                  <a:pt x="913764" y="33019"/>
                </a:moveTo>
                <a:lnTo>
                  <a:pt x="901056" y="33224"/>
                </a:lnTo>
                <a:lnTo>
                  <a:pt x="901199" y="42749"/>
                </a:lnTo>
                <a:lnTo>
                  <a:pt x="913892" y="42544"/>
                </a:lnTo>
                <a:lnTo>
                  <a:pt x="913764" y="33019"/>
                </a:lnTo>
                <a:close/>
              </a:path>
              <a:path w="977264" h="76200">
                <a:moveTo>
                  <a:pt x="900557" y="0"/>
                </a:moveTo>
                <a:lnTo>
                  <a:pt x="901056" y="33224"/>
                </a:lnTo>
                <a:lnTo>
                  <a:pt x="913764" y="33019"/>
                </a:lnTo>
                <a:lnTo>
                  <a:pt x="969329" y="33019"/>
                </a:lnTo>
                <a:lnTo>
                  <a:pt x="900557" y="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70757" y="3882606"/>
            <a:ext cx="2225040" cy="72136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14859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Оцінка альтернатив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70757" y="4889969"/>
            <a:ext cx="2225040" cy="72136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7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Рішення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про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покупку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70757" y="5897371"/>
            <a:ext cx="2225040" cy="72136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8923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Реакція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покупку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44922" y="3211448"/>
            <a:ext cx="76200" cy="671195"/>
          </a:xfrm>
          <a:custGeom>
            <a:avLst/>
            <a:gdLst/>
            <a:ahLst/>
            <a:cxnLst/>
            <a:rect l="l" t="t" r="r" b="b"/>
            <a:pathLst>
              <a:path w="76200" h="671195">
                <a:moveTo>
                  <a:pt x="33400" y="594994"/>
                </a:moveTo>
                <a:lnTo>
                  <a:pt x="0" y="594994"/>
                </a:lnTo>
                <a:lnTo>
                  <a:pt x="38100" y="671194"/>
                </a:lnTo>
                <a:lnTo>
                  <a:pt x="69850" y="607694"/>
                </a:lnTo>
                <a:lnTo>
                  <a:pt x="33400" y="607694"/>
                </a:lnTo>
                <a:lnTo>
                  <a:pt x="33400" y="594994"/>
                </a:lnTo>
                <a:close/>
              </a:path>
              <a:path w="76200" h="671195">
                <a:moveTo>
                  <a:pt x="42925" y="0"/>
                </a:moveTo>
                <a:lnTo>
                  <a:pt x="33400" y="0"/>
                </a:lnTo>
                <a:lnTo>
                  <a:pt x="33400" y="607694"/>
                </a:lnTo>
                <a:lnTo>
                  <a:pt x="42925" y="607694"/>
                </a:lnTo>
                <a:lnTo>
                  <a:pt x="42925" y="0"/>
                </a:lnTo>
                <a:close/>
              </a:path>
              <a:path w="76200" h="671195">
                <a:moveTo>
                  <a:pt x="76200" y="594994"/>
                </a:moveTo>
                <a:lnTo>
                  <a:pt x="42925" y="594994"/>
                </a:lnTo>
                <a:lnTo>
                  <a:pt x="42925" y="607694"/>
                </a:lnTo>
                <a:lnTo>
                  <a:pt x="69850" y="607694"/>
                </a:lnTo>
                <a:lnTo>
                  <a:pt x="76200" y="594994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44922" y="4603877"/>
            <a:ext cx="76200" cy="286385"/>
          </a:xfrm>
          <a:custGeom>
            <a:avLst/>
            <a:gdLst/>
            <a:ahLst/>
            <a:cxnLst/>
            <a:rect l="l" t="t" r="r" b="b"/>
            <a:pathLst>
              <a:path w="76200" h="286385">
                <a:moveTo>
                  <a:pt x="33400" y="209931"/>
                </a:moveTo>
                <a:lnTo>
                  <a:pt x="0" y="209931"/>
                </a:lnTo>
                <a:lnTo>
                  <a:pt x="38100" y="286131"/>
                </a:lnTo>
                <a:lnTo>
                  <a:pt x="69850" y="222631"/>
                </a:lnTo>
                <a:lnTo>
                  <a:pt x="33400" y="222631"/>
                </a:lnTo>
                <a:lnTo>
                  <a:pt x="33400" y="209931"/>
                </a:lnTo>
                <a:close/>
              </a:path>
              <a:path w="76200" h="286385">
                <a:moveTo>
                  <a:pt x="42925" y="0"/>
                </a:moveTo>
                <a:lnTo>
                  <a:pt x="33400" y="0"/>
                </a:lnTo>
                <a:lnTo>
                  <a:pt x="33400" y="222631"/>
                </a:lnTo>
                <a:lnTo>
                  <a:pt x="42925" y="222631"/>
                </a:lnTo>
                <a:lnTo>
                  <a:pt x="42925" y="0"/>
                </a:lnTo>
                <a:close/>
              </a:path>
              <a:path w="76200" h="286385">
                <a:moveTo>
                  <a:pt x="76200" y="209931"/>
                </a:moveTo>
                <a:lnTo>
                  <a:pt x="42925" y="209931"/>
                </a:lnTo>
                <a:lnTo>
                  <a:pt x="42925" y="222631"/>
                </a:lnTo>
                <a:lnTo>
                  <a:pt x="69850" y="222631"/>
                </a:lnTo>
                <a:lnTo>
                  <a:pt x="76200" y="209931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44922" y="5611240"/>
            <a:ext cx="76200" cy="286385"/>
          </a:xfrm>
          <a:custGeom>
            <a:avLst/>
            <a:gdLst/>
            <a:ahLst/>
            <a:cxnLst/>
            <a:rect l="l" t="t" r="r" b="b"/>
            <a:pathLst>
              <a:path w="76200" h="286385">
                <a:moveTo>
                  <a:pt x="33400" y="210007"/>
                </a:moveTo>
                <a:lnTo>
                  <a:pt x="0" y="210007"/>
                </a:lnTo>
                <a:lnTo>
                  <a:pt x="38100" y="286207"/>
                </a:lnTo>
                <a:lnTo>
                  <a:pt x="69850" y="222707"/>
                </a:lnTo>
                <a:lnTo>
                  <a:pt x="33400" y="222707"/>
                </a:lnTo>
                <a:lnTo>
                  <a:pt x="33400" y="210007"/>
                </a:lnTo>
                <a:close/>
              </a:path>
              <a:path w="76200" h="286385">
                <a:moveTo>
                  <a:pt x="42925" y="0"/>
                </a:moveTo>
                <a:lnTo>
                  <a:pt x="33400" y="0"/>
                </a:lnTo>
                <a:lnTo>
                  <a:pt x="33400" y="222707"/>
                </a:lnTo>
                <a:lnTo>
                  <a:pt x="42925" y="222707"/>
                </a:lnTo>
                <a:lnTo>
                  <a:pt x="42925" y="0"/>
                </a:lnTo>
                <a:close/>
              </a:path>
              <a:path w="76200" h="286385">
                <a:moveTo>
                  <a:pt x="76200" y="210007"/>
                </a:moveTo>
                <a:lnTo>
                  <a:pt x="42925" y="210007"/>
                </a:lnTo>
                <a:lnTo>
                  <a:pt x="42925" y="222707"/>
                </a:lnTo>
                <a:lnTo>
                  <a:pt x="69850" y="222707"/>
                </a:lnTo>
                <a:lnTo>
                  <a:pt x="76200" y="210007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75104" y="6045898"/>
            <a:ext cx="1376680" cy="424815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latin typeface="Calibri"/>
                <a:cs typeface="Calibri"/>
              </a:rPr>
              <a:t>Негативна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351276" y="6219901"/>
            <a:ext cx="419734" cy="76200"/>
          </a:xfrm>
          <a:custGeom>
            <a:avLst/>
            <a:gdLst/>
            <a:ahLst/>
            <a:cxnLst/>
            <a:rect l="l" t="t" r="r" b="b"/>
            <a:pathLst>
              <a:path w="41973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2862"/>
                </a:lnTo>
                <a:lnTo>
                  <a:pt x="63500" y="42862"/>
                </a:lnTo>
                <a:lnTo>
                  <a:pt x="63500" y="33337"/>
                </a:lnTo>
                <a:lnTo>
                  <a:pt x="76200" y="33337"/>
                </a:lnTo>
                <a:lnTo>
                  <a:pt x="76200" y="0"/>
                </a:lnTo>
                <a:close/>
              </a:path>
              <a:path w="419735" h="76200">
                <a:moveTo>
                  <a:pt x="76200" y="33337"/>
                </a:moveTo>
                <a:lnTo>
                  <a:pt x="63500" y="33337"/>
                </a:lnTo>
                <a:lnTo>
                  <a:pt x="63500" y="42862"/>
                </a:lnTo>
                <a:lnTo>
                  <a:pt x="76200" y="42862"/>
                </a:lnTo>
                <a:lnTo>
                  <a:pt x="76200" y="33337"/>
                </a:lnTo>
                <a:close/>
              </a:path>
              <a:path w="419735" h="76200">
                <a:moveTo>
                  <a:pt x="419481" y="33337"/>
                </a:moveTo>
                <a:lnTo>
                  <a:pt x="76200" y="33337"/>
                </a:lnTo>
                <a:lnTo>
                  <a:pt x="76200" y="42862"/>
                </a:lnTo>
                <a:lnTo>
                  <a:pt x="419481" y="42862"/>
                </a:lnTo>
                <a:lnTo>
                  <a:pt x="419481" y="33337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58491" y="4205096"/>
            <a:ext cx="1112520" cy="1840864"/>
          </a:xfrm>
          <a:custGeom>
            <a:avLst/>
            <a:gdLst/>
            <a:ahLst/>
            <a:cxnLst/>
            <a:rect l="l" t="t" r="r" b="b"/>
            <a:pathLst>
              <a:path w="1112520" h="1840864">
                <a:moveTo>
                  <a:pt x="1036066" y="33400"/>
                </a:moveTo>
                <a:lnTo>
                  <a:pt x="0" y="33400"/>
                </a:lnTo>
                <a:lnTo>
                  <a:pt x="0" y="1840801"/>
                </a:lnTo>
                <a:lnTo>
                  <a:pt x="9525" y="1840801"/>
                </a:lnTo>
                <a:lnTo>
                  <a:pt x="9525" y="42925"/>
                </a:lnTo>
                <a:lnTo>
                  <a:pt x="4698" y="42925"/>
                </a:lnTo>
                <a:lnTo>
                  <a:pt x="9525" y="38100"/>
                </a:lnTo>
                <a:lnTo>
                  <a:pt x="1036066" y="38100"/>
                </a:lnTo>
                <a:lnTo>
                  <a:pt x="1036066" y="33400"/>
                </a:lnTo>
                <a:close/>
              </a:path>
              <a:path w="1112520" h="1840864">
                <a:moveTo>
                  <a:pt x="1036066" y="0"/>
                </a:moveTo>
                <a:lnTo>
                  <a:pt x="1036066" y="76200"/>
                </a:lnTo>
                <a:lnTo>
                  <a:pt x="1102614" y="42925"/>
                </a:lnTo>
                <a:lnTo>
                  <a:pt x="1048766" y="42925"/>
                </a:lnTo>
                <a:lnTo>
                  <a:pt x="1048766" y="33400"/>
                </a:lnTo>
                <a:lnTo>
                  <a:pt x="1102868" y="33400"/>
                </a:lnTo>
                <a:lnTo>
                  <a:pt x="1036066" y="0"/>
                </a:lnTo>
                <a:close/>
              </a:path>
              <a:path w="1112520" h="1840864">
                <a:moveTo>
                  <a:pt x="9525" y="38100"/>
                </a:moveTo>
                <a:lnTo>
                  <a:pt x="4698" y="42925"/>
                </a:lnTo>
                <a:lnTo>
                  <a:pt x="9525" y="42925"/>
                </a:lnTo>
                <a:lnTo>
                  <a:pt x="9525" y="38100"/>
                </a:lnTo>
                <a:close/>
              </a:path>
              <a:path w="1112520" h="1840864">
                <a:moveTo>
                  <a:pt x="1036066" y="38100"/>
                </a:moveTo>
                <a:lnTo>
                  <a:pt x="9525" y="38100"/>
                </a:lnTo>
                <a:lnTo>
                  <a:pt x="9525" y="42925"/>
                </a:lnTo>
                <a:lnTo>
                  <a:pt x="1036066" y="42925"/>
                </a:lnTo>
                <a:lnTo>
                  <a:pt x="1036066" y="38100"/>
                </a:lnTo>
                <a:close/>
              </a:path>
              <a:path w="1112520" h="1840864">
                <a:moveTo>
                  <a:pt x="1102868" y="33400"/>
                </a:moveTo>
                <a:lnTo>
                  <a:pt x="1048766" y="33400"/>
                </a:lnTo>
                <a:lnTo>
                  <a:pt x="1048766" y="42925"/>
                </a:lnTo>
                <a:lnTo>
                  <a:pt x="1102614" y="42925"/>
                </a:lnTo>
                <a:lnTo>
                  <a:pt x="1112266" y="38100"/>
                </a:lnTo>
                <a:lnTo>
                  <a:pt x="1102868" y="3340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440678" y="6054216"/>
            <a:ext cx="1320165" cy="407670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415"/>
              </a:spcBef>
            </a:pPr>
            <a:r>
              <a:rPr sz="1800" spc="-5" dirty="0">
                <a:latin typeface="Calibri"/>
                <a:cs typeface="Calibri"/>
              </a:rPr>
              <a:t>Позитивна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995415" y="6219901"/>
            <a:ext cx="445770" cy="76200"/>
          </a:xfrm>
          <a:custGeom>
            <a:avLst/>
            <a:gdLst/>
            <a:ahLst/>
            <a:cxnLst/>
            <a:rect l="l" t="t" r="r" b="b"/>
            <a:pathLst>
              <a:path w="445770" h="76200">
                <a:moveTo>
                  <a:pt x="369062" y="0"/>
                </a:moveTo>
                <a:lnTo>
                  <a:pt x="369062" y="76200"/>
                </a:lnTo>
                <a:lnTo>
                  <a:pt x="435737" y="42862"/>
                </a:lnTo>
                <a:lnTo>
                  <a:pt x="381762" y="42862"/>
                </a:lnTo>
                <a:lnTo>
                  <a:pt x="381762" y="33337"/>
                </a:lnTo>
                <a:lnTo>
                  <a:pt x="435737" y="33337"/>
                </a:lnTo>
                <a:lnTo>
                  <a:pt x="369062" y="0"/>
                </a:lnTo>
                <a:close/>
              </a:path>
              <a:path w="445770" h="76200">
                <a:moveTo>
                  <a:pt x="369062" y="33337"/>
                </a:moveTo>
                <a:lnTo>
                  <a:pt x="0" y="33337"/>
                </a:lnTo>
                <a:lnTo>
                  <a:pt x="0" y="42862"/>
                </a:lnTo>
                <a:lnTo>
                  <a:pt x="369062" y="42862"/>
                </a:lnTo>
                <a:lnTo>
                  <a:pt x="369062" y="33337"/>
                </a:lnTo>
                <a:close/>
              </a:path>
              <a:path w="445770" h="76200">
                <a:moveTo>
                  <a:pt x="435737" y="33337"/>
                </a:moveTo>
                <a:lnTo>
                  <a:pt x="381762" y="33337"/>
                </a:lnTo>
                <a:lnTo>
                  <a:pt x="381762" y="42862"/>
                </a:lnTo>
                <a:lnTo>
                  <a:pt x="435737" y="42862"/>
                </a:lnTo>
                <a:lnTo>
                  <a:pt x="445262" y="38100"/>
                </a:lnTo>
                <a:lnTo>
                  <a:pt x="435737" y="33337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95289" y="5212460"/>
            <a:ext cx="1109980" cy="842010"/>
          </a:xfrm>
          <a:custGeom>
            <a:avLst/>
            <a:gdLst/>
            <a:ahLst/>
            <a:cxnLst/>
            <a:rect l="l" t="t" r="r" b="b"/>
            <a:pathLst>
              <a:path w="1109979" h="842010">
                <a:moveTo>
                  <a:pt x="1100455" y="38100"/>
                </a:moveTo>
                <a:lnTo>
                  <a:pt x="1100455" y="841756"/>
                </a:lnTo>
                <a:lnTo>
                  <a:pt x="1109980" y="841756"/>
                </a:lnTo>
                <a:lnTo>
                  <a:pt x="1109980" y="42798"/>
                </a:lnTo>
                <a:lnTo>
                  <a:pt x="1105154" y="42798"/>
                </a:lnTo>
                <a:lnTo>
                  <a:pt x="1100455" y="38100"/>
                </a:lnTo>
                <a:close/>
              </a:path>
              <a:path w="1109979" h="84201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2798"/>
                </a:lnTo>
                <a:lnTo>
                  <a:pt x="63500" y="42798"/>
                </a:lnTo>
                <a:lnTo>
                  <a:pt x="63500" y="33273"/>
                </a:lnTo>
                <a:lnTo>
                  <a:pt x="76200" y="33273"/>
                </a:lnTo>
                <a:lnTo>
                  <a:pt x="76200" y="0"/>
                </a:lnTo>
                <a:close/>
              </a:path>
              <a:path w="1109979" h="842010">
                <a:moveTo>
                  <a:pt x="76200" y="33273"/>
                </a:moveTo>
                <a:lnTo>
                  <a:pt x="63500" y="33273"/>
                </a:lnTo>
                <a:lnTo>
                  <a:pt x="63500" y="42798"/>
                </a:lnTo>
                <a:lnTo>
                  <a:pt x="76200" y="42798"/>
                </a:lnTo>
                <a:lnTo>
                  <a:pt x="76200" y="33273"/>
                </a:lnTo>
                <a:close/>
              </a:path>
              <a:path w="1109979" h="842010">
                <a:moveTo>
                  <a:pt x="1109980" y="33273"/>
                </a:moveTo>
                <a:lnTo>
                  <a:pt x="76200" y="33273"/>
                </a:lnTo>
                <a:lnTo>
                  <a:pt x="76200" y="42798"/>
                </a:lnTo>
                <a:lnTo>
                  <a:pt x="1100455" y="42798"/>
                </a:lnTo>
                <a:lnTo>
                  <a:pt x="1100455" y="38100"/>
                </a:lnTo>
                <a:lnTo>
                  <a:pt x="1109980" y="38100"/>
                </a:lnTo>
                <a:lnTo>
                  <a:pt x="1109980" y="33273"/>
                </a:lnTo>
                <a:close/>
              </a:path>
              <a:path w="1109979" h="842010">
                <a:moveTo>
                  <a:pt x="1109980" y="38100"/>
                </a:moveTo>
                <a:lnTo>
                  <a:pt x="1100455" y="38100"/>
                </a:lnTo>
                <a:lnTo>
                  <a:pt x="1105154" y="42798"/>
                </a:lnTo>
                <a:lnTo>
                  <a:pt x="1109980" y="42798"/>
                </a:lnTo>
                <a:lnTo>
                  <a:pt x="1109980" y="3810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033768" y="2351608"/>
            <a:ext cx="2150110" cy="843915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Times New Roman"/>
              <a:cs typeface="Times New Roman"/>
            </a:endParaRPr>
          </a:p>
          <a:p>
            <a:pPr marL="20256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Внутрішній пошук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113271" y="2686304"/>
            <a:ext cx="900430" cy="76200"/>
          </a:xfrm>
          <a:custGeom>
            <a:avLst/>
            <a:gdLst/>
            <a:ahLst/>
            <a:cxnLst/>
            <a:rect l="l" t="t" r="r" b="b"/>
            <a:pathLst>
              <a:path w="90042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2799"/>
                </a:lnTo>
                <a:lnTo>
                  <a:pt x="63500" y="42799"/>
                </a:lnTo>
                <a:lnTo>
                  <a:pt x="63500" y="33274"/>
                </a:lnTo>
                <a:lnTo>
                  <a:pt x="76200" y="33274"/>
                </a:lnTo>
                <a:lnTo>
                  <a:pt x="76200" y="0"/>
                </a:lnTo>
                <a:close/>
              </a:path>
              <a:path w="900429" h="76200">
                <a:moveTo>
                  <a:pt x="76200" y="33274"/>
                </a:moveTo>
                <a:lnTo>
                  <a:pt x="63500" y="33274"/>
                </a:lnTo>
                <a:lnTo>
                  <a:pt x="63500" y="42799"/>
                </a:lnTo>
                <a:lnTo>
                  <a:pt x="76200" y="42799"/>
                </a:lnTo>
                <a:lnTo>
                  <a:pt x="76200" y="33274"/>
                </a:lnTo>
                <a:close/>
              </a:path>
              <a:path w="900429" h="76200">
                <a:moveTo>
                  <a:pt x="900302" y="33274"/>
                </a:moveTo>
                <a:lnTo>
                  <a:pt x="76200" y="33274"/>
                </a:lnTo>
                <a:lnTo>
                  <a:pt x="76200" y="42799"/>
                </a:lnTo>
                <a:lnTo>
                  <a:pt x="900302" y="42799"/>
                </a:lnTo>
                <a:lnTo>
                  <a:pt x="900302" y="33274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13145" y="2850133"/>
            <a:ext cx="895985" cy="76200"/>
          </a:xfrm>
          <a:custGeom>
            <a:avLst/>
            <a:gdLst/>
            <a:ahLst/>
            <a:cxnLst/>
            <a:rect l="l" t="t" r="r" b="b"/>
            <a:pathLst>
              <a:path w="895984" h="76200">
                <a:moveTo>
                  <a:pt x="820038" y="0"/>
                </a:moveTo>
                <a:lnTo>
                  <a:pt x="819539" y="33328"/>
                </a:lnTo>
                <a:lnTo>
                  <a:pt x="832230" y="33527"/>
                </a:lnTo>
                <a:lnTo>
                  <a:pt x="832103" y="43052"/>
                </a:lnTo>
                <a:lnTo>
                  <a:pt x="819393" y="43052"/>
                </a:lnTo>
                <a:lnTo>
                  <a:pt x="818896" y="76200"/>
                </a:lnTo>
                <a:lnTo>
                  <a:pt x="887809" y="43052"/>
                </a:lnTo>
                <a:lnTo>
                  <a:pt x="832103" y="43052"/>
                </a:lnTo>
                <a:lnTo>
                  <a:pt x="819396" y="42853"/>
                </a:lnTo>
                <a:lnTo>
                  <a:pt x="888225" y="42853"/>
                </a:lnTo>
                <a:lnTo>
                  <a:pt x="895730" y="39242"/>
                </a:lnTo>
                <a:lnTo>
                  <a:pt x="820038" y="0"/>
                </a:lnTo>
                <a:close/>
              </a:path>
              <a:path w="895984" h="76200">
                <a:moveTo>
                  <a:pt x="819539" y="33328"/>
                </a:moveTo>
                <a:lnTo>
                  <a:pt x="819396" y="42853"/>
                </a:lnTo>
                <a:lnTo>
                  <a:pt x="832103" y="43052"/>
                </a:lnTo>
                <a:lnTo>
                  <a:pt x="832230" y="33527"/>
                </a:lnTo>
                <a:lnTo>
                  <a:pt x="819539" y="33328"/>
                </a:lnTo>
                <a:close/>
              </a:path>
              <a:path w="895984" h="76200">
                <a:moveTo>
                  <a:pt x="253" y="20446"/>
                </a:moveTo>
                <a:lnTo>
                  <a:pt x="0" y="29971"/>
                </a:lnTo>
                <a:lnTo>
                  <a:pt x="819396" y="42853"/>
                </a:lnTo>
                <a:lnTo>
                  <a:pt x="819539" y="33328"/>
                </a:lnTo>
                <a:lnTo>
                  <a:pt x="253" y="20446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250683" y="4035805"/>
            <a:ext cx="1715770" cy="415290"/>
          </a:xfrm>
          <a:custGeom>
            <a:avLst/>
            <a:gdLst/>
            <a:ahLst/>
            <a:cxnLst/>
            <a:rect l="l" t="t" r="r" b="b"/>
            <a:pathLst>
              <a:path w="1715770" h="415289">
                <a:moveTo>
                  <a:pt x="0" y="207391"/>
                </a:moveTo>
                <a:lnTo>
                  <a:pt x="27565" y="155032"/>
                </a:lnTo>
                <a:lnTo>
                  <a:pt x="74425" y="122761"/>
                </a:lnTo>
                <a:lnTo>
                  <a:pt x="141670" y="93178"/>
                </a:lnTo>
                <a:lnTo>
                  <a:pt x="182292" y="79550"/>
                </a:lnTo>
                <a:lnTo>
                  <a:pt x="227239" y="66781"/>
                </a:lnTo>
                <a:lnTo>
                  <a:pt x="276252" y="54932"/>
                </a:lnTo>
                <a:lnTo>
                  <a:pt x="329074" y="44067"/>
                </a:lnTo>
                <a:lnTo>
                  <a:pt x="385447" y="34246"/>
                </a:lnTo>
                <a:lnTo>
                  <a:pt x="445115" y="25534"/>
                </a:lnTo>
                <a:lnTo>
                  <a:pt x="507820" y="17991"/>
                </a:lnTo>
                <a:lnTo>
                  <a:pt x="573303" y="11680"/>
                </a:lnTo>
                <a:lnTo>
                  <a:pt x="641309" y="6663"/>
                </a:lnTo>
                <a:lnTo>
                  <a:pt x="711580" y="3003"/>
                </a:lnTo>
                <a:lnTo>
                  <a:pt x="783857" y="761"/>
                </a:lnTo>
                <a:lnTo>
                  <a:pt x="857885" y="0"/>
                </a:lnTo>
                <a:lnTo>
                  <a:pt x="931893" y="761"/>
                </a:lnTo>
                <a:lnTo>
                  <a:pt x="1004153" y="3003"/>
                </a:lnTo>
                <a:lnTo>
                  <a:pt x="1074409" y="6663"/>
                </a:lnTo>
                <a:lnTo>
                  <a:pt x="1142401" y="11680"/>
                </a:lnTo>
                <a:lnTo>
                  <a:pt x="1207873" y="17991"/>
                </a:lnTo>
                <a:lnTo>
                  <a:pt x="1270568" y="25534"/>
                </a:lnTo>
                <a:lnTo>
                  <a:pt x="1330227" y="34246"/>
                </a:lnTo>
                <a:lnTo>
                  <a:pt x="1386593" y="44067"/>
                </a:lnTo>
                <a:lnTo>
                  <a:pt x="1439409" y="54932"/>
                </a:lnTo>
                <a:lnTo>
                  <a:pt x="1488417" y="66781"/>
                </a:lnTo>
                <a:lnTo>
                  <a:pt x="1533359" y="79550"/>
                </a:lnTo>
                <a:lnTo>
                  <a:pt x="1573979" y="93178"/>
                </a:lnTo>
                <a:lnTo>
                  <a:pt x="1610018" y="107602"/>
                </a:lnTo>
                <a:lnTo>
                  <a:pt x="1667325" y="138592"/>
                </a:lnTo>
                <a:lnTo>
                  <a:pt x="1703220" y="172020"/>
                </a:lnTo>
                <a:lnTo>
                  <a:pt x="1715643" y="207391"/>
                </a:lnTo>
                <a:lnTo>
                  <a:pt x="1712494" y="225287"/>
                </a:lnTo>
                <a:lnTo>
                  <a:pt x="1688078" y="259749"/>
                </a:lnTo>
                <a:lnTo>
                  <a:pt x="1641219" y="292020"/>
                </a:lnTo>
                <a:lnTo>
                  <a:pt x="1573979" y="321603"/>
                </a:lnTo>
                <a:lnTo>
                  <a:pt x="1533359" y="335231"/>
                </a:lnTo>
                <a:lnTo>
                  <a:pt x="1488417" y="348000"/>
                </a:lnTo>
                <a:lnTo>
                  <a:pt x="1439409" y="359849"/>
                </a:lnTo>
                <a:lnTo>
                  <a:pt x="1386593" y="370714"/>
                </a:lnTo>
                <a:lnTo>
                  <a:pt x="1330227" y="380535"/>
                </a:lnTo>
                <a:lnTo>
                  <a:pt x="1270568" y="389247"/>
                </a:lnTo>
                <a:lnTo>
                  <a:pt x="1207873" y="396790"/>
                </a:lnTo>
                <a:lnTo>
                  <a:pt x="1142401" y="403101"/>
                </a:lnTo>
                <a:lnTo>
                  <a:pt x="1074409" y="408118"/>
                </a:lnTo>
                <a:lnTo>
                  <a:pt x="1004153" y="411778"/>
                </a:lnTo>
                <a:lnTo>
                  <a:pt x="931893" y="414020"/>
                </a:lnTo>
                <a:lnTo>
                  <a:pt x="857885" y="414782"/>
                </a:lnTo>
                <a:lnTo>
                  <a:pt x="783857" y="414020"/>
                </a:lnTo>
                <a:lnTo>
                  <a:pt x="711580" y="411778"/>
                </a:lnTo>
                <a:lnTo>
                  <a:pt x="641309" y="408118"/>
                </a:lnTo>
                <a:lnTo>
                  <a:pt x="573303" y="403101"/>
                </a:lnTo>
                <a:lnTo>
                  <a:pt x="507820" y="396790"/>
                </a:lnTo>
                <a:lnTo>
                  <a:pt x="445115" y="389247"/>
                </a:lnTo>
                <a:lnTo>
                  <a:pt x="385447" y="380535"/>
                </a:lnTo>
                <a:lnTo>
                  <a:pt x="329074" y="370714"/>
                </a:lnTo>
                <a:lnTo>
                  <a:pt x="276252" y="359849"/>
                </a:lnTo>
                <a:lnTo>
                  <a:pt x="227239" y="348000"/>
                </a:lnTo>
                <a:lnTo>
                  <a:pt x="182292" y="335231"/>
                </a:lnTo>
                <a:lnTo>
                  <a:pt x="141670" y="321603"/>
                </a:lnTo>
                <a:lnTo>
                  <a:pt x="105628" y="307179"/>
                </a:lnTo>
                <a:lnTo>
                  <a:pt x="48318" y="276189"/>
                </a:lnTo>
                <a:lnTo>
                  <a:pt x="12422" y="242761"/>
                </a:lnTo>
                <a:lnTo>
                  <a:pt x="0" y="207391"/>
                </a:lnTo>
                <a:close/>
              </a:path>
            </a:pathLst>
          </a:custGeom>
          <a:ln w="12700">
            <a:solidFill>
              <a:srgbClr val="E8B7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769097" y="4079240"/>
            <a:ext cx="678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Досв</a:t>
            </a:r>
            <a:r>
              <a:rPr sz="1800" spc="-10" dirty="0">
                <a:latin typeface="Calibri"/>
                <a:cs typeface="Calibri"/>
              </a:rPr>
              <a:t>і</a:t>
            </a:r>
            <a:r>
              <a:rPr sz="1800" dirty="0">
                <a:latin typeface="Calibri"/>
                <a:cs typeface="Calibri"/>
              </a:rPr>
              <a:t>д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995415" y="1578736"/>
            <a:ext cx="2804160" cy="2702560"/>
            <a:chOff x="5995415" y="1578736"/>
            <a:chExt cx="2804160" cy="2702560"/>
          </a:xfrm>
        </p:grpSpPr>
        <p:sp>
          <p:nvSpPr>
            <p:cNvPr id="37" name="object 37"/>
            <p:cNvSpPr/>
            <p:nvPr/>
          </p:nvSpPr>
          <p:spPr>
            <a:xfrm>
              <a:off x="5995415" y="4205097"/>
              <a:ext cx="1255395" cy="76200"/>
            </a:xfrm>
            <a:custGeom>
              <a:avLst/>
              <a:gdLst/>
              <a:ahLst/>
              <a:cxnLst/>
              <a:rect l="l" t="t" r="r" b="b"/>
              <a:pathLst>
                <a:path w="1255395" h="76200">
                  <a:moveTo>
                    <a:pt x="1179067" y="0"/>
                  </a:moveTo>
                  <a:lnTo>
                    <a:pt x="1179067" y="76200"/>
                  </a:lnTo>
                  <a:lnTo>
                    <a:pt x="1245615" y="42925"/>
                  </a:lnTo>
                  <a:lnTo>
                    <a:pt x="1191767" y="42925"/>
                  </a:lnTo>
                  <a:lnTo>
                    <a:pt x="1191767" y="33400"/>
                  </a:lnTo>
                  <a:lnTo>
                    <a:pt x="1245869" y="33400"/>
                  </a:lnTo>
                  <a:lnTo>
                    <a:pt x="1179067" y="0"/>
                  </a:lnTo>
                  <a:close/>
                </a:path>
                <a:path w="1255395" h="76200">
                  <a:moveTo>
                    <a:pt x="1179067" y="33400"/>
                  </a:moveTo>
                  <a:lnTo>
                    <a:pt x="0" y="33400"/>
                  </a:lnTo>
                  <a:lnTo>
                    <a:pt x="0" y="42925"/>
                  </a:lnTo>
                  <a:lnTo>
                    <a:pt x="1179067" y="42925"/>
                  </a:lnTo>
                  <a:lnTo>
                    <a:pt x="1179067" y="33400"/>
                  </a:lnTo>
                  <a:close/>
                </a:path>
                <a:path w="1255395" h="76200">
                  <a:moveTo>
                    <a:pt x="1245869" y="33400"/>
                  </a:moveTo>
                  <a:lnTo>
                    <a:pt x="1191767" y="33400"/>
                  </a:lnTo>
                  <a:lnTo>
                    <a:pt x="1191767" y="42925"/>
                  </a:lnTo>
                  <a:lnTo>
                    <a:pt x="1245615" y="42925"/>
                  </a:lnTo>
                  <a:lnTo>
                    <a:pt x="1255267" y="38100"/>
                  </a:lnTo>
                  <a:lnTo>
                    <a:pt x="1245869" y="3340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30642" y="1585086"/>
              <a:ext cx="1362710" cy="400685"/>
            </a:xfrm>
            <a:custGeom>
              <a:avLst/>
              <a:gdLst/>
              <a:ahLst/>
              <a:cxnLst/>
              <a:rect l="l" t="t" r="r" b="b"/>
              <a:pathLst>
                <a:path w="1362709" h="400685">
                  <a:moveTo>
                    <a:pt x="0" y="200278"/>
                  </a:moveTo>
                  <a:lnTo>
                    <a:pt x="13837" y="159914"/>
                  </a:lnTo>
                  <a:lnTo>
                    <a:pt x="53522" y="122318"/>
                  </a:lnTo>
                  <a:lnTo>
                    <a:pt x="116318" y="88298"/>
                  </a:lnTo>
                  <a:lnTo>
                    <a:pt x="155526" y="72880"/>
                  </a:lnTo>
                  <a:lnTo>
                    <a:pt x="199485" y="58658"/>
                  </a:lnTo>
                  <a:lnTo>
                    <a:pt x="247852" y="45732"/>
                  </a:lnTo>
                  <a:lnTo>
                    <a:pt x="300285" y="34202"/>
                  </a:lnTo>
                  <a:lnTo>
                    <a:pt x="356442" y="24171"/>
                  </a:lnTo>
                  <a:lnTo>
                    <a:pt x="415980" y="15738"/>
                  </a:lnTo>
                  <a:lnTo>
                    <a:pt x="478557" y="9003"/>
                  </a:lnTo>
                  <a:lnTo>
                    <a:pt x="543831" y="4068"/>
                  </a:lnTo>
                  <a:lnTo>
                    <a:pt x="611460" y="1033"/>
                  </a:lnTo>
                  <a:lnTo>
                    <a:pt x="681101" y="0"/>
                  </a:lnTo>
                  <a:lnTo>
                    <a:pt x="750741" y="1033"/>
                  </a:lnTo>
                  <a:lnTo>
                    <a:pt x="818370" y="4068"/>
                  </a:lnTo>
                  <a:lnTo>
                    <a:pt x="883644" y="9003"/>
                  </a:lnTo>
                  <a:lnTo>
                    <a:pt x="946221" y="15738"/>
                  </a:lnTo>
                  <a:lnTo>
                    <a:pt x="1005759" y="24171"/>
                  </a:lnTo>
                  <a:lnTo>
                    <a:pt x="1061916" y="34202"/>
                  </a:lnTo>
                  <a:lnTo>
                    <a:pt x="1114349" y="45732"/>
                  </a:lnTo>
                  <a:lnTo>
                    <a:pt x="1162716" y="58658"/>
                  </a:lnTo>
                  <a:lnTo>
                    <a:pt x="1206675" y="72880"/>
                  </a:lnTo>
                  <a:lnTo>
                    <a:pt x="1245883" y="88298"/>
                  </a:lnTo>
                  <a:lnTo>
                    <a:pt x="1308679" y="122318"/>
                  </a:lnTo>
                  <a:lnTo>
                    <a:pt x="1348364" y="159914"/>
                  </a:lnTo>
                  <a:lnTo>
                    <a:pt x="1362202" y="200278"/>
                  </a:lnTo>
                  <a:lnTo>
                    <a:pt x="1358685" y="220758"/>
                  </a:lnTo>
                  <a:lnTo>
                    <a:pt x="1331582" y="259849"/>
                  </a:lnTo>
                  <a:lnTo>
                    <a:pt x="1279999" y="295775"/>
                  </a:lnTo>
                  <a:lnTo>
                    <a:pt x="1206675" y="327729"/>
                  </a:lnTo>
                  <a:lnTo>
                    <a:pt x="1162716" y="341963"/>
                  </a:lnTo>
                  <a:lnTo>
                    <a:pt x="1114349" y="354901"/>
                  </a:lnTo>
                  <a:lnTo>
                    <a:pt x="1061916" y="366441"/>
                  </a:lnTo>
                  <a:lnTo>
                    <a:pt x="1005759" y="376484"/>
                  </a:lnTo>
                  <a:lnTo>
                    <a:pt x="946221" y="384927"/>
                  </a:lnTo>
                  <a:lnTo>
                    <a:pt x="883644" y="391669"/>
                  </a:lnTo>
                  <a:lnTo>
                    <a:pt x="818370" y="396610"/>
                  </a:lnTo>
                  <a:lnTo>
                    <a:pt x="750741" y="399649"/>
                  </a:lnTo>
                  <a:lnTo>
                    <a:pt x="681101" y="400685"/>
                  </a:lnTo>
                  <a:lnTo>
                    <a:pt x="611460" y="399649"/>
                  </a:lnTo>
                  <a:lnTo>
                    <a:pt x="543831" y="396610"/>
                  </a:lnTo>
                  <a:lnTo>
                    <a:pt x="478557" y="391669"/>
                  </a:lnTo>
                  <a:lnTo>
                    <a:pt x="415980" y="384927"/>
                  </a:lnTo>
                  <a:lnTo>
                    <a:pt x="356442" y="376484"/>
                  </a:lnTo>
                  <a:lnTo>
                    <a:pt x="300285" y="366441"/>
                  </a:lnTo>
                  <a:lnTo>
                    <a:pt x="247852" y="354901"/>
                  </a:lnTo>
                  <a:lnTo>
                    <a:pt x="199485" y="341963"/>
                  </a:lnTo>
                  <a:lnTo>
                    <a:pt x="155526" y="327729"/>
                  </a:lnTo>
                  <a:lnTo>
                    <a:pt x="116318" y="312299"/>
                  </a:lnTo>
                  <a:lnTo>
                    <a:pt x="53522" y="278258"/>
                  </a:lnTo>
                  <a:lnTo>
                    <a:pt x="13837" y="240649"/>
                  </a:lnTo>
                  <a:lnTo>
                    <a:pt x="0" y="200278"/>
                  </a:lnTo>
                  <a:close/>
                </a:path>
              </a:pathLst>
            </a:custGeom>
            <a:ln w="12700">
              <a:solidFill>
                <a:srgbClr val="E8B7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717917" y="1620773"/>
            <a:ext cx="791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Па</a:t>
            </a:r>
            <a:r>
              <a:rPr sz="1800" spc="-10" dirty="0">
                <a:latin typeface="Calibri"/>
                <a:cs typeface="Calibri"/>
              </a:rPr>
              <a:t>м</a:t>
            </a:r>
            <a:r>
              <a:rPr sz="1800" spc="-5" dirty="0">
                <a:latin typeface="Calibri"/>
                <a:cs typeface="Calibri"/>
              </a:rPr>
              <a:t>’ять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073008" y="295275"/>
            <a:ext cx="2044064" cy="3594100"/>
            <a:chOff x="8073008" y="295275"/>
            <a:chExt cx="2044064" cy="3594100"/>
          </a:xfrm>
        </p:grpSpPr>
        <p:sp>
          <p:nvSpPr>
            <p:cNvPr id="41" name="object 41"/>
            <p:cNvSpPr/>
            <p:nvPr/>
          </p:nvSpPr>
          <p:spPr>
            <a:xfrm>
              <a:off x="8073008" y="1985645"/>
              <a:ext cx="76200" cy="366395"/>
            </a:xfrm>
            <a:custGeom>
              <a:avLst/>
              <a:gdLst/>
              <a:ahLst/>
              <a:cxnLst/>
              <a:rect l="l" t="t" r="r" b="b"/>
              <a:pathLst>
                <a:path w="76200" h="366394">
                  <a:moveTo>
                    <a:pt x="33410" y="76097"/>
                  </a:moveTo>
                  <a:lnTo>
                    <a:pt x="30734" y="365887"/>
                  </a:lnTo>
                  <a:lnTo>
                    <a:pt x="40259" y="366013"/>
                  </a:lnTo>
                  <a:lnTo>
                    <a:pt x="42935" y="76176"/>
                  </a:lnTo>
                  <a:lnTo>
                    <a:pt x="33410" y="76097"/>
                  </a:lnTo>
                  <a:close/>
                </a:path>
                <a:path w="76200" h="366394">
                  <a:moveTo>
                    <a:pt x="69811" y="63372"/>
                  </a:moveTo>
                  <a:lnTo>
                    <a:pt x="33527" y="63372"/>
                  </a:lnTo>
                  <a:lnTo>
                    <a:pt x="43052" y="63500"/>
                  </a:lnTo>
                  <a:lnTo>
                    <a:pt x="42935" y="76176"/>
                  </a:lnTo>
                  <a:lnTo>
                    <a:pt x="76200" y="76453"/>
                  </a:lnTo>
                  <a:lnTo>
                    <a:pt x="69811" y="63372"/>
                  </a:lnTo>
                  <a:close/>
                </a:path>
                <a:path w="76200" h="366394">
                  <a:moveTo>
                    <a:pt x="33527" y="63372"/>
                  </a:moveTo>
                  <a:lnTo>
                    <a:pt x="33410" y="76097"/>
                  </a:lnTo>
                  <a:lnTo>
                    <a:pt x="42935" y="76176"/>
                  </a:lnTo>
                  <a:lnTo>
                    <a:pt x="43052" y="63500"/>
                  </a:lnTo>
                  <a:lnTo>
                    <a:pt x="33527" y="63372"/>
                  </a:lnTo>
                  <a:close/>
                </a:path>
                <a:path w="76200" h="366394">
                  <a:moveTo>
                    <a:pt x="38862" y="0"/>
                  </a:moveTo>
                  <a:lnTo>
                    <a:pt x="0" y="75818"/>
                  </a:lnTo>
                  <a:lnTo>
                    <a:pt x="33410" y="76097"/>
                  </a:lnTo>
                  <a:lnTo>
                    <a:pt x="33527" y="63372"/>
                  </a:lnTo>
                  <a:lnTo>
                    <a:pt x="69811" y="63372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648316" y="301625"/>
              <a:ext cx="462280" cy="3581400"/>
            </a:xfrm>
            <a:custGeom>
              <a:avLst/>
              <a:gdLst/>
              <a:ahLst/>
              <a:cxnLst/>
              <a:rect l="l" t="t" r="r" b="b"/>
              <a:pathLst>
                <a:path w="462279" h="3581400">
                  <a:moveTo>
                    <a:pt x="0" y="76962"/>
                  </a:moveTo>
                  <a:lnTo>
                    <a:pt x="6042" y="47041"/>
                  </a:lnTo>
                  <a:lnTo>
                    <a:pt x="22526" y="22574"/>
                  </a:lnTo>
                  <a:lnTo>
                    <a:pt x="46988" y="6060"/>
                  </a:lnTo>
                  <a:lnTo>
                    <a:pt x="76961" y="0"/>
                  </a:lnTo>
                  <a:lnTo>
                    <a:pt x="384936" y="0"/>
                  </a:lnTo>
                  <a:lnTo>
                    <a:pt x="414910" y="6060"/>
                  </a:lnTo>
                  <a:lnTo>
                    <a:pt x="439372" y="22574"/>
                  </a:lnTo>
                  <a:lnTo>
                    <a:pt x="455856" y="47041"/>
                  </a:lnTo>
                  <a:lnTo>
                    <a:pt x="461899" y="76962"/>
                  </a:lnTo>
                  <a:lnTo>
                    <a:pt x="461899" y="3503929"/>
                  </a:lnTo>
                  <a:lnTo>
                    <a:pt x="455856" y="3533903"/>
                  </a:lnTo>
                  <a:lnTo>
                    <a:pt x="439372" y="3558365"/>
                  </a:lnTo>
                  <a:lnTo>
                    <a:pt x="414910" y="3574849"/>
                  </a:lnTo>
                  <a:lnTo>
                    <a:pt x="384936" y="3580892"/>
                  </a:lnTo>
                  <a:lnTo>
                    <a:pt x="76961" y="3580892"/>
                  </a:lnTo>
                  <a:lnTo>
                    <a:pt x="46988" y="3574849"/>
                  </a:lnTo>
                  <a:lnTo>
                    <a:pt x="22526" y="3558365"/>
                  </a:lnTo>
                  <a:lnTo>
                    <a:pt x="6042" y="3533903"/>
                  </a:lnTo>
                  <a:lnTo>
                    <a:pt x="0" y="3503929"/>
                  </a:lnTo>
                  <a:lnTo>
                    <a:pt x="0" y="76962"/>
                  </a:lnTo>
                  <a:close/>
                </a:path>
              </a:pathLst>
            </a:custGeom>
            <a:ln w="12700">
              <a:solidFill>
                <a:srgbClr val="E8B7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772777" y="617585"/>
            <a:ext cx="254000" cy="2954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5" dirty="0">
                <a:latin typeface="Calibri"/>
                <a:cs typeface="Calibri"/>
              </a:rPr>
              <a:t>Фактори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внутрішнього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впливу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672461" y="744346"/>
            <a:ext cx="7245350" cy="3503929"/>
          </a:xfrm>
          <a:custGeom>
            <a:avLst/>
            <a:gdLst/>
            <a:ahLst/>
            <a:cxnLst/>
            <a:rect l="l" t="t" r="r" b="b"/>
            <a:pathLst>
              <a:path w="7245350" h="3503929">
                <a:moveTo>
                  <a:pt x="6975729" y="33274"/>
                </a:moveTo>
                <a:lnTo>
                  <a:pt x="3399155" y="33274"/>
                </a:lnTo>
                <a:lnTo>
                  <a:pt x="3399155" y="0"/>
                </a:lnTo>
                <a:lnTo>
                  <a:pt x="3322955" y="38100"/>
                </a:lnTo>
                <a:lnTo>
                  <a:pt x="3399155" y="76200"/>
                </a:lnTo>
                <a:lnTo>
                  <a:pt x="3399155" y="42799"/>
                </a:lnTo>
                <a:lnTo>
                  <a:pt x="6975729" y="42799"/>
                </a:lnTo>
                <a:lnTo>
                  <a:pt x="6975729" y="33274"/>
                </a:lnTo>
                <a:close/>
              </a:path>
              <a:path w="7245350" h="3503929">
                <a:moveTo>
                  <a:pt x="6975983" y="2906903"/>
                </a:moveTo>
                <a:lnTo>
                  <a:pt x="6899783" y="2868676"/>
                </a:lnTo>
                <a:lnTo>
                  <a:pt x="6899719" y="2902064"/>
                </a:lnTo>
                <a:lnTo>
                  <a:pt x="0" y="2888361"/>
                </a:lnTo>
                <a:lnTo>
                  <a:pt x="0" y="2897886"/>
                </a:lnTo>
                <a:lnTo>
                  <a:pt x="6899707" y="2911589"/>
                </a:lnTo>
                <a:lnTo>
                  <a:pt x="6899656" y="2944876"/>
                </a:lnTo>
                <a:lnTo>
                  <a:pt x="6966534" y="2911602"/>
                </a:lnTo>
                <a:lnTo>
                  <a:pt x="6975983" y="2906903"/>
                </a:lnTo>
                <a:close/>
              </a:path>
              <a:path w="7245350" h="3503929">
                <a:moveTo>
                  <a:pt x="6975983" y="1040765"/>
                </a:moveTo>
                <a:lnTo>
                  <a:pt x="6966331" y="1035939"/>
                </a:lnTo>
                <a:lnTo>
                  <a:pt x="6899783" y="1002665"/>
                </a:lnTo>
                <a:lnTo>
                  <a:pt x="6899783" y="1035951"/>
                </a:lnTo>
                <a:lnTo>
                  <a:pt x="6120384" y="1036320"/>
                </a:lnTo>
                <a:lnTo>
                  <a:pt x="6120384" y="1045845"/>
                </a:lnTo>
                <a:lnTo>
                  <a:pt x="6899783" y="1045476"/>
                </a:lnTo>
                <a:lnTo>
                  <a:pt x="6899783" y="1078865"/>
                </a:lnTo>
                <a:lnTo>
                  <a:pt x="6975983" y="1040765"/>
                </a:lnTo>
                <a:close/>
              </a:path>
              <a:path w="7245350" h="3503929">
                <a:moveTo>
                  <a:pt x="7244969" y="3214497"/>
                </a:moveTo>
                <a:lnTo>
                  <a:pt x="7238619" y="3201797"/>
                </a:lnTo>
                <a:lnTo>
                  <a:pt x="7206869" y="3138297"/>
                </a:lnTo>
                <a:lnTo>
                  <a:pt x="7168769" y="3214497"/>
                </a:lnTo>
                <a:lnTo>
                  <a:pt x="7202043" y="3214497"/>
                </a:lnTo>
                <a:lnTo>
                  <a:pt x="7202043" y="3494151"/>
                </a:lnTo>
                <a:lnTo>
                  <a:pt x="6293866" y="3494151"/>
                </a:lnTo>
                <a:lnTo>
                  <a:pt x="6293866" y="3503676"/>
                </a:lnTo>
                <a:lnTo>
                  <a:pt x="7211568" y="3503676"/>
                </a:lnTo>
                <a:lnTo>
                  <a:pt x="7211568" y="3498850"/>
                </a:lnTo>
                <a:lnTo>
                  <a:pt x="7211568" y="3494151"/>
                </a:lnTo>
                <a:lnTo>
                  <a:pt x="7211568" y="3214497"/>
                </a:lnTo>
                <a:lnTo>
                  <a:pt x="7244969" y="3214497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127375" y="0"/>
            <a:ext cx="4770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5" dirty="0">
                <a:latin typeface="Arial"/>
                <a:cs typeface="Arial"/>
              </a:rPr>
              <a:t>Модель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95" dirty="0">
                <a:latin typeface="Arial"/>
                <a:cs typeface="Arial"/>
              </a:rPr>
              <a:t>прийняття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80" dirty="0">
                <a:latin typeface="Arial"/>
                <a:cs typeface="Arial"/>
              </a:rPr>
              <a:t>рішень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45" dirty="0">
                <a:latin typeface="Arial"/>
                <a:cs typeface="Arial"/>
              </a:rPr>
              <a:t>про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60" dirty="0">
                <a:latin typeface="Arial"/>
                <a:cs typeface="Arial"/>
              </a:rPr>
              <a:t>купівлю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1066" y="740537"/>
            <a:ext cx="8699500" cy="4453255"/>
            <a:chOff x="1671066" y="740537"/>
            <a:chExt cx="8699500" cy="4453255"/>
          </a:xfrm>
        </p:grpSpPr>
        <p:sp>
          <p:nvSpPr>
            <p:cNvPr id="3" name="object 3"/>
            <p:cNvSpPr/>
            <p:nvPr/>
          </p:nvSpPr>
          <p:spPr>
            <a:xfrm>
              <a:off x="1677416" y="746887"/>
              <a:ext cx="8686800" cy="4440555"/>
            </a:xfrm>
            <a:custGeom>
              <a:avLst/>
              <a:gdLst/>
              <a:ahLst/>
              <a:cxnLst/>
              <a:rect l="l" t="t" r="r" b="b"/>
              <a:pathLst>
                <a:path w="8686800" h="4440555">
                  <a:moveTo>
                    <a:pt x="6466205" y="0"/>
                  </a:moveTo>
                  <a:lnTo>
                    <a:pt x="6466205" y="1110107"/>
                  </a:lnTo>
                  <a:lnTo>
                    <a:pt x="0" y="1110107"/>
                  </a:lnTo>
                  <a:lnTo>
                    <a:pt x="0" y="3330321"/>
                  </a:lnTo>
                  <a:lnTo>
                    <a:pt x="6466205" y="3330321"/>
                  </a:lnTo>
                  <a:lnTo>
                    <a:pt x="6466205" y="4440428"/>
                  </a:lnTo>
                  <a:lnTo>
                    <a:pt x="8686418" y="2220214"/>
                  </a:lnTo>
                  <a:lnTo>
                    <a:pt x="646620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7416" y="746887"/>
              <a:ext cx="8686800" cy="4440555"/>
            </a:xfrm>
            <a:custGeom>
              <a:avLst/>
              <a:gdLst/>
              <a:ahLst/>
              <a:cxnLst/>
              <a:rect l="l" t="t" r="r" b="b"/>
              <a:pathLst>
                <a:path w="8686800" h="4440555">
                  <a:moveTo>
                    <a:pt x="0" y="1110107"/>
                  </a:moveTo>
                  <a:lnTo>
                    <a:pt x="6466205" y="1110107"/>
                  </a:lnTo>
                  <a:lnTo>
                    <a:pt x="6466205" y="0"/>
                  </a:lnTo>
                  <a:lnTo>
                    <a:pt x="8686418" y="2220214"/>
                  </a:lnTo>
                  <a:lnTo>
                    <a:pt x="6466205" y="4440428"/>
                  </a:lnTo>
                  <a:lnTo>
                    <a:pt x="6466205" y="3330321"/>
                  </a:lnTo>
                  <a:lnTo>
                    <a:pt x="0" y="3330321"/>
                  </a:lnTo>
                  <a:lnTo>
                    <a:pt x="0" y="1110107"/>
                  </a:lnTo>
                  <a:close/>
                </a:path>
              </a:pathLst>
            </a:custGeom>
            <a:ln w="12699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77079" y="173222"/>
            <a:ext cx="362000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45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Усвідомлення</a:t>
            </a:r>
            <a:r>
              <a:rPr lang="uk-UA" sz="240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spc="70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потреби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4935" y="1462786"/>
            <a:ext cx="442595" cy="2979420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vert270" wrap="square" lIns="0" tIns="68580" rIns="0" bIns="0" rtlCol="0">
            <a:spAutoFit/>
          </a:bodyPr>
          <a:lstStyle/>
          <a:p>
            <a:pPr marL="786765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latin typeface="Calibri"/>
                <a:cs typeface="Calibri"/>
              </a:rPr>
              <a:t>Реальний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84907" y="496849"/>
            <a:ext cx="1838960" cy="673735"/>
          </a:xfrm>
          <a:custGeom>
            <a:avLst/>
            <a:gdLst/>
            <a:ahLst/>
            <a:cxnLst/>
            <a:rect l="l" t="t" r="r" b="b"/>
            <a:pathLst>
              <a:path w="1838960" h="673735">
                <a:moveTo>
                  <a:pt x="1838579" y="0"/>
                </a:moveTo>
                <a:lnTo>
                  <a:pt x="0" y="0"/>
                </a:lnTo>
                <a:lnTo>
                  <a:pt x="0" y="673201"/>
                </a:lnTo>
                <a:lnTo>
                  <a:pt x="1838579" y="673201"/>
                </a:lnTo>
                <a:lnTo>
                  <a:pt x="1838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84907" y="496849"/>
            <a:ext cx="1838960" cy="673735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514984" marR="109855" indent="-398145">
              <a:lnSpc>
                <a:spcPct val="100000"/>
              </a:lnSpc>
              <a:spcBef>
                <a:spcPts val="370"/>
              </a:spcBef>
            </a:pP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еусв</a:t>
            </a:r>
            <a:r>
              <a:rPr sz="1800" spc="-5" dirty="0">
                <a:latin typeface="Calibri"/>
                <a:cs typeface="Calibri"/>
              </a:rPr>
              <a:t>ідомл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5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я  потреби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65630" y="803275"/>
            <a:ext cx="1319530" cy="659765"/>
          </a:xfrm>
          <a:custGeom>
            <a:avLst/>
            <a:gdLst/>
            <a:ahLst/>
            <a:cxnLst/>
            <a:rect l="l" t="t" r="r" b="b"/>
            <a:pathLst>
              <a:path w="1319530" h="659765">
                <a:moveTo>
                  <a:pt x="0" y="478536"/>
                </a:moveTo>
                <a:lnTo>
                  <a:pt x="90424" y="659511"/>
                </a:lnTo>
                <a:lnTo>
                  <a:pt x="150791" y="538861"/>
                </a:lnTo>
                <a:lnTo>
                  <a:pt x="60325" y="538861"/>
                </a:lnTo>
                <a:lnTo>
                  <a:pt x="60240" y="518724"/>
                </a:lnTo>
                <a:lnTo>
                  <a:pt x="0" y="478536"/>
                </a:lnTo>
                <a:close/>
              </a:path>
              <a:path w="1319530" h="659765">
                <a:moveTo>
                  <a:pt x="60325" y="518780"/>
                </a:moveTo>
                <a:lnTo>
                  <a:pt x="60325" y="538861"/>
                </a:lnTo>
                <a:lnTo>
                  <a:pt x="90424" y="538861"/>
                </a:lnTo>
                <a:lnTo>
                  <a:pt x="60325" y="518780"/>
                </a:lnTo>
                <a:close/>
              </a:path>
              <a:path w="1319530" h="659765">
                <a:moveTo>
                  <a:pt x="1319276" y="0"/>
                </a:moveTo>
                <a:lnTo>
                  <a:pt x="60325" y="0"/>
                </a:lnTo>
                <a:lnTo>
                  <a:pt x="60325" y="518780"/>
                </a:lnTo>
                <a:lnTo>
                  <a:pt x="90424" y="538861"/>
                </a:lnTo>
                <a:lnTo>
                  <a:pt x="120565" y="518780"/>
                </a:lnTo>
                <a:lnTo>
                  <a:pt x="120650" y="60325"/>
                </a:lnTo>
                <a:lnTo>
                  <a:pt x="90424" y="60325"/>
                </a:lnTo>
                <a:lnTo>
                  <a:pt x="120650" y="30225"/>
                </a:lnTo>
                <a:lnTo>
                  <a:pt x="1319276" y="30225"/>
                </a:lnTo>
                <a:lnTo>
                  <a:pt x="1319276" y="0"/>
                </a:lnTo>
                <a:close/>
              </a:path>
              <a:path w="1319530" h="659765">
                <a:moveTo>
                  <a:pt x="120650" y="518724"/>
                </a:moveTo>
                <a:lnTo>
                  <a:pt x="90424" y="538861"/>
                </a:lnTo>
                <a:lnTo>
                  <a:pt x="120650" y="538861"/>
                </a:lnTo>
                <a:lnTo>
                  <a:pt x="120650" y="518724"/>
                </a:lnTo>
                <a:close/>
              </a:path>
              <a:path w="1319530" h="659765">
                <a:moveTo>
                  <a:pt x="180975" y="478536"/>
                </a:moveTo>
                <a:lnTo>
                  <a:pt x="120650" y="518724"/>
                </a:lnTo>
                <a:lnTo>
                  <a:pt x="120650" y="538861"/>
                </a:lnTo>
                <a:lnTo>
                  <a:pt x="150791" y="538861"/>
                </a:lnTo>
                <a:lnTo>
                  <a:pt x="180975" y="478536"/>
                </a:lnTo>
                <a:close/>
              </a:path>
              <a:path w="1319530" h="659765">
                <a:moveTo>
                  <a:pt x="120650" y="30225"/>
                </a:moveTo>
                <a:lnTo>
                  <a:pt x="90424" y="60325"/>
                </a:lnTo>
                <a:lnTo>
                  <a:pt x="120650" y="60325"/>
                </a:lnTo>
                <a:lnTo>
                  <a:pt x="120650" y="30225"/>
                </a:lnTo>
                <a:close/>
              </a:path>
              <a:path w="1319530" h="659765">
                <a:moveTo>
                  <a:pt x="1319276" y="30225"/>
                </a:moveTo>
                <a:lnTo>
                  <a:pt x="120650" y="30225"/>
                </a:lnTo>
                <a:lnTo>
                  <a:pt x="120650" y="60325"/>
                </a:lnTo>
                <a:lnTo>
                  <a:pt x="1319276" y="60325"/>
                </a:lnTo>
                <a:lnTo>
                  <a:pt x="1319276" y="302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75001" y="1512684"/>
            <a:ext cx="1858645" cy="659130"/>
          </a:xfrm>
          <a:prstGeom prst="rect">
            <a:avLst/>
          </a:prstGeom>
          <a:solidFill>
            <a:srgbClr val="FFFFFF"/>
          </a:solidFill>
          <a:ln w="12700">
            <a:solidFill>
              <a:srgbClr val="E8B7B7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79730" marR="296545" indent="-7493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Calibri"/>
                <a:cs typeface="Calibri"/>
              </a:rPr>
              <a:t>Вище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порогу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сприйняття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58541" y="2613088"/>
            <a:ext cx="1130935" cy="668655"/>
          </a:xfrm>
          <a:prstGeom prst="rect">
            <a:avLst/>
          </a:prstGeom>
          <a:solidFill>
            <a:srgbClr val="FFFFFF"/>
          </a:solidFill>
          <a:ln w="12700">
            <a:solidFill>
              <a:srgbClr val="E8B7B7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latin typeface="Calibri"/>
                <a:cs typeface="Calibri"/>
              </a:rPr>
              <a:t>Ступінь</a:t>
            </a:r>
            <a:endParaRPr sz="1800">
              <a:latin typeface="Calibri"/>
              <a:cs typeface="Calibri"/>
            </a:endParaRPr>
          </a:p>
          <a:p>
            <a:pPr marL="16764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розриву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84907" y="3745344"/>
            <a:ext cx="1848485" cy="659130"/>
          </a:xfrm>
          <a:prstGeom prst="rect">
            <a:avLst/>
          </a:prstGeom>
          <a:solidFill>
            <a:srgbClr val="FFFFFF"/>
          </a:solidFill>
          <a:ln w="12700">
            <a:solidFill>
              <a:srgbClr val="E8B7B7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75285" marR="234315" indent="-131445">
              <a:lnSpc>
                <a:spcPct val="100000"/>
              </a:lnSpc>
              <a:spcBef>
                <a:spcPts val="320"/>
              </a:spcBef>
            </a:pPr>
            <a:r>
              <a:rPr sz="1800" spc="-5" dirty="0">
                <a:latin typeface="Calibri"/>
                <a:cs typeface="Calibri"/>
              </a:rPr>
              <a:t>Нижче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порогу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сприйняття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4400" y="2632773"/>
            <a:ext cx="1662683" cy="599523"/>
          </a:xfrm>
          <a:prstGeom prst="rect">
            <a:avLst/>
          </a:prstGeom>
          <a:solidFill>
            <a:srgbClr val="FFFFFF"/>
          </a:solidFill>
          <a:ln w="12700">
            <a:solidFill>
              <a:srgbClr val="E8B7B7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83845" marR="130810" indent="-144780">
              <a:lnSpc>
                <a:spcPct val="100000"/>
              </a:lnSpc>
              <a:spcBef>
                <a:spcPts val="355"/>
              </a:spcBef>
            </a:pPr>
            <a:r>
              <a:rPr sz="1800" spc="-5" dirty="0" err="1">
                <a:latin typeface="Calibri"/>
                <a:cs typeface="Calibri"/>
              </a:rPr>
              <a:t>У</a:t>
            </a:r>
            <a:r>
              <a:rPr sz="1800" spc="-10" dirty="0" err="1">
                <a:latin typeface="Calibri"/>
                <a:cs typeface="Calibri"/>
              </a:rPr>
              <a:t>с</a:t>
            </a:r>
            <a:r>
              <a:rPr sz="1800" dirty="0" err="1">
                <a:latin typeface="Calibri"/>
                <a:cs typeface="Calibri"/>
              </a:rPr>
              <a:t>відо</a:t>
            </a:r>
            <a:r>
              <a:rPr sz="1800" spc="-10" dirty="0" err="1">
                <a:latin typeface="Calibri"/>
                <a:cs typeface="Calibri"/>
              </a:rPr>
              <a:t>м</a:t>
            </a:r>
            <a:r>
              <a:rPr sz="1800" dirty="0" err="1">
                <a:latin typeface="Calibri"/>
                <a:cs typeface="Calibri"/>
              </a:rPr>
              <a:t>лення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потреби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963664" y="2632773"/>
            <a:ext cx="2930525" cy="668655"/>
          </a:xfrm>
          <a:prstGeom prst="rect">
            <a:avLst/>
          </a:prstGeom>
          <a:solidFill>
            <a:srgbClr val="FFFFFF"/>
          </a:solidFill>
          <a:ln w="12700">
            <a:solidFill>
              <a:srgbClr val="E8B7B7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21285" marR="113030" indent="46482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latin typeface="Calibri"/>
                <a:cs typeface="Calibri"/>
              </a:rPr>
              <a:t>Дії, спрямовані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досягнення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бажаного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стану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77289" y="1170050"/>
            <a:ext cx="8698865" cy="2934970"/>
          </a:xfrm>
          <a:custGeom>
            <a:avLst/>
            <a:gdLst/>
            <a:ahLst/>
            <a:cxnLst/>
            <a:rect l="l" t="t" r="r" b="b"/>
            <a:pathLst>
              <a:path w="8698865" h="2934970">
                <a:moveTo>
                  <a:pt x="1381252" y="1777492"/>
                </a:moveTo>
                <a:lnTo>
                  <a:pt x="1321346" y="1747774"/>
                </a:lnTo>
                <a:lnTo>
                  <a:pt x="1200023" y="1687576"/>
                </a:lnTo>
                <a:lnTo>
                  <a:pt x="1240447" y="1747850"/>
                </a:lnTo>
                <a:lnTo>
                  <a:pt x="0" y="1752092"/>
                </a:lnTo>
                <a:lnTo>
                  <a:pt x="254" y="1812417"/>
                </a:lnTo>
                <a:lnTo>
                  <a:pt x="1240574" y="1808175"/>
                </a:lnTo>
                <a:lnTo>
                  <a:pt x="1200658" y="1868551"/>
                </a:lnTo>
                <a:lnTo>
                  <a:pt x="1381252" y="1777492"/>
                </a:lnTo>
                <a:close/>
              </a:path>
              <a:path w="8698865" h="2934970">
                <a:moveTo>
                  <a:pt x="2017395" y="180975"/>
                </a:moveTo>
                <a:lnTo>
                  <a:pt x="1987245" y="120650"/>
                </a:lnTo>
                <a:lnTo>
                  <a:pt x="1926971" y="0"/>
                </a:lnTo>
                <a:lnTo>
                  <a:pt x="1836420" y="180975"/>
                </a:lnTo>
                <a:lnTo>
                  <a:pt x="1896745" y="140792"/>
                </a:lnTo>
                <a:lnTo>
                  <a:pt x="1896745" y="342646"/>
                </a:lnTo>
                <a:lnTo>
                  <a:pt x="1957070" y="342646"/>
                </a:lnTo>
                <a:lnTo>
                  <a:pt x="1957070" y="140741"/>
                </a:lnTo>
                <a:lnTo>
                  <a:pt x="1957070" y="120650"/>
                </a:lnTo>
                <a:lnTo>
                  <a:pt x="1957146" y="140792"/>
                </a:lnTo>
                <a:lnTo>
                  <a:pt x="2017395" y="180975"/>
                </a:lnTo>
                <a:close/>
              </a:path>
              <a:path w="8698865" h="2934970">
                <a:moveTo>
                  <a:pt x="2025269" y="1178179"/>
                </a:moveTo>
                <a:lnTo>
                  <a:pt x="1993163" y="1120648"/>
                </a:lnTo>
                <a:lnTo>
                  <a:pt x="1926717" y="1001522"/>
                </a:lnTo>
                <a:lnTo>
                  <a:pt x="1844421" y="1186307"/>
                </a:lnTo>
                <a:lnTo>
                  <a:pt x="1902968" y="1143431"/>
                </a:lnTo>
                <a:lnTo>
                  <a:pt x="1916430" y="1444371"/>
                </a:lnTo>
                <a:lnTo>
                  <a:pt x="1976755" y="1441704"/>
                </a:lnTo>
                <a:lnTo>
                  <a:pt x="1963178" y="1140752"/>
                </a:lnTo>
                <a:lnTo>
                  <a:pt x="2025269" y="1178179"/>
                </a:lnTo>
                <a:close/>
              </a:path>
              <a:path w="8698865" h="2934970">
                <a:moveTo>
                  <a:pt x="2028063" y="2397125"/>
                </a:moveTo>
                <a:lnTo>
                  <a:pt x="1966468" y="2435428"/>
                </a:lnTo>
                <a:lnTo>
                  <a:pt x="1976755" y="2112645"/>
                </a:lnTo>
                <a:lnTo>
                  <a:pt x="1916430" y="2110740"/>
                </a:lnTo>
                <a:lnTo>
                  <a:pt x="1906143" y="2433447"/>
                </a:lnTo>
                <a:lnTo>
                  <a:pt x="1847215" y="2391410"/>
                </a:lnTo>
                <a:lnTo>
                  <a:pt x="1931924" y="2575179"/>
                </a:lnTo>
                <a:lnTo>
                  <a:pt x="1996516" y="2455545"/>
                </a:lnTo>
                <a:lnTo>
                  <a:pt x="2028063" y="2397125"/>
                </a:lnTo>
                <a:close/>
              </a:path>
              <a:path w="8698865" h="2934970">
                <a:moveTo>
                  <a:pt x="4033139" y="2312289"/>
                </a:moveTo>
                <a:lnTo>
                  <a:pt x="4002989" y="2251964"/>
                </a:lnTo>
                <a:lnTo>
                  <a:pt x="3942715" y="2131314"/>
                </a:lnTo>
                <a:lnTo>
                  <a:pt x="3852164" y="2312289"/>
                </a:lnTo>
                <a:lnTo>
                  <a:pt x="3912489" y="2272106"/>
                </a:lnTo>
                <a:lnTo>
                  <a:pt x="3912489" y="2874518"/>
                </a:lnTo>
                <a:lnTo>
                  <a:pt x="2856103" y="2874518"/>
                </a:lnTo>
                <a:lnTo>
                  <a:pt x="2856103" y="2934843"/>
                </a:lnTo>
                <a:lnTo>
                  <a:pt x="3972814" y="2934843"/>
                </a:lnTo>
                <a:lnTo>
                  <a:pt x="3972814" y="2904744"/>
                </a:lnTo>
                <a:lnTo>
                  <a:pt x="3972814" y="2874518"/>
                </a:lnTo>
                <a:lnTo>
                  <a:pt x="3972814" y="2272055"/>
                </a:lnTo>
                <a:lnTo>
                  <a:pt x="3972814" y="2251964"/>
                </a:lnTo>
                <a:lnTo>
                  <a:pt x="3972890" y="2272106"/>
                </a:lnTo>
                <a:lnTo>
                  <a:pt x="4033139" y="2312289"/>
                </a:lnTo>
                <a:close/>
              </a:path>
              <a:path w="8698865" h="2934970">
                <a:moveTo>
                  <a:pt x="5286375" y="1797050"/>
                </a:moveTo>
                <a:lnTo>
                  <a:pt x="5225961" y="1766824"/>
                </a:lnTo>
                <a:lnTo>
                  <a:pt x="5105400" y="1706499"/>
                </a:lnTo>
                <a:lnTo>
                  <a:pt x="5145583" y="1766824"/>
                </a:lnTo>
                <a:lnTo>
                  <a:pt x="4709414" y="1766824"/>
                </a:lnTo>
                <a:lnTo>
                  <a:pt x="4709414" y="1827149"/>
                </a:lnTo>
                <a:lnTo>
                  <a:pt x="5145633" y="1827149"/>
                </a:lnTo>
                <a:lnTo>
                  <a:pt x="5105400" y="1887474"/>
                </a:lnTo>
                <a:lnTo>
                  <a:pt x="5226126" y="1827149"/>
                </a:lnTo>
                <a:lnTo>
                  <a:pt x="5286375" y="1797050"/>
                </a:lnTo>
                <a:close/>
              </a:path>
              <a:path w="8698865" h="2934970">
                <a:moveTo>
                  <a:pt x="8698738" y="1797050"/>
                </a:moveTo>
                <a:lnTo>
                  <a:pt x="8638324" y="1766824"/>
                </a:lnTo>
                <a:lnTo>
                  <a:pt x="8517763" y="1706499"/>
                </a:lnTo>
                <a:lnTo>
                  <a:pt x="8557946" y="1766824"/>
                </a:lnTo>
                <a:lnTo>
                  <a:pt x="8216392" y="1766824"/>
                </a:lnTo>
                <a:lnTo>
                  <a:pt x="8216392" y="1827149"/>
                </a:lnTo>
                <a:lnTo>
                  <a:pt x="8557997" y="1827149"/>
                </a:lnTo>
                <a:lnTo>
                  <a:pt x="8517763" y="1887474"/>
                </a:lnTo>
                <a:lnTo>
                  <a:pt x="8638489" y="1827149"/>
                </a:lnTo>
                <a:lnTo>
                  <a:pt x="8698738" y="1797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376154" y="1477517"/>
            <a:ext cx="442595" cy="2979420"/>
          </a:xfrm>
          <a:prstGeom prst="rect">
            <a:avLst/>
          </a:prstGeom>
          <a:ln w="12700">
            <a:solidFill>
              <a:srgbClr val="E8B7B7"/>
            </a:solidFill>
          </a:ln>
        </p:spPr>
        <p:txBody>
          <a:bodyPr vert="vert270" wrap="square" lIns="0" tIns="69850" rIns="0" bIns="0" rtlCol="0">
            <a:spAutoFit/>
          </a:bodyPr>
          <a:lstStyle/>
          <a:p>
            <a:pPr marL="820419">
              <a:lnSpc>
                <a:spcPct val="100000"/>
              </a:lnSpc>
              <a:spcBef>
                <a:spcPts val="550"/>
              </a:spcBef>
            </a:pPr>
            <a:r>
              <a:rPr sz="1800" spc="-5" dirty="0">
                <a:latin typeface="Calibri"/>
                <a:cs typeface="Calibri"/>
              </a:rPr>
              <a:t>Бажаний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77" y="4870195"/>
            <a:ext cx="67621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5" dirty="0">
                <a:latin typeface="Arial"/>
                <a:cs typeface="Arial"/>
              </a:rPr>
              <a:t>Групи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умов</a:t>
            </a:r>
            <a:r>
              <a:rPr sz="1800" b="1" spc="-35" dirty="0">
                <a:latin typeface="Arial"/>
                <a:cs typeface="Arial"/>
              </a:rPr>
              <a:t> для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усвідомлення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потреби:</a:t>
            </a:r>
            <a:endParaRPr sz="1800">
              <a:latin typeface="Arial"/>
              <a:cs typeface="Arial"/>
            </a:endParaRPr>
          </a:p>
          <a:p>
            <a:pPr marL="264160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1800" b="1" spc="35" dirty="0">
                <a:latin typeface="Arial"/>
                <a:cs typeface="Arial"/>
              </a:rPr>
              <a:t>Зміна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обставин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45" dirty="0">
                <a:latin typeface="Arial"/>
                <a:cs typeface="Arial"/>
              </a:rPr>
              <a:t>(зміни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у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фінансах,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потребах,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бажаннях);</a:t>
            </a:r>
            <a:endParaRPr sz="1800">
              <a:latin typeface="Arial"/>
              <a:cs typeface="Arial"/>
            </a:endParaRPr>
          </a:p>
          <a:p>
            <a:pPr marL="264160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1800" b="1" spc="30" dirty="0">
                <a:latin typeface="Arial"/>
                <a:cs typeface="Arial"/>
              </a:rPr>
              <a:t>Вичерпання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запасів;</a:t>
            </a:r>
            <a:endParaRPr sz="1800">
              <a:latin typeface="Arial"/>
              <a:cs typeface="Arial"/>
            </a:endParaRPr>
          </a:p>
          <a:p>
            <a:pPr marL="264160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1800" b="1" dirty="0">
                <a:latin typeface="Arial"/>
                <a:cs typeface="Arial"/>
              </a:rPr>
              <a:t>Незадоволеність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продуктом;</a:t>
            </a:r>
            <a:endParaRPr sz="1800">
              <a:latin typeface="Arial"/>
              <a:cs typeface="Arial"/>
            </a:endParaRPr>
          </a:p>
          <a:p>
            <a:pPr marL="264160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1800" b="1" spc="50" dirty="0">
                <a:latin typeface="Arial"/>
                <a:cs typeface="Arial"/>
              </a:rPr>
              <a:t>Маркетингові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впливи;</a:t>
            </a:r>
            <a:endParaRPr sz="1800">
              <a:latin typeface="Arial"/>
              <a:cs typeface="Arial"/>
            </a:endParaRPr>
          </a:p>
          <a:p>
            <a:pPr marL="264160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1800" b="1" spc="-5" dirty="0">
                <a:latin typeface="Arial"/>
                <a:cs typeface="Arial"/>
              </a:rPr>
              <a:t>Необхідність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у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супутніх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товарах.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4301" y="217893"/>
            <a:ext cx="48315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0" dirty="0">
                <a:solidFill>
                  <a:srgbClr val="000000"/>
                </a:solidFill>
                <a:latin typeface="Arial"/>
                <a:cs typeface="Arial"/>
              </a:rPr>
              <a:t>Пошук</a:t>
            </a:r>
            <a:r>
              <a:rPr sz="1800" b="1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1" spc="55" dirty="0">
                <a:solidFill>
                  <a:srgbClr val="000000"/>
                </a:solidFill>
                <a:latin typeface="Arial"/>
                <a:cs typeface="Arial"/>
              </a:rPr>
              <a:t>інформації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101" y="637794"/>
            <a:ext cx="10469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45" dirty="0">
                <a:latin typeface="Franklin Gothic Medium"/>
                <a:cs typeface="Franklin Gothic Medium"/>
              </a:rPr>
              <a:t>Пошук </a:t>
            </a:r>
            <a:r>
              <a:rPr sz="1800" b="1" spc="-80" dirty="0">
                <a:latin typeface="Arial"/>
                <a:cs typeface="Arial"/>
              </a:rPr>
              <a:t>є </a:t>
            </a:r>
            <a:r>
              <a:rPr sz="1800" b="1" spc="20" dirty="0">
                <a:latin typeface="Arial"/>
                <a:cs typeface="Arial"/>
              </a:rPr>
              <a:t>цілеспрямованим </a:t>
            </a:r>
            <a:r>
              <a:rPr sz="1800" b="1" spc="15" dirty="0">
                <a:latin typeface="Arial"/>
                <a:cs typeface="Arial"/>
              </a:rPr>
              <a:t>процесом </a:t>
            </a:r>
            <a:r>
              <a:rPr sz="1800" b="1" spc="20" dirty="0">
                <a:latin typeface="Arial"/>
                <a:cs typeface="Arial"/>
              </a:rPr>
              <a:t>актуалізації </a:t>
            </a:r>
            <a:r>
              <a:rPr sz="1800" b="1" spc="30" dirty="0">
                <a:latin typeface="Arial"/>
                <a:cs typeface="Arial"/>
              </a:rPr>
              <a:t>наявних </a:t>
            </a:r>
            <a:r>
              <a:rPr sz="1800" b="1" spc="20" dirty="0">
                <a:latin typeface="Arial"/>
                <a:cs typeface="Arial"/>
              </a:rPr>
              <a:t>(тих, </a:t>
            </a:r>
            <a:r>
              <a:rPr sz="1800" b="1" spc="80" dirty="0">
                <a:latin typeface="Arial"/>
                <a:cs typeface="Arial"/>
              </a:rPr>
              <a:t>що </a:t>
            </a:r>
            <a:r>
              <a:rPr sz="1800" b="1" spc="5" dirty="0">
                <a:latin typeface="Arial"/>
                <a:cs typeface="Arial"/>
              </a:rPr>
              <a:t>зберігаються </a:t>
            </a:r>
            <a:r>
              <a:rPr sz="1800" b="1" spc="-25" dirty="0">
                <a:latin typeface="Arial"/>
                <a:cs typeface="Arial"/>
              </a:rPr>
              <a:t>в </a:t>
            </a:r>
            <a:r>
              <a:rPr sz="1800" b="1" spc="15" dirty="0">
                <a:latin typeface="Arial"/>
                <a:cs typeface="Arial"/>
              </a:rPr>
              <a:t>пам'яті)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знань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i="1" spc="120" dirty="0">
                <a:latin typeface="Franklin Gothic Medium"/>
                <a:cs typeface="Franklin Gothic Medium"/>
              </a:rPr>
              <a:t>(внутрішній</a:t>
            </a:r>
            <a:r>
              <a:rPr sz="1800" i="1" spc="-20" dirty="0">
                <a:latin typeface="Franklin Gothic Medium"/>
                <a:cs typeface="Franklin Gothic Medium"/>
              </a:rPr>
              <a:t> </a:t>
            </a:r>
            <a:r>
              <a:rPr sz="1800" i="1" spc="35" dirty="0">
                <a:latin typeface="Franklin Gothic Medium"/>
                <a:cs typeface="Franklin Gothic Medium"/>
              </a:rPr>
              <a:t>пошук)</a:t>
            </a:r>
            <a:r>
              <a:rPr sz="1800" i="1" spc="40" dirty="0">
                <a:latin typeface="Franklin Gothic Medium"/>
                <a:cs typeface="Franklin Gothic Medium"/>
              </a:rPr>
              <a:t> </a:t>
            </a:r>
            <a:r>
              <a:rPr sz="1800" b="1" spc="5" dirty="0">
                <a:latin typeface="Arial"/>
                <a:cs typeface="Arial"/>
              </a:rPr>
              <a:t>або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набуття</a:t>
            </a:r>
            <a:r>
              <a:rPr sz="1800" b="1" spc="-10" dirty="0">
                <a:latin typeface="Arial"/>
                <a:cs typeface="Arial"/>
              </a:rPr>
              <a:t> їх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із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зовнішнього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середовища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(</a:t>
            </a:r>
            <a:r>
              <a:rPr sz="1800" i="1" spc="40" dirty="0">
                <a:latin typeface="Franklin Gothic Medium"/>
                <a:cs typeface="Franklin Gothic Medium"/>
              </a:rPr>
              <a:t>зовнішній</a:t>
            </a:r>
            <a:r>
              <a:rPr sz="1800" i="1" spc="5" dirty="0">
                <a:latin typeface="Franklin Gothic Medium"/>
                <a:cs typeface="Franklin Gothic Medium"/>
              </a:rPr>
              <a:t> </a:t>
            </a:r>
            <a:r>
              <a:rPr sz="1800" i="1" spc="35" dirty="0">
                <a:latin typeface="Franklin Gothic Medium"/>
                <a:cs typeface="Franklin Gothic Medium"/>
              </a:rPr>
              <a:t>пошук</a:t>
            </a:r>
            <a:r>
              <a:rPr sz="1800" b="1" spc="3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17317" y="1530565"/>
            <a:ext cx="2837815" cy="64135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 marL="546100">
              <a:lnSpc>
                <a:spcPct val="100000"/>
              </a:lnSpc>
              <a:spcBef>
                <a:spcPts val="13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Внутрішній пошук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1723" y="1530565"/>
            <a:ext cx="2837815" cy="641350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 marL="596900">
              <a:lnSpc>
                <a:spcPct val="100000"/>
              </a:lnSpc>
              <a:spcBef>
                <a:spcPts val="13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Зовнішній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пошук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0734" y="2357386"/>
            <a:ext cx="1997075" cy="441959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565"/>
              </a:spcBef>
            </a:pP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опосередкований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0469" y="2360307"/>
            <a:ext cx="1997075" cy="441959"/>
          </a:xfrm>
          <a:prstGeom prst="rect">
            <a:avLst/>
          </a:prstGeom>
          <a:solidFill>
            <a:srgbClr val="71A276"/>
          </a:solidFill>
          <a:ln w="12700">
            <a:solidFill>
              <a:srgbClr val="42709B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605790">
              <a:lnSpc>
                <a:spcPct val="100000"/>
              </a:lnSpc>
              <a:spcBef>
                <a:spcPts val="565"/>
              </a:spcBef>
            </a:pP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прямий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49297" y="2167000"/>
            <a:ext cx="3009900" cy="221615"/>
          </a:xfrm>
          <a:custGeom>
            <a:avLst/>
            <a:gdLst/>
            <a:ahLst/>
            <a:cxnLst/>
            <a:rect l="l" t="t" r="r" b="b"/>
            <a:pathLst>
              <a:path w="3009900" h="221614">
                <a:moveTo>
                  <a:pt x="3009519" y="193421"/>
                </a:moveTo>
                <a:lnTo>
                  <a:pt x="3004261" y="189865"/>
                </a:lnTo>
                <a:lnTo>
                  <a:pt x="2939034" y="145669"/>
                </a:lnTo>
                <a:lnTo>
                  <a:pt x="2934652" y="178676"/>
                </a:lnTo>
                <a:lnTo>
                  <a:pt x="1587627" y="0"/>
                </a:lnTo>
                <a:lnTo>
                  <a:pt x="1586992" y="4762"/>
                </a:lnTo>
                <a:lnTo>
                  <a:pt x="1586484" y="0"/>
                </a:lnTo>
                <a:lnTo>
                  <a:pt x="75120" y="176834"/>
                </a:lnTo>
                <a:lnTo>
                  <a:pt x="71247" y="143764"/>
                </a:lnTo>
                <a:lnTo>
                  <a:pt x="0" y="190500"/>
                </a:lnTo>
                <a:lnTo>
                  <a:pt x="80137" y="219456"/>
                </a:lnTo>
                <a:lnTo>
                  <a:pt x="76415" y="187833"/>
                </a:lnTo>
                <a:lnTo>
                  <a:pt x="76238" y="186359"/>
                </a:lnTo>
                <a:lnTo>
                  <a:pt x="1586890" y="9601"/>
                </a:lnTo>
                <a:lnTo>
                  <a:pt x="2933382" y="188201"/>
                </a:lnTo>
                <a:lnTo>
                  <a:pt x="2929001" y="221234"/>
                </a:lnTo>
                <a:lnTo>
                  <a:pt x="3009519" y="193421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36289" y="1259839"/>
            <a:ext cx="4264660" cy="299720"/>
          </a:xfrm>
          <a:custGeom>
            <a:avLst/>
            <a:gdLst/>
            <a:ahLst/>
            <a:cxnLst/>
            <a:rect l="l" t="t" r="r" b="b"/>
            <a:pathLst>
              <a:path w="4264659" h="299719">
                <a:moveTo>
                  <a:pt x="4264279" y="270764"/>
                </a:moveTo>
                <a:lnTo>
                  <a:pt x="4259338" y="267462"/>
                </a:lnTo>
                <a:lnTo>
                  <a:pt x="4193413" y="223393"/>
                </a:lnTo>
                <a:lnTo>
                  <a:pt x="4189184" y="256463"/>
                </a:lnTo>
                <a:lnTo>
                  <a:pt x="2176272" y="0"/>
                </a:lnTo>
                <a:lnTo>
                  <a:pt x="2175599" y="4953"/>
                </a:lnTo>
                <a:lnTo>
                  <a:pt x="2175002" y="0"/>
                </a:lnTo>
                <a:lnTo>
                  <a:pt x="75031" y="256794"/>
                </a:lnTo>
                <a:lnTo>
                  <a:pt x="70993" y="223774"/>
                </a:lnTo>
                <a:lnTo>
                  <a:pt x="0" y="270764"/>
                </a:lnTo>
                <a:lnTo>
                  <a:pt x="80264" y="299339"/>
                </a:lnTo>
                <a:lnTo>
                  <a:pt x="76390" y="267843"/>
                </a:lnTo>
                <a:lnTo>
                  <a:pt x="76200" y="266306"/>
                </a:lnTo>
                <a:lnTo>
                  <a:pt x="2175560" y="9474"/>
                </a:lnTo>
                <a:lnTo>
                  <a:pt x="4187977" y="265849"/>
                </a:lnTo>
                <a:lnTo>
                  <a:pt x="4183761" y="298958"/>
                </a:lnTo>
                <a:lnTo>
                  <a:pt x="4264279" y="270764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4800" y="2810808"/>
            <a:ext cx="11275695" cy="4047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35" dirty="0">
                <a:latin typeface="Arial"/>
                <a:cs typeface="Arial"/>
              </a:rPr>
              <a:t>Джерела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інформації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за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25" dirty="0">
                <a:latin typeface="Arial"/>
                <a:cs typeface="Arial"/>
              </a:rPr>
              <a:t>типом: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-15" dirty="0">
                <a:latin typeface="Arial"/>
                <a:cs typeface="Arial"/>
              </a:rPr>
              <a:t>особисті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(знайомі,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друзі);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ts val="2155"/>
              </a:lnSpc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-5" dirty="0">
                <a:latin typeface="Arial"/>
                <a:cs typeface="Arial"/>
              </a:rPr>
              <a:t>неособисті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(друкована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реклама,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інформація</a:t>
            </a:r>
            <a:r>
              <a:rPr sz="1800" b="1" spc="-25" dirty="0">
                <a:latin typeface="Arial"/>
                <a:cs typeface="Arial"/>
              </a:rPr>
              <a:t> в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магазині);</a:t>
            </a:r>
            <a:endParaRPr sz="1800" dirty="0">
              <a:latin typeface="Arial"/>
              <a:cs typeface="Arial"/>
            </a:endParaRPr>
          </a:p>
          <a:p>
            <a:pPr marL="324485" marR="944880" indent="-287020">
              <a:lnSpc>
                <a:spcPts val="2170"/>
              </a:lnSpc>
              <a:spcBef>
                <a:spcPts val="55"/>
              </a:spcBef>
              <a:buFont typeface="Microsoft Sans Serif"/>
              <a:buChar char="•"/>
              <a:tabLst>
                <a:tab pos="324485" algn="l"/>
                <a:tab pos="325120" algn="l"/>
                <a:tab pos="1786255" algn="l"/>
                <a:tab pos="3066415" algn="l"/>
                <a:tab pos="4634865" algn="l"/>
                <a:tab pos="5773420" algn="l"/>
                <a:tab pos="7228840" algn="l"/>
                <a:tab pos="8227695" algn="l"/>
                <a:tab pos="9233535" algn="l"/>
              </a:tabLst>
            </a:pPr>
            <a:r>
              <a:rPr sz="1800" b="1" spc="60" dirty="0">
                <a:latin typeface="Arial"/>
                <a:cs typeface="Arial"/>
              </a:rPr>
              <a:t>коме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75" dirty="0">
                <a:latin typeface="Arial"/>
                <a:cs typeface="Arial"/>
              </a:rPr>
              <a:t>ц</a:t>
            </a:r>
            <a:r>
              <a:rPr sz="1800" b="1" spc="45" dirty="0">
                <a:latin typeface="Arial"/>
                <a:cs typeface="Arial"/>
              </a:rPr>
              <a:t>ійні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40" dirty="0">
                <a:latin typeface="Arial"/>
                <a:cs typeface="Arial"/>
              </a:rPr>
              <a:t>(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40" dirty="0">
                <a:latin typeface="Arial"/>
                <a:cs typeface="Arial"/>
              </a:rPr>
              <a:t>е</a:t>
            </a:r>
            <a:r>
              <a:rPr sz="1800" b="1" spc="35" dirty="0">
                <a:latin typeface="Arial"/>
                <a:cs typeface="Arial"/>
              </a:rPr>
              <a:t>кл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40" dirty="0">
                <a:latin typeface="Arial"/>
                <a:cs typeface="Arial"/>
              </a:rPr>
              <a:t>ма</a:t>
            </a:r>
            <a:r>
              <a:rPr sz="1800" b="1" spc="20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20" dirty="0">
                <a:latin typeface="Arial"/>
                <a:cs typeface="Arial"/>
              </a:rPr>
              <a:t>упак</a:t>
            </a:r>
            <a:r>
              <a:rPr sz="1800" b="1" spc="30" dirty="0">
                <a:latin typeface="Arial"/>
                <a:cs typeface="Arial"/>
              </a:rPr>
              <a:t>у</a:t>
            </a:r>
            <a:r>
              <a:rPr sz="1800" b="1" spc="20" dirty="0">
                <a:latin typeface="Arial"/>
                <a:cs typeface="Arial"/>
              </a:rPr>
              <a:t>вання,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в</a:t>
            </a:r>
            <a:r>
              <a:rPr sz="1800" b="1" spc="-5" dirty="0">
                <a:latin typeface="Arial"/>
                <a:cs typeface="Arial"/>
              </a:rPr>
              <a:t>і</a:t>
            </a:r>
            <a:r>
              <a:rPr sz="1800" b="1" spc="60" dirty="0">
                <a:latin typeface="Arial"/>
                <a:cs typeface="Arial"/>
              </a:rPr>
              <a:t>трини</a:t>
            </a:r>
            <a:r>
              <a:rPr sz="1800" b="1" spc="30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5" dirty="0">
                <a:latin typeface="Arial"/>
                <a:cs typeface="Arial"/>
              </a:rPr>
              <a:t>We</a:t>
            </a:r>
            <a:r>
              <a:rPr sz="1800" b="1" spc="5" dirty="0">
                <a:latin typeface="Arial"/>
                <a:cs typeface="Arial"/>
              </a:rPr>
              <a:t>b</a:t>
            </a:r>
            <a:r>
              <a:rPr sz="1800" b="1" spc="-30" dirty="0">
                <a:latin typeface="Arial"/>
                <a:cs typeface="Arial"/>
              </a:rPr>
              <a:t>-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80" dirty="0">
                <a:latin typeface="Arial"/>
                <a:cs typeface="Arial"/>
              </a:rPr>
              <a:t>й</a:t>
            </a:r>
            <a:r>
              <a:rPr sz="1800" b="1" spc="65" dirty="0">
                <a:latin typeface="Arial"/>
                <a:cs typeface="Arial"/>
              </a:rPr>
              <a:t>ти</a:t>
            </a:r>
            <a:r>
              <a:rPr sz="1800" b="1" spc="30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0" dirty="0">
                <a:latin typeface="Arial"/>
                <a:cs typeface="Arial"/>
              </a:rPr>
              <a:t>т</a:t>
            </a:r>
            <a:r>
              <a:rPr sz="1800" b="1" spc="25" dirty="0">
                <a:latin typeface="Arial"/>
                <a:cs typeface="Arial"/>
              </a:rPr>
              <a:t>о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25" dirty="0">
                <a:latin typeface="Arial"/>
                <a:cs typeface="Arial"/>
              </a:rPr>
              <a:t>г</a:t>
            </a:r>
            <a:r>
              <a:rPr sz="1800" b="1" spc="30" dirty="0">
                <a:latin typeface="Arial"/>
                <a:cs typeface="Arial"/>
              </a:rPr>
              <a:t>о</a:t>
            </a:r>
            <a:r>
              <a:rPr sz="1800" b="1" spc="-15" dirty="0">
                <a:latin typeface="Arial"/>
                <a:cs typeface="Arial"/>
              </a:rPr>
              <a:t>ві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40" dirty="0">
                <a:latin typeface="Arial"/>
                <a:cs typeface="Arial"/>
              </a:rPr>
              <a:t>аге</a:t>
            </a:r>
            <a:r>
              <a:rPr sz="1800" b="1" spc="65" dirty="0">
                <a:latin typeface="Arial"/>
                <a:cs typeface="Arial"/>
              </a:rPr>
              <a:t>нт</a:t>
            </a:r>
            <a:r>
              <a:rPr sz="1800" b="1" spc="80" dirty="0">
                <a:latin typeface="Arial"/>
                <a:cs typeface="Arial"/>
              </a:rPr>
              <a:t>и</a:t>
            </a:r>
            <a:r>
              <a:rPr sz="1800" b="1" spc="-15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30" dirty="0">
                <a:latin typeface="Arial"/>
                <a:cs typeface="Arial"/>
              </a:rPr>
              <a:t>т</a:t>
            </a:r>
            <a:r>
              <a:rPr sz="1800" b="1" spc="-5" dirty="0">
                <a:latin typeface="Arial"/>
                <a:cs typeface="Arial"/>
              </a:rPr>
              <a:t>о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45" dirty="0">
                <a:latin typeface="Arial"/>
                <a:cs typeface="Arial"/>
              </a:rPr>
              <a:t>говий  </a:t>
            </a:r>
            <a:r>
              <a:rPr sz="1800" b="1" spc="-10" dirty="0">
                <a:latin typeface="Arial"/>
                <a:cs typeface="Arial"/>
              </a:rPr>
              <a:t>персонал);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ts val="2090"/>
              </a:lnSpc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50" dirty="0">
                <a:latin typeface="Arial"/>
                <a:cs typeface="Arial"/>
              </a:rPr>
              <a:t>некомерційні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(родина,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друзі,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сусіди,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знайомі,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50" dirty="0">
                <a:latin typeface="Arial"/>
                <a:cs typeface="Arial"/>
              </a:rPr>
              <a:t>некомерційні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матеріали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в </a:t>
            </a:r>
            <a:r>
              <a:rPr sz="1800" b="1" spc="5" dirty="0">
                <a:latin typeface="Arial"/>
                <a:cs typeface="Arial"/>
              </a:rPr>
              <a:t>ЗМІ);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5" dirty="0">
                <a:latin typeface="Arial"/>
                <a:cs typeface="Arial"/>
              </a:rPr>
              <a:t>загальнодоступні </a:t>
            </a:r>
            <a:r>
              <a:rPr sz="1800" b="1" spc="30" dirty="0">
                <a:latin typeface="Arial"/>
                <a:cs typeface="Arial"/>
              </a:rPr>
              <a:t>джерела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(засоби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масової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інформації,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споживчі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15" dirty="0" err="1">
                <a:latin typeface="Arial"/>
                <a:cs typeface="Arial"/>
              </a:rPr>
              <a:t>організації</a:t>
            </a:r>
            <a:r>
              <a:rPr sz="1800" b="1" spc="15" dirty="0">
                <a:latin typeface="Arial"/>
                <a:cs typeface="Arial"/>
              </a:rPr>
              <a:t>);</a:t>
            </a:r>
            <a:endParaRPr lang="uk-UA" sz="1800" b="1" spc="15" dirty="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lang="ru-RU" b="1" spc="15" dirty="0">
                <a:latin typeface="Arial"/>
                <a:cs typeface="Arial"/>
              </a:rPr>
              <a:t>о</a:t>
            </a:r>
            <a:r>
              <a:rPr lang="ru-UA" b="1" spc="15" dirty="0">
                <a:latin typeface="Arial"/>
                <a:cs typeface="Arial"/>
              </a:rPr>
              <a:t>собистий досвід (огляд використання продукту);</a:t>
            </a:r>
            <a:endParaRPr sz="1800" dirty="0">
              <a:latin typeface="Arial"/>
              <a:cs typeface="Arial"/>
            </a:endParaRPr>
          </a:p>
          <a:p>
            <a:pPr marL="38100">
              <a:lnSpc>
                <a:spcPts val="2155"/>
              </a:lnSpc>
              <a:spcBef>
                <a:spcPts val="860"/>
              </a:spcBef>
            </a:pPr>
            <a:r>
              <a:rPr lang="uk-UA" b="1" spc="15" dirty="0">
                <a:latin typeface="Arial"/>
                <a:cs typeface="Arial"/>
              </a:rPr>
              <a:t>Інформаційний пошук характеризується такими параметрами</a:t>
            </a:r>
            <a:r>
              <a:rPr b="1" spc="15" dirty="0">
                <a:latin typeface="Arial"/>
                <a:cs typeface="Arial"/>
              </a:rPr>
              <a:t>:</a:t>
            </a:r>
          </a:p>
          <a:p>
            <a:pPr marL="324485" marR="30480" indent="-287020">
              <a:lnSpc>
                <a:spcPts val="2170"/>
              </a:lnSpc>
              <a:spcBef>
                <a:spcPts val="60"/>
              </a:spcBef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45" dirty="0" err="1">
                <a:latin typeface="Arial"/>
                <a:cs typeface="Arial"/>
              </a:rPr>
              <a:t>масштаби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40" dirty="0" err="1">
                <a:latin typeface="Arial"/>
                <a:cs typeface="Arial"/>
              </a:rPr>
              <a:t>пошуку</a:t>
            </a:r>
            <a:r>
              <a:rPr sz="1800" b="1" spc="7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10" dirty="0" err="1">
                <a:latin typeface="Arial"/>
                <a:cs typeface="Arial"/>
              </a:rPr>
              <a:t>кількість</a:t>
            </a:r>
            <a:r>
              <a:rPr sz="1800" b="1" spc="70" dirty="0">
                <a:latin typeface="Arial"/>
                <a:cs typeface="Arial"/>
              </a:rPr>
              <a:t> </a:t>
            </a:r>
            <a:r>
              <a:rPr sz="1800" b="1" spc="10" dirty="0" err="1">
                <a:latin typeface="Arial"/>
                <a:cs typeface="Arial"/>
              </a:rPr>
              <a:t>відвіданих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spc="35" dirty="0" err="1">
                <a:latin typeface="Arial"/>
                <a:cs typeface="Arial"/>
              </a:rPr>
              <a:t>магазинів</a:t>
            </a:r>
            <a:r>
              <a:rPr sz="1800" b="1" spc="35" dirty="0">
                <a:latin typeface="Arial"/>
                <a:cs typeface="Arial"/>
              </a:rPr>
              <a:t>,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20" dirty="0" err="1">
                <a:latin typeface="Arial"/>
                <a:cs typeface="Arial"/>
              </a:rPr>
              <a:t>взятих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25" dirty="0" err="1">
                <a:latin typeface="Arial"/>
                <a:cs typeface="Arial"/>
              </a:rPr>
              <a:t>до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25" dirty="0" err="1">
                <a:latin typeface="Arial"/>
                <a:cs typeface="Arial"/>
              </a:rPr>
              <a:t>уваги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40" dirty="0" err="1">
                <a:latin typeface="Arial"/>
                <a:cs typeface="Arial"/>
              </a:rPr>
              <a:t>марок</a:t>
            </a:r>
            <a:r>
              <a:rPr sz="1800" b="1" spc="40" dirty="0">
                <a:latin typeface="Arial"/>
                <a:cs typeface="Arial"/>
              </a:rPr>
              <a:t>,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25" dirty="0" err="1">
                <a:latin typeface="Arial"/>
                <a:cs typeface="Arial"/>
              </a:rPr>
              <a:t>проаналізованих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40" dirty="0" err="1">
                <a:latin typeface="Arial"/>
                <a:cs typeface="Arial"/>
              </a:rPr>
              <a:t>показників</a:t>
            </a:r>
            <a:r>
              <a:rPr sz="1800" b="1" spc="40" dirty="0">
                <a:latin typeface="Arial"/>
                <a:cs typeface="Arial"/>
              </a:rPr>
              <a:t>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40" dirty="0" err="1">
                <a:latin typeface="Arial"/>
                <a:cs typeface="Arial"/>
              </a:rPr>
              <a:t>використаних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30" dirty="0" err="1">
                <a:latin typeface="Arial"/>
                <a:cs typeface="Arial"/>
              </a:rPr>
              <a:t>джерел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5" dirty="0" err="1">
                <a:latin typeface="Arial"/>
                <a:cs typeface="Arial"/>
              </a:rPr>
              <a:t>інформації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20" dirty="0" err="1">
                <a:latin typeface="Arial"/>
                <a:cs typeface="Arial"/>
              </a:rPr>
              <a:t>тощо</a:t>
            </a:r>
            <a:r>
              <a:rPr sz="1800" b="1" spc="20" dirty="0">
                <a:latin typeface="Arial"/>
                <a:cs typeface="Arial"/>
              </a:rPr>
              <a:t>;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ts val="2075"/>
              </a:lnSpc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dirty="0" err="1">
                <a:latin typeface="Arial"/>
                <a:cs typeface="Arial"/>
              </a:rPr>
              <a:t>спрямованість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які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50" dirty="0">
                <a:latin typeface="Arial"/>
                <a:cs typeface="Arial"/>
              </a:rPr>
              <a:t>марок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розглянуті,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80" dirty="0">
                <a:latin typeface="Arial"/>
                <a:cs typeface="Arial"/>
              </a:rPr>
              <a:t>якими</a:t>
            </a:r>
            <a:r>
              <a:rPr sz="1800" b="1" spc="20" dirty="0">
                <a:latin typeface="Arial"/>
                <a:cs typeface="Arial"/>
              </a:rPr>
              <a:t> якостями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обумовлений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45" dirty="0">
                <a:latin typeface="Arial"/>
                <a:cs typeface="Arial"/>
              </a:rPr>
              <a:t>пошук,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які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магазинів</a:t>
            </a:r>
            <a:endParaRPr sz="1800" dirty="0">
              <a:latin typeface="Arial"/>
              <a:cs typeface="Arial"/>
            </a:endParaRPr>
          </a:p>
          <a:p>
            <a:pPr marL="324485">
              <a:lnSpc>
                <a:spcPct val="100000"/>
              </a:lnSpc>
              <a:spcBef>
                <a:spcPts val="10"/>
              </a:spcBef>
            </a:pPr>
            <a:r>
              <a:rPr sz="1800" b="1" dirty="0">
                <a:latin typeface="Arial"/>
                <a:cs typeface="Arial"/>
              </a:rPr>
              <a:t>відвідані,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які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з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джерел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інформації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використані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тощо;</a:t>
            </a:r>
            <a:endParaRPr sz="1800" dirty="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24485" algn="l"/>
                <a:tab pos="325120" algn="l"/>
              </a:tabLst>
            </a:pPr>
            <a:r>
              <a:rPr sz="1800" b="1" spc="-15" dirty="0">
                <a:latin typeface="Arial"/>
                <a:cs typeface="Arial"/>
              </a:rPr>
              <a:t>послідовність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–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в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50" dirty="0">
                <a:latin typeface="Arial"/>
                <a:cs typeface="Arial"/>
              </a:rPr>
              <a:t>якій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послідовності </a:t>
            </a:r>
            <a:r>
              <a:rPr sz="1800" b="1" spc="-20" dirty="0">
                <a:latin typeface="Arial"/>
                <a:cs typeface="Arial"/>
              </a:rPr>
              <a:t>відвідувалися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60" dirty="0">
                <a:latin typeface="Arial"/>
                <a:cs typeface="Arial"/>
              </a:rPr>
              <a:t>магазини,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розглядалися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70" dirty="0">
                <a:latin typeface="Arial"/>
                <a:cs typeface="Arial"/>
              </a:rPr>
              <a:t>марки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тощо.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9204" y="205232"/>
            <a:ext cx="1583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95" dirty="0">
                <a:latin typeface="Arial"/>
                <a:cs typeface="Arial"/>
              </a:rPr>
              <a:t>Оцінка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45" dirty="0">
                <a:latin typeface="Arial"/>
                <a:cs typeface="Arial"/>
              </a:rPr>
              <a:t>а</a:t>
            </a:r>
            <a:r>
              <a:rPr sz="1800" b="1" spc="60" dirty="0">
                <a:latin typeface="Arial"/>
                <a:cs typeface="Arial"/>
              </a:rPr>
              <a:t>л</a:t>
            </a:r>
            <a:r>
              <a:rPr sz="1800" b="1" spc="70" dirty="0">
                <a:latin typeface="Arial"/>
                <a:cs typeface="Arial"/>
              </a:rPr>
              <a:t>ьтернат</a:t>
            </a:r>
            <a:r>
              <a:rPr sz="1800" b="1" spc="100" dirty="0">
                <a:latin typeface="Arial"/>
                <a:cs typeface="Arial"/>
              </a:rPr>
              <a:t>ив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0115" y="555155"/>
            <a:ext cx="1913255" cy="1146175"/>
          </a:xfrm>
          <a:prstGeom prst="rect">
            <a:avLst/>
          </a:prstGeom>
          <a:solidFill>
            <a:srgbClr val="C6DAC7"/>
          </a:solidFill>
          <a:ln w="12700">
            <a:solidFill>
              <a:srgbClr val="E8B7B7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marL="364490" marR="355600" indent="-1905" algn="ctr">
              <a:lnSpc>
                <a:spcPct val="100000"/>
              </a:lnSpc>
              <a:spcBef>
                <a:spcPts val="1150"/>
              </a:spcBef>
            </a:pPr>
            <a:r>
              <a:rPr sz="1800" dirty="0">
                <a:latin typeface="Calibri"/>
                <a:cs typeface="Calibri"/>
              </a:rPr>
              <a:t>Вибір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5" dirty="0">
                <a:latin typeface="Calibri"/>
                <a:cs typeface="Calibri"/>
              </a:rPr>
              <a:t>к</a:t>
            </a:r>
            <a:r>
              <a:rPr sz="1800" spc="-5" dirty="0">
                <a:latin typeface="Calibri"/>
                <a:cs typeface="Calibri"/>
              </a:rPr>
              <a:t>туа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5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ного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набору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критеріїв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0115" y="2000288"/>
            <a:ext cx="1913255" cy="1146175"/>
          </a:xfrm>
          <a:prstGeom prst="rect">
            <a:avLst/>
          </a:prstGeom>
          <a:solidFill>
            <a:srgbClr val="C6DAC7"/>
          </a:solidFill>
          <a:ln w="12700">
            <a:solidFill>
              <a:srgbClr val="E8B7B7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381635" marR="374015" algn="ctr">
              <a:lnSpc>
                <a:spcPct val="100000"/>
              </a:lnSpc>
              <a:spcBef>
                <a:spcPts val="75"/>
              </a:spcBef>
            </a:pPr>
            <a:r>
              <a:rPr sz="1800" dirty="0">
                <a:latin typeface="Calibri"/>
                <a:cs typeface="Calibri"/>
              </a:rPr>
              <a:t>Виз</a:t>
            </a: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ачення  набору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альтернатив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вибору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9132" y="1338237"/>
            <a:ext cx="1913255" cy="1146175"/>
          </a:xfrm>
          <a:prstGeom prst="rect">
            <a:avLst/>
          </a:prstGeom>
          <a:solidFill>
            <a:srgbClr val="C6DAC7"/>
          </a:solidFill>
          <a:ln w="12700">
            <a:solidFill>
              <a:srgbClr val="E8B7B7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marL="148590" marR="139700" indent="475615">
              <a:lnSpc>
                <a:spcPct val="100000"/>
              </a:lnSpc>
              <a:spcBef>
                <a:spcPts val="1150"/>
              </a:spcBef>
            </a:pPr>
            <a:r>
              <a:rPr sz="1800" spc="-5" dirty="0">
                <a:latin typeface="Calibri"/>
                <a:cs typeface="Calibri"/>
              </a:rPr>
              <a:t>Оцінка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альтернатив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endParaRPr sz="1800">
              <a:latin typeface="Calibri"/>
              <a:cs typeface="Calibri"/>
            </a:endParaRPr>
          </a:p>
          <a:p>
            <a:pPr marL="60706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вибору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8252" y="1338237"/>
            <a:ext cx="1913255" cy="1146175"/>
          </a:xfrm>
          <a:prstGeom prst="rect">
            <a:avLst/>
          </a:prstGeom>
          <a:solidFill>
            <a:srgbClr val="C6DAC7"/>
          </a:solidFill>
          <a:ln w="12700">
            <a:solidFill>
              <a:srgbClr val="E8B7B7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marL="254000" marR="245745" algn="ctr">
              <a:lnSpc>
                <a:spcPct val="100000"/>
              </a:lnSpc>
              <a:spcBef>
                <a:spcPts val="1150"/>
              </a:spcBef>
            </a:pPr>
            <a:r>
              <a:rPr sz="1800" dirty="0">
                <a:latin typeface="Calibri"/>
                <a:cs typeface="Calibri"/>
              </a:rPr>
              <a:t>Вибір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правила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прийняття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рішення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67243" y="1338237"/>
            <a:ext cx="1913255" cy="1146175"/>
          </a:xfrm>
          <a:prstGeom prst="rect">
            <a:avLst/>
          </a:prstGeom>
          <a:solidFill>
            <a:srgbClr val="C6DAC7"/>
          </a:solidFill>
          <a:ln w="12700">
            <a:solidFill>
              <a:srgbClr val="E8B7B7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546735" marR="519430" indent="-1714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Обрання  </a:t>
            </a:r>
            <a:r>
              <a:rPr sz="1800" dirty="0">
                <a:latin typeface="Calibri"/>
                <a:cs typeface="Calibri"/>
              </a:rPr>
              <a:t>варіанта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82007" y="1872869"/>
            <a:ext cx="436245" cy="76200"/>
          </a:xfrm>
          <a:custGeom>
            <a:avLst/>
            <a:gdLst/>
            <a:ahLst/>
            <a:cxnLst/>
            <a:rect l="l" t="t" r="r" b="b"/>
            <a:pathLst>
              <a:path w="436245" h="76200">
                <a:moveTo>
                  <a:pt x="360044" y="0"/>
                </a:moveTo>
                <a:lnTo>
                  <a:pt x="360044" y="76200"/>
                </a:lnTo>
                <a:lnTo>
                  <a:pt x="426592" y="42925"/>
                </a:lnTo>
                <a:lnTo>
                  <a:pt x="372744" y="42925"/>
                </a:lnTo>
                <a:lnTo>
                  <a:pt x="372744" y="33400"/>
                </a:lnTo>
                <a:lnTo>
                  <a:pt x="426846" y="33400"/>
                </a:lnTo>
                <a:lnTo>
                  <a:pt x="360044" y="0"/>
                </a:lnTo>
                <a:close/>
              </a:path>
              <a:path w="436245" h="76200">
                <a:moveTo>
                  <a:pt x="360044" y="33400"/>
                </a:moveTo>
                <a:lnTo>
                  <a:pt x="0" y="33400"/>
                </a:lnTo>
                <a:lnTo>
                  <a:pt x="0" y="42925"/>
                </a:lnTo>
                <a:lnTo>
                  <a:pt x="360044" y="42925"/>
                </a:lnTo>
                <a:lnTo>
                  <a:pt x="360044" y="33400"/>
                </a:lnTo>
                <a:close/>
              </a:path>
              <a:path w="436245" h="76200">
                <a:moveTo>
                  <a:pt x="426846" y="33400"/>
                </a:moveTo>
                <a:lnTo>
                  <a:pt x="372744" y="33400"/>
                </a:lnTo>
                <a:lnTo>
                  <a:pt x="372744" y="42925"/>
                </a:lnTo>
                <a:lnTo>
                  <a:pt x="426592" y="42925"/>
                </a:lnTo>
                <a:lnTo>
                  <a:pt x="436244" y="38100"/>
                </a:lnTo>
                <a:lnTo>
                  <a:pt x="426846" y="3340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31126" y="1872869"/>
            <a:ext cx="436245" cy="76200"/>
          </a:xfrm>
          <a:custGeom>
            <a:avLst/>
            <a:gdLst/>
            <a:ahLst/>
            <a:cxnLst/>
            <a:rect l="l" t="t" r="r" b="b"/>
            <a:pathLst>
              <a:path w="436245" h="76200">
                <a:moveTo>
                  <a:pt x="360045" y="0"/>
                </a:moveTo>
                <a:lnTo>
                  <a:pt x="360045" y="76200"/>
                </a:lnTo>
                <a:lnTo>
                  <a:pt x="426593" y="42925"/>
                </a:lnTo>
                <a:lnTo>
                  <a:pt x="372745" y="42925"/>
                </a:lnTo>
                <a:lnTo>
                  <a:pt x="372745" y="33400"/>
                </a:lnTo>
                <a:lnTo>
                  <a:pt x="426847" y="33400"/>
                </a:lnTo>
                <a:lnTo>
                  <a:pt x="360045" y="0"/>
                </a:lnTo>
                <a:close/>
              </a:path>
              <a:path w="436245" h="76200">
                <a:moveTo>
                  <a:pt x="360045" y="33400"/>
                </a:moveTo>
                <a:lnTo>
                  <a:pt x="0" y="33400"/>
                </a:lnTo>
                <a:lnTo>
                  <a:pt x="0" y="42925"/>
                </a:lnTo>
                <a:lnTo>
                  <a:pt x="360045" y="42925"/>
                </a:lnTo>
                <a:lnTo>
                  <a:pt x="360045" y="33400"/>
                </a:lnTo>
                <a:close/>
              </a:path>
              <a:path w="436245" h="76200">
                <a:moveTo>
                  <a:pt x="426847" y="33400"/>
                </a:moveTo>
                <a:lnTo>
                  <a:pt x="372745" y="33400"/>
                </a:lnTo>
                <a:lnTo>
                  <a:pt x="372745" y="42925"/>
                </a:lnTo>
                <a:lnTo>
                  <a:pt x="426593" y="42925"/>
                </a:lnTo>
                <a:lnTo>
                  <a:pt x="436245" y="38100"/>
                </a:lnTo>
                <a:lnTo>
                  <a:pt x="426847" y="33400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28824" y="1125600"/>
            <a:ext cx="440690" cy="1450340"/>
          </a:xfrm>
          <a:custGeom>
            <a:avLst/>
            <a:gdLst/>
            <a:ahLst/>
            <a:cxnLst/>
            <a:rect l="l" t="t" r="r" b="b"/>
            <a:pathLst>
              <a:path w="440689" h="1450339">
                <a:moveTo>
                  <a:pt x="440309" y="785495"/>
                </a:moveTo>
                <a:lnTo>
                  <a:pt x="366649" y="828167"/>
                </a:lnTo>
                <a:lnTo>
                  <a:pt x="394411" y="846467"/>
                </a:lnTo>
                <a:lnTo>
                  <a:pt x="254" y="1444879"/>
                </a:lnTo>
                <a:lnTo>
                  <a:pt x="8128" y="1450213"/>
                </a:lnTo>
                <a:lnTo>
                  <a:pt x="402437" y="851750"/>
                </a:lnTo>
                <a:lnTo>
                  <a:pt x="430276" y="870077"/>
                </a:lnTo>
                <a:lnTo>
                  <a:pt x="434340" y="835787"/>
                </a:lnTo>
                <a:lnTo>
                  <a:pt x="440309" y="785495"/>
                </a:lnTo>
                <a:close/>
              </a:path>
              <a:path w="440689" h="1450339">
                <a:moveTo>
                  <a:pt x="440309" y="785368"/>
                </a:moveTo>
                <a:lnTo>
                  <a:pt x="437997" y="732155"/>
                </a:lnTo>
                <a:lnTo>
                  <a:pt x="436626" y="700278"/>
                </a:lnTo>
                <a:lnTo>
                  <a:pt x="407454" y="716508"/>
                </a:lnTo>
                <a:lnTo>
                  <a:pt x="8382" y="0"/>
                </a:lnTo>
                <a:lnTo>
                  <a:pt x="0" y="4699"/>
                </a:lnTo>
                <a:lnTo>
                  <a:pt x="399110" y="721144"/>
                </a:lnTo>
                <a:lnTo>
                  <a:pt x="369951" y="737362"/>
                </a:lnTo>
                <a:lnTo>
                  <a:pt x="440309" y="785368"/>
                </a:lnTo>
                <a:close/>
              </a:path>
            </a:pathLst>
          </a:custGeom>
          <a:solidFill>
            <a:srgbClr val="71A2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16745" y="2760798"/>
            <a:ext cx="906500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latin typeface="Arial"/>
                <a:cs typeface="Arial"/>
              </a:rPr>
              <a:t>У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процесі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65" dirty="0">
                <a:latin typeface="Arial"/>
                <a:cs typeface="Arial"/>
              </a:rPr>
              <a:t>оцінки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альтернатив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30" dirty="0" err="1">
                <a:latin typeface="Arial"/>
                <a:cs typeface="Arial"/>
              </a:rPr>
              <a:t>відбувається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25" dirty="0" err="1">
                <a:latin typeface="Arial"/>
                <a:cs typeface="Arial"/>
              </a:rPr>
              <a:t>опрацювання</a:t>
            </a:r>
            <a:r>
              <a:rPr lang="uk-UA" dirty="0">
                <a:latin typeface="Arial"/>
                <a:cs typeface="Arial"/>
              </a:rPr>
              <a:t> </a:t>
            </a:r>
            <a:r>
              <a:rPr b="1" spc="5" dirty="0" err="1">
                <a:latin typeface="Arial"/>
                <a:cs typeface="Arial"/>
              </a:rPr>
              <a:t>інформації</a:t>
            </a:r>
            <a:r>
              <a:rPr b="1" spc="5" dirty="0">
                <a:latin typeface="Arial"/>
                <a:cs typeface="Arial"/>
              </a:rPr>
              <a:t>, яка складається з контакту, уваги, </a:t>
            </a:r>
            <a:r>
              <a:rPr b="1" spc="5" dirty="0" err="1">
                <a:latin typeface="Arial"/>
                <a:cs typeface="Arial"/>
              </a:rPr>
              <a:t>усвідомлення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5" dirty="0" err="1">
                <a:latin typeface="Arial"/>
                <a:cs typeface="Arial"/>
              </a:rPr>
              <a:t>та</a:t>
            </a:r>
            <a:r>
              <a:rPr lang="uk-UA" b="1" spc="5" dirty="0">
                <a:latin typeface="Arial"/>
                <a:cs typeface="Arial"/>
              </a:rPr>
              <a:t> </a:t>
            </a:r>
            <a:r>
              <a:rPr b="1" spc="5" dirty="0" err="1">
                <a:latin typeface="Arial"/>
                <a:cs typeface="Arial"/>
              </a:rPr>
              <a:t>збереження</a:t>
            </a:r>
            <a:r>
              <a:rPr b="1" spc="5" dirty="0">
                <a:latin typeface="Arial"/>
                <a:cs typeface="Arial"/>
              </a:rPr>
              <a:t>. При цьому аналізуються як товари-аналоги, </a:t>
            </a:r>
            <a:r>
              <a:rPr b="1" spc="5" dirty="0" err="1">
                <a:latin typeface="Arial"/>
                <a:cs typeface="Arial"/>
              </a:rPr>
              <a:t>так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5" dirty="0" err="1">
                <a:latin typeface="Arial"/>
                <a:cs typeface="Arial"/>
              </a:rPr>
              <a:t>і</a:t>
            </a:r>
            <a:r>
              <a:rPr lang="uk-UA" b="1" spc="5" dirty="0">
                <a:latin typeface="Arial"/>
                <a:cs typeface="Arial"/>
              </a:rPr>
              <a:t> </a:t>
            </a:r>
            <a:r>
              <a:rPr lang="ru-RU" b="1" spc="5" dirty="0" err="1">
                <a:latin typeface="Arial"/>
                <a:cs typeface="Arial"/>
              </a:rPr>
              <a:t>товари-субститути</a:t>
            </a:r>
            <a:endParaRPr lang="ru-RU" b="1" spc="5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927" y="3718052"/>
            <a:ext cx="117341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latin typeface="Arial"/>
                <a:cs typeface="Arial"/>
              </a:rPr>
              <a:t>Процес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оцінювання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альтернатив </a:t>
            </a:r>
            <a:r>
              <a:rPr sz="1800" b="1" spc="10" dirty="0">
                <a:latin typeface="Arial"/>
                <a:cs typeface="Arial"/>
              </a:rPr>
              <a:t>характеризується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80" dirty="0">
                <a:latin typeface="Arial"/>
                <a:cs typeface="Arial"/>
              </a:rPr>
              <a:t>такими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основними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55" dirty="0">
                <a:latin typeface="Arial"/>
                <a:cs typeface="Arial"/>
              </a:rPr>
              <a:t>показниками: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ts val="2155"/>
              </a:lnSpc>
              <a:spcBef>
                <a:spcPts val="10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35" dirty="0">
                <a:latin typeface="Arial"/>
                <a:cs typeface="Arial"/>
              </a:rPr>
              <a:t>критерії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50" dirty="0">
                <a:latin typeface="Arial"/>
                <a:cs typeface="Arial"/>
              </a:rPr>
              <a:t>оцінки,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тобто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50" dirty="0">
                <a:latin typeface="Arial"/>
                <a:cs typeface="Arial"/>
              </a:rPr>
              <a:t>конкретні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60" dirty="0">
                <a:latin typeface="Arial"/>
                <a:cs typeface="Arial"/>
              </a:rPr>
              <a:t>показники,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які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розглядає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споживач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у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процесі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вибору;</a:t>
            </a:r>
            <a:endParaRPr sz="1800" dirty="0">
              <a:latin typeface="Arial"/>
              <a:cs typeface="Arial"/>
            </a:endParaRPr>
          </a:p>
          <a:p>
            <a:pPr marL="299085" marR="5715" indent="-287020">
              <a:lnSpc>
                <a:spcPts val="2170"/>
              </a:lnSpc>
              <a:spcBef>
                <a:spcPts val="60"/>
              </a:spcBef>
              <a:buFont typeface="Microsoft Sans Serif"/>
              <a:buChar char="•"/>
              <a:tabLst>
                <a:tab pos="299085" algn="l"/>
                <a:tab pos="299720" algn="l"/>
                <a:tab pos="5287645" algn="l"/>
                <a:tab pos="6502400" algn="l"/>
                <a:tab pos="8413750" algn="l"/>
                <a:tab pos="11308080" algn="l"/>
              </a:tabLst>
            </a:pP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dirty="0">
                <a:latin typeface="Arial"/>
                <a:cs typeface="Arial"/>
              </a:rPr>
              <a:t>ів</a:t>
            </a:r>
            <a:r>
              <a:rPr sz="1800" b="1" spc="-5" dirty="0">
                <a:latin typeface="Arial"/>
                <a:cs typeface="Arial"/>
              </a:rPr>
              <a:t>е</a:t>
            </a:r>
            <a:r>
              <a:rPr sz="1800" b="1" spc="80" dirty="0">
                <a:latin typeface="Arial"/>
                <a:cs typeface="Arial"/>
              </a:rPr>
              <a:t>н</a:t>
            </a:r>
            <a:r>
              <a:rPr sz="1800" b="1" spc="-25" dirty="0">
                <a:latin typeface="Arial"/>
                <a:cs typeface="Arial"/>
              </a:rPr>
              <a:t>ь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з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-50" dirty="0">
                <a:latin typeface="Arial"/>
                <a:cs typeface="Arial"/>
              </a:rPr>
              <a:t>лу</a:t>
            </a:r>
            <a:r>
              <a:rPr sz="1800" b="1" spc="100" dirty="0">
                <a:latin typeface="Arial"/>
                <a:cs typeface="Arial"/>
              </a:rPr>
              <a:t>ч</a:t>
            </a:r>
            <a:r>
              <a:rPr sz="1800" b="1" spc="45" dirty="0">
                <a:latin typeface="Arial"/>
                <a:cs typeface="Arial"/>
              </a:rPr>
              <a:t>ен</a:t>
            </a:r>
            <a:r>
              <a:rPr sz="1800" b="1" spc="25" dirty="0">
                <a:latin typeface="Arial"/>
                <a:cs typeface="Arial"/>
              </a:rPr>
              <a:t>ня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(</a:t>
            </a:r>
            <a:r>
              <a:rPr sz="1800" b="1" spc="45" dirty="0">
                <a:latin typeface="Arial"/>
                <a:cs typeface="Arial"/>
              </a:rPr>
              <a:t>зац</a:t>
            </a:r>
            <a:r>
              <a:rPr sz="1800" b="1" spc="25" dirty="0">
                <a:latin typeface="Arial"/>
                <a:cs typeface="Arial"/>
              </a:rPr>
              <a:t>і</a:t>
            </a:r>
            <a:r>
              <a:rPr sz="1800" b="1" spc="125" dirty="0">
                <a:latin typeface="Arial"/>
                <a:cs typeface="Arial"/>
              </a:rPr>
              <a:t>к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-10" dirty="0">
                <a:latin typeface="Arial"/>
                <a:cs typeface="Arial"/>
              </a:rPr>
              <a:t>вленості</a:t>
            </a:r>
            <a:r>
              <a:rPr sz="1800" b="1" dirty="0">
                <a:latin typeface="Arial"/>
                <a:cs typeface="Arial"/>
              </a:rPr>
              <a:t>)</a:t>
            </a:r>
            <a:r>
              <a:rPr sz="1800" b="1" spc="-15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  </a:t>
            </a:r>
            <a:r>
              <a:rPr sz="1800" b="1" spc="50" dirty="0">
                <a:latin typeface="Arial"/>
                <a:cs typeface="Arial"/>
              </a:rPr>
              <a:t>як</a:t>
            </a:r>
            <a:r>
              <a:rPr sz="1800" b="1" spc="105" dirty="0">
                <a:latin typeface="Arial"/>
                <a:cs typeface="Arial"/>
              </a:rPr>
              <a:t>и</a:t>
            </a:r>
            <a:r>
              <a:rPr sz="1800" b="1" spc="110" dirty="0">
                <a:latin typeface="Arial"/>
                <a:cs typeface="Arial"/>
              </a:rPr>
              <a:t>й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визна</a:t>
            </a:r>
            <a:r>
              <a:rPr sz="1800" b="1" spc="70" dirty="0">
                <a:latin typeface="Arial"/>
                <a:cs typeface="Arial"/>
              </a:rPr>
              <a:t>ч</a:t>
            </a:r>
            <a:r>
              <a:rPr sz="1800" b="1" spc="-25" dirty="0">
                <a:latin typeface="Arial"/>
                <a:cs typeface="Arial"/>
              </a:rPr>
              <a:t>а</a:t>
            </a:r>
            <a:r>
              <a:rPr sz="1800" b="1" spc="-20" dirty="0">
                <a:latin typeface="Arial"/>
                <a:cs typeface="Arial"/>
              </a:rPr>
              <a:t>є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модел</a:t>
            </a:r>
            <a:r>
              <a:rPr sz="1800" b="1" dirty="0">
                <a:latin typeface="Arial"/>
                <a:cs typeface="Arial"/>
              </a:rPr>
              <a:t>ь </a:t>
            </a:r>
            <a:r>
              <a:rPr sz="1800" b="1" spc="-5" dirty="0">
                <a:latin typeface="Arial"/>
                <a:cs typeface="Arial"/>
              </a:rPr>
              <a:t> о</a:t>
            </a:r>
            <a:r>
              <a:rPr sz="1800" b="1" spc="75" dirty="0">
                <a:latin typeface="Arial"/>
                <a:cs typeface="Arial"/>
              </a:rPr>
              <a:t>цінки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0" dirty="0">
                <a:latin typeface="Arial"/>
                <a:cs typeface="Arial"/>
              </a:rPr>
              <a:t>т</a:t>
            </a:r>
            <a:r>
              <a:rPr sz="1800" b="1" spc="25" dirty="0">
                <a:latin typeface="Arial"/>
                <a:cs typeface="Arial"/>
              </a:rPr>
              <a:t>о</a:t>
            </a:r>
            <a:r>
              <a:rPr sz="1800" b="1" spc="10" dirty="0">
                <a:latin typeface="Arial"/>
                <a:cs typeface="Arial"/>
              </a:rPr>
              <a:t>ва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-40" dirty="0">
                <a:latin typeface="Arial"/>
                <a:cs typeface="Arial"/>
              </a:rPr>
              <a:t>у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(</a:t>
            </a:r>
            <a:r>
              <a:rPr sz="1800" b="1" spc="60" dirty="0">
                <a:latin typeface="Arial"/>
                <a:cs typeface="Arial"/>
              </a:rPr>
              <a:t>ко</a:t>
            </a:r>
            <a:r>
              <a:rPr sz="1800" b="1" spc="85" dirty="0">
                <a:latin typeface="Arial"/>
                <a:cs typeface="Arial"/>
              </a:rPr>
              <a:t>м</a:t>
            </a:r>
            <a:r>
              <a:rPr sz="1800" b="1" spc="40" dirty="0">
                <a:latin typeface="Arial"/>
                <a:cs typeface="Arial"/>
              </a:rPr>
              <a:t>п</a:t>
            </a:r>
            <a:r>
              <a:rPr sz="1800" b="1" spc="35" dirty="0">
                <a:latin typeface="Arial"/>
                <a:cs typeface="Arial"/>
              </a:rPr>
              <a:t>е</a:t>
            </a:r>
            <a:r>
              <a:rPr sz="1800" b="1" spc="80" dirty="0">
                <a:latin typeface="Arial"/>
                <a:cs typeface="Arial"/>
              </a:rPr>
              <a:t>н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60" dirty="0">
                <a:latin typeface="Arial"/>
                <a:cs typeface="Arial"/>
              </a:rPr>
              <a:t>ц</a:t>
            </a:r>
            <a:r>
              <a:rPr sz="1800" b="1" spc="35" dirty="0">
                <a:latin typeface="Arial"/>
                <a:cs typeface="Arial"/>
              </a:rPr>
              <a:t>і</a:t>
            </a:r>
            <a:r>
              <a:rPr sz="1800" b="1" spc="90" dirty="0">
                <a:latin typeface="Arial"/>
                <a:cs typeface="Arial"/>
              </a:rPr>
              <a:t>й</a:t>
            </a:r>
            <a:r>
              <a:rPr sz="1800" b="1" spc="55" dirty="0">
                <a:latin typeface="Arial"/>
                <a:cs typeface="Arial"/>
              </a:rPr>
              <a:t>на</a:t>
            </a:r>
            <a:r>
              <a:rPr sz="1800" b="1" dirty="0">
                <a:latin typeface="Arial"/>
                <a:cs typeface="Arial"/>
              </a:rPr>
              <a:t>	або  </a:t>
            </a:r>
            <a:r>
              <a:rPr sz="1800" b="1" spc="35" dirty="0">
                <a:latin typeface="Arial"/>
                <a:cs typeface="Arial"/>
              </a:rPr>
              <a:t>некомпенсаційна),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ts val="2080"/>
              </a:lnSpc>
              <a:buFont typeface="Microsoft Sans Serif"/>
              <a:buChar char="•"/>
              <a:tabLst>
                <a:tab pos="299085" algn="l"/>
                <a:tab pos="299720" algn="l"/>
                <a:tab pos="1233170" algn="l"/>
                <a:tab pos="2733040" algn="l"/>
                <a:tab pos="3157855" algn="l"/>
                <a:tab pos="4179570" algn="l"/>
                <a:tab pos="5196205" algn="l"/>
                <a:tab pos="6630670" algn="l"/>
                <a:tab pos="7084695" algn="l"/>
                <a:tab pos="8018780" algn="l"/>
                <a:tab pos="8517255" algn="l"/>
                <a:tab pos="9992360" algn="l"/>
                <a:tab pos="10448290" algn="l"/>
              </a:tabLst>
            </a:pP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dirty="0">
                <a:latin typeface="Arial"/>
                <a:cs typeface="Arial"/>
              </a:rPr>
              <a:t>ів</a:t>
            </a:r>
            <a:r>
              <a:rPr sz="1800" b="1" spc="-5" dirty="0">
                <a:latin typeface="Arial"/>
                <a:cs typeface="Arial"/>
              </a:rPr>
              <a:t>е</a:t>
            </a:r>
            <a:r>
              <a:rPr sz="1800" b="1" spc="80" dirty="0">
                <a:latin typeface="Arial"/>
                <a:cs typeface="Arial"/>
              </a:rPr>
              <a:t>н</a:t>
            </a:r>
            <a:r>
              <a:rPr sz="1800" b="1" spc="-25" dirty="0">
                <a:latin typeface="Arial"/>
                <a:cs typeface="Arial"/>
              </a:rPr>
              <a:t>ь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о</a:t>
            </a:r>
            <a:r>
              <a:rPr sz="1800" b="1" spc="15" dirty="0">
                <a:latin typeface="Arial"/>
                <a:cs typeface="Arial"/>
              </a:rPr>
              <a:t>біз</a:t>
            </a:r>
            <a:r>
              <a:rPr sz="1800" b="1" spc="35" dirty="0">
                <a:latin typeface="Arial"/>
                <a:cs typeface="Arial"/>
              </a:rPr>
              <a:t>н</a:t>
            </a:r>
            <a:r>
              <a:rPr sz="1800" b="1" spc="30" dirty="0">
                <a:latin typeface="Arial"/>
                <a:cs typeface="Arial"/>
              </a:rPr>
              <a:t>ан</a:t>
            </a:r>
            <a:r>
              <a:rPr sz="1800" b="1" spc="40" dirty="0">
                <a:latin typeface="Arial"/>
                <a:cs typeface="Arial"/>
              </a:rPr>
              <a:t>о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20" dirty="0">
                <a:latin typeface="Arial"/>
                <a:cs typeface="Arial"/>
              </a:rPr>
              <a:t>т</a:t>
            </a:r>
            <a:r>
              <a:rPr sz="1800" b="1" spc="15" dirty="0">
                <a:latin typeface="Arial"/>
                <a:cs typeface="Arial"/>
              </a:rPr>
              <a:t>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40" dirty="0">
                <a:latin typeface="Arial"/>
                <a:cs typeface="Arial"/>
              </a:rPr>
              <a:t>та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50" dirty="0">
                <a:latin typeface="Arial"/>
                <a:cs typeface="Arial"/>
              </a:rPr>
              <a:t>т</a:t>
            </a:r>
            <a:r>
              <a:rPr sz="1800" b="1" dirty="0">
                <a:latin typeface="Arial"/>
                <a:cs typeface="Arial"/>
              </a:rPr>
              <a:t>уп</a:t>
            </a:r>
            <a:r>
              <a:rPr sz="1800" b="1" spc="15" dirty="0">
                <a:latin typeface="Arial"/>
                <a:cs typeface="Arial"/>
              </a:rPr>
              <a:t>інь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35" dirty="0">
                <a:latin typeface="Arial"/>
                <a:cs typeface="Arial"/>
              </a:rPr>
              <a:t>ди</a:t>
            </a:r>
            <a:r>
              <a:rPr sz="1800" b="1" spc="-45" dirty="0">
                <a:latin typeface="Arial"/>
                <a:cs typeface="Arial"/>
              </a:rPr>
              <a:t>ф</a:t>
            </a:r>
            <a:r>
              <a:rPr sz="1800" b="1" spc="-5" dirty="0">
                <a:latin typeface="Arial"/>
                <a:cs typeface="Arial"/>
              </a:rPr>
              <a:t>у</a:t>
            </a:r>
            <a:r>
              <a:rPr sz="1800" b="1" spc="5" dirty="0">
                <a:latin typeface="Arial"/>
                <a:cs typeface="Arial"/>
              </a:rPr>
              <a:t>з</a:t>
            </a:r>
            <a:r>
              <a:rPr sz="1800" b="1" spc="-5" dirty="0">
                <a:latin typeface="Arial"/>
                <a:cs typeface="Arial"/>
              </a:rPr>
              <a:t>ії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25" dirty="0">
                <a:latin typeface="Arial"/>
                <a:cs typeface="Arial"/>
              </a:rPr>
              <a:t>і</a:t>
            </a:r>
            <a:r>
              <a:rPr sz="1800" b="1" spc="35" dirty="0">
                <a:latin typeface="Arial"/>
                <a:cs typeface="Arial"/>
              </a:rPr>
              <a:t>н</a:t>
            </a:r>
            <a:r>
              <a:rPr sz="1800" b="1" spc="-120" dirty="0">
                <a:latin typeface="Arial"/>
                <a:cs typeface="Arial"/>
              </a:rPr>
              <a:t>ф</a:t>
            </a:r>
            <a:r>
              <a:rPr sz="1800" b="1" spc="-80" dirty="0">
                <a:latin typeface="Arial"/>
                <a:cs typeface="Arial"/>
              </a:rPr>
              <a:t>о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55" dirty="0">
                <a:latin typeface="Arial"/>
                <a:cs typeface="Arial"/>
              </a:rPr>
              <a:t>мац</a:t>
            </a:r>
            <a:r>
              <a:rPr sz="1800" b="1" spc="35" dirty="0">
                <a:latin typeface="Arial"/>
                <a:cs typeface="Arial"/>
              </a:rPr>
              <a:t>і</a:t>
            </a:r>
            <a:r>
              <a:rPr sz="1800" b="1" spc="-5" dirty="0">
                <a:latin typeface="Arial"/>
                <a:cs typeface="Arial"/>
              </a:rPr>
              <a:t>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на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50" dirty="0">
                <a:latin typeface="Arial"/>
                <a:cs typeface="Arial"/>
              </a:rPr>
              <a:t>инку</a:t>
            </a:r>
            <a:r>
              <a:rPr sz="1800" b="1" spc="25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35" dirty="0">
                <a:latin typeface="Arial"/>
                <a:cs typeface="Arial"/>
              </a:rPr>
              <a:t>як</a:t>
            </a:r>
            <a:r>
              <a:rPr sz="1800" b="1" spc="20" dirty="0">
                <a:latin typeface="Arial"/>
                <a:cs typeface="Arial"/>
              </a:rPr>
              <a:t>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в</a:t>
            </a:r>
            <a:r>
              <a:rPr sz="1800" b="1" dirty="0">
                <a:latin typeface="Arial"/>
                <a:cs typeface="Arial"/>
              </a:rPr>
              <a:t>п</a:t>
            </a:r>
            <a:r>
              <a:rPr sz="1800" b="1" spc="-5" dirty="0">
                <a:latin typeface="Arial"/>
                <a:cs typeface="Arial"/>
              </a:rPr>
              <a:t>л</a:t>
            </a:r>
            <a:r>
              <a:rPr sz="1800" b="1" spc="120" dirty="0">
                <a:latin typeface="Arial"/>
                <a:cs typeface="Arial"/>
              </a:rPr>
              <a:t>и</a:t>
            </a:r>
            <a:r>
              <a:rPr sz="1800" b="1" spc="-20" dirty="0">
                <a:latin typeface="Arial"/>
                <a:cs typeface="Arial"/>
              </a:rPr>
              <a:t>в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5" dirty="0">
                <a:latin typeface="Arial"/>
                <a:cs typeface="Arial"/>
              </a:rPr>
              <a:t>ють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на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мот</a:t>
            </a:r>
            <a:r>
              <a:rPr sz="1800" b="1" spc="65" dirty="0">
                <a:latin typeface="Arial"/>
                <a:cs typeface="Arial"/>
              </a:rPr>
              <a:t>и</a:t>
            </a:r>
            <a:r>
              <a:rPr sz="1800" b="1" spc="15" dirty="0">
                <a:latin typeface="Arial"/>
                <a:cs typeface="Arial"/>
              </a:rPr>
              <a:t>вацію</a:t>
            </a:r>
            <a:endParaRPr sz="1800" dirty="0">
              <a:latin typeface="Arial"/>
              <a:cs typeface="Arial"/>
            </a:endParaRPr>
          </a:p>
          <a:p>
            <a:pPr marL="299085" marR="6985">
              <a:lnSpc>
                <a:spcPts val="2170"/>
              </a:lnSpc>
              <a:spcBef>
                <a:spcPts val="65"/>
              </a:spcBef>
              <a:tabLst>
                <a:tab pos="1806575" algn="l"/>
                <a:tab pos="2207260" algn="l"/>
                <a:tab pos="3780154" algn="l"/>
                <a:tab pos="4693285" algn="l"/>
                <a:tab pos="6094095" algn="l"/>
                <a:tab pos="7532370" algn="l"/>
                <a:tab pos="7939405" algn="l"/>
                <a:tab pos="9618980" algn="l"/>
                <a:tab pos="10393680" algn="l"/>
              </a:tabLst>
            </a:pPr>
            <a:r>
              <a:rPr sz="1800" b="1" spc="-20" dirty="0">
                <a:latin typeface="Arial"/>
                <a:cs typeface="Arial"/>
              </a:rPr>
              <a:t>сп</a:t>
            </a:r>
            <a:r>
              <a:rPr sz="1800" b="1" spc="-15" dirty="0">
                <a:latin typeface="Arial"/>
                <a:cs typeface="Arial"/>
              </a:rPr>
              <a:t>о</a:t>
            </a:r>
            <a:r>
              <a:rPr sz="1800" b="1" spc="145" dirty="0">
                <a:latin typeface="Arial"/>
                <a:cs typeface="Arial"/>
              </a:rPr>
              <a:t>ж</a:t>
            </a:r>
            <a:r>
              <a:rPr sz="1800" b="1" spc="135" dirty="0">
                <a:latin typeface="Arial"/>
                <a:cs typeface="Arial"/>
              </a:rPr>
              <a:t>и</a:t>
            </a:r>
            <a:r>
              <a:rPr sz="1800" b="1" spc="-20" dirty="0">
                <a:latin typeface="Arial"/>
                <a:cs typeface="Arial"/>
              </a:rPr>
              <a:t>в</a:t>
            </a:r>
            <a:r>
              <a:rPr sz="1800" b="1" spc="45" dirty="0">
                <a:latin typeface="Arial"/>
                <a:cs typeface="Arial"/>
              </a:rPr>
              <a:t>ач</a:t>
            </a:r>
            <a:r>
              <a:rPr sz="1800" b="1" spc="25" dirty="0">
                <a:latin typeface="Arial"/>
                <a:cs typeface="Arial"/>
              </a:rPr>
              <a:t>і</a:t>
            </a:r>
            <a:r>
              <a:rPr sz="1800" b="1" spc="-25" dirty="0">
                <a:latin typeface="Arial"/>
                <a:cs typeface="Arial"/>
              </a:rPr>
              <a:t>в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40" dirty="0">
                <a:latin typeface="Arial"/>
                <a:cs typeface="Arial"/>
              </a:rPr>
              <a:t>та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визна</a:t>
            </a:r>
            <a:r>
              <a:rPr sz="1800" b="1" spc="70" dirty="0">
                <a:latin typeface="Arial"/>
                <a:cs typeface="Arial"/>
              </a:rPr>
              <a:t>ч</a:t>
            </a:r>
            <a:r>
              <a:rPr sz="1800" b="1" spc="50" dirty="0">
                <a:latin typeface="Arial"/>
                <a:cs typeface="Arial"/>
              </a:rPr>
              <a:t>а</a:t>
            </a:r>
            <a:r>
              <a:rPr sz="1800" b="1" spc="5" dirty="0">
                <a:latin typeface="Arial"/>
                <a:cs typeface="Arial"/>
              </a:rPr>
              <a:t>ють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75" dirty="0">
                <a:latin typeface="Arial"/>
                <a:cs typeface="Arial"/>
              </a:rPr>
              <a:t>ц</a:t>
            </a:r>
            <a:r>
              <a:rPr sz="1800" b="1" spc="20" dirty="0">
                <a:latin typeface="Arial"/>
                <a:cs typeface="Arial"/>
              </a:rPr>
              <a:t>ін</a:t>
            </a:r>
            <a:r>
              <a:rPr sz="1800" b="1" spc="35" dirty="0">
                <a:latin typeface="Arial"/>
                <a:cs typeface="Arial"/>
              </a:rPr>
              <a:t>о</a:t>
            </a:r>
            <a:r>
              <a:rPr sz="1800" b="1" spc="-35" dirty="0">
                <a:latin typeface="Arial"/>
                <a:cs typeface="Arial"/>
              </a:rPr>
              <a:t>ву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5" dirty="0">
                <a:latin typeface="Arial"/>
                <a:cs typeface="Arial"/>
              </a:rPr>
              <a:t>чутлив</a:t>
            </a:r>
            <a:r>
              <a:rPr sz="1800" b="1" spc="20" dirty="0">
                <a:latin typeface="Arial"/>
                <a:cs typeface="Arial"/>
              </a:rPr>
              <a:t>і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50" dirty="0">
                <a:latin typeface="Arial"/>
                <a:cs typeface="Arial"/>
              </a:rPr>
              <a:t>т</a:t>
            </a:r>
            <a:r>
              <a:rPr sz="1800" b="1" spc="-25" dirty="0">
                <a:latin typeface="Arial"/>
                <a:cs typeface="Arial"/>
              </a:rPr>
              <a:t>ь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сп</a:t>
            </a:r>
            <a:r>
              <a:rPr sz="1800" b="1" spc="-15" dirty="0">
                <a:latin typeface="Arial"/>
                <a:cs typeface="Arial"/>
              </a:rPr>
              <a:t>о</a:t>
            </a:r>
            <a:r>
              <a:rPr sz="1800" b="1" spc="145" dirty="0">
                <a:latin typeface="Arial"/>
                <a:cs typeface="Arial"/>
              </a:rPr>
              <a:t>ж</a:t>
            </a:r>
            <a:r>
              <a:rPr sz="1800" b="1" spc="135" dirty="0">
                <a:latin typeface="Arial"/>
                <a:cs typeface="Arial"/>
              </a:rPr>
              <a:t>и</a:t>
            </a:r>
            <a:r>
              <a:rPr sz="1800" b="1" spc="-20" dirty="0">
                <a:latin typeface="Arial"/>
                <a:cs typeface="Arial"/>
              </a:rPr>
              <a:t>в</a:t>
            </a:r>
            <a:r>
              <a:rPr sz="1800" b="1" spc="50" dirty="0">
                <a:latin typeface="Arial"/>
                <a:cs typeface="Arial"/>
              </a:rPr>
              <a:t>ач</a:t>
            </a:r>
            <a:r>
              <a:rPr sz="1800" b="1" spc="5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30" dirty="0">
                <a:latin typeface="Arial"/>
                <a:cs typeface="Arial"/>
              </a:rPr>
              <a:t>(</a:t>
            </a:r>
            <a:r>
              <a:rPr sz="1800" b="1" spc="20" dirty="0">
                <a:latin typeface="Arial"/>
                <a:cs typeface="Arial"/>
              </a:rPr>
              <a:t>зі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55" dirty="0">
                <a:latin typeface="Arial"/>
                <a:cs typeface="Arial"/>
              </a:rPr>
              <a:t>зм</a:t>
            </a:r>
            <a:r>
              <a:rPr sz="1800" b="1" spc="40" dirty="0">
                <a:latin typeface="Arial"/>
                <a:cs typeface="Arial"/>
              </a:rPr>
              <a:t>е</a:t>
            </a:r>
            <a:r>
              <a:rPr sz="1800" b="1" spc="100" dirty="0">
                <a:latin typeface="Arial"/>
                <a:cs typeface="Arial"/>
              </a:rPr>
              <a:t>н</a:t>
            </a:r>
            <a:r>
              <a:rPr sz="1800" b="1" spc="135" dirty="0">
                <a:latin typeface="Arial"/>
                <a:cs typeface="Arial"/>
              </a:rPr>
              <a:t>ш</a:t>
            </a:r>
            <a:r>
              <a:rPr sz="1800" b="1" spc="45" dirty="0">
                <a:latin typeface="Arial"/>
                <a:cs typeface="Arial"/>
              </a:rPr>
              <a:t>ен</a:t>
            </a:r>
            <a:r>
              <a:rPr sz="1800" b="1" spc="80" dirty="0">
                <a:latin typeface="Arial"/>
                <a:cs typeface="Arial"/>
              </a:rPr>
              <a:t>н</a:t>
            </a:r>
            <a:r>
              <a:rPr sz="1800" b="1" spc="25" dirty="0">
                <a:latin typeface="Arial"/>
                <a:cs typeface="Arial"/>
              </a:rPr>
              <a:t>я</a:t>
            </a:r>
            <a:r>
              <a:rPr sz="1800" b="1" spc="35" dirty="0">
                <a:latin typeface="Arial"/>
                <a:cs typeface="Arial"/>
              </a:rPr>
              <a:t>м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5" dirty="0">
                <a:latin typeface="Arial"/>
                <a:cs typeface="Arial"/>
              </a:rPr>
              <a:t>р</a:t>
            </a:r>
            <a:r>
              <a:rPr sz="1800" b="1" spc="10" dirty="0">
                <a:latin typeface="Arial"/>
                <a:cs typeface="Arial"/>
              </a:rPr>
              <a:t>івня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о</a:t>
            </a:r>
            <a:r>
              <a:rPr sz="1800" b="1" spc="-15" dirty="0">
                <a:latin typeface="Arial"/>
                <a:cs typeface="Arial"/>
              </a:rPr>
              <a:t>б</a:t>
            </a:r>
            <a:r>
              <a:rPr sz="1800" b="1" spc="35" dirty="0">
                <a:latin typeface="Arial"/>
                <a:cs typeface="Arial"/>
              </a:rPr>
              <a:t>ізнан</a:t>
            </a:r>
            <a:r>
              <a:rPr sz="1800" b="1" spc="50" dirty="0">
                <a:latin typeface="Arial"/>
                <a:cs typeface="Arial"/>
              </a:rPr>
              <a:t>о</a:t>
            </a:r>
            <a:r>
              <a:rPr sz="1800" b="1" spc="-120" dirty="0">
                <a:latin typeface="Arial"/>
                <a:cs typeface="Arial"/>
              </a:rPr>
              <a:t>с</a:t>
            </a:r>
            <a:r>
              <a:rPr sz="1800" b="1" spc="10" dirty="0">
                <a:latin typeface="Arial"/>
                <a:cs typeface="Arial"/>
              </a:rPr>
              <a:t>ті  </a:t>
            </a:r>
            <a:r>
              <a:rPr sz="1800" b="1" spc="15" dirty="0">
                <a:latin typeface="Arial"/>
                <a:cs typeface="Arial"/>
              </a:rPr>
              <a:t>знижується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рівень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цінової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чутливості);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ts val="2075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15" dirty="0">
                <a:latin typeface="Arial"/>
                <a:cs typeface="Arial"/>
              </a:rPr>
              <a:t>аналогічність,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або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порівнянність,</a:t>
            </a:r>
            <a:r>
              <a:rPr sz="1800" b="1" spc="37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варіантів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65" dirty="0">
                <a:latin typeface="Arial"/>
                <a:cs typeface="Arial"/>
              </a:rPr>
              <a:t>(чим</a:t>
            </a:r>
            <a:r>
              <a:rPr sz="1800" b="1" spc="375" dirty="0">
                <a:latin typeface="Arial"/>
                <a:cs typeface="Arial"/>
              </a:rPr>
              <a:t> </a:t>
            </a:r>
            <a:r>
              <a:rPr sz="1800" b="1" spc="85" dirty="0">
                <a:latin typeface="Arial"/>
                <a:cs typeface="Arial"/>
              </a:rPr>
              <a:t>менш</a:t>
            </a:r>
            <a:r>
              <a:rPr sz="1800" b="1" spc="365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порівнюваними</a:t>
            </a:r>
            <a:r>
              <a:rPr sz="1800" b="1" spc="370" dirty="0">
                <a:latin typeface="Arial"/>
                <a:cs typeface="Arial"/>
              </a:rPr>
              <a:t> </a:t>
            </a:r>
            <a:r>
              <a:rPr sz="1800" b="1" spc="-80" dirty="0">
                <a:latin typeface="Arial"/>
                <a:cs typeface="Arial"/>
              </a:rPr>
              <a:t>є</a:t>
            </a:r>
            <a:r>
              <a:rPr sz="1800" b="1" spc="35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варіанти,</a:t>
            </a:r>
            <a:r>
              <a:rPr sz="1800" b="1" spc="365" dirty="0">
                <a:latin typeface="Arial"/>
                <a:cs typeface="Arial"/>
              </a:rPr>
              <a:t> </a:t>
            </a:r>
            <a:r>
              <a:rPr sz="1800" b="1" spc="75" dirty="0">
                <a:latin typeface="Arial"/>
                <a:cs typeface="Arial"/>
              </a:rPr>
              <a:t>тим</a:t>
            </a:r>
            <a:r>
              <a:rPr sz="1800" b="1" spc="360" dirty="0">
                <a:latin typeface="Arial"/>
                <a:cs typeface="Arial"/>
              </a:rPr>
              <a:t> </a:t>
            </a:r>
            <a:r>
              <a:rPr sz="1800" b="1" spc="65" dirty="0">
                <a:latin typeface="Arial"/>
                <a:cs typeface="Arial"/>
              </a:rPr>
              <a:t>важче</a:t>
            </a:r>
            <a:endParaRPr sz="1800" dirty="0">
              <a:latin typeface="Arial"/>
              <a:cs typeface="Arial"/>
            </a:endParaRPr>
          </a:p>
          <a:p>
            <a:pPr marL="299085">
              <a:lnSpc>
                <a:spcPts val="2155"/>
              </a:lnSpc>
              <a:spcBef>
                <a:spcPts val="10"/>
              </a:spcBef>
            </a:pPr>
            <a:r>
              <a:rPr sz="1800" b="1" spc="40" dirty="0">
                <a:latin typeface="Arial"/>
                <a:cs typeface="Arial"/>
              </a:rPr>
              <a:t>зробити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вибір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та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80" dirty="0">
                <a:latin typeface="Arial"/>
                <a:cs typeface="Arial"/>
              </a:rPr>
              <a:t>тим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35" dirty="0">
                <a:latin typeface="Arial"/>
                <a:cs typeface="Arial"/>
              </a:rPr>
              <a:t>більшим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80" dirty="0">
                <a:latin typeface="Arial"/>
                <a:cs typeface="Arial"/>
              </a:rPr>
              <a:t>є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10" dirty="0">
                <a:latin typeface="Arial"/>
                <a:cs typeface="Arial"/>
              </a:rPr>
              <a:t>рівень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45" dirty="0">
                <a:latin typeface="Arial"/>
                <a:cs typeface="Arial"/>
              </a:rPr>
              <a:t>когнітивного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дисонансу);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ts val="2155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b="1" spc="70" dirty="0">
                <a:latin typeface="Arial"/>
                <a:cs typeface="Arial"/>
              </a:rPr>
              <a:t>показники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ситуативного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впливу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(вплив </a:t>
            </a:r>
            <a:r>
              <a:rPr sz="1800" b="1" spc="20" dirty="0">
                <a:latin typeface="Arial"/>
                <a:cs typeface="Arial"/>
              </a:rPr>
              <a:t>браку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часу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40" dirty="0">
                <a:latin typeface="Arial"/>
                <a:cs typeface="Arial"/>
              </a:rPr>
              <a:t>та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ін.).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6518" y="207321"/>
            <a:ext cx="468160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Реакція</a:t>
            </a:r>
            <a:r>
              <a:rPr sz="2400" b="1" spc="-35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на</a:t>
            </a:r>
            <a:r>
              <a:rPr sz="2400" b="1" spc="-20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покупку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025" y="2345689"/>
            <a:ext cx="1652905" cy="811530"/>
            <a:chOff x="304025" y="2345689"/>
            <a:chExt cx="1652905" cy="811530"/>
          </a:xfrm>
        </p:grpSpPr>
        <p:sp>
          <p:nvSpPr>
            <p:cNvPr id="4" name="object 4"/>
            <p:cNvSpPr/>
            <p:nvPr/>
          </p:nvSpPr>
          <p:spPr>
            <a:xfrm>
              <a:off x="310375" y="2352039"/>
              <a:ext cx="1640205" cy="798830"/>
            </a:xfrm>
            <a:custGeom>
              <a:avLst/>
              <a:gdLst/>
              <a:ahLst/>
              <a:cxnLst/>
              <a:rect l="l" t="t" r="r" b="b"/>
              <a:pathLst>
                <a:path w="1640205" h="798830">
                  <a:moveTo>
                    <a:pt x="1506486" y="0"/>
                  </a:moveTo>
                  <a:lnTo>
                    <a:pt x="133134" y="0"/>
                  </a:lnTo>
                  <a:lnTo>
                    <a:pt x="91056" y="6782"/>
                  </a:lnTo>
                  <a:lnTo>
                    <a:pt x="54510" y="25672"/>
                  </a:lnTo>
                  <a:lnTo>
                    <a:pt x="25689" y="54479"/>
                  </a:lnTo>
                  <a:lnTo>
                    <a:pt x="6787" y="91017"/>
                  </a:lnTo>
                  <a:lnTo>
                    <a:pt x="0" y="133096"/>
                  </a:lnTo>
                  <a:lnTo>
                    <a:pt x="0" y="665607"/>
                  </a:lnTo>
                  <a:lnTo>
                    <a:pt x="6787" y="707685"/>
                  </a:lnTo>
                  <a:lnTo>
                    <a:pt x="25689" y="744223"/>
                  </a:lnTo>
                  <a:lnTo>
                    <a:pt x="54510" y="773030"/>
                  </a:lnTo>
                  <a:lnTo>
                    <a:pt x="91056" y="791920"/>
                  </a:lnTo>
                  <a:lnTo>
                    <a:pt x="133134" y="798702"/>
                  </a:lnTo>
                  <a:lnTo>
                    <a:pt x="1506486" y="798702"/>
                  </a:lnTo>
                  <a:lnTo>
                    <a:pt x="1548565" y="791920"/>
                  </a:lnTo>
                  <a:lnTo>
                    <a:pt x="1585102" y="773030"/>
                  </a:lnTo>
                  <a:lnTo>
                    <a:pt x="1613910" y="744223"/>
                  </a:lnTo>
                  <a:lnTo>
                    <a:pt x="1632799" y="707685"/>
                  </a:lnTo>
                  <a:lnTo>
                    <a:pt x="1639582" y="665607"/>
                  </a:lnTo>
                  <a:lnTo>
                    <a:pt x="1639582" y="133096"/>
                  </a:lnTo>
                  <a:lnTo>
                    <a:pt x="1632799" y="91017"/>
                  </a:lnTo>
                  <a:lnTo>
                    <a:pt x="1613910" y="54479"/>
                  </a:lnTo>
                  <a:lnTo>
                    <a:pt x="1585102" y="25672"/>
                  </a:lnTo>
                  <a:lnTo>
                    <a:pt x="1548565" y="6782"/>
                  </a:lnTo>
                  <a:lnTo>
                    <a:pt x="1506486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375" y="2352039"/>
              <a:ext cx="1640205" cy="798830"/>
            </a:xfrm>
            <a:custGeom>
              <a:avLst/>
              <a:gdLst/>
              <a:ahLst/>
              <a:cxnLst/>
              <a:rect l="l" t="t" r="r" b="b"/>
              <a:pathLst>
                <a:path w="1640205" h="798830">
                  <a:moveTo>
                    <a:pt x="0" y="133096"/>
                  </a:moveTo>
                  <a:lnTo>
                    <a:pt x="6787" y="91017"/>
                  </a:lnTo>
                  <a:lnTo>
                    <a:pt x="25689" y="54479"/>
                  </a:lnTo>
                  <a:lnTo>
                    <a:pt x="54510" y="25672"/>
                  </a:lnTo>
                  <a:lnTo>
                    <a:pt x="91056" y="6782"/>
                  </a:lnTo>
                  <a:lnTo>
                    <a:pt x="133134" y="0"/>
                  </a:lnTo>
                  <a:lnTo>
                    <a:pt x="1506486" y="0"/>
                  </a:lnTo>
                  <a:lnTo>
                    <a:pt x="1548565" y="6782"/>
                  </a:lnTo>
                  <a:lnTo>
                    <a:pt x="1585102" y="25672"/>
                  </a:lnTo>
                  <a:lnTo>
                    <a:pt x="1613910" y="54479"/>
                  </a:lnTo>
                  <a:lnTo>
                    <a:pt x="1632799" y="91017"/>
                  </a:lnTo>
                  <a:lnTo>
                    <a:pt x="1639582" y="133096"/>
                  </a:lnTo>
                  <a:lnTo>
                    <a:pt x="1639582" y="665607"/>
                  </a:lnTo>
                  <a:lnTo>
                    <a:pt x="1632799" y="707685"/>
                  </a:lnTo>
                  <a:lnTo>
                    <a:pt x="1613910" y="744223"/>
                  </a:lnTo>
                  <a:lnTo>
                    <a:pt x="1585102" y="773030"/>
                  </a:lnTo>
                  <a:lnTo>
                    <a:pt x="1548565" y="791920"/>
                  </a:lnTo>
                  <a:lnTo>
                    <a:pt x="1506486" y="798702"/>
                  </a:lnTo>
                  <a:lnTo>
                    <a:pt x="133134" y="798702"/>
                  </a:lnTo>
                  <a:lnTo>
                    <a:pt x="91056" y="791920"/>
                  </a:lnTo>
                  <a:lnTo>
                    <a:pt x="54510" y="773030"/>
                  </a:lnTo>
                  <a:lnTo>
                    <a:pt x="25689" y="744223"/>
                  </a:lnTo>
                  <a:lnTo>
                    <a:pt x="6787" y="707685"/>
                  </a:lnTo>
                  <a:lnTo>
                    <a:pt x="0" y="665607"/>
                  </a:lnTo>
                  <a:lnTo>
                    <a:pt x="0" y="133096"/>
                  </a:lnTo>
                  <a:close/>
                </a:path>
              </a:pathLst>
            </a:custGeom>
            <a:ln w="12699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30986" y="2586990"/>
            <a:ext cx="596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873501" y="876553"/>
            <a:ext cx="3081655" cy="927100"/>
            <a:chOff x="2873501" y="876553"/>
            <a:chExt cx="3081655" cy="927100"/>
          </a:xfrm>
        </p:grpSpPr>
        <p:sp>
          <p:nvSpPr>
            <p:cNvPr id="8" name="object 8"/>
            <p:cNvSpPr/>
            <p:nvPr/>
          </p:nvSpPr>
          <p:spPr>
            <a:xfrm>
              <a:off x="2879851" y="882903"/>
              <a:ext cx="3068955" cy="914400"/>
            </a:xfrm>
            <a:custGeom>
              <a:avLst/>
              <a:gdLst/>
              <a:ahLst/>
              <a:cxnLst/>
              <a:rect l="l" t="t" r="r" b="b"/>
              <a:pathLst>
                <a:path w="3068954" h="914400">
                  <a:moveTo>
                    <a:pt x="2916047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6" y="810134"/>
                  </a:lnTo>
                  <a:lnTo>
                    <a:pt x="29394" y="851964"/>
                  </a:lnTo>
                  <a:lnTo>
                    <a:pt x="62380" y="884968"/>
                  </a:lnTo>
                  <a:lnTo>
                    <a:pt x="104217" y="906621"/>
                  </a:lnTo>
                  <a:lnTo>
                    <a:pt x="152400" y="914400"/>
                  </a:lnTo>
                  <a:lnTo>
                    <a:pt x="2916047" y="914400"/>
                  </a:lnTo>
                  <a:lnTo>
                    <a:pt x="2964229" y="906621"/>
                  </a:lnTo>
                  <a:lnTo>
                    <a:pt x="3006066" y="884968"/>
                  </a:lnTo>
                  <a:lnTo>
                    <a:pt x="3039052" y="851964"/>
                  </a:lnTo>
                  <a:lnTo>
                    <a:pt x="3060680" y="810134"/>
                  </a:lnTo>
                  <a:lnTo>
                    <a:pt x="3068447" y="762000"/>
                  </a:lnTo>
                  <a:lnTo>
                    <a:pt x="3068447" y="152400"/>
                  </a:lnTo>
                  <a:lnTo>
                    <a:pt x="3060680" y="104217"/>
                  </a:lnTo>
                  <a:lnTo>
                    <a:pt x="3039052" y="62380"/>
                  </a:lnTo>
                  <a:lnTo>
                    <a:pt x="3006066" y="29394"/>
                  </a:lnTo>
                  <a:lnTo>
                    <a:pt x="2964229" y="7766"/>
                  </a:lnTo>
                  <a:lnTo>
                    <a:pt x="2916047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79851" y="882903"/>
              <a:ext cx="3068955" cy="914400"/>
            </a:xfrm>
            <a:custGeom>
              <a:avLst/>
              <a:gdLst/>
              <a:ahLst/>
              <a:cxnLst/>
              <a:rect l="l" t="t" r="r" b="b"/>
              <a:pathLst>
                <a:path w="3068954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916047" y="0"/>
                  </a:lnTo>
                  <a:lnTo>
                    <a:pt x="2964229" y="7766"/>
                  </a:lnTo>
                  <a:lnTo>
                    <a:pt x="3006066" y="29394"/>
                  </a:lnTo>
                  <a:lnTo>
                    <a:pt x="3039052" y="62380"/>
                  </a:lnTo>
                  <a:lnTo>
                    <a:pt x="3060680" y="104217"/>
                  </a:lnTo>
                  <a:lnTo>
                    <a:pt x="3068447" y="152400"/>
                  </a:lnTo>
                  <a:lnTo>
                    <a:pt x="3068447" y="762000"/>
                  </a:lnTo>
                  <a:lnTo>
                    <a:pt x="3060680" y="810134"/>
                  </a:lnTo>
                  <a:lnTo>
                    <a:pt x="3039052" y="851964"/>
                  </a:lnTo>
                  <a:lnTo>
                    <a:pt x="3006066" y="884968"/>
                  </a:lnTo>
                  <a:lnTo>
                    <a:pt x="2964229" y="906621"/>
                  </a:lnTo>
                  <a:lnTo>
                    <a:pt x="2916047" y="914400"/>
                  </a:lnTo>
                  <a:lnTo>
                    <a:pt x="152400" y="914400"/>
                  </a:lnTo>
                  <a:lnTo>
                    <a:pt x="104217" y="906621"/>
                  </a:lnTo>
                  <a:lnTo>
                    <a:pt x="62380" y="884968"/>
                  </a:lnTo>
                  <a:lnTo>
                    <a:pt x="29394" y="851964"/>
                  </a:lnTo>
                  <a:lnTo>
                    <a:pt x="7766" y="810134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29839" y="900810"/>
            <a:ext cx="276796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Позбавляються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від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товару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на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час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(здають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оренду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або</a:t>
            </a:r>
            <a:endParaRPr sz="1800" dirty="0">
              <a:latin typeface="Calibri"/>
              <a:cs typeface="Calibri"/>
            </a:endParaRPr>
          </a:p>
          <a:p>
            <a:pPr marL="832485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позичають)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47035" y="2307717"/>
            <a:ext cx="3007995" cy="887730"/>
            <a:chOff x="2947035" y="2307717"/>
            <a:chExt cx="3007995" cy="887730"/>
          </a:xfrm>
        </p:grpSpPr>
        <p:sp>
          <p:nvSpPr>
            <p:cNvPr id="12" name="object 12"/>
            <p:cNvSpPr/>
            <p:nvPr/>
          </p:nvSpPr>
          <p:spPr>
            <a:xfrm>
              <a:off x="2953385" y="2314067"/>
              <a:ext cx="2995295" cy="875030"/>
            </a:xfrm>
            <a:custGeom>
              <a:avLst/>
              <a:gdLst/>
              <a:ahLst/>
              <a:cxnLst/>
              <a:rect l="l" t="t" r="r" b="b"/>
              <a:pathLst>
                <a:path w="2995295" h="875030">
                  <a:moveTo>
                    <a:pt x="2849117" y="0"/>
                  </a:moveTo>
                  <a:lnTo>
                    <a:pt x="145795" y="0"/>
                  </a:lnTo>
                  <a:lnTo>
                    <a:pt x="99714" y="7433"/>
                  </a:lnTo>
                  <a:lnTo>
                    <a:pt x="59692" y="28131"/>
                  </a:lnTo>
                  <a:lnTo>
                    <a:pt x="28131" y="59692"/>
                  </a:lnTo>
                  <a:lnTo>
                    <a:pt x="7433" y="99714"/>
                  </a:lnTo>
                  <a:lnTo>
                    <a:pt x="0" y="145796"/>
                  </a:lnTo>
                  <a:lnTo>
                    <a:pt x="0" y="728853"/>
                  </a:lnTo>
                  <a:lnTo>
                    <a:pt x="7433" y="774934"/>
                  </a:lnTo>
                  <a:lnTo>
                    <a:pt x="28131" y="814956"/>
                  </a:lnTo>
                  <a:lnTo>
                    <a:pt x="59692" y="846517"/>
                  </a:lnTo>
                  <a:lnTo>
                    <a:pt x="99714" y="867215"/>
                  </a:lnTo>
                  <a:lnTo>
                    <a:pt x="145795" y="874649"/>
                  </a:lnTo>
                  <a:lnTo>
                    <a:pt x="2849117" y="874649"/>
                  </a:lnTo>
                  <a:lnTo>
                    <a:pt x="2895199" y="867215"/>
                  </a:lnTo>
                  <a:lnTo>
                    <a:pt x="2935221" y="846517"/>
                  </a:lnTo>
                  <a:lnTo>
                    <a:pt x="2966782" y="814956"/>
                  </a:lnTo>
                  <a:lnTo>
                    <a:pt x="2987480" y="774934"/>
                  </a:lnTo>
                  <a:lnTo>
                    <a:pt x="2994914" y="728853"/>
                  </a:lnTo>
                  <a:lnTo>
                    <a:pt x="2994914" y="145796"/>
                  </a:lnTo>
                  <a:lnTo>
                    <a:pt x="2987480" y="99714"/>
                  </a:lnTo>
                  <a:lnTo>
                    <a:pt x="2966782" y="59692"/>
                  </a:lnTo>
                  <a:lnTo>
                    <a:pt x="2935221" y="28131"/>
                  </a:lnTo>
                  <a:lnTo>
                    <a:pt x="2895199" y="7433"/>
                  </a:lnTo>
                  <a:lnTo>
                    <a:pt x="2849117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53385" y="2314067"/>
              <a:ext cx="2995295" cy="875030"/>
            </a:xfrm>
            <a:custGeom>
              <a:avLst/>
              <a:gdLst/>
              <a:ahLst/>
              <a:cxnLst/>
              <a:rect l="l" t="t" r="r" b="b"/>
              <a:pathLst>
                <a:path w="2995295" h="875030">
                  <a:moveTo>
                    <a:pt x="0" y="145796"/>
                  </a:moveTo>
                  <a:lnTo>
                    <a:pt x="7433" y="99714"/>
                  </a:lnTo>
                  <a:lnTo>
                    <a:pt x="28131" y="59692"/>
                  </a:lnTo>
                  <a:lnTo>
                    <a:pt x="59692" y="28131"/>
                  </a:lnTo>
                  <a:lnTo>
                    <a:pt x="99714" y="7433"/>
                  </a:lnTo>
                  <a:lnTo>
                    <a:pt x="145795" y="0"/>
                  </a:lnTo>
                  <a:lnTo>
                    <a:pt x="2849117" y="0"/>
                  </a:lnTo>
                  <a:lnTo>
                    <a:pt x="2895199" y="7433"/>
                  </a:lnTo>
                  <a:lnTo>
                    <a:pt x="2935221" y="28131"/>
                  </a:lnTo>
                  <a:lnTo>
                    <a:pt x="2966782" y="59692"/>
                  </a:lnTo>
                  <a:lnTo>
                    <a:pt x="2987480" y="99714"/>
                  </a:lnTo>
                  <a:lnTo>
                    <a:pt x="2994914" y="145796"/>
                  </a:lnTo>
                  <a:lnTo>
                    <a:pt x="2994914" y="728853"/>
                  </a:lnTo>
                  <a:lnTo>
                    <a:pt x="2987480" y="774934"/>
                  </a:lnTo>
                  <a:lnTo>
                    <a:pt x="2966782" y="814956"/>
                  </a:lnTo>
                  <a:lnTo>
                    <a:pt x="2935221" y="846517"/>
                  </a:lnTo>
                  <a:lnTo>
                    <a:pt x="2895199" y="867215"/>
                  </a:lnTo>
                  <a:lnTo>
                    <a:pt x="2849117" y="874649"/>
                  </a:lnTo>
                  <a:lnTo>
                    <a:pt x="145795" y="874649"/>
                  </a:lnTo>
                  <a:lnTo>
                    <a:pt x="99714" y="867215"/>
                  </a:lnTo>
                  <a:lnTo>
                    <a:pt x="59692" y="846517"/>
                  </a:lnTo>
                  <a:lnTo>
                    <a:pt x="28131" y="814956"/>
                  </a:lnTo>
                  <a:lnTo>
                    <a:pt x="7433" y="774934"/>
                  </a:lnTo>
                  <a:lnTo>
                    <a:pt x="0" y="728853"/>
                  </a:lnTo>
                  <a:lnTo>
                    <a:pt x="0" y="145796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74619" y="2449829"/>
            <a:ext cx="2552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8830" marR="5080" indent="-7867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Від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товару позбавляються </a:t>
            </a:r>
            <a:r>
              <a:rPr sz="1800" spc="-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назавжди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73501" y="3699128"/>
            <a:ext cx="3081655" cy="1526540"/>
            <a:chOff x="2873501" y="3699128"/>
            <a:chExt cx="3081655" cy="1526540"/>
          </a:xfrm>
        </p:grpSpPr>
        <p:sp>
          <p:nvSpPr>
            <p:cNvPr id="16" name="object 16"/>
            <p:cNvSpPr/>
            <p:nvPr/>
          </p:nvSpPr>
          <p:spPr>
            <a:xfrm>
              <a:off x="2879851" y="3705478"/>
              <a:ext cx="3068955" cy="1513840"/>
            </a:xfrm>
            <a:custGeom>
              <a:avLst/>
              <a:gdLst/>
              <a:ahLst/>
              <a:cxnLst/>
              <a:rect l="l" t="t" r="r" b="b"/>
              <a:pathLst>
                <a:path w="3068954" h="1513839">
                  <a:moveTo>
                    <a:pt x="2816225" y="0"/>
                  </a:moveTo>
                  <a:lnTo>
                    <a:pt x="252222" y="0"/>
                  </a:lnTo>
                  <a:lnTo>
                    <a:pt x="206879" y="4062"/>
                  </a:lnTo>
                  <a:lnTo>
                    <a:pt x="164205" y="15777"/>
                  </a:lnTo>
                  <a:lnTo>
                    <a:pt x="124911" y="34431"/>
                  </a:lnTo>
                  <a:lnTo>
                    <a:pt x="89710" y="59312"/>
                  </a:lnTo>
                  <a:lnTo>
                    <a:pt x="59312" y="89710"/>
                  </a:lnTo>
                  <a:lnTo>
                    <a:pt x="34431" y="124911"/>
                  </a:lnTo>
                  <a:lnTo>
                    <a:pt x="15777" y="164205"/>
                  </a:lnTo>
                  <a:lnTo>
                    <a:pt x="4062" y="206879"/>
                  </a:lnTo>
                  <a:lnTo>
                    <a:pt x="0" y="252222"/>
                  </a:lnTo>
                  <a:lnTo>
                    <a:pt x="0" y="1261237"/>
                  </a:lnTo>
                  <a:lnTo>
                    <a:pt x="4062" y="1306579"/>
                  </a:lnTo>
                  <a:lnTo>
                    <a:pt x="15777" y="1349253"/>
                  </a:lnTo>
                  <a:lnTo>
                    <a:pt x="34431" y="1388547"/>
                  </a:lnTo>
                  <a:lnTo>
                    <a:pt x="59312" y="1423748"/>
                  </a:lnTo>
                  <a:lnTo>
                    <a:pt x="89710" y="1454146"/>
                  </a:lnTo>
                  <a:lnTo>
                    <a:pt x="124911" y="1479027"/>
                  </a:lnTo>
                  <a:lnTo>
                    <a:pt x="164205" y="1497681"/>
                  </a:lnTo>
                  <a:lnTo>
                    <a:pt x="206879" y="1509396"/>
                  </a:lnTo>
                  <a:lnTo>
                    <a:pt x="252222" y="1513459"/>
                  </a:lnTo>
                  <a:lnTo>
                    <a:pt x="2816225" y="1513459"/>
                  </a:lnTo>
                  <a:lnTo>
                    <a:pt x="2861567" y="1509396"/>
                  </a:lnTo>
                  <a:lnTo>
                    <a:pt x="2904241" y="1497681"/>
                  </a:lnTo>
                  <a:lnTo>
                    <a:pt x="2943535" y="1479027"/>
                  </a:lnTo>
                  <a:lnTo>
                    <a:pt x="2978736" y="1454146"/>
                  </a:lnTo>
                  <a:lnTo>
                    <a:pt x="3009134" y="1423748"/>
                  </a:lnTo>
                  <a:lnTo>
                    <a:pt x="3034015" y="1388547"/>
                  </a:lnTo>
                  <a:lnTo>
                    <a:pt x="3052669" y="1349253"/>
                  </a:lnTo>
                  <a:lnTo>
                    <a:pt x="3064384" y="1306579"/>
                  </a:lnTo>
                  <a:lnTo>
                    <a:pt x="3068447" y="1261237"/>
                  </a:lnTo>
                  <a:lnTo>
                    <a:pt x="3068447" y="252222"/>
                  </a:lnTo>
                  <a:lnTo>
                    <a:pt x="3064384" y="206879"/>
                  </a:lnTo>
                  <a:lnTo>
                    <a:pt x="3052669" y="164205"/>
                  </a:lnTo>
                  <a:lnTo>
                    <a:pt x="3034015" y="124911"/>
                  </a:lnTo>
                  <a:lnTo>
                    <a:pt x="3009134" y="89710"/>
                  </a:lnTo>
                  <a:lnTo>
                    <a:pt x="2978736" y="59312"/>
                  </a:lnTo>
                  <a:lnTo>
                    <a:pt x="2943535" y="34431"/>
                  </a:lnTo>
                  <a:lnTo>
                    <a:pt x="2904241" y="15777"/>
                  </a:lnTo>
                  <a:lnTo>
                    <a:pt x="2861567" y="4062"/>
                  </a:lnTo>
                  <a:lnTo>
                    <a:pt x="281622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79851" y="3705478"/>
              <a:ext cx="3068955" cy="1513840"/>
            </a:xfrm>
            <a:custGeom>
              <a:avLst/>
              <a:gdLst/>
              <a:ahLst/>
              <a:cxnLst/>
              <a:rect l="l" t="t" r="r" b="b"/>
              <a:pathLst>
                <a:path w="3068954" h="1513839">
                  <a:moveTo>
                    <a:pt x="0" y="252222"/>
                  </a:moveTo>
                  <a:lnTo>
                    <a:pt x="4062" y="206879"/>
                  </a:lnTo>
                  <a:lnTo>
                    <a:pt x="15777" y="164205"/>
                  </a:lnTo>
                  <a:lnTo>
                    <a:pt x="34431" y="124911"/>
                  </a:lnTo>
                  <a:lnTo>
                    <a:pt x="59312" y="89710"/>
                  </a:lnTo>
                  <a:lnTo>
                    <a:pt x="89710" y="59312"/>
                  </a:lnTo>
                  <a:lnTo>
                    <a:pt x="124911" y="34431"/>
                  </a:lnTo>
                  <a:lnTo>
                    <a:pt x="164205" y="15777"/>
                  </a:lnTo>
                  <a:lnTo>
                    <a:pt x="206879" y="4062"/>
                  </a:lnTo>
                  <a:lnTo>
                    <a:pt x="252222" y="0"/>
                  </a:lnTo>
                  <a:lnTo>
                    <a:pt x="2816225" y="0"/>
                  </a:lnTo>
                  <a:lnTo>
                    <a:pt x="2861567" y="4062"/>
                  </a:lnTo>
                  <a:lnTo>
                    <a:pt x="2904241" y="15777"/>
                  </a:lnTo>
                  <a:lnTo>
                    <a:pt x="2943535" y="34431"/>
                  </a:lnTo>
                  <a:lnTo>
                    <a:pt x="2978736" y="59312"/>
                  </a:lnTo>
                  <a:lnTo>
                    <a:pt x="3009134" y="89710"/>
                  </a:lnTo>
                  <a:lnTo>
                    <a:pt x="3034015" y="124911"/>
                  </a:lnTo>
                  <a:lnTo>
                    <a:pt x="3052669" y="164205"/>
                  </a:lnTo>
                  <a:lnTo>
                    <a:pt x="3064384" y="206879"/>
                  </a:lnTo>
                  <a:lnTo>
                    <a:pt x="3068447" y="252222"/>
                  </a:lnTo>
                  <a:lnTo>
                    <a:pt x="3068447" y="1261237"/>
                  </a:lnTo>
                  <a:lnTo>
                    <a:pt x="3064384" y="1306579"/>
                  </a:lnTo>
                  <a:lnTo>
                    <a:pt x="3052669" y="1349253"/>
                  </a:lnTo>
                  <a:lnTo>
                    <a:pt x="3034015" y="1388547"/>
                  </a:lnTo>
                  <a:lnTo>
                    <a:pt x="3009134" y="1423748"/>
                  </a:lnTo>
                  <a:lnTo>
                    <a:pt x="2978736" y="1454146"/>
                  </a:lnTo>
                  <a:lnTo>
                    <a:pt x="2943535" y="1479027"/>
                  </a:lnTo>
                  <a:lnTo>
                    <a:pt x="2904241" y="1497681"/>
                  </a:lnTo>
                  <a:lnTo>
                    <a:pt x="2861567" y="1509396"/>
                  </a:lnTo>
                  <a:lnTo>
                    <a:pt x="2816225" y="1513459"/>
                  </a:lnTo>
                  <a:lnTo>
                    <a:pt x="252222" y="1513459"/>
                  </a:lnTo>
                  <a:lnTo>
                    <a:pt x="206879" y="1509396"/>
                  </a:lnTo>
                  <a:lnTo>
                    <a:pt x="164205" y="1497681"/>
                  </a:lnTo>
                  <a:lnTo>
                    <a:pt x="124911" y="1479027"/>
                  </a:lnTo>
                  <a:lnTo>
                    <a:pt x="89710" y="1454146"/>
                  </a:lnTo>
                  <a:lnTo>
                    <a:pt x="59312" y="1423748"/>
                  </a:lnTo>
                  <a:lnTo>
                    <a:pt x="34431" y="1388547"/>
                  </a:lnTo>
                  <a:lnTo>
                    <a:pt x="15777" y="1349253"/>
                  </a:lnTo>
                  <a:lnTo>
                    <a:pt x="4062" y="1306579"/>
                  </a:lnTo>
                  <a:lnTo>
                    <a:pt x="0" y="1261237"/>
                  </a:lnTo>
                  <a:lnTo>
                    <a:pt x="0" y="252222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35045" y="3749420"/>
            <a:ext cx="2760980" cy="140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19939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Залишають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себе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(використовують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як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передбачалося,</a:t>
            </a:r>
            <a:endParaRPr sz="1800">
              <a:latin typeface="Calibri"/>
              <a:cs typeface="Calibri"/>
            </a:endParaRPr>
          </a:p>
          <a:p>
            <a:pPr marL="12700" marR="5080" algn="ctr">
              <a:lnSpc>
                <a:spcPts val="2180"/>
              </a:lnSpc>
              <a:spcBef>
                <a:spcPts val="6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використовують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по-новому,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зберігають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прозапас)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497444" y="781558"/>
            <a:ext cx="3227705" cy="870585"/>
            <a:chOff x="7497444" y="781558"/>
            <a:chExt cx="3227705" cy="870585"/>
          </a:xfrm>
        </p:grpSpPr>
        <p:sp>
          <p:nvSpPr>
            <p:cNvPr id="20" name="object 20"/>
            <p:cNvSpPr/>
            <p:nvPr/>
          </p:nvSpPr>
          <p:spPr>
            <a:xfrm>
              <a:off x="7503794" y="787908"/>
              <a:ext cx="3215005" cy="857885"/>
            </a:xfrm>
            <a:custGeom>
              <a:avLst/>
              <a:gdLst/>
              <a:ahLst/>
              <a:cxnLst/>
              <a:rect l="l" t="t" r="r" b="b"/>
              <a:pathLst>
                <a:path w="3215004" h="857885">
                  <a:moveTo>
                    <a:pt x="3071495" y="0"/>
                  </a:moveTo>
                  <a:lnTo>
                    <a:pt x="142875" y="0"/>
                  </a:lnTo>
                  <a:lnTo>
                    <a:pt x="97731" y="7287"/>
                  </a:lnTo>
                  <a:lnTo>
                    <a:pt x="58512" y="27578"/>
                  </a:lnTo>
                  <a:lnTo>
                    <a:pt x="27578" y="58512"/>
                  </a:lnTo>
                  <a:lnTo>
                    <a:pt x="7287" y="97731"/>
                  </a:lnTo>
                  <a:lnTo>
                    <a:pt x="0" y="142875"/>
                  </a:lnTo>
                  <a:lnTo>
                    <a:pt x="0" y="714882"/>
                  </a:lnTo>
                  <a:lnTo>
                    <a:pt x="7287" y="760026"/>
                  </a:lnTo>
                  <a:lnTo>
                    <a:pt x="27578" y="799245"/>
                  </a:lnTo>
                  <a:lnTo>
                    <a:pt x="58512" y="830179"/>
                  </a:lnTo>
                  <a:lnTo>
                    <a:pt x="97731" y="850470"/>
                  </a:lnTo>
                  <a:lnTo>
                    <a:pt x="142875" y="857757"/>
                  </a:lnTo>
                  <a:lnTo>
                    <a:pt x="3071495" y="857757"/>
                  </a:lnTo>
                  <a:lnTo>
                    <a:pt x="3116700" y="850470"/>
                  </a:lnTo>
                  <a:lnTo>
                    <a:pt x="3155957" y="830179"/>
                  </a:lnTo>
                  <a:lnTo>
                    <a:pt x="3186910" y="799245"/>
                  </a:lnTo>
                  <a:lnTo>
                    <a:pt x="3207208" y="760026"/>
                  </a:lnTo>
                  <a:lnTo>
                    <a:pt x="3214497" y="714882"/>
                  </a:lnTo>
                  <a:lnTo>
                    <a:pt x="3214497" y="142875"/>
                  </a:lnTo>
                  <a:lnTo>
                    <a:pt x="3207208" y="97731"/>
                  </a:lnTo>
                  <a:lnTo>
                    <a:pt x="3186910" y="58512"/>
                  </a:lnTo>
                  <a:lnTo>
                    <a:pt x="3155957" y="27578"/>
                  </a:lnTo>
                  <a:lnTo>
                    <a:pt x="3116700" y="7287"/>
                  </a:lnTo>
                  <a:lnTo>
                    <a:pt x="3071495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03794" y="787908"/>
              <a:ext cx="3215005" cy="857885"/>
            </a:xfrm>
            <a:custGeom>
              <a:avLst/>
              <a:gdLst/>
              <a:ahLst/>
              <a:cxnLst/>
              <a:rect l="l" t="t" r="r" b="b"/>
              <a:pathLst>
                <a:path w="3215004" h="857885">
                  <a:moveTo>
                    <a:pt x="0" y="142875"/>
                  </a:moveTo>
                  <a:lnTo>
                    <a:pt x="7287" y="97731"/>
                  </a:lnTo>
                  <a:lnTo>
                    <a:pt x="27578" y="58512"/>
                  </a:lnTo>
                  <a:lnTo>
                    <a:pt x="58512" y="27578"/>
                  </a:lnTo>
                  <a:lnTo>
                    <a:pt x="97731" y="7287"/>
                  </a:lnTo>
                  <a:lnTo>
                    <a:pt x="142875" y="0"/>
                  </a:lnTo>
                  <a:lnTo>
                    <a:pt x="3071495" y="0"/>
                  </a:lnTo>
                  <a:lnTo>
                    <a:pt x="3116700" y="7287"/>
                  </a:lnTo>
                  <a:lnTo>
                    <a:pt x="3155957" y="27578"/>
                  </a:lnTo>
                  <a:lnTo>
                    <a:pt x="3186910" y="58512"/>
                  </a:lnTo>
                  <a:lnTo>
                    <a:pt x="3207208" y="97731"/>
                  </a:lnTo>
                  <a:lnTo>
                    <a:pt x="3214497" y="142875"/>
                  </a:lnTo>
                  <a:lnTo>
                    <a:pt x="3214497" y="714882"/>
                  </a:lnTo>
                  <a:lnTo>
                    <a:pt x="3207208" y="760026"/>
                  </a:lnTo>
                  <a:lnTo>
                    <a:pt x="3186910" y="799245"/>
                  </a:lnTo>
                  <a:lnTo>
                    <a:pt x="3155957" y="830179"/>
                  </a:lnTo>
                  <a:lnTo>
                    <a:pt x="3116700" y="850470"/>
                  </a:lnTo>
                  <a:lnTo>
                    <a:pt x="3071495" y="857757"/>
                  </a:lnTo>
                  <a:lnTo>
                    <a:pt x="142875" y="857757"/>
                  </a:lnTo>
                  <a:lnTo>
                    <a:pt x="97731" y="850470"/>
                  </a:lnTo>
                  <a:lnTo>
                    <a:pt x="58512" y="830179"/>
                  </a:lnTo>
                  <a:lnTo>
                    <a:pt x="27578" y="799245"/>
                  </a:lnTo>
                  <a:lnTo>
                    <a:pt x="7287" y="760026"/>
                  </a:lnTo>
                  <a:lnTo>
                    <a:pt x="0" y="714882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710043" y="914780"/>
            <a:ext cx="280162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01650" marR="5080" indent="-489584">
              <a:lnSpc>
                <a:spcPct val="101099"/>
              </a:lnSpc>
              <a:spcBef>
                <a:spcPts val="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Віддають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(для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використання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або перепродажу)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497444" y="1869567"/>
            <a:ext cx="3218180" cy="965200"/>
            <a:chOff x="7497444" y="1869567"/>
            <a:chExt cx="3218180" cy="965200"/>
          </a:xfrm>
        </p:grpSpPr>
        <p:sp>
          <p:nvSpPr>
            <p:cNvPr id="24" name="object 24"/>
            <p:cNvSpPr/>
            <p:nvPr/>
          </p:nvSpPr>
          <p:spPr>
            <a:xfrm>
              <a:off x="7503794" y="1875917"/>
              <a:ext cx="3205480" cy="952500"/>
            </a:xfrm>
            <a:custGeom>
              <a:avLst/>
              <a:gdLst/>
              <a:ahLst/>
              <a:cxnLst/>
              <a:rect l="l" t="t" r="r" b="b"/>
              <a:pathLst>
                <a:path w="3205479" h="952500">
                  <a:moveTo>
                    <a:pt x="3046349" y="0"/>
                  </a:moveTo>
                  <a:lnTo>
                    <a:pt x="158623" y="0"/>
                  </a:lnTo>
                  <a:lnTo>
                    <a:pt x="108476" y="8097"/>
                  </a:lnTo>
                  <a:lnTo>
                    <a:pt x="64931" y="30642"/>
                  </a:lnTo>
                  <a:lnTo>
                    <a:pt x="30597" y="65013"/>
                  </a:lnTo>
                  <a:lnTo>
                    <a:pt x="8084" y="108590"/>
                  </a:lnTo>
                  <a:lnTo>
                    <a:pt x="0" y="158750"/>
                  </a:lnTo>
                  <a:lnTo>
                    <a:pt x="0" y="793496"/>
                  </a:lnTo>
                  <a:lnTo>
                    <a:pt x="8084" y="843642"/>
                  </a:lnTo>
                  <a:lnTo>
                    <a:pt x="30597" y="887187"/>
                  </a:lnTo>
                  <a:lnTo>
                    <a:pt x="64931" y="921521"/>
                  </a:lnTo>
                  <a:lnTo>
                    <a:pt x="108476" y="944034"/>
                  </a:lnTo>
                  <a:lnTo>
                    <a:pt x="158623" y="952119"/>
                  </a:lnTo>
                  <a:lnTo>
                    <a:pt x="3046349" y="952119"/>
                  </a:lnTo>
                  <a:lnTo>
                    <a:pt x="3096508" y="944034"/>
                  </a:lnTo>
                  <a:lnTo>
                    <a:pt x="3140085" y="921521"/>
                  </a:lnTo>
                  <a:lnTo>
                    <a:pt x="3174456" y="887187"/>
                  </a:lnTo>
                  <a:lnTo>
                    <a:pt x="3197001" y="843642"/>
                  </a:lnTo>
                  <a:lnTo>
                    <a:pt x="3205099" y="793496"/>
                  </a:lnTo>
                  <a:lnTo>
                    <a:pt x="3205099" y="158750"/>
                  </a:lnTo>
                  <a:lnTo>
                    <a:pt x="3197001" y="108590"/>
                  </a:lnTo>
                  <a:lnTo>
                    <a:pt x="3174456" y="65013"/>
                  </a:lnTo>
                  <a:lnTo>
                    <a:pt x="3140085" y="30642"/>
                  </a:lnTo>
                  <a:lnTo>
                    <a:pt x="3096508" y="8097"/>
                  </a:lnTo>
                  <a:lnTo>
                    <a:pt x="3046349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03794" y="1875917"/>
              <a:ext cx="3205480" cy="952500"/>
            </a:xfrm>
            <a:custGeom>
              <a:avLst/>
              <a:gdLst/>
              <a:ahLst/>
              <a:cxnLst/>
              <a:rect l="l" t="t" r="r" b="b"/>
              <a:pathLst>
                <a:path w="3205479" h="952500">
                  <a:moveTo>
                    <a:pt x="0" y="158750"/>
                  </a:moveTo>
                  <a:lnTo>
                    <a:pt x="8084" y="108590"/>
                  </a:lnTo>
                  <a:lnTo>
                    <a:pt x="30597" y="65013"/>
                  </a:lnTo>
                  <a:lnTo>
                    <a:pt x="64931" y="30642"/>
                  </a:lnTo>
                  <a:lnTo>
                    <a:pt x="108476" y="8097"/>
                  </a:lnTo>
                  <a:lnTo>
                    <a:pt x="158623" y="0"/>
                  </a:lnTo>
                  <a:lnTo>
                    <a:pt x="3046349" y="0"/>
                  </a:lnTo>
                  <a:lnTo>
                    <a:pt x="3096508" y="8097"/>
                  </a:lnTo>
                  <a:lnTo>
                    <a:pt x="3140085" y="30642"/>
                  </a:lnTo>
                  <a:lnTo>
                    <a:pt x="3174456" y="65013"/>
                  </a:lnTo>
                  <a:lnTo>
                    <a:pt x="3197001" y="108590"/>
                  </a:lnTo>
                  <a:lnTo>
                    <a:pt x="3205099" y="158750"/>
                  </a:lnTo>
                  <a:lnTo>
                    <a:pt x="3205099" y="793496"/>
                  </a:lnTo>
                  <a:lnTo>
                    <a:pt x="3197001" y="843642"/>
                  </a:lnTo>
                  <a:lnTo>
                    <a:pt x="3174456" y="887187"/>
                  </a:lnTo>
                  <a:lnTo>
                    <a:pt x="3140085" y="921521"/>
                  </a:lnTo>
                  <a:lnTo>
                    <a:pt x="3096508" y="944034"/>
                  </a:lnTo>
                  <a:lnTo>
                    <a:pt x="3046349" y="952119"/>
                  </a:lnTo>
                  <a:lnTo>
                    <a:pt x="158623" y="952119"/>
                  </a:lnTo>
                  <a:lnTo>
                    <a:pt x="108476" y="944034"/>
                  </a:lnTo>
                  <a:lnTo>
                    <a:pt x="64931" y="921521"/>
                  </a:lnTo>
                  <a:lnTo>
                    <a:pt x="30597" y="887187"/>
                  </a:lnTo>
                  <a:lnTo>
                    <a:pt x="8084" y="843642"/>
                  </a:lnTo>
                  <a:lnTo>
                    <a:pt x="0" y="793496"/>
                  </a:lnTo>
                  <a:lnTo>
                    <a:pt x="0" y="15875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672831" y="1913001"/>
            <a:ext cx="2866390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Міняють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інший товар (для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використання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або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перепродажу)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497444" y="3095117"/>
            <a:ext cx="3199130" cy="716280"/>
            <a:chOff x="7497444" y="3095117"/>
            <a:chExt cx="3199130" cy="716280"/>
          </a:xfrm>
        </p:grpSpPr>
        <p:sp>
          <p:nvSpPr>
            <p:cNvPr id="28" name="object 28"/>
            <p:cNvSpPr/>
            <p:nvPr/>
          </p:nvSpPr>
          <p:spPr>
            <a:xfrm>
              <a:off x="7503794" y="3101467"/>
              <a:ext cx="3186430" cy="703580"/>
            </a:xfrm>
            <a:custGeom>
              <a:avLst/>
              <a:gdLst/>
              <a:ahLst/>
              <a:cxnLst/>
              <a:rect l="l" t="t" r="r" b="b"/>
              <a:pathLst>
                <a:path w="3186429" h="703579">
                  <a:moveTo>
                    <a:pt x="3068954" y="0"/>
                  </a:moveTo>
                  <a:lnTo>
                    <a:pt x="117221" y="0"/>
                  </a:lnTo>
                  <a:lnTo>
                    <a:pt x="71580" y="9207"/>
                  </a:lnTo>
                  <a:lnTo>
                    <a:pt x="34321" y="34321"/>
                  </a:lnTo>
                  <a:lnTo>
                    <a:pt x="9207" y="71580"/>
                  </a:lnTo>
                  <a:lnTo>
                    <a:pt x="0" y="117221"/>
                  </a:lnTo>
                  <a:lnTo>
                    <a:pt x="0" y="586105"/>
                  </a:lnTo>
                  <a:lnTo>
                    <a:pt x="9207" y="631692"/>
                  </a:lnTo>
                  <a:lnTo>
                    <a:pt x="34321" y="668956"/>
                  </a:lnTo>
                  <a:lnTo>
                    <a:pt x="71580" y="694100"/>
                  </a:lnTo>
                  <a:lnTo>
                    <a:pt x="117221" y="703326"/>
                  </a:lnTo>
                  <a:lnTo>
                    <a:pt x="3068954" y="703326"/>
                  </a:lnTo>
                  <a:lnTo>
                    <a:pt x="3114595" y="694100"/>
                  </a:lnTo>
                  <a:lnTo>
                    <a:pt x="3151854" y="668956"/>
                  </a:lnTo>
                  <a:lnTo>
                    <a:pt x="3176968" y="631692"/>
                  </a:lnTo>
                  <a:lnTo>
                    <a:pt x="3186176" y="586105"/>
                  </a:lnTo>
                  <a:lnTo>
                    <a:pt x="3186176" y="117221"/>
                  </a:lnTo>
                  <a:lnTo>
                    <a:pt x="3176968" y="71580"/>
                  </a:lnTo>
                  <a:lnTo>
                    <a:pt x="3151854" y="34321"/>
                  </a:lnTo>
                  <a:lnTo>
                    <a:pt x="3114595" y="9207"/>
                  </a:lnTo>
                  <a:lnTo>
                    <a:pt x="3068954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03794" y="3101467"/>
              <a:ext cx="3186430" cy="703580"/>
            </a:xfrm>
            <a:custGeom>
              <a:avLst/>
              <a:gdLst/>
              <a:ahLst/>
              <a:cxnLst/>
              <a:rect l="l" t="t" r="r" b="b"/>
              <a:pathLst>
                <a:path w="3186429" h="703579">
                  <a:moveTo>
                    <a:pt x="0" y="117221"/>
                  </a:moveTo>
                  <a:lnTo>
                    <a:pt x="9207" y="71580"/>
                  </a:lnTo>
                  <a:lnTo>
                    <a:pt x="34321" y="34321"/>
                  </a:lnTo>
                  <a:lnTo>
                    <a:pt x="71580" y="9207"/>
                  </a:lnTo>
                  <a:lnTo>
                    <a:pt x="117221" y="0"/>
                  </a:lnTo>
                  <a:lnTo>
                    <a:pt x="3068954" y="0"/>
                  </a:lnTo>
                  <a:lnTo>
                    <a:pt x="3114595" y="9207"/>
                  </a:lnTo>
                  <a:lnTo>
                    <a:pt x="3151854" y="34321"/>
                  </a:lnTo>
                  <a:lnTo>
                    <a:pt x="3176968" y="71580"/>
                  </a:lnTo>
                  <a:lnTo>
                    <a:pt x="3186176" y="117221"/>
                  </a:lnTo>
                  <a:lnTo>
                    <a:pt x="3186176" y="586105"/>
                  </a:lnTo>
                  <a:lnTo>
                    <a:pt x="3176968" y="631692"/>
                  </a:lnTo>
                  <a:lnTo>
                    <a:pt x="3151854" y="668956"/>
                  </a:lnTo>
                  <a:lnTo>
                    <a:pt x="3114595" y="694100"/>
                  </a:lnTo>
                  <a:lnTo>
                    <a:pt x="3068954" y="703326"/>
                  </a:lnTo>
                  <a:lnTo>
                    <a:pt x="117221" y="703326"/>
                  </a:lnTo>
                  <a:lnTo>
                    <a:pt x="71580" y="694100"/>
                  </a:lnTo>
                  <a:lnTo>
                    <a:pt x="34321" y="668956"/>
                  </a:lnTo>
                  <a:lnTo>
                    <a:pt x="9207" y="631692"/>
                  </a:lnTo>
                  <a:lnTo>
                    <a:pt x="0" y="586105"/>
                  </a:lnTo>
                  <a:lnTo>
                    <a:pt x="0" y="117221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619745" y="3014294"/>
            <a:ext cx="3099054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Продають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(споживачеві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через</a:t>
            </a:r>
            <a:endParaRPr sz="1800" dirty="0">
              <a:latin typeface="Calibri"/>
              <a:cs typeface="Calibri"/>
            </a:endParaRPr>
          </a:p>
          <a:p>
            <a:pPr marL="728980" marR="720725" algn="ctr">
              <a:lnSpc>
                <a:spcPts val="2180"/>
              </a:lnSpc>
              <a:spcBef>
                <a:spcPts val="5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посередників,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по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никам)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497444" y="4009516"/>
            <a:ext cx="3199130" cy="644525"/>
            <a:chOff x="7497444" y="4009516"/>
            <a:chExt cx="3199130" cy="644525"/>
          </a:xfrm>
        </p:grpSpPr>
        <p:sp>
          <p:nvSpPr>
            <p:cNvPr id="32" name="object 32"/>
            <p:cNvSpPr/>
            <p:nvPr/>
          </p:nvSpPr>
          <p:spPr>
            <a:xfrm>
              <a:off x="7503794" y="4015866"/>
              <a:ext cx="3186430" cy="631825"/>
            </a:xfrm>
            <a:custGeom>
              <a:avLst/>
              <a:gdLst/>
              <a:ahLst/>
              <a:cxnLst/>
              <a:rect l="l" t="t" r="r" b="b"/>
              <a:pathLst>
                <a:path w="3186429" h="631825">
                  <a:moveTo>
                    <a:pt x="3080893" y="0"/>
                  </a:moveTo>
                  <a:lnTo>
                    <a:pt x="105155" y="0"/>
                  </a:lnTo>
                  <a:lnTo>
                    <a:pt x="64240" y="8268"/>
                  </a:lnTo>
                  <a:lnTo>
                    <a:pt x="30813" y="30813"/>
                  </a:lnTo>
                  <a:lnTo>
                    <a:pt x="8268" y="64240"/>
                  </a:lnTo>
                  <a:lnTo>
                    <a:pt x="0" y="105155"/>
                  </a:lnTo>
                  <a:lnTo>
                    <a:pt x="0" y="526287"/>
                  </a:lnTo>
                  <a:lnTo>
                    <a:pt x="8268" y="567277"/>
                  </a:lnTo>
                  <a:lnTo>
                    <a:pt x="30813" y="600741"/>
                  </a:lnTo>
                  <a:lnTo>
                    <a:pt x="64240" y="623300"/>
                  </a:lnTo>
                  <a:lnTo>
                    <a:pt x="105155" y="631570"/>
                  </a:lnTo>
                  <a:lnTo>
                    <a:pt x="3080893" y="631570"/>
                  </a:lnTo>
                  <a:lnTo>
                    <a:pt x="3121882" y="623300"/>
                  </a:lnTo>
                  <a:lnTo>
                    <a:pt x="3155346" y="600741"/>
                  </a:lnTo>
                  <a:lnTo>
                    <a:pt x="3177905" y="567277"/>
                  </a:lnTo>
                  <a:lnTo>
                    <a:pt x="3186176" y="526287"/>
                  </a:lnTo>
                  <a:lnTo>
                    <a:pt x="3186176" y="105155"/>
                  </a:lnTo>
                  <a:lnTo>
                    <a:pt x="3177905" y="64240"/>
                  </a:lnTo>
                  <a:lnTo>
                    <a:pt x="3155346" y="30813"/>
                  </a:lnTo>
                  <a:lnTo>
                    <a:pt x="3121882" y="8268"/>
                  </a:lnTo>
                  <a:lnTo>
                    <a:pt x="3080893" y="0"/>
                  </a:lnTo>
                  <a:close/>
                </a:path>
              </a:pathLst>
            </a:custGeom>
            <a:solidFill>
              <a:srgbClr val="71A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03794" y="4015866"/>
              <a:ext cx="3186430" cy="631825"/>
            </a:xfrm>
            <a:custGeom>
              <a:avLst/>
              <a:gdLst/>
              <a:ahLst/>
              <a:cxnLst/>
              <a:rect l="l" t="t" r="r" b="b"/>
              <a:pathLst>
                <a:path w="3186429" h="631825">
                  <a:moveTo>
                    <a:pt x="0" y="105155"/>
                  </a:moveTo>
                  <a:lnTo>
                    <a:pt x="8268" y="64240"/>
                  </a:lnTo>
                  <a:lnTo>
                    <a:pt x="30813" y="30813"/>
                  </a:lnTo>
                  <a:lnTo>
                    <a:pt x="64240" y="8268"/>
                  </a:lnTo>
                  <a:lnTo>
                    <a:pt x="105155" y="0"/>
                  </a:lnTo>
                  <a:lnTo>
                    <a:pt x="3080893" y="0"/>
                  </a:lnTo>
                  <a:lnTo>
                    <a:pt x="3121882" y="8268"/>
                  </a:lnTo>
                  <a:lnTo>
                    <a:pt x="3155346" y="30813"/>
                  </a:lnTo>
                  <a:lnTo>
                    <a:pt x="3177905" y="64240"/>
                  </a:lnTo>
                  <a:lnTo>
                    <a:pt x="3186176" y="105155"/>
                  </a:lnTo>
                  <a:lnTo>
                    <a:pt x="3186176" y="526287"/>
                  </a:lnTo>
                  <a:lnTo>
                    <a:pt x="3177905" y="567277"/>
                  </a:lnTo>
                  <a:lnTo>
                    <a:pt x="3155346" y="600741"/>
                  </a:lnTo>
                  <a:lnTo>
                    <a:pt x="3121882" y="623300"/>
                  </a:lnTo>
                  <a:lnTo>
                    <a:pt x="3080893" y="631570"/>
                  </a:lnTo>
                  <a:lnTo>
                    <a:pt x="105155" y="631570"/>
                  </a:lnTo>
                  <a:lnTo>
                    <a:pt x="64240" y="623300"/>
                  </a:lnTo>
                  <a:lnTo>
                    <a:pt x="30813" y="600741"/>
                  </a:lnTo>
                  <a:lnTo>
                    <a:pt x="8268" y="567277"/>
                  </a:lnTo>
                  <a:lnTo>
                    <a:pt x="0" y="526287"/>
                  </a:lnTo>
                  <a:lnTo>
                    <a:pt x="0" y="10515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546972" y="4167632"/>
            <a:ext cx="1102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Ви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идають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49957" y="1216786"/>
            <a:ext cx="5554345" cy="3245485"/>
          </a:xfrm>
          <a:custGeom>
            <a:avLst/>
            <a:gdLst/>
            <a:ahLst/>
            <a:cxnLst/>
            <a:rect l="l" t="t" r="r" b="b"/>
            <a:pathLst>
              <a:path w="5554345" h="3245485">
                <a:moveTo>
                  <a:pt x="0" y="1534540"/>
                </a:moveTo>
                <a:lnTo>
                  <a:pt x="1003554" y="1534540"/>
                </a:lnTo>
              </a:path>
              <a:path w="5554345" h="3245485">
                <a:moveTo>
                  <a:pt x="929894" y="123316"/>
                </a:moveTo>
                <a:lnTo>
                  <a:pt x="465074" y="123316"/>
                </a:lnTo>
                <a:lnTo>
                  <a:pt x="465074" y="1534540"/>
                </a:lnTo>
                <a:lnTo>
                  <a:pt x="127" y="1534540"/>
                </a:lnTo>
              </a:path>
              <a:path w="5554345" h="3245485">
                <a:moveTo>
                  <a:pt x="0" y="1534540"/>
                </a:moveTo>
                <a:lnTo>
                  <a:pt x="464947" y="1534540"/>
                </a:lnTo>
                <a:lnTo>
                  <a:pt x="464947" y="3245485"/>
                </a:lnTo>
                <a:lnTo>
                  <a:pt x="929767" y="3245485"/>
                </a:lnTo>
              </a:path>
              <a:path w="5554345" h="3245485">
                <a:moveTo>
                  <a:pt x="3998341" y="1534540"/>
                </a:moveTo>
                <a:lnTo>
                  <a:pt x="4776089" y="1534540"/>
                </a:lnTo>
                <a:lnTo>
                  <a:pt x="4776089" y="3114675"/>
                </a:lnTo>
                <a:lnTo>
                  <a:pt x="5553837" y="3114675"/>
                </a:lnTo>
              </a:path>
              <a:path w="5554345" h="3245485">
                <a:moveTo>
                  <a:pt x="3998341" y="1534540"/>
                </a:moveTo>
                <a:lnTo>
                  <a:pt x="4776089" y="1534540"/>
                </a:lnTo>
                <a:lnTo>
                  <a:pt x="4776089" y="2236342"/>
                </a:lnTo>
                <a:lnTo>
                  <a:pt x="5553837" y="2236342"/>
                </a:lnTo>
              </a:path>
              <a:path w="5554345" h="3245485">
                <a:moveTo>
                  <a:pt x="5553837" y="0"/>
                </a:moveTo>
                <a:lnTo>
                  <a:pt x="4776089" y="0"/>
                </a:lnTo>
                <a:lnTo>
                  <a:pt x="4776089" y="1534540"/>
                </a:lnTo>
                <a:lnTo>
                  <a:pt x="3998341" y="1534540"/>
                </a:lnTo>
              </a:path>
              <a:path w="5554345" h="3245485">
                <a:moveTo>
                  <a:pt x="5553837" y="1135252"/>
                </a:moveTo>
                <a:lnTo>
                  <a:pt x="4776089" y="1135252"/>
                </a:lnTo>
                <a:lnTo>
                  <a:pt x="4776089" y="1534540"/>
                </a:lnTo>
                <a:lnTo>
                  <a:pt x="3998341" y="1534540"/>
                </a:lnTo>
              </a:path>
            </a:pathLst>
          </a:custGeom>
          <a:ln w="9525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</p:grpSp>
      <p:sp>
        <p:nvSpPr>
          <p:cNvPr id="7" name="object 7"/>
          <p:cNvSpPr txBox="1"/>
          <p:nvPr/>
        </p:nvSpPr>
        <p:spPr>
          <a:xfrm>
            <a:off x="6237859" y="2359279"/>
            <a:ext cx="4878705" cy="21101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4965" marR="490220" indent="-342900">
              <a:lnSpc>
                <a:spcPts val="2000"/>
              </a:lnSpc>
              <a:spcBef>
                <a:spcPts val="505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Складання </a:t>
            </a:r>
            <a:r>
              <a:rPr sz="2000" spc="-15" dirty="0">
                <a:latin typeface="Microsoft Sans Serif"/>
                <a:cs typeface="Microsoft Sans Serif"/>
              </a:rPr>
              <a:t>розгорнутого </a:t>
            </a:r>
            <a:r>
              <a:rPr sz="2000" spc="-10" dirty="0">
                <a:latin typeface="Microsoft Sans Serif"/>
                <a:cs typeface="Microsoft Sans Serif"/>
              </a:rPr>
              <a:t>портрету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Виявлення </a:t>
            </a:r>
            <a:r>
              <a:rPr sz="2000" spc="-15" dirty="0">
                <a:latin typeface="Microsoft Sans Serif"/>
                <a:cs typeface="Microsoft Sans Serif"/>
              </a:rPr>
              <a:t>переваг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Сегментування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ринку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Аналіз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моделей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купівельної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поведінки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Аналіз</a:t>
            </a:r>
            <a:r>
              <a:rPr sz="2000" dirty="0">
                <a:latin typeface="Microsoft Sans Serif"/>
                <a:cs typeface="Microsoft Sans Serif"/>
              </a:rPr>
              <a:t> цінових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очікувань</a:t>
            </a:r>
            <a:r>
              <a:rPr sz="2000" spc="-15" dirty="0">
                <a:latin typeface="Microsoft Sans Serif"/>
                <a:cs typeface="Microsoft Sans Serif"/>
              </a:rPr>
              <a:t> споживачів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935" y="2688158"/>
            <a:ext cx="17138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Джере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7935" y="3145917"/>
            <a:ext cx="285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7935" y="3603116"/>
            <a:ext cx="2136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3622" y="1215771"/>
            <a:ext cx="4575556" cy="457542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95775" marR="5080" algn="r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Напрями</a:t>
            </a:r>
            <a:r>
              <a:rPr spc="35" dirty="0"/>
              <a:t> </a:t>
            </a:r>
            <a:r>
              <a:rPr spc="-80" dirty="0"/>
              <a:t>за</a:t>
            </a:r>
            <a:r>
              <a:rPr spc="45" dirty="0"/>
              <a:t> </a:t>
            </a:r>
            <a:r>
              <a:rPr spc="-70" dirty="0"/>
              <a:t>якими</a:t>
            </a:r>
            <a:r>
              <a:rPr spc="50" dirty="0"/>
              <a:t> </a:t>
            </a:r>
            <a:r>
              <a:rPr spc="-15" dirty="0"/>
              <a:t>здійснюється</a:t>
            </a:r>
          </a:p>
          <a:p>
            <a:pPr marL="4295775" marR="6350" algn="r">
              <a:lnSpc>
                <a:spcPct val="100000"/>
              </a:lnSpc>
            </a:pPr>
            <a:r>
              <a:rPr spc="-15" dirty="0"/>
              <a:t>вивчення</a:t>
            </a:r>
            <a:r>
              <a:rPr spc="-5" dirty="0"/>
              <a:t> </a:t>
            </a:r>
            <a:r>
              <a:rPr spc="-30" dirty="0"/>
              <a:t>споживачів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64592" y="-49213"/>
            <a:ext cx="5539930" cy="6858000"/>
            <a:chOff x="0" y="0"/>
            <a:chExt cx="553993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9543" y="1280191"/>
              <a:ext cx="4267200" cy="439604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04713" y="287782"/>
            <a:ext cx="6043930" cy="1047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8100"/>
              </a:lnSpc>
              <a:spcBef>
                <a:spcPts val="140"/>
              </a:spcBef>
            </a:pPr>
            <a:r>
              <a:rPr sz="1700" b="1" dirty="0">
                <a:latin typeface="Arial"/>
                <a:cs typeface="Arial"/>
              </a:rPr>
              <a:t>Портрет</a:t>
            </a:r>
            <a:r>
              <a:rPr sz="1700" b="1" spc="1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споживача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spc="705" dirty="0">
                <a:latin typeface="Microsoft Sans Serif"/>
                <a:cs typeface="Microsoft Sans Serif"/>
              </a:rPr>
              <a:t>—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b="1" dirty="0">
                <a:latin typeface="Arial"/>
                <a:cs typeface="Arial"/>
              </a:rPr>
              <a:t>вигадана</a:t>
            </a:r>
            <a:r>
              <a:rPr sz="1700" b="1" spc="2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людина,</a:t>
            </a:r>
            <a:r>
              <a:rPr sz="1700" b="1" spc="-1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яка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поєднує </a:t>
            </a:r>
            <a:r>
              <a:rPr sz="1700" b="1" dirty="0">
                <a:latin typeface="Arial"/>
                <a:cs typeface="Arial"/>
              </a:rPr>
              <a:t>в </a:t>
            </a:r>
            <a:r>
              <a:rPr sz="1700" b="1" spc="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собі</a:t>
            </a:r>
            <a:r>
              <a:rPr sz="1700" b="1" spc="-1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набір </a:t>
            </a:r>
            <a:r>
              <a:rPr sz="1700" b="1" spc="-5" dirty="0">
                <a:latin typeface="Arial"/>
                <a:cs typeface="Arial"/>
              </a:rPr>
              <a:t>якостей</a:t>
            </a:r>
            <a:r>
              <a:rPr sz="1700" b="1" spc="1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і </a:t>
            </a:r>
            <a:r>
              <a:rPr sz="1700" b="1" spc="-5" dirty="0">
                <a:latin typeface="Arial"/>
                <a:cs typeface="Arial"/>
              </a:rPr>
              <a:t>характеристик,</a:t>
            </a:r>
            <a:r>
              <a:rPr sz="1700" b="1" spc="4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властивих</a:t>
            </a:r>
            <a:r>
              <a:rPr sz="1700" b="1" spc="5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сегменту </a:t>
            </a:r>
            <a:r>
              <a:rPr sz="1700" b="1" spc="-459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цільової</a:t>
            </a:r>
            <a:r>
              <a:rPr sz="1700" b="1" spc="1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аудиторії,</a:t>
            </a:r>
            <a:r>
              <a:rPr sz="1700" b="1" spc="3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або</a:t>
            </a:r>
            <a:r>
              <a:rPr sz="1700" b="1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простіше</a:t>
            </a:r>
            <a:r>
              <a:rPr sz="1700" b="1" spc="3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–</a:t>
            </a:r>
            <a:r>
              <a:rPr sz="1700" b="1" spc="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збірний</a:t>
            </a:r>
            <a:r>
              <a:rPr sz="1700" b="1" spc="-1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образ </a:t>
            </a:r>
            <a:r>
              <a:rPr sz="1700" b="1" spc="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покупця.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4713" y="1431163"/>
            <a:ext cx="6158230" cy="44773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5600" marR="608330" indent="-342900">
              <a:lnSpc>
                <a:spcPts val="1989"/>
              </a:lnSpc>
              <a:spcBef>
                <a:spcPts val="21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Соціально-демографічні </a:t>
            </a:r>
            <a:r>
              <a:rPr sz="1700" spc="-20" dirty="0">
                <a:latin typeface="Microsoft Sans Serif"/>
                <a:cs typeface="Microsoft Sans Serif"/>
              </a:rPr>
              <a:t>характеристики:</a:t>
            </a:r>
            <a:r>
              <a:rPr sz="1700" spc="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стать,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30" dirty="0">
                <a:latin typeface="Microsoft Sans Serif"/>
                <a:cs typeface="Microsoft Sans Serif"/>
              </a:rPr>
              <a:t>вік,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освіта,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регіон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проживання,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соціальний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стан,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дохід.</a:t>
            </a:r>
            <a:endParaRPr sz="1700" dirty="0">
              <a:latin typeface="Microsoft Sans Serif"/>
              <a:cs typeface="Microsoft Sans Serif"/>
            </a:endParaRPr>
          </a:p>
          <a:p>
            <a:pPr marL="355600" marR="117475" indent="-342900">
              <a:lnSpc>
                <a:spcPts val="2010"/>
              </a:lnSpc>
              <a:spcBef>
                <a:spcPts val="994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Опис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життєвої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позиції,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його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цілі,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болі,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цінності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страхи,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речі/люди/ </a:t>
            </a:r>
            <a:r>
              <a:rPr sz="1700" spc="-10" dirty="0">
                <a:latin typeface="Microsoft Sans Serif"/>
                <a:cs typeface="Microsoft Sans Serif"/>
              </a:rPr>
              <a:t>послуги,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які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роблять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його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щасливим.</a:t>
            </a:r>
            <a:endParaRPr sz="1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20"/>
              </a:lnSpc>
              <a:spcBef>
                <a:spcPts val="894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Спосіб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життя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клієнта,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5" dirty="0">
                <a:latin typeface="Microsoft Sans Serif"/>
                <a:cs typeface="Microsoft Sans Serif"/>
              </a:rPr>
              <a:t>як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організований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побут,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де</a:t>
            </a:r>
            <a:endParaRPr sz="1700" dirty="0">
              <a:latin typeface="Microsoft Sans Serif"/>
              <a:cs typeface="Microsoft Sans Serif"/>
            </a:endParaRPr>
          </a:p>
          <a:p>
            <a:pPr marL="355600">
              <a:lnSpc>
                <a:spcPts val="2020"/>
              </a:lnSpc>
            </a:pPr>
            <a:r>
              <a:rPr sz="1700" spc="-5" dirty="0">
                <a:latin typeface="Microsoft Sans Serif"/>
                <a:cs typeface="Microsoft Sans Serif"/>
              </a:rPr>
              <a:t>проводить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(онлайн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офлайн),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дозвілля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хобі.</a:t>
            </a:r>
            <a:endParaRPr sz="170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97900"/>
              </a:lnSpc>
              <a:spcBef>
                <a:spcPts val="1005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30" dirty="0">
                <a:latin typeface="Microsoft Sans Serif"/>
                <a:cs typeface="Microsoft Sans Serif"/>
              </a:rPr>
              <a:t>Звички: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35" dirty="0">
                <a:latin typeface="Microsoft Sans Serif"/>
                <a:cs typeface="Microsoft Sans Serif"/>
              </a:rPr>
              <a:t>якими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пристроями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користується,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до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30" dirty="0">
                <a:latin typeface="Microsoft Sans Serif"/>
                <a:cs typeface="Microsoft Sans Serif"/>
              </a:rPr>
              <a:t>яких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каналів </a:t>
            </a:r>
            <a:r>
              <a:rPr sz="1700" spc="-10" dirty="0">
                <a:latin typeface="Microsoft Sans Serif"/>
                <a:cs typeface="Microsoft Sans Serif"/>
              </a:rPr>
              <a:t> звертається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при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пошуку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товару/послуги,</a:t>
            </a:r>
            <a:r>
              <a:rPr sz="1700" spc="6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коли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найчастіше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знаходиться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онлайн,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частота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покупок.</a:t>
            </a:r>
            <a:endParaRPr sz="1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20"/>
              </a:lnSpc>
              <a:spcBef>
                <a:spcPts val="96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dirty="0">
                <a:latin typeface="Microsoft Sans Serif"/>
                <a:cs typeface="Microsoft Sans Serif"/>
              </a:rPr>
              <a:t>Хто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приймає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рішення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про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покупку,</a:t>
            </a:r>
            <a:r>
              <a:rPr sz="1700" spc="70" dirty="0">
                <a:latin typeface="Microsoft Sans Serif"/>
                <a:cs typeface="Microsoft Sans Serif"/>
              </a:rPr>
              <a:t> </a:t>
            </a:r>
            <a:r>
              <a:rPr sz="1700" spc="5" dirty="0">
                <a:latin typeface="Microsoft Sans Serif"/>
                <a:cs typeface="Microsoft Sans Serif"/>
              </a:rPr>
              <a:t>що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впливає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на</a:t>
            </a:r>
            <a:endParaRPr sz="1700" dirty="0">
              <a:latin typeface="Microsoft Sans Serif"/>
              <a:cs typeface="Microsoft Sans Serif"/>
            </a:endParaRPr>
          </a:p>
          <a:p>
            <a:pPr marL="355600">
              <a:lnSpc>
                <a:spcPts val="2000"/>
              </a:lnSpc>
            </a:pPr>
            <a:r>
              <a:rPr sz="1700" spc="-10" dirty="0">
                <a:latin typeface="Microsoft Sans Serif"/>
                <a:cs typeface="Microsoft Sans Serif"/>
              </a:rPr>
              <a:t>прийняття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рішення,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5" dirty="0">
                <a:latin typeface="Microsoft Sans Serif"/>
                <a:cs typeface="Microsoft Sans Serif"/>
              </a:rPr>
              <a:t>як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набуває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вашого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товару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чи</a:t>
            </a:r>
            <a:endParaRPr sz="1700" dirty="0">
              <a:latin typeface="Microsoft Sans Serif"/>
              <a:cs typeface="Microsoft Sans Serif"/>
            </a:endParaRPr>
          </a:p>
          <a:p>
            <a:pPr marL="355600">
              <a:lnSpc>
                <a:spcPts val="2000"/>
              </a:lnSpc>
            </a:pPr>
            <a:r>
              <a:rPr sz="1700" spc="-10" dirty="0">
                <a:latin typeface="Microsoft Sans Serif"/>
                <a:cs typeface="Microsoft Sans Serif"/>
              </a:rPr>
              <a:t>послуги;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принципи,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30" dirty="0">
                <a:latin typeface="Microsoft Sans Serif"/>
                <a:cs typeface="Microsoft Sans Serif"/>
              </a:rPr>
              <a:t>якими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керується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під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час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виборів</a:t>
            </a:r>
            <a:endParaRPr sz="1700" dirty="0">
              <a:latin typeface="Microsoft Sans Serif"/>
              <a:cs typeface="Microsoft Sans Serif"/>
            </a:endParaRPr>
          </a:p>
          <a:p>
            <a:pPr marL="355600">
              <a:lnSpc>
                <a:spcPts val="2020"/>
              </a:lnSpc>
            </a:pPr>
            <a:r>
              <a:rPr sz="1700" spc="-5" dirty="0">
                <a:latin typeface="Microsoft Sans Serif"/>
                <a:cs typeface="Microsoft Sans Serif"/>
              </a:rPr>
              <a:t>продавця.</a:t>
            </a:r>
            <a:endParaRPr sz="1700" dirty="0">
              <a:latin typeface="Microsoft Sans Serif"/>
              <a:cs typeface="Microsoft Sans Serif"/>
            </a:endParaRPr>
          </a:p>
          <a:p>
            <a:pPr marL="355600" marR="68580" indent="-342900">
              <a:lnSpc>
                <a:spcPts val="2000"/>
              </a:lnSpc>
              <a:spcBef>
                <a:spcPts val="106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Психологічний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портрет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(темперамент,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комунікабельність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тощо)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42566" y="1536572"/>
            <a:ext cx="1791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Портрет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2566" y="1994153"/>
            <a:ext cx="2306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споживача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869178" cy="6858000"/>
            <a:chOff x="0" y="0"/>
            <a:chExt cx="5869178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450" y="23813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07441" y="351261"/>
            <a:ext cx="3809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A468D2"/>
                </a:solidFill>
                <a:latin typeface="Microsoft Sans Serif"/>
                <a:cs typeface="Microsoft Sans Serif"/>
              </a:rPr>
              <a:t>Типовий</a:t>
            </a:r>
            <a:r>
              <a:rPr sz="2400" spc="-50" dirty="0">
                <a:solidFill>
                  <a:srgbClr val="A468D2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A468D2"/>
                </a:solidFill>
                <a:latin typeface="Microsoft Sans Serif"/>
                <a:cs typeface="Microsoft Sans Serif"/>
              </a:rPr>
              <a:t>турист-дослідник: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1729" y="880639"/>
            <a:ext cx="5807710" cy="52349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dirty="0">
                <a:latin typeface="Arial"/>
                <a:cs typeface="Arial"/>
              </a:rPr>
              <a:t>Вік: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32-43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роки.</a:t>
            </a:r>
            <a:endParaRPr sz="2000">
              <a:latin typeface="Microsoft Sans Serif"/>
              <a:cs typeface="Microsoft Sans Serif"/>
            </a:endParaRPr>
          </a:p>
          <a:p>
            <a:pPr marL="12700" marR="648970">
              <a:lnSpc>
                <a:spcPts val="2000"/>
              </a:lnSpc>
              <a:spcBef>
                <a:spcPts val="1000"/>
              </a:spcBef>
            </a:pPr>
            <a:r>
              <a:rPr sz="2000" b="1" dirty="0">
                <a:latin typeface="Arial"/>
                <a:cs typeface="Arial"/>
              </a:rPr>
              <a:t>Соціальний </a:t>
            </a:r>
            <a:r>
              <a:rPr sz="2000" b="1" spc="-15" dirty="0">
                <a:latin typeface="Arial"/>
                <a:cs typeface="Arial"/>
              </a:rPr>
              <a:t>статус: </a:t>
            </a:r>
            <a:r>
              <a:rPr sz="2000" spc="-10" dirty="0">
                <a:latin typeface="Microsoft Sans Serif"/>
                <a:cs typeface="Microsoft Sans Serif"/>
              </a:rPr>
              <a:t>найчастіше </a:t>
            </a:r>
            <a:r>
              <a:rPr sz="2000" spc="-15" dirty="0">
                <a:latin typeface="Microsoft Sans Serif"/>
                <a:cs typeface="Microsoft Sans Serif"/>
              </a:rPr>
              <a:t>менеджер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середньої</a:t>
            </a:r>
            <a:r>
              <a:rPr sz="2000" spc="-25" dirty="0">
                <a:latin typeface="Microsoft Sans Serif"/>
                <a:cs typeface="Microsoft Sans Serif"/>
              </a:rPr>
              <a:t> ланки,</a:t>
            </a:r>
            <a:r>
              <a:rPr sz="2000" spc="-5" dirty="0">
                <a:latin typeface="Microsoft Sans Serif"/>
                <a:cs typeface="Microsoft Sans Serif"/>
              </a:rPr>
              <a:t> рідше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ТОП-менеджер.</a:t>
            </a:r>
            <a:endParaRPr sz="2000">
              <a:latin typeface="Microsoft Sans Serif"/>
              <a:cs typeface="Microsoft Sans Serif"/>
            </a:endParaRPr>
          </a:p>
          <a:p>
            <a:pPr marL="12700" marR="891540">
              <a:lnSpc>
                <a:spcPts val="1989"/>
              </a:lnSpc>
              <a:spcBef>
                <a:spcPts val="1015"/>
              </a:spcBef>
            </a:pPr>
            <a:r>
              <a:rPr sz="2000" b="1" dirty="0">
                <a:latin typeface="Arial"/>
                <a:cs typeface="Arial"/>
              </a:rPr>
              <a:t>Вибір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туроператора: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рекомендацією,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відгуками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мережі.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000" b="1" dirty="0">
                <a:latin typeface="Arial"/>
                <a:cs typeface="Arial"/>
              </a:rPr>
              <a:t>Важливо: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ціна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пропоновані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опції.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83600"/>
              </a:lnSpc>
              <a:spcBef>
                <a:spcPts val="990"/>
              </a:spcBef>
            </a:pPr>
            <a:r>
              <a:rPr sz="2000" b="1" dirty="0">
                <a:latin typeface="Arial"/>
                <a:cs typeface="Arial"/>
              </a:rPr>
              <a:t>Канали: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зручно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дізнаватися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пропозицію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Viber,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охоче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вивчає </a:t>
            </a:r>
            <a:r>
              <a:rPr sz="2000" spc="-10" dirty="0">
                <a:latin typeface="Microsoft Sans Serif"/>
                <a:cs typeface="Microsoft Sans Serif"/>
              </a:rPr>
              <a:t>пропозиції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таргетованої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реклами.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зв'язку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цілодобово.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10" dirty="0">
                <a:latin typeface="Arial"/>
                <a:cs typeface="Arial"/>
              </a:rPr>
              <a:t>Частота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покупок: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щорічно, </a:t>
            </a:r>
            <a:r>
              <a:rPr sz="2000" spc="-15" dirty="0">
                <a:latin typeface="Microsoft Sans Serif"/>
                <a:cs typeface="Microsoft Sans Serif"/>
              </a:rPr>
              <a:t>переважно </a:t>
            </a:r>
            <a:r>
              <a:rPr sz="2000" spc="-20" dirty="0">
                <a:latin typeface="Microsoft Sans Serif"/>
                <a:cs typeface="Microsoft Sans Serif"/>
              </a:rPr>
              <a:t>влітку.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195"/>
              </a:lnSpc>
              <a:spcBef>
                <a:spcPts val="600"/>
              </a:spcBef>
            </a:pPr>
            <a:r>
              <a:rPr sz="2000" b="1" spc="-5" dirty="0">
                <a:latin typeface="Arial"/>
                <a:cs typeface="Arial"/>
              </a:rPr>
              <a:t>Ухвалення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рішення: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радиться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членами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сім'ї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195"/>
              </a:lnSpc>
            </a:pP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друзями,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мали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досвід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схожих </a:t>
            </a:r>
            <a:r>
              <a:rPr sz="2000" spc="-15" dirty="0">
                <a:latin typeface="Microsoft Sans Serif"/>
                <a:cs typeface="Microsoft Sans Serif"/>
              </a:rPr>
              <a:t>подорожей.</a:t>
            </a:r>
            <a:endParaRPr sz="2000">
              <a:latin typeface="Microsoft Sans Serif"/>
              <a:cs typeface="Microsoft Sans Serif"/>
            </a:endParaRPr>
          </a:p>
          <a:p>
            <a:pPr marL="12700" marR="953769">
              <a:lnSpc>
                <a:spcPts val="2000"/>
              </a:lnSpc>
              <a:spcBef>
                <a:spcPts val="1000"/>
              </a:spcBef>
            </a:pPr>
            <a:r>
              <a:rPr sz="2000" b="1" spc="-5" dirty="0">
                <a:latin typeface="Arial"/>
                <a:cs typeface="Arial"/>
              </a:rPr>
              <a:t>Джерела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інформації: </a:t>
            </a:r>
            <a:r>
              <a:rPr sz="2000" spc="-25" dirty="0">
                <a:latin typeface="Microsoft Sans Serif"/>
                <a:cs typeface="Microsoft Sans Serif"/>
              </a:rPr>
              <a:t>пабліки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групи</a:t>
            </a:r>
            <a:r>
              <a:rPr sz="2000" dirty="0">
                <a:latin typeface="Microsoft Sans Serif"/>
                <a:cs typeface="Microsoft Sans Serif"/>
              </a:rPr>
              <a:t> в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соцмережах,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блогери.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5"/>
              </a:lnSpc>
              <a:spcBef>
                <a:spcPts val="605"/>
              </a:spcBef>
            </a:pPr>
            <a:r>
              <a:rPr sz="2000" b="1" spc="-5" dirty="0">
                <a:latin typeface="Arial"/>
                <a:cs typeface="Arial"/>
              </a:rPr>
              <a:t>Особливості</a:t>
            </a:r>
            <a:r>
              <a:rPr sz="2000" spc="-5" dirty="0">
                <a:latin typeface="Microsoft Sans Serif"/>
                <a:cs typeface="Microsoft Sans Serif"/>
              </a:rPr>
              <a:t>: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ретельно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планує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маршрут,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5"/>
              </a:lnSpc>
            </a:pPr>
            <a:r>
              <a:rPr sz="2000" spc="-25" dirty="0">
                <a:latin typeface="Microsoft Sans Serif"/>
                <a:cs typeface="Microsoft Sans Serif"/>
              </a:rPr>
              <a:t>обов'язково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привозить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сувеніри.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48661" y="1635379"/>
            <a:ext cx="1652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Приклад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8661" y="2092579"/>
            <a:ext cx="17259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пор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ту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48661" y="2549728"/>
            <a:ext cx="20574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споживача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534202" y="-9525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461" y="368884"/>
            <a:ext cx="2854325" cy="14293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1138555" algn="r">
              <a:lnSpc>
                <a:spcPct val="93800"/>
              </a:lnSpc>
              <a:spcBef>
                <a:spcPts val="345"/>
              </a:spcBef>
            </a:pPr>
            <a:r>
              <a:rPr sz="3200" spc="-95" dirty="0">
                <a:solidFill>
                  <a:srgbClr val="FFFFFF"/>
                </a:solidFill>
              </a:rPr>
              <a:t>Джере</a:t>
            </a:r>
            <a:r>
              <a:rPr sz="3200" spc="10" dirty="0">
                <a:solidFill>
                  <a:srgbClr val="FFFFFF"/>
                </a:solidFill>
              </a:rPr>
              <a:t>ла  </a:t>
            </a:r>
            <a:r>
              <a:rPr sz="3200" spc="-5" dirty="0">
                <a:solidFill>
                  <a:srgbClr val="FFFFFF"/>
                </a:solidFill>
              </a:rPr>
              <a:t>інформації </a:t>
            </a:r>
            <a:r>
              <a:rPr sz="3200" spc="-15" dirty="0">
                <a:solidFill>
                  <a:srgbClr val="FFFFFF"/>
                </a:solidFill>
              </a:rPr>
              <a:t>про </a:t>
            </a:r>
            <a:r>
              <a:rPr sz="3200" spc="-835" dirty="0">
                <a:solidFill>
                  <a:srgbClr val="FFFFFF"/>
                </a:solidFill>
              </a:rPr>
              <a:t> </a:t>
            </a:r>
            <a:r>
              <a:rPr sz="3200" spc="-25" dirty="0">
                <a:solidFill>
                  <a:srgbClr val="FFFFFF"/>
                </a:solidFill>
              </a:rPr>
              <a:t>споживачів</a:t>
            </a:r>
            <a:endParaRPr sz="3200" dirty="0"/>
          </a:p>
        </p:txBody>
      </p:sp>
      <p:sp>
        <p:nvSpPr>
          <p:cNvPr id="9" name="object 9"/>
          <p:cNvSpPr txBox="1"/>
          <p:nvPr/>
        </p:nvSpPr>
        <p:spPr>
          <a:xfrm>
            <a:off x="8193785" y="903224"/>
            <a:ext cx="2693670" cy="12674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69900" marR="5080" indent="-457200">
              <a:lnSpc>
                <a:spcPts val="1839"/>
              </a:lnSpc>
              <a:spcBef>
                <a:spcPts val="330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25" dirty="0">
                <a:latin typeface="Microsoft Sans Serif"/>
                <a:cs typeface="Microsoft Sans Serif"/>
              </a:rPr>
              <a:t>Клієнтські </a:t>
            </a:r>
            <a:r>
              <a:rPr sz="1700" spc="-20" dirty="0">
                <a:latin typeface="Microsoft Sans Serif"/>
                <a:cs typeface="Microsoft Sans Serif"/>
              </a:rPr>
              <a:t>бази </a:t>
            </a:r>
            <a:r>
              <a:rPr sz="1700" dirty="0">
                <a:latin typeface="Microsoft Sans Serif"/>
                <a:cs typeface="Microsoft Sans Serif"/>
              </a:rPr>
              <a:t>(CRM-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системи)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Сервіс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розсилок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805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Інтерв'ю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70" dirty="0">
                <a:latin typeface="Microsoft Sans Serif"/>
                <a:cs typeface="Microsoft Sans Serif"/>
              </a:rPr>
              <a:t>з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клієнтами</a:t>
            </a:r>
            <a:endParaRPr sz="17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93785" y="2217166"/>
            <a:ext cx="2926080" cy="2453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Інтерв'ю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70" dirty="0">
                <a:latin typeface="Microsoft Sans Serif"/>
                <a:cs typeface="Microsoft Sans Serif"/>
              </a:rPr>
              <a:t>з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продавцями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795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Соціальні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мережі</a:t>
            </a:r>
            <a:endParaRPr sz="1700" dirty="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ts val="1839"/>
              </a:lnSpc>
              <a:spcBef>
                <a:spcPts val="1030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Google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Analytics,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Google </a:t>
            </a:r>
            <a:r>
              <a:rPr sz="1700" spc="-434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Adwords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інші</a:t>
            </a:r>
            <a:endParaRPr sz="1700" dirty="0">
              <a:latin typeface="Microsoft Sans Serif"/>
              <a:cs typeface="Microsoft Sans Serif"/>
            </a:endParaRPr>
          </a:p>
          <a:p>
            <a:pPr marL="469900">
              <a:lnSpc>
                <a:spcPts val="1700"/>
              </a:lnSpc>
            </a:pPr>
            <a:r>
              <a:rPr sz="1700" spc="-10" dirty="0">
                <a:latin typeface="Microsoft Sans Serif"/>
                <a:cs typeface="Microsoft Sans Serif"/>
              </a:rPr>
              <a:t>інструменти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аналізу</a:t>
            </a:r>
            <a:endParaRPr sz="1700" dirty="0">
              <a:latin typeface="Microsoft Sans Serif"/>
              <a:cs typeface="Microsoft Sans Serif"/>
            </a:endParaRPr>
          </a:p>
          <a:p>
            <a:pPr marL="469900">
              <a:lnSpc>
                <a:spcPts val="1939"/>
              </a:lnSpc>
            </a:pPr>
            <a:r>
              <a:rPr sz="1700" dirty="0">
                <a:latin typeface="Microsoft Sans Serif"/>
                <a:cs typeface="Microsoft Sans Serif"/>
              </a:rPr>
              <a:t>аудиторії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в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Інтернет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795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Facebook Ads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Manager</a:t>
            </a:r>
          </a:p>
          <a:p>
            <a:pPr marL="469900" indent="-457200">
              <a:lnSpc>
                <a:spcPct val="100000"/>
              </a:lnSpc>
              <a:spcBef>
                <a:spcPts val="790"/>
              </a:spcBef>
              <a:buClr>
                <a:srgbClr val="A468D2"/>
              </a:buClr>
              <a:buSzPct val="164705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Similarweb</a:t>
            </a:r>
            <a:endParaRPr sz="1700" dirty="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84" y="2221357"/>
            <a:ext cx="7102475" cy="30653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1729" y="886713"/>
            <a:ext cx="5110480" cy="472630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144780" indent="-342900">
              <a:lnSpc>
                <a:spcPts val="2110"/>
              </a:lnSpc>
              <a:spcBef>
                <a:spcPts val="605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ставлення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певних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товарів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(торгових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марок);</a:t>
            </a:r>
            <a:endParaRPr sz="2200" dirty="0">
              <a:latin typeface="Calibri"/>
              <a:cs typeface="Calibri"/>
            </a:endParaRPr>
          </a:p>
          <a:p>
            <a:pPr marL="355600" marR="581660" indent="-342900">
              <a:lnSpc>
                <a:spcPts val="2110"/>
              </a:lnSpc>
              <a:spcBef>
                <a:spcPts val="121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ступінь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інформованості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 товари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(торгові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марки);</a:t>
            </a:r>
            <a:endParaRPr sz="2200" dirty="0">
              <a:latin typeface="Calibri"/>
              <a:cs typeface="Calibri"/>
            </a:endParaRPr>
          </a:p>
          <a:p>
            <a:pPr marL="355600" marR="65405" indent="-342900" algn="just">
              <a:lnSpc>
                <a:spcPct val="80000"/>
              </a:lnSpc>
              <a:spcBef>
                <a:spcPts val="122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дослідження рівня популярності різних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марок; визначення ступеня лояльності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споживачів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марок,</a:t>
            </a:r>
            <a:endParaRPr sz="2200" dirty="0">
              <a:latin typeface="Calibri"/>
              <a:cs typeface="Calibri"/>
            </a:endParaRPr>
          </a:p>
          <a:p>
            <a:pPr marL="355600" indent="-342900" algn="just">
              <a:lnSpc>
                <a:spcPts val="2375"/>
              </a:lnSpc>
              <a:spcBef>
                <a:spcPts val="675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виявлення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вимог, </a:t>
            </a:r>
            <a:r>
              <a:rPr sz="2200" spc="-10" dirty="0">
                <a:latin typeface="Calibri"/>
                <a:cs typeface="Calibri"/>
              </a:rPr>
              <a:t>що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пред'являються</a:t>
            </a:r>
            <a:endParaRPr sz="2200" dirty="0">
              <a:latin typeface="Calibri"/>
              <a:cs typeface="Calibri"/>
            </a:endParaRPr>
          </a:p>
          <a:p>
            <a:pPr marL="355600" algn="just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споживачами до товару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/ послуги;</a:t>
            </a:r>
            <a:endParaRPr sz="2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120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виявлення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основних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конкурентів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марки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їх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позиціонування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рівнем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знань і</a:t>
            </a:r>
            <a:endParaRPr sz="2200" dirty="0">
              <a:latin typeface="Calibri"/>
              <a:cs typeface="Calibri"/>
            </a:endParaRPr>
          </a:p>
          <a:p>
            <a:pPr marL="355600">
              <a:lnSpc>
                <a:spcPts val="1850"/>
              </a:lnSpc>
            </a:pPr>
            <a:r>
              <a:rPr sz="2200" spc="-5" dirty="0">
                <a:latin typeface="Calibri"/>
                <a:cs typeface="Calibri"/>
              </a:rPr>
              <a:t>споживання,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співвідношенню</a:t>
            </a:r>
            <a:endParaRPr sz="2200" dirty="0">
              <a:latin typeface="Calibri"/>
              <a:cs typeface="Calibri"/>
            </a:endParaRPr>
          </a:p>
          <a:p>
            <a:pPr marL="355600">
              <a:lnSpc>
                <a:spcPts val="2115"/>
              </a:lnSpc>
            </a:pPr>
            <a:r>
              <a:rPr sz="2200" spc="-10" dirty="0">
                <a:latin typeface="Calibri"/>
                <a:cs typeface="Calibri"/>
              </a:rPr>
              <a:t>сприйманого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якості і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ціни,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споживчими</a:t>
            </a:r>
            <a:endParaRPr sz="2200" dirty="0">
              <a:latin typeface="Calibri"/>
              <a:cs typeface="Calibri"/>
            </a:endParaRPr>
          </a:p>
          <a:p>
            <a:pPr marL="355600" marR="1571625">
              <a:lnSpc>
                <a:spcPct val="80000"/>
              </a:lnSpc>
              <a:spcBef>
                <a:spcPts val="260"/>
              </a:spcBef>
            </a:pPr>
            <a:r>
              <a:rPr sz="2200" spc="-5" dirty="0">
                <a:latin typeface="Calibri"/>
                <a:cs typeface="Calibri"/>
              </a:rPr>
              <a:t>властивостями,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іміджевим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характеристикам.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02177" y="224348"/>
            <a:ext cx="81088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ВИЯВЛЕННЯ</a:t>
            </a:r>
            <a:r>
              <a:rPr b="1" spc="-2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ПЕРЕВАГ</a:t>
            </a:r>
            <a:r>
              <a:rPr b="1" spc="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СПОЖИВАЧІВ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823" y="2244470"/>
            <a:ext cx="7102475" cy="30653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0847" y="368884"/>
            <a:ext cx="3646804" cy="972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3720"/>
              </a:lnSpc>
              <a:spcBef>
                <a:spcPts val="105"/>
              </a:spcBef>
            </a:pPr>
            <a:r>
              <a:rPr sz="3200" spc="-10" dirty="0">
                <a:solidFill>
                  <a:srgbClr val="FFFFFF"/>
                </a:solidFill>
              </a:rPr>
              <a:t>СЕГМЕНТУВАННЯ</a:t>
            </a:r>
            <a:endParaRPr sz="3200" dirty="0"/>
          </a:p>
          <a:p>
            <a:pPr marR="5080" algn="r">
              <a:lnSpc>
                <a:spcPts val="3720"/>
              </a:lnSpc>
            </a:pPr>
            <a:r>
              <a:rPr sz="3200" spc="-60" dirty="0">
                <a:solidFill>
                  <a:srgbClr val="FFFFFF"/>
                </a:solidFill>
              </a:rPr>
              <a:t>РИНКУ</a:t>
            </a:r>
            <a:endParaRPr sz="3200" dirty="0"/>
          </a:p>
        </p:txBody>
      </p:sp>
      <p:sp>
        <p:nvSpPr>
          <p:cNvPr id="10" name="object 10"/>
          <p:cNvSpPr txBox="1"/>
          <p:nvPr/>
        </p:nvSpPr>
        <p:spPr>
          <a:xfrm>
            <a:off x="7441183" y="1719199"/>
            <a:ext cx="3359785" cy="332930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69900" marR="165735" indent="-457200">
              <a:lnSpc>
                <a:spcPct val="90000"/>
              </a:lnSpc>
              <a:spcBef>
                <a:spcPts val="340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виділення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опис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найбільш привабливих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сегментів </a:t>
            </a:r>
            <a:r>
              <a:rPr sz="2000" spc="-15" dirty="0">
                <a:latin typeface="Microsoft Sans Serif"/>
                <a:cs typeface="Microsoft Sans Serif"/>
              </a:rPr>
              <a:t>споживачів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для </a:t>
            </a:r>
            <a:r>
              <a:rPr sz="2000" spc="-5" dirty="0">
                <a:latin typeface="Microsoft Sans Serif"/>
                <a:cs typeface="Microsoft Sans Serif"/>
              </a:rPr>
              <a:t>просування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продукції;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ct val="90100"/>
              </a:lnSpc>
              <a:spcBef>
                <a:spcPts val="1010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оцінка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задоволеності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 </a:t>
            </a:r>
            <a:r>
              <a:rPr sz="2000" spc="-10" dirty="0">
                <a:latin typeface="Microsoft Sans Serif"/>
                <a:cs typeface="Microsoft Sans Serif"/>
              </a:rPr>
              <a:t>товаром </a:t>
            </a:r>
            <a:r>
              <a:rPr sz="2000" spc="-5" dirty="0">
                <a:latin typeface="Microsoft Sans Serif"/>
                <a:cs typeface="Microsoft Sans Serif"/>
              </a:rPr>
              <a:t>або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послугою;</a:t>
            </a:r>
            <a:endParaRPr sz="2000">
              <a:latin typeface="Microsoft Sans Serif"/>
              <a:cs typeface="Microsoft Sans Serif"/>
            </a:endParaRPr>
          </a:p>
          <a:p>
            <a:pPr marL="469900" marR="11430" indent="-457200">
              <a:lnSpc>
                <a:spcPts val="2160"/>
              </a:lnSpc>
              <a:spcBef>
                <a:spcPts val="1025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35" dirty="0">
                <a:latin typeface="Microsoft Sans Serif"/>
                <a:cs typeface="Microsoft Sans Serif"/>
              </a:rPr>
              <a:t>пошук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можливостей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для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залучення </a:t>
            </a:r>
            <a:r>
              <a:rPr sz="2000" spc="-5" dirty="0">
                <a:latin typeface="Microsoft Sans Serif"/>
                <a:cs typeface="Microsoft Sans Serif"/>
              </a:rPr>
              <a:t>нових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14651" y="198310"/>
            <a:ext cx="880667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535940" algn="r">
              <a:lnSpc>
                <a:spcPts val="3600"/>
              </a:lnSpc>
              <a:spcBef>
                <a:spcPts val="425"/>
              </a:spcBef>
            </a:pPr>
            <a:r>
              <a:rPr sz="3200" spc="-25" dirty="0">
                <a:solidFill>
                  <a:schemeClr val="bg2">
                    <a:lumMod val="50000"/>
                  </a:schemeClr>
                </a:solidFill>
              </a:rPr>
              <a:t>Аналіз</a:t>
            </a:r>
            <a:r>
              <a:rPr sz="3200" spc="-5" dirty="0">
                <a:solidFill>
                  <a:schemeClr val="bg2">
                    <a:lumMod val="50000"/>
                  </a:schemeClr>
                </a:solidFill>
              </a:rPr>
              <a:t> моделей</a:t>
            </a:r>
            <a:r>
              <a:rPr sz="3200" spc="-1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3200" spc="-10" dirty="0">
                <a:solidFill>
                  <a:schemeClr val="bg2">
                    <a:lumMod val="50000"/>
                  </a:schemeClr>
                </a:solidFill>
              </a:rPr>
              <a:t>купівельної </a:t>
            </a:r>
            <a:r>
              <a:rPr sz="3200" spc="-83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3200" spc="-30" dirty="0">
                <a:solidFill>
                  <a:schemeClr val="bg2">
                    <a:lumMod val="50000"/>
                  </a:schemeClr>
                </a:solidFill>
              </a:rPr>
              <a:t>поведінки</a:t>
            </a:r>
            <a:r>
              <a:rPr sz="3200" spc="-2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3200" spc="-5" dirty="0">
                <a:solidFill>
                  <a:schemeClr val="bg2">
                    <a:lumMod val="50000"/>
                  </a:schemeClr>
                </a:solidFill>
              </a:rPr>
              <a:t>та</a:t>
            </a:r>
            <a:r>
              <a:rPr sz="3200" spc="2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3200" spc="-10" dirty="0">
                <a:solidFill>
                  <a:schemeClr val="bg2">
                    <a:lumMod val="50000"/>
                  </a:schemeClr>
                </a:solidFill>
              </a:rPr>
              <a:t>цінових</a:t>
            </a:r>
            <a:r>
              <a:rPr sz="3200" spc="2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3200" spc="-35" dirty="0">
                <a:solidFill>
                  <a:schemeClr val="bg2">
                    <a:lumMod val="50000"/>
                  </a:schemeClr>
                </a:solidFill>
              </a:rPr>
              <a:t>очікувань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  <a:p>
            <a:pPr marR="7620" algn="r">
              <a:lnSpc>
                <a:spcPts val="3520"/>
              </a:lnSpc>
            </a:pPr>
            <a:r>
              <a:rPr sz="3200" spc="-25" dirty="0">
                <a:solidFill>
                  <a:schemeClr val="bg2">
                    <a:lumMod val="50000"/>
                  </a:schemeClr>
                </a:solidFill>
              </a:rPr>
              <a:t>споживачів</a:t>
            </a:r>
            <a:endParaRPr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67810" y="1759965"/>
            <a:ext cx="7244080" cy="128206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355600" marR="5080" indent="-342900">
              <a:lnSpc>
                <a:spcPct val="69600"/>
              </a:lnSpc>
              <a:spcBef>
                <a:spcPts val="975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вивчення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процесу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і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мотивів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ухвалення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рішення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покупку;</a:t>
            </a:r>
          </a:p>
          <a:p>
            <a:pPr marL="424180" indent="-411480">
              <a:lnSpc>
                <a:spcPts val="2440"/>
              </a:lnSpc>
              <a:spcBef>
                <a:spcPts val="120"/>
              </a:spcBef>
              <a:buClr>
                <a:srgbClr val="A468D2"/>
              </a:buClr>
              <a:buFont typeface="Wingdings"/>
              <a:buChar char=""/>
              <a:tabLst>
                <a:tab pos="423545" algn="l"/>
                <a:tab pos="424180" algn="l"/>
                <a:tab pos="1945005" algn="l"/>
                <a:tab pos="3240405" algn="l"/>
                <a:tab pos="3769360" algn="l"/>
                <a:tab pos="5307330" algn="l"/>
                <a:tab pos="5756910" algn="l"/>
              </a:tabLst>
            </a:pPr>
            <a:r>
              <a:rPr sz="2400" dirty="0">
                <a:latin typeface="Calibri"/>
                <a:cs typeface="Calibri"/>
              </a:rPr>
              <a:t>виявлення	</a:t>
            </a:r>
            <a:r>
              <a:rPr sz="2400" spc="-5" dirty="0">
                <a:latin typeface="Calibri"/>
                <a:cs typeface="Calibri"/>
              </a:rPr>
              <a:t>чинників	</a:t>
            </a:r>
            <a:r>
              <a:rPr sz="2400" dirty="0">
                <a:latin typeface="Calibri"/>
                <a:cs typeface="Calibri"/>
              </a:rPr>
              <a:t>що	</a:t>
            </a:r>
            <a:r>
              <a:rPr sz="2400" spc="-5" dirty="0">
                <a:latin typeface="Calibri"/>
                <a:cs typeface="Calibri"/>
              </a:rPr>
              <a:t>впливають	на	споживачів</a:t>
            </a:r>
            <a:endParaRPr sz="2400" dirty="0">
              <a:latin typeface="Calibri"/>
              <a:cs typeface="Calibri"/>
            </a:endParaRPr>
          </a:p>
          <a:p>
            <a:pPr marL="355600">
              <a:lnSpc>
                <a:spcPts val="2440"/>
              </a:lnSpc>
            </a:pP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виборі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товарів;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7810" y="3031363"/>
            <a:ext cx="7242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  <a:tab pos="1294130" algn="l"/>
                <a:tab pos="2733040" algn="l"/>
                <a:tab pos="3365500" algn="l"/>
                <a:tab pos="4739005" algn="l"/>
                <a:tab pos="5558790" algn="l"/>
              </a:tabLst>
            </a:pPr>
            <a:r>
              <a:rPr sz="2400" dirty="0">
                <a:latin typeface="Calibri"/>
                <a:cs typeface="Calibri"/>
              </a:rPr>
              <a:t>набір	</a:t>
            </a:r>
            <a:r>
              <a:rPr sz="2400" spc="-5" dirty="0">
                <a:latin typeface="Calibri"/>
                <a:cs typeface="Calibri"/>
              </a:rPr>
              <a:t>стимулів,	</a:t>
            </a:r>
            <a:r>
              <a:rPr sz="2400" dirty="0">
                <a:latin typeface="Calibri"/>
                <a:cs typeface="Calibri"/>
              </a:rPr>
              <a:t>під	впливом	</a:t>
            </a:r>
            <a:r>
              <a:rPr sz="2400" spc="-5" dirty="0">
                <a:latin typeface="Calibri"/>
                <a:cs typeface="Calibri"/>
              </a:rPr>
              <a:t>яких	приймається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0710" y="3284042"/>
            <a:ext cx="27546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рішення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покупку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894" y="4460494"/>
            <a:ext cx="6588759" cy="102743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354965" marR="5080" indent="-342900">
              <a:lnSpc>
                <a:spcPct val="69700"/>
              </a:lnSpc>
              <a:spcBef>
                <a:spcPts val="969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  <a:tab pos="2115820" algn="l"/>
                <a:tab pos="3361054" algn="l"/>
                <a:tab pos="5040630" algn="l"/>
              </a:tabLst>
            </a:pPr>
            <a:r>
              <a:rPr sz="2400" dirty="0">
                <a:latin typeface="Calibri"/>
                <a:cs typeface="Calibri"/>
              </a:rPr>
              <a:t>визнач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ння	цін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вих	</a:t>
            </a:r>
            <a:r>
              <a:rPr sz="2400" spc="-5" dirty="0">
                <a:latin typeface="Calibri"/>
                <a:cs typeface="Calibri"/>
              </a:rPr>
              <a:t>діапазоні</a:t>
            </a:r>
            <a:r>
              <a:rPr sz="2400" dirty="0">
                <a:latin typeface="Calibri"/>
                <a:cs typeface="Calibri"/>
              </a:rPr>
              <a:t>в,	при</a:t>
            </a:r>
            <a:r>
              <a:rPr sz="2400" spc="-10" dirty="0">
                <a:latin typeface="Calibri"/>
                <a:cs typeface="Calibri"/>
              </a:rPr>
              <a:t>й</a:t>
            </a:r>
            <a:r>
              <a:rPr sz="2400" dirty="0">
                <a:latin typeface="Calibri"/>
                <a:cs typeface="Calibri"/>
              </a:rPr>
              <a:t>нят</a:t>
            </a:r>
            <a:r>
              <a:rPr sz="2400" spc="5" dirty="0">
                <a:latin typeface="Calibri"/>
                <a:cs typeface="Calibri"/>
              </a:rPr>
              <a:t>н</a:t>
            </a:r>
            <a:r>
              <a:rPr sz="2400" dirty="0">
                <a:latin typeface="Calibri"/>
                <a:cs typeface="Calibri"/>
              </a:rPr>
              <a:t>их  </a:t>
            </a:r>
            <a:r>
              <a:rPr sz="2400" spc="-5" dirty="0">
                <a:latin typeface="Calibri"/>
                <a:cs typeface="Calibri"/>
              </a:rPr>
              <a:t>для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покупця, клієнта;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аналіз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еластичності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попиту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від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ціни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6756" y="3842727"/>
            <a:ext cx="4690999" cy="265976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3561" y="1999843"/>
            <a:ext cx="2388235" cy="26930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Опитування;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Спостереження;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Експеримент;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Панель;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Експертна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оцінка.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Фокус-група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Глибинне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інтерв'ю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935" y="2688158"/>
            <a:ext cx="17138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Джере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7935" y="3145917"/>
            <a:ext cx="285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7935" y="3603116"/>
            <a:ext cx="2136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33695" y="554145"/>
            <a:ext cx="108210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59885" marR="5080" algn="r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Основні</a:t>
            </a:r>
            <a:r>
              <a:rPr spc="30" dirty="0"/>
              <a:t> </a:t>
            </a:r>
            <a:r>
              <a:rPr spc="-20" dirty="0"/>
              <a:t>методи</a:t>
            </a:r>
            <a:r>
              <a:rPr spc="20" dirty="0"/>
              <a:t> </a:t>
            </a:r>
            <a:r>
              <a:rPr spc="-35" dirty="0"/>
              <a:t>збору</a:t>
            </a:r>
            <a:r>
              <a:rPr spc="30" dirty="0"/>
              <a:t> </a:t>
            </a:r>
            <a:r>
              <a:rPr spc="-5" dirty="0" err="1"/>
              <a:t>даних</a:t>
            </a:r>
            <a:r>
              <a:rPr spc="25" dirty="0"/>
              <a:t> </a:t>
            </a:r>
            <a:r>
              <a:rPr spc="-20" dirty="0" err="1"/>
              <a:t>при</a:t>
            </a:r>
            <a:r>
              <a:rPr lang="uk-UA" spc="-20" dirty="0"/>
              <a:t> </a:t>
            </a:r>
            <a:r>
              <a:rPr spc="-20" dirty="0" err="1"/>
              <a:t>вивченні</a:t>
            </a:r>
            <a:r>
              <a:rPr spc="25" dirty="0"/>
              <a:t> </a:t>
            </a:r>
            <a:r>
              <a:rPr spc="-30" dirty="0"/>
              <a:t>споживачів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3622" y="1215771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12532" y="701421"/>
            <a:ext cx="396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Метод</a:t>
            </a:r>
            <a:r>
              <a:rPr spc="-25" dirty="0"/>
              <a:t> </a:t>
            </a:r>
            <a:r>
              <a:rPr spc="-15" dirty="0"/>
              <a:t>опитування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5083" y="894333"/>
            <a:ext cx="4832985" cy="428307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355600" marR="5080" indent="-342900">
              <a:lnSpc>
                <a:spcPct val="70000"/>
              </a:lnSpc>
              <a:spcBef>
                <a:spcPts val="1040"/>
              </a:spcBef>
              <a:buClr>
                <a:srgbClr val="000000"/>
              </a:buClr>
              <a:buSzPct val="69230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600" b="1" spc="-5" dirty="0">
                <a:solidFill>
                  <a:srgbClr val="A468D2"/>
                </a:solidFill>
                <a:latin typeface="Calibri"/>
                <a:cs typeface="Calibri"/>
              </a:rPr>
              <a:t>Опитування як метод </a:t>
            </a:r>
            <a:r>
              <a:rPr sz="2600" b="1" dirty="0">
                <a:solidFill>
                  <a:srgbClr val="A468D2"/>
                </a:solidFill>
                <a:latin typeface="Calibri"/>
                <a:cs typeface="Calibri"/>
              </a:rPr>
              <a:t>збору </a:t>
            </a:r>
            <a:r>
              <a:rPr sz="2600" b="1" spc="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A468D2"/>
                </a:solidFill>
                <a:latin typeface="Calibri"/>
                <a:cs typeface="Calibri"/>
              </a:rPr>
              <a:t>даних </a:t>
            </a:r>
            <a:r>
              <a:rPr sz="2600" dirty="0">
                <a:latin typeface="Calibri"/>
                <a:cs typeface="Calibri"/>
              </a:rPr>
              <a:t>- спосіб </a:t>
            </a:r>
            <a:r>
              <a:rPr sz="2600" spc="-5" dirty="0">
                <a:latin typeface="Calibri"/>
                <a:cs typeface="Calibri"/>
              </a:rPr>
              <a:t>отримання </a:t>
            </a:r>
            <a:r>
              <a:rPr sz="2600" dirty="0">
                <a:latin typeface="Calibri"/>
                <a:cs typeface="Calibri"/>
              </a:rPr>
              <a:t> вербальної </a:t>
            </a:r>
            <a:r>
              <a:rPr sz="2600" spc="-5" dirty="0">
                <a:latin typeface="Calibri"/>
                <a:cs typeface="Calibri"/>
              </a:rPr>
              <a:t>ін-формації </a:t>
            </a:r>
            <a:r>
              <a:rPr sz="2600" dirty="0">
                <a:latin typeface="Calibri"/>
                <a:cs typeface="Calibri"/>
              </a:rPr>
              <a:t>шляхом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прямого чи опосередкованого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взаємодії </a:t>
            </a:r>
            <a:r>
              <a:rPr sz="2600" spc="-5" dirty="0">
                <a:latin typeface="Calibri"/>
                <a:cs typeface="Calibri"/>
              </a:rPr>
              <a:t>дослідника </a:t>
            </a:r>
            <a:r>
              <a:rPr sz="2600" dirty="0">
                <a:latin typeface="Calibri"/>
                <a:cs typeface="Calibri"/>
              </a:rPr>
              <a:t>з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респондентом </a:t>
            </a:r>
            <a:r>
              <a:rPr sz="2600" dirty="0">
                <a:latin typeface="Calibri"/>
                <a:cs typeface="Calibri"/>
              </a:rPr>
              <a:t>у </a:t>
            </a:r>
            <a:r>
              <a:rPr sz="2600" spc="-5" dirty="0">
                <a:latin typeface="Calibri"/>
                <a:cs typeface="Calibri"/>
              </a:rPr>
              <a:t>формі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реєстрації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відповідей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</a:t>
            </a:r>
            <a:endParaRPr sz="2600">
              <a:latin typeface="Calibri"/>
              <a:cs typeface="Calibri"/>
            </a:endParaRPr>
          </a:p>
          <a:p>
            <a:pPr marL="355600">
              <a:lnSpc>
                <a:spcPts val="2185"/>
              </a:lnSpc>
            </a:pPr>
            <a:r>
              <a:rPr sz="2600" spc="-5" dirty="0">
                <a:latin typeface="Calibri"/>
                <a:cs typeface="Calibri"/>
              </a:rPr>
              <a:t>питання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спеціальним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чином.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Calibri"/>
              <a:cs typeface="Calibri"/>
            </a:endParaRPr>
          </a:p>
          <a:p>
            <a:pPr marL="355600" marR="218440" indent="-342900">
              <a:lnSpc>
                <a:spcPct val="70100"/>
              </a:lnSpc>
              <a:buClr>
                <a:srgbClr val="000000"/>
              </a:buClr>
              <a:buSzPct val="64285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A468D2"/>
                </a:solidFill>
                <a:latin typeface="Calibri"/>
                <a:cs typeface="Calibri"/>
              </a:rPr>
              <a:t>Масове опитування</a:t>
            </a:r>
            <a:r>
              <a:rPr sz="2800" b="1" spc="2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метод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опитування,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реалізований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на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великий чисельності 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респондентів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єдиною</a:t>
            </a:r>
            <a:endParaRPr sz="2700">
              <a:latin typeface="Calibri"/>
              <a:cs typeface="Calibri"/>
            </a:endParaRPr>
          </a:p>
          <a:p>
            <a:pPr marL="355600">
              <a:lnSpc>
                <a:spcPts val="2270"/>
              </a:lnSpc>
            </a:pPr>
            <a:r>
              <a:rPr sz="2700" dirty="0">
                <a:latin typeface="Calibri"/>
                <a:cs typeface="Calibri"/>
              </a:rPr>
              <a:t>програмою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спостереження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6407" y="1574164"/>
            <a:ext cx="5878448" cy="39503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0531" y="276860"/>
            <a:ext cx="7858125" cy="51955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19100" marR="38100" indent="-407034">
              <a:lnSpc>
                <a:spcPts val="2690"/>
              </a:lnSpc>
              <a:spcBef>
                <a:spcPts val="745"/>
              </a:spcBef>
              <a:buFont typeface="Wingdings"/>
              <a:buChar char=""/>
              <a:tabLst>
                <a:tab pos="419734" algn="l"/>
              </a:tabLst>
            </a:pPr>
            <a:r>
              <a:rPr sz="2800" b="1" spc="-10" dirty="0">
                <a:solidFill>
                  <a:srgbClr val="A468D2"/>
                </a:solidFill>
                <a:latin typeface="Calibri"/>
                <a:cs typeface="Calibri"/>
              </a:rPr>
              <a:t>Традиційні</a:t>
            </a:r>
            <a:r>
              <a:rPr sz="2800" b="1" spc="3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A468D2"/>
                </a:solidFill>
                <a:latin typeface="Calibri"/>
                <a:cs typeface="Calibri"/>
              </a:rPr>
              <a:t>інтерв'ю</a:t>
            </a:r>
            <a:r>
              <a:rPr sz="2800" b="1" spc="3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отримали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назву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PAPI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(Paper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Interview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інтерв'ю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з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олівцем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і папером)</a:t>
            </a:r>
            <a:endParaRPr sz="2800">
              <a:latin typeface="Calibri"/>
              <a:cs typeface="Calibri"/>
            </a:endParaRPr>
          </a:p>
          <a:p>
            <a:pPr marL="419100" indent="-407034">
              <a:lnSpc>
                <a:spcPts val="3025"/>
              </a:lnSpc>
              <a:spcBef>
                <a:spcPts val="545"/>
              </a:spcBef>
              <a:buFont typeface="Wingdings"/>
              <a:buChar char=""/>
              <a:tabLst>
                <a:tab pos="419734" algn="l"/>
              </a:tabLst>
            </a:pPr>
            <a:r>
              <a:rPr sz="2800" b="1" spc="-10" dirty="0">
                <a:solidFill>
                  <a:srgbClr val="A468D2"/>
                </a:solidFill>
                <a:latin typeface="Calibri"/>
                <a:cs typeface="Calibri"/>
              </a:rPr>
              <a:t>Споживчі</a:t>
            </a:r>
            <a:r>
              <a:rPr sz="2800" b="1" spc="2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A468D2"/>
                </a:solidFill>
                <a:latin typeface="Calibri"/>
                <a:cs typeface="Calibri"/>
              </a:rPr>
              <a:t>щоденники</a:t>
            </a:r>
            <a:endParaRPr sz="2800">
              <a:latin typeface="Calibri"/>
              <a:cs typeface="Calibri"/>
            </a:endParaRPr>
          </a:p>
          <a:p>
            <a:pPr marL="419100" marR="138430">
              <a:lnSpc>
                <a:spcPct val="80000"/>
              </a:lnSpc>
              <a:spcBef>
                <a:spcPts val="340"/>
              </a:spcBef>
            </a:pPr>
            <a:r>
              <a:rPr sz="2800" spc="-5" dirty="0">
                <a:latin typeface="Calibri"/>
                <a:cs typeface="Calibri"/>
              </a:rPr>
              <a:t>Метод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кількісного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збору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даних,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в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якому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респонденти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фіксують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інформацію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в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спеціально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розробленому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щоденнику,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який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кодується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і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аналізується</a:t>
            </a:r>
            <a:endParaRPr sz="2800">
              <a:latin typeface="Calibri"/>
              <a:cs typeface="Calibri"/>
            </a:endParaRPr>
          </a:p>
          <a:p>
            <a:pPr marL="419100" indent="-407034">
              <a:lnSpc>
                <a:spcPts val="3025"/>
              </a:lnSpc>
              <a:spcBef>
                <a:spcPts val="530"/>
              </a:spcBef>
              <a:buFont typeface="Wingdings"/>
              <a:buChar char=""/>
              <a:tabLst>
                <a:tab pos="419734" algn="l"/>
              </a:tabLst>
            </a:pPr>
            <a:r>
              <a:rPr sz="2800" b="1" spc="-5" dirty="0">
                <a:solidFill>
                  <a:srgbClr val="A468D2"/>
                </a:solidFill>
                <a:latin typeface="Calibri"/>
                <a:cs typeface="Calibri"/>
              </a:rPr>
              <a:t>Хол-тест</a:t>
            </a:r>
            <a:endParaRPr sz="2800">
              <a:latin typeface="Calibri"/>
              <a:cs typeface="Calibri"/>
            </a:endParaRPr>
          </a:p>
          <a:p>
            <a:pPr marL="419100">
              <a:lnSpc>
                <a:spcPts val="2690"/>
              </a:lnSpc>
            </a:pPr>
            <a:r>
              <a:rPr sz="2800" spc="-5" dirty="0">
                <a:latin typeface="Calibri"/>
                <a:cs typeface="Calibri"/>
              </a:rPr>
              <a:t>Опитування </a:t>
            </a:r>
            <a:r>
              <a:rPr sz="2800" spc="-10" dirty="0">
                <a:latin typeface="Calibri"/>
                <a:cs typeface="Calibri"/>
              </a:rPr>
              <a:t>для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уточнення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сприйняття</a:t>
            </a:r>
            <a:endParaRPr sz="2800">
              <a:latin typeface="Calibri"/>
              <a:cs typeface="Calibri"/>
            </a:endParaRPr>
          </a:p>
          <a:p>
            <a:pPr marL="419100" marR="5080">
              <a:lnSpc>
                <a:spcPct val="80000"/>
              </a:lnSpc>
              <a:spcBef>
                <a:spcPts val="335"/>
              </a:spcBef>
            </a:pPr>
            <a:r>
              <a:rPr sz="2800" spc="-5" dirty="0">
                <a:latin typeface="Calibri"/>
                <a:cs typeface="Calibri"/>
              </a:rPr>
              <a:t>властивостей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і </a:t>
            </a:r>
            <a:r>
              <a:rPr sz="2800" spc="-10" dirty="0">
                <a:latin typeface="Calibri"/>
                <a:cs typeface="Calibri"/>
              </a:rPr>
              <a:t>атрибутів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товару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(назви,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торгової </a:t>
            </a:r>
            <a:r>
              <a:rPr sz="2800" spc="-5" dirty="0">
                <a:latin typeface="Calibri"/>
                <a:cs typeface="Calibri"/>
              </a:rPr>
              <a:t> марки,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упаковки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і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т.д.).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Під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час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проведення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хол-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тесту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респондентам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спочатку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надають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матеріали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тестування,</a:t>
            </a:r>
            <a:r>
              <a:rPr sz="2800" spc="-5" dirty="0">
                <a:latin typeface="Calibri"/>
                <a:cs typeface="Calibri"/>
              </a:rPr>
              <a:t> а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потім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пропонують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відповісти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на</a:t>
            </a:r>
            <a:endParaRPr sz="2800">
              <a:latin typeface="Calibri"/>
              <a:cs typeface="Calibri"/>
            </a:endParaRPr>
          </a:p>
          <a:p>
            <a:pPr marL="419100">
              <a:lnSpc>
                <a:spcPts val="2690"/>
              </a:lnSpc>
            </a:pPr>
            <a:r>
              <a:rPr sz="2800" spc="-5" dirty="0">
                <a:latin typeface="Calibri"/>
                <a:cs typeface="Calibri"/>
              </a:rPr>
              <a:t>питання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спеціальної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стандартизованої анкети.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5865" y="2916758"/>
            <a:ext cx="3146171" cy="370395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934" y="360045"/>
            <a:ext cx="647382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407034">
              <a:lnSpc>
                <a:spcPts val="2590"/>
              </a:lnSpc>
              <a:spcBef>
                <a:spcPts val="100"/>
              </a:spcBef>
              <a:buSzPct val="116666"/>
              <a:buFont typeface="Wingdings"/>
              <a:buChar char=""/>
              <a:tabLst>
                <a:tab pos="419734" algn="l"/>
              </a:tabLst>
            </a:pPr>
            <a:r>
              <a:rPr sz="2400" b="1" dirty="0">
                <a:solidFill>
                  <a:srgbClr val="A468D2"/>
                </a:solidFill>
                <a:latin typeface="Calibri"/>
                <a:cs typeface="Calibri"/>
              </a:rPr>
              <a:t>Інтерв'ю</a:t>
            </a:r>
            <a:r>
              <a:rPr sz="2400" b="1" spc="-2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A468D2"/>
                </a:solidFill>
                <a:latin typeface="Calibri"/>
                <a:cs typeface="Calibri"/>
              </a:rPr>
              <a:t>на</a:t>
            </a:r>
            <a:r>
              <a:rPr sz="2400" b="1" spc="-3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A468D2"/>
                </a:solidFill>
                <a:latin typeface="Calibri"/>
                <a:cs typeface="Calibri"/>
              </a:rPr>
              <a:t>дому</a:t>
            </a:r>
            <a:endParaRPr sz="2400">
              <a:latin typeface="Calibri"/>
              <a:cs typeface="Calibri"/>
            </a:endParaRPr>
          </a:p>
          <a:p>
            <a:pPr marL="419100" marR="5080">
              <a:lnSpc>
                <a:spcPct val="80000"/>
              </a:lnSpc>
              <a:spcBef>
                <a:spcPts val="285"/>
              </a:spcBef>
            </a:pPr>
            <a:r>
              <a:rPr sz="2400" spc="-5" dirty="0">
                <a:latin typeface="Calibri"/>
                <a:cs typeface="Calibri"/>
              </a:rPr>
              <a:t>Анкетування, яке проводиться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5" dirty="0">
                <a:latin typeface="Calibri"/>
                <a:cs typeface="Calibri"/>
              </a:rPr>
              <a:t>максимально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комфортних для респондента </a:t>
            </a:r>
            <a:r>
              <a:rPr sz="2400" dirty="0">
                <a:latin typeface="Calibri"/>
                <a:cs typeface="Calibri"/>
              </a:rPr>
              <a:t>умовах. Цей </a:t>
            </a:r>
            <a:r>
              <a:rPr sz="2400" spc="-5" dirty="0">
                <a:latin typeface="Calibri"/>
                <a:cs typeface="Calibri"/>
              </a:rPr>
              <a:t>тип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інтерв'ю використовується </a:t>
            </a:r>
            <a:r>
              <a:rPr sz="2400" dirty="0">
                <a:latin typeface="Calibri"/>
                <a:cs typeface="Calibri"/>
              </a:rPr>
              <a:t>переважно в </a:t>
            </a:r>
            <a:r>
              <a:rPr sz="2400" spc="-10" dirty="0">
                <a:latin typeface="Calibri"/>
                <a:cs typeface="Calibri"/>
              </a:rPr>
              <a:t>тих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випадках, коли </a:t>
            </a:r>
            <a:r>
              <a:rPr sz="2400" spc="-5" dirty="0">
                <a:latin typeface="Calibri"/>
                <a:cs typeface="Calibri"/>
              </a:rPr>
              <a:t>ми вивчаємо </a:t>
            </a:r>
            <a:r>
              <a:rPr sz="2400" dirty="0">
                <a:latin typeface="Calibri"/>
                <a:cs typeface="Calibri"/>
              </a:rPr>
              <a:t>споживання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(приготування, зберігання)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продуктів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endParaRPr sz="2400">
              <a:latin typeface="Calibri"/>
              <a:cs typeface="Calibri"/>
            </a:endParaRPr>
          </a:p>
          <a:p>
            <a:pPr marL="419100">
              <a:lnSpc>
                <a:spcPts val="2305"/>
              </a:lnSpc>
            </a:pPr>
            <a:r>
              <a:rPr sz="2400" spc="-5" dirty="0">
                <a:latin typeface="Calibri"/>
                <a:cs typeface="Calibri"/>
              </a:rPr>
              <a:t>природних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домашніх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умовах.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Calibri"/>
              <a:cs typeface="Calibri"/>
            </a:endParaRPr>
          </a:p>
          <a:p>
            <a:pPr marL="419100" indent="-407034">
              <a:lnSpc>
                <a:spcPts val="2590"/>
              </a:lnSpc>
              <a:buSzPct val="116666"/>
              <a:buFont typeface="Wingdings"/>
              <a:buChar char=""/>
              <a:tabLst>
                <a:tab pos="419734" algn="l"/>
              </a:tabLst>
            </a:pPr>
            <a:r>
              <a:rPr sz="2400" b="1" dirty="0">
                <a:solidFill>
                  <a:srgbClr val="A468D2"/>
                </a:solidFill>
                <a:latin typeface="Calibri"/>
                <a:cs typeface="Calibri"/>
              </a:rPr>
              <a:t>Інтерв'ю</a:t>
            </a:r>
            <a:r>
              <a:rPr sz="2400" b="1" spc="-1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A468D2"/>
                </a:solidFill>
                <a:latin typeface="Calibri"/>
                <a:cs typeface="Calibri"/>
              </a:rPr>
              <a:t>на</a:t>
            </a:r>
            <a:r>
              <a:rPr sz="2400" b="1" spc="-2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A468D2"/>
                </a:solidFill>
                <a:latin typeface="Calibri"/>
                <a:cs typeface="Calibri"/>
              </a:rPr>
              <a:t>вулиці</a:t>
            </a:r>
            <a:endParaRPr sz="2400">
              <a:latin typeface="Calibri"/>
              <a:cs typeface="Calibri"/>
            </a:endParaRPr>
          </a:p>
          <a:p>
            <a:pPr marL="419100" marR="499109">
              <a:lnSpc>
                <a:spcPct val="80000"/>
              </a:lnSpc>
              <a:spcBef>
                <a:spcPts val="285"/>
              </a:spcBef>
            </a:pPr>
            <a:r>
              <a:rPr sz="2400" spc="-5" dirty="0">
                <a:latin typeface="Calibri"/>
                <a:cs typeface="Calibri"/>
              </a:rPr>
              <a:t>Даний </a:t>
            </a:r>
            <a:r>
              <a:rPr sz="2400" dirty="0">
                <a:latin typeface="Calibri"/>
                <a:cs typeface="Calibri"/>
              </a:rPr>
              <a:t>спосіб </a:t>
            </a:r>
            <a:r>
              <a:rPr sz="2400" spc="-5" dirty="0">
                <a:latin typeface="Calibri"/>
                <a:cs typeface="Calibri"/>
              </a:rPr>
              <a:t>опитування підходить для </a:t>
            </a:r>
            <a:r>
              <a:rPr sz="2400" dirty="0">
                <a:latin typeface="Calibri"/>
                <a:cs typeface="Calibri"/>
              </a:rPr>
              <a:t> вирішення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більшості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завдань,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пов'язаних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експрес-вимірами кількісних показників в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рамках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певної галузі.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Calibri"/>
              <a:cs typeface="Calibri"/>
            </a:endParaRPr>
          </a:p>
          <a:p>
            <a:pPr marL="419100" indent="-407034">
              <a:lnSpc>
                <a:spcPts val="2595"/>
              </a:lnSpc>
              <a:buSzPct val="116666"/>
              <a:buFont typeface="Wingdings"/>
              <a:buChar char=""/>
              <a:tabLst>
                <a:tab pos="419734" algn="l"/>
              </a:tabLst>
            </a:pPr>
            <a:r>
              <a:rPr sz="2400" b="1" dirty="0">
                <a:solidFill>
                  <a:srgbClr val="A468D2"/>
                </a:solidFill>
                <a:latin typeface="Calibri"/>
                <a:cs typeface="Calibri"/>
              </a:rPr>
              <a:t>Інтерв'ю</a:t>
            </a:r>
            <a:r>
              <a:rPr sz="2400" b="1" spc="-1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A468D2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A468D2"/>
                </a:solidFill>
                <a:latin typeface="Calibri"/>
                <a:cs typeface="Calibri"/>
              </a:rPr>
              <a:t>точках</a:t>
            </a:r>
            <a:r>
              <a:rPr sz="2400" b="1" spc="-3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A468D2"/>
                </a:solidFill>
                <a:latin typeface="Calibri"/>
                <a:cs typeface="Calibri"/>
              </a:rPr>
              <a:t>продажів</a:t>
            </a:r>
            <a:endParaRPr sz="2400">
              <a:latin typeface="Calibri"/>
              <a:cs typeface="Calibri"/>
            </a:endParaRPr>
          </a:p>
          <a:p>
            <a:pPr marL="419100" marR="181610">
              <a:lnSpc>
                <a:spcPct val="80000"/>
              </a:lnSpc>
              <a:spcBef>
                <a:spcPts val="290"/>
              </a:spcBef>
            </a:pPr>
            <a:r>
              <a:rPr sz="2400" dirty="0">
                <a:latin typeface="Calibri"/>
                <a:cs typeface="Calibri"/>
              </a:rPr>
              <a:t>Цей </a:t>
            </a:r>
            <a:r>
              <a:rPr sz="2400" spc="-5" dirty="0">
                <a:latin typeface="Calibri"/>
                <a:cs typeface="Calibri"/>
              </a:rPr>
              <a:t>метод опитування </a:t>
            </a:r>
            <a:r>
              <a:rPr sz="2400" dirty="0">
                <a:latin typeface="Calibri"/>
                <a:cs typeface="Calibri"/>
              </a:rPr>
              <a:t>використовується </a:t>
            </a:r>
            <a:r>
              <a:rPr sz="2400" spc="-5" dirty="0">
                <a:latin typeface="Calibri"/>
                <a:cs typeface="Calibri"/>
              </a:rPr>
              <a:t>для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вивчення купівельної </a:t>
            </a:r>
            <a:r>
              <a:rPr sz="2400" spc="-5" dirty="0">
                <a:latin typeface="Calibri"/>
                <a:cs typeface="Calibri"/>
              </a:rPr>
              <a:t>поведінки, механізмів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прийняття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рішення</a:t>
            </a:r>
            <a:r>
              <a:rPr sz="2400" dirty="0">
                <a:latin typeface="Calibri"/>
                <a:cs typeface="Calibri"/>
              </a:rPr>
              <a:t> про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покупку.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Інтерв'ю</a:t>
            </a:r>
            <a:endParaRPr sz="2400">
              <a:latin typeface="Calibri"/>
              <a:cs typeface="Calibri"/>
            </a:endParaRPr>
          </a:p>
          <a:p>
            <a:pPr marL="419100">
              <a:lnSpc>
                <a:spcPts val="2014"/>
              </a:lnSpc>
            </a:pPr>
            <a:r>
              <a:rPr sz="2400" spc="-5" dirty="0">
                <a:latin typeface="Calibri"/>
                <a:cs typeface="Calibri"/>
              </a:rPr>
              <a:t>проходять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безпосередньо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полки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цікавлять</a:t>
            </a:r>
            <a:endParaRPr sz="2400">
              <a:latin typeface="Calibri"/>
              <a:cs typeface="Calibri"/>
            </a:endParaRPr>
          </a:p>
          <a:p>
            <a:pPr marL="419100">
              <a:lnSpc>
                <a:spcPts val="2595"/>
              </a:lnSpc>
            </a:pPr>
            <a:r>
              <a:rPr sz="2400" dirty="0">
                <a:latin typeface="Calibri"/>
                <a:cs typeface="Calibri"/>
              </a:rPr>
              <a:t>нас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товаром.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6460" y="1313688"/>
            <a:ext cx="5362956" cy="40222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551" y="241577"/>
            <a:ext cx="11205210" cy="1124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4560"/>
              </a:lnSpc>
              <a:spcBef>
                <a:spcPts val="95"/>
              </a:spcBef>
            </a:pPr>
            <a:r>
              <a:rPr sz="2800" b="1" spc="-5" dirty="0">
                <a:solidFill>
                  <a:schemeClr val="bg2">
                    <a:lumMod val="50000"/>
                  </a:schemeClr>
                </a:solidFill>
              </a:rPr>
              <a:t>Методи</a:t>
            </a:r>
            <a:r>
              <a:rPr sz="2800" b="1" spc="7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35" dirty="0">
                <a:solidFill>
                  <a:schemeClr val="bg2">
                    <a:lumMod val="50000"/>
                  </a:schemeClr>
                </a:solidFill>
              </a:rPr>
              <a:t>заповнення</a:t>
            </a:r>
            <a:r>
              <a:rPr sz="2800" b="1" spc="9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35" dirty="0">
                <a:solidFill>
                  <a:schemeClr val="bg2">
                    <a:lumMod val="50000"/>
                  </a:schemeClr>
                </a:solidFill>
              </a:rPr>
              <a:t>форм</a:t>
            </a:r>
            <a:r>
              <a:rPr sz="2800" b="1" spc="4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10" dirty="0">
                <a:solidFill>
                  <a:schemeClr val="bg2">
                    <a:lumMod val="50000"/>
                  </a:schemeClr>
                </a:solidFill>
              </a:rPr>
              <a:t>для</a:t>
            </a:r>
            <a:r>
              <a:rPr sz="2800" b="1" spc="6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40" dirty="0">
                <a:solidFill>
                  <a:schemeClr val="bg2">
                    <a:lumMod val="50000"/>
                  </a:schemeClr>
                </a:solidFill>
              </a:rPr>
              <a:t>збору</a:t>
            </a:r>
            <a:r>
              <a:rPr sz="2800" b="1" spc="6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10" dirty="0">
                <a:solidFill>
                  <a:schemeClr val="bg2">
                    <a:lumMod val="50000"/>
                  </a:schemeClr>
                </a:solidFill>
              </a:rPr>
              <a:t>даних</a:t>
            </a:r>
            <a:r>
              <a:rPr sz="2800" b="1" spc="7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25" dirty="0">
                <a:solidFill>
                  <a:schemeClr val="bg2">
                    <a:lumMod val="50000"/>
                  </a:schemeClr>
                </a:solidFill>
              </a:rPr>
              <a:t>при</a:t>
            </a:r>
            <a:endParaRPr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R="8255" algn="r">
              <a:lnSpc>
                <a:spcPts val="4560"/>
              </a:lnSpc>
            </a:pPr>
            <a:r>
              <a:rPr sz="2800" b="1" spc="-15" dirty="0">
                <a:solidFill>
                  <a:schemeClr val="bg2">
                    <a:lumMod val="50000"/>
                  </a:schemeClr>
                </a:solidFill>
              </a:rPr>
              <a:t>проведенні</a:t>
            </a:r>
            <a:r>
              <a:rPr sz="2800" b="1" spc="1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20" dirty="0">
                <a:solidFill>
                  <a:schemeClr val="bg2">
                    <a:lumMod val="50000"/>
                  </a:schemeClr>
                </a:solidFill>
              </a:rPr>
              <a:t>опитування</a:t>
            </a:r>
            <a:endParaRPr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2134" y="1405508"/>
            <a:ext cx="4566285" cy="2037714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400" b="1" spc="-5" dirty="0">
                <a:latin typeface="Calibri"/>
                <a:cs typeface="Calibri"/>
              </a:rPr>
              <a:t>Особисте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опитування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590"/>
              </a:lnSpc>
              <a:spcBef>
                <a:spcPts val="430"/>
              </a:spcBef>
              <a:buSzPct val="75000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Постановка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респондентам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ts val="2305"/>
              </a:lnSpc>
            </a:pPr>
            <a:r>
              <a:rPr sz="2400" dirty="0">
                <a:latin typeface="Calibri"/>
                <a:cs typeface="Calibri"/>
              </a:rPr>
              <a:t>інтерв'юерами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питань,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відповіді</a:t>
            </a:r>
            <a:endParaRPr sz="2400">
              <a:latin typeface="Calibri"/>
              <a:cs typeface="Calibri"/>
            </a:endParaRPr>
          </a:p>
          <a:p>
            <a:pPr marL="355600" marR="257175">
              <a:lnSpc>
                <a:spcPct val="80000"/>
              </a:lnSpc>
              <a:spcBef>
                <a:spcPts val="290"/>
              </a:spcBef>
            </a:pPr>
            <a:r>
              <a:rPr sz="2400" dirty="0">
                <a:latin typeface="Calibri"/>
                <a:cs typeface="Calibri"/>
              </a:rPr>
              <a:t>на які </a:t>
            </a:r>
            <a:r>
              <a:rPr sz="2400" spc="-5" dirty="0">
                <a:latin typeface="Calibri"/>
                <a:cs typeface="Calibri"/>
              </a:rPr>
              <a:t>фіксуються (особисте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опитування </a:t>
            </a:r>
            <a:r>
              <a:rPr sz="2400" dirty="0">
                <a:latin typeface="Calibri"/>
                <a:cs typeface="Calibri"/>
              </a:rPr>
              <a:t>- </a:t>
            </a:r>
            <a:r>
              <a:rPr sz="2400" spc="-5" dirty="0">
                <a:latin typeface="Calibri"/>
                <a:cs typeface="Calibri"/>
              </a:rPr>
              <a:t>інтерв'ю, face-to-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face,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F2F).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48018" y="1981327"/>
            <a:ext cx="4861560" cy="39922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937894">
              <a:lnSpc>
                <a:spcPct val="80000"/>
              </a:lnSpc>
              <a:spcBef>
                <a:spcPts val="675"/>
              </a:spcBef>
            </a:pPr>
            <a:r>
              <a:rPr sz="2400" b="1" dirty="0">
                <a:latin typeface="Calibri"/>
                <a:cs typeface="Calibri"/>
              </a:rPr>
              <a:t>Переваги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способу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особистого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опитування:</a:t>
            </a:r>
            <a:endParaRPr sz="2400">
              <a:latin typeface="Calibri"/>
              <a:cs typeface="Calibri"/>
            </a:endParaRPr>
          </a:p>
          <a:p>
            <a:pPr marL="355600" marR="585470" indent="-342900">
              <a:lnSpc>
                <a:spcPts val="2300"/>
              </a:lnSpc>
              <a:spcBef>
                <a:spcPts val="994"/>
              </a:spcBef>
              <a:buSzPct val="75000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наявність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зворотного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зв'язку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респондентами, яка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дає</a:t>
            </a:r>
            <a:endParaRPr sz="2400">
              <a:latin typeface="Calibri"/>
              <a:cs typeface="Calibri"/>
            </a:endParaRPr>
          </a:p>
          <a:p>
            <a:pPr marL="355600" marR="382270">
              <a:lnSpc>
                <a:spcPts val="23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можлиність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керувати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процесом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опитування;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ts val="2300"/>
              </a:lnSpc>
              <a:spcBef>
                <a:spcPts val="1010"/>
              </a:spcBef>
              <a:buSzPct val="75000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можливість встановити довіру між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респондентом </a:t>
            </a:r>
            <a:r>
              <a:rPr sz="2400" dirty="0">
                <a:latin typeface="Calibri"/>
                <a:cs typeface="Calibri"/>
              </a:rPr>
              <a:t>і інтерв'юером ще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5" dirty="0">
                <a:latin typeface="Calibri"/>
                <a:cs typeface="Calibri"/>
              </a:rPr>
              <a:t> початку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опитування;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590"/>
              </a:lnSpc>
              <a:spcBef>
                <a:spcPts val="450"/>
              </a:spcBef>
              <a:buSzPct val="75000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можливість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обліку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особливостей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і</a:t>
            </a:r>
            <a:endParaRPr sz="2400">
              <a:latin typeface="Calibri"/>
              <a:cs typeface="Calibri"/>
            </a:endParaRPr>
          </a:p>
          <a:p>
            <a:pPr marL="355600" marR="494030">
              <a:lnSpc>
                <a:spcPct val="80000"/>
              </a:lnSpc>
              <a:spcBef>
                <a:spcPts val="285"/>
              </a:spcBef>
            </a:pPr>
            <a:r>
              <a:rPr sz="2400" spc="-5" dirty="0">
                <a:latin typeface="Calibri"/>
                <a:cs typeface="Calibri"/>
              </a:rPr>
              <a:t>рівня освіченості респондентів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проведенні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опитувань.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4869" y="3644291"/>
            <a:ext cx="4306824" cy="31095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7948" y="76592"/>
            <a:ext cx="9899015" cy="11269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1261745">
              <a:lnSpc>
                <a:spcPts val="4320"/>
              </a:lnSpc>
              <a:spcBef>
                <a:spcPts val="640"/>
              </a:spcBef>
            </a:pPr>
            <a:r>
              <a:rPr sz="2800" b="1" spc="-30" dirty="0">
                <a:solidFill>
                  <a:schemeClr val="bg2">
                    <a:lumMod val="50000"/>
                  </a:schemeClr>
                </a:solidFill>
              </a:rPr>
              <a:t>Постановка</a:t>
            </a:r>
            <a:r>
              <a:rPr sz="2800" b="1" spc="5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20" dirty="0">
                <a:solidFill>
                  <a:schemeClr val="bg2">
                    <a:lumMod val="50000"/>
                  </a:schemeClr>
                </a:solidFill>
              </a:rPr>
              <a:t>питань</a:t>
            </a:r>
            <a:r>
              <a:rPr sz="2800" b="1" spc="5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170" dirty="0">
                <a:solidFill>
                  <a:schemeClr val="bg2">
                    <a:lumMod val="50000"/>
                  </a:schemeClr>
                </a:solidFill>
              </a:rPr>
              <a:t>з</a:t>
            </a:r>
            <a:r>
              <a:rPr sz="2800" b="1" spc="4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40" dirty="0">
                <a:solidFill>
                  <a:schemeClr val="bg2">
                    <a:lumMod val="50000"/>
                  </a:schemeClr>
                </a:solidFill>
              </a:rPr>
              <a:t>використанням </a:t>
            </a:r>
            <a:r>
              <a:rPr sz="2800" b="1" spc="-104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45" dirty="0">
                <a:solidFill>
                  <a:schemeClr val="bg2">
                    <a:lumMod val="50000"/>
                  </a:schemeClr>
                </a:solidFill>
              </a:rPr>
              <a:t>комп'ютера</a:t>
            </a:r>
            <a:r>
              <a:rPr sz="2800" b="1" spc="3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25" dirty="0">
                <a:solidFill>
                  <a:schemeClr val="bg2">
                    <a:lumMod val="50000"/>
                  </a:schemeClr>
                </a:solidFill>
              </a:rPr>
              <a:t>(автоматизоване</a:t>
            </a:r>
            <a:r>
              <a:rPr sz="2800" b="1" spc="85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2800" b="1" spc="-15" dirty="0">
                <a:solidFill>
                  <a:schemeClr val="bg2">
                    <a:lumMod val="50000"/>
                  </a:schemeClr>
                </a:solidFill>
              </a:rPr>
              <a:t>опитування)</a:t>
            </a:r>
            <a:endParaRPr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445"/>
              </a:spcBef>
            </a:pPr>
            <a:r>
              <a:rPr spc="-5" dirty="0"/>
              <a:t>Переваги</a:t>
            </a:r>
            <a:r>
              <a:rPr spc="-15" dirty="0"/>
              <a:t> </a:t>
            </a:r>
            <a:r>
              <a:rPr spc="-5" dirty="0"/>
              <a:t>способу</a:t>
            </a:r>
            <a:r>
              <a:rPr spc="-15" dirty="0"/>
              <a:t> </a:t>
            </a:r>
            <a:r>
              <a:rPr spc="-5" dirty="0"/>
              <a:t>автоматизованого</a:t>
            </a:r>
            <a:r>
              <a:rPr spc="-30" dirty="0"/>
              <a:t> </a:t>
            </a:r>
            <a:r>
              <a:rPr dirty="0"/>
              <a:t>опитування:</a:t>
            </a:r>
          </a:p>
          <a:p>
            <a:pPr marL="355600" indent="-342900">
              <a:lnSpc>
                <a:spcPts val="1835"/>
              </a:lnSpc>
              <a:spcBef>
                <a:spcPts val="35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Висока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швидкість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реалізації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даного підходу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в</a:t>
            </a:r>
          </a:p>
          <a:p>
            <a:pPr marL="355600">
              <a:lnSpc>
                <a:spcPts val="1835"/>
              </a:lnSpc>
            </a:pPr>
            <a:r>
              <a:rPr b="0" spc="-5" dirty="0">
                <a:latin typeface="Calibri"/>
                <a:cs typeface="Calibri"/>
              </a:rPr>
              <a:t>порівнянні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з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особистим</a:t>
            </a:r>
            <a:r>
              <a:rPr b="0" spc="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інтервьюірованіем;</a:t>
            </a:r>
          </a:p>
          <a:p>
            <a:pPr marL="355600" marR="295275" indent="-342900">
              <a:lnSpc>
                <a:spcPct val="70000"/>
              </a:lnSpc>
              <a:spcBef>
                <a:spcPts val="101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відсутність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помилок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інтерв'юера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(комп'ютер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не </a:t>
            </a:r>
            <a:r>
              <a:rPr b="0" spc="-39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втомлюється,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його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неможливо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підкупити);</a:t>
            </a:r>
          </a:p>
          <a:p>
            <a:pPr marL="355600" marR="23495" indent="-342900">
              <a:lnSpc>
                <a:spcPct val="70100"/>
              </a:lnSpc>
              <a:spcBef>
                <a:spcPts val="99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використання </a:t>
            </a:r>
            <a:r>
              <a:rPr b="0" dirty="0">
                <a:latin typeface="Calibri"/>
                <a:cs typeface="Calibri"/>
              </a:rPr>
              <a:t>графіків, відеоматеріалів, </a:t>
            </a:r>
            <a:r>
              <a:rPr b="0" spc="-5" dirty="0">
                <a:latin typeface="Calibri"/>
                <a:cs typeface="Calibri"/>
              </a:rPr>
              <a:t>картинок, </a:t>
            </a:r>
            <a:r>
              <a:rPr b="0" spc="-39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інтегрованих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в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питання,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що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з'являються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на</a:t>
            </a:r>
          </a:p>
          <a:p>
            <a:pPr marL="355600">
              <a:lnSpc>
                <a:spcPts val="1510"/>
              </a:lnSpc>
            </a:pPr>
            <a:r>
              <a:rPr b="0" spc="-5" dirty="0">
                <a:latin typeface="Calibri"/>
                <a:cs typeface="Calibri"/>
              </a:rPr>
              <a:t>моніторі;</a:t>
            </a:r>
          </a:p>
          <a:p>
            <a:pPr marL="355600" marR="241300" indent="-342900">
              <a:lnSpc>
                <a:spcPct val="70000"/>
              </a:lnSpc>
              <a:spcBef>
                <a:spcPts val="100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обробка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даних</a:t>
            </a:r>
            <a:r>
              <a:rPr b="0" dirty="0">
                <a:latin typeface="Calibri"/>
                <a:cs typeface="Calibri"/>
              </a:rPr>
              <a:t> в</a:t>
            </a:r>
            <a:r>
              <a:rPr b="0" spc="-5" dirty="0">
                <a:latin typeface="Calibri"/>
                <a:cs typeface="Calibri"/>
              </a:rPr>
              <a:t> реальному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масштабі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часу; 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відсутність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суб'єктивного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впливу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інтерв'юера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на </a:t>
            </a:r>
            <a:r>
              <a:rPr b="0" spc="-39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одержувані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відповіді.</a:t>
            </a:r>
          </a:p>
          <a:p>
            <a:pPr>
              <a:lnSpc>
                <a:spcPct val="100000"/>
              </a:lnSpc>
              <a:buClr>
                <a:srgbClr val="A468D2"/>
              </a:buClr>
              <a:buFont typeface="Wingdings"/>
              <a:buChar char=""/>
            </a:pPr>
            <a:endParaRPr sz="2350">
              <a:latin typeface="Calibri"/>
              <a:cs typeface="Calibri"/>
            </a:endParaRPr>
          </a:p>
          <a:p>
            <a:pPr marL="326390">
              <a:lnSpc>
                <a:spcPct val="100000"/>
              </a:lnSpc>
            </a:pPr>
            <a:r>
              <a:rPr spc="-5" dirty="0"/>
              <a:t>Недоліки</a:t>
            </a:r>
            <a:r>
              <a:rPr spc="-30" dirty="0"/>
              <a:t> </a:t>
            </a:r>
            <a:r>
              <a:rPr dirty="0"/>
              <a:t>комп'ютерного</a:t>
            </a:r>
            <a:r>
              <a:rPr spc="-50" dirty="0"/>
              <a:t> </a:t>
            </a:r>
            <a:r>
              <a:rPr spc="-5" dirty="0"/>
              <a:t>методу</a:t>
            </a:r>
            <a:r>
              <a:rPr spc="-15" dirty="0"/>
              <a:t> </a:t>
            </a:r>
            <a:r>
              <a:rPr dirty="0"/>
              <a:t>опитування:</a:t>
            </a:r>
          </a:p>
          <a:p>
            <a:pPr marL="355600" indent="-342900">
              <a:lnSpc>
                <a:spcPts val="1835"/>
              </a:lnSpc>
              <a:spcBef>
                <a:spcPts val="350"/>
              </a:spcBef>
              <a:buClr>
                <a:srgbClr val="A468D2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високі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витрати,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пов'язані</a:t>
            </a:r>
            <a:r>
              <a:rPr b="0" dirty="0">
                <a:latin typeface="Calibri"/>
                <a:cs typeface="Calibri"/>
              </a:rPr>
              <a:t> з придбанням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і</a:t>
            </a:r>
          </a:p>
          <a:p>
            <a:pPr marL="355600" marR="450215">
              <a:lnSpc>
                <a:spcPct val="70000"/>
              </a:lnSpc>
              <a:spcBef>
                <a:spcPts val="320"/>
              </a:spcBef>
            </a:pPr>
            <a:r>
              <a:rPr b="0" spc="-5" dirty="0">
                <a:latin typeface="Calibri"/>
                <a:cs typeface="Calibri"/>
              </a:rPr>
              <a:t>експлуатацією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ЕОМ, </a:t>
            </a:r>
            <a:r>
              <a:rPr b="0" dirty="0">
                <a:latin typeface="Calibri"/>
                <a:cs typeface="Calibri"/>
              </a:rPr>
              <a:t>придбанням</a:t>
            </a:r>
            <a:r>
              <a:rPr b="0" spc="-5" dirty="0">
                <a:latin typeface="Calibri"/>
                <a:cs typeface="Calibri"/>
              </a:rPr>
              <a:t> програмних </a:t>
            </a:r>
            <a:r>
              <a:rPr b="0" spc="-39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засобів,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антивірусних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баз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даних;</a:t>
            </a:r>
          </a:p>
          <a:p>
            <a:pPr marL="342265" marR="1063625" indent="-342265" algn="r">
              <a:lnSpc>
                <a:spcPts val="1835"/>
              </a:lnSpc>
              <a:spcBef>
                <a:spcPts val="365"/>
              </a:spcBef>
              <a:buClr>
                <a:srgbClr val="A468D2"/>
              </a:buClr>
              <a:buFont typeface="Wingdings"/>
              <a:buChar char=""/>
              <a:tabLst>
                <a:tab pos="342265" algn="l"/>
                <a:tab pos="355600" algn="l"/>
              </a:tabLst>
            </a:pPr>
            <a:r>
              <a:rPr b="0" spc="-5" dirty="0">
                <a:latin typeface="Calibri"/>
                <a:cs typeface="Calibri"/>
              </a:rPr>
              <a:t>можливе </a:t>
            </a:r>
            <a:r>
              <a:rPr b="0" dirty="0">
                <a:latin typeface="Calibri"/>
                <a:cs typeface="Calibri"/>
              </a:rPr>
              <a:t>негативне</a:t>
            </a:r>
            <a:r>
              <a:rPr b="0" spc="-5" dirty="0">
                <a:latin typeface="Calibri"/>
                <a:cs typeface="Calibri"/>
              </a:rPr>
              <a:t> ставлення окремих</a:t>
            </a:r>
          </a:p>
          <a:p>
            <a:pPr marR="1113790" algn="r">
              <a:lnSpc>
                <a:spcPts val="1835"/>
              </a:lnSpc>
            </a:pPr>
            <a:r>
              <a:rPr b="0" spc="-5" dirty="0">
                <a:latin typeface="Calibri"/>
                <a:cs typeface="Calibri"/>
              </a:rPr>
              <a:t>респондентів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до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комп'ютерної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техніки.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ts val="1835"/>
              </a:lnSpc>
              <a:spcBef>
                <a:spcPts val="10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5" dirty="0"/>
              <a:t>CAPI </a:t>
            </a:r>
            <a:r>
              <a:rPr dirty="0"/>
              <a:t>- Computer</a:t>
            </a:r>
            <a:r>
              <a:rPr spc="-45" dirty="0"/>
              <a:t> </a:t>
            </a:r>
            <a:r>
              <a:rPr dirty="0"/>
              <a:t>Assisted</a:t>
            </a:r>
            <a:r>
              <a:rPr spc="-45" dirty="0"/>
              <a:t> </a:t>
            </a:r>
            <a:r>
              <a:rPr spc="-5" dirty="0"/>
              <a:t>Personal</a:t>
            </a:r>
            <a:r>
              <a:rPr spc="-40" dirty="0"/>
              <a:t> </a:t>
            </a:r>
            <a:r>
              <a:rPr spc="-5" dirty="0"/>
              <a:t>Interviewing</a:t>
            </a:r>
            <a:r>
              <a:rPr spc="10" dirty="0"/>
              <a:t> </a:t>
            </a:r>
            <a:r>
              <a:rPr b="0" dirty="0">
                <a:latin typeface="Calibri"/>
                <a:cs typeface="Calibri"/>
              </a:rPr>
              <a:t>-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це</a:t>
            </a:r>
          </a:p>
          <a:p>
            <a:pPr marL="355600">
              <a:lnSpc>
                <a:spcPts val="1510"/>
              </a:lnSpc>
            </a:pPr>
            <a:r>
              <a:rPr b="0" spc="-5" dirty="0">
                <a:latin typeface="Calibri"/>
                <a:cs typeface="Calibri"/>
              </a:rPr>
              <a:t>мультимедійна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система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персонального</a:t>
            </a:r>
          </a:p>
          <a:p>
            <a:pPr marL="355600">
              <a:lnSpc>
                <a:spcPts val="1510"/>
              </a:lnSpc>
            </a:pPr>
            <a:r>
              <a:rPr b="0" spc="-5" dirty="0">
                <a:latin typeface="Calibri"/>
                <a:cs typeface="Calibri"/>
              </a:rPr>
              <a:t>інтерв'ювання,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при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якій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інтерв'юер,</a:t>
            </a:r>
            <a:r>
              <a:rPr b="0" spc="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задаючи</a:t>
            </a:r>
          </a:p>
          <a:p>
            <a:pPr marL="355600" marR="5080">
              <a:lnSpc>
                <a:spcPct val="70000"/>
              </a:lnSpc>
              <a:spcBef>
                <a:spcPts val="325"/>
              </a:spcBef>
            </a:pPr>
            <a:r>
              <a:rPr b="0" spc="-5" dirty="0">
                <a:latin typeface="Calibri"/>
                <a:cs typeface="Calibri"/>
              </a:rPr>
              <a:t>питання,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а </a:t>
            </a:r>
            <a:r>
              <a:rPr b="0" spc="-5" dirty="0">
                <a:latin typeface="Calibri"/>
                <a:cs typeface="Calibri"/>
              </a:rPr>
              <a:t>іноді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і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респондент,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відповідаючи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на них, </a:t>
            </a:r>
            <a:r>
              <a:rPr b="0" spc="-39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використовують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комп'ютер.</a:t>
            </a:r>
          </a:p>
          <a:p>
            <a:pPr>
              <a:lnSpc>
                <a:spcPct val="100000"/>
              </a:lnSpc>
            </a:pPr>
            <a:endParaRPr b="0" spc="-5" dirty="0">
              <a:latin typeface="Calibri"/>
              <a:cs typeface="Calibri"/>
            </a:endParaRPr>
          </a:p>
          <a:p>
            <a:pPr marL="355600" marR="211454" indent="-343535">
              <a:lnSpc>
                <a:spcPct val="70000"/>
              </a:lnSpc>
              <a:spcBef>
                <a:spcPts val="1320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5" dirty="0"/>
              <a:t>CATI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5" dirty="0"/>
              <a:t>Computer</a:t>
            </a:r>
            <a:r>
              <a:rPr spc="-50" dirty="0"/>
              <a:t> </a:t>
            </a:r>
            <a:r>
              <a:rPr dirty="0"/>
              <a:t>Assisted</a:t>
            </a:r>
            <a:r>
              <a:rPr spc="-45" dirty="0"/>
              <a:t> </a:t>
            </a:r>
            <a:r>
              <a:rPr spc="-5" dirty="0"/>
              <a:t>Telephone</a:t>
            </a:r>
            <a:r>
              <a:rPr spc="-15" dirty="0"/>
              <a:t> </a:t>
            </a:r>
            <a:r>
              <a:rPr spc="-5" dirty="0"/>
              <a:t>Interview</a:t>
            </a:r>
            <a:r>
              <a:rPr dirty="0"/>
              <a:t> </a:t>
            </a:r>
            <a:r>
              <a:rPr b="0" dirty="0">
                <a:latin typeface="Calibri"/>
                <a:cs typeface="Calibri"/>
              </a:rPr>
              <a:t>-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це </a:t>
            </a:r>
            <a:r>
              <a:rPr b="0" spc="-39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система,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що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дозволяє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проводити </a:t>
            </a:r>
            <a:r>
              <a:rPr b="0" spc="-5" dirty="0">
                <a:latin typeface="Calibri"/>
                <a:cs typeface="Calibri"/>
              </a:rPr>
              <a:t>телефонні</a:t>
            </a:r>
          </a:p>
          <a:p>
            <a:pPr marL="355600" marR="173355">
              <a:lnSpc>
                <a:spcPct val="70000"/>
              </a:lnSpc>
            </a:pPr>
            <a:r>
              <a:rPr b="0" spc="-5" dirty="0">
                <a:latin typeface="Calibri"/>
                <a:cs typeface="Calibri"/>
              </a:rPr>
              <a:t>інтерв'ю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за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допомогою </a:t>
            </a:r>
            <a:r>
              <a:rPr b="0" dirty="0">
                <a:latin typeface="Calibri"/>
                <a:cs typeface="Calibri"/>
              </a:rPr>
              <a:t>комп'ютерних </a:t>
            </a:r>
            <a:r>
              <a:rPr b="0" spc="-5" dirty="0">
                <a:latin typeface="Calibri"/>
                <a:cs typeface="Calibri"/>
              </a:rPr>
              <a:t>терміналів, </a:t>
            </a:r>
            <a:r>
              <a:rPr b="0" spc="-39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об'єднаних</a:t>
            </a:r>
            <a:r>
              <a:rPr b="0" dirty="0">
                <a:latin typeface="Calibri"/>
                <a:cs typeface="Calibri"/>
              </a:rPr>
              <a:t> в</a:t>
            </a:r>
            <a:r>
              <a:rPr b="0" spc="-5" dirty="0">
                <a:latin typeface="Calibri"/>
                <a:cs typeface="Calibri"/>
              </a:rPr>
              <a:t> одну мережу,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єдність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роботи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яких</a:t>
            </a:r>
          </a:p>
          <a:p>
            <a:pPr marL="355600">
              <a:lnSpc>
                <a:spcPts val="1190"/>
              </a:lnSpc>
            </a:pPr>
            <a:r>
              <a:rPr b="0" spc="-5" dirty="0">
                <a:latin typeface="Calibri"/>
                <a:cs typeface="Calibri"/>
              </a:rPr>
              <a:t>підтримується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спеціалізованим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програмним</a:t>
            </a:r>
          </a:p>
          <a:p>
            <a:pPr marL="355600">
              <a:lnSpc>
                <a:spcPts val="1835"/>
              </a:lnSpc>
            </a:pPr>
            <a:r>
              <a:rPr b="0" spc="-5" dirty="0">
                <a:latin typeface="Calibri"/>
                <a:cs typeface="Calibri"/>
              </a:rPr>
              <a:t>забезпеченням.</a:t>
            </a:r>
          </a:p>
          <a:p>
            <a:pPr>
              <a:lnSpc>
                <a:spcPct val="100000"/>
              </a:lnSpc>
            </a:pPr>
            <a:endParaRPr sz="2350">
              <a:latin typeface="Calibri"/>
              <a:cs typeface="Calibri"/>
            </a:endParaRPr>
          </a:p>
          <a:p>
            <a:pPr marL="355600" indent="-343535">
              <a:lnSpc>
                <a:spcPts val="1835"/>
              </a:lnSpc>
              <a:spcBef>
                <a:spcPts val="5"/>
              </a:spcBef>
              <a:buClr>
                <a:srgbClr val="A468D2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5" dirty="0"/>
              <a:t>CAWI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(Computer</a:t>
            </a:r>
            <a:r>
              <a:rPr spc="-35" dirty="0"/>
              <a:t> </a:t>
            </a:r>
            <a:r>
              <a:rPr dirty="0"/>
              <a:t>Assisted</a:t>
            </a:r>
            <a:r>
              <a:rPr spc="-50" dirty="0"/>
              <a:t> </a:t>
            </a:r>
            <a:r>
              <a:rPr dirty="0"/>
              <a:t>Web</a:t>
            </a:r>
            <a:r>
              <a:rPr spc="-20" dirty="0"/>
              <a:t> </a:t>
            </a:r>
            <a:r>
              <a:rPr spc="-5" dirty="0"/>
              <a:t>Interviewing)</a:t>
            </a:r>
            <a:r>
              <a:rPr spc="-30" dirty="0"/>
              <a:t> </a:t>
            </a:r>
            <a:r>
              <a:rPr dirty="0"/>
              <a:t>-</a:t>
            </a:r>
          </a:p>
          <a:p>
            <a:pPr marL="355600">
              <a:lnSpc>
                <a:spcPts val="1510"/>
              </a:lnSpc>
            </a:pPr>
            <a:r>
              <a:rPr b="0" spc="-5" dirty="0">
                <a:latin typeface="Calibri"/>
                <a:cs typeface="Calibri"/>
              </a:rPr>
              <a:t>аналогічне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опитування,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але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без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особистої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участі</a:t>
            </a:r>
          </a:p>
          <a:p>
            <a:pPr marL="355600" marR="111760">
              <a:lnSpc>
                <a:spcPct val="70000"/>
              </a:lnSpc>
              <a:spcBef>
                <a:spcPts val="320"/>
              </a:spcBef>
            </a:pPr>
            <a:r>
              <a:rPr b="0" spc="-5" dirty="0">
                <a:latin typeface="Calibri"/>
                <a:cs typeface="Calibri"/>
              </a:rPr>
              <a:t>інтерв'юера</a:t>
            </a:r>
            <a:r>
              <a:rPr b="0" spc="3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в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ході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інтерв'ю,</a:t>
            </a:r>
            <a:r>
              <a:rPr b="0" spc="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респондент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заповнює </a:t>
            </a:r>
            <a:r>
              <a:rPr b="0" spc="-39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анкету</a:t>
            </a:r>
            <a:r>
              <a:rPr b="0" spc="-5" dirty="0">
                <a:latin typeface="Calibri"/>
                <a:cs typeface="Calibri"/>
              </a:rPr>
              <a:t> самостійно.</a:t>
            </a:r>
            <a:r>
              <a:rPr b="0" spc="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Однак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рекрут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респондента 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здійснюється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особисто</a:t>
            </a:r>
            <a:r>
              <a:rPr b="0" spc="4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інтерв'юером.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66368"/>
            <a:ext cx="85191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" dirty="0"/>
              <a:t>Приклади</a:t>
            </a:r>
            <a:r>
              <a:rPr sz="4000" spc="80" dirty="0"/>
              <a:t> </a:t>
            </a:r>
            <a:r>
              <a:rPr sz="4000" spc="-25" dirty="0"/>
              <a:t>застосування</a:t>
            </a:r>
            <a:r>
              <a:rPr sz="4000" spc="60" dirty="0"/>
              <a:t> </a:t>
            </a:r>
            <a:r>
              <a:rPr sz="4000" spc="-20" dirty="0"/>
              <a:t>опитування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992748" y="1755495"/>
            <a:ext cx="5205095" cy="412622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5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Визначення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задоволеності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клієнта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Вивчення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сегментації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Споживання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товарів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Визначення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майбутніх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покупок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95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Імідж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торгової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марки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(ТМ)</a:t>
            </a:r>
            <a:endParaRPr sz="2600">
              <a:latin typeface="Calibri"/>
              <a:cs typeface="Calibri"/>
            </a:endParaRPr>
          </a:p>
          <a:p>
            <a:pPr marL="355600" marR="192405" indent="-342900">
              <a:lnSpc>
                <a:spcPts val="2810"/>
              </a:lnSpc>
              <a:spcBef>
                <a:spcPts val="1035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Ефективність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рекламної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компанії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(відомість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ТМ)</a:t>
            </a:r>
            <a:endParaRPr sz="2600">
              <a:latin typeface="Calibri"/>
              <a:cs typeface="Calibri"/>
            </a:endParaRPr>
          </a:p>
          <a:p>
            <a:pPr marL="355600" marR="418465" indent="-342900">
              <a:lnSpc>
                <a:spcPts val="2810"/>
              </a:lnSpc>
              <a:spcBef>
                <a:spcPts val="994"/>
              </a:spcBef>
              <a:buClr>
                <a:srgbClr val="A468D2"/>
              </a:buClr>
              <a:buSzPct val="6923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Популярність </a:t>
            </a:r>
            <a:r>
              <a:rPr sz="2600" dirty="0">
                <a:latin typeface="Calibri"/>
                <a:cs typeface="Calibri"/>
              </a:rPr>
              <a:t>ЗМІ </a:t>
            </a:r>
            <a:r>
              <a:rPr sz="2600" spc="-5" dirty="0">
                <a:latin typeface="Calibri"/>
                <a:cs typeface="Calibri"/>
              </a:rPr>
              <a:t>(для обрання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рекламоносіїв)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18" y="2083498"/>
            <a:ext cx="5412994" cy="369455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5560" y="631316"/>
            <a:ext cx="411987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Спостереження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92555" y="881888"/>
            <a:ext cx="4896485" cy="437578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316865">
              <a:lnSpc>
                <a:spcPct val="70800"/>
              </a:lnSpc>
              <a:spcBef>
                <a:spcPts val="940"/>
              </a:spcBef>
              <a:tabLst>
                <a:tab pos="3573145" algn="l"/>
              </a:tabLst>
            </a:pPr>
            <a:r>
              <a:rPr sz="24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Спостереження</a:t>
            </a:r>
            <a:r>
              <a:rPr sz="2400" b="1" spc="40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реєстрація</a:t>
            </a:r>
            <a:r>
              <a:rPr sz="2100" spc="-5" dirty="0">
                <a:latin typeface="Calibri"/>
                <a:cs typeface="Calibri"/>
              </a:rPr>
              <a:t> (запис)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обставин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і </a:t>
            </a:r>
            <a:r>
              <a:rPr sz="2100" spc="-5" dirty="0">
                <a:latin typeface="Calibri"/>
                <a:cs typeface="Calibri"/>
              </a:rPr>
              <a:t>фактів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(поведінки),	що</a:t>
            </a:r>
            <a:endParaRPr sz="2100" dirty="0">
              <a:latin typeface="Calibri"/>
              <a:cs typeface="Calibri"/>
            </a:endParaRPr>
          </a:p>
          <a:p>
            <a:pPr marL="12700" marR="86995">
              <a:lnSpc>
                <a:spcPct val="70000"/>
              </a:lnSpc>
            </a:pPr>
            <a:r>
              <a:rPr sz="2100" spc="-5" dirty="0">
                <a:latin typeface="Calibri"/>
                <a:cs typeface="Calibri"/>
              </a:rPr>
              <a:t>сприймаються органами </a:t>
            </a:r>
            <a:r>
              <a:rPr sz="2100" dirty="0">
                <a:latin typeface="Calibri"/>
                <a:cs typeface="Calibri"/>
              </a:rPr>
              <a:t>чуття </a:t>
            </a:r>
            <a:r>
              <a:rPr sz="2100" spc="-5" dirty="0">
                <a:latin typeface="Calibri"/>
                <a:cs typeface="Calibri"/>
              </a:rPr>
              <a:t>дослідника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або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механічними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пристроями.</a:t>
            </a: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2245"/>
              </a:lnSpc>
              <a:spcBef>
                <a:spcPts val="210"/>
              </a:spcBef>
            </a:pPr>
            <a:r>
              <a:rPr sz="2100" spc="-5" dirty="0">
                <a:latin typeface="Calibri"/>
                <a:cs typeface="Calibri"/>
              </a:rPr>
              <a:t>Головна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мета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спостереження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—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пошук</a:t>
            </a:r>
            <a:endParaRPr sz="2200" dirty="0">
              <a:latin typeface="Calibri"/>
              <a:cs typeface="Calibri"/>
            </a:endParaRPr>
          </a:p>
          <a:p>
            <a:pPr marL="12700" marR="33020">
              <a:lnSpc>
                <a:spcPct val="70000"/>
              </a:lnSpc>
              <a:spcBef>
                <a:spcPts val="395"/>
              </a:spcBef>
            </a:pPr>
            <a:r>
              <a:rPr sz="2200" spc="-5" dirty="0">
                <a:latin typeface="Calibri"/>
                <a:cs typeface="Calibri"/>
              </a:rPr>
              <a:t>інформації,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яку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неможливо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отримати </a:t>
            </a:r>
            <a:r>
              <a:rPr sz="2200" spc="-5" dirty="0">
                <a:latin typeface="Calibri"/>
                <a:cs typeface="Calibri"/>
              </a:rPr>
              <a:t> вербальним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шляхом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через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те,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що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люди </a:t>
            </a:r>
            <a:r>
              <a:rPr sz="2200" spc="-5" dirty="0">
                <a:latin typeface="Calibri"/>
                <a:cs typeface="Calibri"/>
              </a:rPr>
              <a:t> не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завжди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схильні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відкрито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висловлюватися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або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часто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навіть самі не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усвідомлюють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мотивів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своєї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поведінки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b="1" spc="-10" dirty="0">
                <a:latin typeface="Calibri"/>
                <a:cs typeface="Calibri"/>
              </a:rPr>
              <a:t>Сучасні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форми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спостереження: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5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mystery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shopping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(таємний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покупець),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people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meter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(телерейтинги),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retail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audit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(аудит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роздрібної </a:t>
            </a:r>
            <a:r>
              <a:rPr sz="2200" spc="-10" dirty="0">
                <a:latin typeface="Calibri"/>
                <a:cs typeface="Calibri"/>
              </a:rPr>
              <a:t>торгівлі).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0" y="1714550"/>
            <a:ext cx="5384800" cy="398132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04097" y="666368"/>
            <a:ext cx="2872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35" dirty="0"/>
              <a:t>Фоку</a:t>
            </a:r>
            <a:r>
              <a:rPr sz="4000" spc="-95" dirty="0"/>
              <a:t>с</a:t>
            </a:r>
            <a:r>
              <a:rPr sz="4000" spc="-5" dirty="0"/>
              <a:t>-</a:t>
            </a:r>
            <a:r>
              <a:rPr sz="4000" spc="-30" dirty="0"/>
              <a:t>група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51789" y="328041"/>
            <a:ext cx="555244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A468D2"/>
                </a:solidFill>
                <a:latin typeface="Calibri"/>
                <a:cs typeface="Calibri"/>
              </a:rPr>
              <a:t>Фокус-група</a:t>
            </a:r>
            <a:r>
              <a:rPr sz="2200" b="1" spc="-1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групова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бесіда, </a:t>
            </a:r>
            <a:r>
              <a:rPr sz="2200" spc="-10" dirty="0">
                <a:latin typeface="Calibri"/>
                <a:cs typeface="Calibri"/>
              </a:rPr>
              <a:t>що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проводиться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провідним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(модератором)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одночасно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невеликою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кількістю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учасників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передбачає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latin typeface="Calibri"/>
                <a:cs typeface="Calibri"/>
              </a:rPr>
              <a:t>неформальну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дискусію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задану</a:t>
            </a:r>
            <a:r>
              <a:rPr sz="2200" spc="-10" dirty="0">
                <a:latin typeface="Calibri"/>
                <a:cs typeface="Calibri"/>
              </a:rPr>
              <a:t> тему.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789" y="1710689"/>
            <a:ext cx="5657850" cy="464566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marR="354965" indent="-343535">
              <a:lnSpc>
                <a:spcPct val="70000"/>
              </a:lnSpc>
              <a:spcBef>
                <a:spcPts val="885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10" dirty="0">
                <a:latin typeface="Calibri"/>
                <a:cs typeface="Calibri"/>
              </a:rPr>
              <a:t>Склад:</a:t>
            </a:r>
            <a:r>
              <a:rPr sz="2200" spc="-5" dirty="0">
                <a:latin typeface="Calibri"/>
                <a:cs typeface="Calibri"/>
              </a:rPr>
              <a:t> кількісний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8-12 чоловік,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якісний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однорідний </a:t>
            </a:r>
            <a:r>
              <a:rPr sz="2200" spc="-5" dirty="0">
                <a:latin typeface="Calibri"/>
                <a:cs typeface="Calibri"/>
              </a:rPr>
              <a:t>(гомогенний),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як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правило.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20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Проводиться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модератором.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04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10" dirty="0">
                <a:latin typeface="Calibri"/>
                <a:cs typeface="Calibri"/>
              </a:rPr>
              <a:t>Тривалість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1,5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годин.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68D2"/>
              </a:buClr>
              <a:buFont typeface="Wingdings"/>
              <a:buChar char=""/>
            </a:pPr>
            <a:endParaRPr sz="2500">
              <a:latin typeface="Calibri"/>
              <a:cs typeface="Calibri"/>
            </a:endParaRPr>
          </a:p>
          <a:p>
            <a:pPr marL="12700">
              <a:lnSpc>
                <a:spcPts val="2445"/>
              </a:lnSpc>
            </a:pPr>
            <a:r>
              <a:rPr sz="2200" b="1" spc="-10" dirty="0">
                <a:latin typeface="Calibri"/>
                <a:cs typeface="Calibri"/>
              </a:rPr>
              <a:t>Переваги:</a:t>
            </a:r>
            <a:endParaRPr sz="2200">
              <a:latin typeface="Calibri"/>
              <a:cs typeface="Calibri"/>
            </a:endParaRPr>
          </a:p>
          <a:p>
            <a:pPr marL="355600" marR="288925" indent="-343535">
              <a:lnSpc>
                <a:spcPct val="60000"/>
              </a:lnSpc>
              <a:spcBef>
                <a:spcPts val="860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Можлива демонстрація зразків продукції,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тестування їх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смаку,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запаху та </a:t>
            </a:r>
            <a:r>
              <a:rPr sz="2200" dirty="0">
                <a:latin typeface="Calibri"/>
                <a:cs typeface="Calibri"/>
              </a:rPr>
              <a:t>ін.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ts val="2110"/>
              </a:lnSpc>
              <a:spcBef>
                <a:spcPts val="1730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За її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результатами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замовник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може отримати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1585"/>
              </a:lnSpc>
            </a:pPr>
            <a:r>
              <a:rPr sz="2200" spc="-5" dirty="0">
                <a:latin typeface="Calibri"/>
                <a:cs typeface="Calibri"/>
              </a:rPr>
              <a:t>ряд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прихованих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цього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гіпотез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щодо</a:t>
            </a:r>
            <a:endParaRPr sz="2200">
              <a:latin typeface="Calibri"/>
              <a:cs typeface="Calibri"/>
            </a:endParaRPr>
          </a:p>
          <a:p>
            <a:pPr marL="355600" marR="553720">
              <a:lnSpc>
                <a:spcPct val="60000"/>
              </a:lnSpc>
              <a:spcBef>
                <a:spcPts val="530"/>
              </a:spcBef>
              <a:tabLst>
                <a:tab pos="3882390" algn="l"/>
              </a:tabLst>
            </a:pPr>
            <a:r>
              <a:rPr sz="2200" spc="-5" dirty="0">
                <a:latin typeface="Calibri"/>
                <a:cs typeface="Calibri"/>
              </a:rPr>
              <a:t>обговорюваних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тем,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також	переваги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недоліки,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приховані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раніше.</a:t>
            </a:r>
            <a:endParaRPr sz="2200">
              <a:latin typeface="Calibri"/>
              <a:cs typeface="Calibri"/>
            </a:endParaRPr>
          </a:p>
          <a:p>
            <a:pPr marL="355600" indent="-343535">
              <a:lnSpc>
                <a:spcPts val="2110"/>
              </a:lnSpc>
              <a:spcBef>
                <a:spcPts val="1725"/>
              </a:spcBef>
              <a:buClr>
                <a:srgbClr val="A468D2"/>
              </a:buClr>
              <a:buSzPct val="81818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фокус-групах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люди,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як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правило,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1585"/>
              </a:lnSpc>
            </a:pPr>
            <a:r>
              <a:rPr sz="2200" spc="-5" dirty="0">
                <a:latin typeface="Calibri"/>
                <a:cs typeface="Calibri"/>
              </a:rPr>
              <a:t>висловлюють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думки, які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характерні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для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115"/>
              </a:lnSpc>
            </a:pPr>
            <a:r>
              <a:rPr sz="2200" spc="-5" dirty="0">
                <a:latin typeface="Calibri"/>
                <a:cs typeface="Calibri"/>
              </a:rPr>
              <a:t>соціальної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групи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цілому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2250" y="1428788"/>
            <a:ext cx="5238750" cy="486333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027935" y="2688158"/>
            <a:ext cx="17138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Джере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27935" y="3145917"/>
            <a:ext cx="285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935" y="3603116"/>
            <a:ext cx="2136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2094" y="790447"/>
            <a:ext cx="5963920" cy="584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ЕКСПЕРИМЕНТ</a:t>
            </a:r>
            <a:r>
              <a:rPr sz="1800" b="1" spc="1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—</a:t>
            </a:r>
            <a:r>
              <a:rPr sz="1800" b="1" spc="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дослідження,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якому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визначається,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1945"/>
              </a:lnSpc>
            </a:pP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зміни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одного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декількох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незалежних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факторів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050"/>
              </a:lnSpc>
            </a:pPr>
            <a:r>
              <a:rPr sz="1800" spc="-5" dirty="0">
                <a:latin typeface="Microsoft Sans Serif"/>
                <a:cs typeface="Microsoft Sans Serif"/>
              </a:rPr>
              <a:t>впливають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одну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декілька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(залежних)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змінних.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ЗАВДАННЯ</a:t>
            </a:r>
            <a:r>
              <a:rPr sz="1800" b="1" spc="2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ЕКСПЕРИМЕНТУ</a:t>
            </a:r>
            <a:endParaRPr sz="1800">
              <a:latin typeface="Arial"/>
              <a:cs typeface="Arial"/>
            </a:endParaRPr>
          </a:p>
          <a:p>
            <a:pPr marL="12700" marR="88265" algn="just">
              <a:lnSpc>
                <a:spcPct val="90100"/>
              </a:lnSpc>
              <a:spcBef>
                <a:spcPts val="994"/>
              </a:spcBef>
            </a:pPr>
            <a:r>
              <a:rPr sz="1800" spc="-15" dirty="0">
                <a:latin typeface="Microsoft Sans Serif"/>
                <a:cs typeface="Microsoft Sans Serif"/>
              </a:rPr>
              <a:t>отримання </a:t>
            </a:r>
            <a:r>
              <a:rPr sz="1800" spc="-10" dirty="0">
                <a:latin typeface="Microsoft Sans Serif"/>
                <a:cs typeface="Microsoft Sans Serif"/>
              </a:rPr>
              <a:t>завчасної </a:t>
            </a:r>
            <a:r>
              <a:rPr sz="1800" spc="-5" dirty="0">
                <a:latin typeface="Microsoft Sans Serif"/>
                <a:cs typeface="Microsoft Sans Serif"/>
              </a:rPr>
              <a:t>інформації </a:t>
            </a:r>
            <a:r>
              <a:rPr sz="1800" spc="-15" dirty="0">
                <a:latin typeface="Microsoft Sans Serif"/>
                <a:cs typeface="Microsoft Sans Serif"/>
              </a:rPr>
              <a:t>про успіх </a:t>
            </a:r>
            <a:r>
              <a:rPr sz="1800" spc="-5" dirty="0">
                <a:latin typeface="Microsoft Sans Serif"/>
                <a:cs typeface="Microsoft Sans Serif"/>
              </a:rPr>
              <a:t>або </a:t>
            </a:r>
            <a:r>
              <a:rPr sz="1800" spc="-10" dirty="0">
                <a:latin typeface="Microsoft Sans Serif"/>
                <a:cs typeface="Microsoft Sans Serif"/>
              </a:rPr>
              <a:t>невдачу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окремих </a:t>
            </a:r>
            <a:r>
              <a:rPr sz="1800" spc="-5" dirty="0">
                <a:latin typeface="Microsoft Sans Serif"/>
                <a:cs typeface="Microsoft Sans Serif"/>
              </a:rPr>
              <a:t>альтернативних </a:t>
            </a:r>
            <a:r>
              <a:rPr sz="1800" spc="-10" dirty="0">
                <a:latin typeface="Microsoft Sans Serif"/>
                <a:cs typeface="Microsoft Sans Serif"/>
              </a:rPr>
              <a:t>варіантів </a:t>
            </a:r>
            <a:r>
              <a:rPr sz="1800" spc="-25" dirty="0">
                <a:latin typeface="Microsoft Sans Serif"/>
                <a:cs typeface="Microsoft Sans Serif"/>
              </a:rPr>
              <a:t>поведінки </a:t>
            </a:r>
            <a:r>
              <a:rPr sz="1800" spc="-15" dirty="0">
                <a:latin typeface="Microsoft Sans Serif"/>
                <a:cs typeface="Microsoft Sans Serif"/>
              </a:rPr>
              <a:t>фірми </a:t>
            </a:r>
            <a:r>
              <a:rPr sz="1800" spc="-10" dirty="0">
                <a:latin typeface="Microsoft Sans Serif"/>
                <a:cs typeface="Microsoft Sans Serif"/>
              </a:rPr>
              <a:t>на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ринку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СУТНІСТЬ</a:t>
            </a:r>
            <a:r>
              <a:rPr sz="1800" b="1" spc="-1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ЕКСПЕРИМЕНТУ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5"/>
              </a:lnSpc>
              <a:spcBef>
                <a:spcPts val="790"/>
              </a:spcBef>
            </a:pPr>
            <a:r>
              <a:rPr sz="1800" spc="-15" dirty="0">
                <a:latin typeface="Microsoft Sans Serif"/>
                <a:cs typeface="Microsoft Sans Serif"/>
              </a:rPr>
              <a:t>Визначення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причин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явища,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встановлення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причинно-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055"/>
              </a:lnSpc>
            </a:pPr>
            <a:r>
              <a:rPr sz="1800" spc="-15" dirty="0">
                <a:latin typeface="Microsoft Sans Serif"/>
                <a:cs typeface="Microsoft Sans Serif"/>
              </a:rPr>
              <a:t>наслідкових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зв'язків.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ПЕРЕВАГИ</a:t>
            </a:r>
            <a:r>
              <a:rPr sz="1800" b="1" spc="1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ЕКСПЕРИМЕНТУ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780"/>
              </a:spcBef>
            </a:pPr>
            <a:r>
              <a:rPr sz="1800" spc="-10" dirty="0">
                <a:latin typeface="Microsoft Sans Serif"/>
                <a:cs typeface="Microsoft Sans Serif"/>
              </a:rPr>
              <a:t>Можливість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прогнозування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основі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результатів.</a:t>
            </a:r>
            <a:endParaRPr sz="1800">
              <a:latin typeface="Microsoft Sans Serif"/>
              <a:cs typeface="Microsoft Sans Serif"/>
            </a:endParaRPr>
          </a:p>
          <a:p>
            <a:pPr marL="12700" marR="132080">
              <a:lnSpc>
                <a:spcPts val="2010"/>
              </a:lnSpc>
              <a:spcBef>
                <a:spcPts val="103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Застосовується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виборі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найкращого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варіантів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порівнянні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альтернатив:</a:t>
            </a:r>
            <a:endParaRPr sz="1800">
              <a:latin typeface="Microsoft Sans Serif"/>
              <a:cs typeface="Microsoft Sans Serif"/>
            </a:endParaRPr>
          </a:p>
          <a:p>
            <a:pPr marL="299085" marR="1038225" indent="-287020">
              <a:lnSpc>
                <a:spcPts val="1989"/>
              </a:lnSpc>
              <a:spcBef>
                <a:spcPts val="5"/>
              </a:spcBef>
              <a:buClr>
                <a:srgbClr val="A468D2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i="1" spc="-5" dirty="0">
                <a:latin typeface="Arial"/>
                <a:cs typeface="Arial"/>
              </a:rPr>
              <a:t>Вибір оптимального </a:t>
            </a:r>
            <a:r>
              <a:rPr sz="1800" i="1" spc="-10" dirty="0">
                <a:latin typeface="Arial"/>
                <a:cs typeface="Arial"/>
              </a:rPr>
              <a:t>варіанту </a:t>
            </a:r>
            <a:r>
              <a:rPr sz="1800" i="1" spc="-5" dirty="0">
                <a:latin typeface="Arial"/>
                <a:cs typeface="Arial"/>
              </a:rPr>
              <a:t>рекламного </a:t>
            </a:r>
            <a:r>
              <a:rPr sz="1800" i="1" spc="-49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оголошення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ts val="1889"/>
              </a:lnSpc>
              <a:buClr>
                <a:srgbClr val="A468D2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i="1" spc="-5" dirty="0">
                <a:latin typeface="Arial"/>
                <a:cs typeface="Arial"/>
              </a:rPr>
              <a:t>Вибір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найкращого </a:t>
            </a:r>
            <a:r>
              <a:rPr sz="1800" i="1" spc="-10" dirty="0">
                <a:latin typeface="Arial"/>
                <a:cs typeface="Arial"/>
              </a:rPr>
              <a:t>варіанту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упаковки</a:t>
            </a:r>
            <a:endParaRPr sz="1800">
              <a:latin typeface="Arial"/>
              <a:cs typeface="Arial"/>
            </a:endParaRPr>
          </a:p>
          <a:p>
            <a:pPr marL="299085" marR="69215" indent="-287020">
              <a:lnSpc>
                <a:spcPts val="1989"/>
              </a:lnSpc>
              <a:spcBef>
                <a:spcPts val="130"/>
              </a:spcBef>
              <a:buClr>
                <a:srgbClr val="A468D2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i="1" spc="-5" dirty="0">
                <a:latin typeface="Arial"/>
                <a:cs typeface="Arial"/>
              </a:rPr>
              <a:t>Визначення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еластичності</a:t>
            </a:r>
            <a:r>
              <a:rPr sz="1800" i="1" spc="2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попиту</a:t>
            </a:r>
            <a:r>
              <a:rPr sz="1800" i="1" dirty="0">
                <a:latin typeface="Arial"/>
                <a:cs typeface="Arial"/>
              </a:rPr>
              <a:t> у </a:t>
            </a:r>
            <a:r>
              <a:rPr sz="1800" i="1" spc="-5" dirty="0">
                <a:latin typeface="Arial"/>
                <a:cs typeface="Arial"/>
              </a:rPr>
              <a:t>залежності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від </a:t>
            </a:r>
            <a:r>
              <a:rPr sz="1800" i="1" spc="-48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ціни</a:t>
            </a:r>
            <a:endParaRPr sz="1800">
              <a:latin typeface="Arial"/>
              <a:cs typeface="Arial"/>
            </a:endParaRPr>
          </a:p>
          <a:p>
            <a:pPr marR="525780" algn="r">
              <a:lnSpc>
                <a:spcPts val="1235"/>
              </a:lnSpc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183371" y="38861"/>
            <a:ext cx="3491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ЕКС</a:t>
            </a:r>
            <a:r>
              <a:rPr spc="-75" dirty="0"/>
              <a:t>П</a:t>
            </a:r>
            <a:r>
              <a:rPr spc="-5" dirty="0"/>
              <a:t>ЕРИ</a:t>
            </a:r>
            <a:r>
              <a:rPr dirty="0"/>
              <a:t>МЕНТ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3622" y="1215771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81800" y="458850"/>
            <a:ext cx="44704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Calibri"/>
                <a:cs typeface="Calibri"/>
              </a:rPr>
              <a:t>Глибинне</a:t>
            </a:r>
            <a:r>
              <a:rPr sz="4400" spc="-8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інтерв'ю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4954" y="807465"/>
            <a:ext cx="5048885" cy="484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 algn="just">
              <a:lnSpc>
                <a:spcPts val="2865"/>
              </a:lnSpc>
              <a:spcBef>
                <a:spcPts val="105"/>
              </a:spcBef>
              <a:buClr>
                <a:srgbClr val="000000"/>
              </a:buClr>
              <a:buSzPct val="69230"/>
              <a:buFont typeface="Microsoft Sans Serif"/>
              <a:buChar char="•"/>
              <a:tabLst>
                <a:tab pos="356235" algn="l"/>
              </a:tabLst>
            </a:pPr>
            <a:r>
              <a:rPr sz="2600" b="1" dirty="0">
                <a:solidFill>
                  <a:srgbClr val="A468D2"/>
                </a:solidFill>
                <a:latin typeface="Calibri"/>
                <a:cs typeface="Calibri"/>
              </a:rPr>
              <a:t>Глибинне</a:t>
            </a:r>
            <a:r>
              <a:rPr sz="2600" b="1" spc="-5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A468D2"/>
                </a:solidFill>
                <a:latin typeface="Calibri"/>
                <a:cs typeface="Calibri"/>
              </a:rPr>
              <a:t>інтерв'ю</a:t>
            </a:r>
            <a:r>
              <a:rPr sz="2600" b="1" spc="-10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тривала</a:t>
            </a:r>
            <a:endParaRPr sz="2200">
              <a:latin typeface="Calibri"/>
              <a:cs typeface="Calibri"/>
            </a:endParaRPr>
          </a:p>
          <a:p>
            <a:pPr marL="355600" algn="just">
              <a:lnSpc>
                <a:spcPts val="2120"/>
              </a:lnSpc>
            </a:pPr>
            <a:r>
              <a:rPr sz="2200" spc="-5" dirty="0">
                <a:latin typeface="Calibri"/>
                <a:cs typeface="Calibri"/>
              </a:rPr>
              <a:t>індивідуальна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бесіда, що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проводиться</a:t>
            </a:r>
            <a:endParaRPr sz="2200">
              <a:latin typeface="Calibri"/>
              <a:cs typeface="Calibri"/>
            </a:endParaRPr>
          </a:p>
          <a:p>
            <a:pPr marL="355600" marR="814069" algn="just">
              <a:lnSpc>
                <a:spcPct val="80000"/>
              </a:lnSpc>
              <a:spcBef>
                <a:spcPts val="265"/>
              </a:spcBef>
            </a:pPr>
            <a:r>
              <a:rPr sz="2200" spc="-5" dirty="0">
                <a:latin typeface="Calibri"/>
                <a:cs typeface="Calibri"/>
              </a:rPr>
              <a:t>висококваліфікованим </a:t>
            </a:r>
            <a:r>
              <a:rPr sz="2200" spc="-10" dirty="0">
                <a:latin typeface="Calibri"/>
                <a:cs typeface="Calibri"/>
              </a:rPr>
              <a:t>фахівцем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(зазвичай в області психології) з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респондентом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передбачає</a:t>
            </a:r>
            <a:endParaRPr sz="2200">
              <a:latin typeface="Calibri"/>
              <a:cs typeface="Calibri"/>
            </a:endParaRPr>
          </a:p>
          <a:p>
            <a:pPr marL="355600" algn="just">
              <a:lnSpc>
                <a:spcPts val="1850"/>
              </a:lnSpc>
            </a:pPr>
            <a:r>
              <a:rPr sz="2200" spc="-5" dirty="0">
                <a:latin typeface="Calibri"/>
                <a:cs typeface="Calibri"/>
              </a:rPr>
              <a:t>неформальне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собеседова-ня на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задану</a:t>
            </a:r>
            <a:endParaRPr sz="2200">
              <a:latin typeface="Calibri"/>
              <a:cs typeface="Calibri"/>
            </a:endParaRPr>
          </a:p>
          <a:p>
            <a:pPr marL="355600" algn="just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тему. Тривалість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- до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2,5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годин.</a:t>
            </a:r>
            <a:endParaRPr sz="2200">
              <a:latin typeface="Calibri"/>
              <a:cs typeface="Calibri"/>
            </a:endParaRPr>
          </a:p>
          <a:p>
            <a:pPr marL="355600" marR="27305" indent="-343535">
              <a:lnSpc>
                <a:spcPct val="80000"/>
              </a:lnSpc>
              <a:spcBef>
                <a:spcPts val="1005"/>
              </a:spcBef>
              <a:buSzPct val="81818"/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Глибинні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інтерв'ю базуються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використанні</a:t>
            </a:r>
            <a:r>
              <a:rPr sz="2200" spc="-10" dirty="0">
                <a:latin typeface="Calibri"/>
                <a:cs typeface="Calibri"/>
              </a:rPr>
              <a:t> методик,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що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спонукають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респондентів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 </a:t>
            </a:r>
            <a:r>
              <a:rPr sz="2200" spc="-10" dirty="0">
                <a:latin typeface="Calibri"/>
                <a:cs typeface="Calibri"/>
              </a:rPr>
              <a:t>тривалих</a:t>
            </a:r>
            <a:r>
              <a:rPr sz="2200" spc="-5" dirty="0">
                <a:latin typeface="Calibri"/>
                <a:cs typeface="Calibri"/>
              </a:rPr>
              <a:t> і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розважливих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суджень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визначеному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дослідником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колу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питань.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Це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дозволяє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дістатися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самих</a:t>
            </a:r>
            <a:r>
              <a:rPr sz="2200" spc="-10" dirty="0">
                <a:latin typeface="Calibri"/>
                <a:cs typeface="Calibri"/>
              </a:rPr>
              <a:t> дрібних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деталей,</a:t>
            </a:r>
            <a:endParaRPr sz="2200">
              <a:latin typeface="Calibri"/>
              <a:cs typeface="Calibri"/>
            </a:endParaRPr>
          </a:p>
          <a:p>
            <a:pPr marL="355600" marR="96520">
              <a:lnSpc>
                <a:spcPct val="80000"/>
              </a:lnSpc>
            </a:pPr>
            <a:r>
              <a:rPr sz="2200" spc="-10" dirty="0">
                <a:latin typeface="Calibri"/>
                <a:cs typeface="Calibri"/>
              </a:rPr>
              <a:t>з'ясувати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всі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аспекти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поведінки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і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реакцій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респондентів,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які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можуть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бути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важливі </a:t>
            </a:r>
            <a:r>
              <a:rPr sz="2200" spc="-10" dirty="0">
                <a:latin typeface="Calibri"/>
                <a:cs typeface="Calibri"/>
              </a:rPr>
              <a:t>для </a:t>
            </a:r>
            <a:r>
              <a:rPr sz="2200" spc="-5" dirty="0">
                <a:latin typeface="Calibri"/>
                <a:cs typeface="Calibri"/>
              </a:rPr>
              <a:t>вирішення завдань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дослідження.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9869" y="1494760"/>
            <a:ext cx="5634418" cy="439210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9204960" cy="1301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dirty="0">
                <a:latin typeface="Calibri"/>
                <a:cs typeface="Calibri"/>
              </a:rPr>
              <a:t>Інші </a:t>
            </a:r>
            <a:r>
              <a:rPr sz="4400" spc="-5" dirty="0">
                <a:latin typeface="Calibri"/>
                <a:cs typeface="Calibri"/>
              </a:rPr>
              <a:t>методи </a:t>
            </a:r>
            <a:r>
              <a:rPr sz="4400" dirty="0">
                <a:latin typeface="Calibri"/>
                <a:cs typeface="Calibri"/>
              </a:rPr>
              <a:t>збору </a:t>
            </a:r>
            <a:r>
              <a:rPr sz="4400" spc="-5" dirty="0">
                <a:latin typeface="Calibri"/>
                <a:cs typeface="Calibri"/>
              </a:rPr>
              <a:t>даних </a:t>
            </a:r>
            <a:r>
              <a:rPr sz="4400" dirty="0">
                <a:latin typeface="Calibri"/>
                <a:cs typeface="Calibri"/>
              </a:rPr>
              <a:t>при вивченні </a:t>
            </a:r>
            <a:r>
              <a:rPr sz="4400" spc="-98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споживачів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43019" y="1714869"/>
            <a:ext cx="7682014" cy="482061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marR="103505" indent="-342900">
              <a:lnSpc>
                <a:spcPct val="70000"/>
              </a:lnSpc>
              <a:spcBef>
                <a:spcPts val="885"/>
              </a:spcBef>
              <a:buSzPct val="81818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/>
                <a:cs typeface="Calibri"/>
              </a:rPr>
              <a:t>Дельфі-метод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–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форма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опитування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експертів,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якій </a:t>
            </a:r>
            <a:r>
              <a:rPr sz="2400" spc="-5" dirty="0">
                <a:latin typeface="Calibri"/>
                <a:cs typeface="Calibri"/>
              </a:rPr>
              <a:t> їх анонімні відповіді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збираються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протягом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кількох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турів </a:t>
            </a:r>
            <a:r>
              <a:rPr sz="2400" spc="-4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і через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ознайомлення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проміжними результатами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отримують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групову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оцінку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досліджуваного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процесу.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ts val="2245"/>
              </a:lnSpc>
              <a:spcBef>
                <a:spcPts val="204"/>
              </a:spcBef>
              <a:buSzPct val="81818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endParaRPr lang="uk-UA" sz="2400" b="1" spc="-10" dirty="0">
              <a:latin typeface="Calibri"/>
              <a:cs typeface="Calibri"/>
            </a:endParaRPr>
          </a:p>
          <a:p>
            <a:pPr marL="355600" indent="-342900">
              <a:lnSpc>
                <a:spcPts val="2245"/>
              </a:lnSpc>
              <a:spcBef>
                <a:spcPts val="204"/>
              </a:spcBef>
              <a:buSzPct val="81818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 err="1">
                <a:latin typeface="Calibri"/>
                <a:cs typeface="Calibri"/>
              </a:rPr>
              <a:t>Метод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мозкової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атаки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полягає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 неконтрольованій</a:t>
            </a:r>
            <a:endParaRPr sz="2400" dirty="0">
              <a:latin typeface="Calibri"/>
              <a:cs typeface="Calibri"/>
            </a:endParaRPr>
          </a:p>
          <a:p>
            <a:pPr marL="355600">
              <a:lnSpc>
                <a:spcPts val="1850"/>
              </a:lnSpc>
            </a:pPr>
            <a:r>
              <a:rPr sz="2400" spc="-5" dirty="0">
                <a:latin typeface="Calibri"/>
                <a:cs typeface="Calibri"/>
              </a:rPr>
              <a:t>генерації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і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спонтанному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переплетенні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ідей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учасниками</a:t>
            </a:r>
            <a:r>
              <a:rPr lang="uk-UA" sz="240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групового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обговорення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проблеми.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цій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базі</a:t>
            </a:r>
            <a:r>
              <a:rPr lang="uk-UA" sz="240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виникають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ланцюжки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асоціацій,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які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можуть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привести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до </a:t>
            </a:r>
            <a:r>
              <a:rPr sz="2400" spc="-4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несподіваного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рішення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проблеми.</a:t>
            </a:r>
            <a:endParaRPr sz="2400" dirty="0">
              <a:latin typeface="Calibri"/>
              <a:cs typeface="Calibri"/>
            </a:endParaRPr>
          </a:p>
          <a:p>
            <a:pPr marL="355600" marR="570865" indent="-342900">
              <a:lnSpc>
                <a:spcPct val="70000"/>
              </a:lnSpc>
              <a:spcBef>
                <a:spcPts val="1010"/>
              </a:spcBef>
              <a:buSzPct val="81818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endParaRPr lang="uk-UA" sz="2400" b="1" spc="-5" dirty="0">
              <a:latin typeface="Calibri"/>
              <a:cs typeface="Calibri"/>
            </a:endParaRPr>
          </a:p>
          <a:p>
            <a:pPr marL="355600" marR="570865" indent="-342900">
              <a:lnSpc>
                <a:spcPct val="70000"/>
              </a:lnSpc>
              <a:spcBef>
                <a:spcPts val="1010"/>
              </a:spcBef>
              <a:buSzPct val="81818"/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 err="1">
                <a:latin typeface="Calibri"/>
                <a:cs typeface="Calibri"/>
              </a:rPr>
              <a:t>Синектика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вважається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методом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високим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творчим </a:t>
            </a:r>
            <a:r>
              <a:rPr sz="2400" spc="-48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потенціалом. Ідея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методу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полягає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поступовому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відчуження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вихідної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проблеми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шляхом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побудови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аналогій з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іншими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областями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знань.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Після</a:t>
            </a:r>
            <a:r>
              <a:rPr lang="uk-UA" sz="240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багатоступеневих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аналогій</a:t>
            </a:r>
            <a:r>
              <a:rPr lang="uk-UA" sz="2400" spc="-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проводиться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швидке </a:t>
            </a:r>
            <a:r>
              <a:rPr sz="2400" spc="-48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повернення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до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вихідної</a:t>
            </a:r>
            <a:r>
              <a:rPr lang="uk-UA" sz="2400" spc="-1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задачі</a:t>
            </a:r>
            <a:r>
              <a:rPr sz="2400" spc="-5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685925"/>
            <a:ext cx="4190619" cy="49828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7" y="2220722"/>
              <a:ext cx="3021330" cy="113030"/>
            </a:xfrm>
            <a:custGeom>
              <a:avLst/>
              <a:gdLst/>
              <a:ahLst/>
              <a:cxnLst/>
              <a:rect l="l" t="t" r="r" b="b"/>
              <a:pathLst>
                <a:path w="3021329" h="113030">
                  <a:moveTo>
                    <a:pt x="0" y="112902"/>
                  </a:moveTo>
                  <a:lnTo>
                    <a:pt x="3020949" y="112902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11290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89776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1001" y="368884"/>
            <a:ext cx="3448278" cy="972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372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</a:rPr>
              <a:t>Се</a:t>
            </a:r>
            <a:r>
              <a:rPr sz="3200" spc="-30" dirty="0">
                <a:solidFill>
                  <a:srgbClr val="FFFFFF"/>
                </a:solidFill>
              </a:rPr>
              <a:t>гме</a:t>
            </a:r>
            <a:r>
              <a:rPr sz="3200" spc="-40" dirty="0">
                <a:solidFill>
                  <a:srgbClr val="FFFFFF"/>
                </a:solidFill>
              </a:rPr>
              <a:t>н</a:t>
            </a:r>
            <a:r>
              <a:rPr sz="3200" dirty="0">
                <a:solidFill>
                  <a:srgbClr val="FFFFFF"/>
                </a:solidFill>
              </a:rPr>
              <a:t>тува</a:t>
            </a:r>
            <a:r>
              <a:rPr sz="3200" spc="-10" dirty="0">
                <a:solidFill>
                  <a:srgbClr val="FFFFFF"/>
                </a:solidFill>
              </a:rPr>
              <a:t>ння</a:t>
            </a:r>
            <a:endParaRPr sz="3200" dirty="0"/>
          </a:p>
          <a:p>
            <a:pPr marR="6350" algn="r">
              <a:lnSpc>
                <a:spcPts val="3720"/>
              </a:lnSpc>
            </a:pPr>
            <a:r>
              <a:rPr sz="3200" spc="-50" dirty="0">
                <a:solidFill>
                  <a:srgbClr val="FFFFFF"/>
                </a:solidFill>
              </a:rPr>
              <a:t>ринку</a:t>
            </a:r>
            <a:endParaRPr sz="3200" dirty="0"/>
          </a:p>
        </p:txBody>
      </p:sp>
      <p:sp>
        <p:nvSpPr>
          <p:cNvPr id="9" name="object 9"/>
          <p:cNvSpPr txBox="1"/>
          <p:nvPr/>
        </p:nvSpPr>
        <p:spPr>
          <a:xfrm>
            <a:off x="8448547" y="2333625"/>
            <a:ext cx="3046730" cy="296608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33985" rIns="0" bIns="0" rtlCol="0">
            <a:spAutoFit/>
          </a:bodyPr>
          <a:lstStyle/>
          <a:p>
            <a:pPr marL="367030" indent="-344170">
              <a:lnSpc>
                <a:spcPts val="2280"/>
              </a:lnSpc>
              <a:spcBef>
                <a:spcPts val="1055"/>
              </a:spcBef>
              <a:buSzPct val="140000"/>
              <a:buFont typeface="Wingdings"/>
              <a:buChar char=""/>
              <a:tabLst>
                <a:tab pos="367665" algn="l"/>
              </a:tabLst>
            </a:pPr>
            <a:r>
              <a:rPr sz="2000" b="1" spc="-5" dirty="0">
                <a:solidFill>
                  <a:srgbClr val="A468D2"/>
                </a:solidFill>
                <a:latin typeface="Calibri"/>
                <a:cs typeface="Calibri"/>
              </a:rPr>
              <a:t>Сегментування</a:t>
            </a:r>
            <a:r>
              <a:rPr sz="2000" b="1" spc="-35" dirty="0">
                <a:solidFill>
                  <a:srgbClr val="A468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A468D2"/>
                </a:solidFill>
                <a:latin typeface="Calibri"/>
                <a:cs typeface="Calibri"/>
              </a:rPr>
              <a:t>ринку</a:t>
            </a:r>
            <a:endParaRPr sz="2000">
              <a:latin typeface="Calibri"/>
              <a:cs typeface="Calibri"/>
            </a:endParaRPr>
          </a:p>
          <a:p>
            <a:pPr marL="367030" marR="229870">
              <a:lnSpc>
                <a:spcPts val="2160"/>
              </a:lnSpc>
              <a:spcBef>
                <a:spcPts val="150"/>
              </a:spcBef>
            </a:pPr>
            <a:r>
              <a:rPr sz="2000" dirty="0">
                <a:latin typeface="Calibri"/>
                <a:cs typeface="Calibri"/>
              </a:rPr>
              <a:t>–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розподіл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споживачів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групи (сегменти),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що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відрізняються</a:t>
            </a:r>
            <a:endParaRPr sz="2000">
              <a:latin typeface="Calibri"/>
              <a:cs typeface="Calibri"/>
            </a:endParaRPr>
          </a:p>
          <a:p>
            <a:pPr marL="367030">
              <a:lnSpc>
                <a:spcPts val="2010"/>
              </a:lnSpc>
            </a:pPr>
            <a:r>
              <a:rPr sz="2000" dirty="0">
                <a:latin typeface="Calibri"/>
                <a:cs typeface="Calibri"/>
              </a:rPr>
              <a:t>відносною</a:t>
            </a:r>
            <a:endParaRPr sz="2000">
              <a:latin typeface="Calibri"/>
              <a:cs typeface="Calibri"/>
            </a:endParaRPr>
          </a:p>
          <a:p>
            <a:pPr marL="367030" marR="234315">
              <a:lnSpc>
                <a:spcPct val="90100"/>
              </a:lnSpc>
              <a:spcBef>
                <a:spcPts val="120"/>
              </a:spcBef>
            </a:pPr>
            <a:r>
              <a:rPr sz="2000" spc="-5" dirty="0">
                <a:latin typeface="Calibri"/>
                <a:cs typeface="Calibri"/>
              </a:rPr>
              <a:t>однорідністю </a:t>
            </a:r>
            <a:r>
              <a:rPr sz="2000" dirty="0">
                <a:latin typeface="Calibri"/>
                <a:cs typeface="Calibri"/>
              </a:rPr>
              <a:t>попиту,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смаків,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уподобань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або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реакцією </a:t>
            </a:r>
            <a:r>
              <a:rPr sz="2000" dirty="0">
                <a:latin typeface="Calibri"/>
                <a:cs typeface="Calibri"/>
              </a:rPr>
              <a:t>на ті чи інші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види маркетингової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діяльності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84" y="2221357"/>
            <a:ext cx="7102475" cy="30653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944617" y="738581"/>
            <a:ext cx="5923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Calibri"/>
                <a:cs typeface="Calibri"/>
              </a:rPr>
              <a:t>Мета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сегментування</a:t>
            </a:r>
            <a:r>
              <a:rPr sz="1900" b="1" spc="1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ринку</a:t>
            </a:r>
            <a:r>
              <a:rPr sz="1900" b="1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вибір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сегмента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споживачів,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4617" y="1028827"/>
            <a:ext cx="4897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latin typeface="Calibri"/>
                <a:cs typeface="Calibri"/>
              </a:rPr>
              <a:t>на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задоволення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потреб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яких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буде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зорієнтована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4617" y="1318386"/>
            <a:ext cx="2550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Calibri"/>
                <a:cs typeface="Calibri"/>
              </a:rPr>
              <a:t>діяльність</a:t>
            </a:r>
            <a:r>
              <a:rPr sz="1900" spc="-10" dirty="0">
                <a:latin typeface="Calibri"/>
                <a:cs typeface="Calibri"/>
              </a:rPr>
              <a:t> підприємства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723800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601" y="140588"/>
            <a:ext cx="3600424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930910" algn="r">
              <a:lnSpc>
                <a:spcPts val="3600"/>
              </a:lnSpc>
              <a:spcBef>
                <a:spcPts val="425"/>
              </a:spcBef>
            </a:pPr>
            <a:r>
              <a:rPr sz="3200" spc="-5" dirty="0">
                <a:solidFill>
                  <a:srgbClr val="FFFFFF"/>
                </a:solidFill>
              </a:rPr>
              <a:t>При</a:t>
            </a:r>
            <a:r>
              <a:rPr sz="3200" spc="-20" dirty="0">
                <a:solidFill>
                  <a:srgbClr val="FFFFFF"/>
                </a:solidFill>
              </a:rPr>
              <a:t>н</a:t>
            </a:r>
            <a:r>
              <a:rPr sz="3200" spc="-10" dirty="0">
                <a:solidFill>
                  <a:srgbClr val="FFFFFF"/>
                </a:solidFill>
              </a:rPr>
              <a:t>ципи  </a:t>
            </a:r>
            <a:r>
              <a:rPr sz="3200" spc="-25" dirty="0">
                <a:solidFill>
                  <a:srgbClr val="FFFFFF"/>
                </a:solidFill>
              </a:rPr>
              <a:t>сегм</a:t>
            </a:r>
            <a:r>
              <a:rPr sz="3200" spc="-45" dirty="0">
                <a:solidFill>
                  <a:srgbClr val="FFFFFF"/>
                </a:solidFill>
              </a:rPr>
              <a:t>е</a:t>
            </a:r>
            <a:r>
              <a:rPr sz="3200" spc="-10" dirty="0">
                <a:solidFill>
                  <a:srgbClr val="FFFFFF"/>
                </a:solidFill>
              </a:rPr>
              <a:t>н</a:t>
            </a:r>
            <a:r>
              <a:rPr sz="3200" spc="-20" dirty="0">
                <a:solidFill>
                  <a:srgbClr val="FFFFFF"/>
                </a:solidFill>
              </a:rPr>
              <a:t>т</a:t>
            </a:r>
            <a:r>
              <a:rPr sz="3200" spc="-5" dirty="0">
                <a:solidFill>
                  <a:srgbClr val="FFFFFF"/>
                </a:solidFill>
              </a:rPr>
              <a:t>уван</a:t>
            </a:r>
            <a:r>
              <a:rPr sz="3200" spc="-20" dirty="0">
                <a:solidFill>
                  <a:srgbClr val="FFFFFF"/>
                </a:solidFill>
              </a:rPr>
              <a:t>н</a:t>
            </a:r>
            <a:r>
              <a:rPr sz="3200" dirty="0">
                <a:solidFill>
                  <a:srgbClr val="FFFFFF"/>
                </a:solidFill>
              </a:rPr>
              <a:t>я</a:t>
            </a:r>
            <a:endParaRPr sz="3200" dirty="0"/>
          </a:p>
          <a:p>
            <a:pPr marR="5715" algn="r">
              <a:lnSpc>
                <a:spcPts val="3525"/>
              </a:lnSpc>
            </a:pPr>
            <a:r>
              <a:rPr sz="3200" spc="-50" dirty="0">
                <a:solidFill>
                  <a:srgbClr val="FFFFFF"/>
                </a:solidFill>
              </a:rPr>
              <a:t>ринку</a:t>
            </a:r>
            <a:endParaRPr sz="3200" dirty="0"/>
          </a:p>
        </p:txBody>
      </p:sp>
      <p:sp>
        <p:nvSpPr>
          <p:cNvPr id="9" name="object 9"/>
          <p:cNvSpPr txBox="1"/>
          <p:nvPr/>
        </p:nvSpPr>
        <p:spPr>
          <a:xfrm>
            <a:off x="8722486" y="2352467"/>
            <a:ext cx="1880870" cy="100203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905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42900" algn="l"/>
              </a:tabLst>
            </a:pPr>
            <a:r>
              <a:rPr sz="2000" spc="-5" dirty="0">
                <a:latin typeface="Calibri"/>
                <a:cs typeface="Calibri"/>
              </a:rPr>
              <a:t>Поведінковий</a:t>
            </a:r>
            <a:endParaRPr sz="200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1920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42900" algn="l"/>
              </a:tabLst>
            </a:pPr>
            <a:r>
              <a:rPr sz="2000" dirty="0">
                <a:latin typeface="Calibri"/>
                <a:cs typeface="Calibri"/>
              </a:rPr>
              <a:t>Географічний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22486" y="3551935"/>
            <a:ext cx="164718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105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42900" algn="l"/>
              </a:tabLst>
            </a:pPr>
            <a:r>
              <a:rPr sz="2000" spc="-5" dirty="0">
                <a:latin typeface="Calibri"/>
                <a:cs typeface="Calibri"/>
              </a:rPr>
              <a:t>Соціально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2486" y="3724140"/>
            <a:ext cx="2094230" cy="100203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905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42900" algn="l"/>
              </a:tabLst>
            </a:pPr>
            <a:r>
              <a:rPr sz="2000" spc="-5" dirty="0">
                <a:latin typeface="Calibri"/>
                <a:cs typeface="Calibri"/>
              </a:rPr>
              <a:t>демографічний</a:t>
            </a:r>
            <a:endParaRPr sz="200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1925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42900" algn="l"/>
              </a:tabLst>
            </a:pPr>
            <a:r>
              <a:rPr sz="2000" spc="-5" dirty="0">
                <a:latin typeface="Calibri"/>
                <a:cs typeface="Calibri"/>
              </a:rPr>
              <a:t>Психографічний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8021" y="401827"/>
            <a:ext cx="5134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Принцип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сегментування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ринку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показник,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що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8021" y="706627"/>
            <a:ext cx="60293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встановлює</a:t>
            </a:r>
            <a:r>
              <a:rPr sz="2000" spc="-5" dirty="0">
                <a:latin typeface="Calibri"/>
                <a:cs typeface="Calibri"/>
              </a:rPr>
              <a:t> належність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споживача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певної групи,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яка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8021" y="1011427"/>
            <a:ext cx="57562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виділяється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загальними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стійкими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характеристиками,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8021" y="1316482"/>
            <a:ext cx="44811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зумовленими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спільними </a:t>
            </a:r>
            <a:r>
              <a:rPr sz="2000" dirty="0">
                <a:latin typeface="Calibri"/>
                <a:cs typeface="Calibri"/>
              </a:rPr>
              <a:t>умовами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життя.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8965" y="5434990"/>
            <a:ext cx="3528695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Напрями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сегментування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ринку: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buClr>
                <a:srgbClr val="A468D2"/>
              </a:buClr>
              <a:buSzPct val="140000"/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за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групами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споживачів;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buClr>
                <a:srgbClr val="A468D2"/>
              </a:buClr>
              <a:buSzPct val="140000"/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за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товарами;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8965" y="6258255"/>
            <a:ext cx="35394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A468D2"/>
              </a:buClr>
              <a:buSzPct val="140000"/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за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основними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конкурентами.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84" y="2221357"/>
            <a:ext cx="7102475" cy="306539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3353" y="190322"/>
            <a:ext cx="104413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ТОП-10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найбільш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популярних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і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 ефективних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напрямків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роботи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з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покупцями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в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мережі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Інтернеті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681" y="720090"/>
            <a:ext cx="6255919" cy="6534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1.</a:t>
            </a:r>
            <a:r>
              <a:rPr sz="24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Контекстна</a:t>
            </a:r>
            <a:r>
              <a:rPr sz="2400" b="1" spc="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400" b="1" spc="-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</a:t>
            </a:r>
            <a:r>
              <a:rPr sz="1800" spc="-5" dirty="0">
                <a:latin typeface="Calibri"/>
                <a:cs typeface="Calibri"/>
              </a:rPr>
              <a:t> спосіб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просування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товару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прив'язаний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 </a:t>
            </a:r>
            <a:r>
              <a:rPr sz="1800" dirty="0">
                <a:latin typeface="Calibri"/>
                <a:cs typeface="Calibri"/>
              </a:rPr>
              <a:t>певного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контексту.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513" y="1430223"/>
            <a:ext cx="7363459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Принцип дії контекстної реклами наступний: користувач отримує рекламні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повідомлення, які прив'язані до </a:t>
            </a:r>
            <a:r>
              <a:rPr sz="1800" dirty="0">
                <a:latin typeface="Calibri"/>
                <a:cs typeface="Calibri"/>
              </a:rPr>
              <a:t>його </a:t>
            </a:r>
            <a:r>
              <a:rPr sz="1800" spc="-5" dirty="0">
                <a:latin typeface="Calibri"/>
                <a:cs typeface="Calibri"/>
              </a:rPr>
              <a:t>запитам. </a:t>
            </a:r>
            <a:r>
              <a:rPr sz="1800" dirty="0">
                <a:latin typeface="Calibri"/>
                <a:cs typeface="Calibri"/>
              </a:rPr>
              <a:t>Для </a:t>
            </a:r>
            <a:r>
              <a:rPr sz="1800" spc="-5" dirty="0">
                <a:latin typeface="Calibri"/>
                <a:cs typeface="Calibri"/>
              </a:rPr>
              <a:t>цього використовується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система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ключових </a:t>
            </a:r>
            <a:r>
              <a:rPr sz="1800" dirty="0">
                <a:latin typeface="Calibri"/>
                <a:cs typeface="Calibri"/>
              </a:rPr>
              <a:t>слів 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фраз, </a:t>
            </a: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якими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відбувається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відбір рекламних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повідомлень.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27526" y="3703434"/>
            <a:ext cx="3860573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3185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Така </a:t>
            </a:r>
            <a:r>
              <a:rPr sz="1800" dirty="0">
                <a:latin typeface="Calibri"/>
                <a:cs typeface="Calibri"/>
              </a:rPr>
              <a:t>реклама </a:t>
            </a:r>
            <a:r>
              <a:rPr sz="1800" spc="-5" dirty="0">
                <a:latin typeface="Calibri"/>
                <a:cs typeface="Calibri"/>
              </a:rPr>
              <a:t>дає </a:t>
            </a:r>
            <a:r>
              <a:rPr sz="1800" spc="-10" dirty="0">
                <a:latin typeface="Calibri"/>
                <a:cs typeface="Calibri"/>
              </a:rPr>
              <a:t>максимальну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можливість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фільтрації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тих</a:t>
            </a:r>
            <a:endParaRPr sz="18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користувачів,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яким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буде</a:t>
            </a: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найбільш цікава, тобто принцип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таргетування тут реалізований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максимальному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ступені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6D41E2-A695-FC17-07DD-99CD91FF5A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191"/>
          <a:stretch/>
        </p:blipFill>
        <p:spPr>
          <a:xfrm>
            <a:off x="248513" y="2689631"/>
            <a:ext cx="4787388" cy="3583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A3C881-FFD5-74DF-B8AA-E0FFCDDA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50"/>
          <a:stretch/>
        </p:blipFill>
        <p:spPr>
          <a:xfrm>
            <a:off x="248513" y="3005452"/>
            <a:ext cx="4787388" cy="381043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665" y="352553"/>
            <a:ext cx="4856735" cy="199670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82905">
              <a:lnSpc>
                <a:spcPct val="100000"/>
              </a:lnSpc>
              <a:spcBef>
                <a:spcPts val="990"/>
              </a:spcBef>
            </a:pP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2.</a:t>
            </a:r>
            <a:r>
              <a:rPr sz="24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Медійна</a:t>
            </a:r>
            <a:r>
              <a:rPr sz="24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(банерна)</a:t>
            </a:r>
            <a:r>
              <a:rPr sz="24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</a:p>
          <a:p>
            <a:pPr marL="12700" marR="5080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latin typeface="Calibri"/>
                <a:cs typeface="Calibri"/>
              </a:rPr>
              <a:t>Банер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також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графічним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зображенням,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виводиться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різних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сайтах. Однак</a:t>
            </a:r>
            <a:r>
              <a:rPr sz="1800" dirty="0">
                <a:latin typeface="Calibri"/>
                <a:cs typeface="Calibri"/>
              </a:rPr>
              <a:t> при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цьому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банерна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відрізняється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великими</a:t>
            </a:r>
            <a:r>
              <a:rPr sz="1800" spc="-5" dirty="0">
                <a:latin typeface="Calibri"/>
                <a:cs typeface="Calibri"/>
              </a:rPr>
              <a:t> можливостями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форматі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lang="uk-UA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націленістю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результат,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також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можливої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інтерактивністю.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665" y="4114800"/>
            <a:ext cx="6668134" cy="2503891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82905">
              <a:lnSpc>
                <a:spcPct val="100000"/>
              </a:lnSpc>
              <a:spcBef>
                <a:spcPts val="825"/>
              </a:spcBef>
            </a:pP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3.</a:t>
            </a:r>
            <a:r>
              <a:rPr sz="2400" b="1" spc="-2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Тізерна</a:t>
            </a:r>
            <a:r>
              <a:rPr sz="24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800" dirty="0">
                <a:latin typeface="Calibri"/>
                <a:cs typeface="Calibri"/>
              </a:rPr>
              <a:t>Даний вид</a:t>
            </a:r>
            <a:r>
              <a:rPr sz="1800" spc="-5" dirty="0">
                <a:latin typeface="Calibri"/>
                <a:cs typeface="Calibri"/>
              </a:rPr>
              <a:t> просування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походить від</a:t>
            </a:r>
            <a:r>
              <a:rPr sz="1800" spc="-5" dirty="0">
                <a:latin typeface="Calibri"/>
                <a:cs typeface="Calibri"/>
              </a:rPr>
              <a:t> англійського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слова, 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означає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«дражнити».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Тизер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багато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чому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схожий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банером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само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статистичне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анімоване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оголошення,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розміщують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-5" dirty="0">
                <a:latin typeface="Calibri"/>
                <a:cs typeface="Calibri"/>
              </a:rPr>
              <a:t>сайтах.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Однак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вагоме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відмінність.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Тизер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ніколи</a:t>
            </a:r>
            <a:r>
              <a:rPr sz="1800" dirty="0">
                <a:latin typeface="Calibri"/>
                <a:cs typeface="Calibri"/>
              </a:rPr>
              <a:t> не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говорить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прямо,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він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рекламує.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Він </a:t>
            </a:r>
            <a:r>
              <a:rPr sz="1800" spc="-5" dirty="0">
                <a:latin typeface="Calibri"/>
                <a:cs typeface="Calibri"/>
              </a:rPr>
              <a:t>лише інтригує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користувача,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зацікавлює</a:t>
            </a:r>
            <a:r>
              <a:rPr sz="1800" dirty="0">
                <a:latin typeface="Calibri"/>
                <a:cs typeface="Calibri"/>
              </a:rPr>
              <a:t> його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будь-якої приманки,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метою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вчинити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певну </a:t>
            </a:r>
            <a:r>
              <a:rPr sz="1800" spc="-5" dirty="0">
                <a:latin typeface="Calibri"/>
                <a:cs typeface="Calibri"/>
              </a:rPr>
              <a:t>дію,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правило,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клікнути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тизер.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F0A98A-AB97-A6EE-3813-019035396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417" y="1422759"/>
            <a:ext cx="4399267" cy="29168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8D1ADA4-ABF4-A22F-5753-8D2881D5E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59145"/>
            <a:ext cx="2580087" cy="27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6FD9E27-9395-E2CC-A220-391785E8D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28" y="4600305"/>
            <a:ext cx="5140543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681" y="458597"/>
            <a:ext cx="5284978" cy="31362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0459" y="11937"/>
            <a:ext cx="11309350" cy="6743512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237490" indent="-225425">
              <a:lnSpc>
                <a:spcPct val="100000"/>
              </a:lnSpc>
              <a:spcBef>
                <a:spcPts val="844"/>
              </a:spcBef>
              <a:buAutoNum type="arabicPeriod" startAt="4"/>
              <a:tabLst>
                <a:tab pos="238125" algn="l"/>
              </a:tabLst>
            </a:pP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Таргетована</a:t>
            </a:r>
            <a:r>
              <a:rPr sz="2000" b="1" spc="2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в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соціальних</a:t>
            </a:r>
            <a:r>
              <a:rPr sz="2000" b="1" spc="3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мережах:</a:t>
            </a:r>
            <a:r>
              <a:rPr sz="2000" b="1" spc="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Facebook,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Instagram</a:t>
            </a:r>
            <a:endParaRPr sz="1800" dirty="0">
              <a:latin typeface="Calibri"/>
              <a:cs typeface="Calibri"/>
            </a:endParaRPr>
          </a:p>
          <a:p>
            <a:pPr marL="5467985" marR="115570">
              <a:lnSpc>
                <a:spcPct val="100000"/>
              </a:lnSpc>
              <a:spcBef>
                <a:spcPts val="750"/>
              </a:spcBef>
            </a:pPr>
            <a:r>
              <a:rPr sz="1800" spc="-5" dirty="0">
                <a:latin typeface="Calibri"/>
                <a:cs typeface="Calibri"/>
              </a:rPr>
              <a:t>Окрема </a:t>
            </a:r>
            <a:r>
              <a:rPr sz="1800" dirty="0">
                <a:latin typeface="Calibri"/>
                <a:cs typeface="Calibri"/>
              </a:rPr>
              <a:t>група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рекламних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компаній,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проводяться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соціальних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мережах. </a:t>
            </a:r>
            <a:r>
              <a:rPr sz="1800" dirty="0">
                <a:latin typeface="Calibri"/>
                <a:cs typeface="Calibri"/>
              </a:rPr>
              <a:t>Величезне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число</a:t>
            </a:r>
            <a:r>
              <a:rPr sz="1800" dirty="0">
                <a:latin typeface="Calibri"/>
                <a:cs typeface="Calibri"/>
              </a:rPr>
              <a:t> людей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вважають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краще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проводити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значну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кількість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часу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так</a:t>
            </a:r>
            <a:r>
              <a:rPr lang="uk-UA" sz="1800" spc="-5" dirty="0" err="1">
                <a:latin typeface="Calibri"/>
                <a:cs typeface="Calibri"/>
              </a:rPr>
              <a:t>ому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сайт</a:t>
            </a:r>
            <a:r>
              <a:rPr lang="uk-UA" sz="1800" spc="-5" dirty="0">
                <a:latin typeface="Calibri"/>
                <a:cs typeface="Calibri"/>
              </a:rPr>
              <a:t>і,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як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Фейсбуці.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Заводячи </a:t>
            </a:r>
            <a:r>
              <a:rPr sz="1800" spc="-5" dirty="0">
                <a:latin typeface="Calibri"/>
                <a:cs typeface="Calibri"/>
              </a:rPr>
              <a:t>свою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сторіночку,</a:t>
            </a:r>
            <a:endParaRPr sz="1800" dirty="0">
              <a:latin typeface="Calibri"/>
              <a:cs typeface="Calibri"/>
            </a:endParaRPr>
          </a:p>
          <a:p>
            <a:pPr marL="5467985" marR="14224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більшість користувачів </a:t>
            </a:r>
            <a:r>
              <a:rPr sz="1800" dirty="0">
                <a:latin typeface="Calibri"/>
                <a:cs typeface="Calibri"/>
              </a:rPr>
              <a:t>надає </a:t>
            </a:r>
            <a:r>
              <a:rPr sz="1800" spc="-5" dirty="0">
                <a:latin typeface="Calibri"/>
                <a:cs typeface="Calibri"/>
              </a:rPr>
              <a:t>вельми корисну інформацію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 </a:t>
            </a:r>
            <a:r>
              <a:rPr sz="1800" spc="-5" dirty="0">
                <a:latin typeface="Calibri"/>
                <a:cs typeface="Calibri"/>
              </a:rPr>
              <a:t>себе, включаючи підлогу, вік, географію проживання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свої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інтереси.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 це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означає,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можна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просто</a:t>
            </a:r>
            <a:endParaRPr sz="1800" dirty="0">
              <a:latin typeface="Calibri"/>
              <a:cs typeface="Calibri"/>
            </a:endParaRPr>
          </a:p>
          <a:p>
            <a:pPr marL="54679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рекламувати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будь-якої</a:t>
            </a:r>
            <a:r>
              <a:rPr sz="1800" dirty="0">
                <a:latin typeface="Calibri"/>
                <a:cs typeface="Calibri"/>
              </a:rPr>
              <a:t> продукт,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але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робити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тільки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серед</a:t>
            </a:r>
          </a:p>
          <a:p>
            <a:pPr marL="5467985" marR="965835">
              <a:lnSpc>
                <a:spcPts val="2180"/>
              </a:lnSpc>
              <a:spcBef>
                <a:spcPts val="55"/>
              </a:spcBef>
            </a:pPr>
            <a:r>
              <a:rPr sz="1800" spc="-5" dirty="0">
                <a:latin typeface="Calibri"/>
                <a:cs typeface="Calibri"/>
              </a:rPr>
              <a:t>тих користувачів,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хто</a:t>
            </a:r>
            <a:r>
              <a:rPr sz="1800" dirty="0">
                <a:latin typeface="Calibri"/>
                <a:cs typeface="Calibri"/>
              </a:rPr>
              <a:t> входить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5" dirty="0">
                <a:latin typeface="Calibri"/>
                <a:cs typeface="Calibri"/>
              </a:rPr>
              <a:t>цільову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аудиторію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рекламодавця.</a:t>
            </a: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spcBef>
                <a:spcPts val="1610"/>
              </a:spcBef>
              <a:buAutoNum type="arabicPeriod" startAt="5"/>
              <a:tabLst>
                <a:tab pos="238125" algn="l"/>
              </a:tabLst>
            </a:pP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Push-повідомлення</a:t>
            </a:r>
            <a:r>
              <a:rPr sz="2000" b="1" spc="-2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як інструмент</a:t>
            </a:r>
            <a:r>
              <a:rPr sz="2000" b="1" spc="3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продажів</a:t>
            </a:r>
            <a:endParaRPr sz="20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  <a:spcBef>
                <a:spcPts val="770"/>
              </a:spcBef>
            </a:pPr>
            <a:r>
              <a:rPr sz="1800" spc="-5" dirty="0">
                <a:latin typeface="Calibri"/>
                <a:cs typeface="Calibri"/>
              </a:rPr>
              <a:t>Push-повідомлення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являють собою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спливаючі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повідомлення.</a:t>
            </a:r>
            <a:endParaRPr sz="1800" dirty="0">
              <a:latin typeface="Calibri"/>
              <a:cs typeface="Calibri"/>
            </a:endParaRPr>
          </a:p>
          <a:p>
            <a:pPr marL="12700" marR="4044950">
              <a:lnSpc>
                <a:spcPts val="2180"/>
              </a:lnSpc>
              <a:spcBef>
                <a:spcPts val="45"/>
              </a:spcBef>
            </a:pPr>
            <a:r>
              <a:rPr sz="1800" spc="-5" dirty="0">
                <a:latin typeface="Calibri"/>
                <a:cs typeface="Calibri"/>
              </a:rPr>
              <a:t>Традиційно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повідомлення повідомляють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будь-які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зміни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 новинах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мобільного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пристрою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-5" dirty="0">
                <a:latin typeface="Calibri"/>
                <a:cs typeface="Calibri"/>
              </a:rPr>
              <a:t> комп'ютера.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Наприклад: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ts val="2065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Встановлений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антивірус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періодично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видає</a:t>
            </a:r>
            <a:r>
              <a:rPr sz="1800" spc="-5" dirty="0">
                <a:latin typeface="Calibri"/>
                <a:cs typeface="Calibri"/>
              </a:rPr>
              <a:t> інформацію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нові</a:t>
            </a:r>
          </a:p>
          <a:p>
            <a:pPr marL="299085">
              <a:lnSpc>
                <a:spcPts val="215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інструменти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захисту комп'ютера.</a:t>
            </a:r>
            <a:endParaRPr sz="1800" dirty="0">
              <a:latin typeface="Calibri"/>
              <a:cs typeface="Calibri"/>
            </a:endParaRPr>
          </a:p>
          <a:p>
            <a:pPr marL="299085" marR="4112260" indent="-287020">
              <a:lnSpc>
                <a:spcPts val="2180"/>
              </a:lnSpc>
              <a:spcBef>
                <a:spcPts val="45"/>
              </a:spcBef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Використовувані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мобільному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пристрої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програми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повідомляють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наявність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оновлень.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ts val="2065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Додатки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соціальних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мереж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можуть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інформувати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те,</a:t>
            </a:r>
            <a:endParaRPr sz="18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30"/>
              </a:spcBef>
            </a:pP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хтось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із</a:t>
            </a:r>
            <a:r>
              <a:rPr sz="1800" dirty="0">
                <a:latin typeface="Calibri"/>
                <a:cs typeface="Calibri"/>
              </a:rPr>
              <a:t> його </a:t>
            </a:r>
            <a:r>
              <a:rPr sz="1800" spc="-5" dirty="0">
                <a:latin typeface="Calibri"/>
                <a:cs typeface="Calibri"/>
              </a:rPr>
              <a:t>друзів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написав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пост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розмістив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фотографію.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11185" y="3320922"/>
            <a:ext cx="4392930" cy="3465195"/>
            <a:chOff x="7711185" y="3320922"/>
            <a:chExt cx="4392930" cy="34651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67621" y="3320922"/>
              <a:ext cx="2936367" cy="14963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1185" y="4368456"/>
              <a:ext cx="3867150" cy="14477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02368" y="5280597"/>
              <a:ext cx="2667000" cy="1504950"/>
            </a:xfrm>
            <a:prstGeom prst="rect">
              <a:avLst/>
            </a:prstGeom>
          </p:spPr>
        </p:pic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D3455EC-8B1C-2286-0D62-0BE8539EBD69}"/>
              </a:ext>
            </a:extLst>
          </p:cNvPr>
          <p:cNvSpPr/>
          <p:nvPr/>
        </p:nvSpPr>
        <p:spPr>
          <a:xfrm>
            <a:off x="270459" y="609600"/>
            <a:ext cx="720141" cy="2985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9DDDD9-374F-B4BB-6E4F-95319312E294}"/>
              </a:ext>
            </a:extLst>
          </p:cNvPr>
          <p:cNvSpPr/>
          <p:nvPr/>
        </p:nvSpPr>
        <p:spPr>
          <a:xfrm>
            <a:off x="4358970" y="609600"/>
            <a:ext cx="1117689" cy="2985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7185" y="843661"/>
            <a:ext cx="3184815" cy="25853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05600" y="1171384"/>
            <a:ext cx="2175092" cy="19298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2400" y="371609"/>
            <a:ext cx="11351843" cy="6486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 marR="3968115" indent="-85090">
              <a:lnSpc>
                <a:spcPct val="134600"/>
              </a:lnSpc>
              <a:spcBef>
                <a:spcPts val="100"/>
              </a:spcBef>
              <a:buAutoNum type="arabicPeriod" startAt="6"/>
              <a:tabLst>
                <a:tab pos="238125" algn="l"/>
              </a:tabLst>
            </a:pP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0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в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мобільних</a:t>
            </a:r>
            <a:r>
              <a:rPr sz="2000" b="1" spc="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додатках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для</a:t>
            </a:r>
            <a:r>
              <a:rPr sz="20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платформ</a:t>
            </a:r>
            <a:r>
              <a:rPr sz="20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iOs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(iPhone</a:t>
            </a:r>
            <a:r>
              <a:rPr sz="2000" b="1" spc="3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/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iPad)</a:t>
            </a:r>
            <a:r>
              <a:rPr sz="2000" b="1" spc="2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і</a:t>
            </a:r>
            <a:r>
              <a:rPr sz="2000" b="1" spc="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Андроїд </a:t>
            </a:r>
            <a:r>
              <a:rPr sz="2000" b="1" spc="-39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Існує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величезна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кількість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програм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мобільних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пристроїв,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endParaRPr sz="1800" dirty="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пропонують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користувачам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різноманітні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розваги</a:t>
            </a:r>
            <a:r>
              <a:rPr sz="1800" dirty="0">
                <a:latin typeface="Calibri"/>
                <a:cs typeface="Calibri"/>
              </a:rPr>
              <a:t> або</a:t>
            </a:r>
          </a:p>
          <a:p>
            <a:pPr marL="97155" marR="5595620">
              <a:lnSpc>
                <a:spcPts val="2180"/>
              </a:lnSpc>
              <a:spcBef>
                <a:spcPts val="60"/>
              </a:spcBef>
            </a:pPr>
            <a:r>
              <a:rPr sz="1800" spc="-5" dirty="0">
                <a:latin typeface="Calibri"/>
                <a:cs typeface="Calibri"/>
              </a:rPr>
              <a:t>інформаційні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послуги.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цьому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завантажує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користується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цими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додатками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абсолютно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безкоштовно.</a:t>
            </a:r>
          </a:p>
          <a:p>
            <a:pPr marL="97155">
              <a:lnSpc>
                <a:spcPts val="2065"/>
              </a:lnSpc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правило,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змусити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потенційного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клієнта</a:t>
            </a:r>
            <a:r>
              <a:rPr sz="1800" spc="-5" dirty="0">
                <a:latin typeface="Calibri"/>
                <a:cs typeface="Calibri"/>
              </a:rPr>
              <a:t> подивитися</a:t>
            </a:r>
            <a:endParaRPr sz="1800" dirty="0">
              <a:latin typeface="Calibri"/>
              <a:cs typeface="Calibri"/>
            </a:endParaRPr>
          </a:p>
          <a:p>
            <a:pPr marL="97155">
              <a:lnSpc>
                <a:spcPts val="215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рекламне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оголошення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двома способами:</a:t>
            </a:r>
            <a:endParaRPr sz="1800" dirty="0">
              <a:latin typeface="Calibri"/>
              <a:cs typeface="Calibri"/>
            </a:endParaRPr>
          </a:p>
          <a:p>
            <a:pPr marL="383540" marR="5414645" lvl="1" indent="-287020">
              <a:lnSpc>
                <a:spcPts val="2180"/>
              </a:lnSpc>
              <a:spcBef>
                <a:spcPts val="45"/>
              </a:spcBef>
              <a:buFont typeface="Microsoft Sans Serif"/>
              <a:buChar char="•"/>
              <a:tabLst>
                <a:tab pos="383540" algn="l"/>
                <a:tab pos="384175" algn="l"/>
              </a:tabLst>
            </a:pPr>
            <a:r>
              <a:rPr sz="1800" spc="-5" dirty="0">
                <a:latin typeface="Calibri"/>
                <a:cs typeface="Calibri"/>
              </a:rPr>
              <a:t>унеможливити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відключення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блокування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показується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реклами;</a:t>
            </a:r>
          </a:p>
          <a:p>
            <a:pPr marL="383540" lvl="1" indent="-287020">
              <a:lnSpc>
                <a:spcPts val="2090"/>
              </a:lnSpc>
              <a:buFont typeface="Microsoft Sans Serif"/>
              <a:buChar char="•"/>
              <a:tabLst>
                <a:tab pos="383540" algn="l"/>
                <a:tab pos="384175" algn="l"/>
              </a:tabLst>
            </a:pPr>
            <a:r>
              <a:rPr sz="1800" dirty="0">
                <a:latin typeface="Calibri"/>
                <a:cs typeface="Calibri"/>
              </a:rPr>
              <a:t>пропонувати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користувачеві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будь-які </a:t>
            </a:r>
            <a:r>
              <a:rPr sz="1800" dirty="0">
                <a:latin typeface="Calibri"/>
                <a:cs typeface="Calibri"/>
              </a:rPr>
              <a:t>вигоди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перегляд.</a:t>
            </a:r>
            <a:endParaRPr sz="1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Microsoft Sans Serif"/>
              <a:buChar char="•"/>
            </a:pPr>
            <a:endParaRPr sz="1900" dirty="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 startAt="7"/>
              <a:tabLst>
                <a:tab pos="238760" algn="l"/>
              </a:tabLst>
            </a:pP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000" b="1" spc="-3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на</a:t>
            </a:r>
            <a:r>
              <a:rPr sz="2000" b="1" spc="-2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YouTube</a:t>
            </a:r>
            <a:r>
              <a:rPr lang="uk-UA"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в відеороликах</a:t>
            </a:r>
            <a:endParaRPr sz="1550" dirty="0">
              <a:latin typeface="Calibri"/>
              <a:cs typeface="Calibri"/>
            </a:endParaRPr>
          </a:p>
          <a:p>
            <a:pPr marL="6326505">
              <a:lnSpc>
                <a:spcPts val="2150"/>
              </a:lnSpc>
            </a:pPr>
            <a:r>
              <a:rPr sz="1800" spc="-5" dirty="0">
                <a:latin typeface="Calibri"/>
                <a:cs typeface="Calibri"/>
              </a:rPr>
              <a:t>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Youtube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існує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кілька</a:t>
            </a:r>
            <a:r>
              <a:rPr sz="1800" spc="-5" dirty="0">
                <a:latin typeface="Calibri"/>
                <a:cs typeface="Calibri"/>
              </a:rPr>
              <a:t> видів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розміщення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реклами:</a:t>
            </a:r>
            <a:endParaRPr sz="1800" dirty="0">
              <a:latin typeface="Calibri"/>
              <a:cs typeface="Calibri"/>
            </a:endParaRPr>
          </a:p>
          <a:p>
            <a:pPr marL="6612890" marR="75565" lvl="1" indent="-287020">
              <a:lnSpc>
                <a:spcPts val="2160"/>
              </a:lnSpc>
              <a:spcBef>
                <a:spcPts val="60"/>
              </a:spcBef>
              <a:buFont typeface="Microsoft Sans Serif"/>
              <a:buChar char="•"/>
              <a:tabLst>
                <a:tab pos="6612890" algn="l"/>
                <a:tab pos="6613525" algn="l"/>
              </a:tabLst>
            </a:pPr>
            <a:r>
              <a:rPr sz="1800" spc="-5" dirty="0">
                <a:latin typeface="Calibri"/>
                <a:cs typeface="Calibri"/>
              </a:rPr>
              <a:t>сам </a:t>
            </a:r>
            <a:r>
              <a:rPr sz="1800" dirty="0">
                <a:latin typeface="Calibri"/>
                <a:cs typeface="Calibri"/>
              </a:rPr>
              <a:t>викладений </a:t>
            </a:r>
            <a:r>
              <a:rPr sz="1800" spc="-5" dirty="0">
                <a:latin typeface="Calibri"/>
                <a:cs typeface="Calibri"/>
              </a:rPr>
              <a:t>відеоролик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-5" dirty="0">
                <a:latin typeface="Calibri"/>
                <a:cs typeface="Calibri"/>
              </a:rPr>
              <a:t>якомусь </a:t>
            </a:r>
            <a:r>
              <a:rPr sz="1800" dirty="0">
                <a:latin typeface="Calibri"/>
                <a:cs typeface="Calibri"/>
              </a:rPr>
              <a:t>каналі -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-5" dirty="0">
                <a:latin typeface="Calibri"/>
                <a:cs typeface="Calibri"/>
              </a:rPr>
              <a:t>власному,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плату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чужому,</a:t>
            </a:r>
            <a:endParaRPr sz="1800" dirty="0">
              <a:latin typeface="Calibri"/>
              <a:cs typeface="Calibri"/>
            </a:endParaRPr>
          </a:p>
          <a:p>
            <a:pPr marL="6612890">
              <a:lnSpc>
                <a:spcPts val="2100"/>
              </a:lnSpc>
            </a:pPr>
            <a:r>
              <a:rPr sz="1800" dirty="0">
                <a:latin typeface="Calibri"/>
                <a:cs typeface="Calibri"/>
              </a:rPr>
              <a:t>популярному;</a:t>
            </a:r>
          </a:p>
          <a:p>
            <a:pPr marL="6612890" marR="551815" lvl="1" indent="-287020">
              <a:lnSpc>
                <a:spcPts val="2190"/>
              </a:lnSpc>
              <a:spcBef>
                <a:spcPts val="35"/>
              </a:spcBef>
              <a:buFont typeface="Microsoft Sans Serif"/>
              <a:buChar char="•"/>
              <a:tabLst>
                <a:tab pos="6612890" algn="l"/>
                <a:tab pos="6613525" algn="l"/>
              </a:tabLst>
            </a:pPr>
            <a:r>
              <a:rPr sz="1800" dirty="0">
                <a:latin typeface="Calibri"/>
                <a:cs typeface="Calibri"/>
              </a:rPr>
              <a:t>невеликий</a:t>
            </a:r>
            <a:r>
              <a:rPr sz="1800" spc="-5" dirty="0">
                <a:latin typeface="Calibri"/>
                <a:cs typeface="Calibri"/>
              </a:rPr>
              <a:t> рекламний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ролик, який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демонструється</a:t>
            </a:r>
            <a:r>
              <a:rPr sz="1800" dirty="0">
                <a:latin typeface="Calibri"/>
                <a:cs typeface="Calibri"/>
              </a:rPr>
              <a:t> перед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показом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основного;</a:t>
            </a:r>
            <a:endParaRPr sz="1800" dirty="0">
              <a:latin typeface="Calibri"/>
              <a:cs typeface="Calibri"/>
            </a:endParaRPr>
          </a:p>
          <a:p>
            <a:pPr marL="6612890" lvl="1" indent="-287020">
              <a:lnSpc>
                <a:spcPts val="2055"/>
              </a:lnSpc>
              <a:buFont typeface="Microsoft Sans Serif"/>
              <a:buChar char="•"/>
              <a:tabLst>
                <a:tab pos="6612890" algn="l"/>
                <a:tab pos="6613525" algn="l"/>
              </a:tabLst>
            </a:pPr>
            <a:r>
              <a:rPr sz="1800" spc="-5" dirty="0">
                <a:latin typeface="Calibri"/>
                <a:cs typeface="Calibri"/>
              </a:rPr>
              <a:t>текстова </a:t>
            </a:r>
            <a:r>
              <a:rPr sz="1800" dirty="0">
                <a:latin typeface="Calibri"/>
                <a:cs typeface="Calibri"/>
              </a:rPr>
              <a:t>реклама,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 розміщується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</a:p>
          <a:p>
            <a:pPr marL="6612890">
              <a:lnSpc>
                <a:spcPts val="215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показується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ролику;</a:t>
            </a:r>
            <a:endParaRPr sz="1800" dirty="0">
              <a:latin typeface="Calibri"/>
              <a:cs typeface="Calibri"/>
            </a:endParaRPr>
          </a:p>
          <a:p>
            <a:pPr marL="286385" marR="666115" lvl="1" indent="-286385" algn="r">
              <a:lnSpc>
                <a:spcPts val="2150"/>
              </a:lnSpc>
              <a:buFont typeface="Microsoft Sans Serif"/>
              <a:buChar char="•"/>
              <a:tabLst>
                <a:tab pos="286385" algn="l"/>
                <a:tab pos="6613525" algn="l"/>
              </a:tabLst>
            </a:pPr>
            <a:r>
              <a:rPr sz="1800" spc="-5" dirty="0">
                <a:latin typeface="Calibri"/>
                <a:cs typeface="Calibri"/>
              </a:rPr>
              <a:t>посилання</a:t>
            </a:r>
            <a:r>
              <a:rPr sz="1800" dirty="0">
                <a:latin typeface="Calibri"/>
                <a:cs typeface="Calibri"/>
              </a:rPr>
              <a:t> на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відео,</a:t>
            </a:r>
            <a:r>
              <a:rPr sz="1800" spc="-5" dirty="0">
                <a:latin typeface="Calibri"/>
                <a:cs typeface="Calibri"/>
              </a:rPr>
              <a:t> що розміщується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над</a:t>
            </a:r>
          </a:p>
          <a:p>
            <a:pPr marR="664210" algn="r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результатами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пошуків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будь-якого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ролика.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7706" y="3331159"/>
            <a:ext cx="1646891" cy="111409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995292" y="67564"/>
            <a:ext cx="8109584" cy="2317750"/>
            <a:chOff x="3995292" y="67564"/>
            <a:chExt cx="8109584" cy="23177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292" y="427355"/>
              <a:ext cx="2879216" cy="16748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60230" y="67564"/>
              <a:ext cx="3144138" cy="23173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6351" y="67564"/>
              <a:ext cx="2582036" cy="231736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68604" y="0"/>
            <a:ext cx="10637520" cy="523983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37490" indent="-225425">
              <a:lnSpc>
                <a:spcPct val="100000"/>
              </a:lnSpc>
              <a:spcBef>
                <a:spcPts val="825"/>
              </a:spcBef>
              <a:buAutoNum type="arabicPeriod" startAt="8"/>
              <a:tabLst>
                <a:tab pos="238125" algn="l"/>
              </a:tabLst>
            </a:pP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Спливаючі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вікна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(Pop-Up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і</a:t>
            </a:r>
            <a:r>
              <a:rPr sz="2000" b="1" spc="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Pop-Under)</a:t>
            </a:r>
            <a:endParaRPr sz="20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  <a:p>
            <a:pPr marL="34925">
              <a:lnSpc>
                <a:spcPct val="100000"/>
              </a:lnSpc>
              <a:spcBef>
                <a:spcPts val="725"/>
              </a:spcBef>
            </a:pPr>
            <a:r>
              <a:rPr sz="1800" spc="-5" dirty="0">
                <a:latin typeface="Calibri"/>
                <a:cs typeface="Calibri"/>
              </a:rPr>
              <a:t>Один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-5" dirty="0">
                <a:latin typeface="Calibri"/>
                <a:cs typeface="Calibri"/>
              </a:rPr>
              <a:t> найбільш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агресивних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</a:p>
          <a:p>
            <a:pPr marL="34925" marR="7236459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нелюбих </a:t>
            </a:r>
            <a:r>
              <a:rPr sz="1800" spc="-5" dirty="0">
                <a:latin typeface="Calibri"/>
                <a:cs typeface="Calibri"/>
              </a:rPr>
              <a:t>користувачами способів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просування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будь-якого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продукту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спливає Popup-вікно,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проте</a:t>
            </a:r>
          </a:p>
          <a:p>
            <a:pPr marL="3492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продовжує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залишатися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досить</a:t>
            </a:r>
            <a:endParaRPr sz="1800" dirty="0">
              <a:latin typeface="Calibri"/>
              <a:cs typeface="Calibri"/>
            </a:endParaRPr>
          </a:p>
          <a:p>
            <a:pPr marL="34925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популярним.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buAutoNum type="arabicPeriod" startAt="9"/>
              <a:tabLst>
                <a:tab pos="238125" algn="l"/>
              </a:tabLst>
            </a:pP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000" b="1" spc="-2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в</a:t>
            </a:r>
            <a:r>
              <a:rPr sz="2000" b="1" spc="-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E-mail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розсилках</a:t>
            </a:r>
            <a:r>
              <a:rPr sz="2000" b="1" spc="-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(по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електронній</a:t>
            </a:r>
            <a:r>
              <a:rPr sz="2000" b="1" spc="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пошті)</a:t>
            </a:r>
            <a:endParaRPr sz="20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  <a:p>
            <a:pPr marL="30480" marR="5080">
              <a:lnSpc>
                <a:spcPct val="100600"/>
              </a:lnSpc>
              <a:spcBef>
                <a:spcPts val="710"/>
              </a:spcBef>
            </a:pPr>
            <a:r>
              <a:rPr sz="1800" spc="-5" dirty="0">
                <a:latin typeface="Calibri"/>
                <a:cs typeface="Calibri"/>
              </a:rPr>
              <a:t>Більшість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користувачів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Інтернету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власниками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різних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електронних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поштових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скриньок,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яких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обмінюються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робочою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особистою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інформацією.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тому</a:t>
            </a:r>
            <a:r>
              <a:rPr sz="1800" dirty="0">
                <a:latin typeface="Calibri"/>
                <a:cs typeface="Calibri"/>
              </a:rPr>
              <a:t> реклама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розсилок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листів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своїх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передплатників</a:t>
            </a:r>
            <a:r>
              <a:rPr sz="1800" spc="-5" dirty="0">
                <a:latin typeface="Calibri"/>
                <a:cs typeface="Calibri"/>
              </a:rPr>
              <a:t> досі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користується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певною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популярністю.</a:t>
            </a:r>
            <a:endParaRPr sz="18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Зазвичай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вид </a:t>
            </a:r>
            <a:r>
              <a:rPr sz="1800" spc="-5" dirty="0">
                <a:latin typeface="Calibri"/>
                <a:cs typeface="Calibri"/>
              </a:rPr>
              <a:t>просування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використовують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два</a:t>
            </a:r>
            <a:r>
              <a:rPr sz="1800" dirty="0">
                <a:latin typeface="Calibri"/>
                <a:cs typeface="Calibri"/>
              </a:rPr>
              <a:t> види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рекламодавців:</a:t>
            </a:r>
            <a:endParaRPr sz="1800" dirty="0">
              <a:latin typeface="Calibri"/>
              <a:cs typeface="Calibri"/>
            </a:endParaRPr>
          </a:p>
          <a:p>
            <a:pPr marL="317500" indent="-287020">
              <a:lnSpc>
                <a:spcPct val="100000"/>
              </a:lnSpc>
              <a:buFont typeface="Microsoft Sans Serif"/>
              <a:buChar char="•"/>
              <a:tabLst>
                <a:tab pos="316865" algn="l"/>
                <a:tab pos="317500" algn="l"/>
              </a:tabLst>
            </a:pPr>
            <a:r>
              <a:rPr sz="1800" spc="-5" dirty="0">
                <a:latin typeface="Calibri"/>
                <a:cs typeface="Calibri"/>
              </a:rPr>
              <a:t>магазини</a:t>
            </a:r>
            <a:r>
              <a:rPr sz="1800" dirty="0">
                <a:latin typeface="Calibri"/>
                <a:cs typeface="Calibri"/>
              </a:rPr>
              <a:t> 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продавці</a:t>
            </a:r>
            <a:r>
              <a:rPr sz="1800" spc="-5" dirty="0">
                <a:latin typeface="Calibri"/>
                <a:cs typeface="Calibri"/>
              </a:rPr>
              <a:t> послуг,</a:t>
            </a:r>
            <a:r>
              <a:rPr sz="1800" dirty="0">
                <a:latin typeface="Calibri"/>
                <a:cs typeface="Calibri"/>
              </a:rPr>
              <a:t> у</a:t>
            </a:r>
            <a:r>
              <a:rPr sz="1800" spc="-5" dirty="0">
                <a:latin typeface="Calibri"/>
                <a:cs typeface="Calibri"/>
              </a:rPr>
              <a:t> яких користувач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придбав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коли-небудь</a:t>
            </a:r>
            <a:r>
              <a:rPr sz="1800" spc="-5" dirty="0">
                <a:latin typeface="Calibri"/>
                <a:cs typeface="Calibri"/>
              </a:rPr>
              <a:t> товар;</a:t>
            </a:r>
            <a:endParaRPr sz="1800" dirty="0">
              <a:latin typeface="Calibri"/>
              <a:cs typeface="Calibri"/>
            </a:endParaRPr>
          </a:p>
          <a:p>
            <a:pPr marL="317500" indent="-287020">
              <a:lnSpc>
                <a:spcPct val="100000"/>
              </a:lnSpc>
              <a:buFont typeface="Microsoft Sans Serif"/>
              <a:buChar char="•"/>
              <a:tabLst>
                <a:tab pos="316865" algn="l"/>
                <a:tab pos="317500" algn="l"/>
              </a:tabLst>
            </a:pPr>
            <a:r>
              <a:rPr sz="1800" spc="-5" dirty="0">
                <a:latin typeface="Calibri"/>
                <a:cs typeface="Calibri"/>
              </a:rPr>
              <a:t>інфобізнесмени,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 за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цього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каналу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продають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продукти.</a:t>
            </a:r>
            <a:endParaRPr sz="1800" dirty="0">
              <a:latin typeface="Calibri"/>
              <a:cs typeface="Calibri"/>
            </a:endParaRPr>
          </a:p>
          <a:p>
            <a:pPr marL="30480" marR="2437130">
              <a:lnSpc>
                <a:spcPct val="101099"/>
              </a:lnSpc>
              <a:spcBef>
                <a:spcPts val="810"/>
              </a:spcBef>
            </a:pP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10.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Реклама</a:t>
            </a:r>
            <a:r>
              <a:rPr sz="2000" b="1" spc="-1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на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тематичних</a:t>
            </a:r>
            <a:r>
              <a:rPr sz="2000" b="1" spc="3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сайтах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і</a:t>
            </a:r>
            <a:r>
              <a:rPr sz="2000" b="1" spc="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онлайн-майданчиках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(форумах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і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блогах, дошках </a:t>
            </a:r>
            <a:r>
              <a:rPr sz="2000" b="1" spc="-39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оголошень,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групах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соц.</a:t>
            </a:r>
            <a:r>
              <a:rPr sz="2000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мереж,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великих</a:t>
            </a:r>
            <a:r>
              <a:rPr sz="2000" b="1" spc="-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порталах</a:t>
            </a:r>
            <a:r>
              <a:rPr sz="2000" b="1" spc="-5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та ін.)</a:t>
            </a:r>
            <a:endParaRPr sz="20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400" y="5239831"/>
            <a:ext cx="3216198" cy="14792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3431" y="4185792"/>
            <a:ext cx="2106676" cy="26722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95799" y="5263383"/>
            <a:ext cx="2289301" cy="159461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3044190" cy="6858000"/>
            <a:chOff x="-1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" y="468325"/>
            <a:ext cx="232760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Висн</a:t>
            </a:r>
            <a:r>
              <a:rPr sz="3200" spc="-20" dirty="0">
                <a:solidFill>
                  <a:srgbClr val="FFFFFF"/>
                </a:solidFill>
              </a:rPr>
              <a:t>о</a:t>
            </a:r>
            <a:r>
              <a:rPr sz="3200" spc="-70" dirty="0">
                <a:solidFill>
                  <a:srgbClr val="FFFFFF"/>
                </a:solidFill>
              </a:rPr>
              <a:t>вки</a:t>
            </a:r>
            <a:endParaRPr sz="3200" dirty="0"/>
          </a:p>
        </p:txBody>
      </p:sp>
      <p:sp>
        <p:nvSpPr>
          <p:cNvPr id="16" name="object 16"/>
          <p:cNvSpPr txBox="1">
            <a:spLocks noGrp="1"/>
          </p:cNvSpPr>
          <p:nvPr>
            <p:ph idx="1"/>
          </p:nvPr>
        </p:nvSpPr>
        <p:spPr>
          <a:xfrm>
            <a:off x="934546" y="618251"/>
            <a:ext cx="10364452" cy="3424107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727960" marR="427990" indent="-457200">
              <a:lnSpc>
                <a:spcPct val="90100"/>
              </a:lnSpc>
              <a:spcBef>
                <a:spcPts val="310"/>
              </a:spcBef>
              <a:buAutoNum type="arabicPeriod"/>
              <a:tabLst>
                <a:tab pos="2727960" algn="l"/>
                <a:tab pos="2728595" algn="l"/>
              </a:tabLst>
            </a:pPr>
            <a:r>
              <a:rPr spc="-5" dirty="0"/>
              <a:t>Процес</a:t>
            </a:r>
            <a:r>
              <a:rPr spc="15" dirty="0"/>
              <a:t> </a:t>
            </a:r>
            <a:r>
              <a:rPr spc="-10" dirty="0"/>
              <a:t>прийняття</a:t>
            </a:r>
            <a:r>
              <a:rPr spc="30" dirty="0"/>
              <a:t> </a:t>
            </a:r>
            <a:r>
              <a:rPr spc="-10" dirty="0"/>
              <a:t>рішення</a:t>
            </a:r>
            <a:r>
              <a:rPr spc="55" dirty="0"/>
              <a:t> </a:t>
            </a:r>
            <a:r>
              <a:rPr spc="-20" dirty="0"/>
              <a:t>споживачем</a:t>
            </a:r>
            <a:r>
              <a:rPr spc="35" dirty="0"/>
              <a:t> </a:t>
            </a:r>
            <a:r>
              <a:rPr spc="-10" dirty="0"/>
              <a:t>складається</a:t>
            </a:r>
            <a:r>
              <a:rPr dirty="0"/>
              <a:t> </a:t>
            </a:r>
            <a:r>
              <a:rPr spc="-75" dirty="0"/>
              <a:t>з</a:t>
            </a:r>
            <a:r>
              <a:rPr spc="20" dirty="0"/>
              <a:t> </a:t>
            </a:r>
            <a:r>
              <a:rPr spc="-10" dirty="0"/>
              <a:t>п'яти</a:t>
            </a:r>
            <a:r>
              <a:rPr spc="15" dirty="0"/>
              <a:t> </a:t>
            </a:r>
            <a:r>
              <a:rPr spc="-10" dirty="0"/>
              <a:t>етапів: </a:t>
            </a:r>
            <a:r>
              <a:rPr spc="-459" dirty="0"/>
              <a:t> </a:t>
            </a:r>
            <a:r>
              <a:rPr spc="-10" dirty="0"/>
              <a:t>усвідомлення</a:t>
            </a:r>
            <a:r>
              <a:rPr spc="55" dirty="0"/>
              <a:t> </a:t>
            </a:r>
            <a:r>
              <a:rPr spc="-10" dirty="0"/>
              <a:t>проблеми,</a:t>
            </a:r>
            <a:r>
              <a:rPr spc="15" dirty="0"/>
              <a:t> </a:t>
            </a:r>
            <a:r>
              <a:rPr spc="-40" dirty="0"/>
              <a:t>пошук</a:t>
            </a:r>
            <a:r>
              <a:rPr spc="65" dirty="0"/>
              <a:t> </a:t>
            </a:r>
            <a:r>
              <a:rPr spc="-5" dirty="0"/>
              <a:t>інформації,</a:t>
            </a:r>
            <a:r>
              <a:rPr spc="40" dirty="0"/>
              <a:t> </a:t>
            </a:r>
            <a:r>
              <a:rPr spc="-30" dirty="0"/>
              <a:t>оцінка</a:t>
            </a:r>
            <a:r>
              <a:rPr spc="20" dirty="0"/>
              <a:t> </a:t>
            </a:r>
            <a:r>
              <a:rPr spc="-5" dirty="0"/>
              <a:t>альтернатив, </a:t>
            </a:r>
            <a:r>
              <a:rPr dirty="0"/>
              <a:t> </a:t>
            </a:r>
            <a:r>
              <a:rPr spc="-10" dirty="0"/>
              <a:t>рішення</a:t>
            </a:r>
            <a:r>
              <a:rPr spc="40" dirty="0"/>
              <a:t> </a:t>
            </a:r>
            <a:r>
              <a:rPr spc="-15" dirty="0"/>
              <a:t>про</a:t>
            </a:r>
            <a:r>
              <a:rPr spc="25" dirty="0"/>
              <a:t> </a:t>
            </a:r>
            <a:r>
              <a:rPr spc="-45" dirty="0"/>
              <a:t>покупку,</a:t>
            </a:r>
            <a:r>
              <a:rPr spc="60" dirty="0"/>
              <a:t> </a:t>
            </a:r>
            <a:r>
              <a:rPr spc="-25" dirty="0"/>
              <a:t>реакція</a:t>
            </a:r>
            <a:r>
              <a:rPr spc="25" dirty="0"/>
              <a:t> </a:t>
            </a:r>
            <a:r>
              <a:rPr spc="-5" dirty="0"/>
              <a:t>на</a:t>
            </a:r>
            <a:r>
              <a:rPr spc="20" dirty="0"/>
              <a:t> </a:t>
            </a:r>
            <a:r>
              <a:rPr spc="-45" dirty="0"/>
              <a:t>покупку</a:t>
            </a:r>
          </a:p>
          <a:p>
            <a:pPr marL="2727960" marR="8890" indent="-457200">
              <a:lnSpc>
                <a:spcPts val="1939"/>
              </a:lnSpc>
              <a:spcBef>
                <a:spcPts val="1235"/>
              </a:spcBef>
              <a:buAutoNum type="arabicPeriod"/>
              <a:tabLst>
                <a:tab pos="2727960" algn="l"/>
                <a:tab pos="2728595" algn="l"/>
              </a:tabLst>
            </a:pPr>
            <a:r>
              <a:rPr spc="-40" dirty="0"/>
              <a:t>Фактори,</a:t>
            </a:r>
            <a:r>
              <a:rPr spc="15" dirty="0"/>
              <a:t> </a:t>
            </a:r>
            <a:r>
              <a:rPr dirty="0"/>
              <a:t>що</a:t>
            </a:r>
            <a:r>
              <a:rPr spc="10" dirty="0"/>
              <a:t> </a:t>
            </a:r>
            <a:r>
              <a:rPr spc="-5" dirty="0"/>
              <a:t>впливають</a:t>
            </a:r>
            <a:r>
              <a:rPr spc="25" dirty="0"/>
              <a:t> </a:t>
            </a:r>
            <a:r>
              <a:rPr spc="-10" dirty="0"/>
              <a:t>на</a:t>
            </a:r>
            <a:r>
              <a:rPr spc="40" dirty="0"/>
              <a:t> </a:t>
            </a:r>
            <a:r>
              <a:rPr spc="-20" dirty="0"/>
              <a:t>купівельну</a:t>
            </a:r>
            <a:r>
              <a:rPr spc="55" dirty="0"/>
              <a:t> </a:t>
            </a:r>
            <a:r>
              <a:rPr spc="-25" dirty="0"/>
              <a:t>поведінку</a:t>
            </a:r>
            <a:r>
              <a:rPr spc="45" dirty="0"/>
              <a:t> </a:t>
            </a:r>
            <a:r>
              <a:rPr spc="-5" dirty="0"/>
              <a:t>поділяють</a:t>
            </a:r>
            <a:r>
              <a:rPr spc="25" dirty="0"/>
              <a:t> </a:t>
            </a:r>
            <a:r>
              <a:rPr spc="-10" dirty="0"/>
              <a:t>на</a:t>
            </a:r>
            <a:r>
              <a:rPr spc="20" dirty="0"/>
              <a:t> </a:t>
            </a:r>
            <a:r>
              <a:rPr spc="-20" dirty="0"/>
              <a:t>зовнішні </a:t>
            </a:r>
            <a:r>
              <a:rPr spc="-459" dirty="0"/>
              <a:t> </a:t>
            </a:r>
            <a:r>
              <a:rPr dirty="0"/>
              <a:t>та</a:t>
            </a:r>
            <a:r>
              <a:rPr spc="15" dirty="0"/>
              <a:t> </a:t>
            </a:r>
            <a:r>
              <a:rPr spc="-10" dirty="0"/>
              <a:t>внутрішні.</a:t>
            </a:r>
          </a:p>
          <a:p>
            <a:pPr marL="2727960" marR="170815" indent="-457200">
              <a:lnSpc>
                <a:spcPct val="90000"/>
              </a:lnSpc>
              <a:spcBef>
                <a:spcPts val="1175"/>
              </a:spcBef>
              <a:buAutoNum type="arabicPeriod"/>
              <a:tabLst>
                <a:tab pos="2727960" algn="l"/>
                <a:tab pos="2728595" algn="l"/>
              </a:tabLst>
            </a:pPr>
            <a:r>
              <a:rPr spc="-90" dirty="0"/>
              <a:t>До</a:t>
            </a:r>
            <a:r>
              <a:rPr spc="30" dirty="0"/>
              <a:t> </a:t>
            </a:r>
            <a:r>
              <a:rPr spc="-20" dirty="0"/>
              <a:t>зовнішніх</a:t>
            </a:r>
            <a:r>
              <a:rPr spc="60" dirty="0"/>
              <a:t> </a:t>
            </a:r>
            <a:r>
              <a:rPr spc="-25" dirty="0"/>
              <a:t>факторів</a:t>
            </a:r>
            <a:r>
              <a:rPr spc="50" dirty="0"/>
              <a:t> </a:t>
            </a:r>
            <a:r>
              <a:rPr spc="-5" dirty="0"/>
              <a:t>відносяться:</a:t>
            </a:r>
            <a:r>
              <a:rPr spc="35" dirty="0"/>
              <a:t> </a:t>
            </a:r>
            <a:r>
              <a:rPr spc="-20" dirty="0"/>
              <a:t>культура,</a:t>
            </a:r>
            <a:r>
              <a:rPr spc="80" dirty="0"/>
              <a:t> </a:t>
            </a:r>
            <a:r>
              <a:rPr spc="-15" dirty="0"/>
              <a:t>етнічна</a:t>
            </a:r>
            <a:r>
              <a:rPr spc="40" dirty="0"/>
              <a:t> </a:t>
            </a:r>
            <a:r>
              <a:rPr spc="-15" dirty="0"/>
              <a:t>приналежність</a:t>
            </a:r>
            <a:r>
              <a:rPr spc="45" dirty="0"/>
              <a:t> </a:t>
            </a:r>
            <a:r>
              <a:rPr spc="-15" dirty="0"/>
              <a:t>і </a:t>
            </a:r>
            <a:r>
              <a:rPr spc="-465" dirty="0"/>
              <a:t> </a:t>
            </a:r>
            <a:r>
              <a:rPr spc="-5" dirty="0"/>
              <a:t>соціальний </a:t>
            </a:r>
            <a:r>
              <a:rPr spc="-20" dirty="0"/>
              <a:t>клас. </a:t>
            </a:r>
            <a:r>
              <a:rPr spc="-95" dirty="0"/>
              <a:t>До </a:t>
            </a:r>
            <a:r>
              <a:rPr spc="-10" dirty="0"/>
              <a:t>внутрішніх </a:t>
            </a:r>
            <a:r>
              <a:rPr spc="745" dirty="0"/>
              <a:t>— </a:t>
            </a:r>
            <a:r>
              <a:rPr spc="-10" dirty="0"/>
              <a:t>особистісні </a:t>
            </a:r>
            <a:r>
              <a:rPr spc="-25" dirty="0"/>
              <a:t>фактори </a:t>
            </a:r>
            <a:r>
              <a:rPr spc="-30" dirty="0"/>
              <a:t>(вік, </a:t>
            </a:r>
            <a:r>
              <a:rPr spc="-20" dirty="0"/>
              <a:t>образ </a:t>
            </a:r>
            <a:r>
              <a:rPr spc="-15" dirty="0"/>
              <a:t>і </a:t>
            </a:r>
            <a:r>
              <a:rPr spc="-10" dirty="0"/>
              <a:t> </a:t>
            </a:r>
            <a:r>
              <a:rPr dirty="0"/>
              <a:t>стиль </a:t>
            </a:r>
            <a:r>
              <a:rPr spc="-15" dirty="0"/>
              <a:t>життя,</a:t>
            </a:r>
            <a:r>
              <a:rPr spc="20" dirty="0"/>
              <a:t> </a:t>
            </a:r>
            <a:r>
              <a:rPr spc="-5" dirty="0"/>
              <a:t>робота,</a:t>
            </a:r>
            <a:r>
              <a:rPr spc="35" dirty="0"/>
              <a:t> </a:t>
            </a:r>
            <a:r>
              <a:rPr spc="-30" dirty="0"/>
              <a:t>економічні</a:t>
            </a:r>
            <a:r>
              <a:rPr spc="45" dirty="0"/>
              <a:t> </a:t>
            </a:r>
            <a:r>
              <a:rPr spc="-15" dirty="0"/>
              <a:t>умови,</a:t>
            </a:r>
            <a:r>
              <a:rPr spc="45" dirty="0"/>
              <a:t> </a:t>
            </a:r>
            <a:r>
              <a:rPr spc="-5" dirty="0"/>
              <a:t>особливості</a:t>
            </a:r>
            <a:r>
              <a:rPr spc="10" dirty="0"/>
              <a:t> </a:t>
            </a:r>
            <a:r>
              <a:rPr spc="-20" dirty="0"/>
              <a:t>характеру,</a:t>
            </a:r>
            <a:r>
              <a:rPr spc="65" dirty="0"/>
              <a:t> </a:t>
            </a:r>
            <a:r>
              <a:rPr spc="-10" dirty="0"/>
              <a:t>тип </a:t>
            </a:r>
            <a:r>
              <a:rPr spc="-5" dirty="0"/>
              <a:t> особистості</a:t>
            </a:r>
            <a:r>
              <a:rPr spc="5" dirty="0"/>
              <a:t> </a:t>
            </a:r>
            <a:r>
              <a:rPr dirty="0"/>
              <a:t>та</a:t>
            </a:r>
            <a:r>
              <a:rPr spc="20" dirty="0"/>
              <a:t> </a:t>
            </a:r>
            <a:r>
              <a:rPr spc="-20" dirty="0"/>
              <a:t>самооцінка)</a:t>
            </a:r>
            <a:r>
              <a:rPr spc="35" dirty="0"/>
              <a:t> </a:t>
            </a:r>
            <a:r>
              <a:rPr dirty="0"/>
              <a:t>та</a:t>
            </a:r>
            <a:r>
              <a:rPr spc="25" dirty="0"/>
              <a:t> </a:t>
            </a:r>
            <a:r>
              <a:rPr spc="-15" dirty="0"/>
              <a:t>психологічні</a:t>
            </a:r>
            <a:r>
              <a:rPr spc="35" dirty="0"/>
              <a:t> </a:t>
            </a:r>
            <a:r>
              <a:rPr spc="-5" dirty="0"/>
              <a:t>(сприйняття,</a:t>
            </a:r>
            <a:r>
              <a:rPr spc="10" dirty="0"/>
              <a:t> </a:t>
            </a:r>
            <a:r>
              <a:rPr spc="-10" dirty="0"/>
              <a:t>мотиви, </a:t>
            </a:r>
            <a:r>
              <a:rPr spc="-5" dirty="0"/>
              <a:t> ставлення,</a:t>
            </a:r>
            <a:r>
              <a:rPr spc="20" dirty="0"/>
              <a:t> </a:t>
            </a:r>
            <a:r>
              <a:rPr spc="-10" dirty="0"/>
              <a:t>потреби).</a:t>
            </a:r>
          </a:p>
          <a:p>
            <a:pPr marL="2727960" marR="5080" indent="-457200">
              <a:lnSpc>
                <a:spcPct val="89800"/>
              </a:lnSpc>
              <a:spcBef>
                <a:spcPts val="1210"/>
              </a:spcBef>
              <a:buAutoNum type="arabicPeriod"/>
              <a:tabLst>
                <a:tab pos="2727960" algn="l"/>
                <a:tab pos="2728595" algn="l"/>
              </a:tabLst>
            </a:pPr>
            <a:r>
              <a:rPr spc="-90" dirty="0"/>
              <a:t>До</a:t>
            </a:r>
            <a:r>
              <a:rPr spc="30" dirty="0"/>
              <a:t> </a:t>
            </a:r>
            <a:r>
              <a:rPr spc="-10" dirty="0"/>
              <a:t>сучасних</a:t>
            </a:r>
            <a:r>
              <a:rPr spc="60" dirty="0"/>
              <a:t> </a:t>
            </a:r>
            <a:r>
              <a:rPr spc="-15" dirty="0"/>
              <a:t>інструментів</a:t>
            </a:r>
            <a:r>
              <a:rPr spc="80" dirty="0"/>
              <a:t> </a:t>
            </a:r>
            <a:r>
              <a:rPr spc="-15" dirty="0"/>
              <a:t>дослідження</a:t>
            </a:r>
            <a:r>
              <a:rPr spc="45" dirty="0"/>
              <a:t> </a:t>
            </a:r>
            <a:r>
              <a:rPr spc="-5" dirty="0"/>
              <a:t>впливу</a:t>
            </a:r>
            <a:r>
              <a:rPr spc="40" dirty="0"/>
              <a:t> </a:t>
            </a:r>
            <a:r>
              <a:rPr spc="-5" dirty="0"/>
              <a:t>на</a:t>
            </a:r>
            <a:r>
              <a:rPr spc="30" dirty="0"/>
              <a:t> </a:t>
            </a:r>
            <a:r>
              <a:rPr spc="-25" dirty="0"/>
              <a:t>поведінку</a:t>
            </a:r>
            <a:r>
              <a:rPr spc="55" dirty="0"/>
              <a:t> </a:t>
            </a:r>
            <a:r>
              <a:rPr spc="-20" dirty="0"/>
              <a:t>споживачів </a:t>
            </a:r>
            <a:r>
              <a:rPr spc="-459" dirty="0"/>
              <a:t> </a:t>
            </a:r>
            <a:r>
              <a:rPr spc="-10" dirty="0"/>
              <a:t>відносять</a:t>
            </a:r>
            <a:r>
              <a:rPr spc="35" dirty="0"/>
              <a:t> </a:t>
            </a:r>
            <a:r>
              <a:rPr spc="-15" dirty="0"/>
              <a:t>використання</a:t>
            </a:r>
            <a:r>
              <a:rPr spc="30" dirty="0"/>
              <a:t> </a:t>
            </a:r>
            <a:r>
              <a:rPr spc="-15" dirty="0"/>
              <a:t>статистики</a:t>
            </a:r>
            <a:r>
              <a:rPr dirty="0"/>
              <a:t> </a:t>
            </a:r>
            <a:r>
              <a:rPr spc="-10" dirty="0"/>
              <a:t>ресурсів</a:t>
            </a:r>
            <a:r>
              <a:rPr spc="70" dirty="0"/>
              <a:t> </a:t>
            </a:r>
            <a:r>
              <a:rPr spc="-5" dirty="0"/>
              <a:t>Інтернет,</a:t>
            </a:r>
            <a:r>
              <a:rPr spc="45" dirty="0"/>
              <a:t> </a:t>
            </a:r>
            <a:r>
              <a:rPr spc="-15" dirty="0"/>
              <a:t>можливостей </a:t>
            </a:r>
            <a:r>
              <a:rPr spc="-10" dirty="0"/>
              <a:t> </a:t>
            </a:r>
            <a:r>
              <a:rPr spc="-5" dirty="0"/>
              <a:t>соціальних</a:t>
            </a:r>
            <a:r>
              <a:rPr spc="10" dirty="0"/>
              <a:t> </a:t>
            </a:r>
            <a:r>
              <a:rPr spc="-25" dirty="0"/>
              <a:t>мереж,</a:t>
            </a:r>
            <a:r>
              <a:rPr spc="35" dirty="0"/>
              <a:t> </a:t>
            </a:r>
            <a:r>
              <a:rPr spc="-15" dirty="0"/>
              <a:t>контекстної</a:t>
            </a:r>
            <a:r>
              <a:rPr spc="15" dirty="0"/>
              <a:t> </a:t>
            </a:r>
            <a:r>
              <a:rPr spc="-20" dirty="0"/>
              <a:t>реклами,</a:t>
            </a:r>
            <a:r>
              <a:rPr spc="15" dirty="0"/>
              <a:t> </a:t>
            </a:r>
            <a:r>
              <a:rPr spc="-10" dirty="0"/>
              <a:t>push-повідомлень,</a:t>
            </a:r>
            <a:r>
              <a:rPr spc="35" dirty="0"/>
              <a:t> </a:t>
            </a:r>
            <a:r>
              <a:rPr spc="-10" dirty="0"/>
              <a:t>інших </a:t>
            </a:r>
            <a:r>
              <a:rPr spc="-5" dirty="0"/>
              <a:t> </a:t>
            </a:r>
            <a:r>
              <a:rPr spc="-20" dirty="0"/>
              <a:t>засобів</a:t>
            </a:r>
            <a:r>
              <a:rPr spc="20" dirty="0"/>
              <a:t> </a:t>
            </a:r>
            <a:r>
              <a:rPr spc="-45" dirty="0"/>
              <a:t>зі</a:t>
            </a:r>
            <a:r>
              <a:rPr spc="20" dirty="0"/>
              <a:t> </a:t>
            </a:r>
            <a:r>
              <a:rPr spc="-20" dirty="0"/>
              <a:t>зворотним</a:t>
            </a:r>
            <a:r>
              <a:rPr spc="30" dirty="0"/>
              <a:t> </a:t>
            </a:r>
            <a:r>
              <a:rPr spc="-40" dirty="0"/>
              <a:t>зв’язком</a:t>
            </a:r>
            <a:r>
              <a:rPr sz="1600" spc="-40" dirty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1" y="5980671"/>
            <a:ext cx="12192000" cy="877569"/>
          </a:xfrm>
          <a:custGeom>
            <a:avLst/>
            <a:gdLst/>
            <a:ahLst/>
            <a:cxnLst/>
            <a:rect l="l" t="t" r="r" b="b"/>
            <a:pathLst>
              <a:path w="12192000" h="877570">
                <a:moveTo>
                  <a:pt x="12192000" y="0"/>
                </a:moveTo>
                <a:lnTo>
                  <a:pt x="0" y="0"/>
                </a:lnTo>
                <a:lnTo>
                  <a:pt x="0" y="877328"/>
                </a:lnTo>
                <a:lnTo>
                  <a:pt x="12192000" y="877328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1219200"/>
            <a:ext cx="7813803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100"/>
              </a:spcBef>
            </a:pPr>
            <a:r>
              <a:rPr sz="6600" b="1" spc="-10" dirty="0">
                <a:solidFill>
                  <a:srgbClr val="552C55"/>
                </a:solidFill>
                <a:latin typeface="Arial"/>
                <a:cs typeface="Arial"/>
              </a:rPr>
              <a:t>ДЯКУЮ</a:t>
            </a:r>
            <a:endParaRPr sz="6600" dirty="0">
              <a:latin typeface="Arial"/>
              <a:cs typeface="Arial"/>
            </a:endParaRPr>
          </a:p>
          <a:p>
            <a:pPr marL="57785" marR="5080" indent="2766060">
              <a:lnSpc>
                <a:spcPts val="7770"/>
              </a:lnSpc>
              <a:spcBef>
                <a:spcPts val="165"/>
              </a:spcBef>
            </a:pPr>
            <a:r>
              <a:rPr sz="6600" b="1" spc="-10" dirty="0">
                <a:solidFill>
                  <a:srgbClr val="552C55"/>
                </a:solidFill>
                <a:latin typeface="Arial"/>
                <a:cs typeface="Arial"/>
              </a:rPr>
              <a:t>ЗА  </a:t>
            </a:r>
            <a:r>
              <a:rPr sz="6600" b="1" spc="-5" dirty="0">
                <a:solidFill>
                  <a:srgbClr val="552C55"/>
                </a:solidFill>
                <a:latin typeface="Arial"/>
                <a:cs typeface="Arial"/>
              </a:rPr>
              <a:t>УВАГУ!</a:t>
            </a:r>
            <a:endParaRPr sz="6600" dirty="0">
              <a:latin typeface="Arial"/>
              <a:cs typeface="Arial"/>
            </a:endParaRPr>
          </a:p>
        </p:txBody>
      </p:sp>
      <p:pic>
        <p:nvPicPr>
          <p:cNvPr id="2050" name="Picture 2" descr="Що таке поведінка споживачів і чому це так важливо?">
            <a:extLst>
              <a:ext uri="{FF2B5EF4-FFF2-40B4-BE49-F238E27FC236}">
                <a16:creationId xmlns:a16="http://schemas.microsoft.com/office/drawing/2014/main" id="{D5C35B25-B0F2-F5A8-28F8-CCF1B450B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429000"/>
            <a:ext cx="3429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{C5F852D3-3F54-584A-BF91-4FD34803E9E9}tf10001073</Template>
  <TotalTime>67</TotalTime>
  <Words>4058</Words>
  <Application>Microsoft Macintosh PowerPoint</Application>
  <PresentationFormat>Широкоэкранный</PresentationFormat>
  <Paragraphs>681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6" baseType="lpstr">
      <vt:lpstr>Arial</vt:lpstr>
      <vt:lpstr>Calibri</vt:lpstr>
      <vt:lpstr>Cambria</vt:lpstr>
      <vt:lpstr>Franklin Gothic Medium</vt:lpstr>
      <vt:lpstr>Microsoft Sans Serif</vt:lpstr>
      <vt:lpstr>Tahoma</vt:lpstr>
      <vt:lpstr>Times New Roman</vt:lpstr>
      <vt:lpstr>Tw Cen MT</vt:lpstr>
      <vt:lpstr>Wingdings</vt:lpstr>
      <vt:lpstr>Капля</vt:lpstr>
      <vt:lpstr>Презентация PowerPoint</vt:lpstr>
      <vt:lpstr>Теоретичні  питання</vt:lpstr>
      <vt:lpstr>Фактори, що впливають на купівельну поведінку</vt:lpstr>
      <vt:lpstr>Зовнішні фактори КУЛЬТУРНІ ФАКТОРИ</vt:lpstr>
      <vt:lpstr>Ієрархія соціальних класів Коулмена-Рейнуотера:  погляд на суспільство з точки зору репутації та поведінки (США)  </vt:lpstr>
      <vt:lpstr>Розподіл домогосподарств, які за оцінкою матеріального добробуту відносять себе (%) за даними дослідження у 2019 р.</vt:lpstr>
      <vt:lpstr>Дослідження субкультур Г. Хофстедом</vt:lpstr>
      <vt:lpstr>СОЦІАЛЬНІ ФАКТОРИ</vt:lpstr>
      <vt:lpstr>ВНУТРІШНІ ОСОБИСТІСНІ ФАКТОРИ</vt:lpstr>
      <vt:lpstr>3. Економічні умови</vt:lpstr>
      <vt:lpstr>5. Особливості характеру</vt:lpstr>
      <vt:lpstr>Его</vt:lpstr>
      <vt:lpstr>ВНУТРІШНІ ПСИХОЛОГІЧНІ ФАКТОРИ</vt:lpstr>
      <vt:lpstr>Презентация PowerPoint</vt:lpstr>
      <vt:lpstr>Презентация PowerPoint</vt:lpstr>
      <vt:lpstr>Пошук інформації</vt:lpstr>
      <vt:lpstr>Презентация PowerPoint</vt:lpstr>
      <vt:lpstr>Реакція на покупку</vt:lpstr>
      <vt:lpstr>Напрями за якими здійснюється вивчення споживачів</vt:lpstr>
      <vt:lpstr>Презентация PowerPoint</vt:lpstr>
      <vt:lpstr>Презентация PowerPoint</vt:lpstr>
      <vt:lpstr>Джерела  інформації про  споживачів</vt:lpstr>
      <vt:lpstr>ВИЯВЛЕННЯ ПЕРЕВАГ СПОЖИВАЧІВ</vt:lpstr>
      <vt:lpstr>СЕГМЕНТУВАННЯ РИНКУ</vt:lpstr>
      <vt:lpstr>Аналіз моделей купівельної  поведінки та цінових очікувань споживачів</vt:lpstr>
      <vt:lpstr>Основні методи збору даних при вивченні споживачів</vt:lpstr>
      <vt:lpstr>Метод опитування</vt:lpstr>
      <vt:lpstr>Презентация PowerPoint</vt:lpstr>
      <vt:lpstr>Презентация PowerPoint</vt:lpstr>
      <vt:lpstr>Методи заповнення форм для збору даних при проведенні опитування</vt:lpstr>
      <vt:lpstr>Постановка питань з використанням  комп'ютера (автоматизоване опитування)</vt:lpstr>
      <vt:lpstr>Приклади застосування опитування</vt:lpstr>
      <vt:lpstr>Спостереження</vt:lpstr>
      <vt:lpstr>Фокус-група</vt:lpstr>
      <vt:lpstr>ЕКСПЕРИМЕНТ</vt:lpstr>
      <vt:lpstr>Глибинне інтерв'ю</vt:lpstr>
      <vt:lpstr>Інші методи збору даних при вивченні  споживачів</vt:lpstr>
      <vt:lpstr>Сегментування ринку</vt:lpstr>
      <vt:lpstr>Принципи  сегментування ринку</vt:lpstr>
      <vt:lpstr>ТОП-10 найбільш популярних і ефективних напрямків роботи з покупцями в мережі Інтернеті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Office User</cp:lastModifiedBy>
  <cp:revision>3</cp:revision>
  <dcterms:created xsi:type="dcterms:W3CDTF">2024-02-06T21:04:46Z</dcterms:created>
  <dcterms:modified xsi:type="dcterms:W3CDTF">2024-02-06T22:13:04Z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2024-02-06T00:00:00Z</vt:filetime>
  </property>
</Properties>
</file>