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257" r:id="rId5"/>
    <p:sldId id="258"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307" r:id="rId24"/>
    <p:sldId id="319" r:id="rId25"/>
    <p:sldId id="320" r:id="rId26"/>
    <p:sldId id="313" r:id="rId27"/>
    <p:sldId id="279" r:id="rId28"/>
    <p:sldId id="280" r:id="rId29"/>
    <p:sldId id="259" r:id="rId30"/>
    <p:sldId id="260" r:id="rId31"/>
    <p:sldId id="281" r:id="rId32"/>
    <p:sldId id="262" r:id="rId33"/>
    <p:sldId id="282" r:id="rId34"/>
    <p:sldId id="283" r:id="rId35"/>
    <p:sldId id="284" r:id="rId36"/>
    <p:sldId id="285" r:id="rId37"/>
    <p:sldId id="286" r:id="rId38"/>
    <p:sldId id="287" r:id="rId39"/>
    <p:sldId id="288" r:id="rId40"/>
    <p:sldId id="289" r:id="rId41"/>
    <p:sldId id="290" r:id="rId4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Помір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307A7-4BB7-41C1-A40B-506C896D1978}" type="datetimeFigureOut">
              <a:rPr lang="uk-UA" smtClean="0"/>
              <a:t>19.02.2024</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8F015-2F1F-49B9-B8AA-CE77C421E100}" type="slidenum">
              <a:rPr lang="uk-UA" smtClean="0"/>
              <a:t>‹#›</a:t>
            </a:fld>
            <a:endParaRPr lang="uk-UA"/>
          </a:p>
        </p:txBody>
      </p:sp>
    </p:spTree>
    <p:extLst>
      <p:ext uri="{BB962C8B-B14F-4D97-AF65-F5344CB8AC3E}">
        <p14:creationId xmlns:p14="http://schemas.microsoft.com/office/powerpoint/2010/main" val="281087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dirty="0">
                <a:latin typeface="Arial" pitchFamily="34" charset="0"/>
                <a:ea typeface="Arial" pitchFamily="34" charset="0"/>
              </a:rPr>
              <a:t> </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59040CE2-8839-46ED-A0D4-5503F675E9A5}" type="slidenum">
              <a:rPr lang="en-US" altLang="en-US" sz="1200"/>
              <a:t>3</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C398F015-2F1F-49B9-B8AA-CE77C421E100}" type="slidenum">
              <a:rPr lang="uk-UA" smtClean="0"/>
              <a:t>4</a:t>
            </a:fld>
            <a:endParaRPr lang="uk-UA"/>
          </a:p>
        </p:txBody>
      </p:sp>
    </p:spTree>
    <p:extLst>
      <p:ext uri="{BB962C8B-B14F-4D97-AF65-F5344CB8AC3E}">
        <p14:creationId xmlns:p14="http://schemas.microsoft.com/office/powerpoint/2010/main" val="724995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dirty="0">
                <a:latin typeface="Arial" pitchFamily="34" charset="0"/>
                <a:ea typeface="Arial" pitchFamily="34" charset="0"/>
              </a:rPr>
              <a:t>
</a:t>
            </a:r>
          </a:p>
          <a:p>
            <a:pPr marL="0" lvl="0" indent="0"/>
            <a:r>
              <a:rPr lang="en-US" altLang="en-US" dirty="0">
                <a:latin typeface="Arial" pitchFamily="34" charset="0"/>
                <a:ea typeface="Arial" pitchFamily="34" charset="0"/>
              </a:rPr>
              <a:t>Unless provided in the caption above, the following copyright applies to the content of this slide: This article has been co-published with permission in the European Heart Journal and European Journal of Heart Failure. © the European Society of Cardiology 2021. All rights reserved. The articles are identical except for minor stylistic and spelling differences in keeping with each journal’s style. Either citation can be used when citing this article. For permissions, please email </a:t>
            </a:r>
            <a:r>
              <a:rPr lang="en-US" altLang="en-US" dirty="0" err="1">
                <a:latin typeface="Arial" pitchFamily="34" charset="0"/>
                <a:ea typeface="Arial" pitchFamily="34" charset="0"/>
              </a:rPr>
              <a:t>journals.permissions@oup.com.This</a:t>
            </a:r>
            <a:r>
              <a:rPr lang="en-US" altLang="en-US" dirty="0">
                <a:latin typeface="Arial" pitchFamily="34" charset="0"/>
                <a:ea typeface="Arial" pitchFamily="34" charset="0"/>
              </a:rPr>
              <a:t> article is published and distributed under the terms of the Oxford University Press, Standard Journals Publication Model (https://academic.oup.com/journals/pages/open_access/funder_policies/chorus/standard_publication_model)</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4F0CFFB3-A51C-4E54-91DD-4A5EECAFD960}" type="slidenum">
              <a:rPr lang="en-US" altLang="en-US" sz="1200"/>
              <a:t>7</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F3E114-C851-4ABF-AA5E-F81E8E1DF85F}"/>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EE3DE60A-7D86-4224-97BB-77FC28AE43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5B8A420C-10BF-452E-A139-FC47FF1C3143}"/>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20777D58-B5CC-49ED-B8BB-8B9144E7DD6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235A29F-687D-4F03-B110-D45379C992F8}"/>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843926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EBA246-E8E0-4634-816A-4ADDB8BAAD79}"/>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CD24C9B-231F-453B-BBB4-5491EF3709DD}"/>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D1E724D-3A82-4B17-8DF6-062C2E885B54}"/>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1051F230-BC6A-4D34-AFC2-20338777C8F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26E7BCE-D34F-41E5-8F52-9B6891E17C6E}"/>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2809763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203663-FA42-43BE-ABF1-A9B44ECC53A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69E3ADFC-5363-48F9-8DF6-E02B15306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id="{F5C15154-B2AF-4AEE-B822-F04E7EDD49C4}"/>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ED090347-3129-4005-AEBF-37383E697D7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1E49021-A28B-45BE-B3E3-D92B5ED906BD}"/>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860450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125F2B-528D-416C-B628-B2A9F1AC346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F02B629-7B29-4CFA-9822-2FD58F8B8758}"/>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6D4C9F5-CD93-4BD1-8BA0-4877F062F51C}"/>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32EE3B9D-C84B-4A0C-B669-7759E99D8918}"/>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CFA6A41C-BF37-440B-9C4A-0D47E7A65DD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B8C8F61-5C3D-4938-BAD1-53F9B161F396}"/>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067768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20A962-7A22-4F69-AC97-609F8E6A8E06}"/>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484DF63C-D640-4324-9A1B-BBCDB6A9CA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id="{D9128704-52CF-4250-BC75-61A06ECA920B}"/>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2C53FB1E-0724-472D-BCB1-117F96AE9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id="{1BF97728-2513-4C79-96A8-3A3806FA24BD}"/>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4BF7D9A5-74C8-46E2-BB1A-FB84A4FB9BFB}"/>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8" name="Місце для нижнього колонтитула 7">
            <a:extLst>
              <a:ext uri="{FF2B5EF4-FFF2-40B4-BE49-F238E27FC236}">
                <a16:creationId xmlns:a16="http://schemas.microsoft.com/office/drawing/2014/main" id="{EDD6BDFC-BF30-4F6B-B3B6-51A00B891F55}"/>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54F3771-A65F-4009-A2BB-F9514D92A3F0}"/>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52252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34653-C40F-445B-8C48-3780F079520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20E2D35B-E3FE-4FE4-8E30-0847A78A164F}"/>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4" name="Місце для нижнього колонтитула 3">
            <a:extLst>
              <a:ext uri="{FF2B5EF4-FFF2-40B4-BE49-F238E27FC236}">
                <a16:creationId xmlns:a16="http://schemas.microsoft.com/office/drawing/2014/main" id="{34D2CDB8-177B-465A-AED1-937D5609ACF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F95A343B-448E-43A5-B1E6-EB808C1D6429}"/>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1033328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8D3C3CBC-E4EA-4E2F-96E0-D5E8F6A4A116}"/>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3" name="Місце для нижнього колонтитула 2">
            <a:extLst>
              <a:ext uri="{FF2B5EF4-FFF2-40B4-BE49-F238E27FC236}">
                <a16:creationId xmlns:a16="http://schemas.microsoft.com/office/drawing/2014/main" id="{BAFD76E5-C9A0-45F7-8950-0AA826320D04}"/>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A97F4CED-649B-4CC6-B1B0-743645B6C41F}"/>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064632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605853-89DC-456C-B40E-3C17EE7F962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C462827-09F8-495A-98B9-722D793B5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57DBF11-467C-4346-8CF2-F3F00D4AC9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66A2C96D-7238-4B66-A492-7E4BB3D1BDC2}"/>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8279946B-F984-4680-A844-8A9BB6F82E1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9FD03F4-B1D3-482B-A73B-AA90B4F2DDBC}"/>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953059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2C80ED-A437-4F59-B49C-3B26E6031FF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E059519C-DEC1-421D-BC03-5388ACD12B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5C230DB7-6639-4E8D-84A7-FB58ADFEA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2481CA5E-AE10-498A-86BA-310043406167}"/>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6" name="Місце для нижнього колонтитула 5">
            <a:extLst>
              <a:ext uri="{FF2B5EF4-FFF2-40B4-BE49-F238E27FC236}">
                <a16:creationId xmlns:a16="http://schemas.microsoft.com/office/drawing/2014/main" id="{2C1564F3-FA91-4A51-A861-E463542181F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BD7CF68-B181-444B-A17C-2454BA8359C1}"/>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4110874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B2FAF3-8889-454A-9CA4-C5E85A57A54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B7D5EF48-AEED-4000-973C-D8ACFDECA538}"/>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FFCA75-3683-4A1F-9EF8-5A00A143A955}"/>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F2040C5C-FCDF-46F0-AB5E-1AD77813ACC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36E72BF-925E-436E-9D51-A1C1586BBCE3}"/>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413959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9A3C135F-ECA4-4A6E-8CE4-BCB36457D4EE}"/>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C83941A4-213C-40E1-BCF5-00E3C7000F86}"/>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9A0397C-5F2F-4408-8852-8F6C610A62ED}"/>
              </a:ext>
            </a:extLst>
          </p:cNvPr>
          <p:cNvSpPr>
            <a:spLocks noGrp="1"/>
          </p:cNvSpPr>
          <p:nvPr>
            <p:ph type="dt" sz="half" idx="10"/>
          </p:nvPr>
        </p:nvSpPr>
        <p:spPr/>
        <p:txBody>
          <a:body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A8ACB24C-47F9-4489-97AE-8621CABDC6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F6C56A3-6592-40B7-A9FE-F141A2D1C0B5}"/>
              </a:ext>
            </a:extLst>
          </p:cNvPr>
          <p:cNvSpPr>
            <a:spLocks noGrp="1"/>
          </p:cNvSpPr>
          <p:nvPr>
            <p:ph type="sldNum" sz="quarter" idx="12"/>
          </p:nvPr>
        </p:nvSpPr>
        <p:spPr/>
        <p:txBody>
          <a:bodyPr/>
          <a:lstStyle/>
          <a:p>
            <a:fld id="{86BC230B-AE4D-48B8-A6DB-270681DED926}" type="slidenum">
              <a:rPr lang="uk-UA" smtClean="0"/>
              <a:t>‹#›</a:t>
            </a:fld>
            <a:endParaRPr lang="uk-UA"/>
          </a:p>
        </p:txBody>
      </p:sp>
    </p:spTree>
    <p:extLst>
      <p:ext uri="{BB962C8B-B14F-4D97-AF65-F5344CB8AC3E}">
        <p14:creationId xmlns:p14="http://schemas.microsoft.com/office/powerpoint/2010/main" val="391047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80731"/>
            <a:ext cx="10972800" cy="44418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p:cNvSpPr>
            <a:spLocks noGrp="1"/>
          </p:cNvSpPr>
          <p:nvPr>
            <p:ph type="title"/>
          </p:nvPr>
        </p:nvSpPr>
        <p:spPr bwMode="auto">
          <a:xfrm>
            <a:off x="609601" y="425451"/>
            <a:ext cx="8145137" cy="612775"/>
          </a:xfrm>
          <a:prstGeom prst="rect">
            <a:avLst/>
          </a:prstGeom>
          <a:noFill/>
          <a:ln>
            <a:noFill/>
          </a:ln>
        </p:spPr>
        <p:txBody>
          <a:bodyPr/>
          <a:lstStyle/>
          <a:p>
            <a:pPr lvl="0"/>
            <a:r>
              <a:rPr lang="en-US" altLang="en-US"/>
              <a:t>Click to edit Master title style</a:t>
            </a:r>
          </a:p>
        </p:txBody>
      </p:sp>
      <p:sp>
        <p:nvSpPr>
          <p:cNvPr id="2054" name="Footer Placeholder 3"/>
          <p:cNvSpPr>
            <a:spLocks noGrp="1"/>
          </p:cNvSpPr>
          <p:nvPr>
            <p:ph type="ftr" sz="quarter" idx="10"/>
          </p:nvPr>
        </p:nvSpPr>
        <p:spPr>
          <a:xfrm>
            <a:off x="0" y="5994400"/>
            <a:ext cx="10236200" cy="863600"/>
          </a:xfrm>
          <a:prstGeom prst="rect">
            <a:avLst/>
          </a:prstGeom>
        </p:spPr>
        <p:txBody>
          <a:bodyPr vert="horz" lIns="180000" tIns="0" rIns="180000" bIns="0" rtlCol="0" anchor="ctr"/>
          <a:lstStyle>
            <a:lvl1pPr eaLnBrk="0" hangingPunct="0">
              <a:defRPr sz="1000"/>
            </a:lvl1pPr>
          </a:lstStyle>
          <a:p>
            <a:pPr algn="l" fontAlgn="base">
              <a:spcBef>
                <a:spcPct val="0"/>
              </a:spcBef>
              <a:spcAft>
                <a:spcPts val="600"/>
              </a:spcAft>
              <a:defRPr/>
            </a:pPr>
            <a:endParaRPr lang="en-US">
              <a:solidFill>
                <a:srgbClr val="2A2A2A"/>
              </a:solidFill>
              <a:latin typeface="Arial" pitchFamily="34" charset="0"/>
              <a:ea typeface="ＭＳ Ｐゴシック" pitchFamily="34" charset="-128"/>
            </a:endParaRPr>
          </a:p>
        </p:txBody>
      </p:sp>
    </p:spTree>
    <p:extLst>
      <p:ext uri="{BB962C8B-B14F-4D97-AF65-F5344CB8AC3E}">
        <p14:creationId xmlns:p14="http://schemas.microsoft.com/office/powerpoint/2010/main" val="239831724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00925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77" b="0" i="0">
                <a:solidFill>
                  <a:srgbClr val="C00000"/>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0835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3475938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6E043A7D-60F1-4221-B225-DD8E1DC33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AEFFF7F-7C19-4B21-98FC-5C65C6B9B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2013FE-CC2D-4358-85CA-E8FB8C4E50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B14C1-DD37-4B62-AADD-46516FE9500D}" type="datetimeFigureOut">
              <a:rPr lang="uk-UA" smtClean="0"/>
              <a:t>19.02.2024</a:t>
            </a:fld>
            <a:endParaRPr lang="uk-UA"/>
          </a:p>
        </p:txBody>
      </p:sp>
      <p:sp>
        <p:nvSpPr>
          <p:cNvPr id="5" name="Місце для нижнього колонтитула 4">
            <a:extLst>
              <a:ext uri="{FF2B5EF4-FFF2-40B4-BE49-F238E27FC236}">
                <a16:creationId xmlns:a16="http://schemas.microsoft.com/office/drawing/2014/main" id="{16852CF0-0688-4F45-9870-21277C6A4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65E5B194-3BEC-4835-BE32-DE5D9B3EC1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BC230B-AE4D-48B8-A6DB-270681DED926}" type="slidenum">
              <a:rPr lang="uk-UA" smtClean="0"/>
              <a:t>‹#›</a:t>
            </a:fld>
            <a:endParaRPr lang="uk-UA"/>
          </a:p>
        </p:txBody>
      </p:sp>
    </p:spTree>
    <p:extLst>
      <p:ext uri="{BB962C8B-B14F-4D97-AF65-F5344CB8AC3E}">
        <p14:creationId xmlns:p14="http://schemas.microsoft.com/office/powerpoint/2010/main" val="3065753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93/eurheartj/ehab368"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93/eurheartj/ehab368"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3737" y="2329100"/>
            <a:ext cx="8741329" cy="1143008"/>
          </a:xfrm>
        </p:spPr>
        <p:txBody>
          <a:bodyPr>
            <a:noAutofit/>
          </a:bodyPr>
          <a:lstStyle/>
          <a:p>
            <a:pPr algn="ctr"/>
            <a:r>
              <a:rPr lang="uk-UA" sz="2800" b="1" dirty="0">
                <a:latin typeface="Arial" panose="020B0604020202020204" pitchFamily="34" charset="0"/>
                <a:cs typeface="Arial" panose="020B0604020202020204" pitchFamily="34" charset="0"/>
              </a:rPr>
              <a:t>ГОСТРА СЕРЦЕВА НЕДОСТАТНІСТЬ</a:t>
            </a:r>
            <a:r>
              <a:rPr lang="en-US" sz="2800" b="1" dirty="0">
                <a:latin typeface="Arial" panose="020B0604020202020204" pitchFamily="34" charset="0"/>
                <a:cs typeface="Arial" panose="020B0604020202020204" pitchFamily="34" charset="0"/>
              </a:rPr>
              <a:t>. </a:t>
            </a:r>
            <a:br>
              <a:rPr lang="uk-UA" sz="2800" b="1" dirty="0">
                <a:latin typeface="Arial" panose="020B0604020202020204" pitchFamily="34" charset="0"/>
                <a:cs typeface="Arial" panose="020B0604020202020204" pitchFamily="34" charset="0"/>
              </a:rPr>
            </a:br>
            <a:r>
              <a:rPr lang="uk-UA" sz="2800" b="1" dirty="0">
                <a:latin typeface="Arial" panose="020B0604020202020204" pitchFamily="34" charset="0"/>
                <a:cs typeface="Arial" panose="020B0604020202020204" pitchFamily="34" charset="0"/>
              </a:rPr>
              <a:t>НАБРЯК ЛЕГЕНЬ</a:t>
            </a:r>
            <a:r>
              <a:rPr lang="en-US" sz="2800" b="1" dirty="0">
                <a:latin typeface="Arial" panose="020B0604020202020204" pitchFamily="34" charset="0"/>
                <a:cs typeface="Arial" panose="020B0604020202020204" pitchFamily="34" charset="0"/>
              </a:rPr>
              <a:t>.</a:t>
            </a:r>
            <a:endParaRPr lang="uk-UA" sz="2800" b="1" dirty="0">
              <a:latin typeface="Arial" panose="020B0604020202020204" pitchFamily="34" charset="0"/>
              <a:cs typeface="Arial" panose="020B0604020202020204" pitchFamily="34" charset="0"/>
            </a:endParaRPr>
          </a:p>
        </p:txBody>
      </p:sp>
      <p:sp>
        <p:nvSpPr>
          <p:cNvPr id="4" name="Прямокутник 3"/>
          <p:cNvSpPr/>
          <p:nvPr/>
        </p:nvSpPr>
        <p:spPr>
          <a:xfrm>
            <a:off x="2666977" y="857232"/>
            <a:ext cx="7275782" cy="872034"/>
          </a:xfrm>
          <a:prstGeom prst="rect">
            <a:avLst/>
          </a:prstGeom>
        </p:spPr>
        <p:txBody>
          <a:bodyPr wrap="square">
            <a:spAutoFit/>
          </a:bodyPr>
          <a:lstStyle/>
          <a:p>
            <a:pPr algn="ctr">
              <a:lnSpc>
                <a:spcPct val="150000"/>
              </a:lnSpc>
            </a:pPr>
            <a:r>
              <a:rPr lang="uk-UA" dirty="0">
                <a:latin typeface="Arial" pitchFamily="34" charset="0"/>
                <a:cs typeface="Arial" pitchFamily="34" charset="0"/>
              </a:rPr>
              <a:t>Одеський національний медичний університет</a:t>
            </a:r>
          </a:p>
          <a:p>
            <a:pPr algn="ctr">
              <a:lnSpc>
                <a:spcPct val="150000"/>
              </a:lnSpc>
            </a:pPr>
            <a:r>
              <a:rPr lang="uk-UA" dirty="0">
                <a:latin typeface="Arial" pitchFamily="34" charset="0"/>
                <a:cs typeface="Arial" pitchFamily="34" charset="0"/>
              </a:rPr>
              <a:t>Кафедра внутрішньої медицини №2</a:t>
            </a:r>
          </a:p>
        </p:txBody>
      </p:sp>
      <p:sp>
        <p:nvSpPr>
          <p:cNvPr id="5" name="Прямокутник 4"/>
          <p:cNvSpPr/>
          <p:nvPr/>
        </p:nvSpPr>
        <p:spPr>
          <a:xfrm>
            <a:off x="5155678" y="5214950"/>
            <a:ext cx="1351652" cy="369332"/>
          </a:xfrm>
          <a:prstGeom prst="rect">
            <a:avLst/>
          </a:prstGeom>
        </p:spPr>
        <p:txBody>
          <a:bodyPr wrap="none">
            <a:spAutoFit/>
          </a:bodyPr>
          <a:lstStyle/>
          <a:p>
            <a:r>
              <a:rPr lang="uk-UA" dirty="0">
                <a:latin typeface="Arial" pitchFamily="34" charset="0"/>
                <a:cs typeface="Arial" pitchFamily="34" charset="0"/>
              </a:rPr>
              <a:t>2023-2024 </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5C7DD90-6A64-4D62-AEF8-07C2F34093A5}"/>
              </a:ext>
            </a:extLst>
          </p:cNvPr>
          <p:cNvSpPr/>
          <p:nvPr/>
        </p:nvSpPr>
        <p:spPr>
          <a:xfrm>
            <a:off x="884766" y="1313303"/>
            <a:ext cx="10422467" cy="5262979"/>
          </a:xfrm>
          <a:prstGeom prst="rect">
            <a:avLst/>
          </a:prstGeom>
        </p:spPr>
        <p:txBody>
          <a:bodyPr wrap="square">
            <a:spAutoFit/>
          </a:bodyPr>
          <a:lstStyle/>
          <a:p>
            <a:r>
              <a:rPr lang="uk-UA" sz="2800" b="1" dirty="0">
                <a:solidFill>
                  <a:srgbClr val="2A2A2A"/>
                </a:solidFill>
                <a:latin typeface="Arial" panose="020B0604020202020204" pitchFamily="34" charset="0"/>
                <a:cs typeface="Arial" panose="020B0604020202020204" pitchFamily="34" charset="0"/>
              </a:rPr>
              <a:t>ГСН </a:t>
            </a:r>
            <a:r>
              <a:rPr lang="uk-UA" sz="2800" dirty="0">
                <a:solidFill>
                  <a:srgbClr val="2A2A2A"/>
                </a:solidFill>
                <a:latin typeface="Arial" panose="020B0604020202020204" pitchFamily="34" charset="0"/>
                <a:cs typeface="Arial" panose="020B0604020202020204" pitchFamily="34" charset="0"/>
              </a:rPr>
              <a:t>- це швидка або поступова поява симптомів та/або ознак СН, достатньо важких для того, щоб пацієнт звернувся за невідкладною медичною допомогою, що призвело до незапланованої госпіталізації або відвідування відділення невідкладної допомоги. </a:t>
            </a:r>
          </a:p>
          <a:p>
            <a:endParaRPr lang="uk-UA" sz="2800" b="1" dirty="0">
              <a:solidFill>
                <a:srgbClr val="2A2A2A"/>
              </a:solidFill>
              <a:latin typeface="Arial" panose="020B0604020202020204" pitchFamily="34" charset="0"/>
              <a:cs typeface="Arial" panose="020B0604020202020204" pitchFamily="34" charset="0"/>
            </a:endParaRPr>
          </a:p>
          <a:p>
            <a:r>
              <a:rPr lang="uk-UA" sz="2800" b="1" dirty="0">
                <a:solidFill>
                  <a:srgbClr val="2A2A2A"/>
                </a:solidFill>
                <a:latin typeface="Arial" panose="020B0604020202020204" pitchFamily="34" charset="0"/>
                <a:cs typeface="Arial" panose="020B0604020202020204" pitchFamily="34" charset="0"/>
              </a:rPr>
              <a:t>ГСН </a:t>
            </a:r>
            <a:r>
              <a:rPr lang="uk-UA" sz="2800" dirty="0">
                <a:solidFill>
                  <a:srgbClr val="2A2A2A"/>
                </a:solidFill>
                <a:latin typeface="Arial" panose="020B0604020202020204" pitchFamily="34" charset="0"/>
                <a:cs typeface="Arial" panose="020B0604020202020204" pitchFamily="34" charset="0"/>
              </a:rPr>
              <a:t>може бути першим проявом СН (новий напад) або, частіше, бути наслідком </a:t>
            </a:r>
            <a:r>
              <a:rPr lang="uk-UA" sz="2800" i="1" dirty="0">
                <a:solidFill>
                  <a:srgbClr val="2A2A2A"/>
                </a:solidFill>
                <a:latin typeface="Arial" panose="020B0604020202020204" pitchFamily="34" charset="0"/>
                <a:cs typeface="Arial" panose="020B0604020202020204" pitchFamily="34" charset="0"/>
              </a:rPr>
              <a:t>гострої декомпенсації </a:t>
            </a:r>
            <a:r>
              <a:rPr lang="uk-UA" sz="2800" dirty="0">
                <a:solidFill>
                  <a:srgbClr val="2A2A2A"/>
                </a:solidFill>
                <a:latin typeface="Arial" panose="020B0604020202020204" pitchFamily="34" charset="0"/>
                <a:cs typeface="Arial" panose="020B0604020202020204" pitchFamily="34" charset="0"/>
              </a:rPr>
              <a:t>хронічної СН. Порівняно з пацієнтами з гострою </a:t>
            </a:r>
            <a:r>
              <a:rPr lang="uk-UA" sz="2800" dirty="0" err="1">
                <a:solidFill>
                  <a:srgbClr val="2A2A2A"/>
                </a:solidFill>
                <a:latin typeface="Arial" panose="020B0604020202020204" pitchFamily="34" charset="0"/>
                <a:cs typeface="Arial" panose="020B0604020202020204" pitchFamily="34" charset="0"/>
              </a:rPr>
              <a:t>декомпенсованою</a:t>
            </a:r>
            <a:r>
              <a:rPr lang="uk-UA" sz="2800" dirty="0">
                <a:solidFill>
                  <a:srgbClr val="2A2A2A"/>
                </a:solidFill>
                <a:latin typeface="Arial" panose="020B0604020202020204" pitchFamily="34" charset="0"/>
                <a:cs typeface="Arial" panose="020B0604020202020204" pitchFamily="34" charset="0"/>
              </a:rPr>
              <a:t> ХСН, пацієнти з новою СН можуть мати вищу госпітальну смертність, але нижчу смертність після виписки та частоту повторних госпіталізацій.</a:t>
            </a:r>
            <a:endParaRPr lang="uk-U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456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5765800" y="6297081"/>
            <a:ext cx="6426200" cy="628651"/>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lang="en-US" altLang="en-US" sz="1000" i="1" dirty="0">
                <a:solidFill>
                  <a:srgbClr val="333333"/>
                </a:solidFill>
              </a:rPr>
              <a:t>Eur Heart J</a:t>
            </a:r>
            <a:r>
              <a:rPr lang="en-US" altLang="en-US" sz="1000" dirty="0">
                <a:solidFill>
                  <a:srgbClr val="333333"/>
                </a:solidFill>
              </a:rPr>
              <a:t>, Volume 42, Issue 36, 21 September 2021, Pages 3599–3726, </a:t>
            </a:r>
            <a:r>
              <a:rPr lang="en-US" altLang="en-US" sz="1000" dirty="0">
                <a:solidFill>
                  <a:srgbClr val="333333"/>
                </a:solidFill>
                <a:hlinkClick r:id="rId3"/>
              </a:rPr>
              <a:t>https://doi.org/10.1093/eurheartj/ehab368</a:t>
            </a:r>
            <a:endParaRPr lang="en-US" altLang="en-US" sz="1000" dirty="0">
              <a:solidFill>
                <a:srgbClr val="333333"/>
              </a:solidFill>
            </a:endParaRPr>
          </a:p>
          <a:p>
            <a:pPr marL="0" indent="0" eaLnBrk="1" hangingPunct="1">
              <a:spcBef>
                <a:spcPct val="0"/>
              </a:spcBef>
              <a:spcAft>
                <a:spcPts val="600"/>
              </a:spcAft>
              <a:buNone/>
            </a:pPr>
            <a:r>
              <a:rPr lang="en-US" altLang="en-US" sz="800" dirty="0">
                <a:solidFill>
                  <a:srgbClr val="2A2A2A"/>
                </a:solidFill>
              </a:rPr>
              <a:t>The content of this slide may be subject to copyright: please see the slide notes for details.</a:t>
            </a:r>
            <a:endParaRPr lang="en-US" altLang="en-US" sz="800" dirty="0">
              <a:solidFill>
                <a:srgbClr val="333333"/>
              </a:solidFill>
            </a:endParaRPr>
          </a:p>
        </p:txBody>
      </p:sp>
      <p:sp>
        <p:nvSpPr>
          <p:cNvPr id="5123" name="Title 1"/>
          <p:cNvSpPr>
            <a:spLocks noGrp="1"/>
          </p:cNvSpPr>
          <p:nvPr>
            <p:ph type="title"/>
          </p:nvPr>
        </p:nvSpPr>
        <p:spPr>
          <a:xfrm>
            <a:off x="578498" y="177382"/>
            <a:ext cx="8849664" cy="339659"/>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lgn="ctr"/>
            <a:r>
              <a:rPr lang="en-US" altLang="en-US" sz="1800" dirty="0"/>
              <a:t>Diagnostic workup of new onset acute heart failure. </a:t>
            </a:r>
          </a:p>
        </p:txBody>
      </p:sp>
      <p:pic>
        <p:nvPicPr>
          <p:cNvPr id="5125" name="New picture"/>
          <p:cNvPicPr/>
          <p:nvPr/>
        </p:nvPicPr>
        <p:blipFill>
          <a:blip r:embed="rId4"/>
          <a:stretch>
            <a:fillRect/>
          </a:stretch>
        </p:blipFill>
        <p:spPr>
          <a:xfrm>
            <a:off x="2748729" y="633270"/>
            <a:ext cx="6158204" cy="4591737"/>
          </a:xfrm>
          <a:prstGeom prst="rect">
            <a:avLst/>
          </a:prstGeom>
        </p:spPr>
      </p:pic>
      <p:pic>
        <p:nvPicPr>
          <p:cNvPr id="5126" name="New picture"/>
          <p:cNvPicPr/>
          <p:nvPr/>
        </p:nvPicPr>
        <p:blipFill>
          <a:blip r:embed="rId5"/>
          <a:stretch>
            <a:fillRect/>
          </a:stretch>
        </p:blipFill>
        <p:spPr>
          <a:xfrm>
            <a:off x="9089241" y="425450"/>
            <a:ext cx="1121558" cy="508000"/>
          </a:xfrm>
          <a:prstGeom prst="rect">
            <a:avLst/>
          </a:prstGeom>
        </p:spPr>
      </p:pic>
      <p:sp>
        <p:nvSpPr>
          <p:cNvPr id="2" name="Прямокутник 1">
            <a:extLst>
              <a:ext uri="{FF2B5EF4-FFF2-40B4-BE49-F238E27FC236}">
                <a16:creationId xmlns:a16="http://schemas.microsoft.com/office/drawing/2014/main" id="{4ABC489E-6DC6-4154-A4A0-2177D29E9065}"/>
              </a:ext>
            </a:extLst>
          </p:cNvPr>
          <p:cNvSpPr/>
          <p:nvPr/>
        </p:nvSpPr>
        <p:spPr>
          <a:xfrm>
            <a:off x="9888808" y="1703700"/>
            <a:ext cx="1972734" cy="1815882"/>
          </a:xfrm>
          <a:prstGeom prst="rect">
            <a:avLst/>
          </a:prstGeom>
        </p:spPr>
        <p:txBody>
          <a:bodyPr wrap="square">
            <a:spAutoFit/>
          </a:bodyPr>
          <a:lstStyle/>
          <a:p>
            <a:r>
              <a:rPr lang="en-US" sz="1400" b="0" i="0" dirty="0">
                <a:solidFill>
                  <a:srgbClr val="2A2A2A"/>
                </a:solidFill>
                <a:effectLst/>
                <a:latin typeface="Arial" panose="020B0604020202020204" pitchFamily="34" charset="0"/>
                <a:cs typeface="Arial" panose="020B0604020202020204" pitchFamily="34" charset="0"/>
              </a:rPr>
              <a:t>BNP = B-type natriuretic peptide; MR-</a:t>
            </a:r>
            <a:r>
              <a:rPr lang="en-US" sz="1400" b="0" i="0" dirty="0" err="1">
                <a:solidFill>
                  <a:srgbClr val="2A2A2A"/>
                </a:solidFill>
                <a:effectLst/>
                <a:latin typeface="Arial" panose="020B0604020202020204" pitchFamily="34" charset="0"/>
                <a:cs typeface="Arial" panose="020B0604020202020204" pitchFamily="34" charset="0"/>
              </a:rPr>
              <a:t>proANP</a:t>
            </a:r>
            <a:r>
              <a:rPr lang="en-US" sz="1400" b="0" i="0" dirty="0">
                <a:solidFill>
                  <a:srgbClr val="2A2A2A"/>
                </a:solidFill>
                <a:effectLst/>
                <a:latin typeface="Arial" panose="020B0604020202020204" pitchFamily="34" charset="0"/>
                <a:cs typeface="Arial" panose="020B0604020202020204" pitchFamily="34" charset="0"/>
              </a:rPr>
              <a:t> = mid-regional pro-atrial natriuretic peptide; NT-</a:t>
            </a:r>
            <a:r>
              <a:rPr lang="en-US" sz="1400" b="0" i="0" dirty="0" err="1">
                <a:solidFill>
                  <a:srgbClr val="2A2A2A"/>
                </a:solidFill>
                <a:effectLst/>
                <a:latin typeface="Arial" panose="020B0604020202020204" pitchFamily="34" charset="0"/>
                <a:cs typeface="Arial" panose="020B0604020202020204" pitchFamily="34" charset="0"/>
              </a:rPr>
              <a:t>proBNP</a:t>
            </a:r>
            <a:r>
              <a:rPr lang="en-US" sz="1400" b="0" i="0" dirty="0">
                <a:solidFill>
                  <a:srgbClr val="2A2A2A"/>
                </a:solidFill>
                <a:effectLst/>
                <a:latin typeface="Arial" panose="020B0604020202020204" pitchFamily="34" charset="0"/>
                <a:cs typeface="Arial" panose="020B0604020202020204" pitchFamily="34" charset="0"/>
              </a:rPr>
              <a:t> = N-terminal pro-B-type natriuretic peptide</a:t>
            </a:r>
            <a:endParaRPr lang="uk-UA" sz="1400" dirty="0">
              <a:latin typeface="Arial" panose="020B0604020202020204" pitchFamily="34" charset="0"/>
              <a:cs typeface="Arial" panose="020B0604020202020204" pitchFamily="34" charset="0"/>
            </a:endParaRPr>
          </a:p>
        </p:txBody>
      </p:sp>
      <p:sp>
        <p:nvSpPr>
          <p:cNvPr id="3" name="Прямокутник 2">
            <a:extLst>
              <a:ext uri="{FF2B5EF4-FFF2-40B4-BE49-F238E27FC236}">
                <a16:creationId xmlns:a16="http://schemas.microsoft.com/office/drawing/2014/main" id="{7D6B99EE-691F-4BA0-AA9F-1A130F0D970A}"/>
              </a:ext>
            </a:extLst>
          </p:cNvPr>
          <p:cNvSpPr/>
          <p:nvPr/>
        </p:nvSpPr>
        <p:spPr>
          <a:xfrm>
            <a:off x="578498" y="5262999"/>
            <a:ext cx="10498667" cy="1169551"/>
          </a:xfrm>
          <a:prstGeom prst="rect">
            <a:avLst/>
          </a:prstGeom>
        </p:spPr>
        <p:txBody>
          <a:bodyPr wrap="square">
            <a:spAutoFit/>
          </a:bodyPr>
          <a:lstStyle/>
          <a:p>
            <a:r>
              <a:rPr lang="en-US" sz="1400" b="0" i="0" dirty="0">
                <a:solidFill>
                  <a:srgbClr val="2A2A2A"/>
                </a:solidFill>
                <a:effectLst/>
                <a:latin typeface="Arial" panose="020B0604020202020204" pitchFamily="34" charset="0"/>
                <a:cs typeface="Arial" panose="020B0604020202020204" pitchFamily="34" charset="0"/>
              </a:rPr>
              <a:t> </a:t>
            </a:r>
            <a:r>
              <a:rPr lang="en-US" sz="1400" b="0" i="0" baseline="30000" dirty="0" err="1">
                <a:solidFill>
                  <a:srgbClr val="2A2A2A"/>
                </a:solidFill>
                <a:effectLst/>
                <a:latin typeface="Arial" panose="020B0604020202020204" pitchFamily="34" charset="0"/>
                <a:cs typeface="Arial" panose="020B0604020202020204" pitchFamily="34" charset="0"/>
              </a:rPr>
              <a:t>a</a:t>
            </a:r>
            <a:r>
              <a:rPr lang="en-US" sz="1400" b="0" i="0" dirty="0" err="1">
                <a:solidFill>
                  <a:srgbClr val="2A2A2A"/>
                </a:solidFill>
                <a:effectLst/>
                <a:latin typeface="Arial" panose="020B0604020202020204" pitchFamily="34" charset="0"/>
                <a:cs typeface="Arial" panose="020B0604020202020204" pitchFamily="34" charset="0"/>
              </a:rPr>
              <a:t>Initial</a:t>
            </a:r>
            <a:r>
              <a:rPr lang="en-US" sz="1400" b="0" i="0" dirty="0">
                <a:solidFill>
                  <a:srgbClr val="2A2A2A"/>
                </a:solidFill>
                <a:effectLst/>
                <a:latin typeface="Arial" panose="020B0604020202020204" pitchFamily="34" charset="0"/>
                <a:cs typeface="Arial" panose="020B0604020202020204" pitchFamily="34" charset="0"/>
              </a:rPr>
              <a:t> laboratory exams include troponin, serum creatinine, electrolytes, blood urea nitrogen or urea, TSH, liver function tests as well as D-dimer and procalcitonin when pulmonary embolism or infection are suspected, arterial blood gas analysis in case of respiratory distress, and lactate in case of hypoperfusion. </a:t>
            </a:r>
            <a:r>
              <a:rPr lang="en-US" sz="1400" b="0" i="0" baseline="30000" dirty="0" err="1">
                <a:solidFill>
                  <a:srgbClr val="2A2A2A"/>
                </a:solidFill>
                <a:effectLst/>
                <a:latin typeface="Arial" panose="020B0604020202020204" pitchFamily="34" charset="0"/>
                <a:cs typeface="Arial" panose="020B0604020202020204" pitchFamily="34" charset="0"/>
              </a:rPr>
              <a:t>b</a:t>
            </a:r>
            <a:r>
              <a:rPr lang="en-US" sz="1400" b="0" i="0" dirty="0" err="1">
                <a:solidFill>
                  <a:srgbClr val="2A2A2A"/>
                </a:solidFill>
                <a:effectLst/>
                <a:latin typeface="Arial" panose="020B0604020202020204" pitchFamily="34" charset="0"/>
                <a:cs typeface="Arial" panose="020B0604020202020204" pitchFamily="34" charset="0"/>
              </a:rPr>
              <a:t>Specific</a:t>
            </a:r>
            <a:r>
              <a:rPr lang="en-US" sz="1400" b="0" i="0" dirty="0">
                <a:solidFill>
                  <a:srgbClr val="2A2A2A"/>
                </a:solidFill>
                <a:effectLst/>
                <a:latin typeface="Arial" panose="020B0604020202020204" pitchFamily="34" charset="0"/>
                <a:cs typeface="Arial" panose="020B0604020202020204" pitchFamily="34" charset="0"/>
              </a:rPr>
              <a:t> evaluation includes coronary angiography, in case of suspected ACS, and CT in case of suspected pulmonary embolism. </a:t>
            </a:r>
            <a:r>
              <a:rPr lang="en-US" sz="1400" b="0" i="0" baseline="30000" dirty="0" err="1">
                <a:solidFill>
                  <a:srgbClr val="2A2A2A"/>
                </a:solidFill>
                <a:effectLst/>
                <a:latin typeface="Arial" panose="020B0604020202020204" pitchFamily="34" charset="0"/>
                <a:cs typeface="Arial" panose="020B0604020202020204" pitchFamily="34" charset="0"/>
              </a:rPr>
              <a:t>c</a:t>
            </a:r>
            <a:r>
              <a:rPr lang="en-US" sz="1400" b="0" i="0" dirty="0" err="1">
                <a:solidFill>
                  <a:srgbClr val="2A2A2A"/>
                </a:solidFill>
                <a:effectLst/>
                <a:latin typeface="Arial" panose="020B0604020202020204" pitchFamily="34" charset="0"/>
                <a:cs typeface="Arial" panose="020B0604020202020204" pitchFamily="34" charset="0"/>
              </a:rPr>
              <a:t>Rule</a:t>
            </a:r>
            <a:r>
              <a:rPr lang="en-US" sz="1400" b="0" i="0" dirty="0">
                <a:solidFill>
                  <a:srgbClr val="2A2A2A"/>
                </a:solidFill>
                <a:effectLst/>
                <a:latin typeface="Arial" panose="020B0604020202020204" pitchFamily="34" charset="0"/>
                <a:cs typeface="Arial" panose="020B0604020202020204" pitchFamily="34" charset="0"/>
              </a:rPr>
              <a:t>-in values for the diagnosis of acute HF: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450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&lt;55 years,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900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between 55 and 75 years and </a:t>
            </a:r>
            <a:r>
              <a:rPr lang="en-US" sz="1400" b="0" i="0" u="sng" dirty="0">
                <a:solidFill>
                  <a:srgbClr val="2A2A2A"/>
                </a:solidFill>
                <a:effectLst/>
                <a:latin typeface="Arial" panose="020B0604020202020204" pitchFamily="34" charset="0"/>
                <a:cs typeface="Arial" panose="020B0604020202020204" pitchFamily="34" charset="0"/>
              </a:rPr>
              <a:t>&gt;</a:t>
            </a:r>
            <a:r>
              <a:rPr lang="en-US" sz="1400" b="0" i="0" dirty="0">
                <a:solidFill>
                  <a:srgbClr val="2A2A2A"/>
                </a:solidFill>
                <a:effectLst/>
                <a:latin typeface="Arial" panose="020B0604020202020204" pitchFamily="34" charset="0"/>
                <a:cs typeface="Arial" panose="020B0604020202020204" pitchFamily="34" charset="0"/>
              </a:rPr>
              <a:t>1800 </a:t>
            </a:r>
            <a:r>
              <a:rPr lang="en-US" sz="1400" b="0" i="0" dirty="0" err="1">
                <a:solidFill>
                  <a:srgbClr val="2A2A2A"/>
                </a:solidFill>
                <a:effectLst/>
                <a:latin typeface="Arial" panose="020B0604020202020204" pitchFamily="34" charset="0"/>
                <a:cs typeface="Arial" panose="020B0604020202020204" pitchFamily="34" charset="0"/>
              </a:rPr>
              <a:t>pg</a:t>
            </a:r>
            <a:r>
              <a:rPr lang="en-US" sz="1400" b="0" i="0" dirty="0">
                <a:solidFill>
                  <a:srgbClr val="2A2A2A"/>
                </a:solidFill>
                <a:effectLst/>
                <a:latin typeface="Arial" panose="020B0604020202020204" pitchFamily="34" charset="0"/>
                <a:cs typeface="Arial" panose="020B0604020202020204" pitchFamily="34" charset="0"/>
              </a:rPr>
              <a:t>/mL if aged &gt;75 years</a:t>
            </a:r>
            <a:endParaRPr lang="uk-UA" sz="1400" dirty="0">
              <a:latin typeface="Arial" panose="020B0604020202020204" pitchFamily="34" charset="0"/>
              <a:cs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4A23E-0831-46DF-9AD6-2193E402021F}"/>
              </a:ext>
            </a:extLst>
          </p:cNvPr>
          <p:cNvSpPr>
            <a:spLocks noGrp="1"/>
          </p:cNvSpPr>
          <p:nvPr>
            <p:ph type="title"/>
          </p:nvPr>
        </p:nvSpPr>
        <p:spPr>
          <a:xfrm>
            <a:off x="838200" y="67733"/>
            <a:ext cx="10515600" cy="491067"/>
          </a:xfrm>
        </p:spPr>
        <p:txBody>
          <a:bodyPr>
            <a:normAutofit/>
          </a:bodyPr>
          <a:lstStyle/>
          <a:p>
            <a:pPr algn="ctr"/>
            <a:r>
              <a:rPr lang="ru-RU" sz="2800" dirty="0" err="1">
                <a:latin typeface="Arial" panose="020B0604020202020204" pitchFamily="34" charset="0"/>
                <a:cs typeface="Arial" panose="020B0604020202020204" pitchFamily="34" charset="0"/>
              </a:rPr>
              <a:t>Діагностичні</a:t>
            </a:r>
            <a:r>
              <a:rPr lang="ru-RU" sz="2800" dirty="0">
                <a:latin typeface="Arial" panose="020B0604020202020204" pitchFamily="34" charset="0"/>
                <a:cs typeface="Arial" panose="020B0604020202020204" pitchFamily="34" charset="0"/>
              </a:rPr>
              <a:t> тести у </a:t>
            </a:r>
            <a:r>
              <a:rPr lang="ru-RU" sz="2800" dirty="0" err="1">
                <a:latin typeface="Arial" panose="020B0604020202020204" pitchFamily="34" charset="0"/>
                <a:cs typeface="Arial" panose="020B0604020202020204" pitchFamily="34" charset="0"/>
              </a:rPr>
              <a:t>пацієнтів</a:t>
            </a:r>
            <a:r>
              <a:rPr lang="ru-RU" sz="2800" dirty="0">
                <a:latin typeface="Arial" panose="020B0604020202020204" pitchFamily="34" charset="0"/>
                <a:cs typeface="Arial" panose="020B0604020202020204" pitchFamily="34" charset="0"/>
              </a:rPr>
              <a:t> з </a:t>
            </a:r>
            <a:r>
              <a:rPr lang="uk-UA" sz="2800" u="sng" dirty="0">
                <a:latin typeface="Arial" panose="020B0604020202020204" pitchFamily="34" charset="0"/>
                <a:cs typeface="Arial" panose="020B0604020202020204" pitchFamily="34" charset="0"/>
              </a:rPr>
              <a:t>Г</a:t>
            </a:r>
            <a:r>
              <a:rPr lang="ru-RU" sz="2800" dirty="0">
                <a:latin typeface="Arial" panose="020B0604020202020204" pitchFamily="34" charset="0"/>
                <a:cs typeface="Arial" panose="020B0604020202020204" pitchFamily="34" charset="0"/>
              </a:rPr>
              <a:t>СН</a:t>
            </a:r>
            <a:endParaRPr lang="uk-UA" sz="2800" dirty="0">
              <a:latin typeface="Arial" panose="020B0604020202020204" pitchFamily="34" charset="0"/>
              <a:cs typeface="Arial" panose="020B0604020202020204" pitchFamily="34" charset="0"/>
            </a:endParaRPr>
          </a:p>
        </p:txBody>
      </p:sp>
      <p:graphicFrame>
        <p:nvGraphicFramePr>
          <p:cNvPr id="4" name="Місце для вмісту 3">
            <a:extLst>
              <a:ext uri="{FF2B5EF4-FFF2-40B4-BE49-F238E27FC236}">
                <a16:creationId xmlns:a16="http://schemas.microsoft.com/office/drawing/2014/main" id="{EB862254-B969-46DB-B5EC-28C7706C8045}"/>
              </a:ext>
            </a:extLst>
          </p:cNvPr>
          <p:cNvGraphicFramePr>
            <a:graphicFrameLocks noGrp="1"/>
          </p:cNvGraphicFramePr>
          <p:nvPr>
            <p:ph idx="1"/>
            <p:extLst>
              <p:ext uri="{D42A27DB-BD31-4B8C-83A1-F6EECF244321}">
                <p14:modId xmlns:p14="http://schemas.microsoft.com/office/powerpoint/2010/main" val="3725363304"/>
              </p:ext>
            </p:extLst>
          </p:nvPr>
        </p:nvGraphicFramePr>
        <p:xfrm>
          <a:off x="0" y="409511"/>
          <a:ext cx="12192000" cy="6650458"/>
        </p:xfrm>
        <a:graphic>
          <a:graphicData uri="http://schemas.openxmlformats.org/drawingml/2006/table">
            <a:tbl>
              <a:tblPr firstRow="1" bandRow="1">
                <a:tableStyleId>{7DF18680-E054-41AD-8BC1-D1AEF772440D}</a:tableStyleId>
              </a:tblPr>
              <a:tblGrid>
                <a:gridCol w="3553684">
                  <a:extLst>
                    <a:ext uri="{9D8B030D-6E8A-4147-A177-3AD203B41FA5}">
                      <a16:colId xmlns:a16="http://schemas.microsoft.com/office/drawing/2014/main" val="2428221394"/>
                    </a:ext>
                  </a:extLst>
                </a:gridCol>
                <a:gridCol w="2519494">
                  <a:extLst>
                    <a:ext uri="{9D8B030D-6E8A-4147-A177-3AD203B41FA5}">
                      <a16:colId xmlns:a16="http://schemas.microsoft.com/office/drawing/2014/main" val="3881407499"/>
                    </a:ext>
                  </a:extLst>
                </a:gridCol>
                <a:gridCol w="3059411">
                  <a:extLst>
                    <a:ext uri="{9D8B030D-6E8A-4147-A177-3AD203B41FA5}">
                      <a16:colId xmlns:a16="http://schemas.microsoft.com/office/drawing/2014/main" val="837110895"/>
                    </a:ext>
                  </a:extLst>
                </a:gridCol>
                <a:gridCol w="3059411">
                  <a:extLst>
                    <a:ext uri="{9D8B030D-6E8A-4147-A177-3AD203B41FA5}">
                      <a16:colId xmlns:a16="http://schemas.microsoft.com/office/drawing/2014/main" val="2140186514"/>
                    </a:ext>
                  </a:extLst>
                </a:gridCol>
              </a:tblGrid>
              <a:tr h="460165">
                <a:tc>
                  <a:txBody>
                    <a:bodyPr/>
                    <a:lstStyle/>
                    <a:p>
                      <a:pPr algn="l" fontAlgn="base"/>
                      <a:r>
                        <a:rPr lang="uk-UA" sz="1200" b="1" dirty="0">
                          <a:effectLst/>
                          <a:latin typeface="Arial" panose="020B0604020202020204" pitchFamily="34" charset="0"/>
                          <a:cs typeface="Arial" panose="020B0604020202020204" pitchFamily="34" charset="0"/>
                        </a:rPr>
                        <a:t>Процедура</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a:effectLst/>
                          <a:latin typeface="Arial" panose="020B0604020202020204" pitchFamily="34" charset="0"/>
                          <a:cs typeface="Arial" panose="020B0604020202020204" pitchFamily="34" charset="0"/>
                        </a:rPr>
                        <a:t>Можливі результати</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a:effectLst/>
                          <a:latin typeface="Arial" panose="020B0604020202020204" pitchFamily="34" charset="0"/>
                          <a:cs typeface="Arial" panose="020B0604020202020204" pitchFamily="34" charset="0"/>
                        </a:rPr>
                        <a:t>Діагностична значущість для ГСН</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a:effectLst/>
                          <a:latin typeface="Arial" panose="020B0604020202020204" pitchFamily="34" charset="0"/>
                          <a:cs typeface="Arial" panose="020B0604020202020204" pitchFamily="34" charset="0"/>
                        </a:rPr>
                        <a:t>Покази</a:t>
                      </a:r>
                      <a:endParaRPr lang="en-GB" sz="1200" b="1"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221560221"/>
                  </a:ext>
                </a:extLst>
              </a:tr>
              <a:tr h="460165">
                <a:tc>
                  <a:txBody>
                    <a:bodyPr/>
                    <a:lstStyle/>
                    <a:p>
                      <a:pPr algn="l" fontAlgn="t"/>
                      <a:r>
                        <a:rPr lang="uk-UA" sz="1200" b="1" dirty="0">
                          <a:effectLst/>
                          <a:latin typeface="Arial" panose="020B0604020202020204" pitchFamily="34" charset="0"/>
                          <a:cs typeface="Arial" panose="020B0604020202020204" pitchFamily="34" charset="0"/>
                        </a:rPr>
                        <a:t>ЕКГ</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Аритмії, </a:t>
                      </a:r>
                      <a:r>
                        <a:rPr lang="uk-UA" sz="1200" dirty="0" err="1">
                          <a:effectLst/>
                          <a:latin typeface="Arial" panose="020B0604020202020204" pitchFamily="34" charset="0"/>
                          <a:cs typeface="Arial" panose="020B0604020202020204" pitchFamily="34" charset="0"/>
                        </a:rPr>
                        <a:t>міокардіальна</a:t>
                      </a:r>
                      <a:r>
                        <a:rPr lang="uk-UA" sz="1200" dirty="0">
                          <a:effectLst/>
                          <a:latin typeface="Arial" panose="020B0604020202020204" pitchFamily="34" charset="0"/>
                          <a:cs typeface="Arial" panose="020B0604020202020204" pitchFamily="34" charset="0"/>
                        </a:rPr>
                        <a:t> ішемія</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Виключення ГКС і аритмій</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88836221"/>
                  </a:ext>
                </a:extLst>
              </a:tr>
              <a:tr h="371474">
                <a:tc>
                  <a:txBody>
                    <a:bodyPr/>
                    <a:lstStyle/>
                    <a:p>
                      <a:pPr algn="l" fontAlgn="t"/>
                      <a:r>
                        <a:rPr lang="uk-UA" sz="1200" b="1" dirty="0">
                          <a:effectLst/>
                          <a:latin typeface="Arial" panose="020B0604020202020204" pitchFamily="34" charset="0"/>
                          <a:cs typeface="Arial" panose="020B0604020202020204" pitchFamily="34" charset="0"/>
                        </a:rPr>
                        <a:t>Рентгенографія легень</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Застійні явища, інфекція </a:t>
                      </a:r>
                      <a:r>
                        <a:rPr lang="uk-UA" sz="1200" dirty="0" err="1">
                          <a:effectLst/>
                          <a:latin typeface="Arial" panose="020B0604020202020204" pitchFamily="34" charset="0"/>
                          <a:cs typeface="Arial" panose="020B0604020202020204" pitchFamily="34" charset="0"/>
                        </a:rPr>
                        <a:t>легенів</a:t>
                      </a:r>
                      <a:endParaRPr lang="en-GB" sz="1200" dirty="0">
                        <a:effectLst/>
                        <a:latin typeface="Arial" panose="020B0604020202020204" pitchFamily="34" charset="0"/>
                        <a:cs typeface="Arial" panose="020B0604020202020204" pitchFamily="34" charset="0"/>
                      </a:endParaRPr>
                    </a:p>
                  </a:txBody>
                  <a:tcPr/>
                </a:tc>
                <a:tc>
                  <a:txBody>
                    <a:bodyPr/>
                    <a:lstStyle/>
                    <a:p>
                      <a:r>
                        <a:rPr lang="uk-UA" sz="1200" b="0" i="0" kern="1200" dirty="0">
                          <a:solidFill>
                            <a:schemeClr val="dk1"/>
                          </a:solidFill>
                          <a:effectLst/>
                          <a:latin typeface="Arial" panose="020B0604020202020204" pitchFamily="34" charset="0"/>
                          <a:ea typeface="+mn-ea"/>
                          <a:cs typeface="Arial" panose="020B0604020202020204" pitchFamily="34" charset="0"/>
                        </a:rPr>
                        <a:t>Підтвердження</a:t>
                      </a:r>
                    </a:p>
                  </a:txBody>
                  <a:tcPr/>
                </a:tc>
                <a:tc>
                  <a:txBody>
                    <a:bodyPr/>
                    <a:lstStyle/>
                    <a:p>
                      <a:r>
                        <a:rPr lang="uk-UA" sz="1200" b="0" i="0" kern="1200" dirty="0">
                          <a:solidFill>
                            <a:schemeClr val="dk1"/>
                          </a:solidFill>
                          <a:effectLst/>
                          <a:latin typeface="Arial" panose="020B0604020202020204" pitchFamily="34" charset="0"/>
                          <a:ea typeface="+mn-ea"/>
                          <a:cs typeface="Arial" panose="020B0604020202020204" pitchFamily="34" charset="0"/>
                        </a:rPr>
                        <a:t>Може бути розглянуто</a:t>
                      </a:r>
                    </a:p>
                  </a:txBody>
                  <a:tcPr/>
                </a:tc>
                <a:extLst>
                  <a:ext uri="{0D108BD9-81ED-4DB2-BD59-A6C34878D82A}">
                    <a16:rowId xmlns:a16="http://schemas.microsoft.com/office/drawing/2014/main" val="2489385066"/>
                  </a:ext>
                </a:extLst>
              </a:tr>
              <a:tr h="460165">
                <a:tc>
                  <a:txBody>
                    <a:bodyPr/>
                    <a:lstStyle/>
                    <a:p>
                      <a:pPr algn="l" fontAlgn="t"/>
                      <a:r>
                        <a:rPr lang="uk-UA" sz="1200" b="1" dirty="0">
                          <a:effectLst/>
                          <a:latin typeface="Arial" panose="020B0604020202020204" pitchFamily="34" charset="0"/>
                          <a:cs typeface="Arial" panose="020B0604020202020204" pitchFamily="34" charset="0"/>
                        </a:rPr>
                        <a:t>УЗД легень</a:t>
                      </a:r>
                      <a:endParaRPr lang="en-GB" sz="1200" b="1"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Застійні явища</a:t>
                      </a:r>
                      <a:endParaRPr lang="en-GB" sz="1200" dirty="0">
                        <a:effectLst/>
                        <a:latin typeface="Arial" panose="020B0604020202020204" pitchFamily="34" charset="0"/>
                        <a:cs typeface="Arial" panose="020B0604020202020204" pitchFamily="34" charset="0"/>
                      </a:endParaRPr>
                    </a:p>
                  </a:txBody>
                  <a:tcPr/>
                </a:tc>
                <a:tc>
                  <a:txBody>
                    <a:bodyPr/>
                    <a:lstStyle/>
                    <a:p>
                      <a:r>
                        <a:rPr lang="uk-UA" sz="1200" b="0" i="0" kern="1200" dirty="0">
                          <a:solidFill>
                            <a:schemeClr val="dk1"/>
                          </a:solidFill>
                          <a:effectLst/>
                          <a:latin typeface="Arial" panose="020B0604020202020204" pitchFamily="34" charset="0"/>
                          <a:ea typeface="+mn-ea"/>
                          <a:cs typeface="Arial" panose="020B0604020202020204" pitchFamily="34" charset="0"/>
                        </a:rPr>
                        <a:t>Підтвердження</a:t>
                      </a:r>
                    </a:p>
                  </a:txBody>
                  <a:tcPr/>
                </a:tc>
                <a:tc>
                  <a:txBody>
                    <a:bodyPr/>
                    <a:lstStyle/>
                    <a:p>
                      <a:r>
                        <a:rPr lang="uk-UA" sz="1200" b="0" i="0" kern="1200" dirty="0">
                          <a:solidFill>
                            <a:schemeClr val="dk1"/>
                          </a:solidFill>
                          <a:effectLst/>
                          <a:latin typeface="Arial" panose="020B0604020202020204" pitchFamily="34" charset="0"/>
                          <a:ea typeface="+mn-ea"/>
                          <a:cs typeface="Arial" panose="020B0604020202020204" pitchFamily="34" charset="0"/>
                        </a:rPr>
                        <a:t>Може бути розглянуто</a:t>
                      </a:r>
                    </a:p>
                  </a:txBody>
                  <a:tcPr/>
                </a:tc>
                <a:extLst>
                  <a:ext uri="{0D108BD9-81ED-4DB2-BD59-A6C34878D82A}">
                    <a16:rowId xmlns:a16="http://schemas.microsoft.com/office/drawing/2014/main" val="1606477684"/>
                  </a:ext>
                </a:extLst>
              </a:tr>
              <a:tr h="460165">
                <a:tc>
                  <a:txBody>
                    <a:bodyPr/>
                    <a:lstStyle/>
                    <a:p>
                      <a:pPr algn="l" fontAlgn="t"/>
                      <a:r>
                        <a:rPr lang="uk-UA" sz="1200" b="1" dirty="0" err="1">
                          <a:effectLst/>
                          <a:latin typeface="Arial" panose="020B0604020202020204" pitchFamily="34" charset="0"/>
                          <a:cs typeface="Arial" panose="020B0604020202020204" pitchFamily="34" charset="0"/>
                        </a:rPr>
                        <a:t>Ехокардіографія</a:t>
                      </a:r>
                      <a:endParaRPr lang="en-GB" sz="1200" dirty="0">
                        <a:effectLst/>
                        <a:latin typeface="Arial" panose="020B0604020202020204" pitchFamily="34" charset="0"/>
                        <a:cs typeface="Arial" panose="020B0604020202020204" pitchFamily="34" charset="0"/>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uk-UA" sz="1200" dirty="0">
                          <a:effectLst/>
                          <a:latin typeface="Arial" panose="020B0604020202020204" pitchFamily="34" charset="0"/>
                          <a:cs typeface="Arial" panose="020B0604020202020204" pitchFamily="34" charset="0"/>
                        </a:rPr>
                        <a:t>Застійні явища, </a:t>
                      </a:r>
                      <a:r>
                        <a:rPr lang="uk-UA" sz="1200" dirty="0" err="1">
                          <a:effectLst/>
                          <a:latin typeface="Arial" panose="020B0604020202020204" pitchFamily="34" charset="0"/>
                          <a:cs typeface="Arial" panose="020B0604020202020204" pitchFamily="34" charset="0"/>
                        </a:rPr>
                        <a:t>кардіальна</a:t>
                      </a:r>
                      <a:r>
                        <a:rPr lang="uk-UA" sz="1200" dirty="0">
                          <a:effectLst/>
                          <a:latin typeface="Arial" panose="020B0604020202020204" pitchFamily="34" charset="0"/>
                          <a:cs typeface="Arial" panose="020B0604020202020204" pitchFamily="34" charset="0"/>
                        </a:rPr>
                        <a:t> дисфункція</a:t>
                      </a:r>
                      <a:endParaRPr lang="en-GB" sz="1200" dirty="0">
                        <a:effectLst/>
                        <a:latin typeface="Arial" panose="020B0604020202020204" pitchFamily="34" charset="0"/>
                        <a:cs typeface="Arial" panose="020B0604020202020204" pitchFamily="34" charset="0"/>
                      </a:endParaRPr>
                    </a:p>
                  </a:txBody>
                  <a:tcPr/>
                </a:tc>
                <a:tc>
                  <a:txBody>
                    <a:bodyPr/>
                    <a:lstStyle/>
                    <a:p>
                      <a:r>
                        <a:rPr lang="uk-UA" sz="1200" b="0" i="0" kern="1200" dirty="0">
                          <a:solidFill>
                            <a:schemeClr val="dk1"/>
                          </a:solidFill>
                          <a:effectLst/>
                          <a:latin typeface="Arial" panose="020B0604020202020204" pitchFamily="34" charset="0"/>
                          <a:ea typeface="+mn-ea"/>
                          <a:cs typeface="Arial" panose="020B0604020202020204" pitchFamily="34" charset="0"/>
                        </a:rPr>
                        <a:t>Підтвердження</a:t>
                      </a: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22476687"/>
                  </a:ext>
                </a:extLst>
              </a:tr>
              <a:tr h="460165">
                <a:tc>
                  <a:txBody>
                    <a:bodyPr/>
                    <a:lstStyle/>
                    <a:p>
                      <a:pPr algn="l" fontAlgn="t"/>
                      <a:r>
                        <a:rPr lang="uk-UA" sz="1200" b="1" dirty="0" err="1">
                          <a:effectLst/>
                          <a:latin typeface="Arial" panose="020B0604020202020204" pitchFamily="34" charset="0"/>
                          <a:cs typeface="Arial" panose="020B0604020202020204" pitchFamily="34" charset="0"/>
                        </a:rPr>
                        <a:t>Натрійуретичні</a:t>
                      </a:r>
                      <a:r>
                        <a:rPr lang="uk-UA" sz="1200" b="1" dirty="0">
                          <a:effectLst/>
                          <a:latin typeface="Arial" panose="020B0604020202020204" pitchFamily="34" charset="0"/>
                          <a:cs typeface="Arial" panose="020B0604020202020204" pitchFamily="34" charset="0"/>
                        </a:rPr>
                        <a:t> пептиди</a:t>
                      </a:r>
                      <a:r>
                        <a:rPr lang="en-GB" sz="1200" b="1" dirty="0">
                          <a:effectLst/>
                          <a:latin typeface="Arial" panose="020B0604020202020204" pitchFamily="34" charset="0"/>
                          <a:cs typeface="Arial" panose="020B0604020202020204" pitchFamily="34" charset="0"/>
                        </a:rPr>
                        <a:t> (BNP, NT-</a:t>
                      </a:r>
                      <a:r>
                        <a:rPr lang="en-GB" sz="1200" b="1" dirty="0" err="1">
                          <a:effectLst/>
                          <a:latin typeface="Arial" panose="020B0604020202020204" pitchFamily="34" charset="0"/>
                          <a:cs typeface="Arial" panose="020B0604020202020204" pitchFamily="34" charset="0"/>
                        </a:rPr>
                        <a:t>proBNP</a:t>
                      </a:r>
                      <a:r>
                        <a:rPr lang="en-GB" sz="1200" b="1" dirty="0">
                          <a:effectLst/>
                          <a:latin typeface="Arial" panose="020B0604020202020204" pitchFamily="34" charset="0"/>
                          <a:cs typeface="Arial" panose="020B0604020202020204" pitchFamily="34" charset="0"/>
                        </a:rPr>
                        <a:t>, MR-</a:t>
                      </a:r>
                      <a:r>
                        <a:rPr lang="en-GB" sz="1200" b="1" dirty="0" err="1">
                          <a:effectLst/>
                          <a:latin typeface="Arial" panose="020B0604020202020204" pitchFamily="34" charset="0"/>
                          <a:cs typeface="Arial" panose="020B0604020202020204" pitchFamily="34" charset="0"/>
                        </a:rPr>
                        <a:t>proANP</a:t>
                      </a:r>
                      <a:r>
                        <a:rPr lang="en-GB" sz="1200" b="1" dirty="0">
                          <a:effectLst/>
                          <a:latin typeface="Arial" panose="020B0604020202020204" pitchFamily="34" charset="0"/>
                          <a:cs typeface="Arial" panose="020B0604020202020204" pitchFamily="34" charset="0"/>
                        </a:rPr>
                        <a:t>)</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Застійні явища</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Висока негативна прогностична цінність</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56159255"/>
                  </a:ext>
                </a:extLst>
              </a:tr>
              <a:tr h="296839">
                <a:tc>
                  <a:txBody>
                    <a:bodyPr/>
                    <a:lstStyle/>
                    <a:p>
                      <a:pPr algn="l" fontAlgn="t"/>
                      <a:r>
                        <a:rPr lang="uk-UA" sz="1200" b="1" dirty="0" err="1">
                          <a:effectLst/>
                          <a:latin typeface="Arial" panose="020B0604020202020204" pitchFamily="34" charset="0"/>
                          <a:cs typeface="Arial" panose="020B0604020202020204" pitchFamily="34" charset="0"/>
                        </a:rPr>
                        <a:t>Тропонін</a:t>
                      </a:r>
                      <a:r>
                        <a:rPr lang="uk-UA" sz="1200" b="1" dirty="0">
                          <a:effectLst/>
                          <a:latin typeface="Arial" panose="020B0604020202020204" pitchFamily="34" charset="0"/>
                          <a:cs typeface="Arial" panose="020B0604020202020204" pitchFamily="34" charset="0"/>
                        </a:rPr>
                        <a:t> сироватки</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Пошкодження міокарда</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Виключення ГКС</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57708022"/>
                  </a:ext>
                </a:extLst>
              </a:tr>
              <a:tr h="460165">
                <a:tc>
                  <a:txBody>
                    <a:bodyPr/>
                    <a:lstStyle/>
                    <a:p>
                      <a:pPr algn="l" fontAlgn="t"/>
                      <a:r>
                        <a:rPr lang="uk-UA" sz="1200" b="1" dirty="0">
                          <a:effectLst/>
                          <a:latin typeface="Arial" panose="020B0604020202020204" pitchFamily="34" charset="0"/>
                          <a:cs typeface="Arial" panose="020B0604020202020204" pitchFamily="34" charset="0"/>
                        </a:rPr>
                        <a:t>Креатинін сироватки</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Ниркова дисфункція</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Немає</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для оцінки прогнозу</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54227402"/>
                  </a:ext>
                </a:extLst>
              </a:tr>
              <a:tr h="460165">
                <a:tc>
                  <a:txBody>
                    <a:bodyPr/>
                    <a:lstStyle/>
                    <a:p>
                      <a:pPr algn="l" fontAlgn="t"/>
                      <a:r>
                        <a:rPr lang="uk-UA" sz="1200" b="1" dirty="0">
                          <a:effectLst/>
                          <a:latin typeface="Arial" panose="020B0604020202020204" pitchFamily="34" charset="0"/>
                          <a:cs typeface="Arial" panose="020B0604020202020204" pitchFamily="34" charset="0"/>
                        </a:rPr>
                        <a:t>Електроліти сироватки</a:t>
                      </a:r>
                      <a:r>
                        <a:rPr lang="pt-BR" sz="1200" b="1" dirty="0">
                          <a:effectLst/>
                          <a:latin typeface="Arial" panose="020B0604020202020204" pitchFamily="34" charset="0"/>
                          <a:cs typeface="Arial" panose="020B0604020202020204" pitchFamily="34" charset="0"/>
                        </a:rPr>
                        <a:t> (Na, K, Cl)</a:t>
                      </a:r>
                      <a:endParaRPr lang="pt-BR"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Порушення електролітного балансу</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Немає</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en-US" sz="1200" dirty="0">
                          <a:effectLst/>
                          <a:latin typeface="Arial" panose="020B0604020202020204" pitchFamily="34" charset="0"/>
                          <a:cs typeface="Arial" panose="020B0604020202020204" pitchFamily="34" charset="0"/>
                        </a:rPr>
                        <a:t>Recommended for prognostic assessment and treatment</a:t>
                      </a:r>
                    </a:p>
                  </a:txBody>
                  <a:tcPr/>
                </a:tc>
                <a:extLst>
                  <a:ext uri="{0D108BD9-81ED-4DB2-BD59-A6C34878D82A}">
                    <a16:rowId xmlns:a16="http://schemas.microsoft.com/office/drawing/2014/main" val="200400940"/>
                  </a:ext>
                </a:extLst>
              </a:tr>
              <a:tr h="460165">
                <a:tc>
                  <a:txBody>
                    <a:bodyPr/>
                    <a:lstStyle/>
                    <a:p>
                      <a:pPr algn="l" fontAlgn="t"/>
                      <a:r>
                        <a:rPr lang="uk-UA" sz="1200" b="1" dirty="0">
                          <a:effectLst/>
                          <a:latin typeface="Arial" panose="020B0604020202020204" pitchFamily="34" charset="0"/>
                          <a:cs typeface="Arial" panose="020B0604020202020204" pitchFamily="34" charset="0"/>
                        </a:rPr>
                        <a:t>Залізо </a:t>
                      </a:r>
                      <a:r>
                        <a:rPr lang="en-GB" sz="1200" b="1" dirty="0">
                          <a:effectLst/>
                          <a:latin typeface="Arial" panose="020B0604020202020204" pitchFamily="34" charset="0"/>
                          <a:cs typeface="Arial" panose="020B0604020202020204" pitchFamily="34" charset="0"/>
                        </a:rPr>
                        <a:t>(</a:t>
                      </a:r>
                      <a:r>
                        <a:rPr lang="uk-UA" sz="1200" b="1" dirty="0" err="1">
                          <a:effectLst/>
                          <a:latin typeface="Arial" panose="020B0604020202020204" pitchFamily="34" charset="0"/>
                          <a:cs typeface="Arial" panose="020B0604020202020204" pitchFamily="34" charset="0"/>
                        </a:rPr>
                        <a:t>трансферрін</a:t>
                      </a:r>
                      <a:r>
                        <a:rPr lang="en-GB" sz="1200" b="1" dirty="0">
                          <a:effectLst/>
                          <a:latin typeface="Arial" panose="020B0604020202020204" pitchFamily="34" charset="0"/>
                          <a:cs typeface="Arial" panose="020B0604020202020204" pitchFamily="34" charset="0"/>
                        </a:rPr>
                        <a:t>, </a:t>
                      </a:r>
                      <a:r>
                        <a:rPr lang="uk-UA" sz="1200" b="1" dirty="0" err="1">
                          <a:effectLst/>
                          <a:latin typeface="Arial" panose="020B0604020202020204" pitchFamily="34" charset="0"/>
                          <a:cs typeface="Arial" panose="020B0604020202020204" pitchFamily="34" charset="0"/>
                        </a:rPr>
                        <a:t>ферритін</a:t>
                      </a:r>
                      <a:r>
                        <a:rPr lang="en-GB" sz="1200" b="1" dirty="0">
                          <a:effectLst/>
                          <a:latin typeface="Arial" panose="020B0604020202020204" pitchFamily="34" charset="0"/>
                          <a:cs typeface="Arial" panose="020B0604020202020204" pitchFamily="34" charset="0"/>
                        </a:rPr>
                        <a:t>)</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Виснаження заліза</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Немає</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для оцінки прогнозу і лікування</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4452652"/>
                  </a:ext>
                </a:extLst>
              </a:tr>
              <a:tr h="460165">
                <a:tc>
                  <a:txBody>
                    <a:bodyPr/>
                    <a:lstStyle/>
                    <a:p>
                      <a:pPr algn="l" fontAlgn="t"/>
                      <a:r>
                        <a:rPr lang="uk-UA" sz="1200" b="1" dirty="0">
                          <a:effectLst/>
                          <a:latin typeface="Arial" panose="020B0604020202020204" pitchFamily="34" charset="0"/>
                          <a:cs typeface="Arial" panose="020B0604020202020204" pitchFamily="34" charset="0"/>
                        </a:rPr>
                        <a:t>ТТГ</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err="1">
                          <a:effectLst/>
                          <a:latin typeface="Arial" panose="020B0604020202020204" pitchFamily="34" charset="0"/>
                          <a:cs typeface="Arial" panose="020B0604020202020204" pitchFamily="34" charset="0"/>
                        </a:rPr>
                        <a:t>Гіпо</a:t>
                      </a:r>
                      <a:r>
                        <a:rPr lang="uk-UA" sz="1200" dirty="0">
                          <a:effectLst/>
                          <a:latin typeface="Arial" panose="020B0604020202020204" pitchFamily="34" charset="0"/>
                          <a:cs typeface="Arial" panose="020B0604020202020204" pitchFamily="34" charset="0"/>
                        </a:rPr>
                        <a:t>-гіпертиреоз</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Немає</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якщо є підозра на </a:t>
                      </a:r>
                      <a:r>
                        <a:rPr lang="uk-UA" sz="1200" dirty="0" err="1">
                          <a:effectLst/>
                          <a:latin typeface="Arial" panose="020B0604020202020204" pitchFamily="34" charset="0"/>
                          <a:cs typeface="Arial" panose="020B0604020202020204" pitchFamily="34" charset="0"/>
                        </a:rPr>
                        <a:t>гіпотиреоідизм</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68878711"/>
                  </a:ext>
                </a:extLst>
              </a:tr>
              <a:tr h="460165">
                <a:tc>
                  <a:txBody>
                    <a:bodyPr/>
                    <a:lstStyle/>
                    <a:p>
                      <a:pPr algn="l" fontAlgn="t"/>
                      <a:r>
                        <a:rPr lang="en-GB" sz="1200" b="1">
                          <a:effectLst/>
                          <a:latin typeface="Arial" panose="020B0604020202020204" pitchFamily="34" charset="0"/>
                          <a:cs typeface="Arial" panose="020B0604020202020204" pitchFamily="34" charset="0"/>
                        </a:rPr>
                        <a:t>D-dimer</a:t>
                      </a:r>
                      <a:endParaRPr lang="en-GB" sz="120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ТЕЛА</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Корисно</a:t>
                      </a:r>
                      <a:r>
                        <a:rPr lang="ru-RU" sz="1200" dirty="0">
                          <a:effectLst/>
                          <a:latin typeface="Arial" panose="020B0604020202020204" pitchFamily="34" charset="0"/>
                          <a:cs typeface="Arial" panose="020B0604020202020204" pitchFamily="34" charset="0"/>
                        </a:rPr>
                        <a:t> для </a:t>
                      </a:r>
                      <a:r>
                        <a:rPr lang="ru-RU" sz="1200" dirty="0" err="1">
                          <a:effectLst/>
                          <a:latin typeface="Arial" panose="020B0604020202020204" pitchFamily="34" charset="0"/>
                          <a:cs typeface="Arial" panose="020B0604020202020204" pitchFamily="34" charset="0"/>
                        </a:rPr>
                        <a:t>виключення</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тромбоемболії</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легеневої</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артерії</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якщо є підозра на ТЕЛА</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84543908"/>
                  </a:ext>
                </a:extLst>
              </a:tr>
              <a:tr h="460165">
                <a:tc>
                  <a:txBody>
                    <a:bodyPr/>
                    <a:lstStyle/>
                    <a:p>
                      <a:pPr algn="l" fontAlgn="t"/>
                      <a:r>
                        <a:rPr lang="uk-UA" sz="1200" b="1" dirty="0" err="1">
                          <a:effectLst/>
                          <a:latin typeface="Arial" panose="020B0604020202020204" pitchFamily="34" charset="0"/>
                          <a:cs typeface="Arial" panose="020B0604020202020204" pitchFamily="34" charset="0"/>
                        </a:rPr>
                        <a:t>Прокальцітонін</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Пневмонія</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Корисно для виключення пневмонії</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якщо є підозра на пневмонію</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05780409"/>
                  </a:ext>
                </a:extLst>
              </a:tr>
              <a:tr h="460165">
                <a:tc>
                  <a:txBody>
                    <a:bodyPr/>
                    <a:lstStyle/>
                    <a:p>
                      <a:pPr algn="l" fontAlgn="t"/>
                      <a:r>
                        <a:rPr lang="uk-UA" sz="1200" b="1" dirty="0">
                          <a:effectLst/>
                          <a:latin typeface="Arial" panose="020B0604020202020204" pitchFamily="34" charset="0"/>
                          <a:cs typeface="Arial" panose="020B0604020202020204" pitchFamily="34" charset="0"/>
                        </a:rPr>
                        <a:t>Лактат</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err="1">
                          <a:effectLst/>
                          <a:latin typeface="Arial" panose="020B0604020202020204" pitchFamily="34" charset="0"/>
                          <a:cs typeface="Arial" panose="020B0604020202020204" pitchFamily="34" charset="0"/>
                        </a:rPr>
                        <a:t>Лактоацидоз</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Корисно</a:t>
                      </a:r>
                      <a:r>
                        <a:rPr lang="ru-RU" sz="1200" dirty="0">
                          <a:effectLst/>
                          <a:latin typeface="Arial" panose="020B0604020202020204" pitchFamily="34" charset="0"/>
                          <a:cs typeface="Arial" panose="020B0604020202020204" pitchFamily="34" charset="0"/>
                        </a:rPr>
                        <a:t> для </a:t>
                      </a:r>
                      <a:r>
                        <a:rPr lang="ru-RU" sz="1200" dirty="0" err="1">
                          <a:effectLst/>
                          <a:latin typeface="Arial" panose="020B0604020202020204" pitchFamily="34" charset="0"/>
                          <a:cs typeface="Arial" panose="020B0604020202020204" pitchFamily="34" charset="0"/>
                        </a:rPr>
                        <a:t>оцінки</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перфузійного</a:t>
                      </a:r>
                      <a:r>
                        <a:rPr lang="ru-RU" sz="1200" dirty="0">
                          <a:effectLst/>
                          <a:latin typeface="Arial" panose="020B0604020202020204" pitchFamily="34" charset="0"/>
                          <a:cs typeface="Arial" panose="020B0604020202020204" pitchFamily="34" charset="0"/>
                        </a:rPr>
                        <a:t> стану</a:t>
                      </a:r>
                      <a:endParaRPr lang="en-US" sz="1200" dirty="0">
                        <a:effectLst/>
                        <a:latin typeface="Arial" panose="020B0604020202020204" pitchFamily="34" charset="0"/>
                        <a:cs typeface="Arial" panose="020B0604020202020204" pitchFamily="34" charset="0"/>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uk-UA" sz="1200" dirty="0">
                          <a:effectLst/>
                          <a:latin typeface="Arial" panose="020B0604020202020204" pitchFamily="34" charset="0"/>
                          <a:cs typeface="Arial" panose="020B0604020202020204" pitchFamily="34" charset="0"/>
                        </a:rPr>
                        <a:t>Рекомендовано якщо є підозра на </a:t>
                      </a:r>
                      <a:r>
                        <a:rPr lang="uk-UA" sz="1200" dirty="0" err="1">
                          <a:effectLst/>
                          <a:latin typeface="Arial" panose="020B0604020202020204" pitchFamily="34" charset="0"/>
                          <a:cs typeface="Arial" panose="020B0604020202020204" pitchFamily="34" charset="0"/>
                        </a:rPr>
                        <a:t>периферічну</a:t>
                      </a:r>
                      <a:r>
                        <a:rPr lang="uk-UA" sz="1200" dirty="0">
                          <a:effectLst/>
                          <a:latin typeface="Arial" panose="020B0604020202020204" pitchFamily="34" charset="0"/>
                          <a:cs typeface="Arial" panose="020B0604020202020204" pitchFamily="34" charset="0"/>
                        </a:rPr>
                        <a:t> </a:t>
                      </a:r>
                      <a:r>
                        <a:rPr lang="uk-UA" sz="1200" dirty="0" err="1">
                          <a:effectLst/>
                          <a:latin typeface="Arial" panose="020B0604020202020204" pitchFamily="34" charset="0"/>
                          <a:cs typeface="Arial" panose="020B0604020202020204" pitchFamily="34" charset="0"/>
                        </a:rPr>
                        <a:t>гіпоперфузію</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92419988"/>
                  </a:ext>
                </a:extLst>
              </a:tr>
              <a:tr h="460165">
                <a:tc>
                  <a:txBody>
                    <a:bodyPr/>
                    <a:lstStyle/>
                    <a:p>
                      <a:pPr algn="l" fontAlgn="t"/>
                      <a:r>
                        <a:rPr lang="uk-UA" sz="1200" b="1" dirty="0" err="1">
                          <a:effectLst/>
                          <a:latin typeface="Arial" panose="020B0604020202020204" pitchFamily="34" charset="0"/>
                          <a:cs typeface="Arial" panose="020B0604020202020204" pitchFamily="34" charset="0"/>
                        </a:rPr>
                        <a:t>Пульсоксиметрія</a:t>
                      </a:r>
                      <a:r>
                        <a:rPr lang="uk-UA" sz="1200" b="1" dirty="0">
                          <a:effectLst/>
                          <a:latin typeface="Arial" panose="020B0604020202020204" pitchFamily="34" charset="0"/>
                          <a:cs typeface="Arial" panose="020B0604020202020204" pitchFamily="34" charset="0"/>
                        </a:rPr>
                        <a:t>, гази крові</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Дихальна недостатність</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Корисно</a:t>
                      </a:r>
                      <a:r>
                        <a:rPr lang="ru-RU" sz="1200" dirty="0">
                          <a:effectLst/>
                          <a:latin typeface="Arial" panose="020B0604020202020204" pitchFamily="34" charset="0"/>
                          <a:cs typeface="Arial" panose="020B0604020202020204" pitchFamily="34" charset="0"/>
                        </a:rPr>
                        <a:t> для </a:t>
                      </a:r>
                      <a:r>
                        <a:rPr lang="ru-RU" sz="1200" dirty="0" err="1">
                          <a:effectLst/>
                          <a:latin typeface="Arial" panose="020B0604020202020204" pitchFamily="34" charset="0"/>
                          <a:cs typeface="Arial" panose="020B0604020202020204" pitchFamily="34" charset="0"/>
                        </a:rPr>
                        <a:t>оцінки</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дихальної</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функції</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Рекомендовано якщо є підозра на дихальну недостатність</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6697210"/>
                  </a:ext>
                </a:extLst>
              </a:tr>
            </a:tbl>
          </a:graphicData>
        </a:graphic>
      </p:graphicFrame>
    </p:spTree>
    <p:extLst>
      <p:ext uri="{BB962C8B-B14F-4D97-AF65-F5344CB8AC3E}">
        <p14:creationId xmlns:p14="http://schemas.microsoft.com/office/powerpoint/2010/main" val="2836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E04661-B077-4BC2-BF7B-AACE3A98C091}"/>
              </a:ext>
            </a:extLst>
          </p:cNvPr>
          <p:cNvSpPr>
            <a:spLocks noGrp="1"/>
          </p:cNvSpPr>
          <p:nvPr>
            <p:ph type="title"/>
          </p:nvPr>
        </p:nvSpPr>
        <p:spPr>
          <a:xfrm>
            <a:off x="838200" y="-228600"/>
            <a:ext cx="10515600" cy="457200"/>
          </a:xfrm>
        </p:spPr>
        <p:txBody>
          <a:bodyPr>
            <a:normAutofit fontScale="90000"/>
          </a:bodyPr>
          <a:lstStyle/>
          <a:p>
            <a:pPr algn="ctr"/>
            <a:br>
              <a:rPr lang="en-US" dirty="0"/>
            </a:br>
            <a:r>
              <a:rPr lang="uk-UA" sz="2800" dirty="0">
                <a:latin typeface="Arial" panose="020B0604020202020204" pitchFamily="34" charset="0"/>
                <a:cs typeface="Arial" panose="020B0604020202020204" pitchFamily="34" charset="0"/>
              </a:rPr>
              <a:t>Клінічні прояви ХСН</a:t>
            </a:r>
          </a:p>
        </p:txBody>
      </p:sp>
      <p:graphicFrame>
        <p:nvGraphicFramePr>
          <p:cNvPr id="4" name="Місце для вмісту 3">
            <a:extLst>
              <a:ext uri="{FF2B5EF4-FFF2-40B4-BE49-F238E27FC236}">
                <a16:creationId xmlns:a16="http://schemas.microsoft.com/office/drawing/2014/main" id="{B33AA59E-4EC5-428B-9400-1690003D3C1C}"/>
              </a:ext>
            </a:extLst>
          </p:cNvPr>
          <p:cNvGraphicFramePr>
            <a:graphicFrameLocks noGrp="1"/>
          </p:cNvGraphicFramePr>
          <p:nvPr>
            <p:ph idx="1"/>
            <p:extLst>
              <p:ext uri="{D42A27DB-BD31-4B8C-83A1-F6EECF244321}">
                <p14:modId xmlns:p14="http://schemas.microsoft.com/office/powerpoint/2010/main" val="507598940"/>
              </p:ext>
            </p:extLst>
          </p:nvPr>
        </p:nvGraphicFramePr>
        <p:xfrm>
          <a:off x="0" y="409337"/>
          <a:ext cx="12192000" cy="5627573"/>
        </p:xfrm>
        <a:graphic>
          <a:graphicData uri="http://schemas.openxmlformats.org/drawingml/2006/table">
            <a:tbl>
              <a:tblPr firstRow="1" bandRow="1">
                <a:tableStyleId>{7DF18680-E054-41AD-8BC1-D1AEF772440D}</a:tableStyleId>
              </a:tblPr>
              <a:tblGrid>
                <a:gridCol w="2438400">
                  <a:extLst>
                    <a:ext uri="{9D8B030D-6E8A-4147-A177-3AD203B41FA5}">
                      <a16:colId xmlns:a16="http://schemas.microsoft.com/office/drawing/2014/main" val="3891036273"/>
                    </a:ext>
                  </a:extLst>
                </a:gridCol>
                <a:gridCol w="2438400">
                  <a:extLst>
                    <a:ext uri="{9D8B030D-6E8A-4147-A177-3AD203B41FA5}">
                      <a16:colId xmlns:a16="http://schemas.microsoft.com/office/drawing/2014/main" val="3838755994"/>
                    </a:ext>
                  </a:extLst>
                </a:gridCol>
                <a:gridCol w="2438400">
                  <a:extLst>
                    <a:ext uri="{9D8B030D-6E8A-4147-A177-3AD203B41FA5}">
                      <a16:colId xmlns:a16="http://schemas.microsoft.com/office/drawing/2014/main" val="2266995431"/>
                    </a:ext>
                  </a:extLst>
                </a:gridCol>
                <a:gridCol w="2438400">
                  <a:extLst>
                    <a:ext uri="{9D8B030D-6E8A-4147-A177-3AD203B41FA5}">
                      <a16:colId xmlns:a16="http://schemas.microsoft.com/office/drawing/2014/main" val="1862922397"/>
                    </a:ext>
                  </a:extLst>
                </a:gridCol>
                <a:gridCol w="2438400">
                  <a:extLst>
                    <a:ext uri="{9D8B030D-6E8A-4147-A177-3AD203B41FA5}">
                      <a16:colId xmlns:a16="http://schemas.microsoft.com/office/drawing/2014/main" val="1045452925"/>
                    </a:ext>
                  </a:extLst>
                </a:gridCol>
              </a:tblGrid>
              <a:tr h="457102">
                <a:tc>
                  <a:txBody>
                    <a:bodyPr/>
                    <a:lstStyle/>
                    <a:p>
                      <a:endParaRPr lang="uk-UA" sz="1200" dirty="0"/>
                    </a:p>
                  </a:txBody>
                  <a:tcPr/>
                </a:tc>
                <a:tc>
                  <a:txBody>
                    <a:bodyPr/>
                    <a:lstStyle/>
                    <a:p>
                      <a:pPr algn="l" fontAlgn="base"/>
                      <a:r>
                        <a:rPr lang="uk-UA" sz="1200" b="1" dirty="0">
                          <a:effectLst/>
                          <a:latin typeface="Arial" panose="020B0604020202020204" pitchFamily="34" charset="0"/>
                          <a:cs typeface="Arial" panose="020B0604020202020204" pitchFamily="34" charset="0"/>
                        </a:rPr>
                        <a:t>Гостра </a:t>
                      </a:r>
                      <a:r>
                        <a:rPr lang="uk-UA" sz="1200" b="1" dirty="0" err="1">
                          <a:effectLst/>
                          <a:latin typeface="Arial" panose="020B0604020202020204" pitchFamily="34" charset="0"/>
                          <a:cs typeface="Arial" panose="020B0604020202020204" pitchFamily="34" charset="0"/>
                        </a:rPr>
                        <a:t>декомпенсована</a:t>
                      </a:r>
                      <a:r>
                        <a:rPr lang="uk-UA" sz="1200" b="1" dirty="0">
                          <a:effectLst/>
                          <a:latin typeface="Arial" panose="020B0604020202020204" pitchFamily="34" charset="0"/>
                          <a:cs typeface="Arial" panose="020B0604020202020204" pitchFamily="34" charset="0"/>
                        </a:rPr>
                        <a:t> СН</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a:effectLst/>
                          <a:latin typeface="Arial" panose="020B0604020202020204" pitchFamily="34" charset="0"/>
                          <a:cs typeface="Arial" panose="020B0604020202020204" pitchFamily="34" charset="0"/>
                        </a:rPr>
                        <a:t>Гострий набряк легень</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a:effectLst/>
                          <a:latin typeface="Arial" panose="020B0604020202020204" pitchFamily="34" charset="0"/>
                          <a:cs typeface="Arial" panose="020B0604020202020204" pitchFamily="34" charset="0"/>
                        </a:rPr>
                        <a:t>Ізольована </a:t>
                      </a:r>
                      <a:r>
                        <a:rPr lang="uk-UA" sz="1200" b="1" dirty="0" err="1">
                          <a:effectLst/>
                          <a:latin typeface="Arial" panose="020B0604020202020204" pitchFamily="34" charset="0"/>
                          <a:cs typeface="Arial" panose="020B0604020202020204" pitchFamily="34" charset="0"/>
                        </a:rPr>
                        <a:t>правошлуночкова</a:t>
                      </a:r>
                      <a:r>
                        <a:rPr lang="uk-UA" sz="1200" b="1" dirty="0">
                          <a:effectLst/>
                          <a:latin typeface="Arial" panose="020B0604020202020204" pitchFamily="34" charset="0"/>
                          <a:cs typeface="Arial" panose="020B0604020202020204" pitchFamily="34" charset="0"/>
                        </a:rPr>
                        <a:t> недостатність</a:t>
                      </a:r>
                      <a:endParaRPr lang="en-GB" sz="1200" b="1" dirty="0">
                        <a:effectLst/>
                        <a:latin typeface="Arial" panose="020B0604020202020204" pitchFamily="34" charset="0"/>
                        <a:cs typeface="Arial" panose="020B0604020202020204" pitchFamily="34" charset="0"/>
                      </a:endParaRPr>
                    </a:p>
                  </a:txBody>
                  <a:tcPr anchor="ctr"/>
                </a:tc>
                <a:tc>
                  <a:txBody>
                    <a:bodyPr/>
                    <a:lstStyle/>
                    <a:p>
                      <a:pPr algn="l" fontAlgn="base"/>
                      <a:r>
                        <a:rPr lang="uk-UA" sz="1200" b="1" dirty="0" err="1">
                          <a:effectLst/>
                          <a:latin typeface="Arial" panose="020B0604020202020204" pitchFamily="34" charset="0"/>
                          <a:cs typeface="Arial" panose="020B0604020202020204" pitchFamily="34" charset="0"/>
                        </a:rPr>
                        <a:t>Кардіогенний</a:t>
                      </a:r>
                      <a:r>
                        <a:rPr lang="uk-UA" sz="1200" b="1" dirty="0">
                          <a:effectLst/>
                          <a:latin typeface="Arial" panose="020B0604020202020204" pitchFamily="34" charset="0"/>
                          <a:cs typeface="Arial" panose="020B0604020202020204" pitchFamily="34" charset="0"/>
                        </a:rPr>
                        <a:t> шок</a:t>
                      </a:r>
                      <a:endParaRPr lang="en-GB" sz="1200" b="1"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18803378"/>
                  </a:ext>
                </a:extLst>
              </a:tr>
              <a:tr h="883731">
                <a:tc>
                  <a:txBody>
                    <a:bodyPr/>
                    <a:lstStyle/>
                    <a:p>
                      <a:pPr algn="l" fontAlgn="t"/>
                      <a:r>
                        <a:rPr lang="uk-UA" sz="1200" b="1" dirty="0">
                          <a:effectLst/>
                          <a:latin typeface="Arial" panose="020B0604020202020204" pitchFamily="34" charset="0"/>
                          <a:cs typeface="Arial" panose="020B0604020202020204" pitchFamily="34" charset="0"/>
                        </a:rPr>
                        <a:t>Основні механізми</a:t>
                      </a:r>
                      <a:endParaRPr lang="en-GB"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uk-UA" sz="1200" dirty="0">
                          <a:effectLst/>
                          <a:latin typeface="Arial" panose="020B0604020202020204" pitchFamily="34" charset="0"/>
                          <a:cs typeface="Arial" panose="020B0604020202020204" pitchFamily="34" charset="0"/>
                        </a:rPr>
                        <a:t>Дисфункція ЛЖ</a:t>
                      </a:r>
                      <a:endParaRPr lang="en-US"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Затримка</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натрію</a:t>
                      </a:r>
                      <a:r>
                        <a:rPr lang="ru-RU" sz="1200" dirty="0">
                          <a:effectLst/>
                          <a:latin typeface="Arial" panose="020B0604020202020204" pitchFamily="34" charset="0"/>
                          <a:cs typeface="Arial" panose="020B0604020202020204" pitchFamily="34" charset="0"/>
                        </a:rPr>
                        <a:t> та води </a:t>
                      </a:r>
                      <a:r>
                        <a:rPr lang="ru-RU" sz="1200" dirty="0" err="1">
                          <a:effectLst/>
                          <a:latin typeface="Arial" panose="020B0604020202020204" pitchFamily="34" charset="0"/>
                          <a:cs typeface="Arial" panose="020B0604020202020204" pitchFamily="34" charset="0"/>
                        </a:rPr>
                        <a:t>нирками</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uk-UA" sz="1200" dirty="0">
                          <a:effectLst/>
                          <a:latin typeface="Arial" panose="020B0604020202020204" pitchFamily="34" charset="0"/>
                          <a:cs typeface="Arial" panose="020B0604020202020204" pitchFamily="34" charset="0"/>
                        </a:rPr>
                        <a:t>Підвищене </a:t>
                      </a:r>
                      <a:r>
                        <a:rPr lang="uk-UA" sz="1200" dirty="0" err="1">
                          <a:effectLst/>
                          <a:latin typeface="Arial" panose="020B0604020202020204" pitchFamily="34" charset="0"/>
                          <a:cs typeface="Arial" panose="020B0604020202020204" pitchFamily="34" charset="0"/>
                        </a:rPr>
                        <a:t>післянавантаження</a:t>
                      </a:r>
                      <a:r>
                        <a:rPr lang="uk-UA" sz="1200" dirty="0">
                          <a:effectLst/>
                          <a:latin typeface="Arial" panose="020B0604020202020204" pitchFamily="34" charset="0"/>
                          <a:cs typeface="Arial" panose="020B0604020202020204" pitchFamily="34" charset="0"/>
                        </a:rPr>
                        <a:t> та/або переважна діастолічна дисфункція ЛШ</a:t>
                      </a:r>
                    </a:p>
                    <a:p>
                      <a:pPr algn="l" fontAlgn="base">
                        <a:buFont typeface="Arial" panose="020B0604020202020204" pitchFamily="34" charset="0"/>
                        <a:buChar char="•"/>
                      </a:pPr>
                      <a:r>
                        <a:rPr lang="uk-UA" sz="1200" dirty="0">
                          <a:effectLst/>
                          <a:latin typeface="Arial" panose="020B0604020202020204" pitchFamily="34" charset="0"/>
                          <a:cs typeface="Arial" panose="020B0604020202020204" pitchFamily="34" charset="0"/>
                        </a:rPr>
                        <a:t>Клапанні захворювання серця</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Дисфункція</a:t>
                      </a:r>
                      <a:r>
                        <a:rPr lang="ru-RU" sz="1200" dirty="0">
                          <a:effectLst/>
                          <a:latin typeface="Arial" panose="020B0604020202020204" pitchFamily="34" charset="0"/>
                          <a:cs typeface="Arial" panose="020B0604020202020204" pitchFamily="34" charset="0"/>
                        </a:rPr>
                        <a:t> ЛШ та/</a:t>
                      </a:r>
                      <a:r>
                        <a:rPr lang="ru-RU" sz="1200" dirty="0" err="1">
                          <a:effectLst/>
                          <a:latin typeface="Arial" panose="020B0604020202020204" pitchFamily="34" charset="0"/>
                          <a:cs typeface="Arial" panose="020B0604020202020204" pitchFamily="34" charset="0"/>
                        </a:rPr>
                        <a:t>або</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прекапілярна</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легенева</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гіпертензія</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Важка серцева дисфункція</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9743889"/>
                  </a:ext>
                </a:extLst>
              </a:tr>
              <a:tr h="685653">
                <a:tc>
                  <a:txBody>
                    <a:bodyPr/>
                    <a:lstStyle/>
                    <a:p>
                      <a:pPr algn="l" fontAlgn="t"/>
                      <a:r>
                        <a:rPr lang="uk-UA" sz="1200" b="1" dirty="0">
                          <a:effectLst/>
                          <a:latin typeface="Arial" panose="020B0604020202020204" pitchFamily="34" charset="0"/>
                          <a:cs typeface="Arial" panose="020B0604020202020204" pitchFamily="34" charset="0"/>
                        </a:rPr>
                        <a:t>Основні причини симптомів</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Накопичення</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рідини</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підвищення</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внутрішньошлуночкового</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тиску</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Перерозподіл</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рідини</a:t>
                      </a:r>
                      <a:r>
                        <a:rPr lang="ru-RU" sz="1200" dirty="0">
                          <a:effectLst/>
                          <a:latin typeface="Arial" panose="020B0604020202020204" pitchFamily="34" charset="0"/>
                          <a:cs typeface="Arial" panose="020B0604020202020204" pitchFamily="34" charset="0"/>
                        </a:rPr>
                        <a:t> в </a:t>
                      </a:r>
                      <a:r>
                        <a:rPr lang="ru-RU" sz="1200" dirty="0" err="1">
                          <a:effectLst/>
                          <a:latin typeface="Arial" panose="020B0604020202020204" pitchFamily="34" charset="0"/>
                          <a:cs typeface="Arial" panose="020B0604020202020204" pitchFamily="34" charset="0"/>
                        </a:rPr>
                        <a:t>легенях</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гостра</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дихальна</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недостатність</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Підвищення</a:t>
                      </a:r>
                      <a:r>
                        <a:rPr lang="ru-RU" sz="1200" dirty="0">
                          <a:effectLst/>
                          <a:latin typeface="Arial" panose="020B0604020202020204" pitchFamily="34" charset="0"/>
                          <a:cs typeface="Arial" panose="020B0604020202020204" pitchFamily="34" charset="0"/>
                        </a:rPr>
                        <a:t> центрального венозного </a:t>
                      </a:r>
                      <a:r>
                        <a:rPr lang="ru-RU" sz="1200" dirty="0" err="1">
                          <a:effectLst/>
                          <a:latin typeface="Arial" panose="020B0604020202020204" pitchFamily="34" charset="0"/>
                          <a:cs typeface="Arial" panose="020B0604020202020204" pitchFamily="34" charset="0"/>
                        </a:rPr>
                        <a:t>тиску</a:t>
                      </a:r>
                      <a:r>
                        <a:rPr lang="ru-RU" sz="1200" dirty="0">
                          <a:effectLst/>
                          <a:latin typeface="Arial" panose="020B0604020202020204" pitchFamily="34" charset="0"/>
                          <a:cs typeface="Arial" panose="020B0604020202020204" pitchFamily="34" charset="0"/>
                        </a:rPr>
                        <a:t> і часто системна </a:t>
                      </a:r>
                      <a:r>
                        <a:rPr lang="ru-RU" sz="1200" dirty="0" err="1">
                          <a:effectLst/>
                          <a:latin typeface="Arial" panose="020B0604020202020204" pitchFamily="34" charset="0"/>
                          <a:cs typeface="Arial" panose="020B0604020202020204" pitchFamily="34" charset="0"/>
                        </a:rPr>
                        <a:t>гіпоперфузія</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Системна </a:t>
                      </a:r>
                      <a:r>
                        <a:rPr lang="uk-UA" sz="1200" dirty="0" err="1">
                          <a:effectLst/>
                          <a:latin typeface="Arial" panose="020B0604020202020204" pitchFamily="34" charset="0"/>
                          <a:cs typeface="Arial" panose="020B0604020202020204" pitchFamily="34" charset="0"/>
                        </a:rPr>
                        <a:t>гіпоперфузія</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4215220"/>
                  </a:ext>
                </a:extLst>
              </a:tr>
              <a:tr h="370761">
                <a:tc>
                  <a:txBody>
                    <a:bodyPr/>
                    <a:lstStyle/>
                    <a:p>
                      <a:pPr algn="l" fontAlgn="t"/>
                      <a:r>
                        <a:rPr lang="uk-UA" sz="1200" b="1" dirty="0">
                          <a:effectLst/>
                          <a:latin typeface="Arial" panose="020B0604020202020204" pitchFamily="34" charset="0"/>
                          <a:cs typeface="Arial" panose="020B0604020202020204" pitchFamily="34" charset="0"/>
                        </a:rPr>
                        <a:t>Початок</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Поступово (дні)</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Швидко (години)</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Поступово або швидко</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uk-UA" sz="1200" dirty="0">
                          <a:effectLst/>
                          <a:latin typeface="Arial" panose="020B0604020202020204" pitchFamily="34" charset="0"/>
                          <a:cs typeface="Arial" panose="020B0604020202020204" pitchFamily="34" charset="0"/>
                        </a:rPr>
                        <a:t>Поступово або швидко</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53918933"/>
                  </a:ext>
                </a:extLst>
              </a:tr>
              <a:tr h="883731">
                <a:tc>
                  <a:txBody>
                    <a:bodyPr/>
                    <a:lstStyle/>
                    <a:p>
                      <a:pPr algn="l" fontAlgn="t"/>
                      <a:r>
                        <a:rPr lang="uk-UA" sz="1200" b="1" dirty="0">
                          <a:effectLst/>
                          <a:latin typeface="Arial" panose="020B0604020202020204" pitchFamily="34" charset="0"/>
                          <a:cs typeface="Arial" panose="020B0604020202020204" pitchFamily="34" charset="0"/>
                        </a:rPr>
                        <a:t>Основні порушення гемодинаміки</a:t>
                      </a:r>
                      <a:endParaRPr lang="en-GB"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Збільшення</a:t>
                      </a:r>
                      <a:r>
                        <a:rPr lang="ru-RU" sz="1200" dirty="0">
                          <a:effectLst/>
                          <a:latin typeface="Arial" panose="020B0604020202020204" pitchFamily="34" charset="0"/>
                          <a:cs typeface="Arial" panose="020B0604020202020204" pitchFamily="34" charset="0"/>
                        </a:rPr>
                        <a:t> КДТЛШ і </a:t>
                      </a:r>
                      <a:r>
                        <a:rPr lang="ru-RU" sz="1200" dirty="0" err="1">
                          <a:effectLst/>
                          <a:latin typeface="Arial" panose="020B0604020202020204" pitchFamily="34" charset="0"/>
                          <a:cs typeface="Arial" panose="020B0604020202020204" pitchFamily="34" charset="0"/>
                        </a:rPr>
                        <a:t>ТЗЛА</a:t>
                      </a:r>
                      <a:r>
                        <a:rPr lang="ru-RU" sz="1200" dirty="0" err="1">
                          <a:solidFill>
                            <a:schemeClr val="accent1"/>
                          </a:solidFill>
                          <a:effectLst/>
                          <a:latin typeface="Arial" panose="020B0604020202020204" pitchFamily="34" charset="0"/>
                          <a:cs typeface="Arial" panose="020B0604020202020204" pitchFamily="34" charset="0"/>
                        </a:rPr>
                        <a:t>a</a:t>
                      </a:r>
                      <a:endParaRPr lang="ru-RU" sz="1200" dirty="0">
                        <a:solidFill>
                          <a:schemeClr val="accent1"/>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або</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нормальний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серцевий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викид</a:t>
                      </a:r>
                      <a:endParaRPr lang="ru-RU"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Нормальний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або</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САТ</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Збільшення</a:t>
                      </a:r>
                      <a:r>
                        <a:rPr lang="ru-RU" sz="1200" dirty="0">
                          <a:effectLst/>
                          <a:latin typeface="Arial" panose="020B0604020202020204" pitchFamily="34" charset="0"/>
                          <a:cs typeface="Arial" panose="020B0604020202020204" pitchFamily="34" charset="0"/>
                        </a:rPr>
                        <a:t> КДТЛШ і </a:t>
                      </a:r>
                      <a:r>
                        <a:rPr lang="ru-RU" sz="1200" dirty="0" err="1">
                          <a:effectLst/>
                          <a:latin typeface="Arial" panose="020B0604020202020204" pitchFamily="34" charset="0"/>
                          <a:cs typeface="Arial" panose="020B0604020202020204" pitchFamily="34" charset="0"/>
                        </a:rPr>
                        <a:t>ТЗЛА</a:t>
                      </a:r>
                      <a:r>
                        <a:rPr lang="ru-RU" sz="1200" dirty="0" err="1">
                          <a:solidFill>
                            <a:schemeClr val="accent1"/>
                          </a:solidFill>
                          <a:effectLst/>
                          <a:latin typeface="Arial" panose="020B0604020202020204" pitchFamily="34" charset="0"/>
                          <a:cs typeface="Arial" panose="020B0604020202020204" pitchFamily="34" charset="0"/>
                        </a:rPr>
                        <a:t>a</a:t>
                      </a:r>
                      <a:endParaRPr lang="ru-RU" sz="1200" dirty="0">
                        <a:solidFill>
                          <a:schemeClr val="accent1"/>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Нормальний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серцевий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викид</a:t>
                      </a:r>
                      <a:endParaRPr lang="ru-RU"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Нормальний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або</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високий</a:t>
                      </a:r>
                      <a:r>
                        <a:rPr lang="ru-RU" sz="1200" dirty="0">
                          <a:effectLst/>
                          <a:latin typeface="Arial" panose="020B0604020202020204" pitchFamily="34" charset="0"/>
                          <a:cs typeface="Arial" panose="020B0604020202020204" pitchFamily="34" charset="0"/>
                        </a:rPr>
                        <a:t> САТ</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Збільшення</a:t>
                      </a:r>
                      <a:r>
                        <a:rPr lang="ru-RU" sz="1200" dirty="0">
                          <a:effectLst/>
                          <a:latin typeface="Arial" panose="020B0604020202020204" pitchFamily="34" charset="0"/>
                          <a:cs typeface="Arial" panose="020B0604020202020204" pitchFamily="34" charset="0"/>
                        </a:rPr>
                        <a:t> КДТЛШ</a:t>
                      </a:r>
                      <a:endParaRPr lang="ru-RU" sz="1200" dirty="0">
                        <a:solidFill>
                          <a:schemeClr val="accent1"/>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серцевий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викид</a:t>
                      </a:r>
                      <a:endParaRPr lang="ru-RU"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САТ</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Збільшення</a:t>
                      </a:r>
                      <a:r>
                        <a:rPr lang="ru-RU" sz="1200" dirty="0">
                          <a:effectLst/>
                          <a:latin typeface="Arial" panose="020B0604020202020204" pitchFamily="34" charset="0"/>
                          <a:cs typeface="Arial" panose="020B0604020202020204" pitchFamily="34" charset="0"/>
                        </a:rPr>
                        <a:t> КДТЛШ і </a:t>
                      </a:r>
                      <a:r>
                        <a:rPr lang="ru-RU" sz="1200" dirty="0" err="1">
                          <a:effectLst/>
                          <a:latin typeface="Arial" panose="020B0604020202020204" pitchFamily="34" charset="0"/>
                          <a:cs typeface="Arial" panose="020B0604020202020204" pitchFamily="34" charset="0"/>
                        </a:rPr>
                        <a:t>ТЗЛА</a:t>
                      </a:r>
                      <a:r>
                        <a:rPr lang="ru-RU" sz="1200" dirty="0" err="1">
                          <a:solidFill>
                            <a:schemeClr val="accent1"/>
                          </a:solidFill>
                          <a:effectLst/>
                          <a:latin typeface="Arial" panose="020B0604020202020204" pitchFamily="34" charset="0"/>
                          <a:cs typeface="Arial" panose="020B0604020202020204" pitchFamily="34" charset="0"/>
                        </a:rPr>
                        <a:t>a</a:t>
                      </a:r>
                      <a:endParaRPr lang="ru-RU" sz="1200" dirty="0">
                        <a:solidFill>
                          <a:schemeClr val="accent1"/>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серцевий</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викид</a:t>
                      </a:r>
                      <a:endParaRPr lang="ru-RU"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Низький</a:t>
                      </a:r>
                      <a:r>
                        <a:rPr lang="ru-RU" sz="1200" dirty="0">
                          <a:effectLst/>
                          <a:latin typeface="Arial" panose="020B0604020202020204" pitchFamily="34" charset="0"/>
                          <a:cs typeface="Arial" panose="020B0604020202020204" pitchFamily="34" charset="0"/>
                        </a:rPr>
                        <a:t> САТ</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7474042"/>
                  </a:ext>
                </a:extLst>
              </a:tr>
              <a:tr h="487576">
                <a:tc>
                  <a:txBody>
                    <a:bodyPr/>
                    <a:lstStyle/>
                    <a:p>
                      <a:pPr algn="l" fontAlgn="t"/>
                      <a:r>
                        <a:rPr lang="uk-UA" sz="1200" b="1" dirty="0">
                          <a:effectLst/>
                          <a:latin typeface="Arial" panose="020B0604020202020204" pitchFamily="34" charset="0"/>
                          <a:cs typeface="Arial" panose="020B0604020202020204" pitchFamily="34" charset="0"/>
                        </a:rPr>
                        <a:t>Основні клінічні прояви</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Вологий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теплий</a:t>
                      </a:r>
                      <a:r>
                        <a:rPr lang="ru-RU" sz="1200" dirty="0">
                          <a:effectLst/>
                          <a:latin typeface="Arial" panose="020B0604020202020204" pitchFamily="34" charset="0"/>
                          <a:cs typeface="Arial" panose="020B0604020202020204" pitchFamily="34" charset="0"/>
                        </a:rPr>
                        <a:t> АБО </a:t>
                      </a:r>
                      <a:r>
                        <a:rPr lang="ru-RU" sz="1200" dirty="0" err="1">
                          <a:effectLst/>
                          <a:latin typeface="Arial" panose="020B0604020202020204" pitchFamily="34" charset="0"/>
                          <a:cs typeface="Arial" panose="020B0604020202020204" pitchFamily="34" charset="0"/>
                        </a:rPr>
                        <a:t>Сухий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холодний</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Вологий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теплий</a:t>
                      </a:r>
                      <a:r>
                        <a:rPr lang="ru-RU" sz="1200" dirty="0">
                          <a:effectLst/>
                          <a:latin typeface="Arial" panose="020B0604020202020204" pitchFamily="34" charset="0"/>
                          <a:cs typeface="Arial" panose="020B0604020202020204" pitchFamily="34" charset="0"/>
                        </a:rPr>
                        <a:t> </a:t>
                      </a:r>
                      <a:r>
                        <a:rPr lang="en-GB" sz="1200" b="0" u="none" strike="noStrike" baseline="30000" dirty="0">
                          <a:solidFill>
                            <a:srgbClr val="006FB7"/>
                          </a:solidFill>
                          <a:effectLst/>
                          <a:latin typeface="Arial" panose="020B0604020202020204" pitchFamily="34" charset="0"/>
                          <a:cs typeface="Arial" panose="020B0604020202020204" pitchFamily="34" charset="0"/>
                        </a:rPr>
                        <a:t>b</a:t>
                      </a:r>
                      <a:endParaRPr lang="en-GB"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Сухий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холодний</a:t>
                      </a:r>
                      <a:r>
                        <a:rPr lang="ru-RU" sz="1200" dirty="0">
                          <a:effectLst/>
                          <a:latin typeface="Arial" panose="020B0604020202020204" pitchFamily="34" charset="0"/>
                          <a:cs typeface="Arial" panose="020B0604020202020204" pitchFamily="34" charset="0"/>
                        </a:rPr>
                        <a:t> АБО </a:t>
                      </a:r>
                      <a:r>
                        <a:rPr lang="ru-RU" sz="1200" dirty="0" err="1">
                          <a:effectLst/>
                          <a:latin typeface="Arial" panose="020B0604020202020204" pitchFamily="34" charset="0"/>
                          <a:cs typeface="Arial" panose="020B0604020202020204" pitchFamily="34" charset="0"/>
                        </a:rPr>
                        <a:t>Вологий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холодний</a:t>
                      </a:r>
                      <a:endParaRPr lang="en-US" sz="1200" dirty="0">
                        <a:effectLst/>
                        <a:latin typeface="Arial" panose="020B0604020202020204" pitchFamily="34" charset="0"/>
                        <a:cs typeface="Arial" panose="020B0604020202020204" pitchFamily="34" charset="0"/>
                      </a:endParaRPr>
                    </a:p>
                  </a:txBody>
                  <a:tcPr/>
                </a:tc>
                <a:tc>
                  <a:txBody>
                    <a:bodyPr/>
                    <a:lstStyle/>
                    <a:p>
                      <a:pPr algn="l" fontAlgn="t"/>
                      <a:r>
                        <a:rPr lang="ru-RU" sz="1200" dirty="0" err="1">
                          <a:effectLst/>
                          <a:latin typeface="Arial" panose="020B0604020202020204" pitchFamily="34" charset="0"/>
                          <a:cs typeface="Arial" panose="020B0604020202020204" pitchFamily="34" charset="0"/>
                        </a:rPr>
                        <a:t>Вологий</a:t>
                      </a:r>
                      <a:r>
                        <a:rPr lang="ru-RU" sz="1200" dirty="0">
                          <a:effectLst/>
                          <a:latin typeface="Arial" panose="020B0604020202020204" pitchFamily="34" charset="0"/>
                          <a:cs typeface="Arial" panose="020B0604020202020204" pitchFamily="34" charset="0"/>
                        </a:rPr>
                        <a:t> і </a:t>
                      </a:r>
                      <a:r>
                        <a:rPr lang="ru-RU" sz="1200" dirty="0" err="1">
                          <a:effectLst/>
                          <a:latin typeface="Arial" panose="020B0604020202020204" pitchFamily="34" charset="0"/>
                          <a:cs typeface="Arial" panose="020B0604020202020204" pitchFamily="34" charset="0"/>
                        </a:rPr>
                        <a:t>холодний</a:t>
                      </a:r>
                      <a:endParaRPr lang="en-GB"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79166057"/>
                  </a:ext>
                </a:extLst>
              </a:tr>
              <a:tr h="1676041">
                <a:tc>
                  <a:txBody>
                    <a:bodyPr/>
                    <a:lstStyle/>
                    <a:p>
                      <a:pPr algn="l" fontAlgn="t"/>
                      <a:r>
                        <a:rPr lang="uk-UA" sz="1200" b="1" dirty="0">
                          <a:effectLst/>
                          <a:latin typeface="Arial" panose="020B0604020202020204" pitchFamily="34" charset="0"/>
                          <a:cs typeface="Arial" panose="020B0604020202020204" pitchFamily="34" charset="0"/>
                        </a:rPr>
                        <a:t>Основне лікування</a:t>
                      </a:r>
                      <a:endParaRPr lang="en-GB"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Діуретики</a:t>
                      </a:r>
                      <a:endParaRPr lang="uk-UA"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Інотропні</a:t>
                      </a:r>
                      <a:r>
                        <a:rPr lang="uk-UA" sz="1200" dirty="0">
                          <a:effectLst/>
                          <a:latin typeface="Arial" panose="020B0604020202020204" pitchFamily="34" charset="0"/>
                          <a:cs typeface="Arial" panose="020B0604020202020204" pitchFamily="34" charset="0"/>
                        </a:rPr>
                        <a:t> засоби/</a:t>
                      </a:r>
                      <a:r>
                        <a:rPr lang="uk-UA" sz="1200" dirty="0" err="1">
                          <a:effectLst/>
                          <a:latin typeface="Arial" panose="020B0604020202020204" pitchFamily="34" charset="0"/>
                          <a:cs typeface="Arial" panose="020B0604020202020204" pitchFamily="34" charset="0"/>
                        </a:rPr>
                        <a:t>вазопресори</a:t>
                      </a:r>
                      <a:r>
                        <a:rPr lang="uk-UA" sz="1200" dirty="0">
                          <a:effectLst/>
                          <a:latin typeface="Arial" panose="020B0604020202020204" pitchFamily="34" charset="0"/>
                          <a:cs typeface="Arial" panose="020B0604020202020204" pitchFamily="34" charset="0"/>
                        </a:rPr>
                        <a:t> (при периферичній </a:t>
                      </a:r>
                      <a:r>
                        <a:rPr lang="uk-UA" sz="1200" dirty="0" err="1">
                          <a:effectLst/>
                          <a:latin typeface="Arial" panose="020B0604020202020204" pitchFamily="34" charset="0"/>
                          <a:cs typeface="Arial" panose="020B0604020202020204" pitchFamily="34" charset="0"/>
                        </a:rPr>
                        <a:t>гіпоперфузії</a:t>
                      </a:r>
                      <a:r>
                        <a:rPr lang="uk-UA" sz="1200" dirty="0">
                          <a:effectLst/>
                          <a:latin typeface="Arial" panose="020B0604020202020204" pitchFamily="34" charset="0"/>
                          <a:cs typeface="Arial" panose="020B0604020202020204" pitchFamily="34" charset="0"/>
                        </a:rPr>
                        <a:t>/</a:t>
                      </a:r>
                      <a:r>
                        <a:rPr lang="uk-UA" sz="1200" dirty="0" err="1">
                          <a:effectLst/>
                          <a:latin typeface="Arial" panose="020B0604020202020204" pitchFamily="34" charset="0"/>
                          <a:cs typeface="Arial" panose="020B0604020202020204" pitchFamily="34" charset="0"/>
                        </a:rPr>
                        <a:t>гіпотензії</a:t>
                      </a:r>
                      <a:r>
                        <a:rPr lang="uk-UA" sz="1200" dirty="0">
                          <a:effectLst/>
                          <a:latin typeface="Arial" panose="020B0604020202020204" pitchFamily="34" charset="0"/>
                          <a:cs typeface="Arial" panose="020B0604020202020204" pitchFamily="34" charset="0"/>
                        </a:rPr>
                        <a:t>)</a:t>
                      </a:r>
                    </a:p>
                    <a:p>
                      <a:pPr algn="l" fontAlgn="base">
                        <a:buFont typeface="Arial" panose="020B0604020202020204" pitchFamily="34" charset="0"/>
                        <a:buChar char="•"/>
                      </a:pPr>
                      <a:r>
                        <a:rPr lang="uk-UA" sz="1200" dirty="0">
                          <a:effectLst/>
                          <a:latin typeface="Arial" panose="020B0604020202020204" pitchFamily="34" charset="0"/>
                          <a:cs typeface="Arial" panose="020B0604020202020204" pitchFamily="34" charset="0"/>
                        </a:rPr>
                        <a:t>Короткочасна МПК або ЗНТ за потреби</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Діуретики</a:t>
                      </a:r>
                      <a:endParaRPr lang="en-GB"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Вазодилятатори</a:t>
                      </a:r>
                      <a:r>
                        <a:rPr lang="en-GB" sz="1200" b="0" u="none" strike="noStrike" baseline="30000" dirty="0">
                          <a:solidFill>
                            <a:srgbClr val="006FB7"/>
                          </a:solidFill>
                          <a:effectLst/>
                          <a:latin typeface="Arial" panose="020B0604020202020204" pitchFamily="34" charset="0"/>
                          <a:cs typeface="Arial" panose="020B0604020202020204" pitchFamily="34" charset="0"/>
                        </a:rPr>
                        <a:t>b</a:t>
                      </a:r>
                      <a:endParaRPr lang="en-GB"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Діуретики</a:t>
                      </a:r>
                      <a:r>
                        <a:rPr lang="uk-UA" sz="1200" dirty="0">
                          <a:effectLst/>
                          <a:latin typeface="Arial" panose="020B0604020202020204" pitchFamily="34" charset="0"/>
                          <a:cs typeface="Arial" panose="020B0604020202020204" pitchFamily="34" charset="0"/>
                        </a:rPr>
                        <a:t> при периферичних застійних явищах</a:t>
                      </a:r>
                    </a:p>
                    <a:p>
                      <a:pPr algn="l" fontAlgn="base">
                        <a:buFont typeface="Arial" panose="020B0604020202020204" pitchFamily="34" charset="0"/>
                        <a:buChar char="•"/>
                      </a:pPr>
                      <a:r>
                        <a:rPr lang="uk-UA" sz="1200" dirty="0" err="1">
                          <a:effectLst/>
                          <a:latin typeface="Arial" panose="020B0604020202020204" pitchFamily="34" charset="0"/>
                          <a:cs typeface="Arial" panose="020B0604020202020204" pitchFamily="34" charset="0"/>
                        </a:rPr>
                        <a:t>Інотропні</a:t>
                      </a:r>
                      <a:r>
                        <a:rPr lang="uk-UA" sz="1200" dirty="0">
                          <a:effectLst/>
                          <a:latin typeface="Arial" panose="020B0604020202020204" pitchFamily="34" charset="0"/>
                          <a:cs typeface="Arial" panose="020B0604020202020204" pitchFamily="34" charset="0"/>
                        </a:rPr>
                        <a:t> засоби/</a:t>
                      </a:r>
                      <a:r>
                        <a:rPr lang="uk-UA" sz="1200" dirty="0" err="1">
                          <a:effectLst/>
                          <a:latin typeface="Arial" panose="020B0604020202020204" pitchFamily="34" charset="0"/>
                          <a:cs typeface="Arial" panose="020B0604020202020204" pitchFamily="34" charset="0"/>
                        </a:rPr>
                        <a:t>вазопресори</a:t>
                      </a:r>
                      <a:r>
                        <a:rPr lang="uk-UA" sz="1200" dirty="0">
                          <a:effectLst/>
                          <a:latin typeface="Arial" panose="020B0604020202020204" pitchFamily="34" charset="0"/>
                          <a:cs typeface="Arial" panose="020B0604020202020204" pitchFamily="34" charset="0"/>
                        </a:rPr>
                        <a:t> (при периферичній </a:t>
                      </a:r>
                      <a:r>
                        <a:rPr lang="uk-UA" sz="1200" dirty="0" err="1">
                          <a:effectLst/>
                          <a:latin typeface="Arial" panose="020B0604020202020204" pitchFamily="34" charset="0"/>
                          <a:cs typeface="Arial" panose="020B0604020202020204" pitchFamily="34" charset="0"/>
                        </a:rPr>
                        <a:t>гіпоперфузії</a:t>
                      </a:r>
                      <a:r>
                        <a:rPr lang="uk-UA" sz="1200" dirty="0">
                          <a:effectLst/>
                          <a:latin typeface="Arial" panose="020B0604020202020204" pitchFamily="34" charset="0"/>
                          <a:cs typeface="Arial" panose="020B0604020202020204" pitchFamily="34" charset="0"/>
                        </a:rPr>
                        <a:t>/</a:t>
                      </a:r>
                      <a:r>
                        <a:rPr lang="uk-UA" sz="1200" dirty="0" err="1">
                          <a:effectLst/>
                          <a:latin typeface="Arial" panose="020B0604020202020204" pitchFamily="34" charset="0"/>
                          <a:cs typeface="Arial" panose="020B0604020202020204" pitchFamily="34" charset="0"/>
                        </a:rPr>
                        <a:t>гіпотензії</a:t>
                      </a:r>
                      <a:r>
                        <a:rPr lang="uk-UA" sz="1200" dirty="0">
                          <a:effectLst/>
                          <a:latin typeface="Arial" panose="020B0604020202020204" pitchFamily="34" charset="0"/>
                          <a:cs typeface="Arial" panose="020B0604020202020204" pitchFamily="34" charset="0"/>
                        </a:rPr>
                        <a:t>)</a:t>
                      </a:r>
                    </a:p>
                    <a:p>
                      <a:pPr algn="l" fontAlgn="base">
                        <a:buFont typeface="Arial" panose="020B0604020202020204" pitchFamily="34" charset="0"/>
                        <a:buChar char="•"/>
                      </a:pPr>
                      <a:r>
                        <a:rPr lang="uk-UA" sz="1200" dirty="0">
                          <a:effectLst/>
                          <a:latin typeface="Arial" panose="020B0604020202020204" pitchFamily="34" charset="0"/>
                          <a:cs typeface="Arial" panose="020B0604020202020204" pitchFamily="34" charset="0"/>
                        </a:rPr>
                        <a:t>Короткочасна МПК або ЗНТ за потреби</a:t>
                      </a:r>
                      <a:endParaRPr lang="en-US" sz="1200" dirty="0">
                        <a:effectLst/>
                        <a:latin typeface="Arial" panose="020B0604020202020204" pitchFamily="34" charset="0"/>
                        <a:cs typeface="Arial" panose="020B0604020202020204" pitchFamily="34" charset="0"/>
                      </a:endParaRPr>
                    </a:p>
                  </a:txBody>
                  <a:tcPr/>
                </a:tc>
                <a:tc>
                  <a:txBody>
                    <a:bodyPr/>
                    <a:lstStyle/>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Інотропні</a:t>
                      </a:r>
                      <a:r>
                        <a:rPr lang="ru-RU" sz="1200" dirty="0">
                          <a:effectLst/>
                          <a:latin typeface="Arial" panose="020B0604020202020204" pitchFamily="34" charset="0"/>
                          <a:cs typeface="Arial" panose="020B0604020202020204" pitchFamily="34" charset="0"/>
                        </a:rPr>
                        <a:t> </a:t>
                      </a:r>
                      <a:r>
                        <a:rPr lang="ru-RU" sz="1200" dirty="0" err="1">
                          <a:effectLst/>
                          <a:latin typeface="Arial" panose="020B0604020202020204" pitchFamily="34" charset="0"/>
                          <a:cs typeface="Arial" panose="020B0604020202020204" pitchFamily="34" charset="0"/>
                        </a:rPr>
                        <a:t>засоби</a:t>
                      </a:r>
                      <a:r>
                        <a:rPr lang="ru-RU" sz="1200" dirty="0">
                          <a:effectLst/>
                          <a:latin typeface="Arial" panose="020B0604020202020204" pitchFamily="34" charset="0"/>
                          <a:cs typeface="Arial" panose="020B0604020202020204" pitchFamily="34" charset="0"/>
                        </a:rPr>
                        <a:t>/</a:t>
                      </a:r>
                      <a:r>
                        <a:rPr lang="ru-RU" sz="1200" dirty="0" err="1">
                          <a:effectLst/>
                          <a:latin typeface="Arial" panose="020B0604020202020204" pitchFamily="34" charset="0"/>
                          <a:cs typeface="Arial" panose="020B0604020202020204" pitchFamily="34" charset="0"/>
                        </a:rPr>
                        <a:t>вазопресори</a:t>
                      </a:r>
                      <a:endParaRPr lang="ru-RU" sz="1200" dirty="0">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ru-RU" sz="1200" dirty="0" err="1">
                          <a:effectLst/>
                          <a:latin typeface="Arial" panose="020B0604020202020204" pitchFamily="34" charset="0"/>
                          <a:cs typeface="Arial" panose="020B0604020202020204" pitchFamily="34" charset="0"/>
                        </a:rPr>
                        <a:t>Короткочасна</a:t>
                      </a:r>
                      <a:r>
                        <a:rPr lang="ru-RU" sz="1200" dirty="0">
                          <a:effectLst/>
                          <a:latin typeface="Arial" panose="020B0604020202020204" pitchFamily="34" charset="0"/>
                          <a:cs typeface="Arial" panose="020B0604020202020204" pitchFamily="34" charset="0"/>
                        </a:rPr>
                        <a:t> МПК, ЗНТ</a:t>
                      </a:r>
                      <a:endParaRPr lang="en-US" sz="12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31087193"/>
                  </a:ext>
                </a:extLst>
              </a:tr>
            </a:tbl>
          </a:graphicData>
        </a:graphic>
      </p:graphicFrame>
      <p:sp>
        <p:nvSpPr>
          <p:cNvPr id="5" name="Прямокутник 4">
            <a:extLst>
              <a:ext uri="{FF2B5EF4-FFF2-40B4-BE49-F238E27FC236}">
                <a16:creationId xmlns:a16="http://schemas.microsoft.com/office/drawing/2014/main" id="{2E3A4DB2-FBD6-4592-8E1E-98D89B7FC558}"/>
              </a:ext>
            </a:extLst>
          </p:cNvPr>
          <p:cNvSpPr/>
          <p:nvPr/>
        </p:nvSpPr>
        <p:spPr>
          <a:xfrm>
            <a:off x="279399" y="6037898"/>
            <a:ext cx="11802534" cy="830997"/>
          </a:xfrm>
          <a:prstGeom prst="rect">
            <a:avLst/>
          </a:prstGeom>
        </p:spPr>
        <p:txBody>
          <a:bodyPr wrap="square">
            <a:spAutoFit/>
          </a:bodyPr>
          <a:lstStyle/>
          <a:p>
            <a:pPr fontAlgn="base"/>
            <a:r>
              <a:rPr lang="uk-UA" sz="1200" dirty="0">
                <a:solidFill>
                  <a:srgbClr val="2A2A2A"/>
                </a:solidFill>
                <a:latin typeface="Arial" panose="020B0604020202020204" pitchFamily="34" charset="0"/>
                <a:cs typeface="Arial" panose="020B0604020202020204" pitchFamily="34" charset="0"/>
              </a:rPr>
              <a:t>ЛШ - лівий шлуночок; КДТЛШ - кінцевий діастолічний тиск лівого шлуночка; МКП - механічна підтримка кровообігу; ТЗЛА - тиск у легеневому капілярі; ПШ - правий шлуночок; КДТПШ - кінцевий діастолічний тиск правого шлуночка; ЗНТ - замісна ниркова терапія; САТ - систолічний артеріальний тиск.</a:t>
            </a:r>
          </a:p>
          <a:p>
            <a:pPr fontAlgn="base"/>
            <a:r>
              <a:rPr lang="en-GB" sz="1200" b="0" i="0" u="none" strike="noStrike" dirty="0">
                <a:solidFill>
                  <a:srgbClr val="006FB7"/>
                </a:solidFill>
                <a:effectLst/>
                <a:latin typeface="Arial" panose="020B0604020202020204" pitchFamily="34" charset="0"/>
                <a:cs typeface="Arial" panose="020B0604020202020204" pitchFamily="34" charset="0"/>
              </a:rPr>
              <a:t>A </a:t>
            </a:r>
            <a:r>
              <a:rPr lang="ru-RU" sz="1200" dirty="0" err="1">
                <a:solidFill>
                  <a:srgbClr val="2A2A2A"/>
                </a:solidFill>
                <a:latin typeface="Arial" panose="020B0604020202020204" pitchFamily="34" charset="0"/>
                <a:cs typeface="Arial" panose="020B0604020202020204" pitchFamily="34" charset="0"/>
              </a:rPr>
              <a:t>Може</a:t>
            </a:r>
            <a:r>
              <a:rPr lang="ru-RU" sz="1200" dirty="0">
                <a:solidFill>
                  <a:srgbClr val="2A2A2A"/>
                </a:solidFill>
                <a:latin typeface="Arial" panose="020B0604020202020204" pitchFamily="34" charset="0"/>
                <a:cs typeface="Arial" panose="020B0604020202020204" pitchFamily="34" charset="0"/>
              </a:rPr>
              <a:t> бути </a:t>
            </a:r>
            <a:r>
              <a:rPr lang="ru-RU" sz="1200" dirty="0" err="1">
                <a:solidFill>
                  <a:srgbClr val="2A2A2A"/>
                </a:solidFill>
                <a:latin typeface="Arial" panose="020B0604020202020204" pitchFamily="34" charset="0"/>
                <a:cs typeface="Arial" panose="020B0604020202020204" pitchFamily="34" charset="0"/>
              </a:rPr>
              <a:t>нормальним</a:t>
            </a:r>
            <a:r>
              <a:rPr lang="ru-RU" sz="1200" dirty="0">
                <a:solidFill>
                  <a:srgbClr val="2A2A2A"/>
                </a:solidFill>
                <a:latin typeface="Arial" panose="020B0604020202020204" pitchFamily="34" charset="0"/>
                <a:cs typeface="Arial" panose="020B0604020202020204" pitchFamily="34" charset="0"/>
              </a:rPr>
              <a:t> при </a:t>
            </a:r>
            <a:r>
              <a:rPr lang="ru-RU" sz="1200" dirty="0" err="1">
                <a:solidFill>
                  <a:srgbClr val="2A2A2A"/>
                </a:solidFill>
                <a:latin typeface="Arial" panose="020B0604020202020204" pitchFamily="34" charset="0"/>
                <a:cs typeface="Arial" panose="020B0604020202020204" pitchFamily="34" charset="0"/>
              </a:rPr>
              <a:t>низькому</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серцевому</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викиді</a:t>
            </a:r>
            <a:r>
              <a:rPr lang="ru-RU" sz="1200" dirty="0">
                <a:solidFill>
                  <a:srgbClr val="2A2A2A"/>
                </a:solidFill>
                <a:latin typeface="Arial" panose="020B0604020202020204" pitchFamily="34" charset="0"/>
                <a:cs typeface="Arial" panose="020B0604020202020204" pitchFamily="34" charset="0"/>
              </a:rPr>
              <a:t>.</a:t>
            </a:r>
          </a:p>
          <a:p>
            <a:pPr fontAlgn="base"/>
            <a:r>
              <a:rPr lang="en-GB" sz="1200" b="0" i="0" u="none" strike="noStrike" dirty="0">
                <a:solidFill>
                  <a:srgbClr val="006FB7"/>
                </a:solidFill>
                <a:effectLst/>
                <a:latin typeface="Arial" panose="020B0604020202020204" pitchFamily="34" charset="0"/>
                <a:cs typeface="Arial" panose="020B0604020202020204" pitchFamily="34" charset="0"/>
              </a:rPr>
              <a:t>B </a:t>
            </a:r>
            <a:r>
              <a:rPr lang="ru-RU" sz="1200" dirty="0" err="1">
                <a:solidFill>
                  <a:srgbClr val="2A2A2A"/>
                </a:solidFill>
                <a:latin typeface="Arial" panose="020B0604020202020204" pitchFamily="34" charset="0"/>
                <a:cs typeface="Arial" panose="020B0604020202020204" pitchFamily="34" charset="0"/>
              </a:rPr>
              <a:t>Рідко</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може</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виникнути</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вологий</a:t>
            </a:r>
            <a:r>
              <a:rPr lang="ru-RU" sz="1200" dirty="0">
                <a:solidFill>
                  <a:srgbClr val="2A2A2A"/>
                </a:solidFill>
                <a:latin typeface="Arial" panose="020B0604020202020204" pitchFamily="34" charset="0"/>
                <a:cs typeface="Arial" panose="020B0604020202020204" pitchFamily="34" charset="0"/>
              </a:rPr>
              <a:t> та </a:t>
            </a:r>
            <a:r>
              <a:rPr lang="ru-RU" sz="1200" dirty="0" err="1">
                <a:solidFill>
                  <a:srgbClr val="2A2A2A"/>
                </a:solidFill>
                <a:latin typeface="Arial" panose="020B0604020202020204" pitchFamily="34" charset="0"/>
                <a:cs typeface="Arial" panose="020B0604020202020204" pitchFamily="34" charset="0"/>
              </a:rPr>
              <a:t>холодний</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профіль</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що</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потребує</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застосування</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інотропів</a:t>
            </a:r>
            <a:r>
              <a:rPr lang="ru-RU" sz="1200" dirty="0">
                <a:solidFill>
                  <a:srgbClr val="2A2A2A"/>
                </a:solidFill>
                <a:latin typeface="Arial" panose="020B0604020202020204" pitchFamily="34" charset="0"/>
                <a:cs typeface="Arial" panose="020B0604020202020204" pitchFamily="34" charset="0"/>
              </a:rPr>
              <a:t> та/</a:t>
            </a:r>
            <a:r>
              <a:rPr lang="ru-RU" sz="1200" dirty="0" err="1">
                <a:solidFill>
                  <a:srgbClr val="2A2A2A"/>
                </a:solidFill>
                <a:latin typeface="Arial" panose="020B0604020202020204" pitchFamily="34" charset="0"/>
                <a:cs typeface="Arial" panose="020B0604020202020204" pitchFamily="34" charset="0"/>
              </a:rPr>
              <a:t>або</a:t>
            </a:r>
            <a:r>
              <a:rPr lang="ru-RU" sz="1200" dirty="0">
                <a:solidFill>
                  <a:srgbClr val="2A2A2A"/>
                </a:solidFill>
                <a:latin typeface="Arial" panose="020B0604020202020204" pitchFamily="34" charset="0"/>
                <a:cs typeface="Arial" panose="020B0604020202020204" pitchFamily="34" charset="0"/>
              </a:rPr>
              <a:t> </a:t>
            </a:r>
            <a:r>
              <a:rPr lang="ru-RU" sz="1200" dirty="0" err="1">
                <a:solidFill>
                  <a:srgbClr val="2A2A2A"/>
                </a:solidFill>
                <a:latin typeface="Arial" panose="020B0604020202020204" pitchFamily="34" charset="0"/>
                <a:cs typeface="Arial" panose="020B0604020202020204" pitchFamily="34" charset="0"/>
              </a:rPr>
              <a:t>вазопресорів</a:t>
            </a:r>
            <a:r>
              <a:rPr lang="ru-RU" sz="1200" dirty="0">
                <a:solidFill>
                  <a:srgbClr val="2A2A2A"/>
                </a:solidFill>
                <a:latin typeface="Arial" panose="020B0604020202020204" pitchFamily="34" charset="0"/>
                <a:cs typeface="Arial" panose="020B0604020202020204" pitchFamily="34" charset="0"/>
              </a:rPr>
              <a:t>.</a:t>
            </a:r>
            <a:endParaRPr lang="en-GB" sz="12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7174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0A70759-2BFE-4742-93FA-DFA520701D00}"/>
              </a:ext>
            </a:extLst>
          </p:cNvPr>
          <p:cNvSpPr/>
          <p:nvPr/>
        </p:nvSpPr>
        <p:spPr>
          <a:xfrm>
            <a:off x="863599" y="1029607"/>
            <a:ext cx="10905067" cy="4893647"/>
          </a:xfrm>
          <a:prstGeom prst="rect">
            <a:avLst/>
          </a:prstGeom>
        </p:spPr>
        <p:txBody>
          <a:bodyPr wrap="square">
            <a:spAutoFit/>
          </a:bodyPr>
          <a:lstStyle/>
          <a:p>
            <a:r>
              <a:rPr lang="uk-UA" sz="2400" b="1" dirty="0">
                <a:solidFill>
                  <a:srgbClr val="2A2A2A"/>
                </a:solidFill>
                <a:latin typeface="Arial" panose="020B0604020202020204" pitchFamily="34" charset="0"/>
                <a:cs typeface="Arial" panose="020B0604020202020204" pitchFamily="34" charset="0"/>
              </a:rPr>
              <a:t>Гостра </a:t>
            </a:r>
            <a:r>
              <a:rPr lang="uk-UA" sz="2400" b="1" dirty="0" err="1">
                <a:solidFill>
                  <a:srgbClr val="2A2A2A"/>
                </a:solidFill>
                <a:latin typeface="Arial" panose="020B0604020202020204" pitchFamily="34" charset="0"/>
                <a:cs typeface="Arial" panose="020B0604020202020204" pitchFamily="34" charset="0"/>
              </a:rPr>
              <a:t>декомпенсована</a:t>
            </a:r>
            <a:r>
              <a:rPr lang="uk-UA" sz="2400" b="1" dirty="0">
                <a:solidFill>
                  <a:srgbClr val="2A2A2A"/>
                </a:solidFill>
                <a:latin typeface="Arial" panose="020B0604020202020204" pitchFamily="34" charset="0"/>
                <a:cs typeface="Arial" panose="020B0604020202020204" pitchFamily="34" charset="0"/>
              </a:rPr>
              <a:t> серцева недостатність (ГДСН) </a:t>
            </a:r>
          </a:p>
          <a:p>
            <a:r>
              <a:rPr lang="uk-UA" sz="2400" dirty="0">
                <a:solidFill>
                  <a:srgbClr val="2A2A2A"/>
                </a:solidFill>
                <a:latin typeface="Arial" panose="020B0604020202020204" pitchFamily="34" charset="0"/>
                <a:cs typeface="Arial" panose="020B0604020202020204" pitchFamily="34" charset="0"/>
              </a:rPr>
              <a:t>є найпоширенішою формою СН, на яку припадає 50-70% випадків. </a:t>
            </a:r>
          </a:p>
          <a:p>
            <a:r>
              <a:rPr lang="uk-UA" sz="2400" dirty="0">
                <a:solidFill>
                  <a:srgbClr val="2A2A2A"/>
                </a:solidFill>
                <a:latin typeface="Arial" panose="020B0604020202020204" pitchFamily="34" charset="0"/>
                <a:cs typeface="Arial" panose="020B0604020202020204" pitchFamily="34" charset="0"/>
              </a:rPr>
              <a:t>Зазвичай вона виникає у пацієнтів з СН в анамнезі та попередньою серцевою дисфункцією по всьому спектру ФВЛШ і може включати дисфункцію ЛШ.</a:t>
            </a:r>
          </a:p>
          <a:p>
            <a:endParaRPr lang="uk-UA" sz="2400" dirty="0">
              <a:solidFill>
                <a:srgbClr val="2A2A2A"/>
              </a:solidFill>
              <a:latin typeface="Arial" panose="020B0604020202020204" pitchFamily="34" charset="0"/>
              <a:cs typeface="Arial" panose="020B0604020202020204" pitchFamily="34" charset="0"/>
            </a:endParaRPr>
          </a:p>
          <a:p>
            <a:r>
              <a:rPr lang="uk-UA" sz="2400" dirty="0">
                <a:solidFill>
                  <a:srgbClr val="2A2A2A"/>
                </a:solidFill>
                <a:latin typeface="Arial" panose="020B0604020202020204" pitchFamily="34" charset="0"/>
                <a:cs typeface="Arial" panose="020B0604020202020204" pitchFamily="34" charset="0"/>
              </a:rPr>
              <a:t>На відміну від фенотипу гострого набряку легень, вона має більш поступовий початок, а основною зміною є прогресуюча затримка рідини, відповідальна за системний застій. Іноді застій асоціюється з </a:t>
            </a:r>
            <a:r>
              <a:rPr lang="uk-UA" sz="2400" dirty="0" err="1">
                <a:solidFill>
                  <a:srgbClr val="2A2A2A"/>
                </a:solidFill>
                <a:latin typeface="Arial" panose="020B0604020202020204" pitchFamily="34" charset="0"/>
                <a:cs typeface="Arial" panose="020B0604020202020204" pitchFamily="34" charset="0"/>
              </a:rPr>
              <a:t>гіпоперфузією</a:t>
            </a:r>
            <a:r>
              <a:rPr lang="uk-UA" sz="2400" dirty="0">
                <a:solidFill>
                  <a:srgbClr val="2A2A2A"/>
                </a:solidFill>
                <a:latin typeface="Arial" panose="020B0604020202020204" pitchFamily="34" charset="0"/>
                <a:cs typeface="Arial" panose="020B0604020202020204" pitchFamily="34" charset="0"/>
              </a:rPr>
              <a:t>.</a:t>
            </a:r>
          </a:p>
          <a:p>
            <a:endParaRPr lang="uk-UA" sz="2400" dirty="0">
              <a:solidFill>
                <a:srgbClr val="2A2A2A"/>
              </a:solidFill>
              <a:latin typeface="Arial" panose="020B0604020202020204" pitchFamily="34" charset="0"/>
              <a:cs typeface="Arial" panose="020B0604020202020204" pitchFamily="34" charset="0"/>
            </a:endParaRPr>
          </a:p>
          <a:p>
            <a:r>
              <a:rPr lang="uk-UA" sz="2400" dirty="0">
                <a:solidFill>
                  <a:srgbClr val="2A2A2A"/>
                </a:solidFill>
                <a:latin typeface="Arial" panose="020B0604020202020204" pitchFamily="34" charset="0"/>
                <a:cs typeface="Arial" panose="020B0604020202020204" pitchFamily="34" charset="0"/>
              </a:rPr>
              <a:t>Метою лікування є визначення причин, мінімізація застійних явищ, а в рідкісних випадках - корекція </a:t>
            </a:r>
            <a:r>
              <a:rPr lang="uk-UA" sz="2400" dirty="0" err="1">
                <a:solidFill>
                  <a:srgbClr val="2A2A2A"/>
                </a:solidFill>
                <a:latin typeface="Arial" panose="020B0604020202020204" pitchFamily="34" charset="0"/>
                <a:cs typeface="Arial" panose="020B0604020202020204" pitchFamily="34" charset="0"/>
              </a:rPr>
              <a:t>гіпоперфузії</a:t>
            </a:r>
            <a:r>
              <a:rPr lang="uk-UA" sz="2400" dirty="0">
                <a:solidFill>
                  <a:srgbClr val="2A2A2A"/>
                </a:solidFill>
                <a:latin typeface="Arial" panose="020B0604020202020204" pitchFamily="34" charset="0"/>
                <a:cs typeface="Arial" panose="020B0604020202020204" pitchFamily="34" charset="0"/>
              </a:rPr>
              <a:t>.</a:t>
            </a:r>
            <a:endParaRPr lang="uk-U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28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1524000" y="5994400"/>
            <a:ext cx="7677150" cy="863600"/>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lang="en-US" altLang="en-US" sz="1000" i="1">
                <a:solidFill>
                  <a:srgbClr val="333333"/>
                </a:solidFill>
              </a:rPr>
              <a:t>Eur Heart J</a:t>
            </a:r>
            <a:r>
              <a:rPr lang="en-US" altLang="en-US" sz="1000">
                <a:solidFill>
                  <a:srgbClr val="333333"/>
                </a:solidFill>
              </a:rPr>
              <a:t>, Volume 42, Issue 36, 21 September 2021, Pages 3599–3726, </a:t>
            </a:r>
            <a:r>
              <a:rPr lang="en-US" altLang="en-US" sz="1000">
                <a:solidFill>
                  <a:srgbClr val="333333"/>
                </a:solidFill>
                <a:hlinkClick r:id="rId3"/>
              </a:rPr>
              <a:t>https://doi.org/10.1093/eurheartj/ehab368</a:t>
            </a:r>
            <a:endParaRPr lang="en-US" altLang="en-US" sz="1000">
              <a:solidFill>
                <a:srgbClr val="333333"/>
              </a:solidFill>
            </a:endParaRPr>
          </a:p>
          <a:p>
            <a:pPr marL="0" indent="0" eaLnBrk="1" hangingPunct="1">
              <a:spcBef>
                <a:spcPct val="0"/>
              </a:spcBef>
              <a:spcAft>
                <a:spcPts val="600"/>
              </a:spcAft>
              <a:buNone/>
            </a:pPr>
            <a:r>
              <a:rPr lang="en-US" altLang="en-US" sz="800">
                <a:solidFill>
                  <a:srgbClr val="2A2A2A"/>
                </a:solidFill>
              </a:rPr>
              <a:t>The content of this slide may be subject to copyright: please see the slide notes for details.</a:t>
            </a:r>
            <a:endParaRPr lang="en-US" altLang="en-US" sz="800">
              <a:solidFill>
                <a:srgbClr val="333333"/>
              </a:solidFill>
            </a:endParaRPr>
          </a:p>
        </p:txBody>
      </p:sp>
      <p:sp>
        <p:nvSpPr>
          <p:cNvPr id="5123" name="Title 1"/>
          <p:cNvSpPr>
            <a:spLocks noGrp="1"/>
          </p:cNvSpPr>
          <p:nvPr>
            <p:ph type="title"/>
          </p:nvPr>
        </p:nvSpPr>
        <p:spPr>
          <a:xfrm>
            <a:off x="1151467" y="245534"/>
            <a:ext cx="7937773" cy="403225"/>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2400" dirty="0"/>
              <a:t>Management of acute decompensated heart failure. </a:t>
            </a:r>
          </a:p>
        </p:txBody>
      </p:sp>
      <p:pic>
        <p:nvPicPr>
          <p:cNvPr id="5125" name="New picture"/>
          <p:cNvPicPr/>
          <p:nvPr/>
        </p:nvPicPr>
        <p:blipFill>
          <a:blip r:embed="rId4"/>
          <a:stretch>
            <a:fillRect/>
          </a:stretch>
        </p:blipFill>
        <p:spPr>
          <a:xfrm>
            <a:off x="3378200" y="745068"/>
            <a:ext cx="5181599" cy="4529665"/>
          </a:xfrm>
          <a:prstGeom prst="rect">
            <a:avLst/>
          </a:prstGeom>
        </p:spPr>
      </p:pic>
      <p:pic>
        <p:nvPicPr>
          <p:cNvPr id="5126" name="New picture"/>
          <p:cNvPicPr/>
          <p:nvPr/>
        </p:nvPicPr>
        <p:blipFill>
          <a:blip r:embed="rId5"/>
          <a:stretch>
            <a:fillRect/>
          </a:stretch>
        </p:blipFill>
        <p:spPr>
          <a:xfrm>
            <a:off x="9089241" y="425450"/>
            <a:ext cx="1121558" cy="508000"/>
          </a:xfrm>
          <a:prstGeom prst="rect">
            <a:avLst/>
          </a:prstGeom>
        </p:spPr>
      </p:pic>
      <p:sp>
        <p:nvSpPr>
          <p:cNvPr id="2" name="Прямокутник 1">
            <a:extLst>
              <a:ext uri="{FF2B5EF4-FFF2-40B4-BE49-F238E27FC236}">
                <a16:creationId xmlns:a16="http://schemas.microsoft.com/office/drawing/2014/main" id="{D6080657-BEEC-452F-9DE3-8107E645E2FC}"/>
              </a:ext>
            </a:extLst>
          </p:cNvPr>
          <p:cNvSpPr/>
          <p:nvPr/>
        </p:nvSpPr>
        <p:spPr>
          <a:xfrm>
            <a:off x="1608667" y="1583267"/>
            <a:ext cx="1820333" cy="1384995"/>
          </a:xfrm>
          <a:prstGeom prst="rect">
            <a:avLst/>
          </a:prstGeom>
        </p:spPr>
        <p:txBody>
          <a:bodyPr wrap="square">
            <a:spAutoFit/>
          </a:bodyPr>
          <a:lstStyle/>
          <a:p>
            <a:r>
              <a:rPr lang="en-US" sz="1200" b="0" i="0" baseline="30000" dirty="0">
                <a:solidFill>
                  <a:srgbClr val="2A2A2A"/>
                </a:solidFill>
                <a:effectLst/>
                <a:latin typeface="Arial" panose="020B0604020202020204" pitchFamily="34" charset="0"/>
                <a:cs typeface="Arial" panose="020B0604020202020204" pitchFamily="34" charset="0"/>
              </a:rPr>
              <a:t>a </a:t>
            </a:r>
            <a:r>
              <a:rPr lang="en-US" sz="1200" b="0" i="0" dirty="0">
                <a:solidFill>
                  <a:srgbClr val="2A2A2A"/>
                </a:solidFill>
                <a:effectLst/>
                <a:latin typeface="Arial" panose="020B0604020202020204" pitchFamily="34" charset="0"/>
                <a:cs typeface="Arial" panose="020B0604020202020204" pitchFamily="34" charset="0"/>
              </a:rPr>
              <a:t>Adequate diuretic doses to relieve congestion and close monitoring of diuresis is recommended regardless of perfusion status.</a:t>
            </a:r>
            <a:endParaRPr lang="uk-UA" sz="1200" dirty="0">
              <a:latin typeface="Arial" panose="020B0604020202020204" pitchFamily="34" charset="0"/>
              <a:cs typeface="Arial" panose="020B0604020202020204"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E68A761-48A1-46F5-AA69-D9D3F59C3543}"/>
              </a:ext>
            </a:extLst>
          </p:cNvPr>
          <p:cNvSpPr/>
          <p:nvPr/>
        </p:nvSpPr>
        <p:spPr>
          <a:xfrm>
            <a:off x="597160" y="406146"/>
            <a:ext cx="11206064" cy="5139869"/>
          </a:xfrm>
          <a:prstGeom prst="rect">
            <a:avLst/>
          </a:prstGeom>
        </p:spPr>
        <p:txBody>
          <a:bodyPr wrap="square">
            <a:spAutoFit/>
          </a:bodyPr>
          <a:lstStyle/>
          <a:p>
            <a:pPr fontAlgn="base"/>
            <a:r>
              <a:rPr lang="uk-UA" sz="2800" b="1" dirty="0">
                <a:solidFill>
                  <a:srgbClr val="2A2A2A"/>
                </a:solidFill>
                <a:latin typeface="Arial" panose="020B0604020202020204" pitchFamily="34" charset="0"/>
                <a:cs typeface="Arial" panose="020B0604020202020204" pitchFamily="34" charset="0"/>
              </a:rPr>
              <a:t>Гострий набряк легень </a:t>
            </a:r>
            <a:r>
              <a:rPr lang="uk-UA" sz="2000" dirty="0">
                <a:solidFill>
                  <a:srgbClr val="2A2A2A"/>
                </a:solidFill>
                <a:latin typeface="Arial" panose="020B0604020202020204" pitchFamily="34" charset="0"/>
                <a:cs typeface="Arial" panose="020B0604020202020204" pitchFamily="34" charset="0"/>
              </a:rPr>
              <a:t>пов'язаний із застійними явищами в легенях. </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Клінічні критерії діагностики гострого набряку легень включають:</a:t>
            </a:r>
          </a:p>
          <a:p>
            <a:pPr fontAlgn="base"/>
            <a:r>
              <a:rPr lang="uk-UA" sz="2000" dirty="0">
                <a:solidFill>
                  <a:srgbClr val="2A2A2A"/>
                </a:solidFill>
                <a:latin typeface="Arial" panose="020B0604020202020204" pitchFamily="34" charset="0"/>
                <a:cs typeface="Arial" panose="020B0604020202020204" pitchFamily="34" charset="0"/>
              </a:rPr>
              <a:t>задишка з </a:t>
            </a:r>
            <a:r>
              <a:rPr lang="uk-UA" sz="2000" dirty="0" err="1">
                <a:solidFill>
                  <a:srgbClr val="2A2A2A"/>
                </a:solidFill>
                <a:latin typeface="Arial" panose="020B0604020202020204" pitchFamily="34" charset="0"/>
                <a:cs typeface="Arial" panose="020B0604020202020204" pitchFamily="34" charset="0"/>
              </a:rPr>
              <a:t>ортопное</a:t>
            </a:r>
            <a:r>
              <a:rPr lang="uk-UA" sz="2000" dirty="0">
                <a:solidFill>
                  <a:srgbClr val="2A2A2A"/>
                </a:solidFill>
                <a:latin typeface="Arial" panose="020B0604020202020204" pitchFamily="34" charset="0"/>
                <a:cs typeface="Arial" panose="020B0604020202020204" pitchFamily="34" charset="0"/>
              </a:rPr>
              <a:t>, дихальна недостатність (</a:t>
            </a:r>
            <a:r>
              <a:rPr lang="uk-UA" sz="2000" dirty="0" err="1">
                <a:solidFill>
                  <a:srgbClr val="2A2A2A"/>
                </a:solidFill>
                <a:latin typeface="Arial" panose="020B0604020202020204" pitchFamily="34" charset="0"/>
                <a:cs typeface="Arial" panose="020B0604020202020204" pitchFamily="34" charset="0"/>
              </a:rPr>
              <a:t>гіпоксемія-гіперкапнія</a:t>
            </a:r>
            <a:r>
              <a:rPr lang="uk-UA" sz="2000" dirty="0">
                <a:solidFill>
                  <a:srgbClr val="2A2A2A"/>
                </a:solidFill>
                <a:latin typeface="Arial" panose="020B0604020202020204" pitchFamily="34" charset="0"/>
                <a:cs typeface="Arial" panose="020B0604020202020204" pitchFamily="34" charset="0"/>
              </a:rPr>
              <a:t>), </a:t>
            </a:r>
            <a:r>
              <a:rPr lang="uk-UA" sz="2000" dirty="0" err="1">
                <a:solidFill>
                  <a:srgbClr val="2A2A2A"/>
                </a:solidFill>
                <a:latin typeface="Arial" panose="020B0604020202020204" pitchFamily="34" charset="0"/>
                <a:cs typeface="Arial" panose="020B0604020202020204" pitchFamily="34" charset="0"/>
              </a:rPr>
              <a:t>тахіпное</a:t>
            </a:r>
            <a:r>
              <a:rPr lang="uk-UA" sz="2000" dirty="0">
                <a:solidFill>
                  <a:srgbClr val="2A2A2A"/>
                </a:solidFill>
                <a:latin typeface="Arial" panose="020B0604020202020204" pitchFamily="34" charset="0"/>
                <a:cs typeface="Arial" panose="020B0604020202020204" pitchFamily="34" charset="0"/>
              </a:rPr>
              <a:t>, &gt;25 дихальних рухів/хв та підвищена робота дихання.</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За наявності показань слід розпочати наступну терапію:</a:t>
            </a:r>
          </a:p>
          <a:p>
            <a:pPr fontAlgn="base"/>
            <a:r>
              <a:rPr lang="uk-UA" sz="2000" dirty="0">
                <a:solidFill>
                  <a:srgbClr val="2A2A2A"/>
                </a:solidFill>
                <a:latin typeface="Arial" panose="020B0604020202020204" pitchFamily="34" charset="0"/>
                <a:cs typeface="Arial" panose="020B0604020202020204" pitchFamily="34" charset="0"/>
              </a:rPr>
              <a:t>1. Кисень, що подається у вигляді постійного позитивного тиску в дихальних шляхах, </a:t>
            </a:r>
            <a:r>
              <a:rPr lang="uk-UA" sz="2000" dirty="0" err="1">
                <a:solidFill>
                  <a:srgbClr val="2A2A2A"/>
                </a:solidFill>
                <a:latin typeface="Arial" panose="020B0604020202020204" pitchFamily="34" charset="0"/>
                <a:cs typeface="Arial" panose="020B0604020202020204" pitchFamily="34" charset="0"/>
              </a:rPr>
              <a:t>неінвазивної</a:t>
            </a:r>
            <a:r>
              <a:rPr lang="uk-UA" sz="2000" dirty="0">
                <a:solidFill>
                  <a:srgbClr val="2A2A2A"/>
                </a:solidFill>
                <a:latin typeface="Arial" panose="020B0604020202020204" pitchFamily="34" charset="0"/>
                <a:cs typeface="Arial" panose="020B0604020202020204" pitchFamily="34" charset="0"/>
              </a:rPr>
              <a:t> вентиляції з позитивним тиском та/або </a:t>
            </a:r>
            <a:r>
              <a:rPr lang="uk-UA" sz="2000" dirty="0" err="1">
                <a:solidFill>
                  <a:srgbClr val="2A2A2A"/>
                </a:solidFill>
                <a:latin typeface="Arial" panose="020B0604020202020204" pitchFamily="34" charset="0"/>
                <a:cs typeface="Arial" panose="020B0604020202020204" pitchFamily="34" charset="0"/>
              </a:rPr>
              <a:t>високопоточної</a:t>
            </a:r>
            <a:r>
              <a:rPr lang="uk-UA" sz="2000" dirty="0">
                <a:solidFill>
                  <a:srgbClr val="2A2A2A"/>
                </a:solidFill>
                <a:latin typeface="Arial" panose="020B0604020202020204" pitchFamily="34" charset="0"/>
                <a:cs typeface="Arial" panose="020B0604020202020204" pitchFamily="34" charset="0"/>
              </a:rPr>
              <a:t> назальної </a:t>
            </a:r>
            <a:r>
              <a:rPr lang="uk-UA" sz="2000" dirty="0" err="1">
                <a:solidFill>
                  <a:srgbClr val="2A2A2A"/>
                </a:solidFill>
                <a:latin typeface="Arial" panose="020B0604020202020204" pitchFamily="34" charset="0"/>
                <a:cs typeface="Arial" panose="020B0604020202020204" pitchFamily="34" charset="0"/>
              </a:rPr>
              <a:t>канюлі</a:t>
            </a:r>
            <a:r>
              <a:rPr lang="uk-UA" sz="2000" dirty="0">
                <a:solidFill>
                  <a:srgbClr val="2A2A2A"/>
                </a:solidFill>
                <a:latin typeface="Arial" panose="020B0604020202020204" pitchFamily="34" charset="0"/>
                <a:cs typeface="Arial" panose="020B0604020202020204" pitchFamily="34" charset="0"/>
              </a:rPr>
              <a:t>. </a:t>
            </a:r>
          </a:p>
          <a:p>
            <a:pPr fontAlgn="base"/>
            <a:r>
              <a:rPr lang="uk-UA" sz="2000" dirty="0">
                <a:solidFill>
                  <a:srgbClr val="2A2A2A"/>
                </a:solidFill>
                <a:latin typeface="Arial" panose="020B0604020202020204" pitchFamily="34" charset="0"/>
                <a:cs typeface="Arial" panose="020B0604020202020204" pitchFamily="34" charset="0"/>
              </a:rPr>
              <a:t>2. Внутрішньовенно ввести сечогінні препарати</a:t>
            </a:r>
          </a:p>
          <a:p>
            <a:pPr fontAlgn="base"/>
            <a:r>
              <a:rPr lang="uk-UA" sz="2000" dirty="0">
                <a:solidFill>
                  <a:srgbClr val="2A2A2A"/>
                </a:solidFill>
                <a:latin typeface="Arial" panose="020B0604020202020204" pitchFamily="34" charset="0"/>
                <a:cs typeface="Arial" panose="020B0604020202020204" pitchFamily="34" charset="0"/>
              </a:rPr>
              <a:t>3. При високому САТ можна ввести </a:t>
            </a:r>
            <a:r>
              <a:rPr lang="uk-UA" sz="2000" dirty="0" err="1">
                <a:solidFill>
                  <a:srgbClr val="2A2A2A"/>
                </a:solidFill>
                <a:latin typeface="Arial" panose="020B0604020202020204" pitchFamily="34" charset="0"/>
                <a:cs typeface="Arial" panose="020B0604020202020204" pitchFamily="34" charset="0"/>
              </a:rPr>
              <a:t>вазодилататори</a:t>
            </a:r>
            <a:r>
              <a:rPr lang="uk-UA" sz="2000" dirty="0">
                <a:solidFill>
                  <a:srgbClr val="2A2A2A"/>
                </a:solidFill>
                <a:latin typeface="Arial" panose="020B0604020202020204" pitchFamily="34" charset="0"/>
                <a:cs typeface="Arial" panose="020B0604020202020204" pitchFamily="34" charset="0"/>
              </a:rPr>
              <a:t> в/в, щоб зменшити </a:t>
            </a:r>
            <a:r>
              <a:rPr lang="uk-UA" sz="2000" dirty="0" err="1">
                <a:solidFill>
                  <a:srgbClr val="2A2A2A"/>
                </a:solidFill>
                <a:latin typeface="Arial" panose="020B0604020202020204" pitchFamily="34" charset="0"/>
                <a:cs typeface="Arial" panose="020B0604020202020204" pitchFamily="34" charset="0"/>
              </a:rPr>
              <a:t>післянавантаження</a:t>
            </a:r>
            <a:r>
              <a:rPr lang="uk-UA" sz="2000" dirty="0">
                <a:solidFill>
                  <a:srgbClr val="2A2A2A"/>
                </a:solidFill>
                <a:latin typeface="Arial" panose="020B0604020202020204" pitchFamily="34" charset="0"/>
                <a:cs typeface="Arial" panose="020B0604020202020204" pitchFamily="34" charset="0"/>
              </a:rPr>
              <a:t> на ЛШ. </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У деяких випадках прогресуючої СН гострий набряк легень може бути пов'язаний з низьким серцевим викидом, і в цьому випадку показані </a:t>
            </a:r>
            <a:r>
              <a:rPr lang="uk-UA" sz="2000" dirty="0" err="1">
                <a:solidFill>
                  <a:srgbClr val="2A2A2A"/>
                </a:solidFill>
                <a:latin typeface="Arial" panose="020B0604020202020204" pitchFamily="34" charset="0"/>
                <a:cs typeface="Arial" panose="020B0604020202020204" pitchFamily="34" charset="0"/>
              </a:rPr>
              <a:t>інотропи</a:t>
            </a:r>
            <a:r>
              <a:rPr lang="uk-UA" sz="2000" dirty="0">
                <a:solidFill>
                  <a:srgbClr val="2A2A2A"/>
                </a:solidFill>
                <a:latin typeface="Arial" panose="020B0604020202020204" pitchFamily="34" charset="0"/>
                <a:cs typeface="Arial" panose="020B0604020202020204" pitchFamily="34" charset="0"/>
              </a:rPr>
              <a:t>, </a:t>
            </a:r>
            <a:r>
              <a:rPr lang="uk-UA" sz="2000" dirty="0" err="1">
                <a:solidFill>
                  <a:srgbClr val="2A2A2A"/>
                </a:solidFill>
                <a:latin typeface="Arial" panose="020B0604020202020204" pitchFamily="34" charset="0"/>
                <a:cs typeface="Arial" panose="020B0604020202020204" pitchFamily="34" charset="0"/>
              </a:rPr>
              <a:t>вазопресори</a:t>
            </a:r>
            <a:r>
              <a:rPr lang="uk-UA" sz="2000" dirty="0">
                <a:solidFill>
                  <a:srgbClr val="2A2A2A"/>
                </a:solidFill>
                <a:latin typeface="Arial" panose="020B0604020202020204" pitchFamily="34" charset="0"/>
                <a:cs typeface="Arial" panose="020B0604020202020204" pitchFamily="34" charset="0"/>
              </a:rPr>
              <a:t> та/або МПК для відновлення перфузії органів.</a:t>
            </a:r>
            <a:endParaRPr lang="en-US" sz="200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8441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up.silverchair-cdn.com/oup/backfile/Content_public/Journal/eurheartj/42/36/10.1093_eurheartj_ehab368/3/ehab368f8.jpeg?Expires=1696709085&amp;Signature=kVGjnuvxH-ICPTz52wQWcuyd049CQsvOVC8V8ifN0xL1-UmOWbNpRvhEgNJwSJQp8NrdtRe4MYd0aC4byBMXoqXhQFYuDYeidk1h6Uc2ZD7N3z3PdfY1V4YR7Cn2iA1~8SeTNtzInBod1VpyA6i7-gr1M4sh~30Pf9dgn-TCNfYdW7Wbm5V5ZCqIz1Qom29lyitbw4awga9k9CGV4JxKv6p~CwkvxG0HeX26PLUbVnrUqHKW8nJxllHA9Dfcwq5wrXb33WtOukX5C6QjR39AdqiXk1j4tFkuvzT3yJeUWaWh9LxpDU7Uzr-d9ncWYdaaJCMRxz0DBfRg4DYKEtPF-A__&amp;Key-Pair-Id=APKAIE5G5CRDK6RD3PGA">
            <a:extLst>
              <a:ext uri="{FF2B5EF4-FFF2-40B4-BE49-F238E27FC236}">
                <a16:creationId xmlns:a16="http://schemas.microsoft.com/office/drawing/2014/main" id="{D8B9936C-ADF0-453E-AC34-F6D4201A9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9381" y="-228600"/>
            <a:ext cx="6853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94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459B315-3C39-4CA7-85B7-3463A9E4314A}"/>
              </a:ext>
            </a:extLst>
          </p:cNvPr>
          <p:cNvSpPr/>
          <p:nvPr/>
        </p:nvSpPr>
        <p:spPr>
          <a:xfrm>
            <a:off x="228600" y="159816"/>
            <a:ext cx="11963400" cy="6678751"/>
          </a:xfrm>
          <a:prstGeom prst="rect">
            <a:avLst/>
          </a:prstGeom>
        </p:spPr>
        <p:txBody>
          <a:bodyPr wrap="square">
            <a:spAutoFit/>
          </a:bodyPr>
          <a:lstStyle/>
          <a:p>
            <a:pPr fontAlgn="base"/>
            <a:r>
              <a:rPr lang="uk-UA" sz="2800" b="1" dirty="0" err="1">
                <a:solidFill>
                  <a:srgbClr val="2A2A2A"/>
                </a:solidFill>
                <a:latin typeface="Arial" panose="020B0604020202020204" pitchFamily="34" charset="0"/>
                <a:cs typeface="Arial" panose="020B0604020202020204" pitchFamily="34" charset="0"/>
              </a:rPr>
              <a:t>Кардіогенний</a:t>
            </a:r>
            <a:r>
              <a:rPr lang="uk-UA" sz="2800" b="1" dirty="0">
                <a:solidFill>
                  <a:srgbClr val="2A2A2A"/>
                </a:solidFill>
                <a:latin typeface="Arial" panose="020B0604020202020204" pitchFamily="34" charset="0"/>
                <a:cs typeface="Arial" panose="020B0604020202020204" pitchFamily="34" charset="0"/>
              </a:rPr>
              <a:t> шок - </a:t>
            </a:r>
            <a:r>
              <a:rPr lang="uk-UA" sz="2000" dirty="0">
                <a:solidFill>
                  <a:srgbClr val="2A2A2A"/>
                </a:solidFill>
                <a:latin typeface="Arial" panose="020B0604020202020204" pitchFamily="34" charset="0"/>
                <a:cs typeface="Arial" panose="020B0604020202020204" pitchFamily="34" charset="0"/>
              </a:rPr>
              <a:t>це синдром, зумовлений первинною серцевою дисфункцією, що призводить до неадекватного серцевого викиду, який включає небезпечний для життя стан </a:t>
            </a:r>
            <a:r>
              <a:rPr lang="uk-UA" sz="2000" dirty="0" err="1">
                <a:solidFill>
                  <a:srgbClr val="2A2A2A"/>
                </a:solidFill>
                <a:latin typeface="Arial" panose="020B0604020202020204" pitchFamily="34" charset="0"/>
                <a:cs typeface="Arial" panose="020B0604020202020204" pitchFamily="34" charset="0"/>
              </a:rPr>
              <a:t>гіпоперфузії</a:t>
            </a:r>
            <a:r>
              <a:rPr lang="uk-UA" sz="2000" dirty="0">
                <a:solidFill>
                  <a:srgbClr val="2A2A2A"/>
                </a:solidFill>
                <a:latin typeface="Arial" panose="020B0604020202020204" pitchFamily="34" charset="0"/>
                <a:cs typeface="Arial" panose="020B0604020202020204" pitchFamily="34" charset="0"/>
              </a:rPr>
              <a:t> тканин, що може призвести до </a:t>
            </a:r>
            <a:r>
              <a:rPr lang="uk-UA" sz="2000" dirty="0" err="1">
                <a:solidFill>
                  <a:srgbClr val="2A2A2A"/>
                </a:solidFill>
                <a:latin typeface="Arial" panose="020B0604020202020204" pitchFamily="34" charset="0"/>
                <a:cs typeface="Arial" panose="020B0604020202020204" pitchFamily="34" charset="0"/>
              </a:rPr>
              <a:t>поліорганної</a:t>
            </a:r>
            <a:r>
              <a:rPr lang="uk-UA" sz="2000" dirty="0">
                <a:solidFill>
                  <a:srgbClr val="2A2A2A"/>
                </a:solidFill>
                <a:latin typeface="Arial" panose="020B0604020202020204" pitchFamily="34" charset="0"/>
                <a:cs typeface="Arial" panose="020B0604020202020204" pitchFamily="34" charset="0"/>
              </a:rPr>
              <a:t> недостатності та смерті. </a:t>
            </a:r>
          </a:p>
          <a:p>
            <a:pPr fontAlgn="base"/>
            <a:r>
              <a:rPr lang="uk-UA" sz="2000" dirty="0">
                <a:solidFill>
                  <a:srgbClr val="2A2A2A"/>
                </a:solidFill>
                <a:latin typeface="Arial" panose="020B0604020202020204" pitchFamily="34" charset="0"/>
                <a:cs typeface="Arial" panose="020B0604020202020204" pitchFamily="34" charset="0"/>
              </a:rPr>
              <a:t>Ураження серця, що спричиняє тяжкі порушення серцевої діяльності, може бути гострим, внаслідок гострої втрати </a:t>
            </a:r>
            <a:r>
              <a:rPr lang="uk-UA" sz="2000" dirty="0" err="1">
                <a:solidFill>
                  <a:srgbClr val="2A2A2A"/>
                </a:solidFill>
                <a:latin typeface="Arial" panose="020B0604020202020204" pitchFamily="34" charset="0"/>
                <a:cs typeface="Arial" panose="020B0604020202020204" pitchFamily="34" charset="0"/>
              </a:rPr>
              <a:t>міокардіальної</a:t>
            </a:r>
            <a:r>
              <a:rPr lang="uk-UA" sz="2000" dirty="0">
                <a:solidFill>
                  <a:srgbClr val="2A2A2A"/>
                </a:solidFill>
                <a:latin typeface="Arial" panose="020B0604020202020204" pitchFamily="34" charset="0"/>
                <a:cs typeface="Arial" panose="020B0604020202020204" pitchFamily="34" charset="0"/>
              </a:rPr>
              <a:t> тканини (гострий ІМ, міокардит), або прогресуючим, як у пацієнтів з хронічною </a:t>
            </a:r>
            <a:r>
              <a:rPr lang="uk-UA" sz="2000" dirty="0" err="1">
                <a:solidFill>
                  <a:srgbClr val="2A2A2A"/>
                </a:solidFill>
                <a:latin typeface="Arial" panose="020B0604020202020204" pitchFamily="34" charset="0"/>
                <a:cs typeface="Arial" panose="020B0604020202020204" pitchFamily="34" charset="0"/>
              </a:rPr>
              <a:t>декомпенсованою</a:t>
            </a:r>
            <a:r>
              <a:rPr lang="uk-UA" sz="2000" dirty="0">
                <a:solidFill>
                  <a:srgbClr val="2A2A2A"/>
                </a:solidFill>
                <a:latin typeface="Arial" panose="020B0604020202020204" pitchFamily="34" charset="0"/>
                <a:cs typeface="Arial" panose="020B0604020202020204" pitchFamily="34" charset="0"/>
              </a:rPr>
              <a:t> СН, у яких може спостерігатися зниження стабільності захворювання внаслідок природного прогресування прогресуючої СН та/або специфічних </a:t>
            </a:r>
            <a:r>
              <a:rPr lang="uk-UA" sz="2000" dirty="0" err="1">
                <a:solidFill>
                  <a:srgbClr val="2A2A2A"/>
                </a:solidFill>
                <a:latin typeface="Arial" panose="020B0604020202020204" pitchFamily="34" charset="0"/>
                <a:cs typeface="Arial" panose="020B0604020202020204" pitchFamily="34" charset="0"/>
              </a:rPr>
              <a:t>преципітатів</a:t>
            </a:r>
            <a:r>
              <a:rPr lang="uk-UA" sz="2000" dirty="0">
                <a:solidFill>
                  <a:srgbClr val="2A2A2A"/>
                </a:solidFill>
                <a:latin typeface="Arial" panose="020B0604020202020204" pitchFamily="34" charset="0"/>
                <a:cs typeface="Arial" panose="020B0604020202020204" pitchFamily="34" charset="0"/>
              </a:rPr>
              <a:t>.</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Діагностика </a:t>
            </a:r>
            <a:r>
              <a:rPr lang="uk-UA" sz="2000" dirty="0" err="1">
                <a:solidFill>
                  <a:srgbClr val="2A2A2A"/>
                </a:solidFill>
                <a:latin typeface="Arial" panose="020B0604020202020204" pitchFamily="34" charset="0"/>
                <a:cs typeface="Arial" panose="020B0604020202020204" pitchFamily="34" charset="0"/>
              </a:rPr>
              <a:t>кардіогенного</a:t>
            </a:r>
            <a:r>
              <a:rPr lang="uk-UA" sz="2000" dirty="0">
                <a:solidFill>
                  <a:srgbClr val="2A2A2A"/>
                </a:solidFill>
                <a:latin typeface="Arial" panose="020B0604020202020204" pitchFamily="34" charset="0"/>
                <a:cs typeface="Arial" panose="020B0604020202020204" pitchFamily="34" charset="0"/>
              </a:rPr>
              <a:t> шоку передбачає наявність </a:t>
            </a:r>
            <a:r>
              <a:rPr lang="uk-UA" sz="2000" i="1" u="sng" dirty="0">
                <a:solidFill>
                  <a:srgbClr val="2A2A2A"/>
                </a:solidFill>
                <a:latin typeface="Arial" panose="020B0604020202020204" pitchFamily="34" charset="0"/>
                <a:cs typeface="Arial" panose="020B0604020202020204" pitchFamily="34" charset="0"/>
              </a:rPr>
              <a:t>клінічних ознак </a:t>
            </a:r>
            <a:r>
              <a:rPr lang="uk-UA" sz="2000" i="1" u="sng" dirty="0" err="1">
                <a:solidFill>
                  <a:srgbClr val="2A2A2A"/>
                </a:solidFill>
                <a:latin typeface="Arial" panose="020B0604020202020204" pitchFamily="34" charset="0"/>
                <a:cs typeface="Arial" panose="020B0604020202020204" pitchFamily="34" charset="0"/>
              </a:rPr>
              <a:t>гіпоперфузії</a:t>
            </a:r>
            <a:r>
              <a:rPr lang="uk-UA" sz="2000" i="1" u="sng" dirty="0">
                <a:solidFill>
                  <a:srgbClr val="2A2A2A"/>
                </a:solidFill>
                <a:latin typeface="Arial" panose="020B0604020202020204" pitchFamily="34" charset="0"/>
                <a:cs typeface="Arial" panose="020B0604020202020204" pitchFamily="34" charset="0"/>
              </a:rPr>
              <a:t>, </a:t>
            </a:r>
            <a:r>
              <a:rPr lang="uk-UA" sz="2000" i="1" dirty="0">
                <a:solidFill>
                  <a:srgbClr val="2A2A2A"/>
                </a:solidFill>
                <a:latin typeface="Arial" panose="020B0604020202020204" pitchFamily="34" charset="0"/>
                <a:cs typeface="Arial" panose="020B0604020202020204" pitchFamily="34" charset="0"/>
              </a:rPr>
              <a:t>таких як холодний піт на кінцівках, </a:t>
            </a:r>
            <a:r>
              <a:rPr lang="uk-UA" sz="2000" i="1" dirty="0" err="1">
                <a:solidFill>
                  <a:srgbClr val="2A2A2A"/>
                </a:solidFill>
                <a:latin typeface="Arial" panose="020B0604020202020204" pitchFamily="34" charset="0"/>
                <a:cs typeface="Arial" panose="020B0604020202020204" pitchFamily="34" charset="0"/>
              </a:rPr>
              <a:t>олігурія</a:t>
            </a:r>
            <a:r>
              <a:rPr lang="uk-UA" sz="2000" i="1" dirty="0">
                <a:solidFill>
                  <a:srgbClr val="2A2A2A"/>
                </a:solidFill>
                <a:latin typeface="Arial" panose="020B0604020202020204" pitchFamily="34" charset="0"/>
                <a:cs typeface="Arial" panose="020B0604020202020204" pitchFamily="34" charset="0"/>
              </a:rPr>
              <a:t>, сплутаність свідомості, запаморочення, вузький пульсовий тиск.</a:t>
            </a:r>
            <a:r>
              <a:rPr lang="uk-UA" sz="2000" dirty="0">
                <a:solidFill>
                  <a:srgbClr val="2A2A2A"/>
                </a:solidFill>
                <a:latin typeface="Arial" panose="020B0604020202020204" pitchFamily="34" charset="0"/>
                <a:cs typeface="Arial" panose="020B0604020202020204" pitchFamily="34" charset="0"/>
              </a:rPr>
              <a:t> Крім того, присутні </a:t>
            </a:r>
            <a:r>
              <a:rPr lang="uk-UA" sz="2000" i="1" u="sng" dirty="0">
                <a:solidFill>
                  <a:srgbClr val="2A2A2A"/>
                </a:solidFill>
                <a:latin typeface="Arial" panose="020B0604020202020204" pitchFamily="34" charset="0"/>
                <a:cs typeface="Arial" panose="020B0604020202020204" pitchFamily="34" charset="0"/>
              </a:rPr>
              <a:t>біохімічні прояви </a:t>
            </a:r>
            <a:r>
              <a:rPr lang="uk-UA" sz="2000" i="1" u="sng" dirty="0" err="1">
                <a:solidFill>
                  <a:srgbClr val="2A2A2A"/>
                </a:solidFill>
                <a:latin typeface="Arial" panose="020B0604020202020204" pitchFamily="34" charset="0"/>
                <a:cs typeface="Arial" panose="020B0604020202020204" pitchFamily="34" charset="0"/>
              </a:rPr>
              <a:t>гіпоперфузії</a:t>
            </a:r>
            <a:r>
              <a:rPr lang="uk-UA" sz="2000" i="1" u="sng" dirty="0">
                <a:solidFill>
                  <a:srgbClr val="2A2A2A"/>
                </a:solidFill>
                <a:latin typeface="Arial" panose="020B0604020202020204" pitchFamily="34" charset="0"/>
                <a:cs typeface="Arial" panose="020B0604020202020204" pitchFamily="34" charset="0"/>
              </a:rPr>
              <a:t> </a:t>
            </a:r>
            <a:r>
              <a:rPr lang="uk-UA" sz="2000" i="1" dirty="0">
                <a:solidFill>
                  <a:srgbClr val="2A2A2A"/>
                </a:solidFill>
                <a:latin typeface="Arial" panose="020B0604020202020204" pitchFamily="34" charset="0"/>
                <a:cs typeface="Arial" panose="020B0604020202020204" pitchFamily="34" charset="0"/>
              </a:rPr>
              <a:t>- підвищений рівень креатиніну в сироватці крові, метаболічний ацидоз і підвищений рівень лактату в сироватці крові,</a:t>
            </a:r>
            <a:r>
              <a:rPr lang="uk-UA" sz="2000" dirty="0">
                <a:solidFill>
                  <a:srgbClr val="2A2A2A"/>
                </a:solidFill>
                <a:latin typeface="Arial" panose="020B0604020202020204" pitchFamily="34" charset="0"/>
                <a:cs typeface="Arial" panose="020B0604020202020204" pitchFamily="34" charset="0"/>
              </a:rPr>
              <a:t> які відображають гіпоксію тканин і зміни клітинного метаболізму, що призводять до дисфункції органів.</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Слід зазначити, що </a:t>
            </a:r>
            <a:r>
              <a:rPr lang="uk-UA" sz="2000" dirty="0" err="1">
                <a:solidFill>
                  <a:srgbClr val="2A2A2A"/>
                </a:solidFill>
                <a:latin typeface="Arial" panose="020B0604020202020204" pitchFamily="34" charset="0"/>
                <a:cs typeface="Arial" panose="020B0604020202020204" pitchFamily="34" charset="0"/>
              </a:rPr>
              <a:t>гіпоперфузія</a:t>
            </a:r>
            <a:r>
              <a:rPr lang="uk-UA" sz="2000" dirty="0">
                <a:solidFill>
                  <a:srgbClr val="2A2A2A"/>
                </a:solidFill>
                <a:latin typeface="Arial" panose="020B0604020202020204" pitchFamily="34" charset="0"/>
                <a:cs typeface="Arial" panose="020B0604020202020204" pitchFamily="34" charset="0"/>
              </a:rPr>
              <a:t> не завжди супроводжується </a:t>
            </a:r>
            <a:r>
              <a:rPr lang="uk-UA" sz="2000" dirty="0" err="1">
                <a:solidFill>
                  <a:srgbClr val="2A2A2A"/>
                </a:solidFill>
                <a:latin typeface="Arial" panose="020B0604020202020204" pitchFamily="34" charset="0"/>
                <a:cs typeface="Arial" panose="020B0604020202020204" pitchFamily="34" charset="0"/>
              </a:rPr>
              <a:t>гіпотензією</a:t>
            </a:r>
            <a:r>
              <a:rPr lang="uk-UA" sz="2000" dirty="0">
                <a:solidFill>
                  <a:srgbClr val="2A2A2A"/>
                </a:solidFill>
                <a:latin typeface="Arial" panose="020B0604020202020204" pitchFamily="34" charset="0"/>
                <a:cs typeface="Arial" panose="020B0604020202020204" pitchFamily="34" charset="0"/>
              </a:rPr>
              <a:t>, оскільки артеріальний тиск може зберігатися за рахунок компенсаторної </a:t>
            </a:r>
            <a:r>
              <a:rPr lang="uk-UA" sz="2000" dirty="0" err="1">
                <a:solidFill>
                  <a:srgbClr val="2A2A2A"/>
                </a:solidFill>
                <a:latin typeface="Arial" panose="020B0604020202020204" pitchFamily="34" charset="0"/>
                <a:cs typeface="Arial" panose="020B0604020202020204" pitchFamily="34" charset="0"/>
              </a:rPr>
              <a:t>вазоконстрикції</a:t>
            </a:r>
            <a:r>
              <a:rPr lang="uk-UA" sz="2000" dirty="0">
                <a:solidFill>
                  <a:srgbClr val="2A2A2A"/>
                </a:solidFill>
                <a:latin typeface="Arial" panose="020B0604020202020204" pitchFamily="34" charset="0"/>
                <a:cs typeface="Arial" panose="020B0604020202020204" pitchFamily="34" charset="0"/>
              </a:rPr>
              <a:t> (з/без </a:t>
            </a:r>
            <a:r>
              <a:rPr lang="uk-UA" sz="2000" dirty="0" err="1">
                <a:solidFill>
                  <a:srgbClr val="2A2A2A"/>
                </a:solidFill>
                <a:latin typeface="Arial" panose="020B0604020202020204" pitchFamily="34" charset="0"/>
                <a:cs typeface="Arial" panose="020B0604020202020204" pitchFamily="34" charset="0"/>
              </a:rPr>
              <a:t>пресорних</a:t>
            </a:r>
            <a:r>
              <a:rPr lang="uk-UA" sz="2000" dirty="0">
                <a:solidFill>
                  <a:srgbClr val="2A2A2A"/>
                </a:solidFill>
                <a:latin typeface="Arial" panose="020B0604020202020204" pitchFamily="34" charset="0"/>
                <a:cs typeface="Arial" panose="020B0604020202020204" pitchFamily="34" charset="0"/>
              </a:rPr>
              <a:t> агентів), хоча і ціною погіршення перфузії та </a:t>
            </a:r>
            <a:r>
              <a:rPr lang="uk-UA" sz="2000" dirty="0" err="1">
                <a:solidFill>
                  <a:srgbClr val="2A2A2A"/>
                </a:solidFill>
                <a:latin typeface="Arial" panose="020B0604020202020204" pitchFamily="34" charset="0"/>
                <a:cs typeface="Arial" panose="020B0604020202020204" pitchFamily="34" charset="0"/>
              </a:rPr>
              <a:t>оксигенації</a:t>
            </a:r>
            <a:r>
              <a:rPr lang="uk-UA" sz="2000" dirty="0">
                <a:solidFill>
                  <a:srgbClr val="2A2A2A"/>
                </a:solidFill>
                <a:latin typeface="Arial" panose="020B0604020202020204" pitchFamily="34" charset="0"/>
                <a:cs typeface="Arial" panose="020B0604020202020204" pitchFamily="34" charset="0"/>
              </a:rPr>
              <a:t> тканин.</a:t>
            </a:r>
          </a:p>
          <a:p>
            <a:pPr fontAlgn="base"/>
            <a:endParaRPr lang="uk-UA" sz="2000" dirty="0">
              <a:solidFill>
                <a:srgbClr val="2A2A2A"/>
              </a:solidFill>
              <a:latin typeface="Arial" panose="020B0604020202020204" pitchFamily="34" charset="0"/>
              <a:cs typeface="Arial" panose="020B0604020202020204" pitchFamily="34" charset="0"/>
            </a:endParaRPr>
          </a:p>
          <a:p>
            <a:pPr fontAlgn="base"/>
            <a:r>
              <a:rPr lang="uk-UA" sz="2000" dirty="0">
                <a:solidFill>
                  <a:srgbClr val="2A2A2A"/>
                </a:solidFill>
                <a:latin typeface="Arial" panose="020B0604020202020204" pitchFamily="34" charset="0"/>
                <a:cs typeface="Arial" panose="020B0604020202020204" pitchFamily="34" charset="0"/>
              </a:rPr>
              <a:t>Лікування </a:t>
            </a:r>
            <a:r>
              <a:rPr lang="uk-UA" sz="2000" dirty="0" err="1">
                <a:solidFill>
                  <a:srgbClr val="2A2A2A"/>
                </a:solidFill>
                <a:latin typeface="Arial" panose="020B0604020202020204" pitchFamily="34" charset="0"/>
                <a:cs typeface="Arial" panose="020B0604020202020204" pitchFamily="34" charset="0"/>
              </a:rPr>
              <a:t>кардіогенного</a:t>
            </a:r>
            <a:r>
              <a:rPr lang="uk-UA" sz="2000" dirty="0">
                <a:solidFill>
                  <a:srgbClr val="2A2A2A"/>
                </a:solidFill>
                <a:latin typeface="Arial" panose="020B0604020202020204" pitchFamily="34" charset="0"/>
                <a:cs typeface="Arial" panose="020B0604020202020204" pitchFamily="34" charset="0"/>
              </a:rPr>
              <a:t> шоку слід розпочинати якомога раніше. Рання ідентифікація та лікування основної причини, супутня стабілізація гемодинаміки та управління органною дисфункцією, є ключовими компонентами його лікування.</a:t>
            </a:r>
            <a:endParaRPr lang="en-US" sz="200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987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nagement of cardiogenic shock. ACS = acute coronary syndrome; BTT = bridge to transplantation; MCS = mechanical circulatory support; PCI = percutaneous coronary intervention. aPCI in ACS, pericardiocentesis in tamponade, mitral valve surgery in papillary muscle rupture. In case of interventricular septum rupture, MCS as BTT should be considered. bOther causes include acute valve regurgitation, pulmonary embolism, infection, acute myocarditis, arrhythmia (see Figure 12).">
            <a:extLst>
              <a:ext uri="{FF2B5EF4-FFF2-40B4-BE49-F238E27FC236}">
                <a16:creationId xmlns:a16="http://schemas.microsoft.com/office/drawing/2014/main" id="{7D46A392-295E-4E8A-BFBC-F57D4F9865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550" y="0"/>
            <a:ext cx="6691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141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itial management of acute heart failure. MCS = mechanical circulatory support. aAcute mechanical cause: myocardial rupture complicating acute coronary syndrome (free wall rupture, ventricular septal defect, acute mitral regurgitation), chest trauma or cardiac intervention, acute native or prosthetic valve incompetence secondary to endocarditis, aortic dissection or thrombosis. bSee Figures 7–10 for specific treatments according to different clinical presentations.">
            <a:extLst>
              <a:ext uri="{FF2B5EF4-FFF2-40B4-BE49-F238E27FC236}">
                <a16:creationId xmlns:a16="http://schemas.microsoft.com/office/drawing/2014/main" id="{149505A1-72E8-46BE-93A3-E76B8442B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16932"/>
            <a:ext cx="8035925" cy="684106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1765F511-846A-408F-8A4F-7BBC260BFBC4}"/>
              </a:ext>
            </a:extLst>
          </p:cNvPr>
          <p:cNvSpPr/>
          <p:nvPr/>
        </p:nvSpPr>
        <p:spPr>
          <a:xfrm>
            <a:off x="9880600" y="2971799"/>
            <a:ext cx="2150533" cy="2308324"/>
          </a:xfrm>
          <a:prstGeom prst="rect">
            <a:avLst/>
          </a:prstGeom>
        </p:spPr>
        <p:txBody>
          <a:bodyPr wrap="square">
            <a:spAutoFit/>
          </a:bodyPr>
          <a:lstStyle/>
          <a:p>
            <a:r>
              <a:rPr lang="en-GB" sz="1200" b="0" i="0" baseline="30000" dirty="0" err="1">
                <a:solidFill>
                  <a:srgbClr val="2A2A2A"/>
                </a:solidFill>
                <a:effectLst/>
                <a:latin typeface="Arial" panose="020B0604020202020204" pitchFamily="34" charset="0"/>
                <a:cs typeface="Arial" panose="020B0604020202020204" pitchFamily="34" charset="0"/>
              </a:rPr>
              <a:t>a</a:t>
            </a:r>
            <a:r>
              <a:rPr lang="en-GB" sz="1200" b="0" i="0" dirty="0" err="1">
                <a:solidFill>
                  <a:srgbClr val="2A2A2A"/>
                </a:solidFill>
                <a:effectLst/>
                <a:latin typeface="Arial" panose="020B0604020202020204" pitchFamily="34" charset="0"/>
                <a:cs typeface="Arial" panose="020B0604020202020204" pitchFamily="34" charset="0"/>
              </a:rPr>
              <a:t>Acute</a:t>
            </a:r>
            <a:r>
              <a:rPr lang="en-GB" sz="1200" b="0" i="0" dirty="0">
                <a:solidFill>
                  <a:srgbClr val="2A2A2A"/>
                </a:solidFill>
                <a:effectLst/>
                <a:latin typeface="Arial" panose="020B0604020202020204" pitchFamily="34" charset="0"/>
                <a:cs typeface="Arial" panose="020B0604020202020204" pitchFamily="34" charset="0"/>
              </a:rPr>
              <a:t> mechanical cause: myocardial rupture complicating acute coronary syndrome (free wall rupture, ventricular septal defect, acute mitral regurgitation), chest trauma or cardiac intervention, acute native or prosthetic valve incompetence secondary to endocarditis, aortic dissection or thrombosis.</a:t>
            </a:r>
            <a:endParaRPr lang="uk-U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9415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8A51B237-D1F8-4639-9ABE-A067DE6D82D2}"/>
              </a:ext>
            </a:extLst>
          </p:cNvPr>
          <p:cNvSpPr/>
          <p:nvPr/>
        </p:nvSpPr>
        <p:spPr>
          <a:xfrm>
            <a:off x="297890" y="188392"/>
            <a:ext cx="11523996" cy="6247864"/>
          </a:xfrm>
          <a:prstGeom prst="rect">
            <a:avLst/>
          </a:prstGeom>
        </p:spPr>
        <p:txBody>
          <a:bodyPr wrap="square">
            <a:spAutoFit/>
          </a:bodyPr>
          <a:lstStyle/>
          <a:p>
            <a:pPr algn="ctr" fontAlgn="base"/>
            <a:r>
              <a:rPr lang="ru-RU" sz="2400" b="1" dirty="0" err="1">
                <a:solidFill>
                  <a:srgbClr val="2A2A2A"/>
                </a:solidFill>
                <a:latin typeface="Arial" panose="020B0604020202020204" pitchFamily="34" charset="0"/>
                <a:cs typeface="Arial" panose="020B0604020202020204" pitchFamily="34" charset="0"/>
              </a:rPr>
              <a:t>Оксигенотерапія</a:t>
            </a:r>
            <a:r>
              <a:rPr lang="ru-RU" sz="2400" b="1" dirty="0">
                <a:solidFill>
                  <a:srgbClr val="2A2A2A"/>
                </a:solidFill>
                <a:latin typeface="Arial" panose="020B0604020202020204" pitchFamily="34" charset="0"/>
                <a:cs typeface="Arial" panose="020B0604020202020204" pitchFamily="34" charset="0"/>
              </a:rPr>
              <a:t> та/</a:t>
            </a:r>
            <a:r>
              <a:rPr lang="ru-RU" sz="2400" b="1" dirty="0" err="1">
                <a:solidFill>
                  <a:srgbClr val="2A2A2A"/>
                </a:solidFill>
                <a:latin typeface="Arial" panose="020B0604020202020204" pitchFamily="34" charset="0"/>
                <a:cs typeface="Arial" panose="020B0604020202020204" pitchFamily="34" charset="0"/>
              </a:rPr>
              <a:t>або</a:t>
            </a:r>
            <a:r>
              <a:rPr lang="ru-RU" sz="2400" b="1" dirty="0">
                <a:solidFill>
                  <a:srgbClr val="2A2A2A"/>
                </a:solidFill>
                <a:latin typeface="Arial" panose="020B0604020202020204" pitchFamily="34" charset="0"/>
                <a:cs typeface="Arial" panose="020B0604020202020204" pitchFamily="34" charset="0"/>
              </a:rPr>
              <a:t> </a:t>
            </a:r>
            <a:r>
              <a:rPr lang="ru-RU" sz="2400" b="1" dirty="0" err="1">
                <a:solidFill>
                  <a:srgbClr val="2A2A2A"/>
                </a:solidFill>
                <a:latin typeface="Arial" panose="020B0604020202020204" pitchFamily="34" charset="0"/>
                <a:cs typeface="Arial" panose="020B0604020202020204" pitchFamily="34" charset="0"/>
              </a:rPr>
              <a:t>вентиляційна</a:t>
            </a:r>
            <a:r>
              <a:rPr lang="ru-RU" sz="2400" b="1" dirty="0">
                <a:solidFill>
                  <a:srgbClr val="2A2A2A"/>
                </a:solidFill>
                <a:latin typeface="Arial" panose="020B0604020202020204" pitchFamily="34" charset="0"/>
                <a:cs typeface="Arial" panose="020B0604020202020204" pitchFamily="34" charset="0"/>
              </a:rPr>
              <a:t> </a:t>
            </a:r>
            <a:r>
              <a:rPr lang="ru-RU" sz="2400" b="1" dirty="0" err="1">
                <a:solidFill>
                  <a:srgbClr val="2A2A2A"/>
                </a:solidFill>
                <a:latin typeface="Arial" panose="020B0604020202020204" pitchFamily="34" charset="0"/>
                <a:cs typeface="Arial" panose="020B0604020202020204" pitchFamily="34" charset="0"/>
              </a:rPr>
              <a:t>підтримка</a:t>
            </a:r>
            <a:endParaRPr lang="en-US" sz="2400" b="1" dirty="0">
              <a:solidFill>
                <a:srgbClr val="2A2A2A"/>
              </a:solidFill>
              <a:latin typeface="Arial" panose="020B0604020202020204" pitchFamily="34" charset="0"/>
              <a:cs typeface="Arial" panose="020B0604020202020204" pitchFamily="34" charset="0"/>
            </a:endParaRPr>
          </a:p>
          <a:p>
            <a:pPr algn="ctr" fontAlgn="base"/>
            <a:endParaRPr lang="en-US" sz="2400" b="1" i="0" dirty="0">
              <a:solidFill>
                <a:srgbClr val="2A2A2A"/>
              </a:solidFill>
              <a:effectLst/>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При ГСН кисень не слід </a:t>
            </a:r>
            <a:r>
              <a:rPr lang="uk-UA" sz="1600" dirty="0" err="1">
                <a:solidFill>
                  <a:srgbClr val="2A2A2A"/>
                </a:solidFill>
                <a:latin typeface="Arial" panose="020B0604020202020204" pitchFamily="34" charset="0"/>
                <a:cs typeface="Arial" panose="020B0604020202020204" pitchFamily="34" charset="0"/>
              </a:rPr>
              <a:t>рутинно</a:t>
            </a:r>
            <a:r>
              <a:rPr lang="uk-UA" sz="1600" dirty="0">
                <a:solidFill>
                  <a:srgbClr val="2A2A2A"/>
                </a:solidFill>
                <a:latin typeface="Arial" panose="020B0604020202020204" pitchFamily="34" charset="0"/>
                <a:cs typeface="Arial" panose="020B0604020202020204" pitchFamily="34" charset="0"/>
              </a:rPr>
              <a:t> використовувати у пацієнтів без </a:t>
            </a:r>
            <a:r>
              <a:rPr lang="uk-UA" sz="1600" dirty="0" err="1">
                <a:solidFill>
                  <a:srgbClr val="2A2A2A"/>
                </a:solidFill>
                <a:latin typeface="Arial" panose="020B0604020202020204" pitchFamily="34" charset="0"/>
                <a:cs typeface="Arial" panose="020B0604020202020204" pitchFamily="34" charset="0"/>
              </a:rPr>
              <a:t>гіпоксемії</a:t>
            </a:r>
            <a:r>
              <a:rPr lang="uk-UA" sz="1600" dirty="0">
                <a:solidFill>
                  <a:srgbClr val="2A2A2A"/>
                </a:solidFill>
                <a:latin typeface="Arial" panose="020B0604020202020204" pitchFamily="34" charset="0"/>
                <a:cs typeface="Arial" panose="020B0604020202020204" pitchFamily="34" charset="0"/>
              </a:rPr>
              <a:t>, оскільки він викликає </a:t>
            </a:r>
            <a:r>
              <a:rPr lang="uk-UA" sz="1600" dirty="0" err="1">
                <a:solidFill>
                  <a:srgbClr val="2A2A2A"/>
                </a:solidFill>
                <a:latin typeface="Arial" panose="020B0604020202020204" pitchFamily="34" charset="0"/>
                <a:cs typeface="Arial" panose="020B0604020202020204" pitchFamily="34" charset="0"/>
              </a:rPr>
              <a:t>вазоконстрикцію</a:t>
            </a:r>
            <a:r>
              <a:rPr lang="uk-UA" sz="1600" dirty="0">
                <a:solidFill>
                  <a:srgbClr val="2A2A2A"/>
                </a:solidFill>
                <a:latin typeface="Arial" panose="020B0604020202020204" pitchFamily="34" charset="0"/>
                <a:cs typeface="Arial" panose="020B0604020202020204" pitchFamily="34" charset="0"/>
              </a:rPr>
              <a:t> і зниження серцевого викиду. Киснева терапія рекомендована пацієнтам з ГСН і </a:t>
            </a:r>
            <a:r>
              <a:rPr lang="en-US" sz="1600" dirty="0">
                <a:solidFill>
                  <a:srgbClr val="2A2A2A"/>
                </a:solidFill>
                <a:latin typeface="Arial" panose="020B0604020202020204" pitchFamily="34" charset="0"/>
                <a:cs typeface="Arial" panose="020B0604020202020204" pitchFamily="34" charset="0"/>
              </a:rPr>
              <a:t>SpO2 &lt;90% </a:t>
            </a:r>
            <a:r>
              <a:rPr lang="uk-UA" sz="1600" dirty="0">
                <a:solidFill>
                  <a:srgbClr val="2A2A2A"/>
                </a:solidFill>
                <a:latin typeface="Arial" panose="020B0604020202020204" pitchFamily="34" charset="0"/>
                <a:cs typeface="Arial" panose="020B0604020202020204" pitchFamily="34" charset="0"/>
              </a:rPr>
              <a:t>або </a:t>
            </a:r>
            <a:r>
              <a:rPr lang="en-US" sz="1600" dirty="0">
                <a:solidFill>
                  <a:srgbClr val="2A2A2A"/>
                </a:solidFill>
                <a:latin typeface="Arial" panose="020B0604020202020204" pitchFamily="34" charset="0"/>
                <a:cs typeface="Arial" panose="020B0604020202020204" pitchFamily="34" charset="0"/>
              </a:rPr>
              <a:t>PaO2 &lt;60 </a:t>
            </a:r>
            <a:r>
              <a:rPr lang="uk-UA" sz="1600" dirty="0">
                <a:solidFill>
                  <a:srgbClr val="2A2A2A"/>
                </a:solidFill>
                <a:latin typeface="Arial" panose="020B0604020202020204" pitchFamily="34" charset="0"/>
                <a:cs typeface="Arial" panose="020B0604020202020204" pitchFamily="34" charset="0"/>
              </a:rPr>
              <a:t>мм </a:t>
            </a:r>
            <a:r>
              <a:rPr lang="uk-UA" sz="1600" dirty="0" err="1">
                <a:solidFill>
                  <a:srgbClr val="2A2A2A"/>
                </a:solidFill>
                <a:latin typeface="Arial" panose="020B0604020202020204" pitchFamily="34" charset="0"/>
                <a:cs typeface="Arial" panose="020B0604020202020204" pitchFamily="34" charset="0"/>
              </a:rPr>
              <a:t>рт.ст</a:t>
            </a:r>
            <a:r>
              <a:rPr lang="uk-UA" sz="1600" dirty="0">
                <a:solidFill>
                  <a:srgbClr val="2A2A2A"/>
                </a:solidFill>
                <a:latin typeface="Arial" panose="020B0604020202020204" pitchFamily="34" charset="0"/>
                <a:cs typeface="Arial" panose="020B0604020202020204" pitchFamily="34" charset="0"/>
              </a:rPr>
              <a:t>. для корекції </a:t>
            </a:r>
            <a:r>
              <a:rPr lang="uk-UA" sz="1600" dirty="0" err="1">
                <a:solidFill>
                  <a:srgbClr val="2A2A2A"/>
                </a:solidFill>
                <a:latin typeface="Arial" panose="020B0604020202020204" pitchFamily="34" charset="0"/>
                <a:cs typeface="Arial" panose="020B0604020202020204" pitchFamily="34" charset="0"/>
              </a:rPr>
              <a:t>гіпоксемії</a:t>
            </a:r>
            <a:r>
              <a:rPr lang="uk-UA" sz="1600" dirty="0">
                <a:solidFill>
                  <a:srgbClr val="2A2A2A"/>
                </a:solidFill>
                <a:latin typeface="Arial" panose="020B0604020202020204" pitchFamily="34" charset="0"/>
                <a:cs typeface="Arial" panose="020B0604020202020204" pitchFamily="34" charset="0"/>
              </a:rPr>
              <a:t>.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u="sng" dirty="0" err="1">
                <a:solidFill>
                  <a:srgbClr val="2A2A2A"/>
                </a:solidFill>
                <a:latin typeface="Arial" panose="020B0604020202020204" pitchFamily="34" charset="0"/>
                <a:cs typeface="Arial" panose="020B0604020202020204" pitchFamily="34" charset="0"/>
              </a:rPr>
              <a:t>Неінвазивна</a:t>
            </a:r>
            <a:r>
              <a:rPr lang="uk-UA" sz="1600" u="sng" dirty="0">
                <a:solidFill>
                  <a:srgbClr val="2A2A2A"/>
                </a:solidFill>
                <a:latin typeface="Arial" panose="020B0604020202020204" pitchFamily="34" charset="0"/>
                <a:cs typeface="Arial" panose="020B0604020202020204" pitchFamily="34" charset="0"/>
              </a:rPr>
              <a:t> вентиляція з позитивним тиском</a:t>
            </a:r>
            <a:r>
              <a:rPr lang="en-US" sz="1600" u="sng" dirty="0">
                <a:solidFill>
                  <a:srgbClr val="2A2A2A"/>
                </a:solidFill>
                <a:latin typeface="Arial" panose="020B0604020202020204" pitchFamily="34" charset="0"/>
                <a:cs typeface="Arial" panose="020B0604020202020204" pitchFamily="34" charset="0"/>
              </a:rPr>
              <a:t> </a:t>
            </a:r>
            <a:r>
              <a:rPr lang="uk-UA" sz="1600" dirty="0">
                <a:solidFill>
                  <a:srgbClr val="2A2A2A"/>
                </a:solidFill>
                <a:latin typeface="Arial" panose="020B0604020202020204" pitchFamily="34" charset="0"/>
                <a:cs typeface="Arial" panose="020B0604020202020204" pitchFamily="34" charset="0"/>
              </a:rPr>
              <a:t>покращує дихальну недостатність, підвищує </a:t>
            </a:r>
            <a:r>
              <a:rPr lang="uk-UA" sz="1600" dirty="0" err="1">
                <a:solidFill>
                  <a:srgbClr val="2A2A2A"/>
                </a:solidFill>
                <a:latin typeface="Arial" panose="020B0604020202020204" pitchFamily="34" charset="0"/>
                <a:cs typeface="Arial" panose="020B0604020202020204" pitchFamily="34" charset="0"/>
              </a:rPr>
              <a:t>оксигенацію</a:t>
            </a:r>
            <a:r>
              <a:rPr lang="uk-UA" sz="1600" dirty="0">
                <a:solidFill>
                  <a:srgbClr val="2A2A2A"/>
                </a:solidFill>
                <a:latin typeface="Arial" panose="020B0604020202020204" pitchFamily="34" charset="0"/>
                <a:cs typeface="Arial" panose="020B0604020202020204" pitchFamily="34" charset="0"/>
              </a:rPr>
              <a:t> і </a:t>
            </a:r>
            <a:r>
              <a:rPr lang="uk-UA" sz="1600" dirty="0" err="1">
                <a:solidFill>
                  <a:srgbClr val="2A2A2A"/>
                </a:solidFill>
                <a:latin typeface="Arial" panose="020B0604020202020204" pitchFamily="34" charset="0"/>
                <a:cs typeface="Arial" panose="020B0604020202020204" pitchFamily="34" charset="0"/>
              </a:rPr>
              <a:t>рН</a:t>
            </a:r>
            <a:r>
              <a:rPr lang="uk-UA" sz="1600" dirty="0">
                <a:solidFill>
                  <a:srgbClr val="2A2A2A"/>
                </a:solidFill>
                <a:latin typeface="Arial" panose="020B0604020202020204" pitchFamily="34" charset="0"/>
                <a:cs typeface="Arial" panose="020B0604020202020204" pitchFamily="34" charset="0"/>
              </a:rPr>
              <a:t>, а також знижує парціальний тиск вуглекислого газу (рСО2) і роботу дихання. Хоча велике </a:t>
            </a:r>
            <a:r>
              <a:rPr lang="uk-UA" sz="1600" dirty="0" err="1">
                <a:solidFill>
                  <a:srgbClr val="2A2A2A"/>
                </a:solidFill>
                <a:latin typeface="Arial" panose="020B0604020202020204" pitchFamily="34" charset="0"/>
                <a:cs typeface="Arial" panose="020B0604020202020204" pitchFamily="34" charset="0"/>
              </a:rPr>
              <a:t>рандомізоване</a:t>
            </a:r>
            <a:r>
              <a:rPr lang="uk-UA" sz="1600" dirty="0">
                <a:solidFill>
                  <a:srgbClr val="2A2A2A"/>
                </a:solidFill>
                <a:latin typeface="Arial" panose="020B0604020202020204" pitchFamily="34" charset="0"/>
                <a:cs typeface="Arial" panose="020B0604020202020204" pitchFamily="34" charset="0"/>
              </a:rPr>
              <a:t> дослідження дало нейтральні результати, мета-аналізи показують, що вона може поліпшити задишку і зменшити потребу в </a:t>
            </a:r>
            <a:r>
              <a:rPr lang="uk-UA" sz="1600" dirty="0" err="1">
                <a:solidFill>
                  <a:srgbClr val="2A2A2A"/>
                </a:solidFill>
                <a:latin typeface="Arial" panose="020B0604020202020204" pitchFamily="34" charset="0"/>
                <a:cs typeface="Arial" panose="020B0604020202020204" pitchFamily="34" charset="0"/>
              </a:rPr>
              <a:t>інтубації</a:t>
            </a:r>
            <a:r>
              <a:rPr lang="uk-UA" sz="1600" dirty="0">
                <a:solidFill>
                  <a:srgbClr val="2A2A2A"/>
                </a:solidFill>
                <a:latin typeface="Arial" panose="020B0604020202020204" pitchFamily="34" charset="0"/>
                <a:cs typeface="Arial" panose="020B0604020202020204" pitchFamily="34" charset="0"/>
              </a:rPr>
              <a:t> та смертність порівняно з традиційною кисневою терапією.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err="1">
                <a:solidFill>
                  <a:srgbClr val="2A2A2A"/>
                </a:solidFill>
                <a:latin typeface="Arial" panose="020B0604020202020204" pitchFamily="34" charset="0"/>
                <a:cs typeface="Arial" panose="020B0604020202020204" pitchFamily="34" charset="0"/>
              </a:rPr>
              <a:t>Неінвазивну</a:t>
            </a:r>
            <a:r>
              <a:rPr lang="uk-UA" sz="1600" dirty="0">
                <a:solidFill>
                  <a:srgbClr val="2A2A2A"/>
                </a:solidFill>
                <a:latin typeface="Arial" panose="020B0604020202020204" pitchFamily="34" charset="0"/>
                <a:cs typeface="Arial" panose="020B0604020202020204" pitchFamily="34" charset="0"/>
              </a:rPr>
              <a:t> вентиляцію з позитивним тиском слід розпочинати якомога швидше у пацієнтів з дихальними розладами (</a:t>
            </a:r>
            <a:r>
              <a:rPr lang="uk-UA" sz="1600" i="1" dirty="0">
                <a:solidFill>
                  <a:srgbClr val="2A2A2A"/>
                </a:solidFill>
                <a:latin typeface="Arial" panose="020B0604020202020204" pitchFamily="34" charset="0"/>
                <a:cs typeface="Arial" panose="020B0604020202020204" pitchFamily="34" charset="0"/>
              </a:rPr>
              <a:t>частота дихання &gt;25 дихальних рухів/хв, </a:t>
            </a:r>
            <a:r>
              <a:rPr lang="en-US" sz="1600" i="1" dirty="0">
                <a:solidFill>
                  <a:srgbClr val="2A2A2A"/>
                </a:solidFill>
                <a:latin typeface="Arial" panose="020B0604020202020204" pitchFamily="34" charset="0"/>
                <a:cs typeface="Arial" panose="020B0604020202020204" pitchFamily="34" charset="0"/>
              </a:rPr>
              <a:t>SpO2 &lt;90%</a:t>
            </a:r>
            <a:r>
              <a:rPr lang="en-US" sz="1600" dirty="0">
                <a:solidFill>
                  <a:srgbClr val="2A2A2A"/>
                </a:solidFill>
                <a:latin typeface="Arial" panose="020B0604020202020204" pitchFamily="34" charset="0"/>
                <a:cs typeface="Arial" panose="020B0604020202020204" pitchFamily="34" charset="0"/>
              </a:rPr>
              <a:t>) </a:t>
            </a:r>
            <a:r>
              <a:rPr lang="uk-UA" sz="1600" dirty="0">
                <a:solidFill>
                  <a:srgbClr val="2A2A2A"/>
                </a:solidFill>
                <a:latin typeface="Arial" panose="020B0604020202020204" pitchFamily="34" charset="0"/>
                <a:cs typeface="Arial" panose="020B0604020202020204" pitchFamily="34" charset="0"/>
              </a:rPr>
              <a:t>для покращення газообміну та зменшення частоти </a:t>
            </a:r>
            <a:r>
              <a:rPr lang="uk-UA" sz="1600" dirty="0" err="1">
                <a:solidFill>
                  <a:srgbClr val="2A2A2A"/>
                </a:solidFill>
                <a:latin typeface="Arial" panose="020B0604020202020204" pitchFamily="34" charset="0"/>
                <a:cs typeface="Arial" panose="020B0604020202020204" pitchFamily="34" charset="0"/>
              </a:rPr>
              <a:t>ендотрахеальної</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інтубації</a:t>
            </a:r>
            <a:r>
              <a:rPr lang="uk-UA" sz="1600" dirty="0">
                <a:solidFill>
                  <a:srgbClr val="2A2A2A"/>
                </a:solidFill>
                <a:latin typeface="Arial" panose="020B0604020202020204" pitchFamily="34" charset="0"/>
                <a:cs typeface="Arial" panose="020B0604020202020204" pitchFamily="34" charset="0"/>
              </a:rPr>
              <a:t>. Фракцію </a:t>
            </a:r>
            <a:r>
              <a:rPr lang="uk-UA" sz="1600" dirty="0" err="1">
                <a:solidFill>
                  <a:srgbClr val="2A2A2A"/>
                </a:solidFill>
                <a:latin typeface="Arial" panose="020B0604020202020204" pitchFamily="34" charset="0"/>
                <a:cs typeface="Arial" panose="020B0604020202020204" pitchFamily="34" charset="0"/>
              </a:rPr>
              <a:t>інспіраційного</a:t>
            </a:r>
            <a:r>
              <a:rPr lang="uk-UA" sz="1600" dirty="0">
                <a:solidFill>
                  <a:srgbClr val="2A2A2A"/>
                </a:solidFill>
                <a:latin typeface="Arial" panose="020B0604020202020204" pitchFamily="34" charset="0"/>
                <a:cs typeface="Arial" panose="020B0604020202020204" pitchFamily="34" charset="0"/>
              </a:rPr>
              <a:t> кисню (</a:t>
            </a:r>
            <a:r>
              <a:rPr lang="en-US" sz="1600" dirty="0">
                <a:solidFill>
                  <a:srgbClr val="2A2A2A"/>
                </a:solidFill>
                <a:latin typeface="Arial" panose="020B0604020202020204" pitchFamily="34" charset="0"/>
                <a:cs typeface="Arial" panose="020B0604020202020204" pitchFamily="34" charset="0"/>
              </a:rPr>
              <a:t>FiO2) </a:t>
            </a:r>
            <a:r>
              <a:rPr lang="uk-UA" sz="1600" dirty="0">
                <a:solidFill>
                  <a:srgbClr val="2A2A2A"/>
                </a:solidFill>
                <a:latin typeface="Arial" panose="020B0604020202020204" pitchFamily="34" charset="0"/>
                <a:cs typeface="Arial" panose="020B0604020202020204" pitchFamily="34" charset="0"/>
              </a:rPr>
              <a:t>слід збільшити до 100%, якщо необхідно, відповідно до рівня кисневої сатурації.</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en-US" sz="1600" b="1" dirty="0">
                <a:latin typeface="Arial" panose="020B0604020202020204" pitchFamily="34" charset="0"/>
                <a:cs typeface="Arial" panose="020B0604020202020204" pitchFamily="34" charset="0"/>
              </a:rPr>
              <a:t>NB. </a:t>
            </a:r>
            <a:r>
              <a:rPr lang="uk-UA" sz="1600" dirty="0">
                <a:latin typeface="Arial" panose="020B0604020202020204" pitchFamily="34" charset="0"/>
                <a:cs typeface="Arial" panose="020B0604020202020204" pitchFamily="34" charset="0"/>
              </a:rPr>
              <a:t>Під час </a:t>
            </a:r>
            <a:r>
              <a:rPr lang="uk-UA" sz="1600" dirty="0" err="1">
                <a:latin typeface="Arial" panose="020B0604020202020204" pitchFamily="34" charset="0"/>
                <a:cs typeface="Arial" panose="020B0604020202020204" pitchFamily="34" charset="0"/>
              </a:rPr>
              <a:t>неінвазивної</a:t>
            </a:r>
            <a:r>
              <a:rPr lang="uk-UA" sz="1600" dirty="0">
                <a:latin typeface="Arial" panose="020B0604020202020204" pitchFamily="34" charset="0"/>
                <a:cs typeface="Arial" panose="020B0604020202020204" pitchFamily="34" charset="0"/>
              </a:rPr>
              <a:t> вентиляції з позитивним тиском слід регулярно контролювати артеріальний тиск. Підвищення </a:t>
            </a:r>
            <a:r>
              <a:rPr lang="uk-UA" sz="1600" dirty="0" err="1">
                <a:latin typeface="Arial" panose="020B0604020202020204" pitchFamily="34" charset="0"/>
                <a:cs typeface="Arial" panose="020B0604020202020204" pitchFamily="34" charset="0"/>
              </a:rPr>
              <a:t>внутрішньогрудного</a:t>
            </a:r>
            <a:r>
              <a:rPr lang="uk-UA" sz="1600" dirty="0">
                <a:latin typeface="Arial" panose="020B0604020202020204" pitchFamily="34" charset="0"/>
                <a:cs typeface="Arial" panose="020B0604020202020204" pitchFamily="34" charset="0"/>
              </a:rPr>
              <a:t> тиску при </a:t>
            </a:r>
            <a:r>
              <a:rPr lang="uk-UA" sz="1600" dirty="0" err="1">
                <a:latin typeface="Arial" panose="020B0604020202020204" pitchFamily="34" charset="0"/>
                <a:cs typeface="Arial" panose="020B0604020202020204" pitchFamily="34" charset="0"/>
              </a:rPr>
              <a:t>неінвазивній</a:t>
            </a:r>
            <a:r>
              <a:rPr lang="uk-UA" sz="1600" dirty="0">
                <a:latin typeface="Arial" panose="020B0604020202020204" pitchFamily="34" charset="0"/>
                <a:cs typeface="Arial" panose="020B0604020202020204" pitchFamily="34" charset="0"/>
              </a:rPr>
              <a:t> вентиляції з позитивним тиском зменшує венозне повернення та </a:t>
            </a:r>
            <a:r>
              <a:rPr lang="uk-UA" sz="1600" dirty="0" err="1">
                <a:latin typeface="Arial" panose="020B0604020202020204" pitchFamily="34" charset="0"/>
                <a:cs typeface="Arial" panose="020B0604020202020204" pitchFamily="34" charset="0"/>
              </a:rPr>
              <a:t>переднавантаження</a:t>
            </a:r>
            <a:r>
              <a:rPr lang="uk-UA" sz="1600" dirty="0">
                <a:latin typeface="Arial" panose="020B0604020202020204" pitchFamily="34" charset="0"/>
                <a:cs typeface="Arial" panose="020B0604020202020204" pitchFamily="34" charset="0"/>
              </a:rPr>
              <a:t> правого і лівого шлуночків. Це також може зменшити серцевий викид і артеріальний тиск, тому його слід з обережністю застосовувати у пацієнтів зі зниженим резервом </a:t>
            </a:r>
            <a:r>
              <a:rPr lang="uk-UA" sz="1600" dirty="0" err="1">
                <a:latin typeface="Arial" panose="020B0604020202020204" pitchFamily="34" charset="0"/>
                <a:cs typeface="Arial" panose="020B0604020202020204" pitchFamily="34" charset="0"/>
              </a:rPr>
              <a:t>переднавантаження</a:t>
            </a:r>
            <a:r>
              <a:rPr lang="uk-UA" sz="1600" dirty="0">
                <a:latin typeface="Arial" panose="020B0604020202020204" pitchFamily="34" charset="0"/>
                <a:cs typeface="Arial" panose="020B0604020202020204" pitchFamily="34" charset="0"/>
              </a:rPr>
              <a:t> і </a:t>
            </a:r>
            <a:r>
              <a:rPr lang="uk-UA" sz="1600" dirty="0" err="1">
                <a:latin typeface="Arial" panose="020B0604020202020204" pitchFamily="34" charset="0"/>
                <a:cs typeface="Arial" panose="020B0604020202020204" pitchFamily="34" charset="0"/>
              </a:rPr>
              <a:t>гіпотензією</a:t>
            </a:r>
            <a:r>
              <a:rPr lang="uk-UA" sz="1600" dirty="0">
                <a:latin typeface="Arial" panose="020B0604020202020204" pitchFamily="34" charset="0"/>
                <a:cs typeface="Arial" panose="020B0604020202020204" pitchFamily="34" charset="0"/>
              </a:rPr>
              <a:t>. Збільшення легеневого судинного опору та </a:t>
            </a:r>
            <a:r>
              <a:rPr lang="uk-UA" sz="1600" dirty="0" err="1">
                <a:latin typeface="Arial" panose="020B0604020202020204" pitchFamily="34" charset="0"/>
                <a:cs typeface="Arial" panose="020B0604020202020204" pitchFamily="34" charset="0"/>
              </a:rPr>
              <a:t>постнавантаження</a:t>
            </a:r>
            <a:r>
              <a:rPr lang="uk-UA" sz="1600" dirty="0">
                <a:latin typeface="Arial" panose="020B0604020202020204" pitchFamily="34" charset="0"/>
                <a:cs typeface="Arial" panose="020B0604020202020204" pitchFamily="34" charset="0"/>
              </a:rPr>
              <a:t> ПШ також може бути несприятливим при дисфункції ПШ.</a:t>
            </a:r>
          </a:p>
          <a:p>
            <a:pPr fontAlgn="base"/>
            <a:endParaRPr lang="uk-UA" sz="1600" dirty="0">
              <a:latin typeface="Arial" panose="020B0604020202020204" pitchFamily="34" charset="0"/>
              <a:cs typeface="Arial" panose="020B0604020202020204" pitchFamily="34" charset="0"/>
            </a:endParaRPr>
          </a:p>
          <a:p>
            <a:pPr fontAlgn="base"/>
            <a:r>
              <a:rPr lang="uk-UA" sz="1600" dirty="0" err="1">
                <a:latin typeface="Arial" panose="020B0604020202020204" pitchFamily="34" charset="0"/>
                <a:cs typeface="Arial" panose="020B0604020202020204" pitchFamily="34" charset="0"/>
              </a:rPr>
              <a:t>Інтубація</a:t>
            </a:r>
            <a:r>
              <a:rPr lang="uk-UA" sz="1600" dirty="0">
                <a:latin typeface="Arial" panose="020B0604020202020204" pitchFamily="34" charset="0"/>
                <a:cs typeface="Arial" panose="020B0604020202020204" pitchFamily="34" charset="0"/>
              </a:rPr>
              <a:t> рекомендована при прогресуючій дихальній недостатності, незважаючи на введення кисню або </a:t>
            </a:r>
            <a:r>
              <a:rPr lang="uk-UA" sz="1600" dirty="0" err="1">
                <a:latin typeface="Arial" panose="020B0604020202020204" pitchFamily="34" charset="0"/>
                <a:cs typeface="Arial" panose="020B0604020202020204" pitchFamily="34" charset="0"/>
              </a:rPr>
              <a:t>неінвазивну</a:t>
            </a:r>
            <a:r>
              <a:rPr lang="uk-UA" sz="1600" dirty="0">
                <a:latin typeface="Arial" panose="020B0604020202020204" pitchFamily="34" charset="0"/>
                <a:cs typeface="Arial" panose="020B0604020202020204" pitchFamily="34" charset="0"/>
              </a:rPr>
              <a:t> вентиляцію</a:t>
            </a:r>
            <a:endParaRPr lang="en-US" sz="1600" i="0" dirty="0">
              <a:solidFill>
                <a:srgbClr val="2A2A2A"/>
              </a:solidFill>
              <a:effectLst/>
              <a:latin typeface="Merriweather"/>
            </a:endParaRPr>
          </a:p>
        </p:txBody>
      </p:sp>
    </p:spTree>
    <p:extLst>
      <p:ext uri="{BB962C8B-B14F-4D97-AF65-F5344CB8AC3E}">
        <p14:creationId xmlns:p14="http://schemas.microsoft.com/office/powerpoint/2010/main" val="68261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8660B7F7-6875-4CF5-B0E8-E6749A037A57}"/>
              </a:ext>
            </a:extLst>
          </p:cNvPr>
          <p:cNvSpPr/>
          <p:nvPr/>
        </p:nvSpPr>
        <p:spPr>
          <a:xfrm>
            <a:off x="0" y="240804"/>
            <a:ext cx="11719250" cy="6617196"/>
          </a:xfrm>
          <a:prstGeom prst="rect">
            <a:avLst/>
          </a:prstGeom>
        </p:spPr>
        <p:txBody>
          <a:bodyPr wrap="square">
            <a:spAutoFit/>
          </a:bodyPr>
          <a:lstStyle/>
          <a:p>
            <a:pPr fontAlgn="base"/>
            <a:r>
              <a:rPr lang="uk-UA" sz="2400" b="1" dirty="0" err="1">
                <a:solidFill>
                  <a:srgbClr val="2A2A2A"/>
                </a:solidFill>
                <a:latin typeface="Arial" panose="020B0604020202020204" pitchFamily="34" charset="0"/>
                <a:cs typeface="Arial" panose="020B0604020202020204" pitchFamily="34" charset="0"/>
              </a:rPr>
              <a:t>Діуретики</a:t>
            </a:r>
            <a:endParaRPr lang="en-US" sz="2400" b="1" i="0" dirty="0">
              <a:solidFill>
                <a:srgbClr val="2A2A2A"/>
              </a:solidFill>
              <a:effectLst/>
              <a:latin typeface="Arial" panose="020B0604020202020204" pitchFamily="34" charset="0"/>
              <a:cs typeface="Arial" panose="020B0604020202020204" pitchFamily="34" charset="0"/>
            </a:endParaRP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Внутрішньовенні </a:t>
            </a:r>
            <a:r>
              <a:rPr lang="uk-UA" sz="1600" dirty="0" err="1">
                <a:solidFill>
                  <a:srgbClr val="2A2A2A"/>
                </a:solidFill>
                <a:latin typeface="Arial" panose="020B0604020202020204" pitchFamily="34" charset="0"/>
                <a:cs typeface="Arial" panose="020B0604020202020204" pitchFamily="34" charset="0"/>
              </a:rPr>
              <a:t>діуретики</a:t>
            </a:r>
            <a:r>
              <a:rPr lang="uk-UA" sz="1600" dirty="0">
                <a:solidFill>
                  <a:srgbClr val="2A2A2A"/>
                </a:solidFill>
                <a:latin typeface="Arial" panose="020B0604020202020204" pitchFamily="34" charset="0"/>
                <a:cs typeface="Arial" panose="020B0604020202020204" pitchFamily="34" charset="0"/>
              </a:rPr>
              <a:t> є фундаментом лікування ХСН. Вони збільшують ниркову екскрецію солі та води і показані для лікування перевантаження рідиною та застійних явищ у переважної більшості пацієнтів з ХСН.</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Лікування </a:t>
            </a:r>
            <a:r>
              <a:rPr lang="uk-UA" sz="1600" dirty="0" err="1">
                <a:solidFill>
                  <a:srgbClr val="2A2A2A"/>
                </a:solidFill>
                <a:latin typeface="Arial" panose="020B0604020202020204" pitchFamily="34" charset="0"/>
                <a:cs typeface="Arial" panose="020B0604020202020204" pitchFamily="34" charset="0"/>
              </a:rPr>
              <a:t>діуретиками</a:t>
            </a:r>
            <a:r>
              <a:rPr lang="uk-UA" sz="1600" dirty="0">
                <a:solidFill>
                  <a:srgbClr val="2A2A2A"/>
                </a:solidFill>
                <a:latin typeface="Arial" panose="020B0604020202020204" pitchFamily="34" charset="0"/>
                <a:cs typeface="Arial" panose="020B0604020202020204" pitchFamily="34" charset="0"/>
              </a:rPr>
              <a:t> слід розпочинати </a:t>
            </a:r>
            <a:r>
              <a:rPr lang="uk-UA" sz="1600" i="1" dirty="0">
                <a:solidFill>
                  <a:srgbClr val="2A2A2A"/>
                </a:solidFill>
                <a:latin typeface="Arial" panose="020B0604020202020204" pitchFamily="34" charset="0"/>
                <a:cs typeface="Arial" panose="020B0604020202020204" pitchFamily="34" charset="0"/>
              </a:rPr>
              <a:t>з початкової в/в дози </a:t>
            </a:r>
            <a:r>
              <a:rPr lang="uk-UA" sz="1600" i="1" dirty="0" err="1">
                <a:solidFill>
                  <a:srgbClr val="2A2A2A"/>
                </a:solidFill>
                <a:latin typeface="Arial" panose="020B0604020202020204" pitchFamily="34" charset="0"/>
                <a:cs typeface="Arial" panose="020B0604020202020204" pitchFamily="34" charset="0"/>
              </a:rPr>
              <a:t>фуросеміду</a:t>
            </a:r>
            <a:r>
              <a:rPr lang="uk-UA" sz="1600" i="1" dirty="0">
                <a:solidFill>
                  <a:srgbClr val="2A2A2A"/>
                </a:solidFill>
                <a:latin typeface="Arial" panose="020B0604020202020204" pitchFamily="34" charset="0"/>
                <a:cs typeface="Arial" panose="020B0604020202020204" pitchFamily="34" charset="0"/>
              </a:rPr>
              <a:t> або еквівалентної дози </a:t>
            </a:r>
            <a:r>
              <a:rPr lang="uk-UA" sz="1600" i="1" dirty="0" err="1">
                <a:solidFill>
                  <a:srgbClr val="2A2A2A"/>
                </a:solidFill>
                <a:latin typeface="Arial" panose="020B0604020202020204" pitchFamily="34" charset="0"/>
                <a:cs typeface="Arial" panose="020B0604020202020204" pitchFamily="34" charset="0"/>
              </a:rPr>
              <a:t>буметаніду</a:t>
            </a:r>
            <a:r>
              <a:rPr lang="uk-UA" sz="1600" i="1" dirty="0">
                <a:solidFill>
                  <a:srgbClr val="2A2A2A"/>
                </a:solidFill>
                <a:latin typeface="Arial" panose="020B0604020202020204" pitchFamily="34" charset="0"/>
                <a:cs typeface="Arial" panose="020B0604020202020204" pitchFamily="34" charset="0"/>
              </a:rPr>
              <a:t> чи </a:t>
            </a:r>
            <a:r>
              <a:rPr lang="uk-UA" sz="1600" i="1" dirty="0" err="1">
                <a:solidFill>
                  <a:srgbClr val="2A2A2A"/>
                </a:solidFill>
                <a:latin typeface="Arial" panose="020B0604020202020204" pitchFamily="34" charset="0"/>
                <a:cs typeface="Arial" panose="020B0604020202020204" pitchFamily="34" charset="0"/>
              </a:rPr>
              <a:t>торасеміду</a:t>
            </a:r>
            <a:r>
              <a:rPr lang="uk-UA" sz="1600" i="1" dirty="0">
                <a:solidFill>
                  <a:srgbClr val="2A2A2A"/>
                </a:solidFill>
                <a:latin typeface="Arial" panose="020B0604020202020204" pitchFamily="34" charset="0"/>
                <a:cs typeface="Arial" panose="020B0604020202020204" pitchFamily="34" charset="0"/>
              </a:rPr>
              <a:t>, що відповідає 1-2-кратному перевищенню добової пероральної дози, яку пацієнт приймав до госпіталізації. </a:t>
            </a:r>
          </a:p>
          <a:p>
            <a:pPr fontAlgn="base"/>
            <a:r>
              <a:rPr lang="uk-UA" sz="1600" dirty="0">
                <a:solidFill>
                  <a:srgbClr val="2A2A2A"/>
                </a:solidFill>
                <a:latin typeface="Arial" panose="020B0604020202020204" pitchFamily="34" charset="0"/>
                <a:cs typeface="Arial" panose="020B0604020202020204" pitchFamily="34" charset="0"/>
              </a:rPr>
              <a:t>Якщо пацієнт не приймав пероральних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можна застосувати початкову дозу 20-40 мг </a:t>
            </a:r>
            <a:r>
              <a:rPr lang="uk-UA" sz="1600" dirty="0" err="1">
                <a:solidFill>
                  <a:srgbClr val="2A2A2A"/>
                </a:solidFill>
                <a:latin typeface="Arial" panose="020B0604020202020204" pitchFamily="34" charset="0"/>
                <a:cs typeface="Arial" panose="020B0604020202020204" pitchFamily="34" charset="0"/>
              </a:rPr>
              <a:t>фуросеміду</a:t>
            </a:r>
            <a:r>
              <a:rPr lang="uk-UA" sz="1600" dirty="0">
                <a:solidFill>
                  <a:srgbClr val="2A2A2A"/>
                </a:solidFill>
                <a:latin typeface="Arial" panose="020B0604020202020204" pitchFamily="34" charset="0"/>
                <a:cs typeface="Arial" panose="020B0604020202020204" pitchFamily="34" charset="0"/>
              </a:rPr>
              <a:t> або </a:t>
            </a:r>
            <a:r>
              <a:rPr lang="uk-UA" sz="1600" dirty="0" err="1">
                <a:solidFill>
                  <a:srgbClr val="2A2A2A"/>
                </a:solidFill>
                <a:latin typeface="Arial" panose="020B0604020202020204" pitchFamily="34" charset="0"/>
                <a:cs typeface="Arial" panose="020B0604020202020204" pitchFamily="34" charset="0"/>
              </a:rPr>
              <a:t>болюс</a:t>
            </a:r>
            <a:r>
              <a:rPr lang="uk-UA" sz="1600" dirty="0">
                <a:solidFill>
                  <a:srgbClr val="2A2A2A"/>
                </a:solidFill>
                <a:latin typeface="Arial" panose="020B0604020202020204" pitchFamily="34" charset="0"/>
                <a:cs typeface="Arial" panose="020B0604020202020204" pitchFamily="34" charset="0"/>
              </a:rPr>
              <a:t> 10-20 мг </a:t>
            </a:r>
            <a:r>
              <a:rPr lang="uk-UA" sz="1600" dirty="0" err="1">
                <a:solidFill>
                  <a:srgbClr val="2A2A2A"/>
                </a:solidFill>
                <a:latin typeface="Arial" panose="020B0604020202020204" pitchFamily="34" charset="0"/>
                <a:cs typeface="Arial" panose="020B0604020202020204" pitchFamily="34" charset="0"/>
              </a:rPr>
              <a:t>торасеміду</a:t>
            </a:r>
            <a:r>
              <a:rPr lang="uk-UA" sz="1600" dirty="0">
                <a:solidFill>
                  <a:srgbClr val="2A2A2A"/>
                </a:solidFill>
                <a:latin typeface="Arial" panose="020B0604020202020204" pitchFamily="34" charset="0"/>
                <a:cs typeface="Arial" panose="020B0604020202020204" pitchFamily="34" charset="0"/>
              </a:rPr>
              <a:t> внутрішньовенно. </a:t>
            </a:r>
            <a:r>
              <a:rPr lang="uk-UA" sz="1600" dirty="0" err="1">
                <a:solidFill>
                  <a:srgbClr val="2A2A2A"/>
                </a:solidFill>
                <a:latin typeface="Arial" panose="020B0604020202020204" pitchFamily="34" charset="0"/>
                <a:cs typeface="Arial" panose="020B0604020202020204" pitchFamily="34" charset="0"/>
              </a:rPr>
              <a:t>Фуросемід</a:t>
            </a:r>
            <a:r>
              <a:rPr lang="uk-UA" sz="1600" dirty="0">
                <a:solidFill>
                  <a:srgbClr val="2A2A2A"/>
                </a:solidFill>
                <a:latin typeface="Arial" panose="020B0604020202020204" pitchFamily="34" charset="0"/>
                <a:cs typeface="Arial" panose="020B0604020202020204" pitchFamily="34" charset="0"/>
              </a:rPr>
              <a:t> можна вводити у вигляді 2-3 щоденних </a:t>
            </a:r>
            <a:r>
              <a:rPr lang="uk-UA" sz="1600" dirty="0" err="1">
                <a:solidFill>
                  <a:srgbClr val="2A2A2A"/>
                </a:solidFill>
                <a:latin typeface="Arial" panose="020B0604020202020204" pitchFamily="34" charset="0"/>
                <a:cs typeface="Arial" panose="020B0604020202020204" pitchFamily="34" charset="0"/>
              </a:rPr>
              <a:t>болюсів</a:t>
            </a:r>
            <a:r>
              <a:rPr lang="uk-UA" sz="1600" dirty="0">
                <a:solidFill>
                  <a:srgbClr val="2A2A2A"/>
                </a:solidFill>
                <a:latin typeface="Arial" panose="020B0604020202020204" pitchFamily="34" charset="0"/>
                <a:cs typeface="Arial" panose="020B0604020202020204" pitchFamily="34" charset="0"/>
              </a:rPr>
              <a:t> або у вигляді безперервної </a:t>
            </a:r>
            <a:r>
              <a:rPr lang="uk-UA" sz="1600" dirty="0" err="1">
                <a:solidFill>
                  <a:srgbClr val="2A2A2A"/>
                </a:solidFill>
                <a:latin typeface="Arial" panose="020B0604020202020204" pitchFamily="34" charset="0"/>
                <a:cs typeface="Arial" panose="020B0604020202020204" pitchFamily="34" charset="0"/>
              </a:rPr>
              <a:t>інфузії</a:t>
            </a:r>
            <a:r>
              <a:rPr lang="uk-UA" sz="1600" dirty="0">
                <a:solidFill>
                  <a:srgbClr val="2A2A2A"/>
                </a:solidFill>
                <a:latin typeface="Arial" panose="020B0604020202020204" pitchFamily="34" charset="0"/>
                <a:cs typeface="Arial" panose="020B0604020202020204" pitchFamily="34" charset="0"/>
              </a:rPr>
              <a:t>. Щоденні одноразові </a:t>
            </a:r>
            <a:r>
              <a:rPr lang="uk-UA" sz="1600" dirty="0" err="1">
                <a:solidFill>
                  <a:srgbClr val="2A2A2A"/>
                </a:solidFill>
                <a:latin typeface="Arial" panose="020B0604020202020204" pitchFamily="34" charset="0"/>
                <a:cs typeface="Arial" panose="020B0604020202020204" pitchFamily="34" charset="0"/>
              </a:rPr>
              <a:t>болюсні</a:t>
            </a:r>
            <a:r>
              <a:rPr lang="uk-UA" sz="1600" dirty="0">
                <a:solidFill>
                  <a:srgbClr val="2A2A2A"/>
                </a:solidFill>
                <a:latin typeface="Arial" panose="020B0604020202020204" pitchFamily="34" charset="0"/>
                <a:cs typeface="Arial" panose="020B0604020202020204" pitchFamily="34" charset="0"/>
              </a:rPr>
              <a:t> введення не рекомендуються через можливість </a:t>
            </a:r>
            <a:r>
              <a:rPr lang="uk-UA" sz="1600" dirty="0" err="1">
                <a:solidFill>
                  <a:srgbClr val="2A2A2A"/>
                </a:solidFill>
                <a:latin typeface="Arial" panose="020B0604020202020204" pitchFamily="34" charset="0"/>
                <a:cs typeface="Arial" panose="020B0604020202020204" pitchFamily="34" charset="0"/>
              </a:rPr>
              <a:t>постдозової</a:t>
            </a:r>
            <a:r>
              <a:rPr lang="uk-UA" sz="1600" dirty="0">
                <a:solidFill>
                  <a:srgbClr val="2A2A2A"/>
                </a:solidFill>
                <a:latin typeface="Arial" panose="020B0604020202020204" pitchFamily="34" charset="0"/>
                <a:cs typeface="Arial" panose="020B0604020202020204" pitchFamily="34" charset="0"/>
              </a:rPr>
              <a:t> затримки натрію. При безперервній </a:t>
            </a:r>
            <a:r>
              <a:rPr lang="uk-UA" sz="1600" dirty="0" err="1">
                <a:solidFill>
                  <a:srgbClr val="2A2A2A"/>
                </a:solidFill>
                <a:latin typeface="Arial" panose="020B0604020202020204" pitchFamily="34" charset="0"/>
                <a:cs typeface="Arial" panose="020B0604020202020204" pitchFamily="34" charset="0"/>
              </a:rPr>
              <a:t>інфузії</a:t>
            </a:r>
            <a:r>
              <a:rPr lang="uk-UA" sz="1600" dirty="0">
                <a:solidFill>
                  <a:srgbClr val="2A2A2A"/>
                </a:solidFill>
                <a:latin typeface="Arial" panose="020B0604020202020204" pitchFamily="34" charset="0"/>
                <a:cs typeface="Arial" panose="020B0604020202020204" pitchFamily="34" charset="0"/>
              </a:rPr>
              <a:t> можна застосовувати навантажувальну дозу для більш раннього досягнення стаціонарного стану. Діуретичну реакцію слід оцінювати незабаром після початку терапії </a:t>
            </a:r>
            <a:r>
              <a:rPr lang="uk-UA" sz="1600" dirty="0" err="1">
                <a:solidFill>
                  <a:srgbClr val="2A2A2A"/>
                </a:solidFill>
                <a:latin typeface="Arial" panose="020B0604020202020204" pitchFamily="34" charset="0"/>
                <a:cs typeface="Arial" panose="020B0604020202020204" pitchFamily="34" charset="0"/>
              </a:rPr>
              <a:t>діуретиками</a:t>
            </a:r>
            <a:r>
              <a:rPr lang="uk-UA" sz="1600" dirty="0">
                <a:solidFill>
                  <a:srgbClr val="2A2A2A"/>
                </a:solidFill>
                <a:latin typeface="Arial" panose="020B0604020202020204" pitchFamily="34" charset="0"/>
                <a:cs typeface="Arial" panose="020B0604020202020204" pitchFamily="34" charset="0"/>
              </a:rPr>
              <a:t>, її можна оцінити шляхом проведення точкового вимірювання вмісту натрію в сечі через 2 або 6 годин та/або шляхом вимірювання погодинного діурезу. </a:t>
            </a:r>
            <a:r>
              <a:rPr lang="uk-UA" sz="1600" u="sng" dirty="0">
                <a:solidFill>
                  <a:srgbClr val="2A2A2A"/>
                </a:solidFill>
                <a:latin typeface="Arial" panose="020B0604020202020204" pitchFamily="34" charset="0"/>
                <a:cs typeface="Arial" panose="020B0604020202020204" pitchFamily="34" charset="0"/>
              </a:rPr>
              <a:t>Задовільну діуретичну відповідь </a:t>
            </a:r>
            <a:r>
              <a:rPr lang="uk-UA" sz="1600" dirty="0">
                <a:solidFill>
                  <a:srgbClr val="2A2A2A"/>
                </a:solidFill>
                <a:latin typeface="Arial" panose="020B0604020202020204" pitchFamily="34" charset="0"/>
                <a:cs typeface="Arial" panose="020B0604020202020204" pitchFamily="34" charset="0"/>
              </a:rPr>
              <a:t>можна визначити як вміст натрію в сечі &gt;50-70 </a:t>
            </a:r>
            <a:r>
              <a:rPr lang="uk-UA" sz="1600" dirty="0" err="1">
                <a:solidFill>
                  <a:srgbClr val="2A2A2A"/>
                </a:solidFill>
                <a:latin typeface="Arial" panose="020B0604020202020204" pitchFamily="34" charset="0"/>
                <a:cs typeface="Arial" panose="020B0604020202020204" pitchFamily="34" charset="0"/>
              </a:rPr>
              <a:t>мекв</a:t>
            </a:r>
            <a:r>
              <a:rPr lang="uk-UA" sz="1600" dirty="0">
                <a:solidFill>
                  <a:srgbClr val="2A2A2A"/>
                </a:solidFill>
                <a:latin typeface="Arial" panose="020B0604020202020204" pitchFamily="34" charset="0"/>
                <a:cs typeface="Arial" panose="020B0604020202020204" pitchFamily="34" charset="0"/>
              </a:rPr>
              <a:t>/л через 2 год та/або </a:t>
            </a:r>
            <a:r>
              <a:rPr lang="uk-UA" sz="1600" u="sng" dirty="0">
                <a:solidFill>
                  <a:srgbClr val="2A2A2A"/>
                </a:solidFill>
                <a:latin typeface="Arial" panose="020B0604020202020204" pitchFamily="34" charset="0"/>
                <a:cs typeface="Arial" panose="020B0604020202020204" pitchFamily="34" charset="0"/>
              </a:rPr>
              <a:t>діурез &gt;100-150 мл/год протягом перших 6 год</a:t>
            </a:r>
            <a:r>
              <a:rPr lang="uk-UA" sz="1600" dirty="0">
                <a:solidFill>
                  <a:srgbClr val="2A2A2A"/>
                </a:solidFill>
                <a:latin typeface="Arial" panose="020B0604020202020204" pitchFamily="34" charset="0"/>
                <a:cs typeface="Arial" panose="020B0604020202020204" pitchFamily="34" charset="0"/>
              </a:rPr>
              <a:t>. При недостатній діуретичній відповіді дозу </a:t>
            </a:r>
            <a:r>
              <a:rPr lang="uk-UA" sz="1600" dirty="0" err="1">
                <a:solidFill>
                  <a:srgbClr val="2A2A2A"/>
                </a:solidFill>
                <a:latin typeface="Arial" panose="020B0604020202020204" pitchFamily="34" charset="0"/>
                <a:cs typeface="Arial" panose="020B0604020202020204" pitchFamily="34" charset="0"/>
              </a:rPr>
              <a:t>петльового</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діуретика</a:t>
            </a:r>
            <a:r>
              <a:rPr lang="uk-UA" sz="1600" dirty="0">
                <a:solidFill>
                  <a:srgbClr val="2A2A2A"/>
                </a:solidFill>
                <a:latin typeface="Arial" panose="020B0604020202020204" pitchFamily="34" charset="0"/>
                <a:cs typeface="Arial" panose="020B0604020202020204" pitchFamily="34" charset="0"/>
              </a:rPr>
              <a:t> можна подвоїти з подальшою оцінкою діуретичної відповіді. Якщо діуретична відповідь залишається неадекватною, наприклад, годинний діурез &lt;100 мл, незважаючи на подвоєння дози </a:t>
            </a:r>
            <a:r>
              <a:rPr lang="uk-UA" sz="1600" dirty="0" err="1">
                <a:solidFill>
                  <a:srgbClr val="2A2A2A"/>
                </a:solidFill>
                <a:latin typeface="Arial" panose="020B0604020202020204" pitchFamily="34" charset="0"/>
                <a:cs typeface="Arial" panose="020B0604020202020204" pitchFamily="34" charset="0"/>
              </a:rPr>
              <a:t>петльового</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діуретика</a:t>
            </a:r>
            <a:r>
              <a:rPr lang="uk-UA" sz="1600" dirty="0">
                <a:solidFill>
                  <a:srgbClr val="2A2A2A"/>
                </a:solidFill>
                <a:latin typeface="Arial" panose="020B0604020202020204" pitchFamily="34" charset="0"/>
                <a:cs typeface="Arial" panose="020B0604020202020204" pitchFamily="34" charset="0"/>
              </a:rPr>
              <a:t>, супутнє введення інших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що діють на різні ділянки, а саме: </a:t>
            </a:r>
            <a:r>
              <a:rPr lang="uk-UA" sz="1600" i="1" dirty="0" err="1">
                <a:solidFill>
                  <a:srgbClr val="2A2A2A"/>
                </a:solidFill>
                <a:latin typeface="Arial" panose="020B0604020202020204" pitchFamily="34" charset="0"/>
                <a:cs typeface="Arial" panose="020B0604020202020204" pitchFamily="34" charset="0"/>
              </a:rPr>
              <a:t>тіазидів</a:t>
            </a:r>
            <a:r>
              <a:rPr lang="uk-UA" sz="1600" i="1" dirty="0">
                <a:solidFill>
                  <a:srgbClr val="2A2A2A"/>
                </a:solidFill>
                <a:latin typeface="Arial" panose="020B0604020202020204" pitchFamily="34" charset="0"/>
                <a:cs typeface="Arial" panose="020B0604020202020204" pitchFamily="34" charset="0"/>
              </a:rPr>
              <a:t>, </a:t>
            </a:r>
            <a:r>
              <a:rPr lang="uk-UA" sz="1600" i="1" dirty="0" err="1">
                <a:solidFill>
                  <a:srgbClr val="2A2A2A"/>
                </a:solidFill>
                <a:latin typeface="Arial" panose="020B0604020202020204" pitchFamily="34" charset="0"/>
                <a:cs typeface="Arial" panose="020B0604020202020204" pitchFamily="34" charset="0"/>
              </a:rPr>
              <a:t>метолазону</a:t>
            </a:r>
            <a:r>
              <a:rPr lang="uk-UA" sz="1600" i="1" dirty="0">
                <a:solidFill>
                  <a:srgbClr val="2A2A2A"/>
                </a:solidFill>
                <a:latin typeface="Arial" panose="020B0604020202020204" pitchFamily="34" charset="0"/>
                <a:cs typeface="Arial" panose="020B0604020202020204" pitchFamily="34" charset="0"/>
              </a:rPr>
              <a:t> або </a:t>
            </a:r>
            <a:r>
              <a:rPr lang="uk-UA" sz="1600" i="1" dirty="0" err="1">
                <a:solidFill>
                  <a:srgbClr val="2A2A2A"/>
                </a:solidFill>
                <a:latin typeface="Arial" panose="020B0604020202020204" pitchFamily="34" charset="0"/>
                <a:cs typeface="Arial" panose="020B0604020202020204" pitchFamily="34" charset="0"/>
              </a:rPr>
              <a:t>ацетазоламіду</a:t>
            </a:r>
            <a:r>
              <a:rPr lang="uk-UA" sz="1600" dirty="0">
                <a:solidFill>
                  <a:srgbClr val="2A2A2A"/>
                </a:solidFill>
                <a:latin typeface="Arial" panose="020B0604020202020204" pitchFamily="34" charset="0"/>
                <a:cs typeface="Arial" panose="020B0604020202020204" pitchFamily="34" charset="0"/>
              </a:rPr>
              <a:t>. Однак така комбінація вимагає ретельного моніторингу рівня електролітів у сироватці крові та функції нирок. Ця стратегія, що базується на ранній і частій оцінці діуретичної відповіді, дозволяє розпочинати лікування з відносно низьких доз </a:t>
            </a:r>
            <a:r>
              <a:rPr lang="uk-UA" sz="1600" dirty="0" err="1">
                <a:solidFill>
                  <a:srgbClr val="2A2A2A"/>
                </a:solidFill>
                <a:latin typeface="Arial" panose="020B0604020202020204" pitchFamily="34" charset="0"/>
                <a:cs typeface="Arial" panose="020B0604020202020204" pitchFamily="34" charset="0"/>
              </a:rPr>
              <a:t>петльових</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з частою корекцією дози, що може з меншою ймовірністю спричинити дегідратацію і підвищення рівня креатиніну в сироватці крові. Дозу </a:t>
            </a:r>
            <a:r>
              <a:rPr lang="uk-UA" sz="1600" dirty="0" err="1">
                <a:solidFill>
                  <a:srgbClr val="2A2A2A"/>
                </a:solidFill>
                <a:latin typeface="Arial" panose="020B0604020202020204" pitchFamily="34" charset="0"/>
                <a:cs typeface="Arial" panose="020B0604020202020204" pitchFamily="34" charset="0"/>
              </a:rPr>
              <a:t>петльових</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слід поступово зменшувати при досягненні значного негативного балансу рідини. Перехід на пероральне лікування слід розпочинати, коли клінічний стан пацієнта стабілізується. Рекомендується, щоб після досягнення полегшення застійних явищ пероральний прийом </a:t>
            </a:r>
            <a:r>
              <a:rPr lang="uk-UA" sz="1600" dirty="0" err="1">
                <a:solidFill>
                  <a:srgbClr val="2A2A2A"/>
                </a:solidFill>
                <a:latin typeface="Arial" panose="020B0604020202020204" pitchFamily="34" charset="0"/>
                <a:cs typeface="Arial" panose="020B0604020202020204" pitchFamily="34" charset="0"/>
              </a:rPr>
              <a:t>петльових</a:t>
            </a:r>
            <a:r>
              <a:rPr lang="uk-UA" sz="1600" dirty="0">
                <a:solidFill>
                  <a:srgbClr val="2A2A2A"/>
                </a:solidFill>
                <a:latin typeface="Arial" panose="020B0604020202020204" pitchFamily="34" charset="0"/>
                <a:cs typeface="Arial" panose="020B0604020202020204" pitchFamily="34" charset="0"/>
              </a:rPr>
              <a:t>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продовжувався у найнижчій можливій дозі, щоб уникнути застійних явищ.</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7475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uretic therapy (furosemide) in acute heart failure. i.v. = intravenous. aThe maximal daily dose for i.v. loop diuretics is generally considered furosemide 400–600 mg though up to 1000 mg may be considered in patients with severely impaired kidney function. bCombination therapy is the addition to the loop diuretic of a diuretic with a different site of action, e.g. thiazides or metolazone or acetazolamide. Modified from 145.">
            <a:extLst>
              <a:ext uri="{FF2B5EF4-FFF2-40B4-BE49-F238E27FC236}">
                <a16:creationId xmlns:a16="http://schemas.microsoft.com/office/drawing/2014/main" id="{E71F6002-617B-420C-BA2E-448592E6C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9013" y="0"/>
            <a:ext cx="76739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кутник 1">
            <a:extLst>
              <a:ext uri="{FF2B5EF4-FFF2-40B4-BE49-F238E27FC236}">
                <a16:creationId xmlns:a16="http://schemas.microsoft.com/office/drawing/2014/main" id="{34275F3C-A4A1-487D-AD82-FC9A6F4C7A93}"/>
              </a:ext>
            </a:extLst>
          </p:cNvPr>
          <p:cNvSpPr/>
          <p:nvPr/>
        </p:nvSpPr>
        <p:spPr>
          <a:xfrm>
            <a:off x="9999133" y="3500104"/>
            <a:ext cx="2023533" cy="2769989"/>
          </a:xfrm>
          <a:prstGeom prst="rect">
            <a:avLst/>
          </a:prstGeom>
        </p:spPr>
        <p:txBody>
          <a:bodyPr wrap="square">
            <a:spAutoFit/>
          </a:bodyPr>
          <a:lstStyle/>
          <a:p>
            <a:r>
              <a:rPr lang="en-US" b="0" i="0" dirty="0">
                <a:solidFill>
                  <a:srgbClr val="2A2A2A"/>
                </a:solidFill>
                <a:effectLst/>
                <a:latin typeface="Source Sans Pro" panose="020B0503030403020204" pitchFamily="34" charset="0"/>
              </a:rPr>
              <a:t> </a:t>
            </a:r>
            <a:r>
              <a:rPr lang="en-US" sz="1200" b="0" i="0" baseline="30000" dirty="0" err="1">
                <a:solidFill>
                  <a:srgbClr val="2A2A2A"/>
                </a:solidFill>
                <a:effectLst/>
                <a:latin typeface="Arial" panose="020B0604020202020204" pitchFamily="34" charset="0"/>
                <a:cs typeface="Arial" panose="020B0604020202020204" pitchFamily="34" charset="0"/>
              </a:rPr>
              <a:t>a</a:t>
            </a:r>
            <a:r>
              <a:rPr lang="en-US" sz="1200" b="0" i="0" dirty="0" err="1">
                <a:solidFill>
                  <a:srgbClr val="2A2A2A"/>
                </a:solidFill>
                <a:effectLst/>
                <a:latin typeface="Arial" panose="020B0604020202020204" pitchFamily="34" charset="0"/>
                <a:cs typeface="Arial" panose="020B0604020202020204" pitchFamily="34" charset="0"/>
              </a:rPr>
              <a:t>The</a:t>
            </a:r>
            <a:r>
              <a:rPr lang="en-US" sz="1200" b="0" i="0" dirty="0">
                <a:solidFill>
                  <a:srgbClr val="2A2A2A"/>
                </a:solidFill>
                <a:effectLst/>
                <a:latin typeface="Arial" panose="020B0604020202020204" pitchFamily="34" charset="0"/>
                <a:cs typeface="Arial" panose="020B0604020202020204" pitchFamily="34" charset="0"/>
              </a:rPr>
              <a:t> maximal daily dose for </a:t>
            </a:r>
            <a:r>
              <a:rPr lang="en-US" sz="1200" b="0" i="0" dirty="0" err="1">
                <a:solidFill>
                  <a:srgbClr val="2A2A2A"/>
                </a:solidFill>
                <a:effectLst/>
                <a:latin typeface="Arial" panose="020B0604020202020204" pitchFamily="34" charset="0"/>
                <a:cs typeface="Arial" panose="020B0604020202020204" pitchFamily="34" charset="0"/>
              </a:rPr>
              <a:t>i.v.</a:t>
            </a:r>
            <a:r>
              <a:rPr lang="en-US" sz="1200" b="0" i="0" dirty="0">
                <a:solidFill>
                  <a:srgbClr val="2A2A2A"/>
                </a:solidFill>
                <a:effectLst/>
                <a:latin typeface="Arial" panose="020B0604020202020204" pitchFamily="34" charset="0"/>
                <a:cs typeface="Arial" panose="020B0604020202020204" pitchFamily="34" charset="0"/>
              </a:rPr>
              <a:t> loop diuretics is generally considered furosemide 400–600 mg though up to 1000 mg may be considered in patients with severely impaired kidney function. </a:t>
            </a:r>
          </a:p>
          <a:p>
            <a:r>
              <a:rPr lang="en-US" sz="1200" b="0" i="0" baseline="30000" dirty="0" err="1">
                <a:solidFill>
                  <a:srgbClr val="2A2A2A"/>
                </a:solidFill>
                <a:effectLst/>
                <a:latin typeface="Arial" panose="020B0604020202020204" pitchFamily="34" charset="0"/>
                <a:cs typeface="Arial" panose="020B0604020202020204" pitchFamily="34" charset="0"/>
              </a:rPr>
              <a:t>b</a:t>
            </a:r>
            <a:r>
              <a:rPr lang="en-US" sz="1200" b="0" i="0" dirty="0" err="1">
                <a:solidFill>
                  <a:srgbClr val="2A2A2A"/>
                </a:solidFill>
                <a:effectLst/>
                <a:latin typeface="Arial" panose="020B0604020202020204" pitchFamily="34" charset="0"/>
                <a:cs typeface="Arial" panose="020B0604020202020204" pitchFamily="34" charset="0"/>
              </a:rPr>
              <a:t>Combination</a:t>
            </a:r>
            <a:r>
              <a:rPr lang="en-US" sz="1200" b="0" i="0" dirty="0">
                <a:solidFill>
                  <a:srgbClr val="2A2A2A"/>
                </a:solidFill>
                <a:effectLst/>
                <a:latin typeface="Arial" panose="020B0604020202020204" pitchFamily="34" charset="0"/>
                <a:cs typeface="Arial" panose="020B0604020202020204" pitchFamily="34" charset="0"/>
              </a:rPr>
              <a:t> therapy is the addition to the loop diuretic of a diuretic with a different site of action, e.g. thiazides or metolazone or acetazolamide.</a:t>
            </a:r>
            <a:endParaRPr lang="uk-U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7027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28623F0-CCD0-47BD-9EB4-3A365650131C}"/>
              </a:ext>
            </a:extLst>
          </p:cNvPr>
          <p:cNvSpPr/>
          <p:nvPr/>
        </p:nvSpPr>
        <p:spPr>
          <a:xfrm>
            <a:off x="429208" y="232351"/>
            <a:ext cx="11588621" cy="6555641"/>
          </a:xfrm>
          <a:prstGeom prst="rect">
            <a:avLst/>
          </a:prstGeom>
        </p:spPr>
        <p:txBody>
          <a:bodyPr wrap="square">
            <a:spAutoFit/>
          </a:bodyPr>
          <a:lstStyle/>
          <a:p>
            <a:pPr fontAlgn="base"/>
            <a:r>
              <a:rPr lang="uk-UA" sz="2000" b="1" dirty="0" err="1">
                <a:solidFill>
                  <a:srgbClr val="2A2A2A"/>
                </a:solidFill>
                <a:latin typeface="Arial" panose="020B0604020202020204" pitchFamily="34" charset="0"/>
                <a:cs typeface="Arial" panose="020B0604020202020204" pitchFamily="34" charset="0"/>
              </a:rPr>
              <a:t>Вазодилятатори</a:t>
            </a:r>
            <a:endParaRPr lang="en-US" sz="2000" b="1" i="0" dirty="0">
              <a:solidFill>
                <a:srgbClr val="2A2A2A"/>
              </a:solidFill>
              <a:effectLst/>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Внутрішньовенні </a:t>
            </a:r>
            <a:r>
              <a:rPr lang="uk-UA" sz="1600" dirty="0" err="1">
                <a:solidFill>
                  <a:srgbClr val="2A2A2A"/>
                </a:solidFill>
                <a:latin typeface="Arial" panose="020B0604020202020204" pitchFamily="34" charset="0"/>
                <a:cs typeface="Arial" panose="020B0604020202020204" pitchFamily="34" charset="0"/>
              </a:rPr>
              <a:t>вазодилататори</a:t>
            </a:r>
            <a:r>
              <a:rPr lang="uk-UA" sz="1600" dirty="0">
                <a:solidFill>
                  <a:srgbClr val="2A2A2A"/>
                </a:solidFill>
                <a:latin typeface="Arial" panose="020B0604020202020204" pitchFamily="34" charset="0"/>
                <a:cs typeface="Arial" panose="020B0604020202020204" pitchFamily="34" charset="0"/>
              </a:rPr>
              <a:t>, а саме нітрати або </a:t>
            </a:r>
            <a:r>
              <a:rPr lang="uk-UA" sz="1600" dirty="0" err="1">
                <a:solidFill>
                  <a:srgbClr val="2A2A2A"/>
                </a:solidFill>
                <a:latin typeface="Arial" panose="020B0604020202020204" pitchFamily="34" charset="0"/>
                <a:cs typeface="Arial" panose="020B0604020202020204" pitchFamily="34" charset="0"/>
              </a:rPr>
              <a:t>нітропрусид</a:t>
            </a:r>
            <a:r>
              <a:rPr lang="uk-UA" sz="1600" dirty="0">
                <a:solidFill>
                  <a:srgbClr val="2A2A2A"/>
                </a:solidFill>
                <a:latin typeface="Arial" panose="020B0604020202020204" pitchFamily="34" charset="0"/>
                <a:cs typeface="Arial" panose="020B0604020202020204" pitchFamily="34" charset="0"/>
              </a:rPr>
              <a:t>, розширюють венозні та артеріальні судини, що призводить до зменшення венозного повернення до серця, зменшення застійних явищ, зниження </a:t>
            </a:r>
            <a:r>
              <a:rPr lang="uk-UA" sz="1600" dirty="0" err="1">
                <a:solidFill>
                  <a:srgbClr val="2A2A2A"/>
                </a:solidFill>
                <a:latin typeface="Arial" panose="020B0604020202020204" pitchFamily="34" charset="0"/>
                <a:cs typeface="Arial" panose="020B0604020202020204" pitchFamily="34" charset="0"/>
              </a:rPr>
              <a:t>постнавантаження</a:t>
            </a:r>
            <a:r>
              <a:rPr lang="uk-UA" sz="1600" dirty="0">
                <a:solidFill>
                  <a:srgbClr val="2A2A2A"/>
                </a:solidFill>
                <a:latin typeface="Arial" panose="020B0604020202020204" pitchFamily="34" charset="0"/>
                <a:cs typeface="Arial" panose="020B0604020202020204" pitchFamily="34" charset="0"/>
              </a:rPr>
              <a:t>, збільшення ударного об'єму і, як наслідок, полегшення симптомів. </a:t>
            </a:r>
          </a:p>
          <a:p>
            <a:pPr fontAlgn="base"/>
            <a:r>
              <a:rPr lang="uk-UA" sz="1600" dirty="0">
                <a:solidFill>
                  <a:srgbClr val="2A2A2A"/>
                </a:solidFill>
                <a:latin typeface="Arial" panose="020B0604020202020204" pitchFamily="34" charset="0"/>
                <a:cs typeface="Arial" panose="020B0604020202020204" pitchFamily="34" charset="0"/>
              </a:rPr>
              <a:t>Нітрати діють переважно на периферичні вени, тоді як </a:t>
            </a:r>
            <a:r>
              <a:rPr lang="uk-UA" sz="1600" dirty="0" err="1">
                <a:solidFill>
                  <a:srgbClr val="2A2A2A"/>
                </a:solidFill>
                <a:latin typeface="Arial" panose="020B0604020202020204" pitchFamily="34" charset="0"/>
                <a:cs typeface="Arial" panose="020B0604020202020204" pitchFamily="34" charset="0"/>
              </a:rPr>
              <a:t>нітропрусид</a:t>
            </a:r>
            <a:r>
              <a:rPr lang="uk-UA" sz="1600" dirty="0">
                <a:solidFill>
                  <a:srgbClr val="2A2A2A"/>
                </a:solidFill>
                <a:latin typeface="Arial" panose="020B0604020202020204" pitchFamily="34" charset="0"/>
                <a:cs typeface="Arial" panose="020B0604020202020204" pitchFamily="34" charset="0"/>
              </a:rPr>
              <a:t> є більш збалансованим артеріальним і венозним </a:t>
            </a:r>
            <a:r>
              <a:rPr lang="uk-UA" sz="1600" dirty="0" err="1">
                <a:solidFill>
                  <a:srgbClr val="2A2A2A"/>
                </a:solidFill>
                <a:latin typeface="Arial" panose="020B0604020202020204" pitchFamily="34" charset="0"/>
                <a:cs typeface="Arial" panose="020B0604020202020204" pitchFamily="34" charset="0"/>
              </a:rPr>
              <a:t>дилататором</a:t>
            </a:r>
            <a:r>
              <a:rPr lang="uk-UA" sz="1600" dirty="0">
                <a:solidFill>
                  <a:srgbClr val="2A2A2A"/>
                </a:solidFill>
                <a:latin typeface="Arial" panose="020B0604020202020204" pitchFamily="34" charset="0"/>
                <a:cs typeface="Arial" panose="020B0604020202020204" pitchFamily="34" charset="0"/>
              </a:rPr>
              <a:t>.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Завдяки своїм механізмам дії, в/в </a:t>
            </a:r>
            <a:r>
              <a:rPr lang="uk-UA" sz="1600" dirty="0" err="1">
                <a:solidFill>
                  <a:srgbClr val="2A2A2A"/>
                </a:solidFill>
                <a:latin typeface="Arial" panose="020B0604020202020204" pitchFamily="34" charset="0"/>
                <a:cs typeface="Arial" panose="020B0604020202020204" pitchFamily="34" charset="0"/>
              </a:rPr>
              <a:t>вазодилататори</a:t>
            </a:r>
            <a:r>
              <a:rPr lang="uk-UA" sz="1600" dirty="0">
                <a:solidFill>
                  <a:srgbClr val="2A2A2A"/>
                </a:solidFill>
                <a:latin typeface="Arial" panose="020B0604020202020204" pitchFamily="34" charset="0"/>
                <a:cs typeface="Arial" panose="020B0604020202020204" pitchFamily="34" charset="0"/>
              </a:rPr>
              <a:t> можуть бути більш ефективними, ніж </a:t>
            </a:r>
            <a:r>
              <a:rPr lang="uk-UA" sz="1600" dirty="0" err="1">
                <a:solidFill>
                  <a:srgbClr val="2A2A2A"/>
                </a:solidFill>
                <a:latin typeface="Arial" panose="020B0604020202020204" pitchFamily="34" charset="0"/>
                <a:cs typeface="Arial" panose="020B0604020202020204" pitchFamily="34" charset="0"/>
              </a:rPr>
              <a:t>діуретики</a:t>
            </a:r>
            <a:r>
              <a:rPr lang="uk-UA" sz="1600" dirty="0">
                <a:solidFill>
                  <a:srgbClr val="2A2A2A"/>
                </a:solidFill>
                <a:latin typeface="Arial" panose="020B0604020202020204" pitchFamily="34" charset="0"/>
                <a:cs typeface="Arial" panose="020B0604020202020204" pitchFamily="34" charset="0"/>
              </a:rPr>
              <a:t>, у тих пацієнтів, у яких гострий набряк легень спричинений підвищеним </a:t>
            </a:r>
            <a:r>
              <a:rPr lang="uk-UA" sz="1600" dirty="0" err="1">
                <a:solidFill>
                  <a:srgbClr val="2A2A2A"/>
                </a:solidFill>
                <a:latin typeface="Arial" panose="020B0604020202020204" pitchFamily="34" charset="0"/>
                <a:cs typeface="Arial" panose="020B0604020202020204" pitchFamily="34" charset="0"/>
              </a:rPr>
              <a:t>постнавантаженням</a:t>
            </a:r>
            <a:r>
              <a:rPr lang="uk-UA" sz="1600" dirty="0">
                <a:solidFill>
                  <a:srgbClr val="2A2A2A"/>
                </a:solidFill>
                <a:latin typeface="Arial" panose="020B0604020202020204" pitchFamily="34" charset="0"/>
                <a:cs typeface="Arial" panose="020B0604020202020204" pitchFamily="34" charset="0"/>
              </a:rPr>
              <a:t> і перерозподілом рідини в легені за відсутності або мінімального накопичення рідини. Однак два нещодавні </a:t>
            </a:r>
            <a:r>
              <a:rPr lang="uk-UA" sz="1600" dirty="0" err="1">
                <a:solidFill>
                  <a:srgbClr val="2A2A2A"/>
                </a:solidFill>
                <a:latin typeface="Arial" panose="020B0604020202020204" pitchFamily="34" charset="0"/>
                <a:cs typeface="Arial" panose="020B0604020202020204" pitchFamily="34" charset="0"/>
              </a:rPr>
              <a:t>рандомізовані</a:t>
            </a:r>
            <a:r>
              <a:rPr lang="uk-UA" sz="1600" dirty="0">
                <a:solidFill>
                  <a:srgbClr val="2A2A2A"/>
                </a:solidFill>
                <a:latin typeface="Arial" panose="020B0604020202020204" pitchFamily="34" charset="0"/>
                <a:cs typeface="Arial" panose="020B0604020202020204" pitchFamily="34" charset="0"/>
              </a:rPr>
              <a:t> дослідження, в яких порівнювали звичайне лікування з ранньою інтенсивною і тривалою </a:t>
            </a:r>
            <a:r>
              <a:rPr lang="uk-UA" sz="1600" dirty="0" err="1">
                <a:solidFill>
                  <a:srgbClr val="2A2A2A"/>
                </a:solidFill>
                <a:latin typeface="Arial" panose="020B0604020202020204" pitchFamily="34" charset="0"/>
                <a:cs typeface="Arial" panose="020B0604020202020204" pitchFamily="34" charset="0"/>
              </a:rPr>
              <a:t>вазодилатацією</a:t>
            </a:r>
            <a:r>
              <a:rPr lang="uk-UA" sz="1600" dirty="0">
                <a:solidFill>
                  <a:srgbClr val="2A2A2A"/>
                </a:solidFill>
                <a:latin typeface="Arial" panose="020B0604020202020204" pitchFamily="34" charset="0"/>
                <a:cs typeface="Arial" panose="020B0604020202020204" pitchFamily="34" charset="0"/>
              </a:rPr>
              <a:t>, не виявили переваг в/в судинорозширювальних препаратів порівняно з високими дозами </a:t>
            </a:r>
            <a:r>
              <a:rPr lang="uk-UA" sz="1600" dirty="0" err="1">
                <a:solidFill>
                  <a:srgbClr val="2A2A2A"/>
                </a:solidFill>
                <a:latin typeface="Arial" panose="020B0604020202020204" pitchFamily="34" charset="0"/>
                <a:cs typeface="Arial" panose="020B0604020202020204" pitchFamily="34" charset="0"/>
              </a:rPr>
              <a:t>діуретиків</a:t>
            </a:r>
            <a:r>
              <a:rPr lang="uk-UA" sz="1600" dirty="0">
                <a:solidFill>
                  <a:srgbClr val="2A2A2A"/>
                </a:solidFill>
                <a:latin typeface="Arial" panose="020B0604020202020204" pitchFamily="34" charset="0"/>
                <a:cs typeface="Arial" panose="020B0604020202020204" pitchFamily="34" charset="0"/>
              </a:rPr>
              <a:t>. Таким чином, на сьогодні не можна надати жодних рекомендацій на користь схеми, що базується на лікуванні судинорозширювальними препаратами порівняно зі звичайною терапією.</a:t>
            </a:r>
          </a:p>
          <a:p>
            <a:pPr fontAlgn="base"/>
            <a:endParaRPr lang="en-US" sz="1600" b="0" i="0" dirty="0">
              <a:solidFill>
                <a:srgbClr val="2A2A2A"/>
              </a:solidFill>
              <a:effectLst/>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Внутрішньовенні </a:t>
            </a:r>
            <a:r>
              <a:rPr lang="uk-UA" sz="1600" dirty="0" err="1">
                <a:solidFill>
                  <a:srgbClr val="2A2A2A"/>
                </a:solidFill>
                <a:latin typeface="Arial" panose="020B0604020202020204" pitchFamily="34" charset="0"/>
                <a:cs typeface="Arial" panose="020B0604020202020204" pitchFamily="34" charset="0"/>
              </a:rPr>
              <a:t>вазодилататори</a:t>
            </a:r>
            <a:r>
              <a:rPr lang="uk-UA" sz="1600" dirty="0">
                <a:solidFill>
                  <a:srgbClr val="2A2A2A"/>
                </a:solidFill>
                <a:latin typeface="Arial" panose="020B0604020202020204" pitchFamily="34" charset="0"/>
                <a:cs typeface="Arial" panose="020B0604020202020204" pitchFamily="34" charset="0"/>
              </a:rPr>
              <a:t> можуть бути розглянуті для полегшення симптомів СН, коли </a:t>
            </a:r>
            <a:r>
              <a:rPr lang="uk-UA" sz="1600" u="sng" dirty="0">
                <a:solidFill>
                  <a:srgbClr val="2A2A2A"/>
                </a:solidFill>
                <a:latin typeface="Arial" panose="020B0604020202020204" pitchFamily="34" charset="0"/>
                <a:cs typeface="Arial" panose="020B0604020202020204" pitchFamily="34" charset="0"/>
              </a:rPr>
              <a:t>САТ &gt;110 </a:t>
            </a:r>
            <a:r>
              <a:rPr lang="uk-UA" sz="1600" dirty="0">
                <a:solidFill>
                  <a:srgbClr val="2A2A2A"/>
                </a:solidFill>
                <a:latin typeface="Arial" panose="020B0604020202020204" pitchFamily="34" charset="0"/>
                <a:cs typeface="Arial" panose="020B0604020202020204" pitchFamily="34" charset="0"/>
              </a:rPr>
              <a:t>мм </a:t>
            </a:r>
            <a:r>
              <a:rPr lang="uk-UA" sz="1600" dirty="0" err="1">
                <a:solidFill>
                  <a:srgbClr val="2A2A2A"/>
                </a:solidFill>
                <a:latin typeface="Arial" panose="020B0604020202020204" pitchFamily="34" charset="0"/>
                <a:cs typeface="Arial" panose="020B0604020202020204" pitchFamily="34" charset="0"/>
              </a:rPr>
              <a:t>рт.ст</a:t>
            </a:r>
            <a:r>
              <a:rPr lang="uk-UA" sz="1600" dirty="0">
                <a:solidFill>
                  <a:srgbClr val="2A2A2A"/>
                </a:solidFill>
                <a:latin typeface="Arial" panose="020B0604020202020204" pitchFamily="34" charset="0"/>
                <a:cs typeface="Arial" panose="020B0604020202020204" pitchFamily="34" charset="0"/>
              </a:rPr>
              <a:t>. Їх можна розпочинати з низьких доз і збільшувати дозу для досягнення клінічного покращення та контролю АТ.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Нітрати зазвичай вводять початковим </a:t>
            </a:r>
            <a:r>
              <a:rPr lang="uk-UA" sz="1600" dirty="0" err="1">
                <a:solidFill>
                  <a:srgbClr val="2A2A2A"/>
                </a:solidFill>
                <a:latin typeface="Arial" panose="020B0604020202020204" pitchFamily="34" charset="0"/>
                <a:cs typeface="Arial" panose="020B0604020202020204" pitchFamily="34" charset="0"/>
              </a:rPr>
              <a:t>болюсом</a:t>
            </a:r>
            <a:r>
              <a:rPr lang="uk-UA" sz="1600" dirty="0">
                <a:solidFill>
                  <a:srgbClr val="2A2A2A"/>
                </a:solidFill>
                <a:latin typeface="Arial" panose="020B0604020202020204" pitchFamily="34" charset="0"/>
                <a:cs typeface="Arial" panose="020B0604020202020204" pitchFamily="34" charset="0"/>
              </a:rPr>
              <a:t> з подальшою безперервною </a:t>
            </a:r>
            <a:r>
              <a:rPr lang="uk-UA" sz="1600" dirty="0" err="1">
                <a:solidFill>
                  <a:srgbClr val="2A2A2A"/>
                </a:solidFill>
                <a:latin typeface="Arial" panose="020B0604020202020204" pitchFamily="34" charset="0"/>
                <a:cs typeface="Arial" panose="020B0604020202020204" pitchFamily="34" charset="0"/>
              </a:rPr>
              <a:t>інфузією</a:t>
            </a:r>
            <a:r>
              <a:rPr lang="uk-UA" sz="1600" dirty="0">
                <a:solidFill>
                  <a:srgbClr val="2A2A2A"/>
                </a:solidFill>
                <a:latin typeface="Arial" panose="020B0604020202020204" pitchFamily="34" charset="0"/>
                <a:cs typeface="Arial" panose="020B0604020202020204" pitchFamily="34" charset="0"/>
              </a:rPr>
              <a:t>. Однак їх також можна вводити повторними </a:t>
            </a:r>
            <a:r>
              <a:rPr lang="uk-UA" sz="1600" dirty="0" err="1">
                <a:solidFill>
                  <a:srgbClr val="2A2A2A"/>
                </a:solidFill>
                <a:latin typeface="Arial" panose="020B0604020202020204" pitchFamily="34" charset="0"/>
                <a:cs typeface="Arial" panose="020B0604020202020204" pitchFamily="34" charset="0"/>
              </a:rPr>
              <a:t>болюсами</a:t>
            </a:r>
            <a:r>
              <a:rPr lang="uk-UA" sz="1600" dirty="0">
                <a:solidFill>
                  <a:srgbClr val="2A2A2A"/>
                </a:solidFill>
                <a:latin typeface="Arial" panose="020B0604020202020204" pitchFamily="34" charset="0"/>
                <a:cs typeface="Arial" panose="020B0604020202020204" pitchFamily="34" charset="0"/>
              </a:rPr>
              <a:t>. </a:t>
            </a:r>
            <a:r>
              <a:rPr lang="uk-UA" sz="1600" u="sng" dirty="0">
                <a:solidFill>
                  <a:srgbClr val="2A2A2A"/>
                </a:solidFill>
                <a:latin typeface="Arial" panose="020B0604020202020204" pitchFamily="34" charset="0"/>
                <a:cs typeface="Arial" panose="020B0604020202020204" pitchFamily="34" charset="0"/>
              </a:rPr>
              <a:t>Нітрогліцерин можна вводити у вигляді </a:t>
            </a:r>
            <a:r>
              <a:rPr lang="uk-UA" sz="1600" u="sng" dirty="0" err="1">
                <a:solidFill>
                  <a:srgbClr val="2A2A2A"/>
                </a:solidFill>
                <a:latin typeface="Arial" panose="020B0604020202020204" pitchFamily="34" charset="0"/>
                <a:cs typeface="Arial" panose="020B0604020202020204" pitchFamily="34" charset="0"/>
              </a:rPr>
              <a:t>болюсів</a:t>
            </a:r>
            <a:r>
              <a:rPr lang="uk-UA" sz="1600" u="sng" dirty="0">
                <a:solidFill>
                  <a:srgbClr val="2A2A2A"/>
                </a:solidFill>
                <a:latin typeface="Arial" panose="020B0604020202020204" pitchFamily="34" charset="0"/>
                <a:cs typeface="Arial" panose="020B0604020202020204" pitchFamily="34" charset="0"/>
              </a:rPr>
              <a:t> по 1-2 мг пацієнтам з тяжкою артеріальною гіпертензією та гострим набряком легень. </a:t>
            </a:r>
            <a:r>
              <a:rPr lang="uk-UA" sz="1600" dirty="0">
                <a:solidFill>
                  <a:srgbClr val="2A2A2A"/>
                </a:solidFill>
                <a:latin typeface="Arial" panose="020B0604020202020204" pitchFamily="34" charset="0"/>
                <a:cs typeface="Arial" panose="020B0604020202020204" pitchFamily="34" charset="0"/>
              </a:rPr>
              <a:t>Слід бути обережними, щоб уникнути </a:t>
            </a:r>
            <a:r>
              <a:rPr lang="uk-UA" sz="1600" dirty="0" err="1">
                <a:solidFill>
                  <a:srgbClr val="2A2A2A"/>
                </a:solidFill>
                <a:latin typeface="Arial" panose="020B0604020202020204" pitchFamily="34" charset="0"/>
                <a:cs typeface="Arial" panose="020B0604020202020204" pitchFamily="34" charset="0"/>
              </a:rPr>
              <a:t>гіпотензії</a:t>
            </a:r>
            <a:r>
              <a:rPr lang="uk-UA" sz="1600" dirty="0">
                <a:solidFill>
                  <a:srgbClr val="2A2A2A"/>
                </a:solidFill>
                <a:latin typeface="Arial" panose="020B0604020202020204" pitchFamily="34" charset="0"/>
                <a:cs typeface="Arial" panose="020B0604020202020204" pitchFamily="34" charset="0"/>
              </a:rPr>
              <a:t> через надмірне зниження </a:t>
            </a:r>
            <a:r>
              <a:rPr lang="uk-UA" sz="1600" dirty="0" err="1">
                <a:solidFill>
                  <a:srgbClr val="2A2A2A"/>
                </a:solidFill>
                <a:latin typeface="Arial" panose="020B0604020202020204" pitchFamily="34" charset="0"/>
                <a:cs typeface="Arial" panose="020B0604020202020204" pitchFamily="34" charset="0"/>
              </a:rPr>
              <a:t>переднавантаження</a:t>
            </a:r>
            <a:r>
              <a:rPr lang="uk-UA" sz="1600" dirty="0">
                <a:solidFill>
                  <a:srgbClr val="2A2A2A"/>
                </a:solidFill>
                <a:latin typeface="Arial" panose="020B0604020202020204" pitchFamily="34" charset="0"/>
                <a:cs typeface="Arial" panose="020B0604020202020204" pitchFamily="34" charset="0"/>
              </a:rPr>
              <a:t> та </a:t>
            </a:r>
            <a:r>
              <a:rPr lang="uk-UA" sz="1600" dirty="0" err="1">
                <a:solidFill>
                  <a:srgbClr val="2A2A2A"/>
                </a:solidFill>
                <a:latin typeface="Arial" panose="020B0604020202020204" pitchFamily="34" charset="0"/>
                <a:cs typeface="Arial" panose="020B0604020202020204" pitchFamily="34" charset="0"/>
              </a:rPr>
              <a:t>постнавантаження</a:t>
            </a:r>
            <a:r>
              <a:rPr lang="uk-UA" sz="1600" dirty="0">
                <a:solidFill>
                  <a:srgbClr val="2A2A2A"/>
                </a:solidFill>
                <a:latin typeface="Arial" panose="020B0604020202020204" pitchFamily="34" charset="0"/>
                <a:cs typeface="Arial" panose="020B0604020202020204" pitchFamily="34" charset="0"/>
              </a:rPr>
              <a:t>. З цієї причини їх слід застосовувати з особливою обережністю пацієнтам з ГЛШ та/або вираженим аортальним стенозом. Однак описані сприятливі ефекти у пацієнтів із систолічною дисфункцією ЛШ та аортальним стенозом, коли судинорозширювальні засоби призначали при ретельному моніторингу </a:t>
            </a:r>
            <a:r>
              <a:rPr lang="uk-UA" sz="1600" dirty="0" err="1">
                <a:solidFill>
                  <a:srgbClr val="2A2A2A"/>
                </a:solidFill>
                <a:latin typeface="Arial" panose="020B0604020202020204" pitchFamily="34" charset="0"/>
                <a:cs typeface="Arial" panose="020B0604020202020204" pitchFamily="34" charset="0"/>
              </a:rPr>
              <a:t>гемодинамічних</a:t>
            </a:r>
            <a:r>
              <a:rPr lang="uk-UA" sz="1600" dirty="0">
                <a:solidFill>
                  <a:srgbClr val="2A2A2A"/>
                </a:solidFill>
                <a:latin typeface="Arial" panose="020B0604020202020204" pitchFamily="34" charset="0"/>
                <a:cs typeface="Arial" panose="020B0604020202020204" pitchFamily="34" charset="0"/>
              </a:rPr>
              <a:t> параметрів.</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561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454E1CE-4CB4-49ED-903C-B2E8C1753D60}"/>
              </a:ext>
            </a:extLst>
          </p:cNvPr>
          <p:cNvSpPr/>
          <p:nvPr/>
        </p:nvSpPr>
        <p:spPr>
          <a:xfrm>
            <a:off x="272488" y="284813"/>
            <a:ext cx="11764002" cy="6247864"/>
          </a:xfrm>
          <a:prstGeom prst="rect">
            <a:avLst/>
          </a:prstGeom>
        </p:spPr>
        <p:txBody>
          <a:bodyPr wrap="square">
            <a:spAutoFit/>
          </a:bodyPr>
          <a:lstStyle/>
          <a:p>
            <a:pPr fontAlgn="base"/>
            <a:r>
              <a:rPr lang="uk-UA" sz="1600" b="1" dirty="0" err="1">
                <a:solidFill>
                  <a:srgbClr val="2A2A2A"/>
                </a:solidFill>
                <a:latin typeface="Arial" panose="020B0604020202020204" pitchFamily="34" charset="0"/>
                <a:cs typeface="Arial" panose="020B0604020202020204" pitchFamily="34" charset="0"/>
              </a:rPr>
              <a:t>Інотропи</a:t>
            </a:r>
            <a:endParaRPr lang="en-US" sz="1600" b="1" i="0" dirty="0">
              <a:solidFill>
                <a:srgbClr val="2A2A2A"/>
              </a:solidFill>
              <a:effectLst/>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слід призначати пацієнтам із систолічною дисфункцією ЛШ, низьким серцевим викидом і низьким САТ (наприклад, &lt;90 мм </a:t>
            </a:r>
            <a:r>
              <a:rPr lang="uk-UA" sz="1600" dirty="0" err="1">
                <a:solidFill>
                  <a:srgbClr val="2A2A2A"/>
                </a:solidFill>
                <a:latin typeface="Arial" panose="020B0604020202020204" pitchFamily="34" charset="0"/>
                <a:cs typeface="Arial" panose="020B0604020202020204" pitchFamily="34" charset="0"/>
              </a:rPr>
              <a:t>рт.ст</a:t>
            </a:r>
            <a:r>
              <a:rPr lang="uk-UA" sz="1600" dirty="0">
                <a:solidFill>
                  <a:srgbClr val="2A2A2A"/>
                </a:solidFill>
                <a:latin typeface="Arial" panose="020B0604020202020204" pitchFamily="34" charset="0"/>
                <a:cs typeface="Arial" panose="020B0604020202020204" pitchFamily="34" charset="0"/>
              </a:rPr>
              <a:t>.), що призводить до поганої перфузії </a:t>
            </a:r>
            <a:r>
              <a:rPr lang="uk-UA" sz="1600" dirty="0" err="1">
                <a:solidFill>
                  <a:srgbClr val="2A2A2A"/>
                </a:solidFill>
                <a:latin typeface="Arial" panose="020B0604020202020204" pitchFamily="34" charset="0"/>
                <a:cs typeface="Arial" panose="020B0604020202020204" pitchFamily="34" charset="0"/>
              </a:rPr>
              <a:t>життєво</a:t>
            </a:r>
            <a:r>
              <a:rPr lang="uk-UA" sz="1600" dirty="0">
                <a:solidFill>
                  <a:srgbClr val="2A2A2A"/>
                </a:solidFill>
                <a:latin typeface="Arial" panose="020B0604020202020204" pitchFamily="34" charset="0"/>
                <a:cs typeface="Arial" panose="020B0604020202020204" pitchFamily="34" charset="0"/>
              </a:rPr>
              <a:t> важливих органів. Однак їх слід застосовувати з обережністю, починаючи з низьких доз і підвищуючи їх під ретельним моніторингом.</a:t>
            </a:r>
          </a:p>
          <a:p>
            <a:pPr fontAlgn="base"/>
            <a:r>
              <a:rPr lang="uk-UA" sz="1600" dirty="0" err="1">
                <a:solidFill>
                  <a:srgbClr val="2A2A2A"/>
                </a:solidFill>
                <a:latin typeface="Arial" panose="020B0604020202020204" pitchFamily="34" charset="0"/>
                <a:cs typeface="Arial" panose="020B0604020202020204" pitchFamily="34" charset="0"/>
              </a:rPr>
              <a:t>Інотропи</a:t>
            </a:r>
            <a:r>
              <a:rPr lang="uk-UA" sz="1600" dirty="0">
                <a:solidFill>
                  <a:srgbClr val="2A2A2A"/>
                </a:solidFill>
                <a:latin typeface="Arial" panose="020B0604020202020204" pitchFamily="34" charset="0"/>
                <a:cs typeface="Arial" panose="020B0604020202020204" pitchFamily="34" charset="0"/>
              </a:rPr>
              <a:t>, особливо з адренергічними механізмами дії, можуть викликати </a:t>
            </a:r>
            <a:r>
              <a:rPr lang="uk-UA" sz="1600" u="sng" dirty="0">
                <a:solidFill>
                  <a:srgbClr val="2A2A2A"/>
                </a:solidFill>
                <a:latin typeface="Arial" panose="020B0604020202020204" pitchFamily="34" charset="0"/>
                <a:cs typeface="Arial" panose="020B0604020202020204" pitchFamily="34" charset="0"/>
              </a:rPr>
              <a:t>синусову тахікардію, збільшувати частоту шлуночків у пацієнтів з ФП, індукувати ішемію міокарда та аритмії, а також підвищувати смертність</a:t>
            </a:r>
            <a:r>
              <a:rPr lang="uk-UA" sz="1600" dirty="0">
                <a:solidFill>
                  <a:srgbClr val="2A2A2A"/>
                </a:solidFill>
                <a:latin typeface="Arial" panose="020B0604020202020204" pitchFamily="34" charset="0"/>
                <a:cs typeface="Arial" panose="020B0604020202020204" pitchFamily="34" charset="0"/>
              </a:rPr>
              <a:t>.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err="1">
                <a:solidFill>
                  <a:srgbClr val="2A2A2A"/>
                </a:solidFill>
                <a:latin typeface="Arial" panose="020B0604020202020204" pitchFamily="34" charset="0"/>
                <a:cs typeface="Arial" panose="020B0604020202020204" pitchFamily="34" charset="0"/>
              </a:rPr>
              <a:t>Левосимендан</a:t>
            </a:r>
            <a:r>
              <a:rPr lang="uk-UA" sz="1600" dirty="0">
                <a:solidFill>
                  <a:srgbClr val="2A2A2A"/>
                </a:solidFill>
                <a:latin typeface="Arial" panose="020B0604020202020204" pitchFamily="34" charset="0"/>
                <a:cs typeface="Arial" panose="020B0604020202020204" pitchFamily="34" charset="0"/>
              </a:rPr>
              <a:t> або інгібітори </a:t>
            </a:r>
            <a:r>
              <a:rPr lang="uk-UA" sz="1600" dirty="0" err="1">
                <a:solidFill>
                  <a:srgbClr val="2A2A2A"/>
                </a:solidFill>
                <a:latin typeface="Arial" panose="020B0604020202020204" pitchFamily="34" charset="0"/>
                <a:cs typeface="Arial" panose="020B0604020202020204" pitchFamily="34" charset="0"/>
              </a:rPr>
              <a:t>фосфодіестерази</a:t>
            </a:r>
            <a:r>
              <a:rPr lang="uk-UA" sz="1600" dirty="0">
                <a:solidFill>
                  <a:srgbClr val="2A2A2A"/>
                </a:solidFill>
                <a:latin typeface="Arial" panose="020B0604020202020204" pitchFamily="34" charset="0"/>
                <a:cs typeface="Arial" panose="020B0604020202020204" pitchFamily="34" charset="0"/>
              </a:rPr>
              <a:t> типу 3 можуть бути кращими за </a:t>
            </a:r>
            <a:r>
              <a:rPr lang="uk-UA" sz="1600" dirty="0" err="1">
                <a:solidFill>
                  <a:srgbClr val="2A2A2A"/>
                </a:solidFill>
                <a:latin typeface="Arial" panose="020B0604020202020204" pitchFamily="34" charset="0"/>
                <a:cs typeface="Arial" panose="020B0604020202020204" pitchFamily="34" charset="0"/>
              </a:rPr>
              <a:t>добутамін</a:t>
            </a:r>
            <a:r>
              <a:rPr lang="uk-UA" sz="1600" dirty="0">
                <a:solidFill>
                  <a:srgbClr val="2A2A2A"/>
                </a:solidFill>
                <a:latin typeface="Arial" panose="020B0604020202020204" pitchFamily="34" charset="0"/>
                <a:cs typeface="Arial" panose="020B0604020202020204" pitchFamily="34" charset="0"/>
              </a:rPr>
              <a:t> для пацієнтів, які приймають бета-блокатори, оскільки вони діють через незалежні механізми. Надмірна периферична </a:t>
            </a:r>
            <a:r>
              <a:rPr lang="uk-UA" sz="1600" dirty="0" err="1">
                <a:solidFill>
                  <a:srgbClr val="2A2A2A"/>
                </a:solidFill>
                <a:latin typeface="Arial" panose="020B0604020202020204" pitchFamily="34" charset="0"/>
                <a:cs typeface="Arial" panose="020B0604020202020204" pitchFamily="34" charset="0"/>
              </a:rPr>
              <a:t>вазодилатація</a:t>
            </a:r>
            <a:r>
              <a:rPr lang="uk-UA" sz="1600" dirty="0">
                <a:solidFill>
                  <a:srgbClr val="2A2A2A"/>
                </a:solidFill>
                <a:latin typeface="Arial" panose="020B0604020202020204" pitchFamily="34" charset="0"/>
                <a:cs typeface="Arial" panose="020B0604020202020204" pitchFamily="34" charset="0"/>
              </a:rPr>
              <a:t> та </a:t>
            </a:r>
            <a:r>
              <a:rPr lang="uk-UA" sz="1600" dirty="0" err="1">
                <a:solidFill>
                  <a:srgbClr val="2A2A2A"/>
                </a:solidFill>
                <a:latin typeface="Arial" panose="020B0604020202020204" pitchFamily="34" charset="0"/>
                <a:cs typeface="Arial" panose="020B0604020202020204" pitchFamily="34" charset="0"/>
              </a:rPr>
              <a:t>гіпотензія</a:t>
            </a:r>
            <a:r>
              <a:rPr lang="uk-UA" sz="1600" dirty="0">
                <a:solidFill>
                  <a:srgbClr val="2A2A2A"/>
                </a:solidFill>
                <a:latin typeface="Arial" panose="020B0604020202020204" pitchFamily="34" charset="0"/>
                <a:cs typeface="Arial" panose="020B0604020202020204" pitchFamily="34" charset="0"/>
              </a:rPr>
              <a:t> можуть бути основними обмеженнями застосування інгібіторів </a:t>
            </a:r>
            <a:r>
              <a:rPr lang="uk-UA" sz="1600" dirty="0" err="1">
                <a:solidFill>
                  <a:srgbClr val="2A2A2A"/>
                </a:solidFill>
                <a:latin typeface="Arial" panose="020B0604020202020204" pitchFamily="34" charset="0"/>
                <a:cs typeface="Arial" panose="020B0604020202020204" pitchFamily="34" charset="0"/>
              </a:rPr>
              <a:t>фосфодіестерази</a:t>
            </a:r>
            <a:r>
              <a:rPr lang="uk-UA" sz="1600" dirty="0">
                <a:solidFill>
                  <a:srgbClr val="2A2A2A"/>
                </a:solidFill>
                <a:latin typeface="Arial" panose="020B0604020202020204" pitchFamily="34" charset="0"/>
                <a:cs typeface="Arial" panose="020B0604020202020204" pitchFamily="34" charset="0"/>
              </a:rPr>
              <a:t> типу 3 або </a:t>
            </a:r>
            <a:r>
              <a:rPr lang="uk-UA" sz="1600" dirty="0" err="1">
                <a:solidFill>
                  <a:srgbClr val="2A2A2A"/>
                </a:solidFill>
                <a:latin typeface="Arial" panose="020B0604020202020204" pitchFamily="34" charset="0"/>
                <a:cs typeface="Arial" panose="020B0604020202020204" pitchFamily="34" charset="0"/>
              </a:rPr>
              <a:t>левосимендану</a:t>
            </a:r>
            <a:r>
              <a:rPr lang="uk-UA" sz="1600" dirty="0">
                <a:solidFill>
                  <a:srgbClr val="2A2A2A"/>
                </a:solidFill>
                <a:latin typeface="Arial" panose="020B0604020202020204" pitchFamily="34" charset="0"/>
                <a:cs typeface="Arial" panose="020B0604020202020204" pitchFamily="34" charset="0"/>
              </a:rPr>
              <a:t>, особливо при застосуванні високих доз та/або при початку лікування </a:t>
            </a:r>
            <a:r>
              <a:rPr lang="uk-UA" sz="1600" dirty="0" err="1">
                <a:solidFill>
                  <a:srgbClr val="2A2A2A"/>
                </a:solidFill>
                <a:latin typeface="Arial" panose="020B0604020202020204" pitchFamily="34" charset="0"/>
                <a:cs typeface="Arial" panose="020B0604020202020204" pitchFamily="34" charset="0"/>
              </a:rPr>
              <a:t>болюсною</a:t>
            </a:r>
            <a:r>
              <a:rPr lang="uk-UA" sz="1600" dirty="0">
                <a:solidFill>
                  <a:srgbClr val="2A2A2A"/>
                </a:solidFill>
                <a:latin typeface="Arial" panose="020B0604020202020204" pitchFamily="34" charset="0"/>
                <a:cs typeface="Arial" panose="020B0604020202020204" pitchFamily="34" charset="0"/>
              </a:rPr>
              <a:t> дозою.</a:t>
            </a:r>
            <a:endParaRPr lang="en-US" sz="1600" b="1" dirty="0">
              <a:latin typeface="Arial" panose="020B0604020202020204" pitchFamily="34" charset="0"/>
              <a:cs typeface="Arial" panose="020B0604020202020204" pitchFamily="34" charset="0"/>
            </a:endParaRPr>
          </a:p>
          <a:p>
            <a:pPr fontAlgn="base"/>
            <a:endParaRPr lang="uk-UA" sz="1600" b="1" dirty="0">
              <a:latin typeface="Arial" panose="020B0604020202020204" pitchFamily="34" charset="0"/>
              <a:cs typeface="Arial" panose="020B0604020202020204" pitchFamily="34" charset="0"/>
            </a:endParaRPr>
          </a:p>
          <a:p>
            <a:pPr fontAlgn="base"/>
            <a:r>
              <a:rPr lang="uk-UA" sz="1600" b="1" dirty="0" err="1">
                <a:latin typeface="Arial" panose="020B0604020202020204" pitchFamily="34" charset="0"/>
                <a:cs typeface="Arial" panose="020B0604020202020204" pitchFamily="34" charset="0"/>
              </a:rPr>
              <a:t>Вазопресори</a:t>
            </a:r>
            <a:endParaRPr lang="en-US" sz="1600" b="1" dirty="0">
              <a:latin typeface="Arial" panose="020B0604020202020204" pitchFamily="34" charset="0"/>
              <a:cs typeface="Arial" panose="020B0604020202020204" pitchFamily="34" charset="0"/>
            </a:endParaRPr>
          </a:p>
          <a:p>
            <a:pPr fontAlgn="base"/>
            <a:r>
              <a:rPr lang="uk-UA" sz="1600" dirty="0">
                <a:latin typeface="Arial" panose="020B0604020202020204" pitchFamily="34" charset="0"/>
                <a:cs typeface="Arial" panose="020B0604020202020204" pitchFamily="34" charset="0"/>
              </a:rPr>
              <a:t>Серед препаратів з вираженою </a:t>
            </a:r>
            <a:r>
              <a:rPr lang="uk-UA" sz="1600" dirty="0" err="1">
                <a:latin typeface="Arial" panose="020B0604020202020204" pitchFamily="34" charset="0"/>
                <a:cs typeface="Arial" panose="020B0604020202020204" pitchFamily="34" charset="0"/>
              </a:rPr>
              <a:t>вазоконстрикторною</a:t>
            </a:r>
            <a:r>
              <a:rPr lang="uk-UA" sz="1600" dirty="0">
                <a:latin typeface="Arial" panose="020B0604020202020204" pitchFamily="34" charset="0"/>
                <a:cs typeface="Arial" panose="020B0604020202020204" pitchFamily="34" charset="0"/>
              </a:rPr>
              <a:t> дією на периферичні артерії у пацієнтів з тяжкою </a:t>
            </a:r>
            <a:r>
              <a:rPr lang="uk-UA" sz="1600" dirty="0" err="1">
                <a:latin typeface="Arial" panose="020B0604020202020204" pitchFamily="34" charset="0"/>
                <a:cs typeface="Arial" panose="020B0604020202020204" pitchFamily="34" charset="0"/>
              </a:rPr>
              <a:t>гіпотензією</a:t>
            </a:r>
            <a:r>
              <a:rPr lang="uk-UA" sz="1600" dirty="0">
                <a:latin typeface="Arial" panose="020B0604020202020204" pitchFamily="34" charset="0"/>
                <a:cs typeface="Arial" panose="020B0604020202020204" pitchFamily="34" charset="0"/>
              </a:rPr>
              <a:t> перевагу можна віддати </a:t>
            </a:r>
            <a:r>
              <a:rPr lang="uk-UA" sz="1600" i="1" u="sng" dirty="0" err="1">
                <a:latin typeface="Arial" panose="020B0604020202020204" pitchFamily="34" charset="0"/>
                <a:cs typeface="Arial" panose="020B0604020202020204" pitchFamily="34" charset="0"/>
              </a:rPr>
              <a:t>норадреналіну</a:t>
            </a:r>
            <a:r>
              <a:rPr lang="uk-UA" sz="1600" dirty="0">
                <a:latin typeface="Arial" panose="020B0604020202020204" pitchFamily="34" charset="0"/>
                <a:cs typeface="Arial" panose="020B0604020202020204" pitchFamily="34" charset="0"/>
              </a:rPr>
              <a:t>. Метою є збільшення перфузії до </a:t>
            </a:r>
            <a:r>
              <a:rPr lang="uk-UA" sz="1600" dirty="0" err="1">
                <a:latin typeface="Arial" panose="020B0604020202020204" pitchFamily="34" charset="0"/>
                <a:cs typeface="Arial" panose="020B0604020202020204" pitchFamily="34" charset="0"/>
              </a:rPr>
              <a:t>життєво</a:t>
            </a:r>
            <a:r>
              <a:rPr lang="uk-UA" sz="1600" dirty="0">
                <a:latin typeface="Arial" panose="020B0604020202020204" pitchFamily="34" charset="0"/>
                <a:cs typeface="Arial" panose="020B0604020202020204" pitchFamily="34" charset="0"/>
              </a:rPr>
              <a:t> важливих органів. Однак це відбувається за рахунок </a:t>
            </a:r>
            <a:r>
              <a:rPr lang="uk-UA" sz="1600" i="1" dirty="0">
                <a:latin typeface="Arial" panose="020B0604020202020204" pitchFamily="34" charset="0"/>
                <a:cs typeface="Arial" panose="020B0604020202020204" pitchFamily="34" charset="0"/>
              </a:rPr>
              <a:t>збільшення </a:t>
            </a:r>
            <a:r>
              <a:rPr lang="uk-UA" sz="1600" i="1" dirty="0" err="1">
                <a:latin typeface="Arial" panose="020B0604020202020204" pitchFamily="34" charset="0"/>
                <a:cs typeface="Arial" panose="020B0604020202020204" pitchFamily="34" charset="0"/>
              </a:rPr>
              <a:t>післянавантаження</a:t>
            </a:r>
            <a:r>
              <a:rPr lang="uk-UA" sz="1600" i="1" dirty="0">
                <a:latin typeface="Arial" panose="020B0604020202020204" pitchFamily="34" charset="0"/>
                <a:cs typeface="Arial" panose="020B0604020202020204" pitchFamily="34" charset="0"/>
              </a:rPr>
              <a:t> ЛШ</a:t>
            </a:r>
            <a:r>
              <a:rPr lang="uk-UA" sz="1600" dirty="0">
                <a:latin typeface="Arial" panose="020B0604020202020204" pitchFamily="34" charset="0"/>
                <a:cs typeface="Arial" panose="020B0604020202020204" pitchFamily="34" charset="0"/>
              </a:rPr>
              <a:t>. Тому можна розглянути комбінацію </a:t>
            </a:r>
            <a:r>
              <a:rPr lang="uk-UA" sz="1600" dirty="0" err="1">
                <a:latin typeface="Arial" panose="020B0604020202020204" pitchFamily="34" charset="0"/>
                <a:cs typeface="Arial" panose="020B0604020202020204" pitchFamily="34" charset="0"/>
              </a:rPr>
              <a:t>норадреналіну</a:t>
            </a:r>
            <a:r>
              <a:rPr lang="uk-UA" sz="1600" dirty="0">
                <a:latin typeface="Arial" panose="020B0604020202020204" pitchFamily="34" charset="0"/>
                <a:cs typeface="Arial" panose="020B0604020202020204" pitchFamily="34" charset="0"/>
              </a:rPr>
              <a:t> та </a:t>
            </a:r>
            <a:r>
              <a:rPr lang="uk-UA" sz="1600" dirty="0" err="1">
                <a:latin typeface="Arial" panose="020B0604020202020204" pitchFamily="34" charset="0"/>
                <a:cs typeface="Arial" panose="020B0604020202020204" pitchFamily="34" charset="0"/>
              </a:rPr>
              <a:t>інотропних</a:t>
            </a:r>
            <a:r>
              <a:rPr lang="uk-UA" sz="1600" dirty="0">
                <a:latin typeface="Arial" panose="020B0604020202020204" pitchFamily="34" charset="0"/>
                <a:cs typeface="Arial" panose="020B0604020202020204" pitchFamily="34" charset="0"/>
              </a:rPr>
              <a:t> засобів, особливо у пацієнтів з прогресуючою СН і </a:t>
            </a:r>
            <a:r>
              <a:rPr lang="uk-UA" sz="1600" dirty="0" err="1">
                <a:latin typeface="Arial" panose="020B0604020202020204" pitchFamily="34" charset="0"/>
                <a:cs typeface="Arial" panose="020B0604020202020204" pitchFamily="34" charset="0"/>
              </a:rPr>
              <a:t>кардіогенним</a:t>
            </a:r>
            <a:r>
              <a:rPr lang="uk-UA" sz="1600" dirty="0">
                <a:latin typeface="Arial" panose="020B0604020202020204" pitchFamily="34" charset="0"/>
                <a:cs typeface="Arial" panose="020B0604020202020204" pitchFamily="34" charset="0"/>
              </a:rPr>
              <a:t> шоком.</a:t>
            </a:r>
          </a:p>
          <a:p>
            <a:pPr fontAlgn="base"/>
            <a:r>
              <a:rPr lang="uk-UA" sz="1600" dirty="0">
                <a:latin typeface="Arial" panose="020B0604020202020204" pitchFamily="34" charset="0"/>
                <a:cs typeface="Arial" panose="020B0604020202020204" pitchFamily="34" charset="0"/>
              </a:rPr>
              <a:t>Деякі дослідження, хоча і з обмеженнями, підтримують використання </a:t>
            </a:r>
            <a:r>
              <a:rPr lang="uk-UA" sz="1600" dirty="0" err="1">
                <a:latin typeface="Arial" panose="020B0604020202020204" pitchFamily="34" charset="0"/>
                <a:cs typeface="Arial" panose="020B0604020202020204" pitchFamily="34" charset="0"/>
              </a:rPr>
              <a:t>норадреналіну</a:t>
            </a:r>
            <a:r>
              <a:rPr lang="uk-UA" sz="1600" dirty="0">
                <a:latin typeface="Arial" panose="020B0604020202020204" pitchFamily="34" charset="0"/>
                <a:cs typeface="Arial" panose="020B0604020202020204" pitchFamily="34" charset="0"/>
              </a:rPr>
              <a:t> як препарату першого вибору, порівняно з </a:t>
            </a:r>
            <a:r>
              <a:rPr lang="uk-UA" sz="1600" dirty="0" err="1">
                <a:latin typeface="Arial" panose="020B0604020202020204" pitchFamily="34" charset="0"/>
                <a:cs typeface="Arial" panose="020B0604020202020204" pitchFamily="34" charset="0"/>
              </a:rPr>
              <a:t>дофаміном</a:t>
            </a:r>
            <a:r>
              <a:rPr lang="uk-UA" sz="1600" dirty="0">
                <a:latin typeface="Arial" panose="020B0604020202020204" pitchFamily="34" charset="0"/>
                <a:cs typeface="Arial" panose="020B0604020202020204" pitchFamily="34" charset="0"/>
              </a:rPr>
              <a:t> або адреналіном. </a:t>
            </a:r>
            <a:r>
              <a:rPr lang="uk-UA" sz="1600" u="sng" dirty="0" err="1">
                <a:latin typeface="Arial" panose="020B0604020202020204" pitchFamily="34" charset="0"/>
                <a:cs typeface="Arial" panose="020B0604020202020204" pitchFamily="34" charset="0"/>
              </a:rPr>
              <a:t>Допамін</a:t>
            </a:r>
            <a:r>
              <a:rPr lang="uk-UA" sz="1600" u="sng" dirty="0">
                <a:latin typeface="Arial" panose="020B0604020202020204" pitchFamily="34" charset="0"/>
                <a:cs typeface="Arial" panose="020B0604020202020204" pitchFamily="34" charset="0"/>
              </a:rPr>
              <a:t> порівнювали з </a:t>
            </a:r>
            <a:r>
              <a:rPr lang="uk-UA" sz="1600" u="sng" dirty="0" err="1">
                <a:latin typeface="Arial" panose="020B0604020202020204" pitchFamily="34" charset="0"/>
                <a:cs typeface="Arial" panose="020B0604020202020204" pitchFamily="34" charset="0"/>
              </a:rPr>
              <a:t>норадреналіном</a:t>
            </a:r>
            <a:r>
              <a:rPr lang="uk-UA" sz="1600" u="sng" dirty="0">
                <a:latin typeface="Arial" panose="020B0604020202020204" pitchFamily="34" charset="0"/>
                <a:cs typeface="Arial" panose="020B0604020202020204" pitchFamily="34" charset="0"/>
              </a:rPr>
              <a:t> як </a:t>
            </a:r>
            <a:r>
              <a:rPr lang="uk-UA" sz="1600" u="sng" dirty="0" err="1">
                <a:latin typeface="Arial" panose="020B0604020202020204" pitchFamily="34" charset="0"/>
                <a:cs typeface="Arial" panose="020B0604020202020204" pitchFamily="34" charset="0"/>
              </a:rPr>
              <a:t>вазопресорну</a:t>
            </a:r>
            <a:r>
              <a:rPr lang="uk-UA" sz="1600" u="sng" dirty="0">
                <a:latin typeface="Arial" panose="020B0604020202020204" pitchFamily="34" charset="0"/>
                <a:cs typeface="Arial" panose="020B0604020202020204" pitchFamily="34" charset="0"/>
              </a:rPr>
              <a:t> терапію першої лінії у пацієнтів з шоком і виявили, що він асоціюється з більшою кількістю аритмічних подій і більшою смертністю у пацієнтів з </a:t>
            </a:r>
            <a:r>
              <a:rPr lang="uk-UA" sz="1600" u="sng" dirty="0" err="1">
                <a:latin typeface="Arial" panose="020B0604020202020204" pitchFamily="34" charset="0"/>
                <a:cs typeface="Arial" panose="020B0604020202020204" pitchFamily="34" charset="0"/>
              </a:rPr>
              <a:t>кардіогенним</a:t>
            </a:r>
            <a:r>
              <a:rPr lang="uk-UA" sz="1600" u="sng" dirty="0">
                <a:latin typeface="Arial" panose="020B0604020202020204" pitchFamily="34" charset="0"/>
                <a:cs typeface="Arial" panose="020B0604020202020204" pitchFamily="34" charset="0"/>
              </a:rPr>
              <a:t> шоком, але не у пацієнтів з </a:t>
            </a:r>
            <a:r>
              <a:rPr lang="uk-UA" sz="1600" u="sng" dirty="0" err="1">
                <a:latin typeface="Arial" panose="020B0604020202020204" pitchFamily="34" charset="0"/>
                <a:cs typeface="Arial" panose="020B0604020202020204" pitchFamily="34" charset="0"/>
              </a:rPr>
              <a:t>гіповолемічним</a:t>
            </a:r>
            <a:r>
              <a:rPr lang="uk-UA" sz="1600" u="sng" dirty="0">
                <a:latin typeface="Arial" panose="020B0604020202020204" pitchFamily="34" charset="0"/>
                <a:cs typeface="Arial" panose="020B0604020202020204" pitchFamily="34" charset="0"/>
              </a:rPr>
              <a:t> або септичним шоком</a:t>
            </a:r>
            <a:r>
              <a:rPr lang="uk-UA" sz="1600" dirty="0">
                <a:latin typeface="Arial" panose="020B0604020202020204" pitchFamily="34" charset="0"/>
                <a:cs typeface="Arial" panose="020B0604020202020204" pitchFamily="34" charset="0"/>
              </a:rPr>
              <a:t>. Оскільки не було даних щодо </a:t>
            </a:r>
            <a:r>
              <a:rPr lang="uk-UA" sz="1600" dirty="0" err="1">
                <a:latin typeface="Arial" panose="020B0604020202020204" pitchFamily="34" charset="0"/>
                <a:cs typeface="Arial" panose="020B0604020202020204" pitchFamily="34" charset="0"/>
              </a:rPr>
              <a:t>реваскуляризації</a:t>
            </a:r>
            <a:r>
              <a:rPr lang="uk-UA" sz="1600" dirty="0">
                <a:latin typeface="Arial" panose="020B0604020202020204" pitchFamily="34" charset="0"/>
                <a:cs typeface="Arial" panose="020B0604020202020204" pitchFamily="34" charset="0"/>
              </a:rPr>
              <a:t>, це обмежує узагальненість результатів. В іншому </a:t>
            </a:r>
            <a:r>
              <a:rPr lang="uk-UA" sz="1600" dirty="0" err="1">
                <a:latin typeface="Arial" panose="020B0604020202020204" pitchFamily="34" charset="0"/>
                <a:cs typeface="Arial" panose="020B0604020202020204" pitchFamily="34" charset="0"/>
              </a:rPr>
              <a:t>проспективному</a:t>
            </a:r>
            <a:r>
              <a:rPr lang="uk-UA" sz="1600" dirty="0">
                <a:latin typeface="Arial" panose="020B0604020202020204" pitchFamily="34" charset="0"/>
                <a:cs typeface="Arial" panose="020B0604020202020204" pitchFamily="34" charset="0"/>
              </a:rPr>
              <a:t> </a:t>
            </a:r>
            <a:r>
              <a:rPr lang="uk-UA" sz="1600" dirty="0" err="1">
                <a:latin typeface="Arial" panose="020B0604020202020204" pitchFamily="34" charset="0"/>
                <a:cs typeface="Arial" panose="020B0604020202020204" pitchFamily="34" charset="0"/>
              </a:rPr>
              <a:t>рандомізованому</a:t>
            </a:r>
            <a:r>
              <a:rPr lang="uk-UA" sz="1600" dirty="0">
                <a:latin typeface="Arial" panose="020B0604020202020204" pitchFamily="34" charset="0"/>
                <a:cs typeface="Arial" panose="020B0604020202020204" pitchFamily="34" charset="0"/>
              </a:rPr>
              <a:t> дослідженні </a:t>
            </a:r>
            <a:r>
              <a:rPr lang="uk-UA" sz="1600" dirty="0" err="1">
                <a:latin typeface="Arial" panose="020B0604020202020204" pitchFamily="34" charset="0"/>
                <a:cs typeface="Arial" panose="020B0604020202020204" pitchFamily="34" charset="0"/>
              </a:rPr>
              <a:t>епінефрин</a:t>
            </a:r>
            <a:r>
              <a:rPr lang="uk-UA" sz="1600" dirty="0">
                <a:latin typeface="Arial" panose="020B0604020202020204" pitchFamily="34" charset="0"/>
                <a:cs typeface="Arial" panose="020B0604020202020204" pitchFamily="34" charset="0"/>
              </a:rPr>
              <a:t> порівнювали з </a:t>
            </a:r>
            <a:r>
              <a:rPr lang="uk-UA" sz="1600" dirty="0" err="1">
                <a:latin typeface="Arial" panose="020B0604020202020204" pitchFamily="34" charset="0"/>
                <a:cs typeface="Arial" panose="020B0604020202020204" pitchFamily="34" charset="0"/>
              </a:rPr>
              <a:t>норадреналіном</a:t>
            </a:r>
            <a:r>
              <a:rPr lang="uk-UA" sz="1600" dirty="0">
                <a:latin typeface="Arial" panose="020B0604020202020204" pitchFamily="34" charset="0"/>
                <a:cs typeface="Arial" panose="020B0604020202020204" pitchFamily="34" charset="0"/>
              </a:rPr>
              <a:t> у пацієнтів з </a:t>
            </a:r>
            <a:r>
              <a:rPr lang="uk-UA" sz="1600" dirty="0" err="1">
                <a:latin typeface="Arial" panose="020B0604020202020204" pitchFamily="34" charset="0"/>
                <a:cs typeface="Arial" panose="020B0604020202020204" pitchFamily="34" charset="0"/>
              </a:rPr>
              <a:t>кардіогенним</a:t>
            </a:r>
            <a:r>
              <a:rPr lang="uk-UA" sz="1600" dirty="0">
                <a:latin typeface="Arial" panose="020B0604020202020204" pitchFamily="34" charset="0"/>
                <a:cs typeface="Arial" panose="020B0604020202020204" pitchFamily="34" charset="0"/>
              </a:rPr>
              <a:t> шоком внаслідок гострого ІМ. Дослідження було передчасно </a:t>
            </a:r>
            <a:r>
              <a:rPr lang="uk-UA" sz="1600" dirty="0" err="1">
                <a:latin typeface="Arial" panose="020B0604020202020204" pitchFamily="34" charset="0"/>
                <a:cs typeface="Arial" panose="020B0604020202020204" pitchFamily="34" charset="0"/>
              </a:rPr>
              <a:t>зупинено</a:t>
            </a:r>
            <a:r>
              <a:rPr lang="uk-UA" sz="1600" dirty="0">
                <a:latin typeface="Arial" panose="020B0604020202020204" pitchFamily="34" charset="0"/>
                <a:cs typeface="Arial" panose="020B0604020202020204" pitchFamily="34" charset="0"/>
              </a:rPr>
              <a:t> через вищу частоту рефрактерного шоку при застосуванні </a:t>
            </a:r>
            <a:r>
              <a:rPr lang="uk-UA" sz="1600" dirty="0" err="1">
                <a:latin typeface="Arial" panose="020B0604020202020204" pitchFamily="34" charset="0"/>
                <a:cs typeface="Arial" panose="020B0604020202020204" pitchFamily="34" charset="0"/>
              </a:rPr>
              <a:t>епінефрину</a:t>
            </a:r>
            <a:r>
              <a:rPr lang="uk-UA" sz="1600" dirty="0">
                <a:latin typeface="Arial" panose="020B0604020202020204" pitchFamily="34" charset="0"/>
                <a:cs typeface="Arial" panose="020B0604020202020204" pitchFamily="34" charset="0"/>
              </a:rPr>
              <a:t>. </a:t>
            </a:r>
            <a:r>
              <a:rPr lang="uk-UA" sz="1600" dirty="0" err="1">
                <a:latin typeface="Arial" panose="020B0604020202020204" pitchFamily="34" charset="0"/>
                <a:cs typeface="Arial" panose="020B0604020202020204" pitchFamily="34" charset="0"/>
              </a:rPr>
              <a:t>Епінефрин</a:t>
            </a:r>
            <a:r>
              <a:rPr lang="uk-UA" sz="1600" dirty="0">
                <a:latin typeface="Arial" panose="020B0604020202020204" pitchFamily="34" charset="0"/>
                <a:cs typeface="Arial" panose="020B0604020202020204" pitchFamily="34" charset="0"/>
              </a:rPr>
              <a:t> також асоціювався з вищою частотою серцевих скорочень і </a:t>
            </a:r>
            <a:r>
              <a:rPr lang="uk-UA" sz="1600" dirty="0" err="1">
                <a:latin typeface="Arial" panose="020B0604020202020204" pitchFamily="34" charset="0"/>
                <a:cs typeface="Arial" panose="020B0604020202020204" pitchFamily="34" charset="0"/>
              </a:rPr>
              <a:t>лакто</a:t>
            </a:r>
            <a:r>
              <a:rPr lang="uk-UA" sz="1600" dirty="0">
                <a:latin typeface="Arial" panose="020B0604020202020204" pitchFamily="34" charset="0"/>
                <a:cs typeface="Arial" panose="020B0604020202020204" pitchFamily="34" charset="0"/>
              </a:rPr>
              <a:t>-ацидозом.</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8628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121BCA5-E275-4F24-988F-86E0273685A1}"/>
              </a:ext>
            </a:extLst>
          </p:cNvPr>
          <p:cNvSpPr/>
          <p:nvPr/>
        </p:nvSpPr>
        <p:spPr>
          <a:xfrm>
            <a:off x="973667" y="1028343"/>
            <a:ext cx="10532533" cy="4524315"/>
          </a:xfrm>
          <a:prstGeom prst="rect">
            <a:avLst/>
          </a:prstGeom>
        </p:spPr>
        <p:txBody>
          <a:bodyPr wrap="square">
            <a:spAutoFit/>
          </a:bodyPr>
          <a:lstStyle/>
          <a:p>
            <a:pPr fontAlgn="base"/>
            <a:r>
              <a:rPr lang="uk-UA" b="1" dirty="0" err="1">
                <a:solidFill>
                  <a:srgbClr val="2A2A2A"/>
                </a:solidFill>
                <a:latin typeface="Arial" panose="020B0604020202020204" pitchFamily="34" charset="0"/>
                <a:cs typeface="Arial" panose="020B0604020202020204" pitchFamily="34" charset="0"/>
              </a:rPr>
              <a:t>Дігоксин</a:t>
            </a:r>
            <a:endParaRPr lang="en-US" b="1" i="0" dirty="0">
              <a:solidFill>
                <a:srgbClr val="2A2A2A"/>
              </a:solidFill>
              <a:effectLst/>
              <a:latin typeface="Arial" panose="020B0604020202020204" pitchFamily="34" charset="0"/>
              <a:cs typeface="Arial" panose="020B0604020202020204" pitchFamily="34" charset="0"/>
            </a:endParaRPr>
          </a:p>
          <a:p>
            <a:pPr fontAlgn="base"/>
            <a:r>
              <a:rPr lang="uk-UA" dirty="0" err="1">
                <a:solidFill>
                  <a:srgbClr val="2A2A2A"/>
                </a:solidFill>
                <a:latin typeface="Arial" panose="020B0604020202020204" pitchFamily="34" charset="0"/>
                <a:cs typeface="Arial" panose="020B0604020202020204" pitchFamily="34" charset="0"/>
              </a:rPr>
              <a:t>Дигоксин</a:t>
            </a:r>
            <a:r>
              <a:rPr lang="uk-UA" dirty="0">
                <a:solidFill>
                  <a:srgbClr val="2A2A2A"/>
                </a:solidFill>
                <a:latin typeface="Arial" panose="020B0604020202020204" pitchFamily="34" charset="0"/>
                <a:cs typeface="Arial" panose="020B0604020202020204" pitchFamily="34" charset="0"/>
              </a:rPr>
              <a:t> слід розглянути у пацієнтів з ФП зі швидкою частотою шлуночків (&gt;110 </a:t>
            </a:r>
            <a:r>
              <a:rPr lang="uk-UA" dirty="0" err="1">
                <a:solidFill>
                  <a:srgbClr val="2A2A2A"/>
                </a:solidFill>
                <a:latin typeface="Arial" panose="020B0604020202020204" pitchFamily="34" charset="0"/>
                <a:cs typeface="Arial" panose="020B0604020202020204" pitchFamily="34" charset="0"/>
              </a:rPr>
              <a:t>уд</a:t>
            </a:r>
            <a:r>
              <a:rPr lang="uk-UA" dirty="0">
                <a:solidFill>
                  <a:srgbClr val="2A2A2A"/>
                </a:solidFill>
                <a:latin typeface="Arial" panose="020B0604020202020204" pitchFamily="34" charset="0"/>
                <a:cs typeface="Arial" panose="020B0604020202020204" pitchFamily="34" charset="0"/>
              </a:rPr>
              <a:t>./хв.), незважаючи на бета-блокатори. Його можна вводити </a:t>
            </a:r>
            <a:r>
              <a:rPr lang="uk-UA" dirty="0" err="1">
                <a:solidFill>
                  <a:srgbClr val="2A2A2A"/>
                </a:solidFill>
                <a:latin typeface="Arial" panose="020B0604020202020204" pitchFamily="34" charset="0"/>
                <a:cs typeface="Arial" panose="020B0604020202020204" pitchFamily="34" charset="0"/>
              </a:rPr>
              <a:t>болюсно</a:t>
            </a:r>
            <a:r>
              <a:rPr lang="uk-UA" dirty="0">
                <a:solidFill>
                  <a:srgbClr val="2A2A2A"/>
                </a:solidFill>
                <a:latin typeface="Arial" panose="020B0604020202020204" pitchFamily="34" charset="0"/>
                <a:cs typeface="Arial" panose="020B0604020202020204" pitchFamily="34" charset="0"/>
              </a:rPr>
              <a:t> по 0,25-0,5 мг в/в, якщо він не застосовувався раніше. Однак у пацієнтів із супутніми захворюваннями (наприклад, ХХН) або іншими факторами, що впливають на метаболізм </a:t>
            </a:r>
            <a:r>
              <a:rPr lang="uk-UA" dirty="0" err="1">
                <a:solidFill>
                  <a:srgbClr val="2A2A2A"/>
                </a:solidFill>
                <a:latin typeface="Arial" panose="020B0604020202020204" pitchFamily="34" charset="0"/>
                <a:cs typeface="Arial" panose="020B0604020202020204" pitchFamily="34" charset="0"/>
              </a:rPr>
              <a:t>дигоксину</a:t>
            </a:r>
            <a:r>
              <a:rPr lang="uk-UA" dirty="0">
                <a:solidFill>
                  <a:srgbClr val="2A2A2A"/>
                </a:solidFill>
                <a:latin typeface="Arial" panose="020B0604020202020204" pitchFamily="34" charset="0"/>
                <a:cs typeface="Arial" panose="020B0604020202020204" pitchFamily="34" charset="0"/>
              </a:rPr>
              <a:t> (включаючи інші препарати), та/або в осіб похилого віку підтримуючу дозу може бути важко оцінити теоретично, тому слід проводити вимірювання концентрації </a:t>
            </a:r>
            <a:r>
              <a:rPr lang="uk-UA" dirty="0" err="1">
                <a:solidFill>
                  <a:srgbClr val="2A2A2A"/>
                </a:solidFill>
                <a:latin typeface="Arial" panose="020B0604020202020204" pitchFamily="34" charset="0"/>
                <a:cs typeface="Arial" panose="020B0604020202020204" pitchFamily="34" charset="0"/>
              </a:rPr>
              <a:t>дигоксину</a:t>
            </a:r>
            <a:r>
              <a:rPr lang="uk-UA" dirty="0">
                <a:solidFill>
                  <a:srgbClr val="2A2A2A"/>
                </a:solidFill>
                <a:latin typeface="Arial" panose="020B0604020202020204" pitchFamily="34" charset="0"/>
                <a:cs typeface="Arial" panose="020B0604020202020204" pitchFamily="34" charset="0"/>
              </a:rPr>
              <a:t> в сироватці крові.</a:t>
            </a:r>
            <a:endParaRPr lang="en-US" b="0" i="0" dirty="0">
              <a:solidFill>
                <a:srgbClr val="2A2A2A"/>
              </a:solidFill>
              <a:effectLst/>
              <a:latin typeface="Arial" panose="020B0604020202020204" pitchFamily="34" charset="0"/>
              <a:cs typeface="Arial" panose="020B0604020202020204" pitchFamily="34" charset="0"/>
            </a:endParaRPr>
          </a:p>
          <a:p>
            <a:pPr fontAlgn="base"/>
            <a:endParaRPr lang="en-US" b="1" i="0" dirty="0">
              <a:solidFill>
                <a:srgbClr val="2A2A2A"/>
              </a:solidFill>
              <a:effectLst/>
              <a:latin typeface="Arial" panose="020B0604020202020204" pitchFamily="34" charset="0"/>
              <a:cs typeface="Arial" panose="020B0604020202020204" pitchFamily="34" charset="0"/>
            </a:endParaRPr>
          </a:p>
          <a:p>
            <a:pPr fontAlgn="base"/>
            <a:endParaRPr lang="uk-UA" b="1" dirty="0">
              <a:solidFill>
                <a:srgbClr val="2A2A2A"/>
              </a:solidFill>
              <a:latin typeface="Arial" panose="020B0604020202020204" pitchFamily="34" charset="0"/>
              <a:cs typeface="Arial" panose="020B0604020202020204" pitchFamily="34" charset="0"/>
            </a:endParaRPr>
          </a:p>
          <a:p>
            <a:pPr fontAlgn="base"/>
            <a:endParaRPr lang="uk-UA" b="1" dirty="0">
              <a:solidFill>
                <a:srgbClr val="2A2A2A"/>
              </a:solidFill>
              <a:latin typeface="Arial" panose="020B0604020202020204" pitchFamily="34" charset="0"/>
              <a:cs typeface="Arial" panose="020B0604020202020204" pitchFamily="34" charset="0"/>
            </a:endParaRPr>
          </a:p>
          <a:p>
            <a:pPr fontAlgn="base"/>
            <a:endParaRPr lang="uk-UA" b="1" dirty="0">
              <a:solidFill>
                <a:srgbClr val="2A2A2A"/>
              </a:solidFill>
              <a:latin typeface="Arial" panose="020B0604020202020204" pitchFamily="34" charset="0"/>
              <a:cs typeface="Arial" panose="020B0604020202020204" pitchFamily="34" charset="0"/>
            </a:endParaRPr>
          </a:p>
          <a:p>
            <a:pPr fontAlgn="base"/>
            <a:endParaRPr lang="uk-UA" b="1" dirty="0">
              <a:solidFill>
                <a:srgbClr val="2A2A2A"/>
              </a:solidFill>
              <a:latin typeface="Arial" panose="020B0604020202020204" pitchFamily="34" charset="0"/>
              <a:cs typeface="Arial" panose="020B0604020202020204" pitchFamily="34" charset="0"/>
            </a:endParaRPr>
          </a:p>
          <a:p>
            <a:pPr fontAlgn="base"/>
            <a:r>
              <a:rPr lang="uk-UA" b="1" dirty="0">
                <a:solidFill>
                  <a:srgbClr val="2A2A2A"/>
                </a:solidFill>
                <a:latin typeface="Arial" panose="020B0604020202020204" pitchFamily="34" charset="0"/>
                <a:cs typeface="Arial" panose="020B0604020202020204" pitchFamily="34" charset="0"/>
              </a:rPr>
              <a:t>Профілактика </a:t>
            </a:r>
            <a:r>
              <a:rPr lang="uk-UA" b="1" dirty="0" err="1">
                <a:solidFill>
                  <a:srgbClr val="2A2A2A"/>
                </a:solidFill>
                <a:latin typeface="Arial" panose="020B0604020202020204" pitchFamily="34" charset="0"/>
                <a:cs typeface="Arial" panose="020B0604020202020204" pitchFamily="34" charset="0"/>
              </a:rPr>
              <a:t>тромбоемболії</a:t>
            </a:r>
            <a:endParaRPr lang="en-US" b="1" i="0" dirty="0">
              <a:solidFill>
                <a:srgbClr val="2A2A2A"/>
              </a:solidFill>
              <a:effectLst/>
              <a:latin typeface="Arial" panose="020B0604020202020204" pitchFamily="34" charset="0"/>
              <a:cs typeface="Arial" panose="020B0604020202020204" pitchFamily="34" charset="0"/>
            </a:endParaRPr>
          </a:p>
          <a:p>
            <a:pPr fontAlgn="base"/>
            <a:r>
              <a:rPr lang="ru-RU" dirty="0" err="1">
                <a:solidFill>
                  <a:srgbClr val="2A2A2A"/>
                </a:solidFill>
                <a:latin typeface="Arial" panose="020B0604020202020204" pitchFamily="34" charset="0"/>
                <a:cs typeface="Arial" panose="020B0604020202020204" pitchFamily="34" charset="0"/>
              </a:rPr>
              <a:t>Рекомендується</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профілактика</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тромбоемболії</a:t>
            </a:r>
            <a:r>
              <a:rPr lang="ru-RU" dirty="0">
                <a:solidFill>
                  <a:srgbClr val="2A2A2A"/>
                </a:solidFill>
                <a:latin typeface="Arial" panose="020B0604020202020204" pitchFamily="34" charset="0"/>
                <a:cs typeface="Arial" panose="020B0604020202020204" pitchFamily="34" charset="0"/>
              </a:rPr>
              <a:t> гепарином (</a:t>
            </a:r>
            <a:r>
              <a:rPr lang="ru-RU" dirty="0" err="1">
                <a:solidFill>
                  <a:srgbClr val="2A2A2A"/>
                </a:solidFill>
                <a:latin typeface="Arial" panose="020B0604020202020204" pitchFamily="34" charset="0"/>
                <a:cs typeface="Arial" panose="020B0604020202020204" pitchFamily="34" charset="0"/>
              </a:rPr>
              <a:t>наприклад</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низькомолекулярним</a:t>
            </a:r>
            <a:r>
              <a:rPr lang="ru-RU" dirty="0">
                <a:solidFill>
                  <a:srgbClr val="2A2A2A"/>
                </a:solidFill>
                <a:latin typeface="Arial" panose="020B0604020202020204" pitchFamily="34" charset="0"/>
                <a:cs typeface="Arial" panose="020B0604020202020204" pitchFamily="34" charset="0"/>
              </a:rPr>
              <a:t> гепарином) </a:t>
            </a:r>
            <a:r>
              <a:rPr lang="ru-RU" dirty="0" err="1">
                <a:solidFill>
                  <a:srgbClr val="2A2A2A"/>
                </a:solidFill>
                <a:latin typeface="Arial" panose="020B0604020202020204" pitchFamily="34" charset="0"/>
                <a:cs typeface="Arial" panose="020B0604020202020204" pitchFamily="34" charset="0"/>
              </a:rPr>
              <a:t>або</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іншим</a:t>
            </a:r>
            <a:r>
              <a:rPr lang="ru-RU" dirty="0">
                <a:solidFill>
                  <a:srgbClr val="2A2A2A"/>
                </a:solidFill>
                <a:latin typeface="Arial" panose="020B0604020202020204" pitchFamily="34" charset="0"/>
                <a:cs typeface="Arial" panose="020B0604020202020204" pitchFamily="34" charset="0"/>
              </a:rPr>
              <a:t> антикоагулянтом, </a:t>
            </a:r>
            <a:r>
              <a:rPr lang="ru-RU" dirty="0" err="1">
                <a:solidFill>
                  <a:srgbClr val="2A2A2A"/>
                </a:solidFill>
                <a:latin typeface="Arial" panose="020B0604020202020204" pitchFamily="34" charset="0"/>
                <a:cs typeface="Arial" panose="020B0604020202020204" pitchFamily="34" charset="0"/>
              </a:rPr>
              <a:t>якщо</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це</a:t>
            </a:r>
            <a:r>
              <a:rPr lang="ru-RU" dirty="0">
                <a:solidFill>
                  <a:srgbClr val="2A2A2A"/>
                </a:solidFill>
                <a:latin typeface="Arial" panose="020B0604020202020204" pitchFamily="34" charset="0"/>
                <a:cs typeface="Arial" panose="020B0604020202020204" pitchFamily="34" charset="0"/>
              </a:rPr>
              <a:t> не </a:t>
            </a:r>
            <a:r>
              <a:rPr lang="ru-RU" dirty="0" err="1">
                <a:solidFill>
                  <a:srgbClr val="2A2A2A"/>
                </a:solidFill>
                <a:latin typeface="Arial" panose="020B0604020202020204" pitchFamily="34" charset="0"/>
                <a:cs typeface="Arial" panose="020B0604020202020204" pitchFamily="34" charset="0"/>
              </a:rPr>
              <a:t>протипоказано</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або</a:t>
            </a:r>
            <a:r>
              <a:rPr lang="ru-RU" dirty="0">
                <a:solidFill>
                  <a:srgbClr val="2A2A2A"/>
                </a:solidFill>
                <a:latin typeface="Arial" panose="020B0604020202020204" pitchFamily="34" charset="0"/>
                <a:cs typeface="Arial" panose="020B0604020202020204" pitchFamily="34" charset="0"/>
              </a:rPr>
              <a:t> не є </a:t>
            </a:r>
            <a:r>
              <a:rPr lang="ru-RU" dirty="0" err="1">
                <a:solidFill>
                  <a:srgbClr val="2A2A2A"/>
                </a:solidFill>
                <a:latin typeface="Arial" panose="020B0604020202020204" pitchFamily="34" charset="0"/>
                <a:cs typeface="Arial" panose="020B0604020202020204" pitchFamily="34" charset="0"/>
              </a:rPr>
              <a:t>необхідним</a:t>
            </a:r>
            <a:r>
              <a:rPr lang="ru-RU" dirty="0">
                <a:solidFill>
                  <a:srgbClr val="2A2A2A"/>
                </a:solidFill>
                <a:latin typeface="Arial" panose="020B0604020202020204" pitchFamily="34" charset="0"/>
                <a:cs typeface="Arial" panose="020B0604020202020204" pitchFamily="34" charset="0"/>
              </a:rPr>
              <a:t> (через </a:t>
            </a:r>
            <a:r>
              <a:rPr lang="ru-RU" dirty="0" err="1">
                <a:solidFill>
                  <a:srgbClr val="2A2A2A"/>
                </a:solidFill>
                <a:latin typeface="Arial" panose="020B0604020202020204" pitchFamily="34" charset="0"/>
                <a:cs typeface="Arial" panose="020B0604020202020204" pitchFamily="34" charset="0"/>
              </a:rPr>
              <a:t>наявне</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лікування</a:t>
            </a:r>
            <a:r>
              <a:rPr lang="ru-RU" dirty="0">
                <a:solidFill>
                  <a:srgbClr val="2A2A2A"/>
                </a:solidFill>
                <a:latin typeface="Arial" panose="020B0604020202020204" pitchFamily="34" charset="0"/>
                <a:cs typeface="Arial" panose="020B0604020202020204" pitchFamily="34" charset="0"/>
              </a:rPr>
              <a:t> </a:t>
            </a:r>
            <a:r>
              <a:rPr lang="ru-RU" dirty="0" err="1">
                <a:solidFill>
                  <a:srgbClr val="2A2A2A"/>
                </a:solidFill>
                <a:latin typeface="Arial" panose="020B0604020202020204" pitchFamily="34" charset="0"/>
                <a:cs typeface="Arial" panose="020B0604020202020204" pitchFamily="34" charset="0"/>
              </a:rPr>
              <a:t>пероральними</a:t>
            </a:r>
            <a:r>
              <a:rPr lang="ru-RU" dirty="0">
                <a:solidFill>
                  <a:srgbClr val="2A2A2A"/>
                </a:solidFill>
                <a:latin typeface="Arial" panose="020B0604020202020204" pitchFamily="34" charset="0"/>
                <a:cs typeface="Arial" panose="020B0604020202020204" pitchFamily="34" charset="0"/>
              </a:rPr>
              <a:t> антикоагулянтами)</a:t>
            </a:r>
            <a:endParaRPr lang="en-US"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0342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0732C70A-F8DA-488D-8684-5C549F8482AD}"/>
              </a:ext>
            </a:extLst>
          </p:cNvPr>
          <p:cNvSpPr/>
          <p:nvPr/>
        </p:nvSpPr>
        <p:spPr>
          <a:xfrm>
            <a:off x="262467" y="475357"/>
            <a:ext cx="11497733" cy="4832092"/>
          </a:xfrm>
          <a:prstGeom prst="rect">
            <a:avLst/>
          </a:prstGeom>
        </p:spPr>
        <p:txBody>
          <a:bodyPr wrap="square">
            <a:spAutoFit/>
          </a:bodyPr>
          <a:lstStyle/>
          <a:p>
            <a:pPr fontAlgn="base"/>
            <a:r>
              <a:rPr lang="uk-UA" sz="2000" b="1" dirty="0">
                <a:solidFill>
                  <a:srgbClr val="2A2A2A"/>
                </a:solidFill>
                <a:latin typeface="Arial" panose="020B0604020202020204" pitchFamily="34" charset="0"/>
                <a:cs typeface="Arial" panose="020B0604020202020204" pitchFamily="34" charset="0"/>
              </a:rPr>
              <a:t>Короткочасна механічна підтримка кровообігу</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У пацієнтів з </a:t>
            </a:r>
            <a:r>
              <a:rPr lang="uk-UA" sz="1600" dirty="0" err="1">
                <a:solidFill>
                  <a:srgbClr val="2A2A2A"/>
                </a:solidFill>
                <a:latin typeface="Arial" panose="020B0604020202020204" pitchFamily="34" charset="0"/>
                <a:cs typeface="Arial" panose="020B0604020202020204" pitchFamily="34" charset="0"/>
              </a:rPr>
              <a:t>кардіогенним</a:t>
            </a:r>
            <a:r>
              <a:rPr lang="uk-UA" sz="1600" dirty="0">
                <a:solidFill>
                  <a:srgbClr val="2A2A2A"/>
                </a:solidFill>
                <a:latin typeface="Arial" panose="020B0604020202020204" pitchFamily="34" charset="0"/>
                <a:cs typeface="Arial" panose="020B0604020202020204" pitchFamily="34" charset="0"/>
              </a:rPr>
              <a:t> шоком для збільшення серцевого викиду та підтримки перфузії органів може знадобитися короткочасна МПК. Початкове покращення серцевого викиду, артеріального тиску та лактату </a:t>
            </a:r>
            <a:r>
              <a:rPr lang="uk-UA" sz="1600" dirty="0" err="1">
                <a:solidFill>
                  <a:srgbClr val="2A2A2A"/>
                </a:solidFill>
                <a:latin typeface="Arial" panose="020B0604020202020204" pitchFamily="34" charset="0"/>
                <a:cs typeface="Arial" panose="020B0604020202020204" pitchFamily="34" charset="0"/>
              </a:rPr>
              <a:t>сировати</a:t>
            </a:r>
            <a:r>
              <a:rPr lang="uk-UA" sz="1600" dirty="0">
                <a:solidFill>
                  <a:srgbClr val="2A2A2A"/>
                </a:solidFill>
                <a:latin typeface="Arial" panose="020B0604020202020204" pitchFamily="34" charset="0"/>
                <a:cs typeface="Arial" panose="020B0604020202020204" pitchFamily="34" charset="0"/>
              </a:rPr>
              <a:t> може бути нівельоване значними ускладненнями. </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Дослідження </a:t>
            </a:r>
            <a:r>
              <a:rPr lang="en-US" sz="1600" dirty="0">
                <a:solidFill>
                  <a:srgbClr val="2A2A2A"/>
                </a:solidFill>
                <a:latin typeface="Arial" panose="020B0604020202020204" pitchFamily="34" charset="0"/>
                <a:cs typeface="Arial" panose="020B0604020202020204" pitchFamily="34" charset="0"/>
              </a:rPr>
              <a:t>Intra-aortic Balloon Pump in Cardiogenic Shock II (IABP-SHOCK-II) </a:t>
            </a:r>
            <a:r>
              <a:rPr lang="uk-UA" sz="1600" dirty="0">
                <a:solidFill>
                  <a:srgbClr val="2A2A2A"/>
                </a:solidFill>
                <a:latin typeface="Arial" panose="020B0604020202020204" pitchFamily="34" charset="0"/>
                <a:cs typeface="Arial" panose="020B0604020202020204" pitchFamily="34" charset="0"/>
              </a:rPr>
              <a:t>не виявило різниці у 30-денній, а також у довгостроковій смертності між </a:t>
            </a:r>
            <a:r>
              <a:rPr lang="uk-UA" sz="1600" dirty="0" err="1">
                <a:solidFill>
                  <a:srgbClr val="2A2A2A"/>
                </a:solidFill>
                <a:latin typeface="Arial" panose="020B0604020202020204" pitchFamily="34" charset="0"/>
                <a:cs typeface="Arial" panose="020B0604020202020204" pitchFamily="34" charset="0"/>
              </a:rPr>
              <a:t>внутрішньоаортальним</a:t>
            </a:r>
            <a:r>
              <a:rPr lang="uk-UA" sz="1600" dirty="0">
                <a:solidFill>
                  <a:srgbClr val="2A2A2A"/>
                </a:solidFill>
                <a:latin typeface="Arial" panose="020B0604020202020204" pitchFamily="34" charset="0"/>
                <a:cs typeface="Arial" panose="020B0604020202020204" pitchFamily="34" charset="0"/>
              </a:rPr>
              <a:t> балонним насосом (</a:t>
            </a:r>
            <a:r>
              <a:rPr lang="en-US" sz="1600" dirty="0">
                <a:solidFill>
                  <a:srgbClr val="2A2A2A"/>
                </a:solidFill>
                <a:latin typeface="Arial" panose="020B0604020202020204" pitchFamily="34" charset="0"/>
                <a:cs typeface="Arial" panose="020B0604020202020204" pitchFamily="34" charset="0"/>
              </a:rPr>
              <a:t>IABP) </a:t>
            </a:r>
            <a:r>
              <a:rPr lang="uk-UA" sz="1600" dirty="0">
                <a:solidFill>
                  <a:srgbClr val="2A2A2A"/>
                </a:solidFill>
                <a:latin typeface="Arial" panose="020B0604020202020204" pitchFamily="34" charset="0"/>
                <a:cs typeface="Arial" panose="020B0604020202020204" pitchFamily="34" charset="0"/>
              </a:rPr>
              <a:t>і медикаментозним лікуванням </a:t>
            </a:r>
            <a:r>
              <a:rPr lang="en-US" sz="1600" dirty="0">
                <a:solidFill>
                  <a:srgbClr val="2A2A2A"/>
                </a:solidFill>
                <a:latin typeface="Arial" panose="020B0604020202020204" pitchFamily="34" charset="0"/>
                <a:cs typeface="Arial" panose="020B0604020202020204" pitchFamily="34" charset="0"/>
              </a:rPr>
              <a:t>Optima </a:t>
            </a:r>
            <a:r>
              <a:rPr lang="uk-UA" sz="1600" dirty="0">
                <a:solidFill>
                  <a:srgbClr val="2A2A2A"/>
                </a:solidFill>
                <a:latin typeface="Arial" panose="020B0604020202020204" pitchFamily="34" charset="0"/>
                <a:cs typeface="Arial" panose="020B0604020202020204" pitchFamily="34" charset="0"/>
              </a:rPr>
              <a:t>у пацієнтів з </a:t>
            </a:r>
            <a:r>
              <a:rPr lang="uk-UA" sz="1600" dirty="0" err="1">
                <a:solidFill>
                  <a:srgbClr val="2A2A2A"/>
                </a:solidFill>
                <a:latin typeface="Arial" panose="020B0604020202020204" pitchFamily="34" charset="0"/>
                <a:cs typeface="Arial" panose="020B0604020202020204" pitchFamily="34" charset="0"/>
              </a:rPr>
              <a:t>кардіогенним</a:t>
            </a:r>
            <a:r>
              <a:rPr lang="uk-UA" sz="1600" dirty="0">
                <a:solidFill>
                  <a:srgbClr val="2A2A2A"/>
                </a:solidFill>
                <a:latin typeface="Arial" panose="020B0604020202020204" pitchFamily="34" charset="0"/>
                <a:cs typeface="Arial" panose="020B0604020202020204" pitchFamily="34" charset="0"/>
              </a:rPr>
              <a:t> шоком після гострого ІМ, які перенесли ранню </a:t>
            </a:r>
            <a:r>
              <a:rPr lang="uk-UA" sz="1600" dirty="0" err="1">
                <a:solidFill>
                  <a:srgbClr val="2A2A2A"/>
                </a:solidFill>
                <a:latin typeface="Arial" panose="020B0604020202020204" pitchFamily="34" charset="0"/>
                <a:cs typeface="Arial" panose="020B0604020202020204" pitchFamily="34" charset="0"/>
              </a:rPr>
              <a:t>реваскуляризацію</a:t>
            </a:r>
            <a:r>
              <a:rPr lang="uk-UA" sz="1600" dirty="0">
                <a:solidFill>
                  <a:srgbClr val="2A2A2A"/>
                </a:solidFill>
                <a:latin typeface="Arial" panose="020B0604020202020204" pitchFamily="34" charset="0"/>
                <a:cs typeface="Arial" panose="020B0604020202020204" pitchFamily="34" charset="0"/>
              </a:rPr>
              <a:t>. Згідно з цими результатами, </a:t>
            </a:r>
            <a:r>
              <a:rPr lang="en-US" sz="1600" dirty="0">
                <a:solidFill>
                  <a:srgbClr val="2A2A2A"/>
                </a:solidFill>
                <a:latin typeface="Arial" panose="020B0604020202020204" pitchFamily="34" charset="0"/>
                <a:cs typeface="Arial" panose="020B0604020202020204" pitchFamily="34" charset="0"/>
              </a:rPr>
              <a:t>IABP </a:t>
            </a:r>
            <a:r>
              <a:rPr lang="uk-UA" sz="1600" dirty="0">
                <a:solidFill>
                  <a:srgbClr val="2A2A2A"/>
                </a:solidFill>
                <a:latin typeface="Arial" panose="020B0604020202020204" pitchFamily="34" charset="0"/>
                <a:cs typeface="Arial" panose="020B0604020202020204" pitchFamily="34" charset="0"/>
              </a:rPr>
              <a:t>не є рутинною рекомендацією при </a:t>
            </a:r>
            <a:r>
              <a:rPr lang="uk-UA" sz="1600" dirty="0" err="1">
                <a:solidFill>
                  <a:srgbClr val="2A2A2A"/>
                </a:solidFill>
                <a:latin typeface="Arial" panose="020B0604020202020204" pitchFamily="34" charset="0"/>
                <a:cs typeface="Arial" panose="020B0604020202020204" pitchFamily="34" charset="0"/>
              </a:rPr>
              <a:t>кардіогенному</a:t>
            </a:r>
            <a:r>
              <a:rPr lang="uk-UA" sz="1600" dirty="0">
                <a:solidFill>
                  <a:srgbClr val="2A2A2A"/>
                </a:solidFill>
                <a:latin typeface="Arial" panose="020B0604020202020204" pitchFamily="34" charset="0"/>
                <a:cs typeface="Arial" panose="020B0604020202020204" pitchFamily="34" charset="0"/>
              </a:rPr>
              <a:t> шоці після ІМ. Однак її все ще можна розглядати при </a:t>
            </a:r>
            <a:r>
              <a:rPr lang="uk-UA" sz="1600" dirty="0" err="1">
                <a:solidFill>
                  <a:srgbClr val="2A2A2A"/>
                </a:solidFill>
                <a:latin typeface="Arial" panose="020B0604020202020204" pitchFamily="34" charset="0"/>
                <a:cs typeface="Arial" panose="020B0604020202020204" pitchFamily="34" charset="0"/>
              </a:rPr>
              <a:t>кардіогенному</a:t>
            </a:r>
            <a:r>
              <a:rPr lang="uk-UA" sz="1600" dirty="0">
                <a:solidFill>
                  <a:srgbClr val="2A2A2A"/>
                </a:solidFill>
                <a:latin typeface="Arial" panose="020B0604020202020204" pitchFamily="34" charset="0"/>
                <a:cs typeface="Arial" panose="020B0604020202020204" pitchFamily="34" charset="0"/>
              </a:rPr>
              <a:t> шоці, особливо якщо він не пов'язаний з ГКС і рефрактерний до медикаментозної терапії.</a:t>
            </a:r>
          </a:p>
          <a:p>
            <a:pPr fontAlgn="base"/>
            <a:endParaRPr lang="uk-UA" sz="1600" dirty="0">
              <a:solidFill>
                <a:srgbClr val="2A2A2A"/>
              </a:solidFill>
              <a:latin typeface="Arial" panose="020B0604020202020204" pitchFamily="34" charset="0"/>
              <a:cs typeface="Arial" panose="020B0604020202020204" pitchFamily="34" charset="0"/>
            </a:endParaRPr>
          </a:p>
          <a:p>
            <a:pPr fontAlgn="base"/>
            <a:r>
              <a:rPr lang="uk-UA" sz="1600" dirty="0">
                <a:solidFill>
                  <a:srgbClr val="2A2A2A"/>
                </a:solidFill>
                <a:latin typeface="Arial" panose="020B0604020202020204" pitchFamily="34" charset="0"/>
                <a:cs typeface="Arial" panose="020B0604020202020204" pitchFamily="34" charset="0"/>
              </a:rPr>
              <a:t>Мета-аналіз, що включав лише обсерваційні дослідження, показав сприятливі результати у пацієнтів з </a:t>
            </a:r>
            <a:r>
              <a:rPr lang="uk-UA" sz="1600" dirty="0" err="1">
                <a:solidFill>
                  <a:srgbClr val="2A2A2A"/>
                </a:solidFill>
                <a:latin typeface="Arial" panose="020B0604020202020204" pitchFamily="34" charset="0"/>
                <a:cs typeface="Arial" panose="020B0604020202020204" pitchFamily="34" charset="0"/>
              </a:rPr>
              <a:t>кардіогенним</a:t>
            </a:r>
            <a:r>
              <a:rPr lang="uk-UA" sz="1600" dirty="0">
                <a:solidFill>
                  <a:srgbClr val="2A2A2A"/>
                </a:solidFill>
                <a:latin typeface="Arial" panose="020B0604020202020204" pitchFamily="34" charset="0"/>
                <a:cs typeface="Arial" panose="020B0604020202020204" pitchFamily="34" charset="0"/>
              </a:rPr>
              <a:t> шоком або зупинкою серця, які отримували вено-артеріальну (ВА)-ЕКМО, порівняно з контрольною групою. ВА-ЕКМО також може розглядатися при </a:t>
            </a:r>
            <a:r>
              <a:rPr lang="uk-UA" sz="1600" dirty="0" err="1">
                <a:solidFill>
                  <a:srgbClr val="2A2A2A"/>
                </a:solidFill>
                <a:latin typeface="Arial" panose="020B0604020202020204" pitchFamily="34" charset="0"/>
                <a:cs typeface="Arial" panose="020B0604020202020204" pitchFamily="34" charset="0"/>
              </a:rPr>
              <a:t>фульмінантному</a:t>
            </a:r>
            <a:r>
              <a:rPr lang="uk-UA" sz="1600" dirty="0">
                <a:solidFill>
                  <a:srgbClr val="2A2A2A"/>
                </a:solidFill>
                <a:latin typeface="Arial" panose="020B0604020202020204" pitchFamily="34" charset="0"/>
                <a:cs typeface="Arial" panose="020B0604020202020204" pitchFamily="34" charset="0"/>
              </a:rPr>
              <a:t> міокардиті та інших станах, що спричиняють тяжкий </a:t>
            </a:r>
            <a:r>
              <a:rPr lang="uk-UA" sz="1600" dirty="0" err="1">
                <a:solidFill>
                  <a:srgbClr val="2A2A2A"/>
                </a:solidFill>
                <a:latin typeface="Arial" panose="020B0604020202020204" pitchFamily="34" charset="0"/>
                <a:cs typeface="Arial" panose="020B0604020202020204" pitchFamily="34" charset="0"/>
              </a:rPr>
              <a:t>кардіогенний</a:t>
            </a:r>
            <a:r>
              <a:rPr lang="uk-UA" sz="1600" dirty="0">
                <a:solidFill>
                  <a:srgbClr val="2A2A2A"/>
                </a:solidFill>
                <a:latin typeface="Arial" panose="020B0604020202020204" pitchFamily="34" charset="0"/>
                <a:cs typeface="Arial" panose="020B0604020202020204" pitchFamily="34" charset="0"/>
              </a:rPr>
              <a:t> шок. Залежно від тяжкості дисфункції міокарда та/або супутньої мітральної або аортальної </a:t>
            </a:r>
            <a:r>
              <a:rPr lang="uk-UA" sz="1600" dirty="0" err="1">
                <a:solidFill>
                  <a:srgbClr val="2A2A2A"/>
                </a:solidFill>
                <a:latin typeface="Arial" panose="020B0604020202020204" pitchFamily="34" charset="0"/>
                <a:cs typeface="Arial" panose="020B0604020202020204" pitchFamily="34" charset="0"/>
              </a:rPr>
              <a:t>регургітації</a:t>
            </a:r>
            <a:r>
              <a:rPr lang="uk-UA" sz="1600" dirty="0">
                <a:solidFill>
                  <a:srgbClr val="2A2A2A"/>
                </a:solidFill>
                <a:latin typeface="Arial" panose="020B0604020202020204" pitchFamily="34" charset="0"/>
                <a:cs typeface="Arial" panose="020B0604020202020204" pitchFamily="34" charset="0"/>
              </a:rPr>
              <a:t>, ВА-ЕКМО може збільшити </a:t>
            </a:r>
            <a:r>
              <a:rPr lang="uk-UA" sz="1600" dirty="0" err="1">
                <a:solidFill>
                  <a:srgbClr val="2A2A2A"/>
                </a:solidFill>
                <a:latin typeface="Arial" panose="020B0604020202020204" pitchFamily="34" charset="0"/>
                <a:cs typeface="Arial" panose="020B0604020202020204" pitchFamily="34" charset="0"/>
              </a:rPr>
              <a:t>післянавантаження</a:t>
            </a:r>
            <a:r>
              <a:rPr lang="uk-UA" sz="1600" dirty="0">
                <a:solidFill>
                  <a:srgbClr val="2A2A2A"/>
                </a:solidFill>
                <a:latin typeface="Arial" panose="020B0604020202020204" pitchFamily="34" charset="0"/>
                <a:cs typeface="Arial" panose="020B0604020202020204" pitchFamily="34" charset="0"/>
              </a:rPr>
              <a:t> ЛШ з підвищенням кінцевого діастолічного тиску ЛШ та легеневого застою. У цих випадках розвантаження ЛШ є обов'язковим і може бути досягнуте за допомогою </a:t>
            </a:r>
            <a:r>
              <a:rPr lang="uk-UA" sz="1600" dirty="0" err="1">
                <a:solidFill>
                  <a:srgbClr val="2A2A2A"/>
                </a:solidFill>
                <a:latin typeface="Arial" panose="020B0604020202020204" pitchFamily="34" charset="0"/>
                <a:cs typeface="Arial" panose="020B0604020202020204" pitchFamily="34" charset="0"/>
              </a:rPr>
              <a:t>трансептального</a:t>
            </a:r>
            <a:r>
              <a:rPr lang="uk-UA" sz="1600" dirty="0">
                <a:solidFill>
                  <a:srgbClr val="2A2A2A"/>
                </a:solidFill>
                <a:latin typeface="Arial" panose="020B0604020202020204" pitchFamily="34" charset="0"/>
                <a:cs typeface="Arial" panose="020B0604020202020204" pitchFamily="34" charset="0"/>
              </a:rPr>
              <a:t>/верхівкового вентилювання шлуночків або додавання розвантажувального пристрою, такого як пристрій </a:t>
            </a:r>
            <a:r>
              <a:rPr lang="en-US" sz="1600" dirty="0" err="1">
                <a:solidFill>
                  <a:srgbClr val="2A2A2A"/>
                </a:solidFill>
                <a:latin typeface="Arial" panose="020B0604020202020204" pitchFamily="34" charset="0"/>
                <a:cs typeface="Arial" panose="020B0604020202020204" pitchFamily="34" charset="0"/>
              </a:rPr>
              <a:t>Impella</a:t>
            </a:r>
            <a:r>
              <a:rPr lang="en-US" sz="1600" dirty="0">
                <a:solidFill>
                  <a:srgbClr val="2A2A2A"/>
                </a:solidFill>
                <a:latin typeface="Arial" panose="020B0604020202020204" pitchFamily="34" charset="0"/>
                <a:cs typeface="Arial" panose="020B0604020202020204" pitchFamily="34" charset="0"/>
              </a:rPr>
              <a:t>.</a:t>
            </a:r>
            <a:endParaRPr lang="en-US" sz="1600" b="0" i="0" dirty="0">
              <a:solidFill>
                <a:srgbClr val="2A2A2A"/>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4593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953322-13F4-4CC4-B0BA-9B0A29FAE95B}"/>
              </a:ext>
            </a:extLst>
          </p:cNvPr>
          <p:cNvSpPr>
            <a:spLocks noGrp="1"/>
          </p:cNvSpPr>
          <p:nvPr>
            <p:ph type="title"/>
          </p:nvPr>
        </p:nvSpPr>
        <p:spPr/>
        <p:txBody>
          <a:bodyPr>
            <a:normAutofit/>
          </a:bodyPr>
          <a:lstStyle/>
          <a:p>
            <a:r>
              <a:rPr lang="en-US" sz="1800" dirty="0" err="1">
                <a:latin typeface="Arial" panose="020B0604020202020204" pitchFamily="34" charset="0"/>
                <a:cs typeface="Arial" panose="020B0604020202020204" pitchFamily="34" charset="0"/>
              </a:rPr>
              <a:t>Impella</a:t>
            </a:r>
            <a:r>
              <a:rPr lang="en-US" sz="1800" dirty="0">
                <a:latin typeface="Arial" panose="020B0604020202020204" pitchFamily="34" charset="0"/>
                <a:cs typeface="Arial" panose="020B0604020202020204" pitchFamily="34" charset="0"/>
              </a:rPr>
              <a:t> 5.5 </a:t>
            </a:r>
            <a:r>
              <a:rPr lang="uk-UA" sz="1800" dirty="0">
                <a:latin typeface="Arial" panose="020B0604020202020204" pitchFamily="34" charset="0"/>
                <a:cs typeface="Arial" panose="020B0604020202020204" pitchFamily="34" charset="0"/>
              </a:rPr>
              <a:t>зі </a:t>
            </a:r>
            <a:r>
              <a:rPr lang="en-US" sz="1800" dirty="0" err="1">
                <a:latin typeface="Arial" panose="020B0604020202020204" pitchFamily="34" charset="0"/>
                <a:cs typeface="Arial" panose="020B0604020202020204" pitchFamily="34" charset="0"/>
              </a:rPr>
              <a:t>SmartAssist</a:t>
            </a:r>
            <a:r>
              <a:rPr lang="en-US" sz="1800" dirty="0">
                <a:latin typeface="Arial" panose="020B0604020202020204" pitchFamily="34" charset="0"/>
                <a:cs typeface="Arial" panose="020B0604020202020204" pitchFamily="34" charset="0"/>
              </a:rPr>
              <a:t> </a:t>
            </a:r>
            <a:r>
              <a:rPr lang="uk-UA" sz="1800" dirty="0">
                <a:latin typeface="Arial" panose="020B0604020202020204" pitchFamily="34" charset="0"/>
                <a:cs typeface="Arial" panose="020B0604020202020204" pitchFamily="34" charset="0"/>
              </a:rPr>
              <a:t>витягує кров з лівого шлуночка через вхідний отвір біля наконечника насоса і виштовхує кров з катетера у висхідну аорту.</a:t>
            </a:r>
          </a:p>
        </p:txBody>
      </p:sp>
      <p:pic>
        <p:nvPicPr>
          <p:cNvPr id="5" name="Місце для вмісту 4">
            <a:extLst>
              <a:ext uri="{FF2B5EF4-FFF2-40B4-BE49-F238E27FC236}">
                <a16:creationId xmlns:a16="http://schemas.microsoft.com/office/drawing/2014/main" id="{0C6B9FEB-52EB-4FD1-A6AE-E01A84AF7C7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748577" y="1219201"/>
            <a:ext cx="2694847" cy="4937125"/>
          </a:xfrm>
        </p:spPr>
      </p:pic>
    </p:spTree>
    <p:extLst>
      <p:ext uri="{BB962C8B-B14F-4D97-AF65-F5344CB8AC3E}">
        <p14:creationId xmlns:p14="http://schemas.microsoft.com/office/powerpoint/2010/main" val="878178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Shape 1"/>
          <p:cNvSpPr txBox="1"/>
          <p:nvPr/>
        </p:nvSpPr>
        <p:spPr>
          <a:xfrm>
            <a:off x="2224922" y="6238260"/>
            <a:ext cx="8640000" cy="451800"/>
          </a:xfrm>
          <a:prstGeom prst="rect">
            <a:avLst/>
          </a:prstGeom>
          <a:noFill/>
          <a:ln>
            <a:noFill/>
          </a:ln>
        </p:spPr>
        <p:txBody>
          <a:bodyPr lIns="90000" tIns="45000" rIns="90000" bIns="45000"/>
          <a:lstStyle/>
          <a:p>
            <a:r>
              <a:rPr lang="en-US" sz="1200" b="1" spc="-1" dirty="0">
                <a:solidFill>
                  <a:srgbClr val="000000"/>
                </a:solidFill>
                <a:latin typeface="Arial"/>
              </a:rPr>
              <a:t>Behnam N. Tehrani et al. </a:t>
            </a:r>
            <a:r>
              <a:rPr lang="en-US" sz="1200" b="1" i="1" spc="-1" dirty="0">
                <a:solidFill>
                  <a:srgbClr val="000000"/>
                </a:solidFill>
                <a:latin typeface="Arial"/>
              </a:rPr>
              <a:t>J Am Coll </a:t>
            </a:r>
            <a:r>
              <a:rPr lang="en-US" sz="1200" b="1" i="1" spc="-1" dirty="0" err="1">
                <a:solidFill>
                  <a:srgbClr val="000000"/>
                </a:solidFill>
                <a:latin typeface="Arial"/>
              </a:rPr>
              <a:t>Cardiol</a:t>
            </a:r>
            <a:r>
              <a:rPr lang="en-US" sz="1200" b="1" i="1" spc="-1" dirty="0">
                <a:solidFill>
                  <a:srgbClr val="000000"/>
                </a:solidFill>
                <a:latin typeface="Arial"/>
              </a:rPr>
              <a:t> HF</a:t>
            </a:r>
            <a:r>
              <a:rPr lang="en-US" sz="1200" b="1" spc="-1" dirty="0">
                <a:solidFill>
                  <a:srgbClr val="000000"/>
                </a:solidFill>
                <a:latin typeface="Arial"/>
              </a:rPr>
              <a:t> 2020; 8:879-891.</a:t>
            </a:r>
            <a:endParaRPr lang="en-US" sz="1200" spc="-1" dirty="0">
              <a:solidFill>
                <a:srgbClr val="000000"/>
              </a:solidFill>
              <a:latin typeface="Arial"/>
            </a:endParaRPr>
          </a:p>
        </p:txBody>
      </p:sp>
      <p:pic>
        <p:nvPicPr>
          <p:cNvPr id="39" name="Main graphic"/>
          <p:cNvPicPr/>
          <p:nvPr/>
        </p:nvPicPr>
        <p:blipFill>
          <a:blip r:embed="rId2"/>
          <a:stretch/>
        </p:blipFill>
        <p:spPr>
          <a:xfrm>
            <a:off x="2999656" y="1196752"/>
            <a:ext cx="6624736" cy="4779068"/>
          </a:xfrm>
          <a:prstGeom prst="rect">
            <a:avLst/>
          </a:prstGeom>
          <a:ln>
            <a:noFill/>
          </a:ln>
        </p:spPr>
      </p:pic>
      <p:sp>
        <p:nvSpPr>
          <p:cNvPr id="40" name="TextShape 2"/>
          <p:cNvSpPr txBox="1"/>
          <p:nvPr/>
        </p:nvSpPr>
        <p:spPr>
          <a:xfrm>
            <a:off x="1889760" y="6400800"/>
            <a:ext cx="3757320" cy="355680"/>
          </a:xfrm>
          <a:prstGeom prst="rect">
            <a:avLst/>
          </a:prstGeom>
          <a:noFill/>
          <a:ln>
            <a:noFill/>
          </a:ln>
        </p:spPr>
        <p:txBody>
          <a:bodyPr lIns="90000" tIns="45000" rIns="90000" bIns="45000"/>
          <a:lstStyle/>
          <a:p>
            <a:r>
              <a:rPr lang="en-US" sz="1000" i="1" spc="-1" baseline="-25000">
                <a:solidFill>
                  <a:srgbClr val="000000"/>
                </a:solidFill>
                <a:latin typeface="Arial"/>
              </a:rPr>
              <a:t>2020 American College of Cardiology Foundation</a:t>
            </a:r>
            <a:endParaRPr lang="en-US" sz="1000" spc="-1">
              <a:solidFill>
                <a:srgbClr val="000000"/>
              </a:solidFill>
              <a:latin typeface="Arial"/>
            </a:endParaRPr>
          </a:p>
        </p:txBody>
      </p:sp>
      <p:pic>
        <p:nvPicPr>
          <p:cNvPr id="41" name="Journal Logo"/>
          <p:cNvPicPr/>
          <p:nvPr/>
        </p:nvPicPr>
        <p:blipFill>
          <a:blip r:embed="rId3"/>
          <a:stretch/>
        </p:blipFill>
        <p:spPr>
          <a:xfrm>
            <a:off x="8465520" y="6107040"/>
            <a:ext cx="2166480" cy="714240"/>
          </a:xfrm>
          <a:prstGeom prst="rect">
            <a:avLst/>
          </a:prstGeom>
          <a:ln>
            <a:noFill/>
          </a:ln>
        </p:spPr>
      </p:pic>
      <p:sp>
        <p:nvSpPr>
          <p:cNvPr id="2" name="Прямокутник 1">
            <a:extLst>
              <a:ext uri="{FF2B5EF4-FFF2-40B4-BE49-F238E27FC236}">
                <a16:creationId xmlns:a16="http://schemas.microsoft.com/office/drawing/2014/main" id="{301DBEF2-8EF7-4A7E-86B8-1493DA3401AE}"/>
              </a:ext>
            </a:extLst>
          </p:cNvPr>
          <p:cNvSpPr/>
          <p:nvPr/>
        </p:nvSpPr>
        <p:spPr>
          <a:xfrm>
            <a:off x="2423592" y="101521"/>
            <a:ext cx="7416824" cy="1169551"/>
          </a:xfrm>
          <a:prstGeom prst="rect">
            <a:avLst/>
          </a:prstGeom>
        </p:spPr>
        <p:txBody>
          <a:bodyPr wrap="square">
            <a:spAutoFit/>
          </a:bodyPr>
          <a:lstStyle/>
          <a:p>
            <a:r>
              <a:rPr lang="en-GB" sz="1000" b="1" dirty="0">
                <a:solidFill>
                  <a:srgbClr val="000000"/>
                </a:solidFill>
                <a:latin typeface="Arial" panose="020B0604020202020204" pitchFamily="34" charset="0"/>
                <a:cs typeface="Arial" panose="020B0604020202020204" pitchFamily="34" charset="0"/>
              </a:rPr>
              <a:t>Current Mechanical Circulatory Support Devices Used for the Treatment of Cardiogenic Shock</a:t>
            </a:r>
          </a:p>
          <a:p>
            <a:r>
              <a:rPr lang="en-GB" sz="1000" dirty="0">
                <a:solidFill>
                  <a:srgbClr val="757575"/>
                </a:solidFill>
                <a:latin typeface="Arial" panose="020B0604020202020204" pitchFamily="34" charset="0"/>
                <a:cs typeface="Arial" panose="020B0604020202020204" pitchFamily="34" charset="0"/>
              </a:rPr>
              <a:t>The hemodynamic profiles of the various circulatory support devices available for treatment of cardiogenic shock. ADHF = acute decompensated heart failure; AMI = acute myocardial infarction; AO = aorta; Bi-V = biventricular; CS = cardiogenic shock; FA = femoral artery; FDA = Food and Drug Administration; HR-PCI = high risk percutaneous coronary intervention; IABP = intra-aortic balloon pump; IJ = internal jugular; LA = left atrium; LV = left ventricular; LVAD = left ventricular assist device; PA = pulmonary artery; RA = right atrium; RPM = revolutions per minute; RV = right ventricular; RVF = right ventricular failure; VA-ECMO = </a:t>
            </a:r>
            <a:r>
              <a:rPr lang="en-GB" sz="1000" dirty="0" err="1">
                <a:solidFill>
                  <a:srgbClr val="757575"/>
                </a:solidFill>
                <a:latin typeface="Arial" panose="020B0604020202020204" pitchFamily="34" charset="0"/>
                <a:cs typeface="Arial" panose="020B0604020202020204" pitchFamily="34" charset="0"/>
              </a:rPr>
              <a:t>venoarterial</a:t>
            </a:r>
            <a:r>
              <a:rPr lang="en-GB" sz="1000" dirty="0">
                <a:solidFill>
                  <a:srgbClr val="757575"/>
                </a:solidFill>
                <a:latin typeface="Arial" panose="020B0604020202020204" pitchFamily="34" charset="0"/>
                <a:cs typeface="Arial" panose="020B0604020202020204" pitchFamily="34" charset="0"/>
              </a:rPr>
              <a:t> extracorporeal membrane oxygenation.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www.researchgate.net/profile/Elric-Zweck/publication/340629947/figure/fig1/AS:880266432225280@1586883280237/Cardiogenic-Shock-Algorithm-developed-by-the-INOVA-Heart-and-Vascular-Institute_W640.jpg">
            <a:extLst>
              <a:ext uri="{FF2B5EF4-FFF2-40B4-BE49-F238E27FC236}">
                <a16:creationId xmlns:a16="http://schemas.microsoft.com/office/drawing/2014/main" id="{BAE9733F-017F-4726-9E35-02E9C882C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0"/>
            <a:ext cx="77768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354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ardiogenic shock | Learn the Heart">
            <a:extLst>
              <a:ext uri="{FF2B5EF4-FFF2-40B4-BE49-F238E27FC236}">
                <a16:creationId xmlns:a16="http://schemas.microsoft.com/office/drawing/2014/main" id="{935452F7-6328-4404-B17A-9FF5EEF66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3593" y="980729"/>
            <a:ext cx="7488831" cy="403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484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9517" y="441190"/>
            <a:ext cx="2835487" cy="753939"/>
          </a:xfrm>
          <a:prstGeom prst="rect">
            <a:avLst/>
          </a:prstGeom>
        </p:spPr>
        <p:txBody>
          <a:bodyPr vert="horz" wrap="square" lIns="0" tIns="15128" rIns="0" bIns="0" rtlCol="0" anchor="ctr">
            <a:spAutoFit/>
          </a:bodyPr>
          <a:lstStyle/>
          <a:p>
            <a:pPr marL="11206">
              <a:lnSpc>
                <a:spcPct val="100000"/>
              </a:lnSpc>
              <a:spcBef>
                <a:spcPts val="119"/>
              </a:spcBef>
            </a:pPr>
            <a:r>
              <a:rPr lang="uk-UA" sz="2400" spc="13" dirty="0">
                <a:latin typeface="Arial" panose="020B0604020202020204" pitchFamily="34" charset="0"/>
                <a:cs typeface="Arial" panose="020B0604020202020204" pitchFamily="34" charset="0"/>
              </a:rPr>
              <a:t>67-річний чоловік</a:t>
            </a:r>
            <a:br>
              <a:rPr lang="uk-UA" sz="2400" spc="13" dirty="0">
                <a:latin typeface="Arial" panose="020B0604020202020204" pitchFamily="34" charset="0"/>
                <a:cs typeface="Arial" panose="020B0604020202020204" pitchFamily="34" charset="0"/>
              </a:rPr>
            </a:br>
            <a:endParaRPr sz="2400" spc="13" dirty="0"/>
          </a:p>
        </p:txBody>
      </p:sp>
      <p:sp>
        <p:nvSpPr>
          <p:cNvPr id="3" name="object 3"/>
          <p:cNvSpPr txBox="1"/>
          <p:nvPr/>
        </p:nvSpPr>
        <p:spPr>
          <a:xfrm>
            <a:off x="579518" y="1299482"/>
            <a:ext cx="10458596" cy="4008111"/>
          </a:xfrm>
          <a:prstGeom prst="rect">
            <a:avLst/>
          </a:prstGeom>
        </p:spPr>
        <p:txBody>
          <a:bodyPr vert="horz" wrap="square" lIns="0" tIns="14568" rIns="0" bIns="0" rtlCol="0">
            <a:spAutoFit/>
          </a:bodyPr>
          <a:lstStyle/>
          <a:p>
            <a:pPr marL="11206">
              <a:spcBef>
                <a:spcPts val="115"/>
              </a:spcBef>
            </a:pPr>
            <a:r>
              <a:rPr lang="uk-UA" spc="13" dirty="0">
                <a:latin typeface="Arial" panose="020B0604020202020204" pitchFamily="34" charset="0"/>
                <a:cs typeface="Arial" panose="020B0604020202020204" pitchFamily="34" charset="0"/>
              </a:rPr>
              <a:t>Анамнез: цукровий діабет, артеріальна гіпертензія, 3 стадія ХХН, </a:t>
            </a:r>
            <a:r>
              <a:rPr lang="uk-UA" spc="13" dirty="0" err="1">
                <a:latin typeface="Arial" panose="020B0604020202020204" pitchFamily="34" charset="0"/>
                <a:cs typeface="Arial" panose="020B0604020202020204" pitchFamily="34" charset="0"/>
              </a:rPr>
              <a:t>гіперхолестеринемія</a:t>
            </a:r>
            <a:endParaRPr lang="uk-UA" spc="13" dirty="0">
              <a:latin typeface="Arial" panose="020B0604020202020204" pitchFamily="34" charset="0"/>
              <a:cs typeface="Arial" panose="020B0604020202020204" pitchFamily="34" charset="0"/>
            </a:endParaRPr>
          </a:p>
          <a:p>
            <a:pPr marL="11206">
              <a:spcBef>
                <a:spcPts val="115"/>
              </a:spcBef>
            </a:pPr>
            <a:r>
              <a:rPr lang="uk-UA" spc="13" dirty="0">
                <a:latin typeface="Arial" panose="020B0604020202020204" pitchFamily="34" charset="0"/>
                <a:cs typeface="Arial" panose="020B0604020202020204" pitchFamily="34" charset="0"/>
              </a:rPr>
              <a:t>	</a:t>
            </a:r>
          </a:p>
          <a:p>
            <a:pPr marL="11206">
              <a:spcBef>
                <a:spcPts val="115"/>
              </a:spcBef>
            </a:pPr>
            <a:r>
              <a:rPr lang="uk-UA" spc="13" dirty="0">
                <a:latin typeface="Arial" panose="020B0604020202020204" pitchFamily="34" charset="0"/>
                <a:cs typeface="Arial" panose="020B0604020202020204" pitchFamily="34" charset="0"/>
              </a:rPr>
              <a:t>Попереднє лікування: </a:t>
            </a:r>
            <a:r>
              <a:rPr lang="uk-UA" spc="13" dirty="0" err="1">
                <a:latin typeface="Arial" panose="020B0604020202020204" pitchFamily="34" charset="0"/>
                <a:cs typeface="Arial" panose="020B0604020202020204" pitchFamily="34" charset="0"/>
              </a:rPr>
              <a:t>Ситагліптин</a:t>
            </a:r>
            <a:r>
              <a:rPr lang="uk-UA" spc="13" dirty="0">
                <a:latin typeface="Arial" panose="020B0604020202020204" pitchFamily="34" charset="0"/>
                <a:cs typeface="Arial" panose="020B0604020202020204" pitchFamily="34" charset="0"/>
              </a:rPr>
              <a:t> 50 мг/добу, </a:t>
            </a:r>
            <a:r>
              <a:rPr lang="uk-UA" spc="13" dirty="0" err="1">
                <a:latin typeface="Arial" panose="020B0604020202020204" pitchFamily="34" charset="0"/>
                <a:cs typeface="Arial" panose="020B0604020202020204" pitchFamily="34" charset="0"/>
              </a:rPr>
              <a:t>базально-болюсний</a:t>
            </a:r>
            <a:r>
              <a:rPr lang="uk-UA" spc="13" dirty="0">
                <a:latin typeface="Arial" panose="020B0604020202020204" pitchFamily="34" charset="0"/>
                <a:cs typeface="Arial" panose="020B0604020202020204" pitchFamily="34" charset="0"/>
              </a:rPr>
              <a:t> режим інсуліну, </a:t>
            </a:r>
            <a:r>
              <a:rPr lang="uk-UA" spc="13" dirty="0" err="1">
                <a:latin typeface="Arial" panose="020B0604020202020204" pitchFamily="34" charset="0"/>
                <a:cs typeface="Arial" panose="020B0604020202020204" pitchFamily="34" charset="0"/>
              </a:rPr>
              <a:t>еналаприл</a:t>
            </a:r>
            <a:r>
              <a:rPr lang="uk-UA" spc="13" dirty="0">
                <a:latin typeface="Arial" panose="020B0604020202020204" pitchFamily="34" charset="0"/>
                <a:cs typeface="Arial" panose="020B0604020202020204" pitchFamily="34" charset="0"/>
              </a:rPr>
              <a:t> 10 мг/добу, </a:t>
            </a:r>
            <a:r>
              <a:rPr lang="uk-UA" spc="13" dirty="0" err="1">
                <a:latin typeface="Arial" panose="020B0604020202020204" pitchFamily="34" charset="0"/>
                <a:cs typeface="Arial" panose="020B0604020202020204" pitchFamily="34" charset="0"/>
              </a:rPr>
              <a:t>амлодипін</a:t>
            </a:r>
            <a:r>
              <a:rPr lang="uk-UA" spc="13" dirty="0">
                <a:latin typeface="Arial" panose="020B0604020202020204" pitchFamily="34" charset="0"/>
                <a:cs typeface="Arial" panose="020B0604020202020204" pitchFamily="34" charset="0"/>
              </a:rPr>
              <a:t> 5 мг/добу, аспірин 100 мг/добу, </a:t>
            </a:r>
            <a:r>
              <a:rPr lang="uk-UA" spc="13" dirty="0" err="1">
                <a:latin typeface="Arial" panose="020B0604020202020204" pitchFamily="34" charset="0"/>
                <a:cs typeface="Arial" panose="020B0604020202020204" pitchFamily="34" charset="0"/>
              </a:rPr>
              <a:t>аторвастатин</a:t>
            </a:r>
            <a:r>
              <a:rPr lang="uk-UA" spc="13" dirty="0">
                <a:latin typeface="Arial" panose="020B0604020202020204" pitchFamily="34" charset="0"/>
                <a:cs typeface="Arial" panose="020B0604020202020204" pitchFamily="34" charset="0"/>
              </a:rPr>
              <a:t> 20 мг/добу</a:t>
            </a:r>
          </a:p>
          <a:p>
            <a:pPr marL="11206">
              <a:spcBef>
                <a:spcPts val="115"/>
              </a:spcBef>
            </a:pPr>
            <a:endParaRPr lang="uk-UA" spc="13" dirty="0">
              <a:latin typeface="Arial" panose="020B0604020202020204" pitchFamily="34" charset="0"/>
              <a:cs typeface="Arial" panose="020B0604020202020204" pitchFamily="34" charset="0"/>
            </a:endParaRPr>
          </a:p>
          <a:p>
            <a:pPr marL="11206">
              <a:spcBef>
                <a:spcPts val="115"/>
              </a:spcBef>
            </a:pPr>
            <a:r>
              <a:rPr lang="uk-UA" spc="13" dirty="0">
                <a:latin typeface="Arial" panose="020B0604020202020204" pitchFamily="34" charset="0"/>
                <a:cs typeface="Arial" panose="020B0604020202020204" pitchFamily="34" charset="0"/>
              </a:rPr>
              <a:t>Скаржиться на прогресуючу задишку при фізичному навантаженні та </a:t>
            </a:r>
            <a:r>
              <a:rPr lang="uk-UA" spc="13" dirty="0" err="1">
                <a:latin typeface="Arial" panose="020B0604020202020204" pitchFamily="34" charset="0"/>
                <a:cs typeface="Arial" panose="020B0604020202020204" pitchFamily="34" charset="0"/>
              </a:rPr>
              <a:t>ортопное</a:t>
            </a:r>
            <a:r>
              <a:rPr lang="uk-UA" spc="13" dirty="0">
                <a:latin typeface="Arial" panose="020B0604020202020204" pitchFamily="34" charset="0"/>
                <a:cs typeface="Arial" panose="020B0604020202020204" pitchFamily="34" charset="0"/>
              </a:rPr>
              <a:t> протягом останніх 4 місяців. Протягом останніх 2 місяців відмічає набряки нижніх кінцівок та збільшення обхвату живота.</a:t>
            </a:r>
          </a:p>
          <a:p>
            <a:pPr marL="11206">
              <a:spcBef>
                <a:spcPts val="115"/>
              </a:spcBef>
            </a:pPr>
            <a:r>
              <a:rPr lang="uk-UA" spc="13" dirty="0">
                <a:latin typeface="Arial" panose="020B0604020202020204" pitchFamily="34" charset="0"/>
                <a:cs typeface="Arial" panose="020B0604020202020204" pitchFamily="34" charset="0"/>
              </a:rPr>
              <a:t>Пацієнт звернувся до сімейного лікаря 4 тижні тому, який виписав йому "водяні пігулки", які він регулярно приймає.</a:t>
            </a:r>
          </a:p>
          <a:p>
            <a:pPr marL="11206">
              <a:spcBef>
                <a:spcPts val="115"/>
              </a:spcBef>
            </a:pPr>
            <a:r>
              <a:rPr lang="uk-UA" spc="13" dirty="0">
                <a:latin typeface="Arial" panose="020B0604020202020204" pitchFamily="34" charset="0"/>
                <a:cs typeface="Arial" panose="020B0604020202020204" pitchFamily="34" charset="0"/>
              </a:rPr>
              <a:t>Протягом останніх 2 тижнів у нього почастішали епізоди </a:t>
            </a:r>
            <a:r>
              <a:rPr lang="uk-UA" spc="13" dirty="0" err="1">
                <a:latin typeface="Arial" panose="020B0604020202020204" pitchFamily="34" charset="0"/>
                <a:cs typeface="Arial" panose="020B0604020202020204" pitchFamily="34" charset="0"/>
              </a:rPr>
              <a:t>парксизмальної</a:t>
            </a:r>
            <a:r>
              <a:rPr lang="uk-UA" spc="13" dirty="0">
                <a:latin typeface="Arial" panose="020B0604020202020204" pitchFamily="34" charset="0"/>
                <a:cs typeface="Arial" panose="020B0604020202020204" pitchFamily="34" charset="0"/>
              </a:rPr>
              <a:t> задишки вночі</a:t>
            </a:r>
          </a:p>
          <a:p>
            <a:pPr marL="11206">
              <a:spcBef>
                <a:spcPts val="115"/>
              </a:spcBef>
            </a:pPr>
            <a:r>
              <a:rPr lang="uk-UA" spc="13" dirty="0">
                <a:latin typeface="Arial" panose="020B0604020202020204" pitchFamily="34" charset="0"/>
                <a:cs typeface="Arial" panose="020B0604020202020204" pitchFamily="34" charset="0"/>
              </a:rPr>
              <a:t>Наразі скаржиться на задишку у стані спокою. </a:t>
            </a:r>
          </a:p>
          <a:p>
            <a:pPr marL="11206">
              <a:spcBef>
                <a:spcPts val="115"/>
              </a:spcBef>
            </a:pPr>
            <a:r>
              <a:rPr lang="uk-UA" spc="13" dirty="0">
                <a:latin typeface="Arial" panose="020B0604020202020204" pitchFamily="34" charset="0"/>
                <a:cs typeface="Arial" panose="020B0604020202020204" pitchFamily="34" charset="0"/>
              </a:rPr>
              <a:t>З початку захворювання набрав 11 кг.</a:t>
            </a:r>
          </a:p>
          <a:p>
            <a:pPr marL="11206">
              <a:spcBef>
                <a:spcPts val="115"/>
              </a:spcBef>
            </a:pPr>
            <a:r>
              <a:rPr lang="uk-UA" spc="13" dirty="0">
                <a:latin typeface="Arial" panose="020B0604020202020204" pitchFamily="34" charset="0"/>
                <a:cs typeface="Arial" panose="020B0604020202020204" pitchFamily="34" charset="0"/>
              </a:rPr>
              <a:t>Заперечує біль у грудях</a:t>
            </a:r>
            <a:endParaRPr lang="en-US" dirty="0">
              <a:latin typeface="Arial" panose="020B0604020202020204" pitchFamily="34" charset="0"/>
              <a:cs typeface="Arial" panose="020B0604020202020204"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63133" y="1284767"/>
            <a:ext cx="3195531"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Об'єктивно</a:t>
            </a:r>
            <a:endParaRPr spc="-31" dirty="0"/>
          </a:p>
        </p:txBody>
      </p:sp>
      <p:sp>
        <p:nvSpPr>
          <p:cNvPr id="3" name="object 3"/>
          <p:cNvSpPr txBox="1"/>
          <p:nvPr/>
        </p:nvSpPr>
        <p:spPr>
          <a:xfrm>
            <a:off x="2301239" y="2266725"/>
            <a:ext cx="8409094" cy="3133248"/>
          </a:xfrm>
          <a:prstGeom prst="rect">
            <a:avLst/>
          </a:prstGeom>
        </p:spPr>
        <p:txBody>
          <a:bodyPr vert="horz" wrap="square" lIns="0" tIns="11766" rIns="0" bIns="0" rtlCol="0">
            <a:spAutoFit/>
          </a:bodyPr>
          <a:lstStyle/>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ЧСС: 104 </a:t>
            </a:r>
            <a:r>
              <a:rPr lang="uk-UA" spc="4" dirty="0" err="1">
                <a:latin typeface="Arial" panose="020B0604020202020204" pitchFamily="34" charset="0"/>
                <a:cs typeface="Arial" panose="020B0604020202020204" pitchFamily="34" charset="0"/>
              </a:rPr>
              <a:t>уд</a:t>
            </a:r>
            <a:r>
              <a:rPr lang="uk-UA" spc="4" dirty="0">
                <a:latin typeface="Arial" panose="020B0604020202020204" pitchFamily="34" charset="0"/>
                <a:cs typeface="Arial" panose="020B0604020202020204" pitchFamily="34" charset="0"/>
              </a:rPr>
              <a:t>/хв, АТ: 134/87 мм </a:t>
            </a:r>
            <a:r>
              <a:rPr lang="uk-UA" spc="4" dirty="0" err="1">
                <a:latin typeface="Arial" panose="020B0604020202020204" pitchFamily="34" charset="0"/>
                <a:cs typeface="Arial" panose="020B0604020202020204" pitchFamily="34" charset="0"/>
              </a:rPr>
              <a:t>рт.ст</a:t>
            </a:r>
            <a:r>
              <a:rPr lang="uk-UA" spc="4" dirty="0">
                <a:latin typeface="Arial" panose="020B0604020202020204" pitchFamily="34" charset="0"/>
                <a:cs typeface="Arial" panose="020B0604020202020204" pitchFamily="34" charset="0"/>
              </a:rPr>
              <a:t>., ЧД: 26 </a:t>
            </a:r>
            <a:r>
              <a:rPr lang="uk-UA" spc="4" dirty="0" err="1">
                <a:latin typeface="Arial" panose="020B0604020202020204" pitchFamily="34" charset="0"/>
                <a:cs typeface="Arial" panose="020B0604020202020204" pitchFamily="34" charset="0"/>
              </a:rPr>
              <a:t>уд</a:t>
            </a:r>
            <a:r>
              <a:rPr lang="uk-UA" spc="4" dirty="0">
                <a:latin typeface="Arial" panose="020B0604020202020204" pitchFamily="34" charset="0"/>
                <a:cs typeface="Arial" panose="020B0604020202020204" pitchFamily="34" charset="0"/>
              </a:rPr>
              <a:t>/хв, 02</a:t>
            </a:r>
            <a:r>
              <a:rPr lang="en-GB" spc="4" dirty="0">
                <a:latin typeface="Arial" panose="020B0604020202020204" pitchFamily="34" charset="0"/>
                <a:cs typeface="Arial" panose="020B0604020202020204" pitchFamily="34" charset="0"/>
              </a:rPr>
              <a:t>Sat: 84%, </a:t>
            </a:r>
            <a:r>
              <a:rPr lang="uk-UA" spc="4" dirty="0">
                <a:latin typeface="Arial" panose="020B0604020202020204" pitchFamily="34" charset="0"/>
                <a:cs typeface="Arial" panose="020B0604020202020204" pitchFamily="34" charset="0"/>
              </a:rPr>
              <a:t>Т: 36,2</a:t>
            </a:r>
            <a:r>
              <a:rPr lang="en-GB" spc="4" dirty="0" err="1">
                <a:latin typeface="Arial" panose="020B0604020202020204" pitchFamily="34" charset="0"/>
                <a:cs typeface="Arial" panose="020B0604020202020204" pitchFamily="34" charset="0"/>
              </a:rPr>
              <a:t>oC</a:t>
            </a:r>
            <a:r>
              <a:rPr lang="en-GB" spc="4" dirty="0">
                <a:latin typeface="Arial" panose="020B0604020202020204" pitchFamily="34" charset="0"/>
                <a:cs typeface="Arial" panose="020B0604020202020204" pitchFamily="34" charset="0"/>
              </a:rPr>
              <a:t>, </a:t>
            </a:r>
            <a:r>
              <a:rPr lang="uk-UA" spc="4" dirty="0">
                <a:latin typeface="Arial" panose="020B0604020202020204" pitchFamily="34" charset="0"/>
                <a:cs typeface="Arial" panose="020B0604020202020204" pitchFamily="34" charset="0"/>
              </a:rPr>
              <a:t>вага: 97 кг</a:t>
            </a: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Не спить, усвідомлює та орієнтується. В стані тривоги.</a:t>
            </a:r>
          </a:p>
          <a:p>
            <a:pPr marL="200036" marR="26896" indent="-166977">
              <a:lnSpc>
                <a:spcPct val="100400"/>
              </a:lnSpc>
              <a:spcBef>
                <a:spcPts val="93"/>
              </a:spcBef>
              <a:spcAft>
                <a:spcPts val="600"/>
              </a:spcAft>
              <a:buFont typeface="Arial MT"/>
              <a:buChar char="•"/>
              <a:tabLst>
                <a:tab pos="200595" algn="l"/>
              </a:tabLst>
            </a:pPr>
            <a:r>
              <a:rPr lang="uk-UA" spc="4" dirty="0" err="1">
                <a:latin typeface="Arial" panose="020B0604020202020204" pitchFamily="34" charset="0"/>
                <a:cs typeface="Arial" panose="020B0604020202020204" pitchFamily="34" charset="0"/>
              </a:rPr>
              <a:t>гепато</a:t>
            </a:r>
            <a:r>
              <a:rPr lang="uk-UA" spc="4" dirty="0">
                <a:latin typeface="Arial" panose="020B0604020202020204" pitchFamily="34" charset="0"/>
                <a:cs typeface="Arial" panose="020B0604020202020204" pitchFamily="34" charset="0"/>
              </a:rPr>
              <a:t>-яремний </a:t>
            </a:r>
            <a:r>
              <a:rPr lang="uk-UA" spc="4" dirty="0" err="1">
                <a:latin typeface="Arial" panose="020B0604020202020204" pitchFamily="34" charset="0"/>
                <a:cs typeface="Arial" panose="020B0604020202020204" pitchFamily="34" charset="0"/>
              </a:rPr>
              <a:t>рефлюкс</a:t>
            </a:r>
            <a:r>
              <a:rPr lang="uk-UA" spc="4" dirty="0">
                <a:latin typeface="Arial" panose="020B0604020202020204" pitchFamily="34" charset="0"/>
                <a:cs typeface="Arial" panose="020B0604020202020204" pitchFamily="34" charset="0"/>
              </a:rPr>
              <a:t>.</a:t>
            </a: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Двосторонні хрипи (2/3 від поверхні легень)</a:t>
            </a: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Гучний голосистий шум на верхівці</a:t>
            </a: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Асцит</a:t>
            </a: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Печінка +3 см</a:t>
            </a:r>
            <a:r>
              <a:rPr lang="en-GB" spc="4" dirty="0">
                <a:latin typeface="Arial" panose="020B0604020202020204" pitchFamily="34" charset="0"/>
                <a:cs typeface="Arial" panose="020B0604020202020204" pitchFamily="34" charset="0"/>
              </a:rPr>
              <a:t>, </a:t>
            </a:r>
            <a:endParaRPr lang="uk-UA" spc="4" dirty="0">
              <a:latin typeface="Arial" panose="020B0604020202020204" pitchFamily="34" charset="0"/>
              <a:cs typeface="Arial" panose="020B0604020202020204" pitchFamily="34" charset="0"/>
            </a:endParaRPr>
          </a:p>
          <a:p>
            <a:pPr marL="200036" marR="26896" indent="-166977">
              <a:lnSpc>
                <a:spcPct val="100400"/>
              </a:lnSpc>
              <a:spcBef>
                <a:spcPts val="93"/>
              </a:spcBef>
              <a:spcAft>
                <a:spcPts val="600"/>
              </a:spcAft>
              <a:buFont typeface="Arial MT"/>
              <a:buChar char="•"/>
              <a:tabLst>
                <a:tab pos="200595" algn="l"/>
              </a:tabLst>
            </a:pPr>
            <a:r>
              <a:rPr lang="uk-UA" spc="4" dirty="0">
                <a:latin typeface="Arial" panose="020B0604020202020204" pitchFamily="34" charset="0"/>
                <a:cs typeface="Arial" panose="020B0604020202020204" pitchFamily="34" charset="0"/>
              </a:rPr>
              <a:t>Набряки нижніх кінцівок, кінцівки теплі</a:t>
            </a:r>
            <a:endParaRPr dirty="0">
              <a:latin typeface="Arial" panose="020B0604020202020204" pitchFamily="34" charset="0"/>
              <a:cs typeface="Arial" panose="020B0604020202020204"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60929" y="910864"/>
            <a:ext cx="681878" cy="504192"/>
          </a:xfrm>
          <a:prstGeom prst="rect">
            <a:avLst/>
          </a:prstGeom>
        </p:spPr>
        <p:txBody>
          <a:bodyPr vert="horz" wrap="square" lIns="0" tIns="15128" rIns="0" bIns="0" rtlCol="0">
            <a:spAutoFit/>
          </a:bodyPr>
          <a:lstStyle/>
          <a:p>
            <a:pPr marL="11206">
              <a:spcBef>
                <a:spcPts val="119"/>
              </a:spcBef>
            </a:pPr>
            <a:r>
              <a:rPr sz="3177" spc="-44" dirty="0">
                <a:solidFill>
                  <a:srgbClr val="C00000"/>
                </a:solidFill>
                <a:latin typeface="Calibri Light"/>
                <a:cs typeface="Calibri Light"/>
              </a:rPr>
              <a:t>EC</a:t>
            </a:r>
            <a:r>
              <a:rPr sz="3177" spc="18" dirty="0">
                <a:solidFill>
                  <a:srgbClr val="C00000"/>
                </a:solidFill>
                <a:latin typeface="Calibri Light"/>
                <a:cs typeface="Calibri Light"/>
              </a:rPr>
              <a:t>G</a:t>
            </a:r>
            <a:endParaRPr sz="3177" dirty="0">
              <a:latin typeface="Calibri Light"/>
              <a:cs typeface="Calibri Light"/>
            </a:endParaRPr>
          </a:p>
        </p:txBody>
      </p:sp>
      <p:pic>
        <p:nvPicPr>
          <p:cNvPr id="3" name="object 3"/>
          <p:cNvPicPr/>
          <p:nvPr/>
        </p:nvPicPr>
        <p:blipFill>
          <a:blip r:embed="rId2" cstate="print"/>
          <a:stretch>
            <a:fillRect/>
          </a:stretch>
        </p:blipFill>
        <p:spPr>
          <a:xfrm>
            <a:off x="2779954" y="1134533"/>
            <a:ext cx="7532445" cy="453813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378864"/>
            <a:ext cx="1828240" cy="504192"/>
          </a:xfrm>
          <a:prstGeom prst="rect">
            <a:avLst/>
          </a:prstGeom>
        </p:spPr>
        <p:txBody>
          <a:bodyPr vert="horz" wrap="square" lIns="0" tIns="15128" rIns="0" bIns="0" rtlCol="0" anchor="ctr">
            <a:spAutoFit/>
          </a:bodyPr>
          <a:lstStyle/>
          <a:p>
            <a:pPr marL="11206">
              <a:lnSpc>
                <a:spcPct val="100000"/>
              </a:lnSpc>
              <a:spcBef>
                <a:spcPts val="119"/>
              </a:spcBef>
            </a:pPr>
            <a:r>
              <a:rPr spc="-18" dirty="0"/>
              <a:t>Chest</a:t>
            </a:r>
            <a:r>
              <a:rPr spc="-106" dirty="0"/>
              <a:t> </a:t>
            </a:r>
            <a:r>
              <a:rPr spc="-31" dirty="0"/>
              <a:t>X-ray</a:t>
            </a:r>
          </a:p>
        </p:txBody>
      </p:sp>
      <p:pic>
        <p:nvPicPr>
          <p:cNvPr id="3" name="object 3"/>
          <p:cNvPicPr/>
          <p:nvPr/>
        </p:nvPicPr>
        <p:blipFill>
          <a:blip r:embed="rId2" cstate="print"/>
          <a:stretch>
            <a:fillRect/>
          </a:stretch>
        </p:blipFill>
        <p:spPr>
          <a:xfrm>
            <a:off x="3304391" y="2164976"/>
            <a:ext cx="5145342" cy="339762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11983" y="723130"/>
            <a:ext cx="4419446" cy="446163"/>
          </a:xfrm>
          <a:prstGeom prst="rect">
            <a:avLst/>
          </a:prstGeom>
        </p:spPr>
        <p:txBody>
          <a:bodyPr vert="horz" wrap="square" lIns="0" tIns="15128" rIns="0" bIns="0" rtlCol="0" anchor="ctr">
            <a:spAutoFit/>
          </a:bodyPr>
          <a:lstStyle/>
          <a:p>
            <a:pPr marL="11206">
              <a:lnSpc>
                <a:spcPct val="100000"/>
              </a:lnSpc>
              <a:spcBef>
                <a:spcPts val="119"/>
              </a:spcBef>
            </a:pPr>
            <a:r>
              <a:rPr lang="uk-UA" sz="2800" spc="-18" dirty="0">
                <a:latin typeface="Arial" panose="020B0604020202020204" pitchFamily="34" charset="0"/>
                <a:cs typeface="Arial" panose="020B0604020202020204" pitchFamily="34" charset="0"/>
              </a:rPr>
              <a:t>Лабораторні дослідження</a:t>
            </a:r>
            <a:endParaRPr sz="2800" spc="-18" dirty="0">
              <a:latin typeface="Arial" panose="020B0604020202020204" pitchFamily="34" charset="0"/>
              <a:cs typeface="Arial" panose="020B0604020202020204" pitchFamily="34" charset="0"/>
            </a:endParaRPr>
          </a:p>
        </p:txBody>
      </p:sp>
      <p:sp>
        <p:nvSpPr>
          <p:cNvPr id="3" name="object 3"/>
          <p:cNvSpPr txBox="1">
            <a:spLocks noGrp="1"/>
          </p:cNvSpPr>
          <p:nvPr>
            <p:ph type="body" idx="1"/>
          </p:nvPr>
        </p:nvSpPr>
        <p:spPr>
          <a:xfrm>
            <a:off x="609600" y="1630959"/>
            <a:ext cx="10972800" cy="2295688"/>
          </a:xfrm>
          <a:prstGeom prst="rect">
            <a:avLst/>
          </a:prstGeom>
        </p:spPr>
        <p:txBody>
          <a:bodyPr vert="horz" wrap="square" lIns="0" tIns="12886" rIns="0" bIns="0" rtlCol="0">
            <a:spAutoFit/>
          </a:bodyPr>
          <a:lstStyle/>
          <a:p>
            <a:pPr marL="23534">
              <a:lnSpc>
                <a:spcPct val="150000"/>
              </a:lnSpc>
              <a:spcBef>
                <a:spcPts val="101"/>
              </a:spcBef>
              <a:tabLst>
                <a:tab pos="7049997" algn="l"/>
              </a:tabLst>
            </a:pPr>
            <a:r>
              <a:rPr sz="1800" spc="4" dirty="0">
                <a:latin typeface="Arial" panose="020B0604020202020204" pitchFamily="34" charset="0"/>
                <a:cs typeface="Arial" panose="020B0604020202020204" pitchFamily="34" charset="0"/>
              </a:rPr>
              <a:t>ABGs: </a:t>
            </a:r>
            <a:r>
              <a:rPr sz="1800" dirty="0">
                <a:latin typeface="Arial" panose="020B0604020202020204" pitchFamily="34" charset="0"/>
                <a:cs typeface="Arial" panose="020B0604020202020204" pitchFamily="34" charset="0"/>
              </a:rPr>
              <a:t>pH</a:t>
            </a:r>
            <a:r>
              <a:rPr sz="1800" spc="4" dirty="0">
                <a:latin typeface="Arial" panose="020B0604020202020204" pitchFamily="34" charset="0"/>
                <a:cs typeface="Arial" panose="020B0604020202020204" pitchFamily="34" charset="0"/>
              </a:rPr>
              <a:t> 7.41,</a:t>
            </a:r>
            <a:r>
              <a:rPr sz="1800" spc="13" dirty="0">
                <a:latin typeface="Arial" panose="020B0604020202020204" pitchFamily="34" charset="0"/>
                <a:cs typeface="Arial" panose="020B0604020202020204" pitchFamily="34" charset="0"/>
              </a:rPr>
              <a:t> </a:t>
            </a:r>
            <a:r>
              <a:rPr sz="1800" dirty="0">
                <a:latin typeface="Arial" panose="020B0604020202020204" pitchFamily="34" charset="0"/>
                <a:cs typeface="Arial" panose="020B0604020202020204" pitchFamily="34" charset="0"/>
              </a:rPr>
              <a:t>HCO3 </a:t>
            </a:r>
            <a:r>
              <a:rPr sz="1800" spc="4" dirty="0">
                <a:latin typeface="Arial" panose="020B0604020202020204" pitchFamily="34" charset="0"/>
                <a:cs typeface="Arial" panose="020B0604020202020204" pitchFamily="34" charset="0"/>
              </a:rPr>
              <a:t>16</a:t>
            </a:r>
            <a:r>
              <a:rPr sz="1800" spc="18"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mmHg,</a:t>
            </a:r>
            <a:r>
              <a:rPr sz="1800" dirty="0">
                <a:latin typeface="Arial" panose="020B0604020202020204" pitchFamily="34" charset="0"/>
                <a:cs typeface="Arial" panose="020B0604020202020204" pitchFamily="34" charset="0"/>
              </a:rPr>
              <a:t> PCO2</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24</a:t>
            </a:r>
            <a:r>
              <a:rPr sz="1800" spc="13"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mmHg,</a:t>
            </a:r>
            <a:r>
              <a:rPr sz="1800" spc="4"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PaO2</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49</a:t>
            </a:r>
            <a:r>
              <a:rPr sz="1800" spc="9" dirty="0">
                <a:latin typeface="Arial" panose="020B0604020202020204" pitchFamily="34" charset="0"/>
                <a:cs typeface="Arial" panose="020B0604020202020204" pitchFamily="34" charset="0"/>
              </a:rPr>
              <a:t> mmHg,	</a:t>
            </a:r>
            <a:r>
              <a:rPr lang="uk-UA" sz="1800" spc="-9" dirty="0">
                <a:latin typeface="Arial" panose="020B0604020202020204" pitchFamily="34" charset="0"/>
                <a:cs typeface="Arial" panose="020B0604020202020204" pitchFamily="34" charset="0"/>
              </a:rPr>
              <a:t>лактат</a:t>
            </a:r>
            <a:r>
              <a:rPr lang="en-US"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1.2</a:t>
            </a:r>
            <a:r>
              <a:rPr sz="1800" spc="-22"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endParaRPr sz="1800" dirty="0">
              <a:latin typeface="Arial" panose="020B0604020202020204" pitchFamily="34" charset="0"/>
              <a:cs typeface="Arial" panose="020B0604020202020204" pitchFamily="34" charset="0"/>
            </a:endParaRPr>
          </a:p>
          <a:p>
            <a:pPr marL="23534">
              <a:lnSpc>
                <a:spcPct val="150000"/>
              </a:lnSpc>
              <a:tabLst>
                <a:tab pos="2905840" algn="l"/>
              </a:tabLst>
            </a:pPr>
            <a:r>
              <a:rPr lang="uk-UA" sz="1800" spc="4" dirty="0">
                <a:latin typeface="Arial" panose="020B0604020202020204" pitchFamily="34" charset="0"/>
                <a:cs typeface="Arial" panose="020B0604020202020204" pitchFamily="34" charset="0"/>
              </a:rPr>
              <a:t>ЗАК: </a:t>
            </a:r>
            <a:r>
              <a:rPr sz="1800" spc="4" dirty="0">
                <a:latin typeface="Arial" panose="020B0604020202020204" pitchFamily="34" charset="0"/>
                <a:cs typeface="Arial" panose="020B0604020202020204" pitchFamily="34" charset="0"/>
              </a:rPr>
              <a:t>Hb</a:t>
            </a:r>
            <a:r>
              <a:rPr sz="1800" spc="13"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11.2</a:t>
            </a:r>
            <a:r>
              <a:rPr sz="1800"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g/dl,</a:t>
            </a:r>
            <a:r>
              <a:rPr lang="uk-UA" sz="1800" spc="18" dirty="0">
                <a:latin typeface="Arial" panose="020B0604020202020204" pitchFamily="34" charset="0"/>
                <a:cs typeface="Arial" panose="020B0604020202020204" pitchFamily="34" charset="0"/>
              </a:rPr>
              <a:t> </a:t>
            </a:r>
            <a:r>
              <a:rPr sz="1800" spc="4" dirty="0" err="1">
                <a:latin typeface="Arial" panose="020B0604020202020204" pitchFamily="34" charset="0"/>
                <a:cs typeface="Arial" panose="020B0604020202020204" pitchFamily="34" charset="0"/>
              </a:rPr>
              <a:t>Hct</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34%,</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Pl</a:t>
            </a:r>
            <a:r>
              <a:rPr sz="1800" spc="-18"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161,</a:t>
            </a:r>
            <a:r>
              <a:rPr sz="1800" spc="-4" dirty="0">
                <a:latin typeface="Arial" panose="020B0604020202020204" pitchFamily="34" charset="0"/>
                <a:cs typeface="Arial" panose="020B0604020202020204" pitchFamily="34" charset="0"/>
              </a:rPr>
              <a:t> </a:t>
            </a:r>
            <a:r>
              <a:rPr lang="en-US" sz="1800" spc="4" dirty="0">
                <a:latin typeface="Arial" panose="020B0604020202020204" pitchFamily="34" charset="0"/>
                <a:cs typeface="Arial" panose="020B0604020202020204" pitchFamily="34" charset="0"/>
              </a:rPr>
              <a:t>WBC</a:t>
            </a:r>
            <a:r>
              <a:rPr sz="1800" spc="-18"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9</a:t>
            </a:r>
          </a:p>
          <a:p>
            <a:pPr marL="23534">
              <a:lnSpc>
                <a:spcPct val="150000"/>
              </a:lnSpc>
              <a:spcBef>
                <a:spcPts val="9"/>
              </a:spcBef>
            </a:pPr>
            <a:r>
              <a:rPr lang="uk-UA" sz="1800" spc="4" dirty="0">
                <a:latin typeface="Arial" panose="020B0604020202020204" pitchFamily="34" charset="0"/>
                <a:cs typeface="Arial" panose="020B0604020202020204" pitchFamily="34" charset="0"/>
              </a:rPr>
              <a:t>Креатинін</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2.1</a:t>
            </a:r>
            <a:r>
              <a:rPr sz="1800" spc="13"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mg/dl</a:t>
            </a:r>
            <a:r>
              <a:rPr lang="uk-UA" sz="1800" spc="-4" dirty="0">
                <a:latin typeface="Arial" panose="020B0604020202020204" pitchFamily="34" charset="0"/>
                <a:cs typeface="Arial" panose="020B0604020202020204" pitchFamily="34" charset="0"/>
              </a:rPr>
              <a:t>=0,02 </a:t>
            </a:r>
            <a:r>
              <a:rPr lang="uk-UA" sz="1800" spc="-4" dirty="0" err="1">
                <a:latin typeface="Arial" panose="020B0604020202020204" pitchFamily="34" charset="0"/>
                <a:cs typeface="Arial" panose="020B0604020202020204" pitchFamily="34" charset="0"/>
              </a:rPr>
              <a:t>ммол</a:t>
            </a:r>
            <a:r>
              <a:rPr lang="uk-UA" sz="1800" spc="-4" dirty="0">
                <a:latin typeface="Arial" panose="020B0604020202020204" pitchFamily="34" charset="0"/>
                <a:cs typeface="Arial" panose="020B0604020202020204" pitchFamily="34" charset="0"/>
              </a:rPr>
              <a:t>/л </a:t>
            </a:r>
            <a:r>
              <a:rPr sz="1800" spc="-35" dirty="0">
                <a:latin typeface="Arial" panose="020B0604020202020204" pitchFamily="34" charset="0"/>
                <a:cs typeface="Arial" panose="020B0604020202020204" pitchFamily="34" charset="0"/>
              </a:rPr>
              <a:t>(prev.</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1.6),</a:t>
            </a:r>
            <a:r>
              <a:rPr sz="1800" spc="9" dirty="0">
                <a:latin typeface="Arial" panose="020B0604020202020204" pitchFamily="34" charset="0"/>
                <a:cs typeface="Arial" panose="020B0604020202020204" pitchFamily="34" charset="0"/>
              </a:rPr>
              <a:t> </a:t>
            </a:r>
            <a:r>
              <a:rPr lang="uk-UA" sz="1800" spc="9" dirty="0">
                <a:latin typeface="Arial" panose="020B0604020202020204" pitchFamily="34" charset="0"/>
                <a:cs typeface="Arial" panose="020B0604020202020204" pitchFamily="34" charset="0"/>
              </a:rPr>
              <a:t>глюкоза</a:t>
            </a:r>
            <a:r>
              <a:rPr sz="1800" spc="4" dirty="0">
                <a:latin typeface="Arial" panose="020B0604020202020204" pitchFamily="34" charset="0"/>
                <a:cs typeface="Arial" panose="020B0604020202020204" pitchFamily="34" charset="0"/>
              </a:rPr>
              <a:t> </a:t>
            </a:r>
            <a:r>
              <a:rPr lang="uk-UA" sz="1800" spc="4" dirty="0">
                <a:latin typeface="Arial" panose="020B0604020202020204" pitchFamily="34" charset="0"/>
                <a:cs typeface="Arial" panose="020B0604020202020204" pitchFamily="34" charset="0"/>
              </a:rPr>
              <a:t>10,56 ммоль/л</a:t>
            </a:r>
            <a:r>
              <a:rPr sz="1800" spc="13" dirty="0">
                <a:latin typeface="Arial" panose="020B0604020202020204" pitchFamily="34" charset="0"/>
                <a:cs typeface="Arial" panose="020B0604020202020204" pitchFamily="34" charset="0"/>
              </a:rPr>
              <a:t>,</a:t>
            </a:r>
            <a:r>
              <a:rPr sz="1800"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Na</a:t>
            </a:r>
            <a:r>
              <a:rPr sz="1800" spc="4" dirty="0">
                <a:latin typeface="Arial" panose="020B0604020202020204" pitchFamily="34" charset="0"/>
                <a:cs typeface="Arial" panose="020B0604020202020204" pitchFamily="34" charset="0"/>
              </a:rPr>
              <a:t> 127</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p>
          <a:p>
            <a:pPr marL="23534">
              <a:lnSpc>
                <a:spcPct val="150000"/>
              </a:lnSpc>
              <a:spcBef>
                <a:spcPts val="13"/>
              </a:spcBef>
            </a:pPr>
            <a:r>
              <a:rPr sz="1800" spc="4" dirty="0">
                <a:latin typeface="Arial" panose="020B0604020202020204" pitchFamily="34" charset="0"/>
                <a:cs typeface="Arial" panose="020B0604020202020204" pitchFamily="34" charset="0"/>
              </a:rPr>
              <a:t>K</a:t>
            </a:r>
            <a:r>
              <a:rPr sz="1800" spc="-4"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4.9</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r>
              <a:rPr sz="1800" spc="-22"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Cl</a:t>
            </a:r>
            <a:r>
              <a:rPr sz="1800" spc="-13"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101</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mmol/L</a:t>
            </a:r>
            <a:endParaRPr sz="1800" dirty="0">
              <a:latin typeface="Arial" panose="020B0604020202020204" pitchFamily="34" charset="0"/>
              <a:cs typeface="Arial" panose="020B0604020202020204" pitchFamily="34" charset="0"/>
            </a:endParaRPr>
          </a:p>
          <a:p>
            <a:pPr marL="23534">
              <a:lnSpc>
                <a:spcPct val="150000"/>
              </a:lnSpc>
              <a:tabLst>
                <a:tab pos="4406388" algn="l"/>
              </a:tabLst>
            </a:pPr>
            <a:r>
              <a:rPr lang="uk-UA" sz="1800" spc="-4" dirty="0" err="1">
                <a:latin typeface="Arial" panose="020B0604020202020204" pitchFamily="34" charset="0"/>
                <a:cs typeface="Arial" panose="020B0604020202020204" pitchFamily="34" charset="0"/>
              </a:rPr>
              <a:t>Кардіальні</a:t>
            </a:r>
            <a:r>
              <a:rPr lang="uk-UA" sz="1800" spc="-4" dirty="0">
                <a:latin typeface="Arial" panose="020B0604020202020204" pitchFamily="34" charset="0"/>
                <a:cs typeface="Arial" panose="020B0604020202020204" pitchFamily="34" charset="0"/>
              </a:rPr>
              <a:t> </a:t>
            </a:r>
            <a:r>
              <a:rPr lang="uk-UA" sz="1800" spc="-4" dirty="0" err="1">
                <a:latin typeface="Arial" panose="020B0604020202020204" pitchFamily="34" charset="0"/>
                <a:cs typeface="Arial" panose="020B0604020202020204" pitchFamily="34" charset="0"/>
              </a:rPr>
              <a:t>біомаркери</a:t>
            </a:r>
            <a:r>
              <a:rPr sz="1800" spc="-9" dirty="0">
                <a:latin typeface="Arial" panose="020B0604020202020204" pitchFamily="34" charset="0"/>
                <a:cs typeface="Arial" panose="020B0604020202020204" pitchFamily="34" charset="0"/>
              </a:rPr>
              <a:t>:</a:t>
            </a:r>
            <a:r>
              <a:rPr sz="1800" spc="-4" dirty="0">
                <a:latin typeface="Arial" panose="020B0604020202020204" pitchFamily="34" charset="0"/>
                <a:cs typeface="Arial" panose="020B0604020202020204" pitchFamily="34" charset="0"/>
              </a:rPr>
              <a:t> </a:t>
            </a:r>
            <a:r>
              <a:rPr sz="1800" spc="-44" dirty="0">
                <a:latin typeface="Arial" panose="020B0604020202020204" pitchFamily="34" charset="0"/>
                <a:cs typeface="Arial" panose="020B0604020202020204" pitchFamily="34" charset="0"/>
              </a:rPr>
              <a:t>TnI</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0.04</a:t>
            </a:r>
            <a:r>
              <a:rPr sz="1800" spc="18" dirty="0">
                <a:latin typeface="Arial" panose="020B0604020202020204" pitchFamily="34" charset="0"/>
                <a:cs typeface="Arial" panose="020B0604020202020204" pitchFamily="34" charset="0"/>
              </a:rPr>
              <a:t> ng/ml</a:t>
            </a:r>
            <a:r>
              <a:rPr sz="1800"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(no 6</a:t>
            </a:r>
            <a:r>
              <a:rPr lang="uk-UA" sz="1800" spc="4" dirty="0">
                <a:latin typeface="Arial" panose="020B0604020202020204" pitchFamily="34" charset="0"/>
                <a:cs typeface="Arial" panose="020B0604020202020204" pitchFamily="34" charset="0"/>
              </a:rPr>
              <a:t> </a:t>
            </a:r>
            <a:r>
              <a:rPr sz="1800" spc="101" dirty="0">
                <a:latin typeface="Arial" panose="020B0604020202020204" pitchFamily="34" charset="0"/>
                <a:cs typeface="Arial" panose="020B0604020202020204" pitchFamily="34" charset="0"/>
              </a:rPr>
              <a:t>h𝗈),</a:t>
            </a:r>
            <a:r>
              <a:rPr sz="1800" spc="-13" dirty="0">
                <a:latin typeface="Arial" panose="020B0604020202020204" pitchFamily="34" charset="0"/>
                <a:cs typeface="Arial" panose="020B0604020202020204" pitchFamily="34" charset="0"/>
              </a:rPr>
              <a:t> </a:t>
            </a:r>
            <a:r>
              <a:rPr sz="1800" dirty="0">
                <a:latin typeface="Arial" panose="020B0604020202020204" pitchFamily="34" charset="0"/>
                <a:cs typeface="Arial" panose="020B0604020202020204" pitchFamily="34" charset="0"/>
              </a:rPr>
              <a:t>NT-Pro</a:t>
            </a:r>
            <a:r>
              <a:rPr sz="1800" spc="-26" dirty="0">
                <a:latin typeface="Arial" panose="020B0604020202020204" pitchFamily="34" charset="0"/>
                <a:cs typeface="Arial" panose="020B0604020202020204" pitchFamily="34" charset="0"/>
              </a:rPr>
              <a:t> </a:t>
            </a:r>
            <a:r>
              <a:rPr sz="1800" spc="9" dirty="0">
                <a:latin typeface="Arial" panose="020B0604020202020204" pitchFamily="34" charset="0"/>
                <a:cs typeface="Arial" panose="020B0604020202020204" pitchFamily="34" charset="0"/>
              </a:rPr>
              <a:t>BNP</a:t>
            </a:r>
            <a:r>
              <a:rPr sz="1800" spc="-9" dirty="0">
                <a:latin typeface="Arial" panose="020B0604020202020204" pitchFamily="34" charset="0"/>
                <a:cs typeface="Arial" panose="020B0604020202020204" pitchFamily="34" charset="0"/>
              </a:rPr>
              <a:t> </a:t>
            </a:r>
            <a:r>
              <a:rPr sz="1800" spc="4" dirty="0">
                <a:latin typeface="Arial" panose="020B0604020202020204" pitchFamily="34" charset="0"/>
                <a:cs typeface="Arial" panose="020B0604020202020204" pitchFamily="34" charset="0"/>
              </a:rPr>
              <a:t>24,124</a:t>
            </a:r>
            <a:r>
              <a:rPr sz="1800" spc="-4" dirty="0">
                <a:latin typeface="Arial" panose="020B0604020202020204" pitchFamily="34" charset="0"/>
                <a:cs typeface="Arial" panose="020B0604020202020204" pitchFamily="34" charset="0"/>
              </a:rPr>
              <a:t> </a:t>
            </a:r>
            <a:r>
              <a:rPr sz="1800" spc="18" dirty="0">
                <a:latin typeface="Arial" panose="020B0604020202020204" pitchFamily="34" charset="0"/>
                <a:cs typeface="Arial" panose="020B0604020202020204" pitchFamily="34" charset="0"/>
              </a:rPr>
              <a:t>pg/ml</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301240" y="2174747"/>
            <a:ext cx="8223691" cy="2398394"/>
          </a:xfrm>
          <a:prstGeom prst="rect">
            <a:avLst/>
          </a:prstGeom>
        </p:spPr>
        <p:txBody>
          <a:bodyPr vert="horz" wrap="square" lIns="0" tIns="73959" rIns="0" bIns="0" rtlCol="0">
            <a:spAutoFit/>
          </a:bodyPr>
          <a:lstStyle/>
          <a:p>
            <a:pPr marL="200036" indent="-166977">
              <a:spcBef>
                <a:spcPts val="582"/>
              </a:spcBef>
              <a:buFont typeface="Arial MT"/>
              <a:buChar char="•"/>
              <a:tabLst>
                <a:tab pos="200595" algn="l"/>
              </a:tabLst>
            </a:pPr>
            <a:r>
              <a:rPr lang="uk-UA" spc="-4" dirty="0">
                <a:latin typeface="Arial" panose="020B0604020202020204" pitchFamily="34" charset="0"/>
                <a:cs typeface="Arial" panose="020B0604020202020204" pitchFamily="34" charset="0"/>
              </a:rPr>
              <a:t>Поступив у відділення реанімації та інтенсивної терапії</a:t>
            </a:r>
          </a:p>
          <a:p>
            <a:pPr marL="200036" indent="-166977">
              <a:spcBef>
                <a:spcPts val="582"/>
              </a:spcBef>
              <a:buFont typeface="Arial MT"/>
              <a:buChar char="•"/>
              <a:tabLst>
                <a:tab pos="200595" algn="l"/>
              </a:tabLst>
            </a:pPr>
            <a:r>
              <a:rPr lang="uk-UA" spc="-4" dirty="0">
                <a:latin typeface="Arial" panose="020B0604020202020204" pitchFamily="34" charset="0"/>
                <a:cs typeface="Arial" panose="020B0604020202020204" pitchFamily="34" charset="0"/>
              </a:rPr>
              <a:t>Внутрішньовенна та центральна лінія (початковий ЦВТ 18 мм </a:t>
            </a:r>
            <a:r>
              <a:rPr lang="uk-UA" spc="-4" dirty="0" err="1">
                <a:latin typeface="Arial" panose="020B0604020202020204" pitchFamily="34" charset="0"/>
                <a:cs typeface="Arial" panose="020B0604020202020204" pitchFamily="34" charset="0"/>
              </a:rPr>
              <a:t>рт.ст</a:t>
            </a:r>
            <a:r>
              <a:rPr lang="uk-UA" spc="-4" dirty="0">
                <a:latin typeface="Arial" panose="020B0604020202020204" pitchFamily="34" charset="0"/>
                <a:cs typeface="Arial" panose="020B0604020202020204" pitchFamily="34" charset="0"/>
              </a:rPr>
              <a:t>.), </a:t>
            </a:r>
            <a:r>
              <a:rPr lang="uk-UA" spc="-4" dirty="0" err="1">
                <a:latin typeface="Arial" panose="020B0604020202020204" pitchFamily="34" charset="0"/>
                <a:cs typeface="Arial" panose="020B0604020202020204" pitchFamily="34" charset="0"/>
              </a:rPr>
              <a:t>кардіомоніторинг</a:t>
            </a:r>
            <a:endParaRPr lang="uk-UA" spc="-4" dirty="0">
              <a:latin typeface="Arial" panose="020B0604020202020204" pitchFamily="34" charset="0"/>
              <a:cs typeface="Arial" panose="020B0604020202020204" pitchFamily="34" charset="0"/>
            </a:endParaRPr>
          </a:p>
          <a:p>
            <a:pPr marL="200036" indent="-166977">
              <a:spcBef>
                <a:spcPts val="582"/>
              </a:spcBef>
              <a:buFont typeface="Arial MT"/>
              <a:buChar char="•"/>
              <a:tabLst>
                <a:tab pos="200595" algn="l"/>
              </a:tabLst>
            </a:pPr>
            <a:r>
              <a:rPr lang="en-GB" spc="-4" dirty="0">
                <a:latin typeface="Arial" panose="020B0604020202020204" pitchFamily="34" charset="0"/>
                <a:cs typeface="Arial" panose="020B0604020202020204" pitchFamily="34" charset="0"/>
              </a:rPr>
              <a:t>NIPPV (CPAP 7 </a:t>
            </a:r>
            <a:r>
              <a:rPr lang="uk-UA" spc="-4" dirty="0">
                <a:latin typeface="Arial" panose="020B0604020202020204" pitchFamily="34" charset="0"/>
                <a:cs typeface="Arial" panose="020B0604020202020204" pitchFamily="34" charset="0"/>
              </a:rPr>
              <a:t>см </a:t>
            </a:r>
            <a:r>
              <a:rPr lang="en-GB" spc="-4" dirty="0">
                <a:latin typeface="Arial" panose="020B0604020202020204" pitchFamily="34" charset="0"/>
                <a:cs typeface="Arial" panose="020B0604020202020204" pitchFamily="34" charset="0"/>
              </a:rPr>
              <a:t>H2O)</a:t>
            </a:r>
          </a:p>
          <a:p>
            <a:pPr marL="200036" indent="-166977">
              <a:spcBef>
                <a:spcPts val="582"/>
              </a:spcBef>
              <a:buFont typeface="Arial MT"/>
              <a:buChar char="•"/>
              <a:tabLst>
                <a:tab pos="200595" algn="l"/>
              </a:tabLst>
            </a:pPr>
            <a:r>
              <a:rPr lang="uk-UA" spc="-4" dirty="0" err="1">
                <a:latin typeface="Arial" panose="020B0604020202020204" pitchFamily="34" charset="0"/>
                <a:cs typeface="Arial" panose="020B0604020202020204" pitchFamily="34" charset="0"/>
              </a:rPr>
              <a:t>Лазикс</a:t>
            </a:r>
            <a:r>
              <a:rPr lang="uk-UA" spc="-4" dirty="0">
                <a:latin typeface="Arial" panose="020B0604020202020204" pitchFamily="34" charset="0"/>
                <a:cs typeface="Arial" panose="020B0604020202020204" pitchFamily="34" charset="0"/>
              </a:rPr>
              <a:t>: 40 мг в/в </a:t>
            </a:r>
            <a:r>
              <a:rPr lang="uk-UA" spc="-4" dirty="0" err="1">
                <a:latin typeface="Arial" panose="020B0604020202020204" pitchFamily="34" charset="0"/>
                <a:cs typeface="Arial" panose="020B0604020202020204" pitchFamily="34" charset="0"/>
              </a:rPr>
              <a:t>болюс</a:t>
            </a:r>
            <a:endParaRPr lang="uk-UA" spc="-4" dirty="0">
              <a:latin typeface="Arial" panose="020B0604020202020204" pitchFamily="34" charset="0"/>
              <a:cs typeface="Arial" panose="020B0604020202020204" pitchFamily="34" charset="0"/>
            </a:endParaRPr>
          </a:p>
          <a:p>
            <a:pPr marL="200036" indent="-166977">
              <a:spcBef>
                <a:spcPts val="582"/>
              </a:spcBef>
              <a:buFont typeface="Arial MT"/>
              <a:buChar char="•"/>
              <a:tabLst>
                <a:tab pos="200595" algn="l"/>
              </a:tabLst>
            </a:pPr>
            <a:r>
              <a:rPr lang="uk-UA" spc="-4" dirty="0">
                <a:latin typeface="Arial" panose="020B0604020202020204" pitchFamily="34" charset="0"/>
                <a:cs typeface="Arial" panose="020B0604020202020204" pitchFamily="34" charset="0"/>
              </a:rPr>
              <a:t>НТГ 20 </a:t>
            </a:r>
            <a:r>
              <a:rPr lang="uk-UA" spc="-4" dirty="0" err="1">
                <a:latin typeface="Arial" panose="020B0604020202020204" pitchFamily="34" charset="0"/>
                <a:cs typeface="Arial" panose="020B0604020202020204" pitchFamily="34" charset="0"/>
              </a:rPr>
              <a:t>мкг</a:t>
            </a:r>
            <a:r>
              <a:rPr lang="uk-UA" spc="-4" dirty="0">
                <a:latin typeface="Arial" panose="020B0604020202020204" pitchFamily="34" charset="0"/>
                <a:cs typeface="Arial" panose="020B0604020202020204" pitchFamily="34" charset="0"/>
              </a:rPr>
              <a:t>/хв</a:t>
            </a:r>
          </a:p>
          <a:p>
            <a:pPr marL="200036" indent="-166977">
              <a:spcBef>
                <a:spcPts val="582"/>
              </a:spcBef>
              <a:buFont typeface="Arial MT"/>
              <a:buChar char="•"/>
              <a:tabLst>
                <a:tab pos="200595" algn="l"/>
              </a:tabLst>
            </a:pPr>
            <a:r>
              <a:rPr lang="uk-UA" spc="-4" dirty="0">
                <a:latin typeface="Arial" panose="020B0604020202020204" pitchFamily="34" charset="0"/>
                <a:cs typeface="Arial" panose="020B0604020202020204" pitchFamily="34" charset="0"/>
              </a:rPr>
              <a:t>Профілактика ТГВ</a:t>
            </a:r>
            <a:endParaRPr dirty="0">
              <a:latin typeface="Arial" panose="020B0604020202020204" pitchFamily="34" charset="0"/>
              <a:cs typeface="Arial" panose="020B0604020202020204" pitchFamily="34" charset="0"/>
            </a:endParaRPr>
          </a:p>
        </p:txBody>
      </p:sp>
      <p:sp>
        <p:nvSpPr>
          <p:cNvPr id="5" name="Заголовок 4">
            <a:extLst>
              <a:ext uri="{FF2B5EF4-FFF2-40B4-BE49-F238E27FC236}">
                <a16:creationId xmlns:a16="http://schemas.microsoft.com/office/drawing/2014/main" id="{CD977594-2B14-4D67-810C-D0914B5D689F}"/>
              </a:ext>
            </a:extLst>
          </p:cNvPr>
          <p:cNvSpPr>
            <a:spLocks noGrp="1"/>
          </p:cNvSpPr>
          <p:nvPr>
            <p:ph type="title"/>
          </p:nvPr>
        </p:nvSpPr>
        <p:spPr/>
        <p:txBody>
          <a:bodyPr>
            <a:normAutofit fontScale="90000"/>
          </a:bodyPr>
          <a:lstStyle/>
          <a:p>
            <a:endParaRPr lang="uk-UA"/>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0200" y="1438655"/>
            <a:ext cx="5164667" cy="384608"/>
          </a:xfrm>
          <a:prstGeom prst="rect">
            <a:avLst/>
          </a:prstGeom>
        </p:spPr>
        <p:txBody>
          <a:bodyPr vert="horz" wrap="square" lIns="0" tIns="15128" rIns="0" bIns="0" rtlCol="0" anchor="ctr">
            <a:spAutoFit/>
          </a:bodyPr>
          <a:lstStyle/>
          <a:p>
            <a:pPr marL="11206">
              <a:lnSpc>
                <a:spcPct val="100000"/>
              </a:lnSpc>
              <a:spcBef>
                <a:spcPts val="119"/>
              </a:spcBef>
            </a:pPr>
            <a:r>
              <a:rPr lang="uk-UA" sz="2400" spc="-9" dirty="0">
                <a:latin typeface="Arial" panose="020B0604020202020204" pitchFamily="34" charset="0"/>
                <a:cs typeface="Arial" panose="020B0604020202020204" pitchFamily="34" charset="0"/>
              </a:rPr>
              <a:t>Через 2 години</a:t>
            </a:r>
            <a:endParaRPr sz="2400" spc="-22" dirty="0">
              <a:latin typeface="Arial" panose="020B0604020202020204" pitchFamily="34" charset="0"/>
              <a:cs typeface="Arial" panose="020B0604020202020204" pitchFamily="34" charset="0"/>
            </a:endParaRPr>
          </a:p>
        </p:txBody>
      </p:sp>
      <p:sp>
        <p:nvSpPr>
          <p:cNvPr id="3" name="object 3"/>
          <p:cNvSpPr txBox="1"/>
          <p:nvPr/>
        </p:nvSpPr>
        <p:spPr>
          <a:xfrm>
            <a:off x="1511559" y="2235796"/>
            <a:ext cx="9591869" cy="1539071"/>
          </a:xfrm>
          <a:prstGeom prst="rect">
            <a:avLst/>
          </a:prstGeom>
        </p:spPr>
        <p:txBody>
          <a:bodyPr vert="horz" wrap="square" lIns="0" tIns="12886" rIns="0" bIns="0" rtlCol="0">
            <a:spAutoFit/>
          </a:bodyPr>
          <a:lstStyle/>
          <a:p>
            <a:pPr marL="200036" indent="-166977">
              <a:lnSpc>
                <a:spcPts val="2321"/>
              </a:lnSpc>
              <a:spcBef>
                <a:spcPts val="101"/>
              </a:spcBef>
              <a:buFont typeface="Arial MT"/>
              <a:buChar char="•"/>
              <a:tabLst>
                <a:tab pos="200595" algn="l"/>
              </a:tabLst>
            </a:pPr>
            <a:r>
              <a:rPr lang="uk-UA" sz="2030" spc="4" dirty="0">
                <a:cs typeface="Calibri"/>
              </a:rPr>
              <a:t>ЧСС: 91 </a:t>
            </a:r>
            <a:r>
              <a:rPr lang="uk-UA" sz="2030" spc="4" dirty="0" err="1">
                <a:cs typeface="Calibri"/>
              </a:rPr>
              <a:t>уд</a:t>
            </a:r>
            <a:r>
              <a:rPr lang="uk-UA" sz="2030" spc="4" dirty="0">
                <a:cs typeface="Calibri"/>
              </a:rPr>
              <a:t>/хв, АТ: 121/82 мм </a:t>
            </a:r>
            <a:r>
              <a:rPr lang="uk-UA" sz="2030" spc="4" dirty="0" err="1">
                <a:cs typeface="Calibri"/>
              </a:rPr>
              <a:t>рт.ст</a:t>
            </a:r>
            <a:r>
              <a:rPr lang="uk-UA" sz="2030" spc="4" dirty="0">
                <a:cs typeface="Calibri"/>
              </a:rPr>
              <a:t>., ЧД</a:t>
            </a:r>
            <a:r>
              <a:rPr lang="en-GB" sz="2030" spc="4" dirty="0">
                <a:cs typeface="Calibri"/>
              </a:rPr>
              <a:t>: 18 </a:t>
            </a:r>
            <a:r>
              <a:rPr lang="uk-UA" sz="2030" spc="4" dirty="0" err="1">
                <a:cs typeface="Calibri"/>
              </a:rPr>
              <a:t>уд</a:t>
            </a:r>
            <a:r>
              <a:rPr lang="uk-UA" sz="2030" spc="4" dirty="0">
                <a:cs typeface="Calibri"/>
              </a:rPr>
              <a:t>/хв, 02</a:t>
            </a:r>
            <a:r>
              <a:rPr lang="en-GB" sz="2030" spc="4" dirty="0">
                <a:cs typeface="Calibri"/>
              </a:rPr>
              <a:t>Sat: 91%, </a:t>
            </a:r>
            <a:r>
              <a:rPr lang="uk-UA" sz="2030" spc="4" dirty="0">
                <a:cs typeface="Calibri"/>
              </a:rPr>
              <a:t>ЦВТ</a:t>
            </a:r>
            <a:r>
              <a:rPr lang="en-GB" sz="2030" spc="4" dirty="0">
                <a:cs typeface="Calibri"/>
              </a:rPr>
              <a:t> 18</a:t>
            </a:r>
            <a:r>
              <a:rPr lang="uk-UA" sz="2030" spc="4" dirty="0">
                <a:cs typeface="Calibri"/>
              </a:rPr>
              <a:t>мм </a:t>
            </a:r>
            <a:r>
              <a:rPr lang="uk-UA" sz="2030" spc="4" dirty="0" err="1">
                <a:cs typeface="Calibri"/>
              </a:rPr>
              <a:t>рт.ст</a:t>
            </a:r>
            <a:r>
              <a:rPr lang="uk-UA" sz="2030" spc="4" dirty="0">
                <a:cs typeface="Calibri"/>
              </a:rPr>
              <a:t>.</a:t>
            </a:r>
          </a:p>
          <a:p>
            <a:pPr marL="200036" indent="-166977">
              <a:lnSpc>
                <a:spcPts val="2321"/>
              </a:lnSpc>
              <a:spcBef>
                <a:spcPts val="101"/>
              </a:spcBef>
              <a:buFont typeface="Arial MT"/>
              <a:buChar char="•"/>
              <a:tabLst>
                <a:tab pos="200595" algn="l"/>
              </a:tabLst>
            </a:pPr>
            <a:r>
              <a:rPr lang="uk-UA" sz="2030" spc="4" dirty="0">
                <a:cs typeface="Calibri"/>
              </a:rPr>
              <a:t>Діурез: 190 мл (0,9 мл/кг/год)</a:t>
            </a:r>
          </a:p>
          <a:p>
            <a:pPr marL="200036" indent="-166977">
              <a:lnSpc>
                <a:spcPts val="2321"/>
              </a:lnSpc>
              <a:spcBef>
                <a:spcPts val="101"/>
              </a:spcBef>
              <a:buFont typeface="Arial MT"/>
              <a:buChar char="•"/>
              <a:tabLst>
                <a:tab pos="200595" algn="l"/>
              </a:tabLst>
            </a:pPr>
            <a:r>
              <a:rPr lang="uk-UA" sz="2030" spc="4" dirty="0">
                <a:cs typeface="Calibri"/>
              </a:rPr>
              <a:t>Все ще перевантажений</a:t>
            </a:r>
          </a:p>
          <a:p>
            <a:pPr marL="200036" indent="-166977">
              <a:lnSpc>
                <a:spcPts val="2321"/>
              </a:lnSpc>
              <a:spcBef>
                <a:spcPts val="101"/>
              </a:spcBef>
              <a:buFont typeface="Arial MT"/>
              <a:buChar char="•"/>
              <a:tabLst>
                <a:tab pos="200595" algn="l"/>
              </a:tabLst>
            </a:pPr>
            <a:r>
              <a:rPr lang="uk-UA" sz="2030" spc="4" dirty="0">
                <a:cs typeface="Calibri"/>
              </a:rPr>
              <a:t>Підвищено титрування НТГ до переносимості (40 </a:t>
            </a:r>
            <a:r>
              <a:rPr lang="uk-UA" sz="2030" spc="4" dirty="0" err="1">
                <a:cs typeface="Calibri"/>
              </a:rPr>
              <a:t>мкг</a:t>
            </a:r>
            <a:r>
              <a:rPr lang="uk-UA" sz="2030" spc="4" dirty="0">
                <a:cs typeface="Calibri"/>
              </a:rPr>
              <a:t>/хв)</a:t>
            </a:r>
          </a:p>
          <a:p>
            <a:pPr marL="200036" indent="-166977">
              <a:lnSpc>
                <a:spcPts val="2321"/>
              </a:lnSpc>
              <a:spcBef>
                <a:spcPts val="101"/>
              </a:spcBef>
              <a:buFont typeface="Arial MT"/>
              <a:buChar char="•"/>
              <a:tabLst>
                <a:tab pos="200595" algn="l"/>
              </a:tabLst>
            </a:pPr>
            <a:r>
              <a:rPr lang="uk-UA" sz="2030" spc="4" dirty="0">
                <a:cs typeface="Calibri"/>
              </a:rPr>
              <a:t>80 мг в/в </a:t>
            </a:r>
            <a:r>
              <a:rPr lang="uk-UA" sz="2030" spc="4" dirty="0" err="1">
                <a:cs typeface="Calibri"/>
              </a:rPr>
              <a:t>Лазиксу</a:t>
            </a:r>
            <a:r>
              <a:rPr lang="uk-UA" sz="2030" spc="4" dirty="0">
                <a:cs typeface="Calibri"/>
              </a:rPr>
              <a:t> </a:t>
            </a:r>
            <a:r>
              <a:rPr lang="en-GB" sz="2030" spc="4" dirty="0">
                <a:cs typeface="Calibri"/>
              </a:rPr>
              <a:t>bolus</a:t>
            </a:r>
            <a:r>
              <a:rPr lang="uk-UA" sz="2030" spc="4" dirty="0">
                <a:cs typeface="Calibri"/>
              </a:rPr>
              <a:t>,</a:t>
            </a:r>
            <a:r>
              <a:rPr lang="en-GB" sz="2030" spc="4" dirty="0">
                <a:cs typeface="Calibri"/>
              </a:rPr>
              <a:t> </a:t>
            </a:r>
            <a:r>
              <a:rPr lang="uk-UA" sz="2030" spc="4" dirty="0">
                <a:cs typeface="Calibri"/>
              </a:rPr>
              <a:t>додаткові </a:t>
            </a:r>
            <a:r>
              <a:rPr lang="uk-UA" sz="2030" spc="4" dirty="0" err="1">
                <a:cs typeface="Calibri"/>
              </a:rPr>
              <a:t>болюси</a:t>
            </a:r>
            <a:r>
              <a:rPr lang="uk-UA" sz="2030" spc="4" dirty="0">
                <a:cs typeface="Calibri"/>
              </a:rPr>
              <a:t> за потреби</a:t>
            </a:r>
            <a:endParaRPr sz="2030" dirty="0">
              <a:latin typeface="Calibri"/>
              <a:cs typeface="Calibri"/>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087095"/>
            <a:ext cx="2921257"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2га доба</a:t>
            </a:r>
            <a:endParaRPr spc="13" dirty="0"/>
          </a:p>
        </p:txBody>
      </p:sp>
      <p:sp>
        <p:nvSpPr>
          <p:cNvPr id="3" name="object 3"/>
          <p:cNvSpPr txBox="1"/>
          <p:nvPr/>
        </p:nvSpPr>
        <p:spPr>
          <a:xfrm>
            <a:off x="1944894" y="2285550"/>
            <a:ext cx="4064020" cy="1893618"/>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lang="uk-UA" sz="2030" spc="4" dirty="0">
                <a:cs typeface="Calibri"/>
              </a:rPr>
              <a:t>ЧСС 87 </a:t>
            </a:r>
            <a:r>
              <a:rPr lang="uk-UA" sz="2030" spc="4" dirty="0" err="1">
                <a:cs typeface="Calibri"/>
              </a:rPr>
              <a:t>уд</a:t>
            </a:r>
            <a:r>
              <a:rPr lang="uk-UA" sz="2030" spc="4" dirty="0">
                <a:cs typeface="Calibri"/>
              </a:rPr>
              <a:t>/хв, АТ 100/61 мм </a:t>
            </a:r>
            <a:r>
              <a:rPr lang="uk-UA" sz="2030" spc="4" dirty="0" err="1">
                <a:cs typeface="Calibri"/>
              </a:rPr>
              <a:t>рт.ст</a:t>
            </a:r>
            <a:r>
              <a:rPr lang="uk-UA" sz="2030" spc="4" dirty="0">
                <a:cs typeface="Calibri"/>
              </a:rPr>
              <a:t>., </a:t>
            </a:r>
            <a:r>
              <a:rPr lang="en-GB" sz="2030" spc="4" dirty="0">
                <a:cs typeface="Calibri"/>
              </a:rPr>
              <a:t>RR 17 </a:t>
            </a:r>
            <a:r>
              <a:rPr lang="uk-UA" sz="2030" spc="4" dirty="0" err="1">
                <a:cs typeface="Calibri"/>
              </a:rPr>
              <a:t>уд</a:t>
            </a:r>
            <a:r>
              <a:rPr lang="uk-UA" sz="2030" spc="4" dirty="0">
                <a:cs typeface="Calibri"/>
              </a:rPr>
              <a:t>/хв, 02</a:t>
            </a:r>
            <a:r>
              <a:rPr lang="en-GB" sz="2030" spc="4" dirty="0">
                <a:cs typeface="Calibri"/>
              </a:rPr>
              <a:t>Sat: 93%, </a:t>
            </a:r>
            <a:r>
              <a:rPr lang="uk-UA" sz="2030" spc="4" dirty="0">
                <a:cs typeface="Calibri"/>
              </a:rPr>
              <a:t>ЦВТ</a:t>
            </a:r>
            <a:r>
              <a:rPr lang="en-GB" sz="2030" spc="4" dirty="0">
                <a:cs typeface="Calibri"/>
              </a:rPr>
              <a:t> 16</a:t>
            </a:r>
          </a:p>
          <a:p>
            <a:pPr marL="200036" marR="26896" indent="-166977">
              <a:lnSpc>
                <a:spcPts val="2206"/>
              </a:lnSpc>
              <a:spcBef>
                <a:spcPts val="366"/>
              </a:spcBef>
              <a:buFont typeface="Arial MT"/>
              <a:buChar char="•"/>
              <a:tabLst>
                <a:tab pos="200595" algn="l"/>
              </a:tabLst>
            </a:pPr>
            <a:r>
              <a:rPr lang="uk-UA" sz="2030" spc="4" dirty="0" err="1">
                <a:cs typeface="Calibri"/>
              </a:rPr>
              <a:t>мм.рт.ст</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a:cs typeface="Calibri"/>
              </a:rPr>
              <a:t>Хрипи в 1/2 легеневих полях</a:t>
            </a:r>
          </a:p>
          <a:p>
            <a:pPr marL="200036" marR="26896" indent="-166977">
              <a:lnSpc>
                <a:spcPts val="2206"/>
              </a:lnSpc>
              <a:spcBef>
                <a:spcPts val="366"/>
              </a:spcBef>
              <a:buFont typeface="Arial MT"/>
              <a:buChar char="•"/>
              <a:tabLst>
                <a:tab pos="200595" algn="l"/>
              </a:tabLst>
            </a:pPr>
            <a:r>
              <a:rPr lang="uk-UA" sz="2030" spc="4" dirty="0" err="1">
                <a:cs typeface="Calibri"/>
              </a:rPr>
              <a:t>Лазикс</a:t>
            </a:r>
            <a:r>
              <a:rPr lang="uk-UA" sz="2030" spc="4" dirty="0">
                <a:cs typeface="Calibri"/>
              </a:rPr>
              <a:t>, добова доза 240 мг (1-й день)</a:t>
            </a:r>
            <a:endParaRPr sz="2030" dirty="0">
              <a:latin typeface="Calibri"/>
              <a:cs typeface="Calibri"/>
            </a:endParaRPr>
          </a:p>
        </p:txBody>
      </p:sp>
      <p:sp>
        <p:nvSpPr>
          <p:cNvPr id="4" name="object 4"/>
          <p:cNvSpPr txBox="1"/>
          <p:nvPr/>
        </p:nvSpPr>
        <p:spPr>
          <a:xfrm>
            <a:off x="6372808" y="2052735"/>
            <a:ext cx="3495541" cy="1669243"/>
          </a:xfrm>
          <a:prstGeom prst="rect">
            <a:avLst/>
          </a:prstGeom>
        </p:spPr>
        <p:txBody>
          <a:bodyPr vert="horz" wrap="square" lIns="0" tIns="101413" rIns="0" bIns="0" rtlCol="0">
            <a:spAutoFit/>
          </a:bodyPr>
          <a:lstStyle/>
          <a:p>
            <a:pPr>
              <a:spcBef>
                <a:spcPts val="31"/>
              </a:spcBef>
            </a:pPr>
            <a:endParaRPr sz="1015" dirty="0">
              <a:latin typeface="Calibri"/>
              <a:cs typeface="Calibri"/>
            </a:endParaRPr>
          </a:p>
          <a:p>
            <a:pPr marL="177623" marR="20172" indent="-166977">
              <a:lnSpc>
                <a:spcPts val="2206"/>
              </a:lnSpc>
              <a:buFont typeface="Arial MT"/>
              <a:buChar char="•"/>
              <a:tabLst>
                <a:tab pos="237017" algn="l"/>
                <a:tab pos="237577" algn="l"/>
              </a:tabLst>
            </a:pPr>
            <a:r>
              <a:rPr sz="1588" dirty="0"/>
              <a:t>	</a:t>
            </a:r>
            <a:r>
              <a:rPr lang="ru-RU" sz="2030" dirty="0">
                <a:cs typeface="Calibri"/>
              </a:rPr>
              <a:t>Переведено на </a:t>
            </a:r>
            <a:r>
              <a:rPr lang="ru-RU" sz="2030" dirty="0" err="1">
                <a:cs typeface="Calibri"/>
              </a:rPr>
              <a:t>крапельне</a:t>
            </a:r>
            <a:r>
              <a:rPr lang="ru-RU" sz="2030" dirty="0">
                <a:cs typeface="Calibri"/>
              </a:rPr>
              <a:t> </a:t>
            </a:r>
            <a:r>
              <a:rPr lang="ru-RU" sz="2030" dirty="0" err="1">
                <a:cs typeface="Calibri"/>
              </a:rPr>
              <a:t>введення</a:t>
            </a:r>
            <a:r>
              <a:rPr lang="ru-RU" sz="2030" dirty="0">
                <a:cs typeface="Calibri"/>
              </a:rPr>
              <a:t> Лазиксу (титрований до 20 мг/год)</a:t>
            </a:r>
          </a:p>
          <a:p>
            <a:pPr marL="177623" marR="20172" indent="-166977">
              <a:lnSpc>
                <a:spcPts val="2206"/>
              </a:lnSpc>
              <a:buFont typeface="Arial MT"/>
              <a:buChar char="•"/>
              <a:tabLst>
                <a:tab pos="237017" algn="l"/>
                <a:tab pos="237577" algn="l"/>
              </a:tabLst>
            </a:pPr>
            <a:r>
              <a:rPr lang="ru-RU" sz="2030" dirty="0" err="1">
                <a:cs typeface="Calibri"/>
              </a:rPr>
              <a:t>Періодичні</a:t>
            </a:r>
            <a:r>
              <a:rPr lang="ru-RU" sz="2030" dirty="0">
                <a:cs typeface="Calibri"/>
              </a:rPr>
              <a:t> NIPPV</a:t>
            </a:r>
          </a:p>
          <a:p>
            <a:pPr marL="177623" marR="20172" indent="-166977">
              <a:lnSpc>
                <a:spcPts val="2206"/>
              </a:lnSpc>
              <a:buFont typeface="Arial MT"/>
              <a:buChar char="•"/>
              <a:tabLst>
                <a:tab pos="237017" algn="l"/>
                <a:tab pos="237577" algn="l"/>
              </a:tabLst>
            </a:pPr>
            <a:r>
              <a:rPr lang="ru-RU" sz="2030" dirty="0">
                <a:latin typeface="Calibri"/>
                <a:cs typeface="Calibri"/>
              </a:rPr>
              <a:t>НТГ</a:t>
            </a:r>
            <a:endParaRPr sz="2030" dirty="0">
              <a:latin typeface="Calibri"/>
              <a:cs typeface="Calibri"/>
            </a:endParaRPr>
          </a:p>
        </p:txBody>
      </p:sp>
      <p:graphicFrame>
        <p:nvGraphicFramePr>
          <p:cNvPr id="5" name="object 5"/>
          <p:cNvGraphicFramePr>
            <a:graphicFrameLocks noGrp="1"/>
          </p:cNvGraphicFramePr>
          <p:nvPr/>
        </p:nvGraphicFramePr>
        <p:xfrm>
          <a:off x="2119117" y="4389877"/>
          <a:ext cx="8052547" cy="1529345"/>
        </p:xfrm>
        <a:graphic>
          <a:graphicData uri="http://schemas.openxmlformats.org/drawingml/2006/table">
            <a:tbl>
              <a:tblPr firstRow="1" bandRow="1">
                <a:tableStyleId>{2D5ABB26-0587-4C30-8999-92F81FD0307C}</a:tableStyleId>
              </a:tblPr>
              <a:tblGrid>
                <a:gridCol w="1150844">
                  <a:extLst>
                    <a:ext uri="{9D8B030D-6E8A-4147-A177-3AD203B41FA5}">
                      <a16:colId xmlns:a16="http://schemas.microsoft.com/office/drawing/2014/main" val="20000"/>
                    </a:ext>
                  </a:extLst>
                </a:gridCol>
                <a:gridCol w="1176617">
                  <a:extLst>
                    <a:ext uri="{9D8B030D-6E8A-4147-A177-3AD203B41FA5}">
                      <a16:colId xmlns:a16="http://schemas.microsoft.com/office/drawing/2014/main" val="20001"/>
                    </a:ext>
                  </a:extLst>
                </a:gridCol>
                <a:gridCol w="1123950">
                  <a:extLst>
                    <a:ext uri="{9D8B030D-6E8A-4147-A177-3AD203B41FA5}">
                      <a16:colId xmlns:a16="http://schemas.microsoft.com/office/drawing/2014/main" val="20002"/>
                    </a:ext>
                  </a:extLst>
                </a:gridCol>
                <a:gridCol w="1149724">
                  <a:extLst>
                    <a:ext uri="{9D8B030D-6E8A-4147-A177-3AD203B41FA5}">
                      <a16:colId xmlns:a16="http://schemas.microsoft.com/office/drawing/2014/main" val="20003"/>
                    </a:ext>
                  </a:extLst>
                </a:gridCol>
                <a:gridCol w="1150844">
                  <a:extLst>
                    <a:ext uri="{9D8B030D-6E8A-4147-A177-3AD203B41FA5}">
                      <a16:colId xmlns:a16="http://schemas.microsoft.com/office/drawing/2014/main" val="20004"/>
                    </a:ext>
                  </a:extLst>
                </a:gridCol>
                <a:gridCol w="1149724">
                  <a:extLst>
                    <a:ext uri="{9D8B030D-6E8A-4147-A177-3AD203B41FA5}">
                      <a16:colId xmlns:a16="http://schemas.microsoft.com/office/drawing/2014/main" val="20005"/>
                    </a:ext>
                  </a:extLst>
                </a:gridCol>
                <a:gridCol w="1150844">
                  <a:extLst>
                    <a:ext uri="{9D8B030D-6E8A-4147-A177-3AD203B41FA5}">
                      <a16:colId xmlns:a16="http://schemas.microsoft.com/office/drawing/2014/main" val="20006"/>
                    </a:ext>
                  </a:extLst>
                </a:gridCol>
              </a:tblGrid>
              <a:tr h="466612">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dirty="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8100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4290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4645">
                <a:tc>
                  <a:txBody>
                    <a:bodyPr/>
                    <a:lstStyle/>
                    <a:p>
                      <a:pPr marL="74295">
                        <a:lnSpc>
                          <a:spcPct val="100000"/>
                        </a:lnSpc>
                        <a:spcBef>
                          <a:spcPts val="229"/>
                        </a:spcBef>
                      </a:pPr>
                      <a:r>
                        <a:rPr sz="1300" spc="15" dirty="0">
                          <a:latin typeface="Calibri"/>
                          <a:cs typeface="Calibri"/>
                        </a:rPr>
                        <a:t>-1</a:t>
                      </a:r>
                      <a:r>
                        <a:rPr sz="1300" spc="-20" dirty="0">
                          <a:latin typeface="Calibri"/>
                          <a:cs typeface="Calibri"/>
                        </a:rPr>
                        <a:t> </a:t>
                      </a:r>
                      <a:r>
                        <a:rPr sz="1300" spc="15" dirty="0">
                          <a:latin typeface="Calibri"/>
                          <a:cs typeface="Calibri"/>
                        </a:rPr>
                        <a:t>kg</a:t>
                      </a:r>
                      <a:r>
                        <a:rPr sz="1300" spc="-10" dirty="0">
                          <a:latin typeface="Calibri"/>
                          <a:cs typeface="Calibri"/>
                        </a:rPr>
                        <a:t> </a:t>
                      </a:r>
                      <a:r>
                        <a:rPr sz="1300" spc="15" dirty="0">
                          <a:latin typeface="Calibri"/>
                          <a:cs typeface="Calibri"/>
                        </a:rPr>
                        <a:t>(0.17/40</a:t>
                      </a:r>
                      <a:endParaRPr sz="1300" dirty="0">
                        <a:latin typeface="Calibri"/>
                        <a:cs typeface="Calibri"/>
                      </a:endParaRPr>
                    </a:p>
                    <a:p>
                      <a:pPr marL="74295" marR="290195">
                        <a:lnSpc>
                          <a:spcPts val="1789"/>
                        </a:lnSpc>
                        <a:spcBef>
                          <a:spcPts val="50"/>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5" dirty="0">
                          <a:latin typeface="Calibri"/>
                          <a:cs typeface="Calibri"/>
                        </a:rPr>
                        <a:t>1783</a:t>
                      </a:r>
                      <a:r>
                        <a:rPr sz="1300" spc="-25" dirty="0">
                          <a:latin typeface="Calibri"/>
                          <a:cs typeface="Calibri"/>
                        </a:rPr>
                        <a:t> </a:t>
                      </a:r>
                      <a:r>
                        <a:rPr sz="1300" spc="20" dirty="0">
                          <a:latin typeface="Calibri"/>
                          <a:cs typeface="Calibri"/>
                        </a:rPr>
                        <a:t>mL</a:t>
                      </a:r>
                      <a:r>
                        <a:rPr sz="1300" dirty="0">
                          <a:latin typeface="Calibri"/>
                          <a:cs typeface="Calibri"/>
                        </a:rPr>
                        <a:t> </a:t>
                      </a:r>
                      <a:r>
                        <a:rPr sz="1300" spc="10" dirty="0">
                          <a:latin typeface="Calibri"/>
                          <a:cs typeface="Calibri"/>
                        </a:rPr>
                        <a:t>(0.77</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a:t>
                      </a:r>
                      <a:r>
                        <a:rPr sz="1300" spc="-20" dirty="0">
                          <a:latin typeface="Calibri"/>
                          <a:cs typeface="Calibri"/>
                        </a:rPr>
                        <a:t> </a:t>
                      </a:r>
                      <a:r>
                        <a:rPr sz="1300" spc="10" dirty="0">
                          <a:latin typeface="Calibri"/>
                          <a:cs typeface="Calibri"/>
                        </a:rPr>
                        <a:t>1.4</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2.7</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20" dirty="0">
                          <a:latin typeface="Calibri"/>
                          <a:cs typeface="Calibri"/>
                        </a:rPr>
                        <a:t>34%</a:t>
                      </a:r>
                      <a:r>
                        <a:rPr sz="1300" spc="-40" dirty="0">
                          <a:latin typeface="Calibri"/>
                          <a:cs typeface="Calibri"/>
                        </a:rPr>
                        <a:t> </a:t>
                      </a:r>
                      <a:r>
                        <a:rPr sz="1300" b="1" spc="30" dirty="0">
                          <a:solidFill>
                            <a:srgbClr val="0D0D0D"/>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5" dirty="0">
                          <a:latin typeface="Calibri"/>
                          <a:cs typeface="Calibri"/>
                        </a:rPr>
                        <a:t>129</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29"/>
                        </a:spcBef>
                      </a:pPr>
                      <a:r>
                        <a:rPr sz="1300" spc="10" dirty="0">
                          <a:latin typeface="Calibri"/>
                          <a:cs typeface="Calibri"/>
                        </a:rPr>
                        <a:t>4.1</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C00000"/>
                          </a:solidFill>
                          <a:latin typeface="Calibri"/>
                          <a:cs typeface="Calibri"/>
                        </a:rPr>
                        <a:t>↓</a:t>
                      </a:r>
                      <a:endParaRPr sz="1300" dirty="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7" name="object 7"/>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8" name="object 8"/>
          <p:cNvSpPr/>
          <p:nvPr/>
        </p:nvSpPr>
        <p:spPr>
          <a:xfrm>
            <a:off x="6190130" y="2212042"/>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80127" y="1148952"/>
            <a:ext cx="1726205"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3</a:t>
            </a:r>
            <a:endParaRPr spc="13" dirty="0"/>
          </a:p>
        </p:txBody>
      </p:sp>
      <p:sp>
        <p:nvSpPr>
          <p:cNvPr id="3" name="object 3"/>
          <p:cNvSpPr txBox="1"/>
          <p:nvPr/>
        </p:nvSpPr>
        <p:spPr>
          <a:xfrm>
            <a:off x="2127379" y="2235796"/>
            <a:ext cx="3901379" cy="1893618"/>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lang="uk-UA" sz="2030" spc="4" dirty="0">
                <a:cs typeface="Calibri"/>
              </a:rPr>
              <a:t>ЧСС 91 </a:t>
            </a:r>
            <a:r>
              <a:rPr lang="uk-UA" sz="2030" spc="4" dirty="0" err="1">
                <a:cs typeface="Calibri"/>
              </a:rPr>
              <a:t>уд</a:t>
            </a:r>
            <a:r>
              <a:rPr lang="uk-UA" sz="2030" spc="4" dirty="0">
                <a:cs typeface="Calibri"/>
              </a:rPr>
              <a:t>/хв, АТ 97/59 мм </a:t>
            </a:r>
            <a:r>
              <a:rPr lang="uk-UA" sz="2030" spc="4" dirty="0" err="1">
                <a:cs typeface="Calibri"/>
              </a:rPr>
              <a:t>рт.ст</a:t>
            </a:r>
            <a:r>
              <a:rPr lang="uk-UA" sz="2030" spc="4" dirty="0">
                <a:cs typeface="Calibri"/>
              </a:rPr>
              <a:t>., </a:t>
            </a:r>
            <a:r>
              <a:rPr lang="en-GB" sz="2030" spc="4" dirty="0">
                <a:cs typeface="Calibri"/>
              </a:rPr>
              <a:t>RR 16 </a:t>
            </a:r>
            <a:r>
              <a:rPr lang="uk-UA" sz="2030" spc="4" dirty="0" err="1">
                <a:cs typeface="Calibri"/>
              </a:rPr>
              <a:t>уд</a:t>
            </a:r>
            <a:r>
              <a:rPr lang="uk-UA" sz="2030" spc="4" dirty="0">
                <a:cs typeface="Calibri"/>
              </a:rPr>
              <a:t>/хв, 02</a:t>
            </a:r>
            <a:r>
              <a:rPr lang="en-GB" sz="2030" spc="4" dirty="0">
                <a:cs typeface="Calibri"/>
              </a:rPr>
              <a:t>Sat: 94%, </a:t>
            </a:r>
            <a:r>
              <a:rPr lang="uk-UA" sz="2030" spc="4" dirty="0">
                <a:cs typeface="Calibri"/>
              </a:rPr>
              <a:t>ЦВТ</a:t>
            </a:r>
            <a:r>
              <a:rPr lang="en-GB" sz="2030" spc="4" dirty="0">
                <a:cs typeface="Calibri"/>
              </a:rPr>
              <a:t> 14</a:t>
            </a:r>
          </a:p>
          <a:p>
            <a:pPr marL="33059" marR="26896">
              <a:lnSpc>
                <a:spcPts val="2206"/>
              </a:lnSpc>
              <a:spcBef>
                <a:spcPts val="366"/>
              </a:spcBef>
              <a:tabLst>
                <a:tab pos="200595" algn="l"/>
              </a:tabLst>
            </a:pPr>
            <a:r>
              <a:rPr lang="uk-UA" sz="2030" spc="4" dirty="0">
                <a:cs typeface="Calibri"/>
              </a:rPr>
              <a:t>   мм </a:t>
            </a:r>
            <a:r>
              <a:rPr lang="uk-UA" sz="2030" spc="4" dirty="0" err="1">
                <a:cs typeface="Calibri"/>
              </a:rPr>
              <a:t>рт.ст</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err="1">
                <a:cs typeface="Calibri"/>
              </a:rPr>
              <a:t>Лазикс</a:t>
            </a:r>
            <a:r>
              <a:rPr lang="uk-UA" sz="2030" spc="4" dirty="0">
                <a:cs typeface="Calibri"/>
              </a:rPr>
              <a:t>, добова доза 360 мг (2-й день)</a:t>
            </a:r>
          </a:p>
          <a:p>
            <a:pPr marL="200036" marR="26896" indent="-166977">
              <a:lnSpc>
                <a:spcPts val="2206"/>
              </a:lnSpc>
              <a:spcBef>
                <a:spcPts val="366"/>
              </a:spcBef>
              <a:buFont typeface="Arial MT"/>
              <a:buChar char="•"/>
              <a:tabLst>
                <a:tab pos="200595" algn="l"/>
              </a:tabLst>
            </a:pPr>
            <a:r>
              <a:rPr lang="uk-UA" sz="2030" spc="4" dirty="0">
                <a:cs typeface="Calibri"/>
              </a:rPr>
              <a:t>Хрипи в 1/3 легеневих полів</a:t>
            </a:r>
            <a:endParaRPr sz="2030" dirty="0">
              <a:latin typeface="Calibri"/>
              <a:cs typeface="Calibri"/>
            </a:endParaRPr>
          </a:p>
        </p:txBody>
      </p:sp>
      <p:sp>
        <p:nvSpPr>
          <p:cNvPr id="4" name="object 4"/>
          <p:cNvSpPr txBox="1"/>
          <p:nvPr/>
        </p:nvSpPr>
        <p:spPr>
          <a:xfrm>
            <a:off x="6468033" y="2224501"/>
            <a:ext cx="3708446" cy="1776014"/>
          </a:xfrm>
          <a:prstGeom prst="rect">
            <a:avLst/>
          </a:prstGeom>
        </p:spPr>
        <p:txBody>
          <a:bodyPr vert="horz" wrap="square" lIns="0" tIns="72278" rIns="0" bIns="0" rtlCol="0">
            <a:spAutoFit/>
          </a:bodyPr>
          <a:lstStyle/>
          <a:p>
            <a:pPr marL="177623" indent="-166977">
              <a:spcBef>
                <a:spcPts val="569"/>
              </a:spcBef>
              <a:buFont typeface="Arial MT"/>
              <a:buChar char="•"/>
              <a:tabLst>
                <a:tab pos="178183" algn="l"/>
              </a:tabLst>
            </a:pPr>
            <a:r>
              <a:rPr lang="ru-RU" sz="2030" spc="4" dirty="0">
                <a:cs typeface="Calibri"/>
              </a:rPr>
              <a:t>Лазикс в/в, </a:t>
            </a:r>
            <a:r>
              <a:rPr lang="ru-RU" sz="2030" spc="4" dirty="0" err="1">
                <a:cs typeface="Calibri"/>
              </a:rPr>
              <a:t>поступово</a:t>
            </a:r>
            <a:r>
              <a:rPr lang="ru-RU" sz="2030" spc="4" dirty="0">
                <a:cs typeface="Calibri"/>
              </a:rPr>
              <a:t> </a:t>
            </a:r>
            <a:r>
              <a:rPr lang="ru-RU" sz="2030" spc="4" dirty="0" err="1">
                <a:cs typeface="Calibri"/>
              </a:rPr>
              <a:t>зменшуючи</a:t>
            </a:r>
            <a:r>
              <a:rPr lang="ru-RU" sz="2030" spc="4" dirty="0">
                <a:cs typeface="Calibri"/>
              </a:rPr>
              <a:t> дозу до 5 мг/год</a:t>
            </a:r>
          </a:p>
          <a:p>
            <a:pPr marL="177623" indent="-166977">
              <a:spcBef>
                <a:spcPts val="569"/>
              </a:spcBef>
              <a:buFont typeface="Arial MT"/>
              <a:buChar char="•"/>
              <a:tabLst>
                <a:tab pos="178183" algn="l"/>
              </a:tabLst>
            </a:pPr>
            <a:r>
              <a:rPr lang="uk-UA" sz="2030" spc="-9" dirty="0">
                <a:latin typeface="Calibri"/>
                <a:cs typeface="Calibri"/>
              </a:rPr>
              <a:t>НТГ</a:t>
            </a:r>
            <a:r>
              <a:rPr sz="2030" spc="-9" dirty="0">
                <a:latin typeface="Wingdings"/>
                <a:cs typeface="Wingdings"/>
              </a:rPr>
              <a:t></a:t>
            </a:r>
            <a:r>
              <a:rPr sz="2030" spc="-93" dirty="0">
                <a:latin typeface="Times New Roman"/>
                <a:cs typeface="Times New Roman"/>
              </a:rPr>
              <a:t> </a:t>
            </a:r>
            <a:r>
              <a:rPr lang="uk-UA" sz="2030" spc="-93" dirty="0">
                <a:latin typeface="Times New Roman"/>
                <a:cs typeface="Times New Roman"/>
              </a:rPr>
              <a:t>поступово зменшуючи дозу </a:t>
            </a:r>
            <a:r>
              <a:rPr sz="2030" spc="-4" dirty="0">
                <a:latin typeface="Wingdings"/>
                <a:cs typeface="Wingdings"/>
              </a:rPr>
              <a:t></a:t>
            </a:r>
            <a:r>
              <a:rPr sz="2030" spc="-93" dirty="0">
                <a:latin typeface="Times New Roman"/>
                <a:cs typeface="Times New Roman"/>
              </a:rPr>
              <a:t> </a:t>
            </a:r>
            <a:r>
              <a:rPr sz="2030" spc="-9" dirty="0">
                <a:latin typeface="Calibri"/>
                <a:cs typeface="Calibri"/>
              </a:rPr>
              <a:t> </a:t>
            </a:r>
            <a:r>
              <a:rPr sz="2030" spc="-446" dirty="0">
                <a:latin typeface="Calibri"/>
                <a:cs typeface="Calibri"/>
              </a:rPr>
              <a:t> </a:t>
            </a:r>
            <a:r>
              <a:rPr sz="2030" dirty="0">
                <a:latin typeface="Calibri"/>
                <a:cs typeface="Calibri"/>
              </a:rPr>
              <a:t>isosorbide </a:t>
            </a:r>
            <a:r>
              <a:rPr sz="2030" spc="-9" dirty="0">
                <a:latin typeface="Calibri"/>
                <a:cs typeface="Calibri"/>
              </a:rPr>
              <a:t>dinitrate</a:t>
            </a:r>
            <a:endParaRPr sz="2030" dirty="0">
              <a:latin typeface="Calibri"/>
              <a:cs typeface="Calibri"/>
            </a:endParaRPr>
          </a:p>
          <a:p>
            <a:pPr marL="177623" indent="-166977">
              <a:spcBef>
                <a:spcPts val="459"/>
              </a:spcBef>
              <a:buFont typeface="Arial MT"/>
              <a:buChar char="•"/>
              <a:tabLst>
                <a:tab pos="178183" algn="l"/>
              </a:tabLst>
            </a:pPr>
            <a:r>
              <a:rPr sz="2030" spc="4" dirty="0">
                <a:latin typeface="Calibri"/>
                <a:cs typeface="Calibri"/>
              </a:rPr>
              <a:t>K+</a:t>
            </a:r>
            <a:r>
              <a:rPr sz="2030" spc="-9" dirty="0">
                <a:latin typeface="Calibri"/>
                <a:cs typeface="Calibri"/>
              </a:rPr>
              <a:t> </a:t>
            </a:r>
            <a:r>
              <a:rPr lang="uk-UA" sz="2030" spc="-9" dirty="0">
                <a:latin typeface="Calibri"/>
                <a:cs typeface="Calibri"/>
              </a:rPr>
              <a:t>та </a:t>
            </a:r>
            <a:r>
              <a:rPr sz="2030" spc="-9" dirty="0">
                <a:latin typeface="Calibri"/>
                <a:cs typeface="Calibri"/>
              </a:rPr>
              <a:t> </a:t>
            </a:r>
            <a:r>
              <a:rPr sz="2030" spc="4" dirty="0">
                <a:latin typeface="Calibri"/>
                <a:cs typeface="Calibri"/>
              </a:rPr>
              <a:t>Mg+</a:t>
            </a:r>
            <a:r>
              <a:rPr sz="2030" spc="-4" dirty="0">
                <a:latin typeface="Calibri"/>
                <a:cs typeface="Calibri"/>
              </a:rPr>
              <a:t> </a:t>
            </a:r>
            <a:endParaRPr sz="2030" dirty="0">
              <a:latin typeface="Calibri"/>
              <a:cs typeface="Calibri"/>
            </a:endParaRPr>
          </a:p>
        </p:txBody>
      </p:sp>
      <p:graphicFrame>
        <p:nvGraphicFramePr>
          <p:cNvPr id="5" name="object 5"/>
          <p:cNvGraphicFramePr>
            <a:graphicFrameLocks noGrp="1"/>
          </p:cNvGraphicFramePr>
          <p:nvPr/>
        </p:nvGraphicFramePr>
        <p:xfrm>
          <a:off x="2413607" y="4361638"/>
          <a:ext cx="7762872" cy="1646317"/>
        </p:xfrm>
        <a:graphic>
          <a:graphicData uri="http://schemas.openxmlformats.org/drawingml/2006/table">
            <a:tbl>
              <a:tblPr firstRow="1" bandRow="1">
                <a:tableStyleId>{2D5ABB26-0587-4C30-8999-92F81FD0307C}</a:tableStyleId>
              </a:tblPr>
              <a:tblGrid>
                <a:gridCol w="1049991">
                  <a:extLst>
                    <a:ext uri="{9D8B030D-6E8A-4147-A177-3AD203B41FA5}">
                      <a16:colId xmlns:a16="http://schemas.microsoft.com/office/drawing/2014/main" val="20000"/>
                    </a:ext>
                  </a:extLst>
                </a:gridCol>
                <a:gridCol w="1164291">
                  <a:extLst>
                    <a:ext uri="{9D8B030D-6E8A-4147-A177-3AD203B41FA5}">
                      <a16:colId xmlns:a16="http://schemas.microsoft.com/office/drawing/2014/main" val="20001"/>
                    </a:ext>
                  </a:extLst>
                </a:gridCol>
                <a:gridCol w="1030941">
                  <a:extLst>
                    <a:ext uri="{9D8B030D-6E8A-4147-A177-3AD203B41FA5}">
                      <a16:colId xmlns:a16="http://schemas.microsoft.com/office/drawing/2014/main" val="20002"/>
                    </a:ext>
                  </a:extLst>
                </a:gridCol>
                <a:gridCol w="1106020">
                  <a:extLst>
                    <a:ext uri="{9D8B030D-6E8A-4147-A177-3AD203B41FA5}">
                      <a16:colId xmlns:a16="http://schemas.microsoft.com/office/drawing/2014/main" val="20003"/>
                    </a:ext>
                  </a:extLst>
                </a:gridCol>
                <a:gridCol w="894789">
                  <a:extLst>
                    <a:ext uri="{9D8B030D-6E8A-4147-A177-3AD203B41FA5}">
                      <a16:colId xmlns:a16="http://schemas.microsoft.com/office/drawing/2014/main" val="20004"/>
                    </a:ext>
                  </a:extLst>
                </a:gridCol>
                <a:gridCol w="1281952">
                  <a:extLst>
                    <a:ext uri="{9D8B030D-6E8A-4147-A177-3AD203B41FA5}">
                      <a16:colId xmlns:a16="http://schemas.microsoft.com/office/drawing/2014/main" val="20005"/>
                    </a:ext>
                  </a:extLst>
                </a:gridCol>
                <a:gridCol w="1234888">
                  <a:extLst>
                    <a:ext uri="{9D8B030D-6E8A-4147-A177-3AD203B41FA5}">
                      <a16:colId xmlns:a16="http://schemas.microsoft.com/office/drawing/2014/main" val="20006"/>
                    </a:ext>
                  </a:extLst>
                </a:gridCol>
              </a:tblGrid>
              <a:tr h="465267">
                <a:tc>
                  <a:txBody>
                    <a:bodyPr/>
                    <a:lstStyle/>
                    <a:p>
                      <a:pPr marL="74295">
                        <a:lnSpc>
                          <a:spcPct val="100000"/>
                        </a:lnSpc>
                        <a:spcBef>
                          <a:spcPts val="229"/>
                        </a:spcBef>
                      </a:pPr>
                      <a:r>
                        <a:rPr sz="1300" b="1" spc="-20" dirty="0">
                          <a:solidFill>
                            <a:srgbClr val="FFFFFF"/>
                          </a:solidFill>
                          <a:latin typeface="Calibri"/>
                          <a:cs typeface="Calibri"/>
                        </a:rPr>
                        <a:t>Total</a:t>
                      </a:r>
                      <a:r>
                        <a:rPr sz="1300" b="1" spc="-35" dirty="0">
                          <a:solidFill>
                            <a:srgbClr val="FFFFFF"/>
                          </a:solidFill>
                          <a:latin typeface="Calibri"/>
                          <a:cs typeface="Calibri"/>
                        </a:rPr>
                        <a:t> </a:t>
                      </a:r>
                      <a:r>
                        <a:rPr sz="1300" b="1" spc="10" dirty="0">
                          <a:solidFill>
                            <a:srgbClr val="FFFFFF"/>
                          </a:solidFill>
                          <a:latin typeface="Calibri"/>
                          <a:cs typeface="Calibri"/>
                        </a:rPr>
                        <a:t>weight</a:t>
                      </a:r>
                      <a:endParaRPr sz="1300">
                        <a:latin typeface="Calibri"/>
                        <a:cs typeface="Calibri"/>
                      </a:endParaRPr>
                    </a:p>
                    <a:p>
                      <a:pPr marL="74295">
                        <a:lnSpc>
                          <a:spcPct val="100000"/>
                        </a:lnSpc>
                        <a:spcBef>
                          <a:spcPts val="45"/>
                        </a:spcBef>
                      </a:pPr>
                      <a:r>
                        <a:rPr sz="1300" spc="300" dirty="0">
                          <a:solidFill>
                            <a:srgbClr val="FFFFFF"/>
                          </a:solidFill>
                          <a:latin typeface="Cambria Math"/>
                          <a:cs typeface="Cambria Math"/>
                        </a:rPr>
                        <a:t>𝗈</a:t>
                      </a:r>
                      <a:endParaRPr sz="1300">
                        <a:latin typeface="Cambria Math"/>
                        <a:cs typeface="Cambria Math"/>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67665">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5"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5565" marR="23622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556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5990">
                <a:tc>
                  <a:txBody>
                    <a:bodyPr/>
                    <a:lstStyle/>
                    <a:p>
                      <a:pPr marL="74295" marR="168275">
                        <a:lnSpc>
                          <a:spcPct val="102400"/>
                        </a:lnSpc>
                        <a:spcBef>
                          <a:spcPts val="200"/>
                        </a:spcBef>
                      </a:pPr>
                      <a:r>
                        <a:rPr sz="1300" spc="15" dirty="0">
                          <a:latin typeface="Calibri"/>
                          <a:cs typeface="Calibri"/>
                        </a:rPr>
                        <a:t>-4 kg </a:t>
                      </a:r>
                      <a:r>
                        <a:rPr sz="1300" spc="20" dirty="0">
                          <a:latin typeface="Calibri"/>
                          <a:cs typeface="Calibri"/>
                        </a:rPr>
                        <a:t> </a:t>
                      </a:r>
                      <a:r>
                        <a:rPr sz="1300" dirty="0">
                          <a:latin typeface="Calibri"/>
                          <a:cs typeface="Calibri"/>
                        </a:rPr>
                        <a:t>(0</a:t>
                      </a:r>
                      <a:r>
                        <a:rPr sz="1300" spc="-5" dirty="0">
                          <a:latin typeface="Calibri"/>
                          <a:cs typeface="Calibri"/>
                        </a:rPr>
                        <a:t>.</a:t>
                      </a:r>
                      <a:r>
                        <a:rPr sz="1300" dirty="0">
                          <a:latin typeface="Calibri"/>
                          <a:cs typeface="Calibri"/>
                        </a:rPr>
                        <a:t>26/40</a:t>
                      </a:r>
                      <a:r>
                        <a:rPr sz="1300" spc="-40" dirty="0">
                          <a:latin typeface="Times New Roman"/>
                          <a:cs typeface="Times New Roman"/>
                        </a:rPr>
                        <a:t> </a:t>
                      </a:r>
                      <a:r>
                        <a:rPr sz="1300" spc="-5" dirty="0">
                          <a:latin typeface="Calibri"/>
                          <a:cs typeface="Calibri"/>
                        </a:rPr>
                        <a:t>m</a:t>
                      </a:r>
                      <a:r>
                        <a:rPr sz="1300" dirty="0">
                          <a:latin typeface="Calibri"/>
                          <a:cs typeface="Calibri"/>
                        </a:rPr>
                        <a:t>g </a:t>
                      </a:r>
                      <a:r>
                        <a:rPr sz="1300" dirty="0">
                          <a:latin typeface="Times New Roman"/>
                          <a:cs typeface="Times New Roman"/>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2412"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3,234</a:t>
                      </a:r>
                      <a:r>
                        <a:rPr sz="1300" spc="-45" dirty="0">
                          <a:latin typeface="Calibri"/>
                          <a:cs typeface="Calibri"/>
                        </a:rPr>
                        <a:t> </a:t>
                      </a:r>
                      <a:r>
                        <a:rPr sz="1300" spc="20" dirty="0">
                          <a:latin typeface="Calibri"/>
                          <a:cs typeface="Calibri"/>
                        </a:rPr>
                        <a:t>mL</a:t>
                      </a:r>
                      <a:endParaRPr sz="1300">
                        <a:latin typeface="Calibri"/>
                        <a:cs typeface="Calibri"/>
                      </a:endParaRPr>
                    </a:p>
                    <a:p>
                      <a:pPr marL="74295">
                        <a:lnSpc>
                          <a:spcPct val="100000"/>
                        </a:lnSpc>
                        <a:spcBef>
                          <a:spcPts val="35"/>
                        </a:spcBef>
                      </a:pPr>
                      <a:r>
                        <a:rPr sz="1300" spc="15" dirty="0">
                          <a:latin typeface="Calibri"/>
                          <a:cs typeface="Calibri"/>
                        </a:rPr>
                        <a:t>(1.44ml/kg/hr)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4.3</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0" dirty="0">
                          <a:latin typeface="Calibri"/>
                          <a:cs typeface="Calibri"/>
                        </a:rPr>
                        <a:t>3.1</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36%</a:t>
                      </a:r>
                      <a:r>
                        <a:rPr sz="1300" spc="29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132</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3.3</a:t>
                      </a:r>
                      <a:r>
                        <a:rPr sz="1300" spc="-10" dirty="0">
                          <a:latin typeface="Calibri"/>
                          <a:cs typeface="Calibri"/>
                        </a:rPr>
                        <a:t> </a:t>
                      </a:r>
                      <a:r>
                        <a:rPr sz="1300" spc="10" dirty="0">
                          <a:latin typeface="Calibri"/>
                          <a:cs typeface="Calibri"/>
                        </a:rPr>
                        <a:t>mmol/L.</a:t>
                      </a:r>
                      <a:r>
                        <a:rPr sz="1300"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8" name="object 8"/>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9" name="object 9"/>
          <p:cNvSpPr/>
          <p:nvPr/>
        </p:nvSpPr>
        <p:spPr>
          <a:xfrm>
            <a:off x="6190130" y="2212042"/>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12534" y="819857"/>
            <a:ext cx="1617682"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4</a:t>
            </a:r>
            <a:endParaRPr spc="13" dirty="0"/>
          </a:p>
        </p:txBody>
      </p:sp>
      <p:sp>
        <p:nvSpPr>
          <p:cNvPr id="3" name="object 3"/>
          <p:cNvSpPr txBox="1"/>
          <p:nvPr/>
        </p:nvSpPr>
        <p:spPr>
          <a:xfrm>
            <a:off x="2071396" y="2235796"/>
            <a:ext cx="3909526" cy="1842321"/>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lang="uk-UA" sz="2030" spc="4" dirty="0">
                <a:cs typeface="Calibri"/>
              </a:rPr>
              <a:t>ЧСС: 88 </a:t>
            </a:r>
            <a:r>
              <a:rPr lang="uk-UA" sz="2030" spc="4" dirty="0" err="1">
                <a:cs typeface="Calibri"/>
              </a:rPr>
              <a:t>уд</a:t>
            </a:r>
            <a:r>
              <a:rPr lang="uk-UA" sz="2030" spc="4" dirty="0">
                <a:cs typeface="Calibri"/>
              </a:rPr>
              <a:t>/хв, АТ: 110/83 мм </a:t>
            </a:r>
            <a:r>
              <a:rPr lang="uk-UA" sz="2030" spc="4" dirty="0" err="1">
                <a:cs typeface="Calibri"/>
              </a:rPr>
              <a:t>рт.ст</a:t>
            </a:r>
            <a:r>
              <a:rPr lang="uk-UA" sz="2030" spc="4" dirty="0">
                <a:cs typeface="Calibri"/>
              </a:rPr>
              <a:t>., ЧД</a:t>
            </a:r>
            <a:r>
              <a:rPr lang="en-GB" sz="2030" spc="4" dirty="0">
                <a:cs typeface="Calibri"/>
              </a:rPr>
              <a:t>: 16 </a:t>
            </a:r>
            <a:r>
              <a:rPr lang="uk-UA" sz="2030" spc="4" dirty="0" err="1">
                <a:cs typeface="Calibri"/>
              </a:rPr>
              <a:t>уд</a:t>
            </a:r>
            <a:r>
              <a:rPr lang="uk-UA" sz="2030" spc="4" dirty="0">
                <a:cs typeface="Calibri"/>
              </a:rPr>
              <a:t>/хв, 02</a:t>
            </a:r>
            <a:r>
              <a:rPr lang="en-GB" sz="2030" spc="4" dirty="0">
                <a:cs typeface="Calibri"/>
              </a:rPr>
              <a:t>Sat: 94%, </a:t>
            </a:r>
            <a:r>
              <a:rPr lang="uk-UA" sz="2030" spc="4" dirty="0">
                <a:cs typeface="Calibri"/>
              </a:rPr>
              <a:t>ЦВТ</a:t>
            </a:r>
            <a:r>
              <a:rPr lang="en-GB" sz="2030" spc="4" dirty="0">
                <a:cs typeface="Calibri"/>
              </a:rPr>
              <a:t> 14</a:t>
            </a:r>
            <a:r>
              <a:rPr lang="uk-UA" sz="2030" spc="4" dirty="0">
                <a:cs typeface="Calibri"/>
              </a:rPr>
              <a:t>мм </a:t>
            </a:r>
            <a:r>
              <a:rPr lang="uk-UA" sz="2030" spc="4" dirty="0" err="1">
                <a:cs typeface="Calibri"/>
              </a:rPr>
              <a:t>рт.ст</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err="1">
                <a:cs typeface="Calibri"/>
              </a:rPr>
              <a:t>Лазикс</a:t>
            </a:r>
            <a:r>
              <a:rPr lang="uk-UA" sz="2030" spc="4" dirty="0">
                <a:cs typeface="Calibri"/>
              </a:rPr>
              <a:t>, добова доза 200 мг (3-й день)</a:t>
            </a:r>
          </a:p>
          <a:p>
            <a:pPr marL="200036" marR="26896" indent="-166977">
              <a:lnSpc>
                <a:spcPts val="2206"/>
              </a:lnSpc>
              <a:spcBef>
                <a:spcPts val="366"/>
              </a:spcBef>
              <a:buFont typeface="Arial MT"/>
              <a:buChar char="•"/>
              <a:tabLst>
                <a:tab pos="200595" algn="l"/>
              </a:tabLst>
            </a:pPr>
            <a:r>
              <a:rPr lang="uk-UA" sz="2030" spc="4" dirty="0">
                <a:cs typeface="Calibri"/>
              </a:rPr>
              <a:t>Хрипи в 1/3 легеневих полів</a:t>
            </a:r>
            <a:endParaRPr sz="2030" dirty="0">
              <a:latin typeface="Calibri"/>
              <a:cs typeface="Calibri"/>
            </a:endParaRPr>
          </a:p>
        </p:txBody>
      </p:sp>
      <p:sp>
        <p:nvSpPr>
          <p:cNvPr id="4" name="object 4"/>
          <p:cNvSpPr txBox="1"/>
          <p:nvPr/>
        </p:nvSpPr>
        <p:spPr>
          <a:xfrm>
            <a:off x="6207160" y="2269413"/>
            <a:ext cx="3748603" cy="963015"/>
          </a:xfrm>
          <a:prstGeom prst="rect">
            <a:avLst/>
          </a:prstGeom>
        </p:spPr>
        <p:txBody>
          <a:bodyPr vert="horz" wrap="square" lIns="0" tIns="12886" rIns="0" bIns="0" rtlCol="0">
            <a:spAutoFit/>
          </a:bodyPr>
          <a:lstStyle/>
          <a:p>
            <a:pPr marL="177623" marR="4483" indent="-166977">
              <a:spcBef>
                <a:spcPts val="101"/>
              </a:spcBef>
              <a:buFont typeface="Arial MT"/>
              <a:buChar char="•"/>
              <a:tabLst>
                <a:tab pos="178183" algn="l"/>
              </a:tabLst>
            </a:pPr>
            <a:r>
              <a:rPr lang="ru-RU" sz="2030" dirty="0">
                <a:cs typeface="Calibri"/>
              </a:rPr>
              <a:t>Лазикс 80 мг в/в </a:t>
            </a:r>
            <a:r>
              <a:rPr lang="ru-RU" sz="2030" dirty="0" err="1">
                <a:cs typeface="Calibri"/>
              </a:rPr>
              <a:t>крапельно</a:t>
            </a:r>
            <a:r>
              <a:rPr lang="ru-RU" sz="2030" dirty="0">
                <a:cs typeface="Calibri"/>
              </a:rPr>
              <a:t> та </a:t>
            </a:r>
            <a:r>
              <a:rPr lang="ru-RU" sz="2030" dirty="0" err="1">
                <a:cs typeface="Calibri"/>
              </a:rPr>
              <a:t>болюси</a:t>
            </a:r>
            <a:r>
              <a:rPr lang="ru-RU" sz="2030" dirty="0">
                <a:cs typeface="Calibri"/>
              </a:rPr>
              <a:t> за потреби.</a:t>
            </a:r>
          </a:p>
          <a:p>
            <a:pPr marL="177623" marR="4483" indent="-166977">
              <a:spcBef>
                <a:spcPts val="101"/>
              </a:spcBef>
              <a:buFont typeface="Arial MT"/>
              <a:buChar char="•"/>
              <a:tabLst>
                <a:tab pos="178183" algn="l"/>
              </a:tabLst>
            </a:pPr>
            <a:r>
              <a:rPr sz="2030" spc="4" dirty="0">
                <a:latin typeface="Calibri"/>
                <a:cs typeface="Calibri"/>
              </a:rPr>
              <a:t>K+</a:t>
            </a:r>
            <a:r>
              <a:rPr sz="2030" spc="-9" dirty="0">
                <a:latin typeface="Calibri"/>
                <a:cs typeface="Calibri"/>
              </a:rPr>
              <a:t> </a:t>
            </a:r>
            <a:r>
              <a:rPr lang="uk-UA" sz="2030" spc="-9" dirty="0">
                <a:latin typeface="Calibri"/>
                <a:cs typeface="Calibri"/>
              </a:rPr>
              <a:t>та</a:t>
            </a:r>
            <a:r>
              <a:rPr sz="2030" spc="-9" dirty="0">
                <a:latin typeface="Calibri"/>
                <a:cs typeface="Calibri"/>
              </a:rPr>
              <a:t> </a:t>
            </a:r>
            <a:r>
              <a:rPr sz="2030" spc="4" dirty="0">
                <a:latin typeface="Calibri"/>
                <a:cs typeface="Calibri"/>
              </a:rPr>
              <a:t>Mg+</a:t>
            </a:r>
            <a:r>
              <a:rPr sz="2030" spc="-4" dirty="0">
                <a:latin typeface="Calibri"/>
                <a:cs typeface="Calibri"/>
              </a:rPr>
              <a:t> </a:t>
            </a:r>
            <a:endParaRPr sz="2030" dirty="0">
              <a:latin typeface="Calibri"/>
              <a:cs typeface="Calibri"/>
            </a:endParaRPr>
          </a:p>
        </p:txBody>
      </p:sp>
      <p:graphicFrame>
        <p:nvGraphicFramePr>
          <p:cNvPr id="5" name="object 5"/>
          <p:cNvGraphicFramePr>
            <a:graphicFrameLocks noGrp="1"/>
          </p:cNvGraphicFramePr>
          <p:nvPr/>
        </p:nvGraphicFramePr>
        <p:xfrm>
          <a:off x="1961786" y="4420805"/>
          <a:ext cx="8076640" cy="1530466"/>
        </p:xfrm>
        <a:graphic>
          <a:graphicData uri="http://schemas.openxmlformats.org/drawingml/2006/table">
            <a:tbl>
              <a:tblPr firstRow="1" bandRow="1">
                <a:tableStyleId>{2D5ABB26-0587-4C30-8999-92F81FD0307C}</a:tableStyleId>
              </a:tblPr>
              <a:tblGrid>
                <a:gridCol w="1153646">
                  <a:extLst>
                    <a:ext uri="{9D8B030D-6E8A-4147-A177-3AD203B41FA5}">
                      <a16:colId xmlns:a16="http://schemas.microsoft.com/office/drawing/2014/main" val="20000"/>
                    </a:ext>
                  </a:extLst>
                </a:gridCol>
                <a:gridCol w="1153646">
                  <a:extLst>
                    <a:ext uri="{9D8B030D-6E8A-4147-A177-3AD203B41FA5}">
                      <a16:colId xmlns:a16="http://schemas.microsoft.com/office/drawing/2014/main" val="20001"/>
                    </a:ext>
                  </a:extLst>
                </a:gridCol>
                <a:gridCol w="1260101">
                  <a:extLst>
                    <a:ext uri="{9D8B030D-6E8A-4147-A177-3AD203B41FA5}">
                      <a16:colId xmlns:a16="http://schemas.microsoft.com/office/drawing/2014/main" val="20002"/>
                    </a:ext>
                  </a:extLst>
                </a:gridCol>
                <a:gridCol w="1117787">
                  <a:extLst>
                    <a:ext uri="{9D8B030D-6E8A-4147-A177-3AD203B41FA5}">
                      <a16:colId xmlns:a16="http://schemas.microsoft.com/office/drawing/2014/main" val="20003"/>
                    </a:ext>
                  </a:extLst>
                </a:gridCol>
                <a:gridCol w="1083048">
                  <a:extLst>
                    <a:ext uri="{9D8B030D-6E8A-4147-A177-3AD203B41FA5}">
                      <a16:colId xmlns:a16="http://schemas.microsoft.com/office/drawing/2014/main" val="20004"/>
                    </a:ext>
                  </a:extLst>
                </a:gridCol>
                <a:gridCol w="1154206">
                  <a:extLst>
                    <a:ext uri="{9D8B030D-6E8A-4147-A177-3AD203B41FA5}">
                      <a16:colId xmlns:a16="http://schemas.microsoft.com/office/drawing/2014/main" val="20005"/>
                    </a:ext>
                  </a:extLst>
                </a:gridCol>
                <a:gridCol w="1154206">
                  <a:extLst>
                    <a:ext uri="{9D8B030D-6E8A-4147-A177-3AD203B41FA5}">
                      <a16:colId xmlns:a16="http://schemas.microsoft.com/office/drawing/2014/main" val="20006"/>
                    </a:ext>
                  </a:extLst>
                </a:gridCol>
              </a:tblGrid>
              <a:tr h="465267">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35560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5"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96570"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0"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6200">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865990">
                <a:tc>
                  <a:txBody>
                    <a:bodyPr/>
                    <a:lstStyle/>
                    <a:p>
                      <a:pPr marL="74295">
                        <a:lnSpc>
                          <a:spcPct val="100000"/>
                        </a:lnSpc>
                        <a:spcBef>
                          <a:spcPts val="240"/>
                        </a:spcBef>
                      </a:pPr>
                      <a:r>
                        <a:rPr sz="1300" spc="15" dirty="0">
                          <a:latin typeface="Calibri"/>
                          <a:cs typeface="Calibri"/>
                        </a:rPr>
                        <a:t>-7kg</a:t>
                      </a:r>
                      <a:r>
                        <a:rPr sz="1300" spc="-40" dirty="0">
                          <a:latin typeface="Calibri"/>
                          <a:cs typeface="Calibri"/>
                        </a:rPr>
                        <a:t> </a:t>
                      </a:r>
                      <a:r>
                        <a:rPr sz="1300" spc="15" dirty="0">
                          <a:latin typeface="Calibri"/>
                          <a:cs typeface="Calibri"/>
                        </a:rPr>
                        <a:t>(0.35/40</a:t>
                      </a:r>
                      <a:endParaRPr sz="1300">
                        <a:latin typeface="Calibri"/>
                        <a:cs typeface="Calibri"/>
                      </a:endParaRPr>
                    </a:p>
                    <a:p>
                      <a:pPr marL="74295" marR="292735">
                        <a:lnSpc>
                          <a:spcPts val="1789"/>
                        </a:lnSpc>
                        <a:spcBef>
                          <a:spcPts val="55"/>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2,871</a:t>
                      </a:r>
                      <a:r>
                        <a:rPr sz="1300" spc="-25"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(1.32</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6.8</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3.4</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C00000"/>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38%</a:t>
                      </a:r>
                      <a:r>
                        <a:rPr sz="1300" spc="-4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5565">
                        <a:lnSpc>
                          <a:spcPct val="100000"/>
                        </a:lnSpc>
                        <a:spcBef>
                          <a:spcPts val="240"/>
                        </a:spcBef>
                      </a:pPr>
                      <a:r>
                        <a:rPr sz="1300" spc="15" dirty="0">
                          <a:latin typeface="Calibri"/>
                          <a:cs typeface="Calibri"/>
                        </a:rPr>
                        <a:t>134</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3.9</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p:nvPr/>
        </p:nvSpPr>
        <p:spPr>
          <a:xfrm>
            <a:off x="1944893" y="2152874"/>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9" name="object 9"/>
          <p:cNvSpPr/>
          <p:nvPr/>
        </p:nvSpPr>
        <p:spPr>
          <a:xfrm>
            <a:off x="6130963" y="2197250"/>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2860"/>
                </a:lnTo>
                <a:lnTo>
                  <a:pt x="47244" y="47244"/>
                </a:lnTo>
                <a:lnTo>
                  <a:pt x="4632960" y="47244"/>
                </a:lnTo>
                <a:lnTo>
                  <a:pt x="4632960" y="22860"/>
                </a:lnTo>
                <a:lnTo>
                  <a:pt x="4655820" y="47244"/>
                </a:lnTo>
                <a:lnTo>
                  <a:pt x="4655820" y="2135124"/>
                </a:lnTo>
                <a:lnTo>
                  <a:pt x="4680204" y="2135124"/>
                </a:lnTo>
                <a:close/>
              </a:path>
              <a:path w="4680584" h="2135504">
                <a:moveTo>
                  <a:pt x="47244" y="47244"/>
                </a:moveTo>
                <a:lnTo>
                  <a:pt x="47244" y="22860"/>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2860"/>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0771" y="705885"/>
            <a:ext cx="2060886"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5</a:t>
            </a:r>
            <a:endParaRPr spc="13" dirty="0"/>
          </a:p>
        </p:txBody>
      </p:sp>
      <p:sp>
        <p:nvSpPr>
          <p:cNvPr id="3" name="object 3"/>
          <p:cNvSpPr txBox="1"/>
          <p:nvPr/>
        </p:nvSpPr>
        <p:spPr>
          <a:xfrm>
            <a:off x="2301239" y="2235796"/>
            <a:ext cx="3578038" cy="1842321"/>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lang="uk-UA" sz="2030" spc="4" dirty="0">
                <a:cs typeface="Calibri"/>
              </a:rPr>
              <a:t>ЧСС: 93 </a:t>
            </a:r>
            <a:r>
              <a:rPr lang="uk-UA" sz="2030" spc="4" dirty="0" err="1">
                <a:cs typeface="Calibri"/>
              </a:rPr>
              <a:t>уд</a:t>
            </a:r>
            <a:r>
              <a:rPr lang="uk-UA" sz="2030" spc="4" dirty="0">
                <a:cs typeface="Calibri"/>
              </a:rPr>
              <a:t>/хв, АТ: 120/79 мм </a:t>
            </a:r>
            <a:r>
              <a:rPr lang="uk-UA" sz="2030" spc="4" dirty="0" err="1">
                <a:cs typeface="Calibri"/>
              </a:rPr>
              <a:t>рт.ст</a:t>
            </a:r>
            <a:r>
              <a:rPr lang="uk-UA" sz="2030" spc="4" dirty="0">
                <a:cs typeface="Calibri"/>
              </a:rPr>
              <a:t>., ЧД</a:t>
            </a:r>
            <a:r>
              <a:rPr lang="en-GB" sz="2030" spc="4" dirty="0">
                <a:cs typeface="Calibri"/>
              </a:rPr>
              <a:t>: 15 </a:t>
            </a:r>
            <a:r>
              <a:rPr lang="uk-UA" sz="2030" spc="4" dirty="0" err="1">
                <a:cs typeface="Calibri"/>
              </a:rPr>
              <a:t>уд</a:t>
            </a:r>
            <a:r>
              <a:rPr lang="uk-UA" sz="2030" spc="4" dirty="0">
                <a:cs typeface="Calibri"/>
              </a:rPr>
              <a:t>/хв, 02</a:t>
            </a:r>
            <a:r>
              <a:rPr lang="en-GB" sz="2030" spc="4" dirty="0">
                <a:cs typeface="Calibri"/>
              </a:rPr>
              <a:t>Sat: 95%, </a:t>
            </a:r>
            <a:r>
              <a:rPr lang="uk-UA" sz="2030" spc="4" dirty="0">
                <a:cs typeface="Calibri"/>
              </a:rPr>
              <a:t>ЦВТ</a:t>
            </a:r>
            <a:r>
              <a:rPr lang="en-GB" sz="2030" spc="4" dirty="0">
                <a:cs typeface="Calibri"/>
              </a:rPr>
              <a:t> 12</a:t>
            </a:r>
            <a:r>
              <a:rPr lang="uk-UA" sz="2030" spc="4" dirty="0">
                <a:cs typeface="Calibri"/>
              </a:rPr>
              <a:t>мм </a:t>
            </a:r>
            <a:r>
              <a:rPr lang="uk-UA" sz="2030" spc="4" dirty="0" err="1">
                <a:cs typeface="Calibri"/>
              </a:rPr>
              <a:t>рт.ст</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err="1">
                <a:cs typeface="Calibri"/>
              </a:rPr>
              <a:t>Лазикс</a:t>
            </a:r>
            <a:r>
              <a:rPr lang="uk-UA" sz="2030" spc="4" dirty="0">
                <a:cs typeface="Calibri"/>
              </a:rPr>
              <a:t>, добова доза 160 мг (4-й день)</a:t>
            </a:r>
          </a:p>
          <a:p>
            <a:pPr marL="200036" marR="26896" indent="-166977">
              <a:lnSpc>
                <a:spcPts val="2206"/>
              </a:lnSpc>
              <a:spcBef>
                <a:spcPts val="366"/>
              </a:spcBef>
              <a:buFont typeface="Arial MT"/>
              <a:buChar char="•"/>
              <a:tabLst>
                <a:tab pos="200595" algn="l"/>
              </a:tabLst>
            </a:pPr>
            <a:r>
              <a:rPr lang="uk-UA" sz="2030" spc="4" dirty="0">
                <a:cs typeface="Calibri"/>
              </a:rPr>
              <a:t>Хрипи в 1/3 легеневих полів</a:t>
            </a:r>
            <a:endParaRPr sz="2030" dirty="0">
              <a:latin typeface="Calibri"/>
              <a:cs typeface="Calibri"/>
            </a:endParaRPr>
          </a:p>
        </p:txBody>
      </p:sp>
      <p:sp>
        <p:nvSpPr>
          <p:cNvPr id="4" name="object 4"/>
          <p:cNvSpPr txBox="1"/>
          <p:nvPr/>
        </p:nvSpPr>
        <p:spPr>
          <a:xfrm>
            <a:off x="6207160" y="2269414"/>
            <a:ext cx="3520327" cy="325405"/>
          </a:xfrm>
          <a:prstGeom prst="rect">
            <a:avLst/>
          </a:prstGeom>
        </p:spPr>
        <p:txBody>
          <a:bodyPr vert="horz" wrap="square" lIns="0" tIns="12886" rIns="0" bIns="0" rtlCol="0">
            <a:spAutoFit/>
          </a:bodyPr>
          <a:lstStyle/>
          <a:p>
            <a:pPr marL="177623" indent="-166977">
              <a:spcBef>
                <a:spcPts val="101"/>
              </a:spcBef>
              <a:buFont typeface="Arial MT"/>
              <a:buChar char="•"/>
              <a:tabLst>
                <a:tab pos="178183" algn="l"/>
              </a:tabLst>
            </a:pPr>
            <a:r>
              <a:rPr lang="uk-UA" sz="2030" spc="4" dirty="0">
                <a:latin typeface="Calibri"/>
                <a:cs typeface="Calibri"/>
              </a:rPr>
              <a:t>В/В </a:t>
            </a:r>
            <a:r>
              <a:rPr lang="uk-UA" sz="2030" spc="4" dirty="0" err="1">
                <a:latin typeface="Calibri"/>
                <a:cs typeface="Calibri"/>
              </a:rPr>
              <a:t>Лазікс</a:t>
            </a:r>
            <a:r>
              <a:rPr sz="2030" dirty="0">
                <a:latin typeface="Wingdings"/>
                <a:cs typeface="Wingdings"/>
              </a:rPr>
              <a:t></a:t>
            </a:r>
            <a:r>
              <a:rPr sz="2030" spc="-62" dirty="0">
                <a:latin typeface="Times New Roman"/>
                <a:cs typeface="Times New Roman"/>
              </a:rPr>
              <a:t> </a:t>
            </a:r>
            <a:r>
              <a:rPr lang="uk-UA" sz="2030" dirty="0" err="1">
                <a:latin typeface="Calibri"/>
                <a:cs typeface="Calibri"/>
              </a:rPr>
              <a:t>Лазікс</a:t>
            </a:r>
            <a:r>
              <a:rPr lang="uk-UA" sz="2030" dirty="0">
                <a:latin typeface="Calibri"/>
                <a:cs typeface="Calibri"/>
              </a:rPr>
              <a:t> </a:t>
            </a:r>
            <a:r>
              <a:rPr lang="en-US" sz="2030" dirty="0">
                <a:latin typeface="Calibri"/>
                <a:cs typeface="Calibri"/>
              </a:rPr>
              <a:t>per </a:t>
            </a:r>
            <a:r>
              <a:rPr lang="en-US" sz="2030" dirty="0" err="1">
                <a:latin typeface="Calibri"/>
                <a:cs typeface="Calibri"/>
              </a:rPr>
              <a:t>os</a:t>
            </a:r>
            <a:endParaRPr sz="2030" dirty="0">
              <a:latin typeface="Calibri"/>
              <a:cs typeface="Calibri"/>
            </a:endParaRPr>
          </a:p>
        </p:txBody>
      </p:sp>
      <p:graphicFrame>
        <p:nvGraphicFramePr>
          <p:cNvPr id="5" name="object 5"/>
          <p:cNvGraphicFramePr>
            <a:graphicFrameLocks noGrp="1"/>
          </p:cNvGraphicFramePr>
          <p:nvPr/>
        </p:nvGraphicFramePr>
        <p:xfrm>
          <a:off x="1856899" y="4282300"/>
          <a:ext cx="8377514" cy="1611588"/>
        </p:xfrm>
        <a:graphic>
          <a:graphicData uri="http://schemas.openxmlformats.org/drawingml/2006/table">
            <a:tbl>
              <a:tblPr firstRow="1" bandRow="1">
                <a:tableStyleId>{2D5ABB26-0587-4C30-8999-92F81FD0307C}</a:tableStyleId>
              </a:tblPr>
              <a:tblGrid>
                <a:gridCol w="1196788">
                  <a:extLst>
                    <a:ext uri="{9D8B030D-6E8A-4147-A177-3AD203B41FA5}">
                      <a16:colId xmlns:a16="http://schemas.microsoft.com/office/drawing/2014/main" val="20000"/>
                    </a:ext>
                  </a:extLst>
                </a:gridCol>
                <a:gridCol w="1196788">
                  <a:extLst>
                    <a:ext uri="{9D8B030D-6E8A-4147-A177-3AD203B41FA5}">
                      <a16:colId xmlns:a16="http://schemas.microsoft.com/office/drawing/2014/main" val="20001"/>
                    </a:ext>
                  </a:extLst>
                </a:gridCol>
                <a:gridCol w="1308287">
                  <a:extLst>
                    <a:ext uri="{9D8B030D-6E8A-4147-A177-3AD203B41FA5}">
                      <a16:colId xmlns:a16="http://schemas.microsoft.com/office/drawing/2014/main" val="20002"/>
                    </a:ext>
                  </a:extLst>
                </a:gridCol>
                <a:gridCol w="1085290">
                  <a:extLst>
                    <a:ext uri="{9D8B030D-6E8A-4147-A177-3AD203B41FA5}">
                      <a16:colId xmlns:a16="http://schemas.microsoft.com/office/drawing/2014/main" val="20003"/>
                    </a:ext>
                  </a:extLst>
                </a:gridCol>
                <a:gridCol w="1196787">
                  <a:extLst>
                    <a:ext uri="{9D8B030D-6E8A-4147-A177-3AD203B41FA5}">
                      <a16:colId xmlns:a16="http://schemas.microsoft.com/office/drawing/2014/main" val="20004"/>
                    </a:ext>
                  </a:extLst>
                </a:gridCol>
                <a:gridCol w="1196787">
                  <a:extLst>
                    <a:ext uri="{9D8B030D-6E8A-4147-A177-3AD203B41FA5}">
                      <a16:colId xmlns:a16="http://schemas.microsoft.com/office/drawing/2014/main" val="20005"/>
                    </a:ext>
                  </a:extLst>
                </a:gridCol>
                <a:gridCol w="1196787">
                  <a:extLst>
                    <a:ext uri="{9D8B030D-6E8A-4147-A177-3AD203B41FA5}">
                      <a16:colId xmlns:a16="http://schemas.microsoft.com/office/drawing/2014/main" val="20006"/>
                    </a:ext>
                  </a:extLst>
                </a:gridCol>
              </a:tblGrid>
              <a:tr h="465267">
                <a:tc>
                  <a:txBody>
                    <a:bodyPr/>
                    <a:lstStyle/>
                    <a:p>
                      <a:pPr marL="74295">
                        <a:lnSpc>
                          <a:spcPct val="100000"/>
                        </a:lnSpc>
                        <a:spcBef>
                          <a:spcPts val="240"/>
                        </a:spcBef>
                      </a:pPr>
                      <a:r>
                        <a:rPr sz="1300" b="1" spc="-20" dirty="0">
                          <a:solidFill>
                            <a:srgbClr val="FFFFFF"/>
                          </a:solidFill>
                          <a:latin typeface="Calibri"/>
                          <a:cs typeface="Calibri"/>
                        </a:rPr>
                        <a:t>Total</a:t>
                      </a:r>
                      <a:r>
                        <a:rPr sz="1300" b="1" spc="-25" dirty="0">
                          <a:solidFill>
                            <a:srgbClr val="FFFFFF"/>
                          </a:solidFill>
                          <a:latin typeface="Calibri"/>
                          <a:cs typeface="Calibri"/>
                        </a:rPr>
                        <a:t> </a:t>
                      </a:r>
                      <a:r>
                        <a:rPr sz="1300" b="1" spc="10" dirty="0">
                          <a:solidFill>
                            <a:srgbClr val="FFFFFF"/>
                          </a:solidFill>
                          <a:latin typeface="Calibri"/>
                          <a:cs typeface="Calibri"/>
                        </a:rPr>
                        <a:t>weight</a:t>
                      </a:r>
                      <a:r>
                        <a:rPr sz="1300" b="1" spc="-40" dirty="0">
                          <a:solidFill>
                            <a:srgbClr val="FFFFFF"/>
                          </a:solidFill>
                          <a:latin typeface="Calibri"/>
                          <a:cs typeface="Calibri"/>
                        </a:rPr>
                        <a:t> </a:t>
                      </a:r>
                      <a:r>
                        <a:rPr sz="1300" spc="300" dirty="0">
                          <a:solidFill>
                            <a:srgbClr val="FFFFFF"/>
                          </a:solidFill>
                          <a:latin typeface="Cambria Math"/>
                          <a:cs typeface="Cambria Math"/>
                        </a:rPr>
                        <a:t>𝗈</a:t>
                      </a:r>
                      <a:endParaRPr sz="1300">
                        <a:latin typeface="Cambria Math"/>
                        <a:cs typeface="Cambria Math"/>
                      </a:endParaRPr>
                    </a:p>
                  </a:txBody>
                  <a:tcPr marL="0" marR="0" marT="268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0386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551815"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5"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991047">
                <a:tc>
                  <a:txBody>
                    <a:bodyPr/>
                    <a:lstStyle/>
                    <a:p>
                      <a:pPr marL="74295">
                        <a:lnSpc>
                          <a:spcPct val="100000"/>
                        </a:lnSpc>
                        <a:spcBef>
                          <a:spcPts val="240"/>
                        </a:spcBef>
                      </a:pPr>
                      <a:r>
                        <a:rPr sz="1300" spc="10" dirty="0">
                          <a:latin typeface="Calibri"/>
                          <a:cs typeface="Calibri"/>
                        </a:rPr>
                        <a:t>-8.5kg</a:t>
                      </a:r>
                      <a:r>
                        <a:rPr sz="1300" spc="-30" dirty="0">
                          <a:latin typeface="Calibri"/>
                          <a:cs typeface="Calibri"/>
                        </a:rPr>
                        <a:t> </a:t>
                      </a:r>
                      <a:r>
                        <a:rPr sz="1300" spc="15" dirty="0">
                          <a:latin typeface="Calibri"/>
                          <a:cs typeface="Calibri"/>
                        </a:rPr>
                        <a:t>(0.35/40</a:t>
                      </a:r>
                      <a:endParaRPr sz="1300">
                        <a:latin typeface="Calibri"/>
                        <a:cs typeface="Calibri"/>
                      </a:endParaRPr>
                    </a:p>
                    <a:p>
                      <a:pPr marL="74295" marR="341630">
                        <a:lnSpc>
                          <a:spcPts val="1789"/>
                        </a:lnSpc>
                        <a:spcBef>
                          <a:spcPts val="55"/>
                        </a:spcBef>
                      </a:pPr>
                      <a:r>
                        <a:rPr sz="1300" spc="20" dirty="0">
                          <a:latin typeface="Calibri"/>
                          <a:cs typeface="Calibri"/>
                        </a:rPr>
                        <a:t>mg </a:t>
                      </a:r>
                      <a:r>
                        <a:rPr sz="1300" spc="25" dirty="0">
                          <a:latin typeface="Calibri"/>
                          <a:cs typeface="Calibri"/>
                        </a:rPr>
                        <a:t> </a:t>
                      </a:r>
                      <a:r>
                        <a:rPr sz="1300" dirty="0">
                          <a:latin typeface="Calibri"/>
                          <a:cs typeface="Calibri"/>
                        </a:rPr>
                        <a:t>f</a:t>
                      </a:r>
                      <a:r>
                        <a:rPr sz="1300" spc="-5" dirty="0">
                          <a:latin typeface="Calibri"/>
                          <a:cs typeface="Calibri"/>
                        </a:rPr>
                        <a:t>u</a:t>
                      </a:r>
                      <a:r>
                        <a:rPr sz="1300" spc="-30" dirty="0">
                          <a:latin typeface="Calibri"/>
                          <a:cs typeface="Calibri"/>
                        </a:rPr>
                        <a:t>r</a:t>
                      </a:r>
                      <a:r>
                        <a:rPr sz="1300" spc="-10" dirty="0">
                          <a:latin typeface="Calibri"/>
                          <a:cs typeface="Calibri"/>
                        </a:rPr>
                        <a:t>o</a:t>
                      </a:r>
                      <a:r>
                        <a:rPr sz="1300" spc="5" dirty="0">
                          <a:latin typeface="Calibri"/>
                          <a:cs typeface="Calibri"/>
                        </a:rPr>
                        <a:t>s</a:t>
                      </a:r>
                      <a:r>
                        <a:rPr sz="1300" dirty="0">
                          <a:latin typeface="Calibri"/>
                          <a:cs typeface="Calibri"/>
                        </a:rPr>
                        <a:t>e</a:t>
                      </a:r>
                      <a:r>
                        <a:rPr sz="1300" spc="-5" dirty="0">
                          <a:latin typeface="Calibri"/>
                          <a:cs typeface="Calibri"/>
                        </a:rPr>
                        <a:t>m</a:t>
                      </a:r>
                      <a:r>
                        <a:rPr sz="1300" spc="-10" dirty="0">
                          <a:latin typeface="Calibri"/>
                          <a:cs typeface="Calibri"/>
                        </a:rPr>
                        <a:t>i</a:t>
                      </a:r>
                      <a:r>
                        <a:rPr sz="1300" spc="-5" dirty="0">
                          <a:latin typeface="Calibri"/>
                          <a:cs typeface="Calibri"/>
                        </a:rPr>
                        <a:t>d</a:t>
                      </a:r>
                      <a:r>
                        <a:rPr sz="1300" dirty="0">
                          <a:latin typeface="Calibri"/>
                          <a:cs typeface="Calibri"/>
                        </a:rPr>
                        <a:t>e)</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1,954</a:t>
                      </a:r>
                      <a:r>
                        <a:rPr sz="1300" spc="-30"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(0.9</a:t>
                      </a:r>
                      <a:endParaRPr sz="1300">
                        <a:latin typeface="Calibri"/>
                        <a:cs typeface="Calibri"/>
                      </a:endParaRPr>
                    </a:p>
                    <a:p>
                      <a:pPr marL="74295">
                        <a:lnSpc>
                          <a:spcPct val="100000"/>
                        </a:lnSpc>
                        <a:spcBef>
                          <a:spcPts val="35"/>
                        </a:spcBef>
                      </a:pPr>
                      <a:r>
                        <a:rPr sz="1300" spc="15" dirty="0">
                          <a:latin typeface="Calibri"/>
                          <a:cs typeface="Calibri"/>
                        </a:rPr>
                        <a:t>ml/kg/hr)</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a:t>
                      </a:r>
                      <a:r>
                        <a:rPr sz="1300" spc="-20" dirty="0">
                          <a:latin typeface="Calibri"/>
                          <a:cs typeface="Calibri"/>
                        </a:rPr>
                        <a:t> </a:t>
                      </a:r>
                      <a:r>
                        <a:rPr sz="1300" spc="10" dirty="0">
                          <a:latin typeface="Calibri"/>
                          <a:cs typeface="Calibri"/>
                        </a:rPr>
                        <a:t>7.9</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2.9</a:t>
                      </a:r>
                      <a:r>
                        <a:rPr sz="1300" spc="-15" dirty="0">
                          <a:latin typeface="Calibri"/>
                          <a:cs typeface="Calibri"/>
                        </a:rPr>
                        <a:t> </a:t>
                      </a:r>
                      <a:r>
                        <a:rPr sz="1300" spc="25" dirty="0">
                          <a:latin typeface="Calibri"/>
                          <a:cs typeface="Calibri"/>
                        </a:rPr>
                        <a:t>mg/dL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20" dirty="0">
                          <a:latin typeface="Calibri"/>
                          <a:cs typeface="Calibri"/>
                        </a:rPr>
                        <a:t>39%</a:t>
                      </a:r>
                      <a:r>
                        <a:rPr sz="1300" spc="-4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5" dirty="0">
                          <a:latin typeface="Calibri"/>
                          <a:cs typeface="Calibri"/>
                        </a:rPr>
                        <a:t>134</a:t>
                      </a:r>
                      <a:r>
                        <a:rPr sz="1300" spc="30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D0D0D"/>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tc>
                  <a:txBody>
                    <a:bodyPr/>
                    <a:lstStyle/>
                    <a:p>
                      <a:pPr marL="74295">
                        <a:lnSpc>
                          <a:spcPct val="100000"/>
                        </a:lnSpc>
                        <a:spcBef>
                          <a:spcPts val="240"/>
                        </a:spcBef>
                      </a:pPr>
                      <a:r>
                        <a:rPr sz="1300" spc="10" dirty="0">
                          <a:latin typeface="Calibri"/>
                          <a:cs typeface="Calibri"/>
                        </a:rPr>
                        <a:t>4.1</a:t>
                      </a:r>
                      <a:r>
                        <a:rPr sz="1300" spc="-15" dirty="0">
                          <a:latin typeface="Calibri"/>
                          <a:cs typeface="Calibri"/>
                        </a:rPr>
                        <a:t> </a:t>
                      </a:r>
                      <a:r>
                        <a:rPr sz="1300" spc="15" dirty="0">
                          <a:latin typeface="Calibri"/>
                          <a:cs typeface="Calibri"/>
                        </a:rPr>
                        <a:t>mmol/L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5EA"/>
                    </a:solidFill>
                  </a:tcPr>
                </a:tc>
                <a:extLst>
                  <a:ext uri="{0D108BD9-81ED-4DB2-BD59-A6C34878D82A}">
                    <a16:rowId xmlns:a16="http://schemas.microsoft.com/office/drawing/2014/main" val="10001"/>
                  </a:ext>
                </a:extLst>
              </a:tr>
            </a:tbl>
          </a:graphicData>
        </a:graphic>
      </p:graphicFrame>
      <p:sp>
        <p:nvSpPr>
          <p:cNvPr id="6" name="object 6"/>
          <p:cNvSpPr/>
          <p:nvPr/>
        </p:nvSpPr>
        <p:spPr>
          <a:xfrm>
            <a:off x="6130963" y="2143461"/>
            <a:ext cx="4129928" cy="1884269"/>
          </a:xfrm>
          <a:custGeom>
            <a:avLst/>
            <a:gdLst/>
            <a:ahLst/>
            <a:cxnLst/>
            <a:rect l="l" t="t" r="r" b="b"/>
            <a:pathLst>
              <a:path w="4680584" h="2135504">
                <a:moveTo>
                  <a:pt x="4680204" y="2135124"/>
                </a:moveTo>
                <a:lnTo>
                  <a:pt x="4680204" y="0"/>
                </a:lnTo>
                <a:lnTo>
                  <a:pt x="0" y="0"/>
                </a:lnTo>
                <a:lnTo>
                  <a:pt x="0" y="2135124"/>
                </a:lnTo>
                <a:lnTo>
                  <a:pt x="24384" y="2135124"/>
                </a:lnTo>
                <a:lnTo>
                  <a:pt x="24384" y="47244"/>
                </a:lnTo>
                <a:lnTo>
                  <a:pt x="47244" y="24384"/>
                </a:lnTo>
                <a:lnTo>
                  <a:pt x="47244" y="47244"/>
                </a:lnTo>
                <a:lnTo>
                  <a:pt x="4632960" y="47244"/>
                </a:lnTo>
                <a:lnTo>
                  <a:pt x="4632960" y="24384"/>
                </a:lnTo>
                <a:lnTo>
                  <a:pt x="4655820" y="47244"/>
                </a:lnTo>
                <a:lnTo>
                  <a:pt x="4655820" y="2135124"/>
                </a:lnTo>
                <a:lnTo>
                  <a:pt x="4680204" y="2135124"/>
                </a:lnTo>
                <a:close/>
              </a:path>
              <a:path w="4680584" h="2135504">
                <a:moveTo>
                  <a:pt x="47244" y="47244"/>
                </a:moveTo>
                <a:lnTo>
                  <a:pt x="47244" y="24384"/>
                </a:lnTo>
                <a:lnTo>
                  <a:pt x="24384" y="47244"/>
                </a:lnTo>
                <a:lnTo>
                  <a:pt x="47244" y="47244"/>
                </a:lnTo>
                <a:close/>
              </a:path>
              <a:path w="4680584" h="2135504">
                <a:moveTo>
                  <a:pt x="47244" y="2087880"/>
                </a:moveTo>
                <a:lnTo>
                  <a:pt x="47244" y="47244"/>
                </a:lnTo>
                <a:lnTo>
                  <a:pt x="24384" y="47244"/>
                </a:lnTo>
                <a:lnTo>
                  <a:pt x="24384" y="2087880"/>
                </a:lnTo>
                <a:lnTo>
                  <a:pt x="47244" y="2087880"/>
                </a:lnTo>
                <a:close/>
              </a:path>
              <a:path w="4680584" h="2135504">
                <a:moveTo>
                  <a:pt x="4655820" y="2087880"/>
                </a:moveTo>
                <a:lnTo>
                  <a:pt x="24384" y="2087880"/>
                </a:lnTo>
                <a:lnTo>
                  <a:pt x="47244" y="2110740"/>
                </a:lnTo>
                <a:lnTo>
                  <a:pt x="47244" y="2135124"/>
                </a:lnTo>
                <a:lnTo>
                  <a:pt x="4632960" y="2135124"/>
                </a:lnTo>
                <a:lnTo>
                  <a:pt x="4632960" y="2110740"/>
                </a:lnTo>
                <a:lnTo>
                  <a:pt x="4655820" y="2087880"/>
                </a:lnTo>
                <a:close/>
              </a:path>
              <a:path w="4680584" h="2135504">
                <a:moveTo>
                  <a:pt x="47244" y="2135124"/>
                </a:moveTo>
                <a:lnTo>
                  <a:pt x="47244" y="2110740"/>
                </a:lnTo>
                <a:lnTo>
                  <a:pt x="24384" y="2087880"/>
                </a:lnTo>
                <a:lnTo>
                  <a:pt x="24384" y="2135124"/>
                </a:lnTo>
                <a:lnTo>
                  <a:pt x="47244" y="2135124"/>
                </a:lnTo>
                <a:close/>
              </a:path>
              <a:path w="4680584" h="2135504">
                <a:moveTo>
                  <a:pt x="4655820" y="47244"/>
                </a:moveTo>
                <a:lnTo>
                  <a:pt x="4632960" y="24384"/>
                </a:lnTo>
                <a:lnTo>
                  <a:pt x="4632960" y="47244"/>
                </a:lnTo>
                <a:lnTo>
                  <a:pt x="4655820" y="47244"/>
                </a:lnTo>
                <a:close/>
              </a:path>
              <a:path w="4680584" h="2135504">
                <a:moveTo>
                  <a:pt x="4655820" y="2087880"/>
                </a:moveTo>
                <a:lnTo>
                  <a:pt x="4655820" y="47244"/>
                </a:lnTo>
                <a:lnTo>
                  <a:pt x="4632960" y="47244"/>
                </a:lnTo>
                <a:lnTo>
                  <a:pt x="4632960" y="2087880"/>
                </a:lnTo>
                <a:lnTo>
                  <a:pt x="4655820" y="2087880"/>
                </a:lnTo>
                <a:close/>
              </a:path>
              <a:path w="4680584" h="2135504">
                <a:moveTo>
                  <a:pt x="4655820" y="2135124"/>
                </a:moveTo>
                <a:lnTo>
                  <a:pt x="4655820" y="2087880"/>
                </a:lnTo>
                <a:lnTo>
                  <a:pt x="4632960" y="2110740"/>
                </a:lnTo>
                <a:lnTo>
                  <a:pt x="4632960" y="2135124"/>
                </a:lnTo>
                <a:lnTo>
                  <a:pt x="4655820" y="2135124"/>
                </a:lnTo>
                <a:close/>
              </a:path>
            </a:pathLst>
          </a:custGeom>
          <a:solidFill>
            <a:srgbClr val="00AF4F"/>
          </a:solidFill>
        </p:spPr>
        <p:txBody>
          <a:bodyPr wrap="square" lIns="0" tIns="0" rIns="0" bIns="0" rtlCol="0"/>
          <a:lstStyle/>
          <a:p>
            <a:endParaRPr sz="1588"/>
          </a:p>
        </p:txBody>
      </p:sp>
      <p:sp>
        <p:nvSpPr>
          <p:cNvPr id="7" name="object 7"/>
          <p:cNvSpPr/>
          <p:nvPr/>
        </p:nvSpPr>
        <p:spPr>
          <a:xfrm>
            <a:off x="1932791" y="1961926"/>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2860"/>
                </a:lnTo>
                <a:lnTo>
                  <a:pt x="47244" y="47244"/>
                </a:lnTo>
                <a:lnTo>
                  <a:pt x="4632960" y="47244"/>
                </a:lnTo>
                <a:lnTo>
                  <a:pt x="4632960" y="22860"/>
                </a:lnTo>
                <a:lnTo>
                  <a:pt x="4655820" y="47244"/>
                </a:lnTo>
                <a:lnTo>
                  <a:pt x="4655820" y="2391156"/>
                </a:lnTo>
                <a:lnTo>
                  <a:pt x="4680204" y="2391156"/>
                </a:lnTo>
                <a:close/>
              </a:path>
              <a:path w="4680585" h="2391410">
                <a:moveTo>
                  <a:pt x="47244" y="47244"/>
                </a:moveTo>
                <a:lnTo>
                  <a:pt x="47244" y="22860"/>
                </a:lnTo>
                <a:lnTo>
                  <a:pt x="24384" y="47244"/>
                </a:lnTo>
                <a:lnTo>
                  <a:pt x="47244" y="47244"/>
                </a:lnTo>
                <a:close/>
              </a:path>
              <a:path w="4680585" h="2391410">
                <a:moveTo>
                  <a:pt x="47244" y="2343912"/>
                </a:moveTo>
                <a:lnTo>
                  <a:pt x="47244" y="47244"/>
                </a:lnTo>
                <a:lnTo>
                  <a:pt x="24384" y="47244"/>
                </a:lnTo>
                <a:lnTo>
                  <a:pt x="24384" y="2343912"/>
                </a:lnTo>
                <a:lnTo>
                  <a:pt x="47244" y="2343912"/>
                </a:lnTo>
                <a:close/>
              </a:path>
              <a:path w="4680585" h="2391410">
                <a:moveTo>
                  <a:pt x="4655820" y="2343912"/>
                </a:moveTo>
                <a:lnTo>
                  <a:pt x="24384" y="2343912"/>
                </a:lnTo>
                <a:lnTo>
                  <a:pt x="47244" y="2368296"/>
                </a:lnTo>
                <a:lnTo>
                  <a:pt x="47244" y="2391156"/>
                </a:lnTo>
                <a:lnTo>
                  <a:pt x="4632960" y="2391156"/>
                </a:lnTo>
                <a:lnTo>
                  <a:pt x="4632960" y="2368296"/>
                </a:lnTo>
                <a:lnTo>
                  <a:pt x="4655820" y="2343912"/>
                </a:lnTo>
                <a:close/>
              </a:path>
              <a:path w="4680585" h="2391410">
                <a:moveTo>
                  <a:pt x="47244" y="2391156"/>
                </a:moveTo>
                <a:lnTo>
                  <a:pt x="47244" y="2368296"/>
                </a:lnTo>
                <a:lnTo>
                  <a:pt x="24384" y="2343912"/>
                </a:lnTo>
                <a:lnTo>
                  <a:pt x="24384" y="2391156"/>
                </a:lnTo>
                <a:lnTo>
                  <a:pt x="47244" y="2391156"/>
                </a:lnTo>
                <a:close/>
              </a:path>
              <a:path w="4680585" h="2391410">
                <a:moveTo>
                  <a:pt x="4655820" y="47244"/>
                </a:moveTo>
                <a:lnTo>
                  <a:pt x="4632960" y="22860"/>
                </a:lnTo>
                <a:lnTo>
                  <a:pt x="4632960" y="47244"/>
                </a:lnTo>
                <a:lnTo>
                  <a:pt x="4655820" y="47244"/>
                </a:lnTo>
                <a:close/>
              </a:path>
              <a:path w="4680585" h="2391410">
                <a:moveTo>
                  <a:pt x="4655820" y="2343912"/>
                </a:moveTo>
                <a:lnTo>
                  <a:pt x="4655820" y="47244"/>
                </a:lnTo>
                <a:lnTo>
                  <a:pt x="4632960" y="47244"/>
                </a:lnTo>
                <a:lnTo>
                  <a:pt x="4632960" y="2343912"/>
                </a:lnTo>
                <a:lnTo>
                  <a:pt x="4655820" y="2343912"/>
                </a:lnTo>
                <a:close/>
              </a:path>
              <a:path w="4680585" h="2391410">
                <a:moveTo>
                  <a:pt x="4655820" y="2391156"/>
                </a:moveTo>
                <a:lnTo>
                  <a:pt x="4655820" y="2343912"/>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131471"/>
            <a:ext cx="1689549"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6</a:t>
            </a:r>
            <a:endParaRPr spc="13" dirty="0"/>
          </a:p>
        </p:txBody>
      </p:sp>
      <p:sp>
        <p:nvSpPr>
          <p:cNvPr id="3" name="object 3"/>
          <p:cNvSpPr txBox="1"/>
          <p:nvPr/>
        </p:nvSpPr>
        <p:spPr>
          <a:xfrm>
            <a:off x="2301239" y="2235796"/>
            <a:ext cx="3578038" cy="1842321"/>
          </a:xfrm>
          <a:prstGeom prst="rect">
            <a:avLst/>
          </a:prstGeom>
        </p:spPr>
        <p:txBody>
          <a:bodyPr vert="horz" wrap="square" lIns="0" tIns="46504" rIns="0" bIns="0" rtlCol="0">
            <a:spAutoFit/>
          </a:bodyPr>
          <a:lstStyle/>
          <a:p>
            <a:pPr marL="200036" marR="26896" indent="-166977">
              <a:lnSpc>
                <a:spcPts val="2206"/>
              </a:lnSpc>
              <a:spcBef>
                <a:spcPts val="366"/>
              </a:spcBef>
              <a:buFont typeface="Arial MT"/>
              <a:buChar char="•"/>
              <a:tabLst>
                <a:tab pos="200595" algn="l"/>
              </a:tabLst>
            </a:pPr>
            <a:r>
              <a:rPr lang="uk-UA" sz="2030" spc="4" dirty="0">
                <a:cs typeface="Calibri"/>
              </a:rPr>
              <a:t>ЧСС: 94 </a:t>
            </a:r>
            <a:r>
              <a:rPr lang="uk-UA" sz="2030" spc="4" dirty="0" err="1">
                <a:cs typeface="Calibri"/>
              </a:rPr>
              <a:t>уд</a:t>
            </a:r>
            <a:r>
              <a:rPr lang="uk-UA" sz="2030" spc="4" dirty="0">
                <a:cs typeface="Calibri"/>
              </a:rPr>
              <a:t>/хв, АТ: 124/81 мм </a:t>
            </a:r>
            <a:r>
              <a:rPr lang="uk-UA" sz="2030" spc="4" dirty="0" err="1">
                <a:cs typeface="Calibri"/>
              </a:rPr>
              <a:t>рт.ст</a:t>
            </a:r>
            <a:r>
              <a:rPr lang="uk-UA" sz="2030" spc="4" dirty="0">
                <a:cs typeface="Calibri"/>
              </a:rPr>
              <a:t>., ЧД</a:t>
            </a:r>
            <a:r>
              <a:rPr lang="en-GB" sz="2030" spc="4" dirty="0">
                <a:cs typeface="Calibri"/>
              </a:rPr>
              <a:t>: 14 </a:t>
            </a:r>
            <a:r>
              <a:rPr lang="uk-UA" sz="2030" spc="4" dirty="0" err="1">
                <a:cs typeface="Calibri"/>
              </a:rPr>
              <a:t>уд</a:t>
            </a:r>
            <a:r>
              <a:rPr lang="uk-UA" sz="2030" spc="4" dirty="0">
                <a:cs typeface="Calibri"/>
              </a:rPr>
              <a:t>/хв, 02</a:t>
            </a:r>
            <a:r>
              <a:rPr lang="en-GB" sz="2030" spc="4" dirty="0">
                <a:cs typeface="Calibri"/>
              </a:rPr>
              <a:t>Sat: 96%, </a:t>
            </a:r>
            <a:r>
              <a:rPr lang="uk-UA" sz="2030" spc="4" dirty="0">
                <a:cs typeface="Calibri"/>
              </a:rPr>
              <a:t>ЦВТ</a:t>
            </a:r>
            <a:r>
              <a:rPr lang="en-GB" sz="2030" spc="4" dirty="0">
                <a:cs typeface="Calibri"/>
              </a:rPr>
              <a:t> 11</a:t>
            </a:r>
            <a:r>
              <a:rPr lang="uk-UA" sz="2030" spc="4" dirty="0">
                <a:cs typeface="Calibri"/>
              </a:rPr>
              <a:t>мм </a:t>
            </a:r>
            <a:r>
              <a:rPr lang="uk-UA" sz="2030" spc="4" dirty="0" err="1">
                <a:cs typeface="Calibri"/>
              </a:rPr>
              <a:t>рт.ст</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err="1">
                <a:cs typeface="Calibri"/>
              </a:rPr>
              <a:t>Лазикс</a:t>
            </a:r>
            <a:r>
              <a:rPr lang="uk-UA" sz="2030" spc="4" dirty="0">
                <a:cs typeface="Calibri"/>
              </a:rPr>
              <a:t> добова доза 160 мг (</a:t>
            </a:r>
            <a:r>
              <a:rPr lang="uk-UA" sz="2030" spc="4" dirty="0" err="1">
                <a:cs typeface="Calibri"/>
              </a:rPr>
              <a:t>перорально</a:t>
            </a:r>
            <a:r>
              <a:rPr lang="uk-UA" sz="2030" spc="4" dirty="0">
                <a:cs typeface="Calibri"/>
              </a:rPr>
              <a:t>)</a:t>
            </a:r>
          </a:p>
          <a:p>
            <a:pPr marL="200036" marR="26896" indent="-166977">
              <a:lnSpc>
                <a:spcPts val="2206"/>
              </a:lnSpc>
              <a:spcBef>
                <a:spcPts val="366"/>
              </a:spcBef>
              <a:buFont typeface="Arial MT"/>
              <a:buChar char="•"/>
              <a:tabLst>
                <a:tab pos="200595" algn="l"/>
              </a:tabLst>
            </a:pPr>
            <a:r>
              <a:rPr lang="uk-UA" sz="2030" spc="4" dirty="0">
                <a:cs typeface="Calibri"/>
              </a:rPr>
              <a:t>Хрипи &lt; 1/3 легеневих полів</a:t>
            </a:r>
            <a:endParaRPr sz="2030" dirty="0">
              <a:latin typeface="Calibri"/>
              <a:cs typeface="Calibri"/>
            </a:endParaRPr>
          </a:p>
        </p:txBody>
      </p:sp>
      <p:sp>
        <p:nvSpPr>
          <p:cNvPr id="4" name="object 4"/>
          <p:cNvSpPr txBox="1"/>
          <p:nvPr/>
        </p:nvSpPr>
        <p:spPr>
          <a:xfrm>
            <a:off x="6356422" y="2060985"/>
            <a:ext cx="3399864" cy="987729"/>
          </a:xfrm>
          <a:prstGeom prst="rect">
            <a:avLst/>
          </a:prstGeom>
        </p:spPr>
        <p:txBody>
          <a:bodyPr vert="horz" wrap="square" lIns="0" tIns="46504" rIns="0" bIns="0" rtlCol="0">
            <a:spAutoFit/>
          </a:bodyPr>
          <a:lstStyle/>
          <a:p>
            <a:pPr marL="177623" marR="4483" indent="-166977">
              <a:lnSpc>
                <a:spcPts val="2206"/>
              </a:lnSpc>
              <a:spcBef>
                <a:spcPts val="366"/>
              </a:spcBef>
              <a:buFont typeface="Arial MT"/>
              <a:buChar char="•"/>
              <a:tabLst>
                <a:tab pos="178183" algn="l"/>
              </a:tabLst>
            </a:pPr>
            <a:r>
              <a:rPr lang="uk-UA" sz="2030" spc="-4" dirty="0">
                <a:latin typeface="Calibri"/>
                <a:cs typeface="Calibri"/>
              </a:rPr>
              <a:t>Розпочато </a:t>
            </a:r>
            <a:r>
              <a:rPr lang="uk-UA" sz="2030" spc="-4" dirty="0" err="1">
                <a:latin typeface="Calibri"/>
                <a:cs typeface="Calibri"/>
              </a:rPr>
              <a:t>карведілол</a:t>
            </a:r>
            <a:r>
              <a:rPr sz="2030" spc="-18" dirty="0">
                <a:latin typeface="Calibri"/>
                <a:cs typeface="Calibri"/>
              </a:rPr>
              <a:t> </a:t>
            </a:r>
            <a:r>
              <a:rPr sz="2030" spc="4" dirty="0">
                <a:latin typeface="Calibri"/>
                <a:cs typeface="Calibri"/>
              </a:rPr>
              <a:t>3.125</a:t>
            </a:r>
            <a:r>
              <a:rPr sz="2030" spc="-13" dirty="0">
                <a:latin typeface="Calibri"/>
                <a:cs typeface="Calibri"/>
              </a:rPr>
              <a:t> </a:t>
            </a:r>
            <a:r>
              <a:rPr lang="uk-UA" sz="2030" spc="4" dirty="0">
                <a:latin typeface="Calibri"/>
                <a:cs typeface="Calibri"/>
              </a:rPr>
              <a:t>мг 2 р/д</a:t>
            </a:r>
            <a:endParaRPr sz="2030" dirty="0">
              <a:latin typeface="Calibri"/>
              <a:cs typeface="Calibri"/>
            </a:endParaRPr>
          </a:p>
          <a:p>
            <a:pPr marL="177623" indent="-166977">
              <a:spcBef>
                <a:spcPts val="459"/>
              </a:spcBef>
              <a:buFont typeface="Arial MT"/>
              <a:buChar char="•"/>
              <a:tabLst>
                <a:tab pos="178183" algn="l"/>
              </a:tabLst>
            </a:pPr>
            <a:r>
              <a:rPr sz="2030" spc="4" dirty="0">
                <a:latin typeface="Calibri"/>
                <a:cs typeface="Calibri"/>
              </a:rPr>
              <a:t>K+</a:t>
            </a:r>
            <a:r>
              <a:rPr sz="2030" spc="-9" dirty="0">
                <a:latin typeface="Calibri"/>
                <a:cs typeface="Calibri"/>
              </a:rPr>
              <a:t> </a:t>
            </a:r>
            <a:r>
              <a:rPr lang="uk-UA" sz="2030" spc="-9" dirty="0">
                <a:latin typeface="Calibri"/>
                <a:cs typeface="Calibri"/>
              </a:rPr>
              <a:t>та</a:t>
            </a:r>
            <a:r>
              <a:rPr sz="2030" spc="-9" dirty="0">
                <a:latin typeface="Calibri"/>
                <a:cs typeface="Calibri"/>
              </a:rPr>
              <a:t> </a:t>
            </a:r>
            <a:r>
              <a:rPr sz="2030" spc="4" dirty="0">
                <a:latin typeface="Calibri"/>
                <a:cs typeface="Calibri"/>
              </a:rPr>
              <a:t>Mg+</a:t>
            </a:r>
            <a:r>
              <a:rPr sz="2030" spc="-4" dirty="0">
                <a:latin typeface="Calibri"/>
                <a:cs typeface="Calibri"/>
              </a:rPr>
              <a:t> </a:t>
            </a:r>
            <a:endParaRPr sz="2030" dirty="0">
              <a:latin typeface="Calibri"/>
              <a:cs typeface="Calibri"/>
            </a:endParaRPr>
          </a:p>
        </p:txBody>
      </p:sp>
      <p:graphicFrame>
        <p:nvGraphicFramePr>
          <p:cNvPr id="5" name="object 5"/>
          <p:cNvGraphicFramePr>
            <a:graphicFrameLocks noGrp="1"/>
          </p:cNvGraphicFramePr>
          <p:nvPr/>
        </p:nvGraphicFramePr>
        <p:xfrm>
          <a:off x="2004816" y="4306505"/>
          <a:ext cx="8064872" cy="1486530"/>
        </p:xfrm>
        <a:graphic>
          <a:graphicData uri="http://schemas.openxmlformats.org/drawingml/2006/table">
            <a:tbl>
              <a:tblPr firstRow="1" bandRow="1">
                <a:tableStyleId>{2D5ABB26-0587-4C30-8999-92F81FD0307C}</a:tableStyleId>
              </a:tblPr>
              <a:tblGrid>
                <a:gridCol w="1088091">
                  <a:extLst>
                    <a:ext uri="{9D8B030D-6E8A-4147-A177-3AD203B41FA5}">
                      <a16:colId xmlns:a16="http://schemas.microsoft.com/office/drawing/2014/main" val="20000"/>
                    </a:ext>
                  </a:extLst>
                </a:gridCol>
                <a:gridCol w="1089212">
                  <a:extLst>
                    <a:ext uri="{9D8B030D-6E8A-4147-A177-3AD203B41FA5}">
                      <a16:colId xmlns:a16="http://schemas.microsoft.com/office/drawing/2014/main" val="20001"/>
                    </a:ext>
                  </a:extLst>
                </a:gridCol>
                <a:gridCol w="1188943">
                  <a:extLst>
                    <a:ext uri="{9D8B030D-6E8A-4147-A177-3AD203B41FA5}">
                      <a16:colId xmlns:a16="http://schemas.microsoft.com/office/drawing/2014/main" val="20002"/>
                    </a:ext>
                  </a:extLst>
                </a:gridCol>
                <a:gridCol w="987238">
                  <a:extLst>
                    <a:ext uri="{9D8B030D-6E8A-4147-A177-3AD203B41FA5}">
                      <a16:colId xmlns:a16="http://schemas.microsoft.com/office/drawing/2014/main" val="20003"/>
                    </a:ext>
                  </a:extLst>
                </a:gridCol>
                <a:gridCol w="1089211">
                  <a:extLst>
                    <a:ext uri="{9D8B030D-6E8A-4147-A177-3AD203B41FA5}">
                      <a16:colId xmlns:a16="http://schemas.microsoft.com/office/drawing/2014/main" val="20004"/>
                    </a:ext>
                  </a:extLst>
                </a:gridCol>
                <a:gridCol w="1207434">
                  <a:extLst>
                    <a:ext uri="{9D8B030D-6E8A-4147-A177-3AD203B41FA5}">
                      <a16:colId xmlns:a16="http://schemas.microsoft.com/office/drawing/2014/main" val="20005"/>
                    </a:ext>
                  </a:extLst>
                </a:gridCol>
                <a:gridCol w="1414743">
                  <a:extLst>
                    <a:ext uri="{9D8B030D-6E8A-4147-A177-3AD203B41FA5}">
                      <a16:colId xmlns:a16="http://schemas.microsoft.com/office/drawing/2014/main" val="20006"/>
                    </a:ext>
                  </a:extLst>
                </a:gridCol>
              </a:tblGrid>
              <a:tr h="465267">
                <a:tc>
                  <a:txBody>
                    <a:bodyPr/>
                    <a:lstStyle/>
                    <a:p>
                      <a:pPr marL="74295">
                        <a:lnSpc>
                          <a:spcPct val="100000"/>
                        </a:lnSpc>
                        <a:spcBef>
                          <a:spcPts val="229"/>
                        </a:spcBef>
                      </a:pPr>
                      <a:r>
                        <a:rPr sz="1300" b="1" spc="-20" dirty="0">
                          <a:solidFill>
                            <a:srgbClr val="FFFFFF"/>
                          </a:solidFill>
                          <a:latin typeface="Calibri"/>
                          <a:cs typeface="Calibri"/>
                        </a:rPr>
                        <a:t>Total</a:t>
                      </a:r>
                      <a:r>
                        <a:rPr sz="1300" b="1" spc="-35" dirty="0">
                          <a:solidFill>
                            <a:srgbClr val="FFFFFF"/>
                          </a:solidFill>
                          <a:latin typeface="Calibri"/>
                          <a:cs typeface="Calibri"/>
                        </a:rPr>
                        <a:t> </a:t>
                      </a:r>
                      <a:r>
                        <a:rPr sz="1300" b="1" spc="10" dirty="0">
                          <a:solidFill>
                            <a:srgbClr val="FFFFFF"/>
                          </a:solidFill>
                          <a:latin typeface="Calibri"/>
                          <a:cs typeface="Calibri"/>
                        </a:rPr>
                        <a:t>weight</a:t>
                      </a:r>
                      <a:endParaRPr sz="1300">
                        <a:latin typeface="Calibri"/>
                        <a:cs typeface="Calibri"/>
                      </a:endParaRPr>
                    </a:p>
                    <a:p>
                      <a:pPr marL="74295">
                        <a:lnSpc>
                          <a:spcPct val="100000"/>
                        </a:lnSpc>
                        <a:spcBef>
                          <a:spcPts val="45"/>
                        </a:spcBef>
                      </a:pPr>
                      <a:r>
                        <a:rPr sz="1300" spc="300" dirty="0">
                          <a:solidFill>
                            <a:srgbClr val="FFFFFF"/>
                          </a:solidFill>
                          <a:latin typeface="Cambria Math"/>
                          <a:cs typeface="Cambria Math"/>
                        </a:rPr>
                        <a:t>𝗈</a:t>
                      </a:r>
                      <a:endParaRPr sz="1300">
                        <a:latin typeface="Cambria Math"/>
                        <a:cs typeface="Cambria Math"/>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281940">
                        <a:lnSpc>
                          <a:spcPct val="102099"/>
                        </a:lnSpc>
                        <a:spcBef>
                          <a:spcPts val="190"/>
                        </a:spcBef>
                      </a:pPr>
                      <a:r>
                        <a:rPr sz="1300" b="1" spc="10" dirty="0">
                          <a:solidFill>
                            <a:srgbClr val="FFFFFF"/>
                          </a:solidFill>
                          <a:latin typeface="Calibri"/>
                          <a:cs typeface="Calibri"/>
                        </a:rPr>
                        <a:t>Daily</a:t>
                      </a:r>
                      <a:r>
                        <a:rPr sz="1300" b="1" spc="-70" dirty="0">
                          <a:solidFill>
                            <a:srgbClr val="FFFFFF"/>
                          </a:solidFill>
                          <a:latin typeface="Calibri"/>
                          <a:cs typeface="Calibri"/>
                        </a:rPr>
                        <a:t> </a:t>
                      </a:r>
                      <a:r>
                        <a:rPr sz="1300" b="1" spc="15" dirty="0">
                          <a:solidFill>
                            <a:srgbClr val="FFFFFF"/>
                          </a:solidFill>
                          <a:latin typeface="Calibri"/>
                          <a:cs typeface="Calibri"/>
                        </a:rPr>
                        <a:t>Urine </a:t>
                      </a:r>
                      <a:r>
                        <a:rPr sz="1300" b="1" spc="-310" dirty="0">
                          <a:solidFill>
                            <a:srgbClr val="FFFFFF"/>
                          </a:solidFill>
                          <a:latin typeface="Calibri"/>
                          <a:cs typeface="Calibri"/>
                        </a:rPr>
                        <a:t> </a:t>
                      </a:r>
                      <a:r>
                        <a:rPr sz="1300" b="1" spc="20" dirty="0">
                          <a:solidFill>
                            <a:srgbClr val="FFFFFF"/>
                          </a:solidFill>
                          <a:latin typeface="Calibri"/>
                          <a:cs typeface="Calibri"/>
                        </a:rPr>
                        <a:t>output</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marR="415925" indent="42545">
                        <a:lnSpc>
                          <a:spcPct val="102099"/>
                        </a:lnSpc>
                        <a:spcBef>
                          <a:spcPts val="190"/>
                        </a:spcBef>
                      </a:pPr>
                      <a:r>
                        <a:rPr sz="1300" b="1" spc="-20" dirty="0">
                          <a:solidFill>
                            <a:srgbClr val="FFFFFF"/>
                          </a:solidFill>
                          <a:latin typeface="Calibri"/>
                          <a:cs typeface="Calibri"/>
                        </a:rPr>
                        <a:t>Total</a:t>
                      </a:r>
                      <a:r>
                        <a:rPr sz="1300" b="1" spc="-55" dirty="0">
                          <a:solidFill>
                            <a:srgbClr val="FFFFFF"/>
                          </a:solidFill>
                          <a:latin typeface="Calibri"/>
                          <a:cs typeface="Calibri"/>
                        </a:rPr>
                        <a:t> </a:t>
                      </a:r>
                      <a:r>
                        <a:rPr sz="1300" b="1" spc="10" dirty="0">
                          <a:solidFill>
                            <a:srgbClr val="FFFFFF"/>
                          </a:solidFill>
                          <a:latin typeface="Calibri"/>
                          <a:cs typeface="Calibri"/>
                        </a:rPr>
                        <a:t>Fluid </a:t>
                      </a:r>
                      <a:r>
                        <a:rPr sz="1300" b="1" spc="-310" dirty="0">
                          <a:solidFill>
                            <a:srgbClr val="FFFFFF"/>
                          </a:solidFill>
                          <a:latin typeface="Calibri"/>
                          <a:cs typeface="Calibri"/>
                        </a:rPr>
                        <a:t> </a:t>
                      </a:r>
                      <a:r>
                        <a:rPr sz="1300" b="1" spc="15" dirty="0">
                          <a:solidFill>
                            <a:srgbClr val="FFFFFF"/>
                          </a:solidFill>
                          <a:latin typeface="Calibri"/>
                          <a:cs typeface="Calibri"/>
                        </a:rPr>
                        <a:t>balance</a:t>
                      </a:r>
                      <a:endParaRPr sz="1300">
                        <a:latin typeface="Calibri"/>
                        <a:cs typeface="Calibri"/>
                      </a:endParaRPr>
                    </a:p>
                  </a:txBody>
                  <a:tcPr marL="0" marR="0" marT="2129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10" dirty="0">
                          <a:solidFill>
                            <a:srgbClr val="FFFFFF"/>
                          </a:solidFill>
                          <a:latin typeface="Calibri"/>
                          <a:cs typeface="Calibri"/>
                        </a:rPr>
                        <a:t>Creatinine</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6200">
                        <a:lnSpc>
                          <a:spcPct val="100000"/>
                        </a:lnSpc>
                        <a:spcBef>
                          <a:spcPts val="229"/>
                        </a:spcBef>
                      </a:pPr>
                      <a:r>
                        <a:rPr sz="1300" b="1" spc="15" dirty="0">
                          <a:solidFill>
                            <a:srgbClr val="FFFFFF"/>
                          </a:solidFill>
                          <a:latin typeface="Calibri"/>
                          <a:cs typeface="Calibri"/>
                        </a:rPr>
                        <a:t>Hct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295">
                        <a:lnSpc>
                          <a:spcPct val="100000"/>
                        </a:lnSpc>
                        <a:spcBef>
                          <a:spcPts val="229"/>
                        </a:spcBef>
                      </a:pPr>
                      <a:r>
                        <a:rPr sz="1300" b="1" spc="20" dirty="0">
                          <a:solidFill>
                            <a:srgbClr val="FFFFFF"/>
                          </a:solidFill>
                          <a:latin typeface="Calibri"/>
                          <a:cs typeface="Calibri"/>
                        </a:rPr>
                        <a:t>Sodium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tc>
                  <a:txBody>
                    <a:bodyPr/>
                    <a:lstStyle/>
                    <a:p>
                      <a:pPr marL="74930">
                        <a:lnSpc>
                          <a:spcPct val="100000"/>
                        </a:lnSpc>
                        <a:spcBef>
                          <a:spcPts val="229"/>
                        </a:spcBef>
                      </a:pPr>
                      <a:r>
                        <a:rPr sz="1300" b="1" spc="10" dirty="0">
                          <a:solidFill>
                            <a:srgbClr val="FFFFFF"/>
                          </a:solidFill>
                          <a:latin typeface="Calibri"/>
                          <a:cs typeface="Calibri"/>
                        </a:rPr>
                        <a:t>Potassium</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371C4"/>
                    </a:solidFill>
                  </a:tcPr>
                </a:tc>
                <a:extLst>
                  <a:ext uri="{0D108BD9-81ED-4DB2-BD59-A6C34878D82A}">
                    <a16:rowId xmlns:a16="http://schemas.microsoft.com/office/drawing/2014/main" val="10000"/>
                  </a:ext>
                </a:extLst>
              </a:tr>
              <a:tr h="246751">
                <a:tc>
                  <a:txBody>
                    <a:bodyPr/>
                    <a:lstStyle/>
                    <a:p>
                      <a:pPr marL="74295">
                        <a:lnSpc>
                          <a:spcPct val="100000"/>
                        </a:lnSpc>
                        <a:spcBef>
                          <a:spcPts val="229"/>
                        </a:spcBef>
                      </a:pPr>
                      <a:r>
                        <a:rPr sz="1300" spc="10" dirty="0">
                          <a:latin typeface="Calibri"/>
                          <a:cs typeface="Calibri"/>
                        </a:rPr>
                        <a:t>-9.9kg</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5" dirty="0">
                          <a:latin typeface="Calibri"/>
                          <a:cs typeface="Calibri"/>
                        </a:rPr>
                        <a:t>1,733</a:t>
                      </a:r>
                      <a:r>
                        <a:rPr sz="1300" spc="-30" dirty="0">
                          <a:latin typeface="Calibri"/>
                          <a:cs typeface="Calibri"/>
                        </a:rPr>
                        <a:t> </a:t>
                      </a:r>
                      <a:r>
                        <a:rPr sz="1300" spc="20" dirty="0">
                          <a:latin typeface="Calibri"/>
                          <a:cs typeface="Calibri"/>
                        </a:rPr>
                        <a:t>mL</a:t>
                      </a:r>
                      <a:r>
                        <a:rPr sz="1300" spc="-5" dirty="0">
                          <a:latin typeface="Calibri"/>
                          <a:cs typeface="Calibri"/>
                        </a:rPr>
                        <a:t> </a:t>
                      </a:r>
                      <a:r>
                        <a:rPr sz="1300" spc="10" dirty="0">
                          <a:latin typeface="Calibri"/>
                          <a:cs typeface="Calibri"/>
                        </a:rPr>
                        <a:t>(0.8</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a:t>
                      </a:r>
                      <a:r>
                        <a:rPr sz="1300" spc="-20" dirty="0">
                          <a:latin typeface="Calibri"/>
                          <a:cs typeface="Calibri"/>
                        </a:rPr>
                        <a:t> </a:t>
                      </a:r>
                      <a:r>
                        <a:rPr sz="1300" spc="10" dirty="0">
                          <a:latin typeface="Calibri"/>
                          <a:cs typeface="Calibri"/>
                        </a:rPr>
                        <a:t>8.7</a:t>
                      </a:r>
                      <a:r>
                        <a:rPr sz="1300" spc="-15" dirty="0">
                          <a:latin typeface="Calibri"/>
                          <a:cs typeface="Calibri"/>
                        </a:rPr>
                        <a:t> </a:t>
                      </a:r>
                      <a:r>
                        <a:rPr sz="1300" spc="15" dirty="0">
                          <a:latin typeface="Calibri"/>
                          <a:cs typeface="Calibri"/>
                        </a:rPr>
                        <a:t>L</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2.2</a:t>
                      </a:r>
                      <a:r>
                        <a:rPr sz="1300" spc="-10" dirty="0">
                          <a:latin typeface="Calibri"/>
                          <a:cs typeface="Calibri"/>
                        </a:rPr>
                        <a:t> </a:t>
                      </a:r>
                      <a:r>
                        <a:rPr sz="1300" spc="20" dirty="0">
                          <a:latin typeface="Calibri"/>
                          <a:cs typeface="Calibri"/>
                        </a:rPr>
                        <a:t>mg/dl</a:t>
                      </a:r>
                      <a:r>
                        <a:rPr sz="1300" spc="5"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5565">
                        <a:lnSpc>
                          <a:spcPct val="100000"/>
                        </a:lnSpc>
                        <a:spcBef>
                          <a:spcPts val="240"/>
                        </a:spcBef>
                      </a:pPr>
                      <a:r>
                        <a:rPr sz="1300" spc="20" dirty="0">
                          <a:latin typeface="Calibri"/>
                          <a:cs typeface="Calibri"/>
                        </a:rPr>
                        <a:t>39%</a:t>
                      </a:r>
                      <a:r>
                        <a:rPr sz="1300" spc="-40" dirty="0">
                          <a:latin typeface="Calibri"/>
                          <a:cs typeface="Calibri"/>
                        </a:rPr>
                        <a:t> </a:t>
                      </a:r>
                      <a:r>
                        <a:rPr sz="1300" spc="35" dirty="0">
                          <a:latin typeface="Wingdings"/>
                          <a:cs typeface="Wingdings"/>
                        </a:rPr>
                        <a:t></a:t>
                      </a:r>
                      <a:endParaRPr sz="1300">
                        <a:latin typeface="Wingdings"/>
                        <a:cs typeface="Wingdings"/>
                      </a:endParaRPr>
                    </a:p>
                  </a:txBody>
                  <a:tcPr marL="0" marR="0" marT="26894"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5" dirty="0">
                          <a:latin typeface="Calibri"/>
                          <a:cs typeface="Calibri"/>
                        </a:rPr>
                        <a:t>136</a:t>
                      </a:r>
                      <a:r>
                        <a:rPr sz="1300" spc="-15" dirty="0">
                          <a:latin typeface="Calibri"/>
                          <a:cs typeface="Calibri"/>
                        </a:rPr>
                        <a:t> </a:t>
                      </a:r>
                      <a:r>
                        <a:rPr sz="1300" spc="15" dirty="0">
                          <a:latin typeface="Calibri"/>
                          <a:cs typeface="Calibri"/>
                        </a:rPr>
                        <a:t>mmol/L</a:t>
                      </a:r>
                      <a:r>
                        <a:rPr sz="1300" spc="-10" dirty="0">
                          <a:latin typeface="Calibri"/>
                          <a:cs typeface="Calibri"/>
                        </a:rPr>
                        <a:t> </a:t>
                      </a:r>
                      <a:r>
                        <a:rPr sz="1300" b="1" spc="30" dirty="0">
                          <a:solidFill>
                            <a:srgbClr val="00B04F"/>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tc>
                  <a:txBody>
                    <a:bodyPr/>
                    <a:lstStyle/>
                    <a:p>
                      <a:pPr marL="74295">
                        <a:lnSpc>
                          <a:spcPct val="100000"/>
                        </a:lnSpc>
                        <a:spcBef>
                          <a:spcPts val="229"/>
                        </a:spcBef>
                      </a:pPr>
                      <a:r>
                        <a:rPr sz="1300" spc="10" dirty="0">
                          <a:latin typeface="Calibri"/>
                          <a:cs typeface="Calibri"/>
                        </a:rPr>
                        <a:t>3.7</a:t>
                      </a:r>
                      <a:r>
                        <a:rPr sz="1300" spc="-25" dirty="0">
                          <a:latin typeface="Calibri"/>
                          <a:cs typeface="Calibri"/>
                        </a:rPr>
                        <a:t> </a:t>
                      </a:r>
                      <a:r>
                        <a:rPr sz="1300" spc="15" dirty="0">
                          <a:latin typeface="Calibri"/>
                          <a:cs typeface="Calibri"/>
                        </a:rPr>
                        <a:t>mmol/L</a:t>
                      </a:r>
                      <a:r>
                        <a:rPr sz="1300" b="1" spc="15" dirty="0">
                          <a:solidFill>
                            <a:srgbClr val="C00000"/>
                          </a:solidFill>
                          <a:latin typeface="Calibri"/>
                          <a:cs typeface="Calibri"/>
                        </a:rPr>
                        <a:t>↓</a:t>
                      </a:r>
                      <a:endParaRPr sz="1300">
                        <a:latin typeface="Calibri"/>
                        <a:cs typeface="Calibri"/>
                      </a:endParaRPr>
                    </a:p>
                  </a:txBody>
                  <a:tcPr marL="0" marR="0" marT="25773" marB="0">
                    <a:lnL w="12700">
                      <a:solidFill>
                        <a:srgbClr val="FFFFFF"/>
                      </a:solidFill>
                      <a:prstDash val="solid"/>
                    </a:lnL>
                    <a:lnR w="12700">
                      <a:solidFill>
                        <a:srgbClr val="FFFFFF"/>
                      </a:solidFill>
                      <a:prstDash val="solid"/>
                    </a:lnR>
                    <a:lnT w="38100">
                      <a:solidFill>
                        <a:srgbClr val="FFFFFF"/>
                      </a:solidFill>
                      <a:prstDash val="solid"/>
                    </a:lnT>
                    <a:solidFill>
                      <a:srgbClr val="CFD5EA"/>
                    </a:solidFill>
                  </a:tcPr>
                </a:tc>
                <a:extLst>
                  <a:ext uri="{0D108BD9-81ED-4DB2-BD59-A6C34878D82A}">
                    <a16:rowId xmlns:a16="http://schemas.microsoft.com/office/drawing/2014/main" val="10001"/>
                  </a:ext>
                </a:extLst>
              </a:tr>
              <a:tr h="199016">
                <a:tc>
                  <a:txBody>
                    <a:bodyPr/>
                    <a:lstStyle/>
                    <a:p>
                      <a:pPr marL="74295">
                        <a:lnSpc>
                          <a:spcPts val="1545"/>
                        </a:lnSpc>
                      </a:pPr>
                      <a:r>
                        <a:rPr sz="1300" spc="10" dirty="0">
                          <a:latin typeface="Calibri"/>
                          <a:cs typeface="Calibri"/>
                        </a:rPr>
                        <a:t>(0.38</a:t>
                      </a:r>
                      <a:r>
                        <a:rPr sz="1300" spc="-25" dirty="0">
                          <a:latin typeface="Calibri"/>
                          <a:cs typeface="Calibri"/>
                        </a:rPr>
                        <a:t> </a:t>
                      </a:r>
                      <a:r>
                        <a:rPr sz="1300" spc="25" dirty="0">
                          <a:latin typeface="Calibri"/>
                          <a:cs typeface="Calibri"/>
                        </a:rPr>
                        <a:t>kg/</a:t>
                      </a:r>
                      <a:r>
                        <a:rPr sz="1300" spc="5" dirty="0">
                          <a:latin typeface="Calibri"/>
                          <a:cs typeface="Calibri"/>
                        </a:rPr>
                        <a:t> </a:t>
                      </a:r>
                      <a:r>
                        <a:rPr sz="1300" spc="15" dirty="0">
                          <a:latin typeface="Calibri"/>
                          <a:cs typeface="Calibri"/>
                        </a:rPr>
                        <a:t>40</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marL="74295">
                        <a:lnSpc>
                          <a:spcPts val="1545"/>
                        </a:lnSpc>
                      </a:pPr>
                      <a:r>
                        <a:rPr sz="1300" spc="15" dirty="0">
                          <a:latin typeface="Calibri"/>
                          <a:cs typeface="Calibri"/>
                        </a:rPr>
                        <a:t>ml/kg/hr)</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extLst>
                  <a:ext uri="{0D108BD9-81ED-4DB2-BD59-A6C34878D82A}">
                    <a16:rowId xmlns:a16="http://schemas.microsoft.com/office/drawing/2014/main" val="10002"/>
                  </a:ext>
                </a:extLst>
              </a:tr>
              <a:tr h="199688">
                <a:tc>
                  <a:txBody>
                    <a:bodyPr/>
                    <a:lstStyle/>
                    <a:p>
                      <a:pPr marL="74295">
                        <a:lnSpc>
                          <a:spcPts val="1555"/>
                        </a:lnSpc>
                      </a:pPr>
                      <a:r>
                        <a:rPr sz="1300" spc="20" dirty="0">
                          <a:latin typeface="Calibri"/>
                          <a:cs typeface="Calibri"/>
                        </a:rPr>
                        <a:t>mg</a:t>
                      </a:r>
                      <a:endParaRPr sz="1300">
                        <a:latin typeface="Calibri"/>
                        <a:cs typeface="Calibri"/>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CFD5EA"/>
                    </a:solidFill>
                  </a:tcPr>
                </a:tc>
                <a:extLst>
                  <a:ext uri="{0D108BD9-81ED-4DB2-BD59-A6C34878D82A}">
                    <a16:rowId xmlns:a16="http://schemas.microsoft.com/office/drawing/2014/main" val="10003"/>
                  </a:ext>
                </a:extLst>
              </a:tr>
              <a:tr h="220534">
                <a:tc>
                  <a:txBody>
                    <a:bodyPr/>
                    <a:lstStyle/>
                    <a:p>
                      <a:pPr marL="74295">
                        <a:lnSpc>
                          <a:spcPts val="1550"/>
                        </a:lnSpc>
                      </a:pPr>
                      <a:r>
                        <a:rPr sz="1300" spc="10" dirty="0">
                          <a:latin typeface="Calibri"/>
                          <a:cs typeface="Calibri"/>
                        </a:rPr>
                        <a:t>furosemide)</a:t>
                      </a:r>
                      <a:endParaRPr sz="1300">
                        <a:latin typeface="Calibri"/>
                        <a:cs typeface="Calibri"/>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FD5EA"/>
                    </a:solidFill>
                  </a:tcPr>
                </a:tc>
                <a:extLst>
                  <a:ext uri="{0D108BD9-81ED-4DB2-BD59-A6C34878D82A}">
                    <a16:rowId xmlns:a16="http://schemas.microsoft.com/office/drawing/2014/main" val="10004"/>
                  </a:ext>
                </a:extLst>
              </a:tr>
            </a:tbl>
          </a:graphicData>
        </a:graphic>
      </p:graphicFrame>
      <p:sp>
        <p:nvSpPr>
          <p:cNvPr id="6" name="object 6"/>
          <p:cNvSpPr/>
          <p:nvPr/>
        </p:nvSpPr>
        <p:spPr>
          <a:xfrm>
            <a:off x="1987924" y="2027816"/>
            <a:ext cx="4129928" cy="2110068"/>
          </a:xfrm>
          <a:custGeom>
            <a:avLst/>
            <a:gdLst/>
            <a:ahLst/>
            <a:cxnLst/>
            <a:rect l="l" t="t" r="r" b="b"/>
            <a:pathLst>
              <a:path w="4680585" h="2391410">
                <a:moveTo>
                  <a:pt x="4680204" y="2391156"/>
                </a:moveTo>
                <a:lnTo>
                  <a:pt x="4680204" y="0"/>
                </a:lnTo>
                <a:lnTo>
                  <a:pt x="0" y="0"/>
                </a:lnTo>
                <a:lnTo>
                  <a:pt x="0" y="2391156"/>
                </a:lnTo>
                <a:lnTo>
                  <a:pt x="24384" y="2391156"/>
                </a:lnTo>
                <a:lnTo>
                  <a:pt x="24384" y="47244"/>
                </a:lnTo>
                <a:lnTo>
                  <a:pt x="47244" y="24384"/>
                </a:lnTo>
                <a:lnTo>
                  <a:pt x="47244" y="47244"/>
                </a:lnTo>
                <a:lnTo>
                  <a:pt x="4632960" y="47244"/>
                </a:lnTo>
                <a:lnTo>
                  <a:pt x="4632960" y="24384"/>
                </a:lnTo>
                <a:lnTo>
                  <a:pt x="4655820" y="47244"/>
                </a:lnTo>
                <a:lnTo>
                  <a:pt x="4655820" y="2391156"/>
                </a:lnTo>
                <a:lnTo>
                  <a:pt x="4680204" y="2391156"/>
                </a:lnTo>
                <a:close/>
              </a:path>
              <a:path w="4680585" h="2391410">
                <a:moveTo>
                  <a:pt x="47244" y="47244"/>
                </a:moveTo>
                <a:lnTo>
                  <a:pt x="47244" y="24384"/>
                </a:lnTo>
                <a:lnTo>
                  <a:pt x="24384" y="47244"/>
                </a:lnTo>
                <a:lnTo>
                  <a:pt x="47244" y="47244"/>
                </a:lnTo>
                <a:close/>
              </a:path>
              <a:path w="4680585" h="2391410">
                <a:moveTo>
                  <a:pt x="47244" y="2345436"/>
                </a:moveTo>
                <a:lnTo>
                  <a:pt x="47244" y="47244"/>
                </a:lnTo>
                <a:lnTo>
                  <a:pt x="24384" y="47244"/>
                </a:lnTo>
                <a:lnTo>
                  <a:pt x="24384" y="2345436"/>
                </a:lnTo>
                <a:lnTo>
                  <a:pt x="47244" y="2345436"/>
                </a:lnTo>
                <a:close/>
              </a:path>
              <a:path w="4680585" h="2391410">
                <a:moveTo>
                  <a:pt x="4655820" y="2345436"/>
                </a:moveTo>
                <a:lnTo>
                  <a:pt x="24384" y="2345436"/>
                </a:lnTo>
                <a:lnTo>
                  <a:pt x="47244" y="2368296"/>
                </a:lnTo>
                <a:lnTo>
                  <a:pt x="47244" y="2391156"/>
                </a:lnTo>
                <a:lnTo>
                  <a:pt x="4632960" y="2391156"/>
                </a:lnTo>
                <a:lnTo>
                  <a:pt x="4632960" y="2368296"/>
                </a:lnTo>
                <a:lnTo>
                  <a:pt x="4655820" y="2345436"/>
                </a:lnTo>
                <a:close/>
              </a:path>
              <a:path w="4680585" h="2391410">
                <a:moveTo>
                  <a:pt x="47244" y="2391156"/>
                </a:moveTo>
                <a:lnTo>
                  <a:pt x="47244" y="2368296"/>
                </a:lnTo>
                <a:lnTo>
                  <a:pt x="24384" y="2345436"/>
                </a:lnTo>
                <a:lnTo>
                  <a:pt x="24384" y="2391156"/>
                </a:lnTo>
                <a:lnTo>
                  <a:pt x="47244" y="2391156"/>
                </a:lnTo>
                <a:close/>
              </a:path>
              <a:path w="4680585" h="2391410">
                <a:moveTo>
                  <a:pt x="4655820" y="47244"/>
                </a:moveTo>
                <a:lnTo>
                  <a:pt x="4632960" y="24384"/>
                </a:lnTo>
                <a:lnTo>
                  <a:pt x="4632960" y="47244"/>
                </a:lnTo>
                <a:lnTo>
                  <a:pt x="4655820" y="47244"/>
                </a:lnTo>
                <a:close/>
              </a:path>
              <a:path w="4680585" h="2391410">
                <a:moveTo>
                  <a:pt x="4655820" y="2345436"/>
                </a:moveTo>
                <a:lnTo>
                  <a:pt x="4655820" y="47244"/>
                </a:lnTo>
                <a:lnTo>
                  <a:pt x="4632960" y="47244"/>
                </a:lnTo>
                <a:lnTo>
                  <a:pt x="4632960" y="2345436"/>
                </a:lnTo>
                <a:lnTo>
                  <a:pt x="4655820" y="2345436"/>
                </a:lnTo>
                <a:close/>
              </a:path>
              <a:path w="4680585" h="2391410">
                <a:moveTo>
                  <a:pt x="4655820" y="2391156"/>
                </a:moveTo>
                <a:lnTo>
                  <a:pt x="4655820" y="2345436"/>
                </a:lnTo>
                <a:lnTo>
                  <a:pt x="4632960" y="2368296"/>
                </a:lnTo>
                <a:lnTo>
                  <a:pt x="4632960" y="2391156"/>
                </a:lnTo>
                <a:lnTo>
                  <a:pt x="4655820" y="2391156"/>
                </a:lnTo>
                <a:close/>
              </a:path>
            </a:pathLst>
          </a:custGeom>
          <a:solidFill>
            <a:srgbClr val="FF0000"/>
          </a:solidFill>
        </p:spPr>
        <p:txBody>
          <a:bodyPr wrap="square" lIns="0" tIns="0" rIns="0" bIns="0" rtlCol="0"/>
          <a:lstStyle/>
          <a:p>
            <a:endParaRPr sz="1588"/>
          </a:p>
        </p:txBody>
      </p:sp>
      <p:sp>
        <p:nvSpPr>
          <p:cNvPr id="7" name="object 7"/>
          <p:cNvSpPr/>
          <p:nvPr/>
        </p:nvSpPr>
        <p:spPr>
          <a:xfrm>
            <a:off x="6280225" y="2010335"/>
            <a:ext cx="4129928" cy="1882588"/>
          </a:xfrm>
          <a:custGeom>
            <a:avLst/>
            <a:gdLst/>
            <a:ahLst/>
            <a:cxnLst/>
            <a:rect l="l" t="t" r="r" b="b"/>
            <a:pathLst>
              <a:path w="4680584" h="2133600">
                <a:moveTo>
                  <a:pt x="4680204" y="2133600"/>
                </a:moveTo>
                <a:lnTo>
                  <a:pt x="4680204" y="0"/>
                </a:lnTo>
                <a:lnTo>
                  <a:pt x="0" y="0"/>
                </a:lnTo>
                <a:lnTo>
                  <a:pt x="0" y="2133600"/>
                </a:lnTo>
                <a:lnTo>
                  <a:pt x="24384" y="2133600"/>
                </a:lnTo>
                <a:lnTo>
                  <a:pt x="24384" y="45720"/>
                </a:lnTo>
                <a:lnTo>
                  <a:pt x="47244" y="22860"/>
                </a:lnTo>
                <a:lnTo>
                  <a:pt x="47244" y="45720"/>
                </a:lnTo>
                <a:lnTo>
                  <a:pt x="4632960" y="45720"/>
                </a:lnTo>
                <a:lnTo>
                  <a:pt x="4632960" y="22860"/>
                </a:lnTo>
                <a:lnTo>
                  <a:pt x="4655820" y="45720"/>
                </a:lnTo>
                <a:lnTo>
                  <a:pt x="4655820" y="2133600"/>
                </a:lnTo>
                <a:lnTo>
                  <a:pt x="4680204" y="2133600"/>
                </a:lnTo>
                <a:close/>
              </a:path>
              <a:path w="4680584" h="2133600">
                <a:moveTo>
                  <a:pt x="47244" y="45720"/>
                </a:moveTo>
                <a:lnTo>
                  <a:pt x="47244" y="22860"/>
                </a:lnTo>
                <a:lnTo>
                  <a:pt x="24384" y="45720"/>
                </a:lnTo>
                <a:lnTo>
                  <a:pt x="47244" y="45720"/>
                </a:lnTo>
                <a:close/>
              </a:path>
              <a:path w="4680584" h="2133600">
                <a:moveTo>
                  <a:pt x="47244" y="2086356"/>
                </a:moveTo>
                <a:lnTo>
                  <a:pt x="47244" y="45720"/>
                </a:lnTo>
                <a:lnTo>
                  <a:pt x="24384" y="45720"/>
                </a:lnTo>
                <a:lnTo>
                  <a:pt x="24384" y="2086356"/>
                </a:lnTo>
                <a:lnTo>
                  <a:pt x="47244" y="2086356"/>
                </a:lnTo>
                <a:close/>
              </a:path>
              <a:path w="4680584" h="2133600">
                <a:moveTo>
                  <a:pt x="4655820" y="2086356"/>
                </a:moveTo>
                <a:lnTo>
                  <a:pt x="24384" y="2086356"/>
                </a:lnTo>
                <a:lnTo>
                  <a:pt x="47244" y="2110740"/>
                </a:lnTo>
                <a:lnTo>
                  <a:pt x="47244" y="2133600"/>
                </a:lnTo>
                <a:lnTo>
                  <a:pt x="4632960" y="2133600"/>
                </a:lnTo>
                <a:lnTo>
                  <a:pt x="4632960" y="2110740"/>
                </a:lnTo>
                <a:lnTo>
                  <a:pt x="4655820" y="2086356"/>
                </a:lnTo>
                <a:close/>
              </a:path>
              <a:path w="4680584" h="2133600">
                <a:moveTo>
                  <a:pt x="47244" y="2133600"/>
                </a:moveTo>
                <a:lnTo>
                  <a:pt x="47244" y="2110740"/>
                </a:lnTo>
                <a:lnTo>
                  <a:pt x="24384" y="2086356"/>
                </a:lnTo>
                <a:lnTo>
                  <a:pt x="24384" y="2133600"/>
                </a:lnTo>
                <a:lnTo>
                  <a:pt x="47244" y="2133600"/>
                </a:lnTo>
                <a:close/>
              </a:path>
              <a:path w="4680584" h="2133600">
                <a:moveTo>
                  <a:pt x="4655820" y="45720"/>
                </a:moveTo>
                <a:lnTo>
                  <a:pt x="4632960" y="22860"/>
                </a:lnTo>
                <a:lnTo>
                  <a:pt x="4632960" y="45720"/>
                </a:lnTo>
                <a:lnTo>
                  <a:pt x="4655820" y="45720"/>
                </a:lnTo>
                <a:close/>
              </a:path>
              <a:path w="4680584" h="2133600">
                <a:moveTo>
                  <a:pt x="4655820" y="2086356"/>
                </a:moveTo>
                <a:lnTo>
                  <a:pt x="4655820" y="45720"/>
                </a:lnTo>
                <a:lnTo>
                  <a:pt x="4632960" y="45720"/>
                </a:lnTo>
                <a:lnTo>
                  <a:pt x="4632960" y="2086356"/>
                </a:lnTo>
                <a:lnTo>
                  <a:pt x="4655820" y="2086356"/>
                </a:lnTo>
                <a:close/>
              </a:path>
              <a:path w="4680584" h="2133600">
                <a:moveTo>
                  <a:pt x="4655820" y="2133600"/>
                </a:moveTo>
                <a:lnTo>
                  <a:pt x="4655820" y="2086356"/>
                </a:lnTo>
                <a:lnTo>
                  <a:pt x="4632960" y="2110740"/>
                </a:lnTo>
                <a:lnTo>
                  <a:pt x="4632960" y="2133600"/>
                </a:lnTo>
                <a:lnTo>
                  <a:pt x="4655820" y="2133600"/>
                </a:lnTo>
                <a:close/>
              </a:path>
            </a:pathLst>
          </a:custGeom>
          <a:solidFill>
            <a:srgbClr val="00AF4F"/>
          </a:solidFill>
        </p:spPr>
        <p:txBody>
          <a:bodyPr wrap="square" lIns="0" tIns="0" rIns="0" bIns="0" rtlCol="0"/>
          <a:lstStyle/>
          <a:p>
            <a:endParaRPr sz="1588"/>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0" y="1171812"/>
            <a:ext cx="1664149"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9</a:t>
            </a:r>
            <a:endParaRPr spc="13" dirty="0"/>
          </a:p>
        </p:txBody>
      </p:sp>
      <p:sp>
        <p:nvSpPr>
          <p:cNvPr id="3" name="object 3"/>
          <p:cNvSpPr txBox="1"/>
          <p:nvPr/>
        </p:nvSpPr>
        <p:spPr>
          <a:xfrm>
            <a:off x="2323651" y="2173402"/>
            <a:ext cx="7009839" cy="1077112"/>
          </a:xfrm>
          <a:prstGeom prst="rect">
            <a:avLst/>
          </a:prstGeom>
        </p:spPr>
        <p:txBody>
          <a:bodyPr vert="horz" wrap="square" lIns="0" tIns="75079" rIns="0" bIns="0" rtlCol="0">
            <a:spAutoFit/>
          </a:bodyPr>
          <a:lstStyle/>
          <a:p>
            <a:pPr marL="177623" indent="-166977">
              <a:spcBef>
                <a:spcPts val="591"/>
              </a:spcBef>
              <a:buFont typeface="Arial MT"/>
              <a:buChar char="•"/>
              <a:tabLst>
                <a:tab pos="178183" algn="l"/>
                <a:tab pos="523343" algn="l"/>
              </a:tabLst>
            </a:pPr>
            <a:r>
              <a:rPr lang="uk-UA" sz="2030" spc="4" dirty="0">
                <a:latin typeface="Calibri"/>
                <a:cs typeface="Calibri"/>
              </a:rPr>
              <a:t>Креатинін </a:t>
            </a:r>
            <a:r>
              <a:rPr sz="2030" spc="4" dirty="0">
                <a:latin typeface="Calibri"/>
                <a:cs typeface="Calibri"/>
              </a:rPr>
              <a:t>1.8</a:t>
            </a:r>
            <a:r>
              <a:rPr sz="2030" spc="-22" dirty="0">
                <a:latin typeface="Calibri"/>
                <a:cs typeface="Calibri"/>
              </a:rPr>
              <a:t> </a:t>
            </a:r>
            <a:r>
              <a:rPr sz="2030" spc="18" dirty="0">
                <a:latin typeface="Calibri"/>
                <a:cs typeface="Calibri"/>
              </a:rPr>
              <a:t>mg/dl</a:t>
            </a:r>
            <a:r>
              <a:rPr lang="uk-UA" sz="2030" spc="18" dirty="0">
                <a:latin typeface="Calibri"/>
                <a:cs typeface="Calibri"/>
              </a:rPr>
              <a:t> (159, 12 </a:t>
            </a:r>
            <a:r>
              <a:rPr lang="uk-UA" sz="2030" spc="18" dirty="0" err="1">
                <a:latin typeface="Calibri"/>
                <a:cs typeface="Calibri"/>
              </a:rPr>
              <a:t>мкмоль</a:t>
            </a:r>
            <a:r>
              <a:rPr lang="uk-UA" sz="2030" spc="18" dirty="0">
                <a:latin typeface="Calibri"/>
                <a:cs typeface="Calibri"/>
              </a:rPr>
              <a:t>/л)</a:t>
            </a:r>
            <a:endParaRPr sz="2030" dirty="0">
              <a:latin typeface="Calibri"/>
              <a:cs typeface="Calibri"/>
            </a:endParaRPr>
          </a:p>
          <a:p>
            <a:pPr marL="177623" indent="-166977">
              <a:spcBef>
                <a:spcPts val="507"/>
              </a:spcBef>
              <a:buFont typeface="Arial MT"/>
              <a:buChar char="•"/>
              <a:tabLst>
                <a:tab pos="178183" algn="l"/>
              </a:tabLst>
            </a:pPr>
            <a:r>
              <a:rPr lang="uk-UA" sz="2030" spc="-9" dirty="0">
                <a:latin typeface="Calibri"/>
                <a:cs typeface="Calibri"/>
              </a:rPr>
              <a:t>Коронарна ангіографія </a:t>
            </a:r>
            <a:r>
              <a:rPr sz="2030" spc="-9" dirty="0">
                <a:latin typeface="Wingdings"/>
                <a:cs typeface="Wingdings"/>
              </a:rPr>
              <a:t></a:t>
            </a:r>
            <a:r>
              <a:rPr sz="2030" spc="-57" dirty="0">
                <a:latin typeface="Times New Roman"/>
                <a:cs typeface="Times New Roman"/>
              </a:rPr>
              <a:t> </a:t>
            </a:r>
            <a:r>
              <a:rPr lang="uk-UA" sz="2030" spc="-4" dirty="0">
                <a:cs typeface="Calibri"/>
              </a:rPr>
              <a:t>необструктивна хвороба коронарних артерій</a:t>
            </a:r>
            <a:endParaRPr sz="2030" dirty="0">
              <a:latin typeface="Calibri"/>
              <a:cs typeface="Calibri"/>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171812"/>
            <a:ext cx="2350986" cy="692384"/>
          </a:xfrm>
          <a:prstGeom prst="rect">
            <a:avLst/>
          </a:prstGeom>
        </p:spPr>
        <p:txBody>
          <a:bodyPr vert="horz" wrap="square" lIns="0" tIns="15128" rIns="0" bIns="0" rtlCol="0" anchor="ctr">
            <a:spAutoFit/>
          </a:bodyPr>
          <a:lstStyle/>
          <a:p>
            <a:pPr marL="11206">
              <a:lnSpc>
                <a:spcPct val="100000"/>
              </a:lnSpc>
              <a:spcBef>
                <a:spcPts val="119"/>
              </a:spcBef>
            </a:pPr>
            <a:r>
              <a:rPr lang="uk-UA" spc="-26" dirty="0"/>
              <a:t>День 12</a:t>
            </a:r>
            <a:endParaRPr spc="4" dirty="0"/>
          </a:p>
        </p:txBody>
      </p:sp>
      <p:sp>
        <p:nvSpPr>
          <p:cNvPr id="3" name="object 3"/>
          <p:cNvSpPr txBox="1"/>
          <p:nvPr/>
        </p:nvSpPr>
        <p:spPr>
          <a:xfrm>
            <a:off x="2301240" y="2174747"/>
            <a:ext cx="6842760" cy="3424829"/>
          </a:xfrm>
          <a:prstGeom prst="rect">
            <a:avLst/>
          </a:prstGeom>
        </p:spPr>
        <p:txBody>
          <a:bodyPr vert="horz" wrap="square" lIns="0" tIns="73959" rIns="0" bIns="0" rtlCol="0">
            <a:spAutoFit/>
          </a:bodyPr>
          <a:lstStyle/>
          <a:p>
            <a:pPr marL="200036" indent="-166977">
              <a:spcBef>
                <a:spcPts val="582"/>
              </a:spcBef>
              <a:buFont typeface="Arial MT"/>
              <a:buChar char="•"/>
              <a:tabLst>
                <a:tab pos="200595" algn="l"/>
              </a:tabLst>
            </a:pPr>
            <a:r>
              <a:rPr lang="uk-UA" sz="2030" spc="4" dirty="0">
                <a:cs typeface="Calibri"/>
              </a:rPr>
              <a:t>ЧСС: 69 </a:t>
            </a:r>
            <a:r>
              <a:rPr lang="uk-UA" sz="2030" spc="4" dirty="0" err="1">
                <a:cs typeface="Calibri"/>
              </a:rPr>
              <a:t>уд</a:t>
            </a:r>
            <a:r>
              <a:rPr lang="uk-UA" sz="2030" spc="4" dirty="0">
                <a:cs typeface="Calibri"/>
              </a:rPr>
              <a:t>/хв, АТ: 102/59 мм </a:t>
            </a:r>
            <a:r>
              <a:rPr lang="uk-UA" sz="2030" spc="4" dirty="0" err="1">
                <a:cs typeface="Calibri"/>
              </a:rPr>
              <a:t>рт.ст</a:t>
            </a:r>
            <a:r>
              <a:rPr lang="uk-UA" sz="2030" spc="4" dirty="0">
                <a:cs typeface="Calibri"/>
              </a:rPr>
              <a:t>., ЧД</a:t>
            </a:r>
            <a:r>
              <a:rPr lang="en-GB" sz="2030" spc="4" dirty="0">
                <a:cs typeface="Calibri"/>
              </a:rPr>
              <a:t>: 14 </a:t>
            </a:r>
            <a:r>
              <a:rPr lang="uk-UA" sz="2030" spc="4" dirty="0" err="1">
                <a:cs typeface="Calibri"/>
              </a:rPr>
              <a:t>уд</a:t>
            </a:r>
            <a:r>
              <a:rPr lang="uk-UA" sz="2030" spc="4" dirty="0">
                <a:cs typeface="Calibri"/>
              </a:rPr>
              <a:t>/хв, 02</a:t>
            </a:r>
            <a:r>
              <a:rPr lang="en-GB" sz="2030" spc="4" dirty="0">
                <a:cs typeface="Calibri"/>
              </a:rPr>
              <a:t>Sat: 96 %.</a:t>
            </a:r>
          </a:p>
          <a:p>
            <a:pPr marL="200036" indent="-166977">
              <a:spcBef>
                <a:spcPts val="582"/>
              </a:spcBef>
              <a:buFont typeface="Arial MT"/>
              <a:buChar char="•"/>
              <a:tabLst>
                <a:tab pos="200595" algn="l"/>
              </a:tabLst>
            </a:pPr>
            <a:r>
              <a:rPr lang="uk-UA" sz="2030" spc="4" dirty="0">
                <a:cs typeface="Calibri"/>
              </a:rPr>
              <a:t>Легеневі поля чисті, ЦВТ 4 см</a:t>
            </a:r>
          </a:p>
          <a:p>
            <a:pPr marL="200036" indent="-166977">
              <a:spcBef>
                <a:spcPts val="582"/>
              </a:spcBef>
              <a:buFont typeface="Arial MT"/>
              <a:buChar char="•"/>
              <a:tabLst>
                <a:tab pos="200595" algn="l"/>
              </a:tabLst>
            </a:pPr>
            <a:r>
              <a:rPr lang="uk-UA" sz="2030" spc="4" dirty="0">
                <a:cs typeface="Calibri"/>
              </a:rPr>
              <a:t>Креатинін стабільний (150 </a:t>
            </a:r>
            <a:r>
              <a:rPr lang="uk-UA" sz="2030" spc="4" dirty="0" err="1">
                <a:cs typeface="Calibri"/>
              </a:rPr>
              <a:t>мкмоль</a:t>
            </a:r>
            <a:r>
              <a:rPr lang="uk-UA" sz="2030" spc="4" dirty="0">
                <a:cs typeface="Calibri"/>
              </a:rPr>
              <a:t>/л), </a:t>
            </a:r>
            <a:r>
              <a:rPr lang="en-GB" sz="2030" spc="4" dirty="0">
                <a:cs typeface="Calibri"/>
              </a:rPr>
              <a:t>NT-</a:t>
            </a:r>
            <a:r>
              <a:rPr lang="en-GB" sz="2030" spc="4" dirty="0" err="1">
                <a:cs typeface="Calibri"/>
              </a:rPr>
              <a:t>ProBNP</a:t>
            </a:r>
            <a:r>
              <a:rPr lang="en-GB" sz="2030" spc="4" dirty="0">
                <a:cs typeface="Calibri"/>
              </a:rPr>
              <a:t> 2,361 </a:t>
            </a:r>
            <a:r>
              <a:rPr lang="uk-UA" sz="2030" spc="4" dirty="0" err="1">
                <a:cs typeface="Calibri"/>
              </a:rPr>
              <a:t>пг</a:t>
            </a:r>
            <a:r>
              <a:rPr lang="uk-UA" sz="2030" spc="4" dirty="0">
                <a:cs typeface="Calibri"/>
              </a:rPr>
              <a:t>/мл</a:t>
            </a:r>
          </a:p>
          <a:p>
            <a:pPr marL="200036" indent="-166977">
              <a:spcBef>
                <a:spcPts val="582"/>
              </a:spcBef>
              <a:buFont typeface="Arial MT"/>
              <a:buChar char="•"/>
              <a:tabLst>
                <a:tab pos="200595" algn="l"/>
              </a:tabLst>
            </a:pPr>
            <a:r>
              <a:rPr lang="uk-UA" sz="2030" spc="4" dirty="0">
                <a:cs typeface="Calibri"/>
              </a:rPr>
              <a:t>Пацієнта виписано з рекомендаціями:</a:t>
            </a:r>
          </a:p>
          <a:p>
            <a:pPr marL="200036" indent="-166977">
              <a:spcBef>
                <a:spcPts val="582"/>
              </a:spcBef>
              <a:buFont typeface="Arial MT"/>
              <a:buChar char="•"/>
              <a:tabLst>
                <a:tab pos="200595" algn="l"/>
              </a:tabLst>
            </a:pPr>
            <a:r>
              <a:rPr lang="uk-UA" sz="2030" spc="4" dirty="0" err="1">
                <a:cs typeface="Calibri"/>
              </a:rPr>
              <a:t>Карведилол</a:t>
            </a:r>
            <a:r>
              <a:rPr lang="uk-UA" sz="2030" spc="4" dirty="0">
                <a:cs typeface="Calibri"/>
              </a:rPr>
              <a:t> 3,125 мг/добу</a:t>
            </a:r>
          </a:p>
          <a:p>
            <a:pPr marL="200036" indent="-166977">
              <a:spcBef>
                <a:spcPts val="582"/>
              </a:spcBef>
              <a:buFont typeface="Arial MT"/>
              <a:buChar char="•"/>
              <a:tabLst>
                <a:tab pos="200595" algn="l"/>
              </a:tabLst>
            </a:pPr>
            <a:r>
              <a:rPr lang="uk-UA" sz="2030" spc="4" dirty="0" err="1">
                <a:cs typeface="Calibri"/>
              </a:rPr>
              <a:t>Еналаприл</a:t>
            </a:r>
            <a:r>
              <a:rPr lang="uk-UA" sz="2030" spc="4" dirty="0">
                <a:cs typeface="Calibri"/>
              </a:rPr>
              <a:t> 2,5 мг/добу</a:t>
            </a:r>
          </a:p>
          <a:p>
            <a:pPr marL="200036" indent="-166977">
              <a:spcBef>
                <a:spcPts val="582"/>
              </a:spcBef>
              <a:buFont typeface="Arial MT"/>
              <a:buChar char="•"/>
              <a:tabLst>
                <a:tab pos="200595" algn="l"/>
              </a:tabLst>
            </a:pPr>
            <a:r>
              <a:rPr lang="uk-UA" sz="2030" spc="4" dirty="0" err="1">
                <a:cs typeface="Calibri"/>
              </a:rPr>
              <a:t>Спіронолактон</a:t>
            </a:r>
            <a:r>
              <a:rPr lang="uk-UA" sz="2030" spc="4" dirty="0">
                <a:cs typeface="Calibri"/>
              </a:rPr>
              <a:t> 25 мг/добу</a:t>
            </a:r>
          </a:p>
          <a:p>
            <a:pPr marL="200036" indent="-166977">
              <a:spcBef>
                <a:spcPts val="582"/>
              </a:spcBef>
              <a:buFont typeface="Arial MT"/>
              <a:buChar char="•"/>
              <a:tabLst>
                <a:tab pos="200595" algn="l"/>
              </a:tabLst>
            </a:pPr>
            <a:r>
              <a:rPr lang="uk-UA" sz="2030" spc="4" dirty="0" err="1">
                <a:cs typeface="Calibri"/>
              </a:rPr>
              <a:t>Лазикс</a:t>
            </a:r>
            <a:r>
              <a:rPr lang="uk-UA" sz="2030" spc="4" dirty="0">
                <a:cs typeface="Calibri"/>
              </a:rPr>
              <a:t> 60 мг 2р/д</a:t>
            </a:r>
            <a:endParaRPr sz="1721" dirty="0">
              <a:latin typeface="Calibri"/>
              <a:cs typeface="Calibri"/>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3651" y="1438655"/>
            <a:ext cx="6270016" cy="384608"/>
          </a:xfrm>
          <a:prstGeom prst="rect">
            <a:avLst/>
          </a:prstGeom>
        </p:spPr>
        <p:txBody>
          <a:bodyPr vert="horz" wrap="square" lIns="0" tIns="15128" rIns="0" bIns="0" rtlCol="0" anchor="ctr">
            <a:spAutoFit/>
          </a:bodyPr>
          <a:lstStyle/>
          <a:p>
            <a:pPr marL="11206">
              <a:lnSpc>
                <a:spcPct val="100000"/>
              </a:lnSpc>
              <a:spcBef>
                <a:spcPts val="119"/>
              </a:spcBef>
            </a:pPr>
            <a:r>
              <a:rPr lang="uk-UA" sz="2400" spc="-22" dirty="0">
                <a:latin typeface="Arial" panose="020B0604020202020204" pitchFamily="34" charset="0"/>
                <a:cs typeface="Arial" panose="020B0604020202020204" pitchFamily="34" charset="0"/>
              </a:rPr>
              <a:t>Очікують на оцінку/втручання:</a:t>
            </a:r>
            <a:endParaRPr sz="2400" spc="-22" dirty="0">
              <a:latin typeface="Arial" panose="020B0604020202020204" pitchFamily="34" charset="0"/>
              <a:cs typeface="Arial" panose="020B0604020202020204" pitchFamily="34" charset="0"/>
            </a:endParaRPr>
          </a:p>
        </p:txBody>
      </p:sp>
      <p:sp>
        <p:nvSpPr>
          <p:cNvPr id="3" name="object 3"/>
          <p:cNvSpPr txBox="1"/>
          <p:nvPr/>
        </p:nvSpPr>
        <p:spPr>
          <a:xfrm>
            <a:off x="2323650" y="2174747"/>
            <a:ext cx="4730293" cy="1478142"/>
          </a:xfrm>
          <a:prstGeom prst="rect">
            <a:avLst/>
          </a:prstGeom>
        </p:spPr>
        <p:txBody>
          <a:bodyPr vert="horz" wrap="square" lIns="0" tIns="73959" rIns="0" bIns="0" rtlCol="0">
            <a:spAutoFit/>
          </a:bodyPr>
          <a:lstStyle/>
          <a:p>
            <a:pPr marL="177623" indent="-166977">
              <a:spcBef>
                <a:spcPts val="582"/>
              </a:spcBef>
              <a:buFont typeface="Arial MT"/>
              <a:buChar char="•"/>
              <a:tabLst>
                <a:tab pos="178183" algn="l"/>
              </a:tabLst>
            </a:pPr>
            <a:r>
              <a:rPr lang="uk-UA" sz="2030" spc="-35" dirty="0">
                <a:cs typeface="Calibri"/>
              </a:rPr>
              <a:t>Оцінка ФВЛШ </a:t>
            </a:r>
          </a:p>
          <a:p>
            <a:pPr marL="177623" indent="-166977">
              <a:spcBef>
                <a:spcPts val="582"/>
              </a:spcBef>
              <a:buFont typeface="Arial MT"/>
              <a:buChar char="•"/>
              <a:tabLst>
                <a:tab pos="178183" algn="l"/>
              </a:tabLst>
            </a:pPr>
            <a:r>
              <a:rPr lang="uk-UA" sz="2030" spc="-35" dirty="0">
                <a:cs typeface="Calibri"/>
              </a:rPr>
              <a:t>Підвищення титрування ВВ та ІАПФ</a:t>
            </a:r>
          </a:p>
          <a:p>
            <a:pPr marL="177623" indent="-166977">
              <a:spcBef>
                <a:spcPts val="582"/>
              </a:spcBef>
              <a:buFont typeface="Arial MT"/>
              <a:buChar char="•"/>
              <a:tabLst>
                <a:tab pos="178183" algn="l"/>
              </a:tabLst>
            </a:pPr>
            <a:r>
              <a:rPr lang="uk-UA" sz="2030" spc="-35" dirty="0">
                <a:cs typeface="Calibri"/>
              </a:rPr>
              <a:t>Розгляньте можливість заміни ІАПФ на </a:t>
            </a:r>
            <a:r>
              <a:rPr lang="en-GB" sz="2030" spc="-35" dirty="0">
                <a:cs typeface="Calibri"/>
              </a:rPr>
              <a:t>ARNI</a:t>
            </a:r>
            <a:endParaRPr sz="1721" dirty="0">
              <a:latin typeface="Calibri"/>
              <a:cs typeface="Calibri"/>
            </a:endParaRPr>
          </a:p>
        </p:txBody>
      </p:sp>
    </p:spTree>
  </p:cSld>
  <p:clrMapOvr>
    <a:masterClrMapping/>
  </p:clrMapOvr>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9" ma:contentTypeDescription="Создание документа." ma:contentTypeScope="" ma:versionID="16e4f4f947e0139a151e90979b653e7d">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8618f6d1aa5ca061df65f9e99d31890c" ns2:_="" ns3:_="">
    <xsd:import namespace="b8fe0a08-5d13-4527-b6da-45b036e56415"/>
    <xsd:import namespace="30b7ca45-b60c-42e8-bffa-54e603c6629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SharedWithUsers" ma:index="11"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5F7A75-C7EC-4E8D-943E-BC8C69DFE86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01CED58-B0D5-42C7-A8D1-6DA2ECC0AB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49D775-4413-470E-B904-0BD224F5B9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424</TotalTime>
  <Words>4429</Words>
  <Application>Microsoft Office PowerPoint</Application>
  <PresentationFormat>Widescreen</PresentationFormat>
  <Paragraphs>395</Paragraphs>
  <Slides>38</Slides>
  <Notes>3</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Тема Office</vt:lpstr>
      <vt:lpstr>ГОСТРА СЕРЦЕВА НЕДОСТАТНІСТЬ.  НАБРЯК ЛЕГЕНЬ.</vt:lpstr>
      <vt:lpstr>PowerPoint Presentation</vt:lpstr>
      <vt:lpstr>Diagnostic workup of new onset acute heart failure. </vt:lpstr>
      <vt:lpstr>Діагностичні тести у пацієнтів з ГСН</vt:lpstr>
      <vt:lpstr> Клінічні прояви ХСН</vt:lpstr>
      <vt:lpstr>PowerPoint Presentation</vt:lpstr>
      <vt:lpstr>Management of acute decompensated heart failure.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Impella 5.5 зі SmartAssist витягує кров з лівого шлуночка через вхідний отвір біля наконечника насоса і виштовхує кров з катетера у висхідну аорту.</vt:lpstr>
      <vt:lpstr>PowerPoint Presentation</vt:lpstr>
      <vt:lpstr>PowerPoint Presentation</vt:lpstr>
      <vt:lpstr>PowerPoint Presentation</vt:lpstr>
      <vt:lpstr>67-річний чоловік </vt:lpstr>
      <vt:lpstr>Об'єктивно</vt:lpstr>
      <vt:lpstr>PowerPoint Presentation</vt:lpstr>
      <vt:lpstr>Chest X-ray</vt:lpstr>
      <vt:lpstr>Лабораторні дослідження</vt:lpstr>
      <vt:lpstr>PowerPoint Presentation</vt:lpstr>
      <vt:lpstr>Через 2 години</vt:lpstr>
      <vt:lpstr>2га доба</vt:lpstr>
      <vt:lpstr>День 3</vt:lpstr>
      <vt:lpstr>День 4</vt:lpstr>
      <vt:lpstr>День 5</vt:lpstr>
      <vt:lpstr>День 6</vt:lpstr>
      <vt:lpstr>День 9</vt:lpstr>
      <vt:lpstr>День 12</vt:lpstr>
      <vt:lpstr>Очікують на оцінку/втручання: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Олена Володимирівна Хижняк</dc:creator>
  <cp:lastModifiedBy>Олена Володимирівна Хижняк</cp:lastModifiedBy>
  <cp:revision>44</cp:revision>
  <dcterms:created xsi:type="dcterms:W3CDTF">2023-09-02T18:35:51Z</dcterms:created>
  <dcterms:modified xsi:type="dcterms:W3CDTF">2024-02-19T08:50:15Z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0x01010098E3CB2640C81744928279585D4A664A</vt:lpwstr>
  </property>
</Properties>
</file>