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3"/>
  </p:sldMasterIdLst>
  <p:notesMasterIdLst>
    <p:notesMasterId r:id="rId25"/>
  </p:notesMasterIdLst>
  <p:sldIdLst>
    <p:sldId id="256" r:id="rId4"/>
    <p:sldId id="258" r:id="rId5"/>
    <p:sldId id="289" r:id="rId6"/>
    <p:sldId id="288" r:id="rId7"/>
    <p:sldId id="277" r:id="rId8"/>
    <p:sldId id="300" r:id="rId9"/>
    <p:sldId id="303" r:id="rId10"/>
    <p:sldId id="290" r:id="rId11"/>
    <p:sldId id="302" r:id="rId12"/>
    <p:sldId id="304" r:id="rId13"/>
    <p:sldId id="257" r:id="rId14"/>
    <p:sldId id="295" r:id="rId15"/>
    <p:sldId id="301" r:id="rId16"/>
    <p:sldId id="291" r:id="rId17"/>
    <p:sldId id="292" r:id="rId18"/>
    <p:sldId id="305" r:id="rId19"/>
    <p:sldId id="306" r:id="rId20"/>
    <p:sldId id="296" r:id="rId21"/>
    <p:sldId id="298" r:id="rId22"/>
    <p:sldId id="294" r:id="rId23"/>
    <p:sldId id="297" r:id="rId24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6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71B54-84D1-49D5-BFCC-D1645C98BBC7}" type="datetimeFigureOut">
              <a:rPr lang="uk-UA" smtClean="0"/>
              <a:pPr/>
              <a:t>19.02.2024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E1159-4152-48CC-ADCD-92D86454BD58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E1159-4152-48CC-ADCD-92D86454BD58}" type="slidenum">
              <a:rPr lang="uk-UA" smtClean="0"/>
              <a:pPr/>
              <a:t>2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9" name="Пі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uk-UA"/>
              <a:t>Зразок підзаголовка</a:t>
            </a:r>
            <a:endParaRPr kumimoji="0" lang="en-US"/>
          </a:p>
        </p:txBody>
      </p:sp>
      <p:sp>
        <p:nvSpPr>
          <p:cNvPr id="28" name="Місце для дати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2FE0801D-C89F-4D5E-846B-F3705DC8805F}" type="datetimeFigureOut">
              <a:rPr lang="uk-UA" smtClean="0"/>
              <a:pPr/>
              <a:t>19.02.2024</a:t>
            </a:fld>
            <a:endParaRPr lang="uk-UA"/>
          </a:p>
        </p:txBody>
      </p:sp>
      <p:sp>
        <p:nvSpPr>
          <p:cNvPr id="17" name="Місце для нижнього колонтитула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uk-UA"/>
          </a:p>
        </p:txBody>
      </p:sp>
      <p:sp>
        <p:nvSpPr>
          <p:cNvPr id="29" name="Місце для номера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D41341F9-0EEC-4BF1-B38E-6A769B7F5BA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1" name="Прямокут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кут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кут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кут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19.02.2024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Місце для вмісту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uk-UA"/>
              <a:t>Зразок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uk-UA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2FE0801D-C89F-4D5E-846B-F3705DC8805F}" type="datetimeFigureOut">
              <a:rPr lang="uk-UA" smtClean="0"/>
              <a:pPr/>
              <a:t>19.02.2024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D41341F9-0EEC-4BF1-B38E-6A769B7F5BA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Прямокут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кут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19.02.2024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Місце для вмісту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uk-UA"/>
              <a:t>Зразок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П'ятий рівень</a:t>
            </a:r>
            <a:endParaRPr kumimoji="0" lang="en-US"/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uk-UA"/>
              <a:t>Зразок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/>
              <a:t>Зразок тексту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/>
              <a:t>Зразок тексту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19.02.2024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uk-UA"/>
              <a:t>Зразок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П'ятий рівень</a:t>
            </a:r>
            <a:endParaRPr kumimoji="0" lang="en-US"/>
          </a:p>
        </p:txBody>
      </p:sp>
      <p:sp>
        <p:nvSpPr>
          <p:cNvPr id="13" name="Місце для вмісту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uk-UA"/>
              <a:t>Зразок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19.02.2024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6" name="Рівнобедрений трикут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19.02.2024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5" name="Пряма сполучна ліні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івнобедрений трикут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uk-UA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19.02.2024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Пряма сполучна ліні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 сполучна ліні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івнобедрений трикут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Місце для вмісту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uk-UA"/>
              <a:t>Зразок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uk-UA"/>
              <a:t>Клацніть піктограму, щоб додати зображення</a:t>
            </a:r>
            <a:endParaRPr kumimoji="0" lang="en-US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uk-UA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19.02.2024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Пряма сполучна ліні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івнобедрений трикут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кут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uk-UA"/>
              <a:t>Зразок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19.02.2024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uk-UA"/>
              <a:t>Зразок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01D-C89F-4D5E-846B-F3705DC8805F}" type="datetimeFigureOut">
              <a:rPr lang="uk-UA" smtClean="0"/>
              <a:pPr/>
              <a:t>19.02.2024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341F9-0EEC-4BF1-B38E-6A769B7F5BA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Пряма сполучна ліні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івнобедрений трикут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 сполучна ліні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Місце для заголовка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13" name="Місце для тексту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uk-UA"/>
              <a:t>Зразок тексту</a:t>
            </a:r>
          </a:p>
          <a:p>
            <a:pPr lvl="1" eaLnBrk="1" latinLnBrk="0" hangingPunct="1"/>
            <a:r>
              <a:rPr kumimoji="0" lang="uk-UA"/>
              <a:t>Другий рівень</a:t>
            </a:r>
          </a:p>
          <a:p>
            <a:pPr lvl="2" eaLnBrk="1" latinLnBrk="0" hangingPunct="1"/>
            <a:r>
              <a:rPr kumimoji="0" lang="uk-UA"/>
              <a:t>Третій рівень</a:t>
            </a:r>
          </a:p>
          <a:p>
            <a:pPr lvl="3" eaLnBrk="1" latinLnBrk="0" hangingPunct="1"/>
            <a:r>
              <a:rPr kumimoji="0" lang="uk-UA"/>
              <a:t>Четвертий рівень</a:t>
            </a:r>
          </a:p>
          <a:p>
            <a:pPr lvl="4" eaLnBrk="1" latinLnBrk="0" hangingPunct="1"/>
            <a:r>
              <a:rPr kumimoji="0" lang="uk-UA"/>
              <a:t>П'ятий рівень</a:t>
            </a:r>
            <a:endParaRPr kumimoji="0" lang="en-US"/>
          </a:p>
        </p:txBody>
      </p:sp>
      <p:sp>
        <p:nvSpPr>
          <p:cNvPr id="14" name="Місце для дати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FE0801D-C89F-4D5E-846B-F3705DC8805F}" type="datetimeFigureOut">
              <a:rPr lang="uk-UA" smtClean="0"/>
              <a:pPr/>
              <a:t>19.02.2024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Місце для номера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41341F9-0EEC-4BF1-B38E-6A769B7F5BA8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8" name="Пряма сполучна ліні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 сполучна ліні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івнобедрений трикут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3857628"/>
            <a:ext cx="7143800" cy="1000132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/>
              <a:t>Алгоритм </a:t>
            </a:r>
            <a:r>
              <a:rPr lang="uk-UA" sz="2400" b="1" dirty="0" err="1"/>
              <a:t>курації</a:t>
            </a:r>
            <a:r>
              <a:rPr lang="uk-UA" sz="2400" b="1" dirty="0"/>
              <a:t> пацієнта </a:t>
            </a:r>
            <a:br>
              <a:rPr lang="uk-UA" sz="2400" b="1" dirty="0"/>
            </a:br>
            <a:r>
              <a:rPr lang="uk-UA" sz="2400" b="1" dirty="0"/>
              <a:t>з </a:t>
            </a:r>
            <a:r>
              <a:rPr lang="uk-UA" sz="2400" b="1" dirty="0" err="1"/>
              <a:t>тромбоемболією</a:t>
            </a:r>
            <a:r>
              <a:rPr lang="uk-UA" sz="2400" b="1" dirty="0"/>
              <a:t> легеневої артерії</a:t>
            </a:r>
          </a:p>
        </p:txBody>
      </p:sp>
      <p:sp>
        <p:nvSpPr>
          <p:cNvPr id="4" name="Прямокутник 3"/>
          <p:cNvSpPr/>
          <p:nvPr/>
        </p:nvSpPr>
        <p:spPr>
          <a:xfrm>
            <a:off x="1142977" y="857232"/>
            <a:ext cx="7275782" cy="872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dirty="0">
                <a:latin typeface="Arial" pitchFamily="34" charset="0"/>
                <a:cs typeface="Arial" pitchFamily="34" charset="0"/>
              </a:rPr>
              <a:t>Одеський національний медичний університет</a:t>
            </a:r>
          </a:p>
          <a:p>
            <a:pPr algn="ctr">
              <a:lnSpc>
                <a:spcPct val="150000"/>
              </a:lnSpc>
            </a:pPr>
            <a:r>
              <a:rPr lang="uk-UA" dirty="0">
                <a:latin typeface="Arial" pitchFamily="34" charset="0"/>
                <a:cs typeface="Arial" pitchFamily="34" charset="0"/>
              </a:rPr>
              <a:t>Кафедра внутрішньої медицини №2</a:t>
            </a:r>
          </a:p>
        </p:txBody>
      </p:sp>
      <p:sp>
        <p:nvSpPr>
          <p:cNvPr id="5" name="Прямокутник 4"/>
          <p:cNvSpPr/>
          <p:nvPr/>
        </p:nvSpPr>
        <p:spPr>
          <a:xfrm>
            <a:off x="3631678" y="5214950"/>
            <a:ext cx="20088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Arial" pitchFamily="34" charset="0"/>
                <a:cs typeface="Arial" pitchFamily="34" charset="0"/>
              </a:rPr>
              <a:t>2023-2024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уч.рік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714348" y="1790704"/>
            <a:ext cx="7786742" cy="3495684"/>
          </a:xfrm>
        </p:spPr>
        <p:txBody>
          <a:bodyPr>
            <a:normAutofit/>
          </a:bodyPr>
          <a:lstStyle/>
          <a:p>
            <a:r>
              <a:rPr lang="uk-UA" dirty="0"/>
              <a:t>Пацієнтка К., 74 років, звернулась до лікаря з приводу </a:t>
            </a:r>
            <a:r>
              <a:rPr lang="uk-UA" i="1" dirty="0"/>
              <a:t>загальної слабкості, задухи під час ходьби та при мінімальному фізичному навантаженні, запаморочення, неможливості знаходитись в горизонтальному положенні через задишку</a:t>
            </a:r>
            <a:r>
              <a:rPr lang="uk-UA" dirty="0"/>
              <a:t>.</a:t>
            </a:r>
          </a:p>
          <a:p>
            <a:r>
              <a:rPr lang="uk-UA" i="1" dirty="0"/>
              <a:t>Різке погіршення стану у вигляді задухи, загальної слабкості відмітила погіршення стану під час проїзду у громадському транспорті</a:t>
            </a:r>
            <a:endParaRPr lang="uk-U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/>
              <a:t>Анамнез життя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11560" y="1340768"/>
            <a:ext cx="8229600" cy="4937760"/>
          </a:xfrm>
        </p:spPr>
        <p:txBody>
          <a:bodyPr>
            <a:normAutofit fontScale="85000" lnSpcReduction="10000"/>
          </a:bodyPr>
          <a:lstStyle/>
          <a:p>
            <a:r>
              <a:rPr lang="uk-UA" i="1" dirty="0"/>
              <a:t>Тривалий час артеріальна гіпертензія, планово приймає </a:t>
            </a:r>
            <a:r>
              <a:rPr lang="uk-UA" i="1" dirty="0" err="1"/>
              <a:t>еналаприл</a:t>
            </a:r>
            <a:r>
              <a:rPr lang="uk-UA" i="1" dirty="0"/>
              <a:t> 5 мг 2 рази на день. АТ в межах 140-1580/90-100 мм </a:t>
            </a:r>
            <a:r>
              <a:rPr lang="uk-UA" i="1" dirty="0" err="1"/>
              <a:t>рт.ст</a:t>
            </a:r>
            <a:r>
              <a:rPr lang="uk-UA" i="1" dirty="0"/>
              <a:t>. Періодично приймає сечогінні, останній раз 21.09.21 </a:t>
            </a:r>
            <a:r>
              <a:rPr lang="uk-UA" i="1" dirty="0" err="1"/>
              <a:t>фуросемід</a:t>
            </a:r>
            <a:r>
              <a:rPr lang="uk-UA" i="1" dirty="0"/>
              <a:t>. В 2008 р. діагностовано бронхіальну астму/, планово приймає </a:t>
            </a:r>
            <a:r>
              <a:rPr lang="uk-UA" i="1" dirty="0" err="1"/>
              <a:t>сальбутамол</a:t>
            </a:r>
            <a:r>
              <a:rPr lang="uk-UA" i="1" dirty="0"/>
              <a:t> </a:t>
            </a:r>
            <a:r>
              <a:rPr lang="uk-UA" i="1" dirty="0" err="1"/>
              <a:t>інгаляційно</a:t>
            </a:r>
            <a:r>
              <a:rPr lang="uk-UA" i="1" dirty="0"/>
              <a:t> та </a:t>
            </a:r>
            <a:r>
              <a:rPr lang="uk-UA" i="1" dirty="0" err="1"/>
              <a:t>бекламетазон</a:t>
            </a:r>
            <a:r>
              <a:rPr lang="uk-UA" i="1" dirty="0"/>
              <a:t>. В квітні 2021 р. перенесла </a:t>
            </a:r>
            <a:r>
              <a:rPr lang="uk-UA" i="1" dirty="0" err="1"/>
              <a:t>коронавірусну</a:t>
            </a:r>
            <a:r>
              <a:rPr lang="uk-UA" i="1" dirty="0"/>
              <a:t> інфекцію, пневмонію. Тоді ж діагностовано цукровий діабет 2 типу. Приймає планово </a:t>
            </a:r>
            <a:r>
              <a:rPr lang="uk-UA" i="1" dirty="0" err="1"/>
              <a:t>діаглізід</a:t>
            </a:r>
            <a:r>
              <a:rPr lang="uk-UA" i="1" dirty="0"/>
              <a:t> 30 мг зранку, </a:t>
            </a:r>
            <a:r>
              <a:rPr lang="uk-UA" i="1" dirty="0" err="1"/>
              <a:t>метформін</a:t>
            </a:r>
            <a:r>
              <a:rPr lang="uk-UA" i="1" dirty="0"/>
              <a:t> 500 мг ввечері. Тривалий час </a:t>
            </a:r>
            <a:r>
              <a:rPr lang="uk-UA" i="1" dirty="0" err="1"/>
              <a:t>ревматолїдний</a:t>
            </a:r>
            <a:r>
              <a:rPr lang="uk-UA" i="1" dirty="0"/>
              <a:t> артрит. Зі слів приймає </a:t>
            </a:r>
            <a:r>
              <a:rPr lang="uk-UA" i="1" dirty="0" err="1"/>
              <a:t>метипред</a:t>
            </a:r>
            <a:r>
              <a:rPr lang="uk-UA" i="1" dirty="0"/>
              <a:t> 4 мг/добу з приводу </a:t>
            </a:r>
            <a:r>
              <a:rPr lang="uk-UA" i="1" dirty="0" err="1"/>
              <a:t>ревматоїдного</a:t>
            </a:r>
            <a:r>
              <a:rPr lang="uk-UA" i="1" dirty="0"/>
              <a:t> артриту. Періодично турбують болі у суглобах. Також тривалий час розповсюджений остеохондроз хребта, турбує здебільшого виражений біль в області попереку. Також в анамнезі Хронічний риніт, постійно користується краплями </a:t>
            </a:r>
            <a:r>
              <a:rPr lang="uk-UA" i="1" dirty="0" err="1"/>
              <a:t>нафтизин</a:t>
            </a:r>
            <a:r>
              <a:rPr lang="uk-UA" i="1" dirty="0"/>
              <a:t>. В 2016 р </a:t>
            </a:r>
            <a:r>
              <a:rPr lang="uk-UA" i="1" dirty="0" err="1"/>
              <a:t>герніопластика</a:t>
            </a:r>
            <a:r>
              <a:rPr lang="uk-UA" i="1" dirty="0"/>
              <a:t> з приводу пупкової кили. 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34121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285728"/>
            <a:ext cx="1209658" cy="7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412776"/>
            <a:ext cx="7651171" cy="475141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6184970"/>
            <a:ext cx="2552700" cy="12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911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642910" y="1504952"/>
            <a:ext cx="7673506" cy="4228304"/>
          </a:xfrm>
        </p:spPr>
        <p:txBody>
          <a:bodyPr>
            <a:normAutofit/>
          </a:bodyPr>
          <a:lstStyle/>
          <a:p>
            <a:r>
              <a:rPr lang="uk-UA" dirty="0"/>
              <a:t>При огляді: </a:t>
            </a:r>
            <a:r>
              <a:rPr lang="uk-UA" i="1" dirty="0"/>
              <a:t>Зріст 168 см   Вага 80 кг   ІМТ 28,3</a:t>
            </a:r>
            <a:endParaRPr lang="uk-UA" dirty="0">
              <a:solidFill>
                <a:srgbClr val="00B050"/>
              </a:solidFill>
            </a:endParaRPr>
          </a:p>
          <a:p>
            <a:r>
              <a:rPr lang="uk-UA" dirty="0"/>
              <a:t>Шкіра - </a:t>
            </a:r>
            <a:r>
              <a:rPr lang="uk-UA" dirty="0" err="1"/>
              <a:t>акроціаноз</a:t>
            </a:r>
            <a:r>
              <a:rPr lang="uk-UA" dirty="0"/>
              <a:t>, температура тіла – 35,7 °С</a:t>
            </a:r>
          </a:p>
          <a:p>
            <a:r>
              <a:rPr lang="ru-RU" i="1" dirty="0"/>
              <a:t>ЧД 21 в 1 </a:t>
            </a:r>
            <a:r>
              <a:rPr lang="ru-RU" i="1" dirty="0" err="1"/>
              <a:t>хв</a:t>
            </a:r>
            <a:r>
              <a:rPr lang="ru-RU" i="1" dirty="0"/>
              <a:t>. </a:t>
            </a:r>
            <a:r>
              <a:rPr lang="en-US" i="1" dirty="0"/>
              <a:t>Sp02-88%</a:t>
            </a:r>
            <a:r>
              <a:rPr lang="uk-UA" dirty="0"/>
              <a:t>.</a:t>
            </a:r>
          </a:p>
          <a:p>
            <a:r>
              <a:rPr lang="uk-UA" dirty="0"/>
              <a:t>АТ </a:t>
            </a:r>
            <a:r>
              <a:rPr lang="ru-RU" i="1" dirty="0"/>
              <a:t>1</a:t>
            </a:r>
            <a:r>
              <a:rPr lang="uk-UA" i="1" dirty="0"/>
              <a:t>50</a:t>
            </a:r>
            <a:r>
              <a:rPr lang="ru-RU" i="1" dirty="0"/>
              <a:t>/</a:t>
            </a:r>
            <a:r>
              <a:rPr lang="uk-UA" i="1" dirty="0"/>
              <a:t>90</a:t>
            </a:r>
            <a:r>
              <a:rPr lang="ru-RU" i="1" dirty="0"/>
              <a:t> мм рт. </a:t>
            </a:r>
            <a:r>
              <a:rPr lang="ru-RU" i="1" dirty="0" err="1"/>
              <a:t>ст</a:t>
            </a:r>
            <a:endParaRPr lang="uk-UA" dirty="0"/>
          </a:p>
          <a:p>
            <a:r>
              <a:rPr lang="uk-UA" dirty="0"/>
              <a:t>Тони серця </a:t>
            </a:r>
            <a:r>
              <a:rPr lang="uk-UA" dirty="0" err="1"/>
              <a:t>ритомові</a:t>
            </a:r>
            <a:r>
              <a:rPr lang="uk-UA" dirty="0"/>
              <a:t>, приглушені, акцент ІІ тону над легеневою артерією. </a:t>
            </a:r>
            <a:r>
              <a:rPr lang="ru-RU" i="1" dirty="0"/>
              <a:t>ЧС</a:t>
            </a:r>
            <a:r>
              <a:rPr lang="uk-UA" i="1" dirty="0"/>
              <a:t>С </a:t>
            </a:r>
            <a:r>
              <a:rPr lang="ru-RU" i="1" dirty="0"/>
              <a:t>-</a:t>
            </a:r>
            <a:r>
              <a:rPr lang="uk-UA" i="1" dirty="0"/>
              <a:t>87</a:t>
            </a:r>
            <a:r>
              <a:rPr lang="ru-RU" i="1" dirty="0"/>
              <a:t> за 1 </a:t>
            </a:r>
            <a:r>
              <a:rPr lang="ru-RU" i="1" dirty="0" err="1"/>
              <a:t>хв</a:t>
            </a:r>
            <a:r>
              <a:rPr lang="ru-RU" i="1" dirty="0"/>
              <a:t>. Пульс - </a:t>
            </a:r>
            <a:r>
              <a:rPr lang="uk-UA" i="1" dirty="0"/>
              <a:t>87</a:t>
            </a:r>
            <a:r>
              <a:rPr lang="ru-RU" i="1" dirty="0"/>
              <a:t> в 1 </a:t>
            </a:r>
            <a:r>
              <a:rPr lang="ru-RU" i="1" dirty="0" err="1"/>
              <a:t>хв</a:t>
            </a:r>
            <a:r>
              <a:rPr lang="uk-UA" dirty="0">
                <a:solidFill>
                  <a:srgbClr val="00B0F0"/>
                </a:solidFill>
              </a:rPr>
              <a:t>. </a:t>
            </a:r>
          </a:p>
          <a:p>
            <a:r>
              <a:rPr lang="uk-UA" dirty="0"/>
              <a:t>Дихання </a:t>
            </a:r>
            <a:r>
              <a:rPr lang="uk-UA" i="1" dirty="0"/>
              <a:t>жорстке з обох сторін</a:t>
            </a:r>
            <a:endParaRPr lang="uk-U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/>
          <a:lstStyle/>
          <a:p>
            <a:r>
              <a:rPr lang="uk-UA" dirty="0"/>
              <a:t>Лабораторні </a:t>
            </a:r>
            <a:r>
              <a:rPr lang="uk-UA" dirty="0" err="1"/>
              <a:t>показчики</a:t>
            </a:r>
            <a:endParaRPr lang="uk-UA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979730015"/>
              </p:ext>
            </p:extLst>
          </p:nvPr>
        </p:nvGraphicFramePr>
        <p:xfrm>
          <a:off x="827583" y="1340768"/>
          <a:ext cx="5673086" cy="6446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16407">
                  <a:extLst>
                    <a:ext uri="{9D8B030D-6E8A-4147-A177-3AD203B41FA5}">
                      <a16:colId xmlns:a16="http://schemas.microsoft.com/office/drawing/2014/main" val="801305612"/>
                    </a:ext>
                  </a:extLst>
                </a:gridCol>
                <a:gridCol w="1416407">
                  <a:extLst>
                    <a:ext uri="{9D8B030D-6E8A-4147-A177-3AD203B41FA5}">
                      <a16:colId xmlns:a16="http://schemas.microsoft.com/office/drawing/2014/main" val="3418543869"/>
                    </a:ext>
                  </a:extLst>
                </a:gridCol>
                <a:gridCol w="1416407">
                  <a:extLst>
                    <a:ext uri="{9D8B030D-6E8A-4147-A177-3AD203B41FA5}">
                      <a16:colId xmlns:a16="http://schemas.microsoft.com/office/drawing/2014/main" val="2099772954"/>
                    </a:ext>
                  </a:extLst>
                </a:gridCol>
                <a:gridCol w="1423865">
                  <a:extLst>
                    <a:ext uri="{9D8B030D-6E8A-4147-A177-3AD203B41FA5}">
                      <a16:colId xmlns:a16="http://schemas.microsoft.com/office/drawing/2014/main" val="2688154757"/>
                    </a:ext>
                  </a:extLst>
                </a:gridCol>
              </a:tblGrid>
              <a:tr h="320892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uk-UA" sz="1400" kern="100">
                          <a:effectLst/>
                        </a:rPr>
                        <a:t>Дата</a:t>
                      </a:r>
                      <a:endParaRPr lang="uk-UA" sz="2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uk-UA" sz="1400" kern="100">
                          <a:effectLst/>
                        </a:rPr>
                        <a:t>КФК (од/л)</a:t>
                      </a:r>
                      <a:endParaRPr lang="uk-UA" sz="2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uk-UA" sz="1400" kern="100">
                          <a:effectLst/>
                        </a:rPr>
                        <a:t>МВ-КФК (од/л)</a:t>
                      </a:r>
                      <a:endParaRPr lang="uk-UA" sz="2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uk-UA" sz="1400" kern="100">
                          <a:effectLst/>
                        </a:rPr>
                        <a:t>Тропонін I</a:t>
                      </a:r>
                      <a:endParaRPr lang="uk-UA" sz="2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4623312"/>
                  </a:ext>
                </a:extLst>
              </a:tr>
              <a:tr h="323757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uk-UA" sz="1400" kern="100" dirty="0">
                          <a:effectLst/>
                        </a:rPr>
                        <a:t>22.09.21</a:t>
                      </a:r>
                      <a:endParaRPr lang="uk-UA" sz="2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uk-UA" sz="1400" kern="100">
                          <a:effectLst/>
                        </a:rPr>
                        <a:t>142</a:t>
                      </a:r>
                      <a:endParaRPr lang="uk-UA" sz="2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uk-UA" sz="1400" kern="100">
                          <a:effectLst/>
                        </a:rPr>
                        <a:t>20</a:t>
                      </a:r>
                      <a:endParaRPr lang="uk-UA" sz="2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uk-UA" sz="1400" kern="100" dirty="0" err="1">
                          <a:effectLst/>
                        </a:rPr>
                        <a:t>Негат</a:t>
                      </a:r>
                      <a:endParaRPr lang="uk-UA" sz="2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0498681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59809" y="2204864"/>
            <a:ext cx="2776087" cy="39780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2000">
                <a:latin typeface="Times New Roman" panose="02020603050405020304" pitchFamily="18" charset="0"/>
                <a:ea typeface="Times New Roman" panose="02020603050405020304" pitchFamily="18" charset="0"/>
              </a:rPr>
              <a:t>Загальний аналіз крові</a:t>
            </a:r>
          </a:p>
          <a:p>
            <a:pPr>
              <a:spcAft>
                <a:spcPts val="0"/>
              </a:spcAft>
            </a:pPr>
            <a:r>
              <a:rPr lang="en-US" sz="2000"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ru-RU" sz="2000">
                <a:latin typeface="Times New Roman" panose="02020603050405020304" pitchFamily="18" charset="0"/>
                <a:ea typeface="Times New Roman" panose="02020603050405020304" pitchFamily="18" charset="0"/>
              </a:rPr>
              <a:t> (10</a:t>
            </a:r>
            <a:r>
              <a:rPr lang="ru-RU" sz="2000" baseline="30000">
                <a:latin typeface="Times New Roman" panose="02020603050405020304" pitchFamily="18" charset="0"/>
                <a:ea typeface="Times New Roman" panose="02020603050405020304" pitchFamily="18" charset="0"/>
              </a:rPr>
              <a:t>9</a:t>
            </a:r>
            <a:r>
              <a:rPr lang="ru-RU" sz="2000">
                <a:latin typeface="Times New Roman" panose="02020603050405020304" pitchFamily="18" charset="0"/>
                <a:ea typeface="Times New Roman" panose="02020603050405020304" pitchFamily="18" charset="0"/>
              </a:rPr>
              <a:t>/л) </a:t>
            </a:r>
            <a:r>
              <a:rPr lang="uk-UA" sz="2000">
                <a:latin typeface="Times New Roman" panose="02020603050405020304" pitchFamily="18" charset="0"/>
                <a:ea typeface="Times New Roman" panose="02020603050405020304" pitchFamily="18" charset="0"/>
              </a:rPr>
              <a:t>6,5</a:t>
            </a:r>
          </a:p>
          <a:p>
            <a:pPr>
              <a:spcAft>
                <a:spcPts val="0"/>
              </a:spcAft>
            </a:pPr>
            <a:r>
              <a:rPr lang="en-US" sz="2000">
                <a:latin typeface="Times New Roman" panose="02020603050405020304" pitchFamily="18" charset="0"/>
                <a:ea typeface="Times New Roman" panose="02020603050405020304" pitchFamily="18" charset="0"/>
              </a:rPr>
              <a:t>Er</a:t>
            </a:r>
            <a:r>
              <a:rPr lang="ru-RU" sz="2000">
                <a:latin typeface="Times New Roman" panose="02020603050405020304" pitchFamily="18" charset="0"/>
                <a:ea typeface="Times New Roman" panose="02020603050405020304" pitchFamily="18" charset="0"/>
              </a:rPr>
              <a:t> (10</a:t>
            </a:r>
            <a:r>
              <a:rPr lang="ru-RU" sz="2000" baseline="30000">
                <a:latin typeface="Times New Roman" panose="02020603050405020304" pitchFamily="18" charset="0"/>
                <a:ea typeface="Times New Roman" panose="02020603050405020304" pitchFamily="18" charset="0"/>
              </a:rPr>
              <a:t>12</a:t>
            </a:r>
            <a:r>
              <a:rPr lang="ru-RU" sz="2000">
                <a:latin typeface="Times New Roman" panose="02020603050405020304" pitchFamily="18" charset="0"/>
                <a:ea typeface="Times New Roman" panose="02020603050405020304" pitchFamily="18" charset="0"/>
              </a:rPr>
              <a:t>/л) </a:t>
            </a:r>
            <a:r>
              <a:rPr lang="uk-UA" sz="2000">
                <a:latin typeface="Times New Roman" panose="02020603050405020304" pitchFamily="18" charset="0"/>
                <a:ea typeface="Times New Roman" panose="02020603050405020304" pitchFamily="18" charset="0"/>
              </a:rPr>
              <a:t>4,32</a:t>
            </a:r>
          </a:p>
          <a:p>
            <a:pPr>
              <a:spcAft>
                <a:spcPts val="0"/>
              </a:spcAft>
            </a:pPr>
            <a:r>
              <a:rPr lang="en-US" sz="2000">
                <a:latin typeface="Times New Roman" panose="02020603050405020304" pitchFamily="18" charset="0"/>
                <a:ea typeface="Times New Roman" panose="02020603050405020304" pitchFamily="18" charset="0"/>
              </a:rPr>
              <a:t>Hb</a:t>
            </a:r>
            <a:r>
              <a:rPr lang="uk-UA" sz="2000">
                <a:latin typeface="Times New Roman" panose="02020603050405020304" pitchFamily="18" charset="0"/>
                <a:ea typeface="Times New Roman" panose="02020603050405020304" pitchFamily="18" charset="0"/>
              </a:rPr>
              <a:t> (г/л) 126</a:t>
            </a:r>
          </a:p>
          <a:p>
            <a:r>
              <a:rPr lang="en-US" sz="2000" kern="100">
                <a:latin typeface="Times New Roman" panose="02020603050405020304" pitchFamily="18" charset="0"/>
                <a:ea typeface="Times New Roman" panose="02020603050405020304" pitchFamily="18" charset="0"/>
              </a:rPr>
              <a:t>Ht </a:t>
            </a:r>
            <a:r>
              <a:rPr lang="uk-UA" sz="2000" kern="100">
                <a:latin typeface="Times New Roman" panose="02020603050405020304" pitchFamily="18" charset="0"/>
                <a:ea typeface="Times New Roman" panose="02020603050405020304" pitchFamily="18" charset="0"/>
              </a:rPr>
              <a:t>(%) 35,2</a:t>
            </a:r>
          </a:p>
          <a:p>
            <a:pPr>
              <a:spcAft>
                <a:spcPts val="0"/>
              </a:spcAft>
            </a:pPr>
            <a:r>
              <a:rPr lang="ru-RU" sz="2000" kern="100">
                <a:latin typeface="Times New Roman" panose="02020603050405020304" pitchFamily="18" charset="0"/>
                <a:ea typeface="Times New Roman" panose="02020603050405020304" pitchFamily="18" charset="0"/>
              </a:rPr>
              <a:t>Тромбоц  (10</a:t>
            </a:r>
            <a:r>
              <a:rPr lang="ru-RU" sz="2000" kern="100" baseline="30000">
                <a:latin typeface="Times New Roman" panose="02020603050405020304" pitchFamily="18" charset="0"/>
                <a:ea typeface="Times New Roman" panose="02020603050405020304" pitchFamily="18" charset="0"/>
              </a:rPr>
              <a:t>9</a:t>
            </a:r>
            <a:r>
              <a:rPr lang="ru-RU" sz="2000" kern="100">
                <a:latin typeface="Times New Roman" panose="02020603050405020304" pitchFamily="18" charset="0"/>
                <a:ea typeface="Times New Roman" panose="02020603050405020304" pitchFamily="18" charset="0"/>
              </a:rPr>
              <a:t>/л) </a:t>
            </a:r>
            <a:r>
              <a:rPr lang="uk-UA" sz="2000" kern="100">
                <a:latin typeface="Times New Roman" panose="02020603050405020304" pitchFamily="18" charset="0"/>
                <a:ea typeface="Times New Roman" panose="02020603050405020304" pitchFamily="18" charset="0"/>
              </a:rPr>
              <a:t>184</a:t>
            </a:r>
          </a:p>
          <a:p>
            <a:pPr>
              <a:spcAft>
                <a:spcPts val="0"/>
              </a:spcAft>
            </a:pPr>
            <a:r>
              <a:rPr lang="uk-UA" sz="2000" kern="100">
                <a:latin typeface="Times New Roman" panose="02020603050405020304" pitchFamily="18" charset="0"/>
                <a:ea typeface="Times New Roman" panose="02020603050405020304" pitchFamily="18" charset="0"/>
              </a:rPr>
              <a:t>Ш</a:t>
            </a:r>
            <a:r>
              <a:rPr lang="ru-RU" sz="2000" kern="10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uk-UA" sz="2000" kern="100">
                <a:latin typeface="Times New Roman" panose="02020603050405020304" pitchFamily="18" charset="0"/>
                <a:ea typeface="Times New Roman" panose="02020603050405020304" pitchFamily="18" charset="0"/>
              </a:rPr>
              <a:t>Е </a:t>
            </a:r>
            <a:r>
              <a:rPr lang="ru-RU" sz="2000" kern="100">
                <a:latin typeface="Times New Roman" panose="02020603050405020304" pitchFamily="18" charset="0"/>
                <a:ea typeface="Times New Roman" panose="02020603050405020304" pitchFamily="18" charset="0"/>
              </a:rPr>
              <a:t> (мм/ч) </a:t>
            </a:r>
            <a:r>
              <a:rPr lang="uk-UA" sz="2000" kern="10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</a:p>
          <a:p>
            <a:pPr indent="450215">
              <a:spcBef>
                <a:spcPts val="285"/>
              </a:spcBef>
              <a:spcAft>
                <a:spcPts val="0"/>
              </a:spcAft>
            </a:pPr>
            <a:r>
              <a:rPr lang="ru-RU" sz="2000" kern="100">
                <a:latin typeface="Times New Roman" panose="02020603050405020304" pitchFamily="18" charset="0"/>
                <a:ea typeface="Times New Roman" panose="02020603050405020304" pitchFamily="18" charset="0"/>
              </a:rPr>
              <a:t>э (%) </a:t>
            </a:r>
            <a:r>
              <a:rPr lang="uk-UA" sz="2000" kern="10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</a:p>
          <a:p>
            <a:pPr indent="450215">
              <a:spcBef>
                <a:spcPts val="285"/>
              </a:spcBef>
              <a:spcAft>
                <a:spcPts val="0"/>
              </a:spcAft>
            </a:pPr>
            <a:r>
              <a:rPr lang="ru-RU" sz="2000" kern="100">
                <a:latin typeface="Times New Roman" panose="02020603050405020304" pitchFamily="18" charset="0"/>
                <a:ea typeface="Times New Roman" panose="02020603050405020304" pitchFamily="18" charset="0"/>
              </a:rPr>
              <a:t>п (%) </a:t>
            </a:r>
            <a:r>
              <a:rPr lang="uk-UA" sz="2000" kern="100"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</a:p>
          <a:p>
            <a:pPr indent="450215">
              <a:spcBef>
                <a:spcPts val="285"/>
              </a:spcBef>
              <a:spcAft>
                <a:spcPts val="0"/>
              </a:spcAft>
            </a:pPr>
            <a:r>
              <a:rPr lang="ru-RU" sz="2000" kern="100">
                <a:latin typeface="Times New Roman" panose="02020603050405020304" pitchFamily="18" charset="0"/>
                <a:ea typeface="Times New Roman" panose="02020603050405020304" pitchFamily="18" charset="0"/>
              </a:rPr>
              <a:t>с (%) </a:t>
            </a:r>
            <a:r>
              <a:rPr lang="uk-UA" sz="2000" kern="100">
                <a:latin typeface="Times New Roman" panose="02020603050405020304" pitchFamily="18" charset="0"/>
                <a:ea typeface="Times New Roman" panose="02020603050405020304" pitchFamily="18" charset="0"/>
              </a:rPr>
              <a:t>59</a:t>
            </a:r>
          </a:p>
          <a:p>
            <a:pPr indent="450215">
              <a:spcBef>
                <a:spcPts val="285"/>
              </a:spcBef>
              <a:spcAft>
                <a:spcPts val="0"/>
              </a:spcAft>
            </a:pPr>
            <a:r>
              <a:rPr lang="ru-RU" sz="2000" kern="100">
                <a:latin typeface="Times New Roman" panose="02020603050405020304" pitchFamily="18" charset="0"/>
                <a:ea typeface="Times New Roman" panose="02020603050405020304" pitchFamily="18" charset="0"/>
              </a:rPr>
              <a:t>л (%) </a:t>
            </a:r>
            <a:r>
              <a:rPr lang="uk-UA" sz="2000" kern="100">
                <a:latin typeface="Times New Roman" panose="02020603050405020304" pitchFamily="18" charset="0"/>
                <a:ea typeface="Times New Roman" panose="02020603050405020304" pitchFamily="18" charset="0"/>
              </a:rPr>
              <a:t>31</a:t>
            </a:r>
          </a:p>
          <a:p>
            <a:pPr indent="450215">
              <a:spcBef>
                <a:spcPts val="285"/>
              </a:spcBef>
              <a:spcAft>
                <a:spcPts val="0"/>
              </a:spcAft>
            </a:pPr>
            <a:r>
              <a:rPr lang="ru-RU" sz="2000" kern="100">
                <a:latin typeface="Times New Roman" panose="02020603050405020304" pitchFamily="18" charset="0"/>
                <a:ea typeface="Times New Roman" panose="02020603050405020304" pitchFamily="18" charset="0"/>
              </a:rPr>
              <a:t>м (%) </a:t>
            </a:r>
            <a:r>
              <a:rPr lang="uk-UA" sz="2000" kern="10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endParaRPr lang="uk-UA" sz="2000" kern="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20072" y="2564904"/>
            <a:ext cx="3168352" cy="7920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dirty="0"/>
              <a:t>Д-</a:t>
            </a:r>
            <a:r>
              <a:rPr lang="uk-UA" dirty="0" err="1"/>
              <a:t>Дімер</a:t>
            </a:r>
            <a:r>
              <a:rPr lang="uk-UA" dirty="0"/>
              <a:t> 3,5 </a:t>
            </a:r>
            <a:r>
              <a:rPr lang="uk-UA" dirty="0" err="1"/>
              <a:t>мкг</a:t>
            </a:r>
            <a:r>
              <a:rPr lang="uk-UA" dirty="0"/>
              <a:t>/мл (</a:t>
            </a:r>
            <a:r>
              <a:rPr lang="en-US" dirty="0"/>
              <a:t>N </a:t>
            </a:r>
            <a:r>
              <a:rPr lang="uk-UA" dirty="0"/>
              <a:t>0 -0,55)</a:t>
            </a:r>
          </a:p>
        </p:txBody>
      </p:sp>
    </p:spTree>
    <p:extLst>
      <p:ext uri="{BB962C8B-B14F-4D97-AF65-F5344CB8AC3E}">
        <p14:creationId xmlns:p14="http://schemas.microsoft.com/office/powerpoint/2010/main" val="638444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ЕКГ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2776"/>
            <a:ext cx="8581552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772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ЕКГ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348880"/>
            <a:ext cx="8229600" cy="2088232"/>
          </a:xfrm>
        </p:spPr>
        <p:txBody>
          <a:bodyPr>
            <a:normAutofit/>
          </a:bodyPr>
          <a:lstStyle/>
          <a:p>
            <a:r>
              <a:rPr lang="ru-RU" b="1" dirty="0"/>
              <a:t>ЕКГ (</a:t>
            </a:r>
            <a:r>
              <a:rPr lang="uk-UA" b="1" dirty="0"/>
              <a:t>22</a:t>
            </a:r>
            <a:r>
              <a:rPr lang="ru-RU" b="1" dirty="0"/>
              <a:t>.</a:t>
            </a:r>
            <a:r>
              <a:rPr lang="uk-UA" b="1" dirty="0"/>
              <a:t>09.2021</a:t>
            </a:r>
            <a:r>
              <a:rPr lang="ru-RU" b="1" dirty="0"/>
              <a:t>): </a:t>
            </a:r>
            <a:r>
              <a:rPr lang="ru-RU" dirty="0"/>
              <a:t> </a:t>
            </a:r>
            <a:r>
              <a:rPr lang="uk-UA" dirty="0"/>
              <a:t>ритм </a:t>
            </a:r>
            <a:r>
              <a:rPr lang="uk-UA" dirty="0" err="1"/>
              <a:t>синусовий</a:t>
            </a:r>
            <a:r>
              <a:rPr lang="uk-UA" dirty="0"/>
              <a:t>, правильний, ЧСС – 68 </a:t>
            </a:r>
            <a:r>
              <a:rPr lang="uk-UA" dirty="0" err="1"/>
              <a:t>уд</a:t>
            </a:r>
            <a:r>
              <a:rPr lang="uk-UA" dirty="0"/>
              <a:t>/хв., ЕВС відхилена вліво. Синдром </a:t>
            </a:r>
            <a:r>
              <a:rPr lang="en-US" dirty="0"/>
              <a:t>S</a:t>
            </a:r>
            <a:r>
              <a:rPr lang="en-US" sz="1800" dirty="0"/>
              <a:t>I</a:t>
            </a:r>
            <a:r>
              <a:rPr lang="en-US" dirty="0"/>
              <a:t>-Q</a:t>
            </a:r>
            <a:r>
              <a:rPr lang="en-US" sz="1800" dirty="0"/>
              <a:t>III</a:t>
            </a:r>
            <a:r>
              <a:rPr lang="uk-UA" dirty="0"/>
              <a:t>. Негативний Т в ІІІ та </a:t>
            </a:r>
            <a:r>
              <a:rPr lang="en-US" dirty="0"/>
              <a:t>V2. </a:t>
            </a:r>
            <a:r>
              <a:rPr lang="uk-UA" dirty="0"/>
              <a:t>Неповна блокада правої ніжки пучку </a:t>
            </a:r>
            <a:r>
              <a:rPr lang="uk-UA" dirty="0" err="1"/>
              <a:t>Гіса</a:t>
            </a:r>
            <a:r>
              <a:rPr lang="uk-UA" dirty="0"/>
              <a:t>. Дані за гостру коронарну патологію відсутні. </a:t>
            </a:r>
            <a:r>
              <a:rPr lang="uk-UA" b="1" dirty="0"/>
              <a:t>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44939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https://prod-images-static.radiopaedia.org/images/632690/f3251ed08fae5756003746b56b1816_thum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454857"/>
            <a:ext cx="4764207" cy="4466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800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285728"/>
            <a:ext cx="1209658" cy="7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412776"/>
            <a:ext cx="7651171" cy="475141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6184970"/>
            <a:ext cx="2552700" cy="123825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1475656" y="2204864"/>
            <a:ext cx="2016224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1475656" y="3356992"/>
            <a:ext cx="1008112" cy="4320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3131840" y="3284984"/>
            <a:ext cx="1944216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Овал 9"/>
          <p:cNvSpPr/>
          <p:nvPr/>
        </p:nvSpPr>
        <p:spPr>
          <a:xfrm>
            <a:off x="5076056" y="3140968"/>
            <a:ext cx="2952328" cy="792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475656" y="4149080"/>
            <a:ext cx="792088" cy="6480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1331640" y="4149080"/>
            <a:ext cx="792088" cy="7920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2771800" y="4149080"/>
            <a:ext cx="864096" cy="3600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3923928" y="4149080"/>
            <a:ext cx="1296144" cy="50405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1331640" y="5445224"/>
            <a:ext cx="144016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Овал 20"/>
          <p:cNvSpPr/>
          <p:nvPr/>
        </p:nvSpPr>
        <p:spPr>
          <a:xfrm>
            <a:off x="5508104" y="4149080"/>
            <a:ext cx="864096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10460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285728"/>
            <a:ext cx="1209658" cy="7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642" y="1519237"/>
            <a:ext cx="7852526" cy="4717497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>
            <a:off x="5940152" y="3284984"/>
            <a:ext cx="64807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798159" y="3645024"/>
            <a:ext cx="64807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844642" y="3429000"/>
            <a:ext cx="41499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11560" y="3646481"/>
            <a:ext cx="64807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506" y="6021289"/>
            <a:ext cx="4424928" cy="215446"/>
          </a:xfrm>
          <a:prstGeom prst="rect">
            <a:avLst/>
          </a:prstGeom>
        </p:spPr>
      </p:pic>
      <p:sp>
        <p:nvSpPr>
          <p:cNvPr id="2" name="Овал 1"/>
          <p:cNvSpPr/>
          <p:nvPr/>
        </p:nvSpPr>
        <p:spPr>
          <a:xfrm>
            <a:off x="5798159" y="5373216"/>
            <a:ext cx="2662273" cy="8635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Прямоугольник 3"/>
          <p:cNvSpPr/>
          <p:nvPr/>
        </p:nvSpPr>
        <p:spPr>
          <a:xfrm>
            <a:off x="6446231" y="4681400"/>
            <a:ext cx="22509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АТ </a:t>
            </a:r>
            <a:r>
              <a:rPr lang="ru-RU" i="1" dirty="0"/>
              <a:t>1</a:t>
            </a:r>
            <a:r>
              <a:rPr lang="uk-UA" i="1" dirty="0"/>
              <a:t>50</a:t>
            </a:r>
            <a:r>
              <a:rPr lang="ru-RU" i="1" dirty="0"/>
              <a:t>/</a:t>
            </a:r>
            <a:r>
              <a:rPr lang="uk-UA" i="1" dirty="0"/>
              <a:t>90</a:t>
            </a:r>
            <a:r>
              <a:rPr lang="ru-RU" i="1" dirty="0"/>
              <a:t> мм рт. </a:t>
            </a:r>
            <a:r>
              <a:rPr lang="ru-RU" i="1" dirty="0" err="1"/>
              <a:t>ст</a:t>
            </a:r>
            <a:endParaRPr lang="uk-UA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7380312" y="5050732"/>
            <a:ext cx="192084" cy="3224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285728"/>
            <a:ext cx="1209658" cy="7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186593"/>
            <a:ext cx="7704856" cy="47039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5877272"/>
            <a:ext cx="2933700" cy="2571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1960" y="5929659"/>
            <a:ext cx="2695575" cy="152400"/>
          </a:xfrm>
          <a:prstGeom prst="rect">
            <a:avLst/>
          </a:prstGeom>
        </p:spPr>
      </p:pic>
      <p:sp>
        <p:nvSpPr>
          <p:cNvPr id="2" name="Овал 1"/>
          <p:cNvSpPr/>
          <p:nvPr/>
        </p:nvSpPr>
        <p:spPr>
          <a:xfrm>
            <a:off x="1907704" y="2996952"/>
            <a:ext cx="720080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Овал 2"/>
          <p:cNvSpPr/>
          <p:nvPr/>
        </p:nvSpPr>
        <p:spPr>
          <a:xfrm>
            <a:off x="6084168" y="3645116"/>
            <a:ext cx="823367" cy="3599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2627784" y="3284984"/>
            <a:ext cx="3312368" cy="5040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2978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249362"/>
            <a:ext cx="5390728" cy="5203974"/>
          </a:xfrm>
        </p:spPr>
      </p:pic>
    </p:spTree>
    <p:extLst>
      <p:ext uri="{BB962C8B-B14F-4D97-AF65-F5344CB8AC3E}">
        <p14:creationId xmlns:p14="http://schemas.microsoft.com/office/powerpoint/2010/main" val="460147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КТОГП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uk-UA" b="1" dirty="0"/>
              <a:t>КТ ОГК з контрастним підсиленням (22.09.21): </a:t>
            </a:r>
            <a:r>
              <a:rPr lang="uk-UA" dirty="0"/>
              <a:t>КТ-картина двосторонньої ТЕЛА сегментарних і </a:t>
            </a:r>
            <a:r>
              <a:rPr lang="uk-UA" dirty="0" err="1"/>
              <a:t>субсегментарних</a:t>
            </a:r>
            <a:r>
              <a:rPr lang="uk-UA" dirty="0"/>
              <a:t> артерій. КТ-ознаки інфаркт-пневмонії правої легені. Великі залишкові зміни після перенесеного запального процесу в паренхімі обох легень, </a:t>
            </a:r>
            <a:r>
              <a:rPr lang="uk-UA" dirty="0" err="1"/>
              <a:t>пневмофіброз</a:t>
            </a:r>
            <a:r>
              <a:rPr lang="uk-UA" dirty="0"/>
              <a:t>.</a:t>
            </a:r>
            <a:endParaRPr lang="uk-UA" b="1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92332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27584" y="1219200"/>
            <a:ext cx="7859216" cy="3433936"/>
          </a:xfrm>
        </p:spPr>
        <p:txBody>
          <a:bodyPr>
            <a:normAutofit/>
          </a:bodyPr>
          <a:lstStyle/>
          <a:p>
            <a:r>
              <a:rPr lang="uk-UA" b="1" dirty="0" err="1"/>
              <a:t>Ехо</a:t>
            </a:r>
            <a:r>
              <a:rPr lang="uk-UA" b="1" dirty="0"/>
              <a:t>-КС (10.09.2021 до </a:t>
            </a:r>
            <a:r>
              <a:rPr lang="uk-UA" b="1" dirty="0" err="1"/>
              <a:t>госпіт</a:t>
            </a:r>
            <a:r>
              <a:rPr lang="uk-UA" b="1" dirty="0"/>
              <a:t>.): </a:t>
            </a:r>
            <a:r>
              <a:rPr lang="uk-UA" dirty="0"/>
              <a:t>мінімальне збільшення ЛП, ущільнення стінок аорти. Помірний фіброз АК. Підвищення градієнту тиску на АК до 11 мм </a:t>
            </a:r>
            <a:r>
              <a:rPr lang="uk-UA" dirty="0" err="1"/>
              <a:t>рт</a:t>
            </a:r>
            <a:r>
              <a:rPr lang="uk-UA" dirty="0"/>
              <a:t>. ст. Недостатність АК 0-1 ст. Мінімальний фіброз МК. </a:t>
            </a:r>
            <a:r>
              <a:rPr lang="uk-UA" dirty="0" err="1"/>
              <a:t>Регургітація</a:t>
            </a:r>
            <a:r>
              <a:rPr lang="uk-UA" dirty="0"/>
              <a:t> на МК 1 ст., ТК 1 ст. Концентрична ГЛШ. </a:t>
            </a:r>
            <a:r>
              <a:rPr lang="uk-UA" dirty="0" err="1"/>
              <a:t>Діастолічна</a:t>
            </a:r>
            <a:r>
              <a:rPr lang="uk-UA" dirty="0"/>
              <a:t> </a:t>
            </a:r>
            <a:r>
              <a:rPr lang="uk-UA" dirty="0" err="1"/>
              <a:t>дисфункція</a:t>
            </a:r>
            <a:r>
              <a:rPr lang="uk-UA" dirty="0"/>
              <a:t> ЛШ 1 типу. Зон гіпокінезу немає. Скоротлива здатність ЛШ збережена. ФВ 61%.</a:t>
            </a:r>
            <a:endParaRPr lang="uk-UA" b="1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00767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Діагноз: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348880"/>
            <a:ext cx="8229600" cy="2088232"/>
          </a:xfrm>
        </p:spPr>
        <p:txBody>
          <a:bodyPr>
            <a:normAutofit/>
          </a:bodyPr>
          <a:lstStyle/>
          <a:p>
            <a:r>
              <a:rPr lang="uk-UA" sz="3200" dirty="0"/>
              <a:t>ТЕЛА сегментарних та </a:t>
            </a:r>
            <a:r>
              <a:rPr lang="uk-UA" sz="3200" dirty="0" err="1"/>
              <a:t>субсегментарних</a:t>
            </a:r>
            <a:r>
              <a:rPr lang="uk-UA" sz="3200" dirty="0"/>
              <a:t> артерій дуже високого ризику (134 бали за </a:t>
            </a:r>
            <a:r>
              <a:rPr lang="en-US" sz="3200" dirty="0"/>
              <a:t>PESI</a:t>
            </a:r>
            <a:r>
              <a:rPr lang="uk-UA" sz="3200" dirty="0"/>
              <a:t>). Інфаркт-пневмонія правої легені ЛН 2</a:t>
            </a:r>
            <a:r>
              <a:rPr lang="en-US" sz="3200" dirty="0"/>
              <a:t> (SaO2 88%)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29541741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Шкала </a:t>
            </a:r>
            <a:r>
              <a:rPr lang="en-US" dirty="0"/>
              <a:t>PESI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40768"/>
            <a:ext cx="5519875" cy="5328592"/>
          </a:xfrm>
        </p:spPr>
      </p:pic>
      <p:sp>
        <p:nvSpPr>
          <p:cNvPr id="5" name="TextBox 4"/>
          <p:cNvSpPr txBox="1"/>
          <p:nvPr/>
        </p:nvSpPr>
        <p:spPr>
          <a:xfrm>
            <a:off x="5436096" y="1772816"/>
            <a:ext cx="947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solidFill>
                  <a:srgbClr val="FF0000"/>
                </a:solidFill>
              </a:rPr>
              <a:t>74 роки</a:t>
            </a:r>
          </a:p>
        </p:txBody>
      </p:sp>
      <p:sp>
        <p:nvSpPr>
          <p:cNvPr id="6" name="Овал 5"/>
          <p:cNvSpPr/>
          <p:nvPr/>
        </p:nvSpPr>
        <p:spPr>
          <a:xfrm>
            <a:off x="3923928" y="2636912"/>
            <a:ext cx="432048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Овал 6"/>
          <p:cNvSpPr/>
          <p:nvPr/>
        </p:nvSpPr>
        <p:spPr>
          <a:xfrm>
            <a:off x="3923928" y="2924944"/>
            <a:ext cx="432048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Овал 7"/>
          <p:cNvSpPr/>
          <p:nvPr/>
        </p:nvSpPr>
        <p:spPr>
          <a:xfrm>
            <a:off x="3995936" y="4581128"/>
            <a:ext cx="360040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Овал 8"/>
          <p:cNvSpPr/>
          <p:nvPr/>
        </p:nvSpPr>
        <p:spPr>
          <a:xfrm>
            <a:off x="3995936" y="4005064"/>
            <a:ext cx="360040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TextBox 9"/>
          <p:cNvSpPr txBox="1"/>
          <p:nvPr/>
        </p:nvSpPr>
        <p:spPr>
          <a:xfrm>
            <a:off x="6588224" y="4869161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rgbClr val="FF0000"/>
                </a:solidFill>
              </a:rPr>
              <a:t>Всього 134 бали</a:t>
            </a:r>
          </a:p>
        </p:txBody>
      </p:sp>
      <p:sp>
        <p:nvSpPr>
          <p:cNvPr id="11" name="Овал 10"/>
          <p:cNvSpPr/>
          <p:nvPr/>
        </p:nvSpPr>
        <p:spPr>
          <a:xfrm>
            <a:off x="3923928" y="6381328"/>
            <a:ext cx="1872208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0153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285728"/>
            <a:ext cx="1209658" cy="7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842" y="1268760"/>
            <a:ext cx="8010459" cy="4813738"/>
          </a:xfrm>
          <a:prstGeom prst="rect">
            <a:avLst/>
          </a:prstGeom>
        </p:spPr>
      </p:pic>
      <p:sp>
        <p:nvSpPr>
          <p:cNvPr id="2" name="Овал 1"/>
          <p:cNvSpPr/>
          <p:nvPr/>
        </p:nvSpPr>
        <p:spPr>
          <a:xfrm>
            <a:off x="6660232" y="2564904"/>
            <a:ext cx="1152128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Овал 2"/>
          <p:cNvSpPr/>
          <p:nvPr/>
        </p:nvSpPr>
        <p:spPr>
          <a:xfrm>
            <a:off x="4572000" y="3068960"/>
            <a:ext cx="1584176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Овал 5"/>
          <p:cNvSpPr/>
          <p:nvPr/>
        </p:nvSpPr>
        <p:spPr>
          <a:xfrm>
            <a:off x="4572000" y="4509120"/>
            <a:ext cx="1512168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75905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285728"/>
            <a:ext cx="1209658" cy="7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490662"/>
            <a:ext cx="7930612" cy="4890544"/>
          </a:xfrm>
          <a:prstGeom prst="rect">
            <a:avLst/>
          </a:prstGeom>
        </p:spPr>
      </p:pic>
      <p:sp>
        <p:nvSpPr>
          <p:cNvPr id="2" name="Овал 1"/>
          <p:cNvSpPr/>
          <p:nvPr/>
        </p:nvSpPr>
        <p:spPr>
          <a:xfrm>
            <a:off x="1907704" y="3933056"/>
            <a:ext cx="5544616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TextBox 2"/>
          <p:cNvSpPr txBox="1"/>
          <p:nvPr/>
        </p:nvSpPr>
        <p:spPr>
          <a:xfrm>
            <a:off x="7572397" y="4077072"/>
            <a:ext cx="13200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80</a:t>
            </a:r>
            <a:r>
              <a:rPr lang="uk-UA" dirty="0">
                <a:solidFill>
                  <a:srgbClr val="FF0000"/>
                </a:solidFill>
              </a:rPr>
              <a:t> кг = 80 мг (0,8 мл) 2 рази на добу.</a:t>
            </a:r>
            <a:r>
              <a:rPr lang="en-US" dirty="0">
                <a:solidFill>
                  <a:srgbClr val="FF0000"/>
                </a:solidFill>
              </a:rPr>
              <a:t> </a:t>
            </a:r>
            <a:endParaRPr lang="uk-U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561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245270"/>
            <a:ext cx="7949612" cy="4920034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285728"/>
            <a:ext cx="1209658" cy="7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448812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285728"/>
            <a:ext cx="1209658" cy="7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22" y="1481137"/>
            <a:ext cx="7406261" cy="472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707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ихідна">
  <a:themeElements>
    <a:clrScheme name="Вихідна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Вихідна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Вихідна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8E3CB2640C81744928279585D4A664A" ma:contentTypeVersion="9" ma:contentTypeDescription="Создание документа." ma:contentTypeScope="" ma:versionID="16e4f4f947e0139a151e90979b653e7d">
  <xsd:schema xmlns:xsd="http://www.w3.org/2001/XMLSchema" xmlns:xs="http://www.w3.org/2001/XMLSchema" xmlns:p="http://schemas.microsoft.com/office/2006/metadata/properties" xmlns:ns2="b8fe0a08-5d13-4527-b6da-45b036e56415" xmlns:ns3="30b7ca45-b60c-42e8-bffa-54e603c66290" targetNamespace="http://schemas.microsoft.com/office/2006/metadata/properties" ma:root="true" ma:fieldsID="8618f6d1aa5ca061df65f9e99d31890c" ns2:_="" ns3:_="">
    <xsd:import namespace="b8fe0a08-5d13-4527-b6da-45b036e56415"/>
    <xsd:import namespace="30b7ca45-b60c-42e8-bffa-54e603c662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fe0a08-5d13-4527-b6da-45b036e564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b7ca45-b60c-42e8-bffa-54e603c6629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7AF05E-3AEE-4031-AD7F-C519C32A657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CDE88C2-2C08-4F89-97D0-D47EE4A49A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fe0a08-5d13-4527-b6da-45b036e56415"/>
    <ds:schemaRef ds:uri="30b7ca45-b60c-42e8-bffa-54e603c662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427</TotalTime>
  <Words>556</Words>
  <Application>Microsoft Office PowerPoint</Application>
  <PresentationFormat>On-screen Show (4:3)</PresentationFormat>
  <Paragraphs>50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Вихідна</vt:lpstr>
      <vt:lpstr>Алгоритм курації пацієнта  з тромбоемболією легеневої артерії</vt:lpstr>
      <vt:lpstr>PowerPoint Presentation</vt:lpstr>
      <vt:lpstr>Анамнез життя </vt:lpstr>
      <vt:lpstr>PowerPoint Presentation</vt:lpstr>
      <vt:lpstr>PowerPoint Presentation</vt:lpstr>
      <vt:lpstr>Лабораторні показчики</vt:lpstr>
      <vt:lpstr>ЕКГ</vt:lpstr>
      <vt:lpstr>ЕКГ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КТОГП</vt:lpstr>
      <vt:lpstr>PowerPoint Presentation</vt:lpstr>
      <vt:lpstr>Діагноз:</vt:lpstr>
      <vt:lpstr>Шкала PESI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Алгоритм курації пацієнта з підозрою на гострий перикардит та/чи тампонадою серця</dc:title>
  <dc:creator>e130871pmm</dc:creator>
  <cp:lastModifiedBy>Вікторія Олександрівна Баташова-Галінська</cp:lastModifiedBy>
  <cp:revision>46</cp:revision>
  <dcterms:created xsi:type="dcterms:W3CDTF">2023-06-30T06:17:17Z</dcterms:created>
  <dcterms:modified xsi:type="dcterms:W3CDTF">2024-02-19T08:46:44Z</dcterms:modified>
</cp:coreProperties>
</file>