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  <p:sldId id="270" r:id="rId18"/>
    <p:sldId id="271" r:id="rId19"/>
    <p:sldId id="27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3" r:id="rId30"/>
    <p:sldId id="312" r:id="rId31"/>
    <p:sldId id="314" r:id="rId32"/>
    <p:sldId id="315" r:id="rId33"/>
    <p:sldId id="316" r:id="rId34"/>
    <p:sldId id="317" r:id="rId35"/>
    <p:sldId id="319" r:id="rId36"/>
    <p:sldId id="318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273" r:id="rId45"/>
    <p:sldId id="274" r:id="rId46"/>
    <p:sldId id="275" r:id="rId47"/>
    <p:sldId id="276" r:id="rId48"/>
    <p:sldId id="279" r:id="rId49"/>
    <p:sldId id="280" r:id="rId50"/>
    <p:sldId id="281" r:id="rId51"/>
    <p:sldId id="282" r:id="rId52"/>
    <p:sldId id="283" r:id="rId53"/>
    <p:sldId id="284" r:id="rId54"/>
    <p:sldId id="285" r:id="rId55"/>
    <p:sldId id="286" r:id="rId56"/>
    <p:sldId id="287" r:id="rId57"/>
    <p:sldId id="288" r:id="rId58"/>
    <p:sldId id="289" r:id="rId59"/>
    <p:sldId id="290" r:id="rId60"/>
    <p:sldId id="291" r:id="rId61"/>
    <p:sldId id="292" r:id="rId62"/>
    <p:sldId id="293" r:id="rId63"/>
    <p:sldId id="294" r:id="rId64"/>
    <p:sldId id="295" r:id="rId65"/>
    <p:sldId id="296" r:id="rId66"/>
    <p:sldId id="29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27" r:id="rId84"/>
    <p:sldId id="298" r:id="rId85"/>
    <p:sldId id="299" r:id="rId86"/>
    <p:sldId id="300" r:id="rId87"/>
    <p:sldId id="301" r:id="rId88"/>
    <p:sldId id="302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theme" Target="theme/theme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10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32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21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67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61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08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3369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73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50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82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87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83910-E522-44CD-8928-3814468B9491}" type="datetimeFigureOut">
              <a:rPr lang="ru-UA" smtClean="0"/>
              <a:t>02/19/2024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EEC5C8F-6F1D-40A6-B917-D700C405CFC1}" type="slidenum">
              <a:rPr lang="ru-UA" smtClean="0"/>
              <a:t>‹#›</a:t>
            </a:fld>
            <a:endParaRPr lang="ru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54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AF607-70D0-40C3-B3FB-A48C40B7D2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Порушення</a:t>
            </a:r>
            <a:r>
              <a:rPr lang="en-US" dirty="0"/>
              <a:t> </a:t>
            </a:r>
            <a:r>
              <a:rPr lang="en-US" dirty="0" err="1"/>
              <a:t>серцевого</a:t>
            </a:r>
            <a:r>
              <a:rPr lang="en-US" dirty="0"/>
              <a:t> </a:t>
            </a:r>
            <a:r>
              <a:rPr lang="en-US" dirty="0" err="1"/>
              <a:t>ритму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п</a:t>
            </a:r>
            <a:r>
              <a:rPr lang="ru-RU" dirty="0"/>
              <a:t>ров</a:t>
            </a:r>
            <a:r>
              <a:rPr lang="uk-UA" dirty="0" err="1"/>
              <a:t>ідності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75F1C2-90A5-4896-A9B5-F11B1B1BB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0213"/>
            <a:ext cx="9144000" cy="1655762"/>
          </a:xfrm>
        </p:spPr>
        <p:txBody>
          <a:bodyPr/>
          <a:lstStyle/>
          <a:p>
            <a:pPr algn="r"/>
            <a:r>
              <a:rPr lang="uk-UA" dirty="0"/>
              <a:t>Викладач</a:t>
            </a:r>
            <a:r>
              <a:rPr lang="en-US" dirty="0"/>
              <a:t>:</a:t>
            </a:r>
          </a:p>
          <a:p>
            <a:pPr algn="r"/>
            <a:r>
              <a:rPr lang="en-US" dirty="0" err="1"/>
              <a:t>Холопов</a:t>
            </a:r>
            <a:r>
              <a:rPr lang="en-US" dirty="0"/>
              <a:t> </a:t>
            </a:r>
            <a:r>
              <a:rPr lang="en-US" dirty="0" err="1"/>
              <a:t>Леонід</a:t>
            </a:r>
            <a:r>
              <a:rPr lang="uk-UA" dirty="0"/>
              <a:t> </a:t>
            </a:r>
            <a:r>
              <a:rPr lang="en-US" dirty="0" err="1"/>
              <a:t>Семенович</a:t>
            </a:r>
            <a:endParaRPr lang="en-US" dirty="0"/>
          </a:p>
          <a:p>
            <a:pPr algn="r"/>
            <a:r>
              <a:rPr lang="en-US" dirty="0" err="1"/>
              <a:t>Кандидат</a:t>
            </a:r>
            <a:r>
              <a:rPr lang="en-US" dirty="0"/>
              <a:t> </a:t>
            </a:r>
            <a:r>
              <a:rPr lang="en-US" dirty="0" err="1"/>
              <a:t>медичних</a:t>
            </a:r>
            <a:r>
              <a:rPr lang="en-US" dirty="0"/>
              <a:t> </a:t>
            </a:r>
            <a:r>
              <a:rPr lang="en-US" dirty="0" err="1"/>
              <a:t>наук</a:t>
            </a:r>
            <a:r>
              <a:rPr lang="en-US" dirty="0"/>
              <a:t>, </a:t>
            </a:r>
            <a:r>
              <a:rPr lang="en-US" dirty="0" err="1"/>
              <a:t>доцент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6682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824" y="1348220"/>
            <a:ext cx="7226176" cy="4710687"/>
          </a:xfrm>
        </p:spPr>
        <p:txBody>
          <a:bodyPr>
            <a:normAutofit/>
          </a:bodyPr>
          <a:lstStyle/>
          <a:p>
            <a:r>
              <a:rPr lang="uk-UA" b="1" dirty="0"/>
              <a:t>Частота</a:t>
            </a:r>
            <a:endParaRPr lang="en-US" b="1" dirty="0"/>
          </a:p>
          <a:p>
            <a:r>
              <a:rPr lang="en-US" dirty="0" err="1"/>
              <a:t>Частота</a:t>
            </a:r>
            <a:r>
              <a:rPr lang="en-US" dirty="0"/>
              <a:t> </a:t>
            </a:r>
            <a:r>
              <a:rPr lang="en-US" dirty="0" err="1"/>
              <a:t>уд</a:t>
            </a:r>
            <a:r>
              <a:rPr lang="en-US" dirty="0"/>
              <a:t>/</a:t>
            </a:r>
            <a:r>
              <a:rPr lang="en-US" dirty="0" err="1"/>
              <a:t>хв</a:t>
            </a:r>
            <a:r>
              <a:rPr lang="en-US" dirty="0"/>
              <a:t> –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зазвичай</a:t>
            </a:r>
            <a:r>
              <a:rPr lang="en-US" dirty="0"/>
              <a:t> </a:t>
            </a:r>
            <a:r>
              <a:rPr lang="en-US" dirty="0" err="1"/>
              <a:t>частота</a:t>
            </a:r>
            <a:r>
              <a:rPr lang="en-US" dirty="0"/>
              <a:t> </a:t>
            </a:r>
            <a:r>
              <a:rPr lang="en-US" dirty="0" err="1"/>
              <a:t>шлуночків</a:t>
            </a:r>
            <a:r>
              <a:rPr lang="en-US" dirty="0"/>
              <a:t>.</a:t>
            </a:r>
          </a:p>
          <a:p>
            <a:r>
              <a:rPr lang="en-US" dirty="0" err="1"/>
              <a:t>Якщо</a:t>
            </a:r>
            <a:r>
              <a:rPr lang="en-US" dirty="0"/>
              <a:t> </a:t>
            </a:r>
            <a:r>
              <a:rPr lang="en-US" dirty="0" err="1"/>
              <a:t>частота</a:t>
            </a:r>
            <a:r>
              <a:rPr lang="en-US" dirty="0"/>
              <a:t> </a:t>
            </a:r>
            <a:r>
              <a:rPr lang="en-US" dirty="0" err="1"/>
              <a:t>передсердної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шлуночкової</a:t>
            </a:r>
            <a:r>
              <a:rPr lang="en-US" dirty="0"/>
              <a:t> </a:t>
            </a:r>
            <a:r>
              <a:rPr lang="en-US" dirty="0" err="1"/>
              <a:t>частоти</a:t>
            </a:r>
            <a:r>
              <a:rPr lang="en-US" dirty="0"/>
              <a:t> </a:t>
            </a:r>
            <a:r>
              <a:rPr lang="en-US" dirty="0" err="1"/>
              <a:t>відрізняється</a:t>
            </a:r>
            <a:r>
              <a:rPr lang="en-US" dirty="0"/>
              <a:t>, </a:t>
            </a:r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блокаді</a:t>
            </a:r>
            <a:r>
              <a:rPr lang="en-US" dirty="0"/>
              <a:t> </a:t>
            </a:r>
            <a:r>
              <a:rPr lang="en-US" dirty="0" err="1"/>
              <a:t>третього</a:t>
            </a:r>
            <a:r>
              <a:rPr lang="en-US" dirty="0"/>
              <a:t> </a:t>
            </a:r>
            <a:r>
              <a:rPr lang="en-US" dirty="0" err="1"/>
              <a:t>ступеня</a:t>
            </a:r>
            <a:r>
              <a:rPr lang="en-US" dirty="0"/>
              <a:t>, </a:t>
            </a:r>
            <a:r>
              <a:rPr lang="en-US" dirty="0" err="1"/>
              <a:t>виміряйте</a:t>
            </a:r>
            <a:r>
              <a:rPr lang="en-US" dirty="0"/>
              <a:t> </a:t>
            </a:r>
            <a:r>
              <a:rPr lang="en-US" dirty="0" err="1"/>
              <a:t>обидві</a:t>
            </a:r>
            <a:r>
              <a:rPr lang="en-US" dirty="0"/>
              <a:t> </a:t>
            </a:r>
            <a:r>
              <a:rPr lang="en-US" dirty="0" err="1"/>
              <a:t>частоти</a:t>
            </a:r>
            <a:r>
              <a:rPr lang="en-US" dirty="0"/>
              <a:t>.</a:t>
            </a:r>
          </a:p>
          <a:p>
            <a:r>
              <a:rPr lang="en-US" dirty="0" err="1"/>
              <a:t>Нормальна</a:t>
            </a:r>
            <a:r>
              <a:rPr lang="en-US" dirty="0"/>
              <a:t>: 60–100 </a:t>
            </a:r>
            <a:r>
              <a:rPr lang="en-US" dirty="0" err="1"/>
              <a:t>уд</a:t>
            </a:r>
            <a:r>
              <a:rPr lang="en-US" dirty="0"/>
              <a:t>/</a:t>
            </a:r>
            <a:r>
              <a:rPr lang="en-US" dirty="0" err="1"/>
              <a:t>хв</a:t>
            </a:r>
            <a:endParaRPr lang="en-US" dirty="0"/>
          </a:p>
          <a:p>
            <a:r>
              <a:rPr lang="en-US" dirty="0" err="1"/>
              <a:t>Повільний</a:t>
            </a:r>
            <a:r>
              <a:rPr lang="en-US" dirty="0"/>
              <a:t> (</a:t>
            </a:r>
            <a:r>
              <a:rPr lang="en-US" dirty="0" err="1"/>
              <a:t>брадикардія</a:t>
            </a:r>
            <a:r>
              <a:rPr lang="en-US" dirty="0"/>
              <a:t>): </a:t>
            </a:r>
            <a:br>
              <a:rPr lang="uk-UA" dirty="0"/>
            </a:br>
            <a:r>
              <a:rPr lang="en-US" dirty="0"/>
              <a:t>&lt;60 </a:t>
            </a:r>
            <a:r>
              <a:rPr lang="en-US" dirty="0" err="1"/>
              <a:t>уд</a:t>
            </a:r>
            <a:r>
              <a:rPr lang="en-US" dirty="0"/>
              <a:t>/</a:t>
            </a:r>
            <a:r>
              <a:rPr lang="en-US" dirty="0" err="1"/>
              <a:t>хв</a:t>
            </a:r>
            <a:endParaRPr lang="en-US" dirty="0"/>
          </a:p>
          <a:p>
            <a:r>
              <a:rPr lang="en-US" dirty="0" err="1"/>
              <a:t>Швидкий</a:t>
            </a:r>
            <a:r>
              <a:rPr lang="en-US" dirty="0"/>
              <a:t> (</a:t>
            </a:r>
            <a:r>
              <a:rPr lang="en-US" dirty="0" err="1"/>
              <a:t>тахікардія</a:t>
            </a:r>
            <a:r>
              <a:rPr lang="en-US" dirty="0"/>
              <a:t>): </a:t>
            </a:r>
            <a:br>
              <a:rPr lang="uk-UA" dirty="0"/>
            </a:br>
            <a:r>
              <a:rPr lang="en-US" dirty="0"/>
              <a:t>&gt;100 </a:t>
            </a:r>
            <a:r>
              <a:rPr lang="en-US" dirty="0" err="1"/>
              <a:t>уд</a:t>
            </a:r>
            <a:r>
              <a:rPr lang="en-US" dirty="0"/>
              <a:t>/</a:t>
            </a:r>
            <a:r>
              <a:rPr lang="en-US" dirty="0" err="1"/>
              <a:t>хв</a:t>
            </a:r>
            <a:endParaRPr lang="ru-UA" dirty="0"/>
          </a:p>
          <a:p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423169"/>
            <a:ext cx="4826248" cy="4635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4D704F-CF2E-43BD-93FE-D311C69B9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337" y="4378263"/>
            <a:ext cx="3645087" cy="24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83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824" y="2015732"/>
            <a:ext cx="7226176" cy="4037749"/>
          </a:xfrm>
        </p:spPr>
        <p:txBody>
          <a:bodyPr/>
          <a:lstStyle/>
          <a:p>
            <a:r>
              <a:rPr lang="en-US" b="1" dirty="0" err="1"/>
              <a:t>Регулярність</a:t>
            </a:r>
            <a:endParaRPr lang="en-US" b="1" dirty="0"/>
          </a:p>
          <a:p>
            <a:r>
              <a:rPr lang="en-US" dirty="0" err="1"/>
              <a:t>Виміряйте</a:t>
            </a:r>
            <a:r>
              <a:rPr lang="en-US" dirty="0"/>
              <a:t> </a:t>
            </a:r>
            <a:r>
              <a:rPr lang="en-US" dirty="0" err="1"/>
              <a:t>інтервали</a:t>
            </a:r>
            <a:r>
              <a:rPr lang="en-US" dirty="0"/>
              <a:t> RR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інтервали</a:t>
            </a:r>
            <a:r>
              <a:rPr lang="en-US" dirty="0"/>
              <a:t> PP.</a:t>
            </a:r>
          </a:p>
          <a:p>
            <a:r>
              <a:rPr lang="en-US" dirty="0" err="1"/>
              <a:t>Регулярно</a:t>
            </a:r>
            <a:r>
              <a:rPr lang="en-US" dirty="0"/>
              <a:t>: </a:t>
            </a:r>
            <a:r>
              <a:rPr lang="en-US" dirty="0" err="1"/>
              <a:t>Послідовні</a:t>
            </a:r>
            <a:r>
              <a:rPr lang="en-US" dirty="0"/>
              <a:t> </a:t>
            </a:r>
            <a:r>
              <a:rPr lang="en-US" dirty="0" err="1"/>
              <a:t>інтервали</a:t>
            </a:r>
            <a:endParaRPr lang="en-US" dirty="0"/>
          </a:p>
          <a:p>
            <a:r>
              <a:rPr lang="en-US" dirty="0" err="1"/>
              <a:t>Регулярн</a:t>
            </a:r>
            <a:r>
              <a:rPr lang="uk-UA" dirty="0"/>
              <a:t>а</a:t>
            </a:r>
            <a:r>
              <a:rPr lang="en-US" dirty="0"/>
              <a:t> </a:t>
            </a:r>
            <a:r>
              <a:rPr lang="en-US" dirty="0" err="1"/>
              <a:t>нерегулярн</a:t>
            </a:r>
            <a:r>
              <a:rPr lang="uk-UA" dirty="0" err="1"/>
              <a:t>ість</a:t>
            </a:r>
            <a:r>
              <a:rPr lang="en-US" dirty="0"/>
              <a:t>: </a:t>
            </a:r>
            <a:r>
              <a:rPr lang="en-US" dirty="0" err="1"/>
              <a:t>повторюваний</a:t>
            </a:r>
            <a:r>
              <a:rPr lang="en-US" dirty="0"/>
              <a:t> </a:t>
            </a:r>
            <a:r>
              <a:rPr lang="en-US" dirty="0" err="1"/>
              <a:t>шаблон</a:t>
            </a:r>
            <a:endParaRPr lang="en-US" dirty="0"/>
          </a:p>
          <a:p>
            <a:r>
              <a:rPr lang="en-US" dirty="0" err="1"/>
              <a:t>Нерегулярний</a:t>
            </a:r>
            <a:r>
              <a:rPr lang="en-US" dirty="0"/>
              <a:t>: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uk-UA" dirty="0"/>
              <a:t>шаблону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37554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48034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3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550" y="1375545"/>
            <a:ext cx="6602098" cy="4635737"/>
          </a:xfrm>
        </p:spPr>
        <p:txBody>
          <a:bodyPr/>
          <a:lstStyle/>
          <a:p>
            <a:r>
              <a:rPr lang="uk-UA" b="1" dirty="0"/>
              <a:t>Зубці </a:t>
            </a:r>
            <a:r>
              <a:rPr lang="en-US" b="1" dirty="0"/>
              <a:t>Р</a:t>
            </a:r>
          </a:p>
          <a:p>
            <a:r>
              <a:rPr lang="en-US" dirty="0" err="1"/>
              <a:t>Якщо</a:t>
            </a:r>
            <a:r>
              <a:rPr lang="en-US" dirty="0"/>
              <a:t> є: </a:t>
            </a:r>
            <a:r>
              <a:rPr lang="en-US" dirty="0" err="1"/>
              <a:t>однакові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розміром</a:t>
            </a:r>
            <a:r>
              <a:rPr lang="en-US" dirty="0"/>
              <a:t>, </a:t>
            </a:r>
            <a:r>
              <a:rPr lang="en-US" dirty="0" err="1"/>
              <a:t>формою</a:t>
            </a:r>
            <a:r>
              <a:rPr lang="en-US" dirty="0"/>
              <a:t>, </a:t>
            </a:r>
            <a:r>
              <a:rPr lang="en-US" dirty="0" err="1"/>
              <a:t>положенням</a:t>
            </a:r>
            <a:r>
              <a:rPr lang="en-US" dirty="0"/>
              <a:t>?</a:t>
            </a:r>
          </a:p>
          <a:p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кожен</a:t>
            </a:r>
            <a:r>
              <a:rPr lang="en-US" dirty="0"/>
              <a:t> QRS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зубець</a:t>
            </a:r>
            <a:r>
              <a:rPr lang="en-US" dirty="0"/>
              <a:t> P?</a:t>
            </a:r>
          </a:p>
          <a:p>
            <a:r>
              <a:rPr lang="en-US" dirty="0" err="1"/>
              <a:t>Нормальний</a:t>
            </a:r>
            <a:r>
              <a:rPr lang="en-US" dirty="0"/>
              <a:t>: </a:t>
            </a:r>
            <a:r>
              <a:rPr lang="en-US" dirty="0" err="1"/>
              <a:t>вертикальний</a:t>
            </a:r>
            <a:r>
              <a:rPr lang="en-US" dirty="0"/>
              <a:t> (</a:t>
            </a:r>
            <a:r>
              <a:rPr lang="en-US" dirty="0" err="1"/>
              <a:t>позитивний</a:t>
            </a:r>
            <a:r>
              <a:rPr lang="en-US" dirty="0"/>
              <a:t>) і </a:t>
            </a:r>
            <a:r>
              <a:rPr lang="en-US" dirty="0" err="1"/>
              <a:t>одно</a:t>
            </a:r>
            <a:r>
              <a:rPr lang="uk-UA" dirty="0" err="1"/>
              <a:t>типний</a:t>
            </a:r>
            <a:endParaRPr lang="en-US" dirty="0"/>
          </a:p>
          <a:p>
            <a:r>
              <a:rPr lang="en-US" dirty="0" err="1"/>
              <a:t>Перевернутий</a:t>
            </a:r>
            <a:r>
              <a:rPr lang="en-US" dirty="0"/>
              <a:t>: </a:t>
            </a:r>
            <a:r>
              <a:rPr lang="en-US" dirty="0" err="1"/>
              <a:t>негативний</a:t>
            </a:r>
            <a:endParaRPr lang="en-US" dirty="0"/>
          </a:p>
          <a:p>
            <a:r>
              <a:rPr lang="en-US" dirty="0" err="1"/>
              <a:t>Немає</a:t>
            </a:r>
            <a:r>
              <a:rPr lang="en-US" dirty="0"/>
              <a:t>: </a:t>
            </a:r>
            <a:r>
              <a:rPr lang="en-US" dirty="0" err="1"/>
              <a:t>Ритм</a:t>
            </a:r>
            <a:r>
              <a:rPr lang="en-US" dirty="0"/>
              <a:t> </a:t>
            </a:r>
            <a:r>
              <a:rPr lang="uk-UA" dirty="0"/>
              <a:t>вузловий </a:t>
            </a:r>
            <a:r>
              <a:rPr lang="en-US" dirty="0" err="1"/>
              <a:t>або</a:t>
            </a:r>
            <a:r>
              <a:rPr lang="en-US" dirty="0"/>
              <a:t> </a:t>
            </a:r>
            <a:r>
              <a:rPr lang="en-US" dirty="0" err="1"/>
              <a:t>шлуночковий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37554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5080419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2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7226176" cy="3872256"/>
          </a:xfrm>
        </p:spPr>
        <p:txBody>
          <a:bodyPr/>
          <a:lstStyle/>
          <a:p>
            <a:r>
              <a:rPr lang="en-US" b="1" dirty="0" err="1"/>
              <a:t>Інтервал</a:t>
            </a:r>
            <a:r>
              <a:rPr lang="en-US" b="1" dirty="0"/>
              <a:t> PR</a:t>
            </a:r>
          </a:p>
          <a:p>
            <a:r>
              <a:rPr lang="en-US" dirty="0" err="1"/>
              <a:t>Констант</a:t>
            </a:r>
            <a:r>
              <a:rPr lang="uk-UA" dirty="0"/>
              <a:t>ний</a:t>
            </a:r>
            <a:r>
              <a:rPr lang="en-US" dirty="0"/>
              <a:t>: </a:t>
            </a:r>
            <a:r>
              <a:rPr lang="en-US" dirty="0" err="1"/>
              <a:t>інтервали</a:t>
            </a:r>
            <a:r>
              <a:rPr lang="en-US" dirty="0"/>
              <a:t> </a:t>
            </a:r>
            <a:r>
              <a:rPr lang="en-US" dirty="0" err="1"/>
              <a:t>однакові</a:t>
            </a:r>
            <a:r>
              <a:rPr lang="en-US" dirty="0"/>
              <a:t>.</a:t>
            </a:r>
          </a:p>
          <a:p>
            <a:r>
              <a:rPr lang="en-US" dirty="0" err="1"/>
              <a:t>Змінна</a:t>
            </a:r>
            <a:r>
              <a:rPr lang="en-US" dirty="0"/>
              <a:t>: </a:t>
            </a:r>
            <a:r>
              <a:rPr lang="en-US" dirty="0" err="1"/>
              <a:t>Інтервали</a:t>
            </a:r>
            <a:r>
              <a:rPr lang="en-US" dirty="0"/>
              <a:t> </a:t>
            </a:r>
            <a:r>
              <a:rPr lang="en-US" dirty="0" err="1"/>
              <a:t>різні</a:t>
            </a:r>
            <a:r>
              <a:rPr lang="en-US" dirty="0"/>
              <a:t>.</a:t>
            </a:r>
          </a:p>
          <a:p>
            <a:r>
              <a:rPr lang="en-US" dirty="0" err="1"/>
              <a:t>Нормальний</a:t>
            </a:r>
            <a:r>
              <a:rPr lang="en-US" dirty="0"/>
              <a:t>: 0,12–0,20 с </a:t>
            </a:r>
            <a:r>
              <a:rPr lang="uk-UA" dirty="0"/>
              <a:t>та константний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5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7226176" cy="3872256"/>
          </a:xfrm>
        </p:spPr>
        <p:txBody>
          <a:bodyPr/>
          <a:lstStyle/>
          <a:p>
            <a:r>
              <a:rPr lang="en-US" b="1" dirty="0" err="1"/>
              <a:t>Інтервал</a:t>
            </a:r>
            <a:r>
              <a:rPr lang="en-US" b="1" dirty="0"/>
              <a:t> QRS</a:t>
            </a:r>
          </a:p>
          <a:p>
            <a:r>
              <a:rPr lang="en-US" dirty="0" err="1"/>
              <a:t>Норма</a:t>
            </a:r>
            <a:r>
              <a:rPr lang="en-US" dirty="0"/>
              <a:t>: 0,06–0,10 </a:t>
            </a:r>
            <a:r>
              <a:rPr lang="en-US" dirty="0" err="1"/>
              <a:t>сек</a:t>
            </a:r>
            <a:endParaRPr lang="en-US" dirty="0"/>
          </a:p>
          <a:p>
            <a:r>
              <a:rPr lang="en-US" dirty="0" err="1"/>
              <a:t>Широкий</a:t>
            </a:r>
            <a:r>
              <a:rPr lang="en-US" dirty="0"/>
              <a:t>: &gt;0,10 </a:t>
            </a:r>
            <a:r>
              <a:rPr lang="en-US" dirty="0" err="1"/>
              <a:t>сек</a:t>
            </a:r>
            <a:endParaRPr lang="en-US" dirty="0"/>
          </a:p>
          <a:p>
            <a:r>
              <a:rPr lang="en-US" dirty="0" err="1"/>
              <a:t>Жодного</a:t>
            </a:r>
            <a:r>
              <a:rPr lang="en-US" dirty="0"/>
              <a:t>: </a:t>
            </a:r>
            <a:r>
              <a:rPr lang="en-US" dirty="0" err="1"/>
              <a:t>відсутній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01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5962650" cy="3872256"/>
          </a:xfrm>
        </p:spPr>
        <p:txBody>
          <a:bodyPr/>
          <a:lstStyle/>
          <a:p>
            <a:r>
              <a:rPr lang="en-US" b="1" dirty="0" err="1"/>
              <a:t>Інтервал</a:t>
            </a:r>
            <a:r>
              <a:rPr lang="en-US" b="1" dirty="0"/>
              <a:t> QT</a:t>
            </a:r>
          </a:p>
          <a:p>
            <a:r>
              <a:rPr lang="en-US" dirty="0" err="1"/>
              <a:t>Від</a:t>
            </a:r>
            <a:r>
              <a:rPr lang="en-US" dirty="0"/>
              <a:t> </a:t>
            </a:r>
            <a:r>
              <a:rPr lang="en-US" dirty="0" err="1"/>
              <a:t>початку</a:t>
            </a:r>
            <a:r>
              <a:rPr lang="en-US" dirty="0"/>
              <a:t> QRS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кінця</a:t>
            </a:r>
            <a:r>
              <a:rPr lang="en-US" dirty="0"/>
              <a:t> </a:t>
            </a:r>
            <a:r>
              <a:rPr lang="en-US" dirty="0" err="1"/>
              <a:t>зубця</a:t>
            </a:r>
            <a:r>
              <a:rPr lang="en-US" dirty="0"/>
              <a:t> Т</a:t>
            </a:r>
          </a:p>
          <a:p>
            <a:r>
              <a:rPr lang="en-US" dirty="0" err="1"/>
              <a:t>Залежить</a:t>
            </a:r>
            <a:r>
              <a:rPr lang="en-US" dirty="0"/>
              <a:t> </a:t>
            </a:r>
            <a:r>
              <a:rPr lang="en-US" dirty="0" err="1"/>
              <a:t>від</a:t>
            </a:r>
            <a:r>
              <a:rPr lang="en-US" dirty="0"/>
              <a:t> </a:t>
            </a:r>
            <a:r>
              <a:rPr lang="uk-UA" dirty="0"/>
              <a:t>ЧСС</a:t>
            </a:r>
            <a:endParaRPr lang="en-US" dirty="0"/>
          </a:p>
          <a:p>
            <a:r>
              <a:rPr lang="en-US" dirty="0" err="1"/>
              <a:t>Норма</a:t>
            </a:r>
            <a:r>
              <a:rPr lang="en-US" dirty="0"/>
              <a:t>: </a:t>
            </a:r>
            <a:r>
              <a:rPr lang="en-US" dirty="0" err="1"/>
              <a:t>менше</a:t>
            </a:r>
            <a:r>
              <a:rPr lang="en-US" dirty="0"/>
              <a:t> </a:t>
            </a:r>
            <a:r>
              <a:rPr lang="en-US" dirty="0" err="1"/>
              <a:t>половини</a:t>
            </a:r>
            <a:r>
              <a:rPr lang="en-US" dirty="0"/>
              <a:t> </a:t>
            </a:r>
            <a:r>
              <a:rPr lang="en-US" dirty="0" err="1"/>
              <a:t>інтервалу</a:t>
            </a:r>
            <a:r>
              <a:rPr lang="en-US" dirty="0"/>
              <a:t> RR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AA0B2-32BB-4055-B4DF-83B69652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68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9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2152650"/>
            <a:ext cx="5962650" cy="3872256"/>
          </a:xfrm>
        </p:spPr>
        <p:txBody>
          <a:bodyPr/>
          <a:lstStyle/>
          <a:p>
            <a:r>
              <a:rPr lang="en-US" b="1" dirty="0" err="1"/>
              <a:t>Випа</a:t>
            </a:r>
            <a:r>
              <a:rPr lang="uk-UA" b="1" dirty="0" err="1"/>
              <a:t>діння</a:t>
            </a:r>
            <a:r>
              <a:rPr lang="uk-UA" b="1" dirty="0"/>
              <a:t> скорочень</a:t>
            </a:r>
            <a:endParaRPr lang="en-US" b="1" dirty="0"/>
          </a:p>
          <a:p>
            <a:r>
              <a:rPr lang="sv-SE" dirty="0"/>
              <a:t>Зустрічаються при AV-блокадах.</a:t>
            </a:r>
          </a:p>
          <a:p>
            <a:r>
              <a:rPr lang="sv-SE" dirty="0"/>
              <a:t>Виникають при зупинці </a:t>
            </a:r>
            <a:r>
              <a:rPr lang="uk-UA" dirty="0" err="1"/>
              <a:t>синусового</a:t>
            </a:r>
            <a:r>
              <a:rPr lang="uk-UA" dirty="0"/>
              <a:t> вузла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DD9DB2-8514-45D6-A29B-DFE0CD358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611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59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723" y="185775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774" y="1971675"/>
            <a:ext cx="5962650" cy="3872256"/>
          </a:xfrm>
        </p:spPr>
        <p:txBody>
          <a:bodyPr>
            <a:normAutofit/>
          </a:bodyPr>
          <a:lstStyle/>
          <a:p>
            <a:r>
              <a:rPr lang="en-US" b="1" dirty="0" err="1"/>
              <a:t>Пауза</a:t>
            </a:r>
            <a:endParaRPr lang="en-US" b="1" dirty="0"/>
          </a:p>
          <a:p>
            <a:r>
              <a:rPr lang="en-US" dirty="0" err="1"/>
              <a:t>Компенсаторна</a:t>
            </a:r>
            <a:r>
              <a:rPr lang="en-US" dirty="0"/>
              <a:t>: </a:t>
            </a:r>
            <a:r>
              <a:rPr lang="en-US" dirty="0" err="1"/>
              <a:t>повна</a:t>
            </a:r>
            <a:r>
              <a:rPr lang="en-US" dirty="0"/>
              <a:t> </a:t>
            </a:r>
            <a:r>
              <a:rPr lang="en-US" dirty="0" err="1"/>
              <a:t>пауза</a:t>
            </a:r>
            <a:r>
              <a:rPr lang="en-US" dirty="0"/>
              <a:t> </a:t>
            </a:r>
            <a:r>
              <a:rPr lang="en-US" dirty="0" err="1"/>
              <a:t>після</a:t>
            </a:r>
            <a:r>
              <a:rPr lang="uk-UA" dirty="0"/>
              <a:t> </a:t>
            </a:r>
            <a:r>
              <a:rPr lang="uk-UA" dirty="0" err="1"/>
              <a:t>передсердної</a:t>
            </a:r>
            <a:r>
              <a:rPr lang="uk-UA" dirty="0"/>
              <a:t>, вузлової, або </a:t>
            </a:r>
            <a:r>
              <a:rPr lang="uk-UA" dirty="0" err="1"/>
              <a:t>шлуночкової</a:t>
            </a:r>
            <a:r>
              <a:rPr lang="en-US" dirty="0"/>
              <a:t> </a:t>
            </a:r>
            <a:r>
              <a:rPr lang="uk-UA" dirty="0"/>
              <a:t>екстрасистоли </a:t>
            </a:r>
          </a:p>
          <a:p>
            <a:r>
              <a:rPr lang="en-US" dirty="0" err="1"/>
              <a:t>Некомпенсаційний</a:t>
            </a:r>
            <a:r>
              <a:rPr lang="en-US" dirty="0"/>
              <a:t>: </a:t>
            </a:r>
            <a:r>
              <a:rPr lang="en-US" dirty="0" err="1"/>
              <a:t>неповна</a:t>
            </a:r>
            <a:r>
              <a:rPr lang="en-US" dirty="0"/>
              <a:t> </a:t>
            </a:r>
            <a:r>
              <a:rPr lang="en-US" dirty="0" err="1"/>
              <a:t>пауза</a:t>
            </a:r>
            <a:r>
              <a:rPr lang="en-US" dirty="0"/>
              <a:t> </a:t>
            </a:r>
            <a:r>
              <a:rPr lang="en-US" dirty="0" err="1"/>
              <a:t>після</a:t>
            </a:r>
            <a:r>
              <a:rPr lang="en-US" dirty="0"/>
              <a:t> </a:t>
            </a:r>
            <a:r>
              <a:rPr lang="uk-UA" dirty="0" err="1"/>
              <a:t>екстасистоли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DD9DB2-8514-45D6-A29B-DFE0CD358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611" y="4575594"/>
            <a:ext cx="8026813" cy="21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16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430235"/>
          </a:xfrm>
        </p:spPr>
        <p:txBody>
          <a:bodyPr/>
          <a:lstStyle/>
          <a:p>
            <a:pPr algn="ctr"/>
            <a:r>
              <a:rPr lang="en-US" dirty="0"/>
              <a:t>АНАЛІЗ РИТМУ ЕКГ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1125" y="1362075"/>
            <a:ext cx="6861299" cy="4152900"/>
          </a:xfrm>
        </p:spPr>
        <p:txBody>
          <a:bodyPr>
            <a:normAutofit/>
          </a:bodyPr>
          <a:lstStyle/>
          <a:p>
            <a:r>
              <a:rPr lang="en-US" b="1" dirty="0" err="1"/>
              <a:t>Груп</a:t>
            </a:r>
            <a:r>
              <a:rPr lang="uk-UA" b="1" dirty="0" err="1"/>
              <a:t>ові</a:t>
            </a:r>
            <a:r>
              <a:rPr lang="uk-UA" b="1" dirty="0"/>
              <a:t> екстрасистоли</a:t>
            </a:r>
            <a:endParaRPr lang="en-US" b="1" dirty="0"/>
          </a:p>
          <a:p>
            <a:r>
              <a:rPr lang="en-US" dirty="0" err="1"/>
              <a:t>Бігемінія</a:t>
            </a:r>
            <a:r>
              <a:rPr lang="en-US" dirty="0"/>
              <a:t>: </a:t>
            </a:r>
            <a:r>
              <a:rPr lang="en-US" dirty="0" err="1"/>
              <a:t>повторювана</a:t>
            </a:r>
            <a:r>
              <a:rPr lang="en-US" dirty="0"/>
              <a:t> </a:t>
            </a:r>
            <a:r>
              <a:rPr lang="en-US" dirty="0" err="1"/>
              <a:t>картина</a:t>
            </a:r>
            <a:r>
              <a:rPr lang="en-US" dirty="0"/>
              <a:t> </a:t>
            </a:r>
            <a:r>
              <a:rPr lang="en-US" dirty="0" err="1"/>
              <a:t>нормального</a:t>
            </a:r>
            <a:r>
              <a:rPr lang="en-US" dirty="0"/>
              <a:t> </a:t>
            </a:r>
            <a:r>
              <a:rPr lang="en-US" dirty="0" err="1"/>
              <a:t>комплексу</a:t>
            </a:r>
            <a:r>
              <a:rPr lang="en-US" dirty="0"/>
              <a:t>,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якою</a:t>
            </a:r>
            <a:r>
              <a:rPr lang="en-US" dirty="0"/>
              <a:t> </a:t>
            </a:r>
            <a:r>
              <a:rPr lang="en-US" dirty="0" err="1"/>
              <a:t>слідує</a:t>
            </a:r>
            <a:r>
              <a:rPr lang="en-US" dirty="0"/>
              <a:t> </a:t>
            </a:r>
            <a:r>
              <a:rPr lang="uk-UA" dirty="0"/>
              <a:t>екстрасистола</a:t>
            </a:r>
            <a:endParaRPr lang="en-US" dirty="0"/>
          </a:p>
          <a:p>
            <a:r>
              <a:rPr lang="en-US" dirty="0" err="1"/>
              <a:t>Тригемінія</a:t>
            </a:r>
            <a:r>
              <a:rPr lang="en-US" dirty="0"/>
              <a:t>: </a:t>
            </a:r>
            <a:r>
              <a:rPr lang="en-US" dirty="0" err="1"/>
              <a:t>повторювана</a:t>
            </a:r>
            <a:r>
              <a:rPr lang="en-US" dirty="0"/>
              <a:t> </a:t>
            </a:r>
            <a:r>
              <a:rPr lang="en-US" dirty="0" err="1"/>
              <a:t>картина</a:t>
            </a:r>
            <a:r>
              <a:rPr lang="uk-UA" dirty="0"/>
              <a:t>:</a:t>
            </a:r>
            <a:r>
              <a:rPr lang="en-US" dirty="0"/>
              <a:t> 2 </a:t>
            </a:r>
            <a:r>
              <a:rPr lang="en-US" dirty="0" err="1"/>
              <a:t>нормальних</a:t>
            </a:r>
            <a:r>
              <a:rPr lang="en-US" dirty="0"/>
              <a:t> </a:t>
            </a:r>
            <a:r>
              <a:rPr lang="en-US" dirty="0" err="1"/>
              <a:t>комплекс</a:t>
            </a:r>
            <a:r>
              <a:rPr lang="uk-UA" dirty="0"/>
              <a:t>и</a:t>
            </a:r>
            <a:r>
              <a:rPr lang="en-US" dirty="0"/>
              <a:t>,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як</a:t>
            </a:r>
            <a:r>
              <a:rPr lang="uk-UA" dirty="0" err="1"/>
              <a:t>ими</a:t>
            </a:r>
            <a:r>
              <a:rPr lang="en-US" dirty="0"/>
              <a:t> </a:t>
            </a:r>
            <a:r>
              <a:rPr lang="en-US" dirty="0" err="1"/>
              <a:t>слідує</a:t>
            </a:r>
            <a:r>
              <a:rPr lang="en-US" dirty="0"/>
              <a:t> </a:t>
            </a:r>
            <a:r>
              <a:rPr lang="uk-UA" dirty="0"/>
              <a:t>екстрасистола</a:t>
            </a:r>
            <a:endParaRPr lang="en-US" dirty="0"/>
          </a:p>
          <a:p>
            <a:r>
              <a:rPr lang="en-US" dirty="0" err="1"/>
              <a:t>Квадригемінія</a:t>
            </a:r>
            <a:r>
              <a:rPr lang="en-US" dirty="0"/>
              <a:t>: </a:t>
            </a:r>
            <a:r>
              <a:rPr lang="en-US" dirty="0" err="1"/>
              <a:t>повторювана</a:t>
            </a:r>
            <a:r>
              <a:rPr lang="en-US" dirty="0"/>
              <a:t> </a:t>
            </a:r>
            <a:r>
              <a:rPr lang="en-US" dirty="0" err="1"/>
              <a:t>картина</a:t>
            </a:r>
            <a:r>
              <a:rPr lang="en-US" dirty="0"/>
              <a:t> </a:t>
            </a:r>
            <a:r>
              <a:rPr lang="en-US" dirty="0" err="1"/>
              <a:t>трьох</a:t>
            </a:r>
            <a:r>
              <a:rPr lang="en-US" dirty="0"/>
              <a:t> </a:t>
            </a:r>
            <a:r>
              <a:rPr lang="en-US" dirty="0" err="1"/>
              <a:t>нормальних</a:t>
            </a:r>
            <a:r>
              <a:rPr lang="en-US" dirty="0"/>
              <a:t> </a:t>
            </a:r>
            <a:r>
              <a:rPr lang="en-US" dirty="0" err="1"/>
              <a:t>комплексів</a:t>
            </a:r>
            <a:r>
              <a:rPr lang="en-US" dirty="0"/>
              <a:t>,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якими</a:t>
            </a:r>
            <a:r>
              <a:rPr lang="en-US" dirty="0"/>
              <a:t> </a:t>
            </a:r>
            <a:r>
              <a:rPr lang="en-US" dirty="0" err="1"/>
              <a:t>слідує</a:t>
            </a:r>
            <a:r>
              <a:rPr lang="en-US" dirty="0"/>
              <a:t> </a:t>
            </a:r>
            <a:r>
              <a:rPr lang="uk-UA" dirty="0"/>
              <a:t>екстрасистола</a:t>
            </a:r>
            <a:endParaRPr lang="en-US" dirty="0"/>
          </a:p>
          <a:p>
            <a:r>
              <a:rPr lang="en-US" dirty="0" err="1"/>
              <a:t>Пар</a:t>
            </a:r>
            <a:r>
              <a:rPr lang="uk-UA" dirty="0"/>
              <a:t>на</a:t>
            </a:r>
            <a:r>
              <a:rPr lang="en-US" dirty="0"/>
              <a:t>: 2 </a:t>
            </a:r>
            <a:r>
              <a:rPr lang="en-US" dirty="0" err="1"/>
              <a:t>послідовні</a:t>
            </a:r>
            <a:r>
              <a:rPr lang="en-US" dirty="0"/>
              <a:t> </a:t>
            </a:r>
            <a:r>
              <a:rPr lang="uk-UA" dirty="0"/>
              <a:t>екстрасистоли</a:t>
            </a:r>
            <a:endParaRPr lang="en-US" dirty="0"/>
          </a:p>
          <a:p>
            <a:r>
              <a:rPr lang="en-US" dirty="0" err="1"/>
              <a:t>Трі</a:t>
            </a:r>
            <a:r>
              <a:rPr lang="uk-UA" dirty="0" err="1"/>
              <a:t>плет</a:t>
            </a:r>
            <a:r>
              <a:rPr lang="en-US" dirty="0"/>
              <a:t>: 3 </a:t>
            </a:r>
            <a:r>
              <a:rPr lang="en-US" dirty="0" err="1"/>
              <a:t>послідовні</a:t>
            </a:r>
            <a:r>
              <a:rPr lang="en-US" dirty="0"/>
              <a:t> </a:t>
            </a:r>
            <a:r>
              <a:rPr lang="uk-UA" dirty="0"/>
              <a:t>екстрасистоли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76" y="1280294"/>
            <a:ext cx="4826248" cy="46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7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НОРМАЛЬНИЙ СИНУСОВИЙ РИТМ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3526969"/>
            <a:ext cx="4713514" cy="2558145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Частота</a:t>
            </a:r>
            <a:r>
              <a:rPr lang="en-US" dirty="0"/>
              <a:t>: </a:t>
            </a:r>
            <a:r>
              <a:rPr lang="en-US" dirty="0" err="1"/>
              <a:t>нормальна</a:t>
            </a:r>
            <a:r>
              <a:rPr lang="en-US" dirty="0"/>
              <a:t> (60–100 </a:t>
            </a:r>
            <a:r>
              <a:rPr lang="en-US" dirty="0" err="1"/>
              <a:t>уд</a:t>
            </a:r>
            <a:r>
              <a:rPr lang="en-US" dirty="0"/>
              <a:t>/</a:t>
            </a:r>
            <a:r>
              <a:rPr lang="en-US" dirty="0" err="1"/>
              <a:t>хв</a:t>
            </a:r>
            <a:r>
              <a:rPr lang="en-US" dirty="0"/>
              <a:t>)</a:t>
            </a:r>
          </a:p>
          <a:p>
            <a:r>
              <a:rPr lang="en-US" dirty="0" err="1"/>
              <a:t>Ритм</a:t>
            </a:r>
            <a:r>
              <a:rPr lang="en-US" dirty="0"/>
              <a:t>: </a:t>
            </a:r>
            <a:r>
              <a:rPr lang="en-US" dirty="0" err="1"/>
              <a:t>регулярний</a:t>
            </a:r>
            <a:endParaRPr lang="en-US" dirty="0"/>
          </a:p>
          <a:p>
            <a:r>
              <a:rPr lang="uk-UA" dirty="0"/>
              <a:t>Зубці </a:t>
            </a:r>
            <a:r>
              <a:rPr lang="en-US" dirty="0"/>
              <a:t>Р: </a:t>
            </a:r>
            <a:r>
              <a:rPr lang="en-US" dirty="0" err="1"/>
              <a:t>нормальні</a:t>
            </a:r>
            <a:r>
              <a:rPr lang="en-US" dirty="0"/>
              <a:t> (п</a:t>
            </a:r>
            <a:r>
              <a:rPr lang="uk-UA" dirty="0" err="1"/>
              <a:t>озитивні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uk-UA" dirty="0"/>
              <a:t>однакові</a:t>
            </a:r>
            <a:r>
              <a:rPr lang="en-US" dirty="0"/>
              <a:t>)</a:t>
            </a:r>
          </a:p>
          <a:p>
            <a:r>
              <a:rPr lang="en-US" dirty="0" err="1"/>
              <a:t>Інтервал</a:t>
            </a:r>
            <a:r>
              <a:rPr lang="en-US" dirty="0"/>
              <a:t> PR: </a:t>
            </a:r>
            <a:r>
              <a:rPr lang="en-US" dirty="0" err="1"/>
              <a:t>нормальний</a:t>
            </a:r>
            <a:r>
              <a:rPr lang="en-US" dirty="0"/>
              <a:t> (0,12–0,20 с)</a:t>
            </a:r>
          </a:p>
          <a:p>
            <a:r>
              <a:rPr lang="en-US" dirty="0"/>
              <a:t>QRS: </a:t>
            </a:r>
            <a:r>
              <a:rPr lang="en-US" dirty="0" err="1"/>
              <a:t>нормальний</a:t>
            </a:r>
            <a:r>
              <a:rPr lang="en-US" dirty="0"/>
              <a:t> (0,06–0,10 с)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C23D3B-8D58-45B7-9219-6F0F774E3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1083245"/>
            <a:ext cx="9026820" cy="24437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7271" y="388271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Нормальна</a:t>
            </a:r>
            <a:r>
              <a:rPr lang="en-US" sz="2000" dirty="0"/>
              <a:t> ЕКГ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виключає</a:t>
            </a:r>
            <a:r>
              <a:rPr lang="en-US" sz="2000" dirty="0"/>
              <a:t> </a:t>
            </a:r>
            <a:r>
              <a:rPr lang="en-US" sz="2000" dirty="0" err="1"/>
              <a:t>захворювання</a:t>
            </a:r>
            <a:r>
              <a:rPr lang="en-US" sz="2000" dirty="0"/>
              <a:t> </a:t>
            </a:r>
            <a:r>
              <a:rPr lang="en-US" sz="2000" dirty="0" err="1"/>
              <a:t>серця</a:t>
            </a:r>
            <a:r>
              <a:rPr lang="en-US" sz="2000" dirty="0"/>
              <a:t>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Цей</a:t>
            </a:r>
            <a:r>
              <a:rPr lang="en-US" sz="2000" dirty="0"/>
              <a:t> </a:t>
            </a:r>
            <a:r>
              <a:rPr lang="en-US" sz="2000" dirty="0" err="1"/>
              <a:t>ритм</a:t>
            </a:r>
            <a:r>
              <a:rPr lang="en-US" sz="2000" dirty="0"/>
              <a:t> </a:t>
            </a:r>
            <a:r>
              <a:rPr lang="en-US" sz="2000" dirty="0" err="1"/>
              <a:t>генерується</a:t>
            </a:r>
            <a:r>
              <a:rPr lang="en-US" sz="2000" dirty="0"/>
              <a:t> </a:t>
            </a:r>
            <a:r>
              <a:rPr lang="en-US" sz="2000" dirty="0" err="1"/>
              <a:t>синусовим</a:t>
            </a:r>
            <a:r>
              <a:rPr lang="en-US" sz="2000" dirty="0"/>
              <a:t> </a:t>
            </a:r>
            <a:r>
              <a:rPr lang="en-US" sz="2000" dirty="0" err="1"/>
              <a:t>вузлом</a:t>
            </a:r>
            <a:r>
              <a:rPr lang="en-US" sz="2000" dirty="0"/>
              <a:t> і </a:t>
            </a:r>
            <a:r>
              <a:rPr lang="en-US" sz="2000" dirty="0" err="1"/>
              <a:t>його</a:t>
            </a:r>
            <a:r>
              <a:rPr lang="en-US" sz="2000" dirty="0"/>
              <a:t> </a:t>
            </a:r>
            <a:r>
              <a:rPr lang="en-US" sz="2000" dirty="0" err="1"/>
              <a:t>частота</a:t>
            </a:r>
            <a:r>
              <a:rPr lang="en-US" sz="2000" dirty="0"/>
              <a:t> </a:t>
            </a:r>
            <a:r>
              <a:rPr lang="en-US" sz="2000" dirty="0" err="1"/>
              <a:t>знаходиться</a:t>
            </a:r>
            <a:r>
              <a:rPr lang="en-US" sz="2000" dirty="0"/>
              <a:t> в </a:t>
            </a:r>
            <a:r>
              <a:rPr lang="en-US" sz="2000" dirty="0" err="1"/>
              <a:t>межах</a:t>
            </a:r>
            <a:r>
              <a:rPr lang="en-US" sz="2000" dirty="0"/>
              <a:t> </a:t>
            </a:r>
            <a:r>
              <a:rPr lang="en-US" sz="2000" dirty="0" err="1"/>
              <a:t>норми</a:t>
            </a:r>
            <a:r>
              <a:rPr lang="en-US" sz="2000" dirty="0"/>
              <a:t> (60-100 </a:t>
            </a:r>
            <a:r>
              <a:rPr lang="en-US" sz="2000" dirty="0" err="1"/>
              <a:t>уд</a:t>
            </a:r>
            <a:r>
              <a:rPr lang="en-US" sz="2000" dirty="0"/>
              <a:t>/</a:t>
            </a:r>
            <a:r>
              <a:rPr lang="en-US" sz="2000" dirty="0" err="1"/>
              <a:t>хв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18545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uk-UA" dirty="0"/>
              <a:t>Синусна </a:t>
            </a:r>
            <a:r>
              <a:rPr lang="uk-UA" dirty="0" err="1"/>
              <a:t>брадікардія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3526969"/>
            <a:ext cx="4713514" cy="2558145"/>
          </a:xfrm>
        </p:spPr>
        <p:txBody>
          <a:bodyPr>
            <a:normAutofit/>
          </a:bodyPr>
          <a:lstStyle/>
          <a:p>
            <a:r>
              <a:rPr lang="en-US" dirty="0"/>
              <a:t>Rate: Slow (&lt;60 bpm)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Normal (upright and uniform)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7270" y="3599683"/>
            <a:ext cx="65396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discharges more slowly than in NSR.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Sinus bradycardia is normal in athletes and during sleep. In acute MI, it may be protective and beneficial or the slow rate may compromise cardiac output.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Certain medications, such as beta blockers, may also cause sinus bradycardia.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115D9F-9587-4CAD-8DE7-A3D8EF291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923941"/>
            <a:ext cx="9050879" cy="2482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F94932-E5F0-4E02-9B1F-32691FDE49F2}"/>
              </a:ext>
            </a:extLst>
          </p:cNvPr>
          <p:cNvSpPr/>
          <p:nvPr/>
        </p:nvSpPr>
        <p:spPr>
          <a:xfrm>
            <a:off x="10329183" y="156739"/>
            <a:ext cx="1958067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Синусні аритмії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69882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TACHYCARDIA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3526969"/>
            <a:ext cx="4713514" cy="2558145"/>
          </a:xfrm>
        </p:spPr>
        <p:txBody>
          <a:bodyPr>
            <a:normAutofit/>
          </a:bodyPr>
          <a:lstStyle/>
          <a:p>
            <a:r>
              <a:rPr lang="en-US" dirty="0"/>
              <a:t>Rate: Fast (&gt;100 bpm)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Normal (upright and uniform)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7270" y="3599683"/>
            <a:ext cx="6539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discharges more frequently than in NSR.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Sinus tachycardia may be caused by exercise, anxiety, fever, hypoxemia, hypovolemia, or cardiac failure.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217CA6-0D90-4FEE-B673-BF485DE19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914569"/>
            <a:ext cx="9150048" cy="249152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F94932-E5F0-4E02-9B1F-32691FDE49F2}"/>
              </a:ext>
            </a:extLst>
          </p:cNvPr>
          <p:cNvSpPr/>
          <p:nvPr/>
        </p:nvSpPr>
        <p:spPr>
          <a:xfrm>
            <a:off x="10329183" y="156739"/>
            <a:ext cx="1958067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Синусні аритмії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97960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ARRHYTHMIA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8316686" cy="281940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Rate: Usually normal (60–100 bpm); frequently increases with inspiration and decreases with expiration; may be &lt;60 bpm</a:t>
            </a:r>
          </a:p>
          <a:p>
            <a:r>
              <a:rPr lang="en-US" dirty="0"/>
              <a:t>Rhythm: Irregular; varies with respiration; increases with inspiration; difference between shortest R-R and longest R-R intervals is &gt;0.12 sec </a:t>
            </a:r>
          </a:p>
          <a:p>
            <a:r>
              <a:rPr lang="en-US" dirty="0"/>
              <a:t>P Waves: Normal (upright and uniform)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8131629" y="3599683"/>
            <a:ext cx="38753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discharges irregularly.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R-R interval is irregular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pacing rate of the SA node varies with respiration, especially in children and elderly people.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126DE7-102D-49AB-930A-FFBA607D3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41" y="892798"/>
            <a:ext cx="9196062" cy="25133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F94932-E5F0-4E02-9B1F-32691FDE49F2}"/>
              </a:ext>
            </a:extLst>
          </p:cNvPr>
          <p:cNvSpPr/>
          <p:nvPr/>
        </p:nvSpPr>
        <p:spPr>
          <a:xfrm>
            <a:off x="10329183" y="156739"/>
            <a:ext cx="1958067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Синусні аритмії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86807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PAUSE (SINUS ARREST)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Rate: Normal to slow; determined by duration and frequency of sinus pause (arrest)</a:t>
            </a:r>
          </a:p>
          <a:p>
            <a:r>
              <a:rPr lang="en-US" dirty="0"/>
              <a:t>Rhythm: Irregular whenever a pause (arrest) occurs </a:t>
            </a:r>
          </a:p>
          <a:p>
            <a:r>
              <a:rPr lang="en-US" dirty="0"/>
              <a:t>P Waves: Normal (upright and uniform) except in areas of pause (arrest)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fails to discharge and then resumes.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Electrical activity resumes either when the SA node resets itself or when a lower latent pacemaker begins to discharge.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pause (arrest) time interval is not a multiple of the normal P-P interval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Cardiac output may decrease, causing syncope or dizziness.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522DE1-9D7C-4D5D-8F8E-B1E87672B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041" y="862715"/>
            <a:ext cx="9190437" cy="247211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F94932-E5F0-4E02-9B1F-32691FDE49F2}"/>
              </a:ext>
            </a:extLst>
          </p:cNvPr>
          <p:cNvSpPr/>
          <p:nvPr/>
        </p:nvSpPr>
        <p:spPr>
          <a:xfrm>
            <a:off x="10329183" y="156739"/>
            <a:ext cx="1958067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Синусні аритмії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95180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SINUS PAUSE (SINUS ARREST)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Rate: Normal to slow; determined by duration and frequency of sinus pause (arrest)</a:t>
            </a:r>
          </a:p>
          <a:p>
            <a:r>
              <a:rPr lang="en-US" dirty="0"/>
              <a:t>Rhythm: Irregular whenever a pause (arrest) occurs </a:t>
            </a:r>
          </a:p>
          <a:p>
            <a:r>
              <a:rPr lang="en-US" dirty="0"/>
              <a:t>P Waves: Normal (upright and uniform) except in areas of pause (arrest) </a:t>
            </a:r>
          </a:p>
          <a:p>
            <a:r>
              <a:rPr lang="en-US" dirty="0"/>
              <a:t>PR Interval: Normal (0.12–0.20 sec)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SA node fails to discharge and then resumes.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Electrical activity resumes either when the SA node resets itself or when a lower latent pacemaker begins to discharge.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pause (arrest) time interval is not a multiple of the normal P-P interval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Cardiac output may decrease, causing syncope or dizziness.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522DE1-9D7C-4D5D-8F8E-B1E87672B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041" y="862715"/>
            <a:ext cx="9190437" cy="247211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099909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SINOATRIAL (SA) 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Rate: Normal to slow; determined by duration and frequency of SA block </a:t>
            </a:r>
          </a:p>
          <a:p>
            <a:r>
              <a:rPr lang="en-US" dirty="0"/>
              <a:t>Rhythm: Irregular whenever an SA block occurs</a:t>
            </a:r>
          </a:p>
          <a:p>
            <a:r>
              <a:rPr lang="en-US" dirty="0"/>
              <a:t>P Waves: Normal (upright and uniform) except in areas of dropped beats</a:t>
            </a:r>
          </a:p>
          <a:p>
            <a:r>
              <a:rPr lang="en-US" dirty="0"/>
              <a:t>PR Interval: Normal (0.12–0.20 sec)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block occurs in some multiple of the P-P interval.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After the dropped beat, cycles continue on time.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Cardiac output may decrease, causing syncope or dizziness.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8F673F-371D-42E4-8449-393CB80C1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25" y="857661"/>
            <a:ext cx="9530767" cy="261983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150631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/>
          </a:bodyPr>
          <a:lstStyle/>
          <a:p>
            <a:r>
              <a:rPr lang="en-US" dirty="0"/>
              <a:t>Rate: Normal (60–100 bpm)</a:t>
            </a:r>
          </a:p>
          <a:p>
            <a:r>
              <a:rPr lang="en-US" dirty="0"/>
              <a:t>Rhythm: Irregular</a:t>
            </a:r>
          </a:p>
          <a:p>
            <a:r>
              <a:rPr lang="en-US" dirty="0"/>
              <a:t>P Waves: At least three different forms, determined by focus in atria</a:t>
            </a:r>
          </a:p>
          <a:p>
            <a:r>
              <a:rPr lang="en-US" dirty="0"/>
              <a:t>PR Interval:  Variable; determined by focus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pacemaker site transfers from the SA node to other latent pacemaker sites in the atria and the AV junction and then moves back to the SA node.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Wandering atrial pacemaker may occur in normal hearts as a result of fluctuations in vagal tone. It may also be seen in patients with heart disease or COPD.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WANDERING ATRIAL PACEMAKER (WAP)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692087-0276-4F99-B195-3A77B634F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388" y="950706"/>
            <a:ext cx="9249612" cy="248858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4039439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/>
          </a:bodyPr>
          <a:lstStyle/>
          <a:p>
            <a:r>
              <a:rPr lang="en-US" dirty="0"/>
              <a:t>Rate: Fast (&gt;100 bpm) </a:t>
            </a:r>
          </a:p>
          <a:p>
            <a:r>
              <a:rPr lang="en-US" dirty="0"/>
              <a:t>Rhythm: Irregular</a:t>
            </a:r>
          </a:p>
          <a:p>
            <a:r>
              <a:rPr lang="en-US" dirty="0"/>
              <a:t>P Waves:  At least three different forms, determined by focus in atria</a:t>
            </a:r>
          </a:p>
          <a:p>
            <a:r>
              <a:rPr lang="en-US" dirty="0"/>
              <a:t>PR Interval:  Variable; determined by focus 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This form of WAP is associated with a ventricular response of &gt;100 bpm.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MAT may be confused with atrial fibrillation (A-fib); however, MAT has a visible P wave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MAT is commonly seen in patients with chronic obstructive pulmonary disease but may also occur in acute MI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MULTIFOCAL ATRIAL TACHYCARDIA (MAT)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2A1BD2-2EE8-4C7B-B9EF-D14B3E6F8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952" y="901305"/>
            <a:ext cx="9387727" cy="254204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904462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385451"/>
            <a:ext cx="5355770" cy="281940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Rate: Depends on rate of underlying rhythm</a:t>
            </a:r>
          </a:p>
          <a:p>
            <a:r>
              <a:rPr lang="en-US" dirty="0"/>
              <a:t>Rhythm: Irregular whenever a PAC occurs</a:t>
            </a:r>
          </a:p>
          <a:p>
            <a:r>
              <a:rPr lang="en-US" dirty="0"/>
              <a:t>P Waves: Present; in the PAC, may have a different shape</a:t>
            </a:r>
          </a:p>
          <a:p>
            <a:r>
              <a:rPr lang="en-US" dirty="0"/>
              <a:t>PR Interval: Varies in the PAC, otherwise normal (0.12–0.20 sec)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single contraction occurs earlier than the next expected sinus contraction.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After the PAC, sinus rhythm usually resumes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patients with heart disease, frequent PACs may precede PSVT,  A-fib, or A-flutter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PREMATURE ATRIAL CONTRACTION (PAC)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1600B2-1BB0-429E-A2DE-3FBCA42C9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24" y="903566"/>
            <a:ext cx="9603275" cy="261907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296999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016437"/>
            <a:ext cx="5355770" cy="31884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Rate: 150–250 bpm</a:t>
            </a:r>
          </a:p>
          <a:p>
            <a:r>
              <a:rPr lang="en-US" dirty="0"/>
              <a:t>Rhythm: Regular</a:t>
            </a:r>
          </a:p>
          <a:p>
            <a:r>
              <a:rPr lang="en-US" dirty="0"/>
              <a:t>P Waves: Normal (upright and uniform) but differ in shape from sinus P waves </a:t>
            </a:r>
          </a:p>
          <a:p>
            <a:r>
              <a:rPr lang="en-US" dirty="0"/>
              <a:t>PR Interval: May be short (&lt;0.12 sec) in rapid rates </a:t>
            </a:r>
          </a:p>
          <a:p>
            <a:r>
              <a:rPr lang="en-US" dirty="0"/>
              <a:t>QRS: Normal (0.06–0.10 sec), but can be aberrant at times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79571" y="3599683"/>
            <a:ext cx="67273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rapid atrial rate overrides the SA node and becomes the dominant pacemaker.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Some ST wave and T wave abnormalities may be present.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23520"/>
            <a:ext cx="9603275" cy="938556"/>
          </a:xfrm>
        </p:spPr>
        <p:txBody>
          <a:bodyPr/>
          <a:lstStyle/>
          <a:p>
            <a:pPr algn="ctr"/>
            <a:r>
              <a:rPr lang="en-US" dirty="0"/>
              <a:t>ATRIAL TACHYCARDIA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39D68E-57A1-4D65-8B1C-D78D297C0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23" y="860384"/>
            <a:ext cx="9603276" cy="262388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4069211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Rate:  Atrial: 250–350 bpm; ventricular: variable. </a:t>
            </a:r>
          </a:p>
          <a:p>
            <a:r>
              <a:rPr lang="en-US" dirty="0"/>
              <a:t>Rhythm: Atrial: regular; ventricular: variable </a:t>
            </a:r>
          </a:p>
          <a:p>
            <a:r>
              <a:rPr lang="en-US" dirty="0"/>
              <a:t>P Waves: Flutter waves have a saw-toothed appearance; some may not be visible, being buried in the QRS</a:t>
            </a:r>
          </a:p>
          <a:p>
            <a:r>
              <a:rPr lang="en-US" dirty="0"/>
              <a:t>PR Interval: Variable</a:t>
            </a:r>
          </a:p>
          <a:p>
            <a:r>
              <a:rPr lang="en-US" dirty="0"/>
              <a:t>QRS: Usually normal (0.06–0.10 sec), but may appear widened if flutter waves are buried in the QRS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AV node conducts impulses to the ventricles at a 2:1, 3:1, 4:1, or greater ratio (rarely 1:1).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degree of AV block may be consistent or variable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presence of A-flutter may be the first indication of cardiac disease.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Signs and symptoms depend on the ventricular response rate.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454" y="72992"/>
            <a:ext cx="9603275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ATRIAL FLUTTER</a:t>
            </a:r>
            <a:endParaRPr lang="ru-UA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159BBC-879E-45F1-B51C-2EF641E15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242" y="586510"/>
            <a:ext cx="9725758" cy="263294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913523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 Atrial: ≥350 bpm; ventricular: variable</a:t>
            </a:r>
          </a:p>
          <a:p>
            <a:r>
              <a:rPr lang="en-US" dirty="0"/>
              <a:t>Rhythm: Irregular</a:t>
            </a:r>
          </a:p>
          <a:p>
            <a:r>
              <a:rPr lang="en-US" dirty="0"/>
              <a:t>P Waves: No true P waves; chaotic atrial activity </a:t>
            </a:r>
          </a:p>
          <a:p>
            <a:r>
              <a:rPr lang="en-US" dirty="0"/>
              <a:t>PR Interval:  None</a:t>
            </a:r>
          </a:p>
          <a:p>
            <a:r>
              <a:rPr lang="en-US" dirty="0"/>
              <a:t>QRS: Normal (0.06–0.10 sec)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Rapid, erratic electrical discharge comes from multiple atrial ectopic foci.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No organized atrial depolarization are detectable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Atrial fibrillation is often a chronic arrhythmia associated with underlying heart disease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Signs and symptoms depend on the ventricular response rate.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454" y="72992"/>
            <a:ext cx="9603275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ATRIAL FIBRILLATION</a:t>
            </a:r>
            <a:endParaRPr lang="ru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82A79C-11A2-490C-A173-5BB8B6CA4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23" y="600798"/>
            <a:ext cx="9603276" cy="258316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602489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586A9E-DC82-4193-9AFB-8277EE5BD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638" y="589264"/>
            <a:ext cx="9406774" cy="256276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 Depends on rate of underlying rhythm</a:t>
            </a:r>
          </a:p>
          <a:p>
            <a:r>
              <a:rPr lang="en-US" dirty="0"/>
              <a:t>Rhythm: Regular unless associated with A-fib</a:t>
            </a:r>
          </a:p>
          <a:p>
            <a:r>
              <a:rPr lang="en-US" dirty="0"/>
              <a:t>P Waves: Normal (upright and uniform) unless A fib is present</a:t>
            </a:r>
          </a:p>
          <a:p>
            <a:r>
              <a:rPr lang="en-US" dirty="0"/>
              <a:t>PR Interval:  Short (&lt;0.12 sec)</a:t>
            </a:r>
          </a:p>
          <a:p>
            <a:r>
              <a:rPr lang="en-US" dirty="0"/>
              <a:t>QRS: Wide (&gt;0.10 sec); delta wave present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WPW an accessory conduction pathway is present between the atria and the ventricles. Electrical impulses may be rapidly conducted to the ventricles.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These rapid impulses create a slurring of the initial portion of the QRS; the slurred effect is called a delta wave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WPW is associated with narrow-complex tachycardias, including A-flutter and A-fib.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WOLFF-PARKINSON-WHITE (WPW) SYNDROME</a:t>
            </a:r>
            <a:endParaRPr lang="ru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err="1"/>
              <a:t>Передсердні</a:t>
            </a:r>
            <a:r>
              <a:rPr lang="uk-UA" sz="2000" dirty="0"/>
              <a:t>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410297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20–40 bpm 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None </a:t>
            </a:r>
          </a:p>
          <a:p>
            <a:r>
              <a:rPr lang="en-US" dirty="0"/>
              <a:t>PR Interval: None 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Diminished cardiac output is expected because of the slow heart rate.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An idioventricular rhythm may be called an agonal rhythm when the heart rate drops below 20 bpm.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An agonal rhythm is generally a terminal event and is usually the last rhythm before asystole.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IDIOVENTRICULAR RHYTHM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8D01C9-C4FB-4A37-88C1-52BF53F57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75" y="719615"/>
            <a:ext cx="9458324" cy="255975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936084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5629274" cy="2985403"/>
          </a:xfrm>
        </p:spPr>
        <p:txBody>
          <a:bodyPr>
            <a:normAutofit/>
          </a:bodyPr>
          <a:lstStyle/>
          <a:p>
            <a:r>
              <a:rPr lang="en-US" dirty="0"/>
              <a:t>Rate: 41–100 bpm </a:t>
            </a:r>
          </a:p>
          <a:p>
            <a:r>
              <a:rPr lang="en-US" dirty="0"/>
              <a:t>Rhythm: Regular </a:t>
            </a:r>
          </a:p>
          <a:p>
            <a:r>
              <a:rPr lang="en-US" dirty="0"/>
              <a:t>P Waves: None </a:t>
            </a:r>
          </a:p>
          <a:p>
            <a:r>
              <a:rPr lang="en-US" dirty="0"/>
              <a:t>PR Interval: None 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64629" y="3429000"/>
            <a:ext cx="6727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Idioventricular rhythms appear when supraventricular pacing sites are suppressed or absent.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ACCELERATED IDIOVENTRICULAR RHYTHM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A18E03-8E09-4537-A64F-AB9319169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158" y="801599"/>
            <a:ext cx="9144841" cy="246318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924475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3771899" cy="298540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Rate: Depends on rate of underlying rhythm </a:t>
            </a:r>
          </a:p>
          <a:p>
            <a:r>
              <a:rPr lang="en-US" dirty="0"/>
              <a:t>Rhythm: Irregular whenever a PVC occurs </a:t>
            </a:r>
          </a:p>
          <a:p>
            <a:r>
              <a:rPr lang="en-US" dirty="0"/>
              <a:t>P Waves: None associated with the PVC </a:t>
            </a:r>
          </a:p>
          <a:p>
            <a:r>
              <a:rPr lang="en-US" dirty="0"/>
              <a:t>PR Interval: None associated with the PVC 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3657600" y="3124200"/>
            <a:ext cx="853439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PVCs result from an irritable ventricular focus.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PVCs may be uniform (same form) or multiform (different forms).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Usually a PVC is followed by a full compensatory pause because the sinus node timing is not interrupted.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Normally the sinus rate produces the next sinus impulse on time.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In contrast, a PVC may be followed by a </a:t>
            </a:r>
            <a:r>
              <a:rPr lang="en-US" sz="1700" dirty="0" err="1"/>
              <a:t>noncompensatory</a:t>
            </a:r>
            <a:r>
              <a:rPr lang="en-US" sz="1700" dirty="0"/>
              <a:t> pause if the PVC enters the sinus node and resets its timing; this enables the following sinus P wave to appear earlier than expected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Patients may sense the occurrence of PVCs as skipped beats.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Because the ventricles are only partially filled, the PVC frequently does not generate a pulse.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A0ACE50-1ED6-467C-8930-21EE7CE3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579862"/>
            <a:ext cx="9416300" cy="256129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789791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BEC34-3C0A-4579-B68A-FBC54686F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25" y="1074944"/>
            <a:ext cx="9254378" cy="2516605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C1426351-0916-48BC-AA84-0312EE8D5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5150" y="536017"/>
            <a:ext cx="9603275" cy="3450613"/>
          </a:xfrm>
        </p:spPr>
        <p:txBody>
          <a:bodyPr/>
          <a:lstStyle/>
          <a:p>
            <a:r>
              <a:rPr lang="en-US" sz="2800" dirty="0"/>
              <a:t>Uniform</a:t>
            </a:r>
            <a:endParaRPr lang="ru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BF9B1D-2B48-4FD4-BCD7-FAD134CE7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025" y="4206815"/>
            <a:ext cx="9254378" cy="2532546"/>
          </a:xfrm>
          <a:prstGeom prst="rect">
            <a:avLst/>
          </a:prstGeom>
        </p:spPr>
      </p:pic>
      <p:sp>
        <p:nvSpPr>
          <p:cNvPr id="12" name="Объект 9">
            <a:extLst>
              <a:ext uri="{FF2B5EF4-FFF2-40B4-BE49-F238E27FC236}">
                <a16:creationId xmlns:a16="http://schemas.microsoft.com/office/drawing/2014/main" id="{460D148A-B150-4CC6-A60C-C81D71CE6A31}"/>
              </a:ext>
            </a:extLst>
          </p:cNvPr>
          <p:cNvSpPr txBox="1">
            <a:spLocks/>
          </p:cNvSpPr>
          <p:nvPr/>
        </p:nvSpPr>
        <p:spPr>
          <a:xfrm>
            <a:off x="3105150" y="3654945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Multiform</a:t>
            </a:r>
            <a:endParaRPr lang="ru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236146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1426351-0916-48BC-AA84-0312EE8D5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803" y="732658"/>
            <a:ext cx="9980119" cy="1853222"/>
          </a:xfrm>
        </p:spPr>
        <p:txBody>
          <a:bodyPr/>
          <a:lstStyle/>
          <a:p>
            <a:r>
              <a:rPr lang="en-US" sz="2800" dirty="0"/>
              <a:t>Ventricular bigeminy, the PVC occurs with every other beat</a:t>
            </a:r>
            <a:endParaRPr lang="ru-UA" dirty="0"/>
          </a:p>
        </p:txBody>
      </p:sp>
      <p:sp>
        <p:nvSpPr>
          <p:cNvPr id="12" name="Объект 9">
            <a:extLst>
              <a:ext uri="{FF2B5EF4-FFF2-40B4-BE49-F238E27FC236}">
                <a16:creationId xmlns:a16="http://schemas.microsoft.com/office/drawing/2014/main" id="{460D148A-B150-4CC6-A60C-C81D71CE6A31}"/>
              </a:ext>
            </a:extLst>
          </p:cNvPr>
          <p:cNvSpPr txBox="1">
            <a:spLocks/>
          </p:cNvSpPr>
          <p:nvPr/>
        </p:nvSpPr>
        <p:spPr>
          <a:xfrm>
            <a:off x="2919803" y="3712863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Ventricular trigeminy - the PVC occurs with every third beat</a:t>
            </a:r>
            <a:endParaRPr lang="ru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320C38-92BC-4FBB-AE17-2C0BFF692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803" y="1262568"/>
            <a:ext cx="9254378" cy="25092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4E6EF5-D900-4131-9A94-88D1F77D6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803" y="4286720"/>
            <a:ext cx="9113344" cy="245720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960985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72992"/>
            <a:ext cx="100928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PREMATURE VENTRICULAR CONTRACTION (PVC)</a:t>
            </a:r>
            <a:endParaRPr lang="ru-UA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1426351-0916-48BC-AA84-0312EE8D5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857" y="732658"/>
            <a:ext cx="9980119" cy="1853222"/>
          </a:xfrm>
        </p:spPr>
        <p:txBody>
          <a:bodyPr>
            <a:normAutofit/>
          </a:bodyPr>
          <a:lstStyle/>
          <a:p>
            <a:r>
              <a:rPr lang="en-US" sz="2800" dirty="0"/>
              <a:t>Ventricular quadrigeminy, the PVC occurs with every fourth beat</a:t>
            </a:r>
            <a:endParaRPr lang="ru-UA" dirty="0"/>
          </a:p>
        </p:txBody>
      </p:sp>
      <p:sp>
        <p:nvSpPr>
          <p:cNvPr id="12" name="Объект 9">
            <a:extLst>
              <a:ext uri="{FF2B5EF4-FFF2-40B4-BE49-F238E27FC236}">
                <a16:creationId xmlns:a16="http://schemas.microsoft.com/office/drawing/2014/main" id="{460D148A-B150-4CC6-A60C-C81D71CE6A31}"/>
              </a:ext>
            </a:extLst>
          </p:cNvPr>
          <p:cNvSpPr txBox="1">
            <a:spLocks/>
          </p:cNvSpPr>
          <p:nvPr/>
        </p:nvSpPr>
        <p:spPr>
          <a:xfrm>
            <a:off x="2919803" y="3712863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 a rhythm with PVC couplets, the PVCs occur in pairs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48C0AD-6223-49C3-91F3-A08B068C8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453" y="1256370"/>
            <a:ext cx="9182547" cy="24831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6AB2D1-5C7B-4FF1-A0BF-36637215D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452" y="4331124"/>
            <a:ext cx="9182547" cy="249375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657455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3771899" cy="298540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Rate: 100–250 bpm</a:t>
            </a:r>
          </a:p>
          <a:p>
            <a:r>
              <a:rPr lang="en-US" dirty="0"/>
              <a:t>Rhythm: Regular</a:t>
            </a:r>
          </a:p>
          <a:p>
            <a:r>
              <a:rPr lang="en-US" dirty="0"/>
              <a:t>P Waves: : None or not associated with the QRS</a:t>
            </a:r>
          </a:p>
          <a:p>
            <a:r>
              <a:rPr lang="en-US" dirty="0"/>
              <a:t>PR Interval: None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3657600" y="3124200"/>
            <a:ext cx="8534399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monomorphic VT, QRS complexes have the same shape and amplitude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It is important to confirm the presence or absence of pulses because monomorphic VT may be perfusing or </a:t>
            </a:r>
            <a:r>
              <a:rPr lang="en-US" sz="2000" dirty="0" err="1"/>
              <a:t>nonperfusing</a:t>
            </a:r>
            <a:r>
              <a:rPr lang="en-US" sz="2000" dirty="0"/>
              <a:t>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Monomorphic VT will probably deteriorate into VF or unstable VT if sustained and not treated.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VENTRICULAR TACHYCARDIA (VT): MONOMORPHIC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4F6955-58D4-4D0F-BAC5-0B457F89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573" y="598421"/>
            <a:ext cx="9273427" cy="252577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386817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19449"/>
            <a:ext cx="4886324" cy="2985403"/>
          </a:xfrm>
        </p:spPr>
        <p:txBody>
          <a:bodyPr>
            <a:normAutofit/>
          </a:bodyPr>
          <a:lstStyle/>
          <a:p>
            <a:r>
              <a:rPr lang="en-US" dirty="0"/>
              <a:t>Rate: 100–250 bpm</a:t>
            </a:r>
          </a:p>
          <a:p>
            <a:r>
              <a:rPr lang="en-US" dirty="0"/>
              <a:t>Rhythm: Regular or irregular</a:t>
            </a:r>
          </a:p>
          <a:p>
            <a:r>
              <a:rPr lang="en-US" dirty="0"/>
              <a:t>P Waves: : None or not associated with the QRS</a:t>
            </a:r>
          </a:p>
          <a:p>
            <a:r>
              <a:rPr lang="en-US" dirty="0"/>
              <a:t>PR Interval: None</a:t>
            </a:r>
          </a:p>
          <a:p>
            <a:r>
              <a:rPr lang="en-US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4686300" y="3333750"/>
            <a:ext cx="766762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 polymorphic VT, QRS complexes vary in shape and amplitude.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QT interval is normal or long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It is important to confirm the presence or absence of pulses because polymorphic VT may be perfusing or </a:t>
            </a:r>
            <a:r>
              <a:rPr lang="en-US" sz="2400" dirty="0" err="1"/>
              <a:t>nonperfusing</a:t>
            </a:r>
            <a:r>
              <a:rPr lang="en-US" sz="2400" dirty="0"/>
              <a:t>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Consider electrolyte abnormalities as a possible cause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VENTRICULAR TACHYCARDIA (VT): POLYMORPHIC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DC7D8D-1FF5-435C-841A-C217A8E66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172" y="846781"/>
            <a:ext cx="9425827" cy="253743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4122674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143249"/>
            <a:ext cx="5562599" cy="298540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Rate: 200–250 bpm</a:t>
            </a:r>
          </a:p>
          <a:p>
            <a:r>
              <a:rPr lang="en-US" sz="2400" dirty="0"/>
              <a:t>Rhythm: Irregular </a:t>
            </a:r>
          </a:p>
          <a:p>
            <a:r>
              <a:rPr lang="en-US" sz="2400" dirty="0"/>
              <a:t>P Waves: : None</a:t>
            </a:r>
          </a:p>
          <a:p>
            <a:r>
              <a:rPr lang="en-US" sz="2400" dirty="0"/>
              <a:t>PR Interval: None</a:t>
            </a:r>
          </a:p>
          <a:p>
            <a:r>
              <a:rPr lang="en-US" sz="2400" dirty="0"/>
              <a:t>QRS: Wide (&gt;0.10 sec), bizarre appearance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429251" y="3429000"/>
            <a:ext cx="6686547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QRS reverses polarity and the strip shows a spindle effect.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This rhythm is an unusual variant of polymorphic VT with long QT intervals.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French the term means ′′twisting of points.′′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Torsade de pointes may deteriorate to VF or asystole.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Frequent causes are drugs that prolong QT interval, and electrolyte abnormalities such as hypomagnesemia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VENTRICULAR TACHYCARDIA (VT): TORSADE DE POINTES</a:t>
            </a:r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D181C8-E664-49A1-8067-1D50C186E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262" y="826525"/>
            <a:ext cx="9411536" cy="255862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833745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143249"/>
            <a:ext cx="5562599" cy="2985403"/>
          </a:xfrm>
        </p:spPr>
        <p:txBody>
          <a:bodyPr>
            <a:normAutofit/>
          </a:bodyPr>
          <a:lstStyle/>
          <a:p>
            <a:r>
              <a:rPr lang="en-US" sz="2400" dirty="0"/>
              <a:t>Rate: Indeterminate</a:t>
            </a:r>
          </a:p>
          <a:p>
            <a:r>
              <a:rPr lang="en-US" sz="2400" dirty="0"/>
              <a:t>Rhythm: Chaotic </a:t>
            </a:r>
          </a:p>
          <a:p>
            <a:r>
              <a:rPr lang="en-US" sz="2400" dirty="0"/>
              <a:t>P Waves: : None</a:t>
            </a:r>
          </a:p>
          <a:p>
            <a:r>
              <a:rPr lang="en-US" sz="2400" dirty="0"/>
              <a:t>PR Interval: None</a:t>
            </a:r>
          </a:p>
          <a:p>
            <a:r>
              <a:rPr lang="en-US" sz="2400" dirty="0"/>
              <a:t>QRS: None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2971800" y="3276600"/>
            <a:ext cx="9143999" cy="28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Chaotic electrical activity occurs with no ventricular depolarization or contraction.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amplitude and frequency of the fibrillatory activity can be used to define the type of fibrillation as coarse, medium, or fine.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There is no pulse or cardiac output.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Rapid intervention is critical.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longer the delay, the less the chance of conversion.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VENTRICULAR FIBRILLATION (VF)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A69369-7BB2-4AB4-BC3E-37CF2AA45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123" y="830031"/>
            <a:ext cx="9416300" cy="253889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70109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143249"/>
            <a:ext cx="5562599" cy="2985403"/>
          </a:xfrm>
        </p:spPr>
        <p:txBody>
          <a:bodyPr>
            <a:normAutofit/>
          </a:bodyPr>
          <a:lstStyle/>
          <a:p>
            <a:r>
              <a:rPr lang="en-US" sz="2400" dirty="0"/>
              <a:t>Rate: None</a:t>
            </a:r>
          </a:p>
          <a:p>
            <a:r>
              <a:rPr lang="en-US" sz="2400" dirty="0"/>
              <a:t>Rhythm: None </a:t>
            </a:r>
          </a:p>
          <a:p>
            <a:r>
              <a:rPr lang="en-US" sz="2400" dirty="0"/>
              <a:t>P Waves: : None</a:t>
            </a:r>
          </a:p>
          <a:p>
            <a:r>
              <a:rPr lang="en-US" sz="2400" dirty="0"/>
              <a:t>PR Interval: None</a:t>
            </a:r>
          </a:p>
          <a:p>
            <a:r>
              <a:rPr lang="en-US" sz="2400" dirty="0"/>
              <a:t>QRS: None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3190875" y="3333750"/>
            <a:ext cx="8924924" cy="2780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Electrical activity in the ventricles is completely absent.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Rule out other causes such as loose leads, no power, or signal gain too low.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Seek to identify the underlying cause: trauma, tension pneumothorax, thrombosis (pulmonary or coronary), cardiac tamponade, toxins, hypo- or hyperkalemia, hypovolemia, hypoxia, hypoglycemia, hypothermia, and acidosis.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0" y="72992"/>
            <a:ext cx="10746129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ASYSTOLE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DCD2CA-A488-49EF-BFC3-0C074B12F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647" y="877390"/>
            <a:ext cx="9416303" cy="253086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10329183" y="118639"/>
            <a:ext cx="195806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Шлуночкові аритмії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898092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248025"/>
            <a:ext cx="5562599" cy="2880627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Rate: Depends on rate of underlying rhythm </a:t>
            </a:r>
          </a:p>
          <a:p>
            <a:r>
              <a:rPr lang="en-US" sz="2400" dirty="0"/>
              <a:t>Rhythm: Regular </a:t>
            </a:r>
          </a:p>
          <a:p>
            <a:r>
              <a:rPr lang="en-US" sz="2400" dirty="0"/>
              <a:t>P Waves: Normal (upright and uniform)</a:t>
            </a:r>
          </a:p>
          <a:p>
            <a:r>
              <a:rPr lang="en-US" sz="2400" dirty="0"/>
              <a:t>PR Interval: Prolonged (&gt;0.20 sec) </a:t>
            </a:r>
          </a:p>
          <a:p>
            <a:r>
              <a:rPr lang="en-US" sz="2400" dirty="0"/>
              <a:t>QRS: Normal (0.06–0.10 sec)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5286375" y="3333750"/>
            <a:ext cx="6829424" cy="235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Usually a first-degree AV block is benign, but if associated with an acute MI it may lead to further AV defects.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Often AV block is caused by medications that prolong AV conduction; these include digoxin, calcium channel blockers, and beta blockers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5" y="72992"/>
            <a:ext cx="9435604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FIRST-DEGREE AV BLOCK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 </a:t>
            </a:r>
            <a:r>
              <a:rPr lang="uk-UA" sz="2000" dirty="0"/>
              <a:t>та шлуночкові блокади</a:t>
            </a:r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6393E1-0BBB-48DE-9D43-37525180E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394" y="826525"/>
            <a:ext cx="9435605" cy="255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9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455289"/>
            <a:ext cx="6327646" cy="28806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1900" dirty="0"/>
              <a:t>Частота</a:t>
            </a:r>
            <a:r>
              <a:rPr lang="en-US" sz="1900" dirty="0"/>
              <a:t>: </a:t>
            </a:r>
            <a:r>
              <a:rPr lang="uk-UA" sz="1900" dirty="0"/>
              <a:t>Залежить від частоти основного ритму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1900" dirty="0"/>
              <a:t>Ритм</a:t>
            </a:r>
            <a:r>
              <a:rPr lang="en-US" sz="1900" dirty="0"/>
              <a:t>: </a:t>
            </a:r>
            <a:r>
              <a:rPr lang="uk-UA" sz="1900" dirty="0"/>
              <a:t> </a:t>
            </a:r>
            <a:r>
              <a:rPr lang="uk-UA" sz="1900" dirty="0" err="1"/>
              <a:t>Передсердний</a:t>
            </a:r>
            <a:r>
              <a:rPr lang="en-US" sz="1900" dirty="0"/>
              <a:t>: </a:t>
            </a:r>
            <a:r>
              <a:rPr lang="uk-UA" sz="1900" dirty="0"/>
              <a:t>регулярний</a:t>
            </a:r>
            <a:r>
              <a:rPr lang="en-US" sz="1900" dirty="0"/>
              <a:t>; </a:t>
            </a:r>
            <a:r>
              <a:rPr lang="uk-UA" sz="1900" dirty="0" err="1"/>
              <a:t>шлуночковий</a:t>
            </a:r>
            <a:r>
              <a:rPr lang="en-US" sz="1900" dirty="0"/>
              <a:t>: </a:t>
            </a:r>
            <a:r>
              <a:rPr lang="uk-UA" sz="1900" dirty="0"/>
              <a:t>нерегулярний</a:t>
            </a:r>
            <a:endParaRPr lang="en-US" sz="1900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1900" dirty="0"/>
              <a:t>Зубці </a:t>
            </a:r>
            <a:r>
              <a:rPr lang="en-US" sz="1900" dirty="0"/>
              <a:t>P: </a:t>
            </a:r>
            <a:r>
              <a:rPr lang="uk-UA" sz="1900" dirty="0"/>
              <a:t>Нормальні</a:t>
            </a:r>
            <a:r>
              <a:rPr lang="en-US" sz="1900" dirty="0"/>
              <a:t> (</a:t>
            </a:r>
            <a:r>
              <a:rPr lang="uk-UA" sz="1900" dirty="0"/>
              <a:t>позитивні та однакові</a:t>
            </a:r>
            <a:r>
              <a:rPr lang="en-US" sz="1900" dirty="0"/>
              <a:t>), </a:t>
            </a:r>
            <a:r>
              <a:rPr lang="uk-UA" sz="1900" dirty="0"/>
              <a:t>зубців </a:t>
            </a:r>
            <a:r>
              <a:rPr lang="en-US" sz="1900" dirty="0"/>
              <a:t>P </a:t>
            </a:r>
            <a:r>
              <a:rPr lang="uk-UA" sz="1900" dirty="0"/>
              <a:t>більше, ніж </a:t>
            </a:r>
            <a:r>
              <a:rPr lang="uk-UA" sz="1900" dirty="0" err="1"/>
              <a:t>комплекчів</a:t>
            </a:r>
            <a:r>
              <a:rPr lang="uk-UA" sz="1900" dirty="0"/>
              <a:t> </a:t>
            </a:r>
            <a:r>
              <a:rPr lang="en-US" sz="1900" dirty="0"/>
              <a:t>QRS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1900" dirty="0"/>
              <a:t>Інтервал </a:t>
            </a:r>
            <a:r>
              <a:rPr lang="en-US" sz="1900" dirty="0"/>
              <a:t>PR: </a:t>
            </a:r>
            <a:r>
              <a:rPr lang="uk-UA" sz="1900" dirty="0"/>
              <a:t> Прогресивно збільшується поки черговий зубець Р не блокується та комплекс </a:t>
            </a:r>
            <a:r>
              <a:rPr lang="en-US" sz="1900" dirty="0"/>
              <a:t>QRS </a:t>
            </a:r>
            <a:r>
              <a:rPr lang="uk-UA" sz="1900" dirty="0" err="1"/>
              <a:t>вирпадає</a:t>
            </a:r>
            <a:endParaRPr lang="en-US" sz="1900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900" dirty="0"/>
              <a:t>QRS: </a:t>
            </a:r>
            <a:r>
              <a:rPr lang="uk-UA" sz="1900" dirty="0"/>
              <a:t> Нормальні</a:t>
            </a:r>
            <a:r>
              <a:rPr lang="en-US" sz="1900" dirty="0"/>
              <a:t> (0.06–0.10 c)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6327647" y="3471651"/>
            <a:ext cx="5788151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1900" dirty="0"/>
              <a:t>Інтервали </a:t>
            </a:r>
            <a:r>
              <a:rPr lang="en-US" sz="1900" dirty="0"/>
              <a:t>PR </a:t>
            </a:r>
            <a:r>
              <a:rPr lang="uk-UA" sz="1900" dirty="0"/>
              <a:t>стають дедалі довшими, доки один зубець Р не буде повністю заблокований і не призведе до відсутності комплексу </a:t>
            </a:r>
            <a:r>
              <a:rPr lang="en-US" sz="1900" dirty="0"/>
              <a:t>QRS.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1900" dirty="0"/>
              <a:t>Після паузи, під час якої </a:t>
            </a:r>
            <a:r>
              <a:rPr lang="en-US" sz="1900" dirty="0"/>
              <a:t>AV-</a:t>
            </a:r>
            <a:r>
              <a:rPr lang="uk-UA" sz="1900" dirty="0"/>
              <a:t>вузол відновлюється, цей цикл повторюється.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1900" dirty="0"/>
              <a:t>Цей ритм може бути спричинений ліками, такими як бета-блокатори, </a:t>
            </a:r>
            <a:r>
              <a:rPr lang="uk-UA" sz="1900" dirty="0" err="1"/>
              <a:t>дигоксин</a:t>
            </a:r>
            <a:r>
              <a:rPr lang="uk-UA" sz="1900" dirty="0"/>
              <a:t> та БКК. Ще однією причиною є ішемія правої коронарної артерії.</a:t>
            </a:r>
            <a:endParaRPr lang="en-US" sz="19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5" y="72992"/>
            <a:ext cx="9435604" cy="9385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-блокада другого ступеню, </a:t>
            </a: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тип І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(MOBITZ I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або 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Венкебах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847FFD-3213-4D0B-B1AF-CFE25F103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195" y="889493"/>
            <a:ext cx="9435604" cy="256654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 </a:t>
            </a:r>
            <a:r>
              <a:rPr lang="uk-UA" sz="2000" dirty="0"/>
              <a:t>та шлуночкові блокади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228894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400425"/>
            <a:ext cx="6263146" cy="288062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dirty="0"/>
              <a:t>Частота</a:t>
            </a:r>
            <a:r>
              <a:rPr lang="en-US" dirty="0"/>
              <a:t>: </a:t>
            </a:r>
            <a:r>
              <a:rPr lang="uk-UA" dirty="0" err="1"/>
              <a:t>Передсердна</a:t>
            </a:r>
            <a:r>
              <a:rPr lang="en-US" dirty="0"/>
              <a:t>: </a:t>
            </a:r>
            <a:r>
              <a:rPr lang="uk-UA" dirty="0"/>
              <a:t>зазвичай </a:t>
            </a:r>
            <a:r>
              <a:rPr lang="en-US" dirty="0"/>
              <a:t>60–100</a:t>
            </a:r>
            <a:r>
              <a:rPr lang="uk-UA" dirty="0"/>
              <a:t>/хв.</a:t>
            </a:r>
            <a:r>
              <a:rPr lang="en-US" dirty="0"/>
              <a:t>; </a:t>
            </a:r>
            <a:r>
              <a:rPr lang="uk-UA" dirty="0" err="1"/>
              <a:t>шлуночкова</a:t>
            </a:r>
            <a:r>
              <a:rPr lang="en-US" dirty="0"/>
              <a:t>: </a:t>
            </a:r>
            <a:r>
              <a:rPr lang="uk-UA" dirty="0"/>
              <a:t>менша за </a:t>
            </a:r>
            <a:r>
              <a:rPr lang="uk-UA" dirty="0" err="1"/>
              <a:t>передсердну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dirty="0"/>
              <a:t>Ритм</a:t>
            </a:r>
            <a:r>
              <a:rPr lang="en-US" dirty="0"/>
              <a:t>:  </a:t>
            </a:r>
            <a:r>
              <a:rPr lang="uk-UA" dirty="0" err="1"/>
              <a:t>Передсердний</a:t>
            </a:r>
            <a:r>
              <a:rPr lang="uk-UA" dirty="0"/>
              <a:t> регулярний, </a:t>
            </a:r>
            <a:r>
              <a:rPr lang="uk-UA" dirty="0" err="1"/>
              <a:t>шлуночковий</a:t>
            </a:r>
            <a:r>
              <a:rPr lang="uk-UA" dirty="0"/>
              <a:t> може бути регулярним, або нерегулярним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dirty="0"/>
              <a:t>Зубці </a:t>
            </a:r>
            <a:r>
              <a:rPr lang="en-US" dirty="0"/>
              <a:t>P: </a:t>
            </a:r>
            <a:r>
              <a:rPr lang="uk-UA" dirty="0"/>
              <a:t>Нормальні </a:t>
            </a:r>
            <a:r>
              <a:rPr lang="en-US" dirty="0"/>
              <a:t>(</a:t>
            </a:r>
            <a:r>
              <a:rPr lang="uk-UA" dirty="0"/>
              <a:t>позитивні та однакові</a:t>
            </a:r>
            <a:r>
              <a:rPr lang="en-US" dirty="0"/>
              <a:t>), </a:t>
            </a:r>
            <a:r>
              <a:rPr lang="uk-UA" dirty="0"/>
              <a:t>зубців </a:t>
            </a:r>
            <a:r>
              <a:rPr lang="en-US" dirty="0"/>
              <a:t>P</a:t>
            </a:r>
            <a:r>
              <a:rPr lang="uk-UA" dirty="0"/>
              <a:t> більше, ніж комплексів </a:t>
            </a:r>
            <a:r>
              <a:rPr lang="en-US" dirty="0"/>
              <a:t>QRS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dirty="0"/>
              <a:t>Інтервал </a:t>
            </a:r>
            <a:r>
              <a:rPr lang="en-US" dirty="0"/>
              <a:t>PR: </a:t>
            </a:r>
            <a:r>
              <a:rPr lang="uk-UA" dirty="0"/>
              <a:t>Нормальний або пролонгований, але однаковий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QRS: </a:t>
            </a:r>
            <a:r>
              <a:rPr lang="uk-UA" dirty="0"/>
              <a:t>Можуть бути нормальними, але зазвичай широкі</a:t>
            </a:r>
            <a:r>
              <a:rPr lang="en-US" dirty="0"/>
              <a:t> (&gt;0.10 c)</a:t>
            </a:r>
            <a:r>
              <a:rPr lang="uk-UA" dirty="0"/>
              <a:t>, коли присутня </a:t>
            </a:r>
            <a:r>
              <a:rPr lang="uk-UA" dirty="0" err="1"/>
              <a:t>внутришлуночкова</a:t>
            </a:r>
            <a:r>
              <a:rPr lang="uk-UA" dirty="0"/>
              <a:t> блокада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6035040" y="3389355"/>
            <a:ext cx="625220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1900" dirty="0"/>
              <a:t>Співвідношення провідності (зубці Р до комплексів </a:t>
            </a:r>
            <a:r>
              <a:rPr lang="en-US" sz="1900" dirty="0"/>
              <a:t>QRS) </a:t>
            </a:r>
            <a:r>
              <a:rPr lang="uk-UA" sz="1900" dirty="0"/>
              <a:t>зазвичай становить 2:1, 3:1, 4:1 або може змінюватися.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1900" dirty="0"/>
              <a:t>Комплекси </a:t>
            </a:r>
            <a:r>
              <a:rPr lang="en-US" sz="1900" dirty="0"/>
              <a:t>QRS </a:t>
            </a:r>
            <a:r>
              <a:rPr lang="uk-UA" sz="1900" dirty="0"/>
              <a:t>зазвичай широкі, оскільки ця блокада зазвичай охоплює обидві ніжки пучка </a:t>
            </a:r>
            <a:r>
              <a:rPr lang="uk-UA" sz="1900" dirty="0" err="1"/>
              <a:t>Гіса</a:t>
            </a:r>
            <a:r>
              <a:rPr lang="uk-UA" sz="1900" dirty="0"/>
              <a:t>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1900" dirty="0"/>
              <a:t>Брадикардія, що виникає в результаті, може порушити серцевий викид і призвести до повної </a:t>
            </a:r>
            <a:r>
              <a:rPr lang="en-US" sz="1900" dirty="0"/>
              <a:t>AV-</a:t>
            </a:r>
            <a:r>
              <a:rPr lang="uk-UA" sz="1900" dirty="0"/>
              <a:t>блокади.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1900" dirty="0"/>
              <a:t>Цей ритм часто виникає при ішемії серця або ІМ.</a:t>
            </a:r>
            <a:endParaRPr lang="en-US" sz="19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BC55CC-F574-4643-8400-0073DD2D1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06" y="817321"/>
            <a:ext cx="9407394" cy="256902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 </a:t>
            </a:r>
            <a:r>
              <a:rPr lang="uk-UA" sz="2000" dirty="0"/>
              <a:t>та шлуночкові блокади</a:t>
            </a:r>
            <a:endParaRPr lang="ru-UA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225" y="72992"/>
            <a:ext cx="9496424" cy="93855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-блокада другого ступеню, </a:t>
            </a:r>
            <a:b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тип ІІ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(MOBITZ II)</a:t>
            </a:r>
            <a:endParaRPr lang="ru-U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427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162300"/>
            <a:ext cx="6496049" cy="30956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dirty="0"/>
              <a:t>Частота</a:t>
            </a:r>
            <a:r>
              <a:rPr lang="en-US" dirty="0"/>
              <a:t>:  </a:t>
            </a:r>
            <a:r>
              <a:rPr lang="uk-UA" dirty="0" err="1"/>
              <a:t>Передсердна</a:t>
            </a:r>
            <a:r>
              <a:rPr lang="en-US" dirty="0"/>
              <a:t>: 60–100</a:t>
            </a:r>
            <a:r>
              <a:rPr lang="uk-UA" dirty="0"/>
              <a:t>/хв.</a:t>
            </a:r>
            <a:r>
              <a:rPr lang="en-US" dirty="0"/>
              <a:t>; </a:t>
            </a:r>
            <a:r>
              <a:rPr lang="uk-UA" dirty="0" err="1"/>
              <a:t>шлуночкова</a:t>
            </a:r>
            <a:r>
              <a:rPr lang="en-US" dirty="0"/>
              <a:t>: 40–60</a:t>
            </a:r>
            <a:r>
              <a:rPr lang="uk-UA" dirty="0"/>
              <a:t>/хв., якщо </a:t>
            </a:r>
            <a:r>
              <a:rPr lang="uk-UA" dirty="0" err="1"/>
              <a:t>вислизаючий</a:t>
            </a:r>
            <a:r>
              <a:rPr lang="uk-UA" dirty="0"/>
              <a:t> фокус вузловий</a:t>
            </a:r>
            <a:r>
              <a:rPr lang="en-US" dirty="0"/>
              <a:t>, &lt;40</a:t>
            </a:r>
            <a:r>
              <a:rPr lang="ru-RU" dirty="0"/>
              <a:t>/</a:t>
            </a:r>
            <a:r>
              <a:rPr lang="ru-RU" dirty="0" err="1"/>
              <a:t>хв</a:t>
            </a:r>
            <a:r>
              <a:rPr lang="ru-RU" dirty="0"/>
              <a:t>., </a:t>
            </a:r>
            <a:r>
              <a:rPr lang="uk-UA" dirty="0"/>
              <a:t>якщо </a:t>
            </a:r>
            <a:r>
              <a:rPr lang="uk-UA" dirty="0" err="1"/>
              <a:t>вислизаючий</a:t>
            </a:r>
            <a:r>
              <a:rPr lang="uk-UA" dirty="0"/>
              <a:t> фокус </a:t>
            </a:r>
            <a:r>
              <a:rPr lang="uk-UA" dirty="0" err="1"/>
              <a:t>шлуночковий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ru-RU" dirty="0"/>
              <a:t>Ритм</a:t>
            </a:r>
            <a:r>
              <a:rPr lang="en-US" dirty="0"/>
              <a:t>: 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регулярний</a:t>
            </a:r>
            <a:r>
              <a:rPr lang="ru-RU" dirty="0"/>
              <a:t>, але </a:t>
            </a:r>
            <a:r>
              <a:rPr lang="ru-RU" dirty="0" err="1"/>
              <a:t>передсердя</a:t>
            </a:r>
            <a:r>
              <a:rPr lang="ru-RU" dirty="0"/>
              <a:t> та </a:t>
            </a:r>
            <a:r>
              <a:rPr lang="ru-RU" dirty="0" err="1"/>
              <a:t>шлуночки</a:t>
            </a:r>
            <a:r>
              <a:rPr lang="ru-RU" dirty="0"/>
              <a:t> </a:t>
            </a:r>
            <a:r>
              <a:rPr lang="ru-RU" dirty="0" err="1"/>
              <a:t>скорочуються</a:t>
            </a:r>
            <a:r>
              <a:rPr lang="ru-RU" dirty="0"/>
              <a:t> </a:t>
            </a:r>
            <a:r>
              <a:rPr lang="ru-RU" dirty="0" err="1"/>
              <a:t>незалежно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ru-RU" dirty="0"/>
              <a:t>Зубцы </a:t>
            </a:r>
            <a:r>
              <a:rPr lang="en-US" dirty="0"/>
              <a:t>P: </a:t>
            </a:r>
            <a:r>
              <a:rPr lang="ru-RU" dirty="0"/>
              <a:t>Нормальны</a:t>
            </a:r>
            <a:r>
              <a:rPr lang="en-US" dirty="0"/>
              <a:t> (</a:t>
            </a:r>
            <a:r>
              <a:rPr lang="ru-RU" dirty="0"/>
              <a:t>позитивны та </a:t>
            </a:r>
            <a:r>
              <a:rPr lang="ru-RU" dirty="0" err="1"/>
              <a:t>однаковы</a:t>
            </a:r>
            <a:r>
              <a:rPr lang="en-US" dirty="0"/>
              <a:t>),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накладатися</a:t>
            </a:r>
            <a:r>
              <a:rPr lang="ru-RU" dirty="0"/>
              <a:t> на комплекс</a:t>
            </a:r>
            <a:r>
              <a:rPr lang="fr-FR" dirty="0"/>
              <a:t> QRS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зубець</a:t>
            </a:r>
            <a:r>
              <a:rPr lang="ru-RU" dirty="0"/>
              <a:t> </a:t>
            </a:r>
            <a:r>
              <a:rPr lang="fr-FR" dirty="0"/>
              <a:t>T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dirty="0"/>
              <a:t>І</a:t>
            </a:r>
            <a:r>
              <a:rPr lang="ru-RU" dirty="0" err="1"/>
              <a:t>нтервал</a:t>
            </a:r>
            <a:r>
              <a:rPr lang="ru-RU" dirty="0"/>
              <a:t> </a:t>
            </a:r>
            <a:r>
              <a:rPr lang="en-US" dirty="0"/>
              <a:t>PR: </a:t>
            </a:r>
            <a:r>
              <a:rPr lang="uk-UA" dirty="0"/>
              <a:t> Варіює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QRS: </a:t>
            </a:r>
            <a:r>
              <a:rPr lang="uk-UA" dirty="0"/>
              <a:t>Нормальні, якщо </a:t>
            </a:r>
            <a:r>
              <a:rPr lang="uk-UA" dirty="0" err="1"/>
              <a:t>якщо</a:t>
            </a:r>
            <a:r>
              <a:rPr lang="uk-UA" dirty="0"/>
              <a:t> </a:t>
            </a:r>
            <a:r>
              <a:rPr lang="uk-UA" dirty="0" err="1"/>
              <a:t>вислизаючий</a:t>
            </a:r>
            <a:r>
              <a:rPr lang="uk-UA" dirty="0"/>
              <a:t> фокус вузловий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err="1"/>
              <a:t>розширені</a:t>
            </a:r>
            <a:r>
              <a:rPr lang="ru-RU" dirty="0"/>
              <a:t>, </a:t>
            </a:r>
            <a:r>
              <a:rPr lang="uk-UA" dirty="0"/>
              <a:t>якщо </a:t>
            </a:r>
            <a:r>
              <a:rPr lang="uk-UA" dirty="0" err="1"/>
              <a:t>вислизаючий</a:t>
            </a:r>
            <a:r>
              <a:rPr lang="uk-UA" dirty="0"/>
              <a:t> фокус </a:t>
            </a:r>
            <a:r>
              <a:rPr lang="uk-UA" dirty="0" err="1"/>
              <a:t>шлуночковий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6263147" y="3471651"/>
            <a:ext cx="5852651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2000" dirty="0"/>
              <a:t>Провідність між передсердями та шлуночками повністю відсутня через повну електричну блокаду на рівні або нижче </a:t>
            </a:r>
            <a:r>
              <a:rPr lang="en-US" sz="2000" dirty="0"/>
              <a:t>AV-</a:t>
            </a:r>
            <a:r>
              <a:rPr lang="uk-UA" sz="2000" dirty="0"/>
              <a:t>вузла. Це називається </a:t>
            </a:r>
            <a:r>
              <a:rPr lang="en-US" sz="2000" dirty="0"/>
              <a:t>AV-</a:t>
            </a:r>
            <a:r>
              <a:rPr lang="uk-UA" sz="2000" dirty="0"/>
              <a:t>дисоціацією.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2000" dirty="0"/>
              <a:t>"Повна блокада серця" - інша назва цього ритму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AV-</a:t>
            </a:r>
            <a:r>
              <a:rPr lang="uk-UA" sz="2000" dirty="0"/>
              <a:t>блокада третього ступеня може бути пов'язана з ішемією лівих коронарних артерій.</a:t>
            </a:r>
            <a:endParaRPr lang="en-US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349" y="72992"/>
            <a:ext cx="7534275" cy="9385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AV</a:t>
            </a:r>
            <a:r>
              <a:rPr lang="uk-UA" dirty="0"/>
              <a:t>-блокада третього ступеню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2BE41C-5972-4B0A-B9C5-071ED6053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383" y="762517"/>
            <a:ext cx="9173415" cy="244576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 </a:t>
            </a:r>
            <a:r>
              <a:rPr lang="uk-UA" sz="2000" dirty="0"/>
              <a:t>та шлуночкові блокади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769279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D69253-588C-428B-83CA-429C8450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05150" cy="29825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024EE1-C1F3-44B3-AF5A-D20E4C8B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386349"/>
            <a:ext cx="6496049" cy="28715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2400" dirty="0"/>
              <a:t>Частота</a:t>
            </a:r>
            <a:r>
              <a:rPr lang="en-US" sz="2400" dirty="0"/>
              <a:t>:  </a:t>
            </a:r>
            <a:r>
              <a:rPr lang="uk-UA" sz="2400" dirty="0"/>
              <a:t>Залежить від основного ритму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2400" dirty="0"/>
              <a:t>Ритм</a:t>
            </a:r>
            <a:r>
              <a:rPr lang="en-US" sz="2400" dirty="0"/>
              <a:t>:  </a:t>
            </a:r>
            <a:r>
              <a:rPr lang="uk-UA" sz="2400" dirty="0"/>
              <a:t>Регулярний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2400" dirty="0"/>
              <a:t>Зубці </a:t>
            </a:r>
            <a:r>
              <a:rPr lang="en-US" sz="2400" dirty="0"/>
              <a:t>P: </a:t>
            </a:r>
            <a:r>
              <a:rPr lang="uk-UA" sz="2400" dirty="0"/>
              <a:t>Нормальні </a:t>
            </a:r>
            <a:r>
              <a:rPr lang="en-US" sz="2400" dirty="0"/>
              <a:t>(</a:t>
            </a:r>
            <a:r>
              <a:rPr lang="uk-UA" sz="2400" dirty="0"/>
              <a:t>позитивні та однакові</a:t>
            </a:r>
            <a:r>
              <a:rPr lang="en-US" sz="2400" dirty="0"/>
              <a:t>)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uk-UA" sz="2400" dirty="0"/>
              <a:t>Інтервал </a:t>
            </a:r>
            <a:r>
              <a:rPr lang="en-US" sz="2400" dirty="0"/>
              <a:t>PR: </a:t>
            </a:r>
            <a:r>
              <a:rPr lang="uk-UA" sz="2400" dirty="0"/>
              <a:t>Нормальний</a:t>
            </a:r>
            <a:r>
              <a:rPr lang="en-US" sz="2400" dirty="0"/>
              <a:t> (0.12–0.20 </a:t>
            </a:r>
            <a:r>
              <a:rPr lang="uk-UA" sz="2400" dirty="0"/>
              <a:t>с</a:t>
            </a:r>
            <a:r>
              <a:rPr lang="en-US" sz="2400" dirty="0"/>
              <a:t>)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/>
              <a:t>QRS: </a:t>
            </a:r>
            <a:r>
              <a:rPr lang="uk-UA" sz="2400" dirty="0"/>
              <a:t> Широкий</a:t>
            </a:r>
            <a:r>
              <a:rPr lang="en-US" sz="2400" dirty="0"/>
              <a:t> (&gt;0.10 c) </a:t>
            </a:r>
            <a:r>
              <a:rPr lang="uk-UA" sz="2400" dirty="0"/>
              <a:t>з додатковими зубцями, або без них </a:t>
            </a:r>
            <a:endParaRPr lang="en-US" sz="2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B58A08-30B9-43D1-8A33-6B67DB147305}"/>
              </a:ext>
            </a:extLst>
          </p:cNvPr>
          <p:cNvSpPr/>
          <p:nvPr/>
        </p:nvSpPr>
        <p:spPr>
          <a:xfrm>
            <a:off x="6263147" y="3471651"/>
            <a:ext cx="5852651" cy="235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2400" dirty="0"/>
              <a:t>Лівий або правий шлуночок може </a:t>
            </a:r>
            <a:r>
              <a:rPr lang="uk-UA" sz="2400" dirty="0" err="1"/>
              <a:t>деполяризуватися</a:t>
            </a:r>
            <a:r>
              <a:rPr lang="uk-UA" sz="2400" dirty="0"/>
              <a:t> із запізненням, створюючи "широкий" або "зубчастий" комплекс </a:t>
            </a:r>
            <a:r>
              <a:rPr lang="en-US" sz="2400" dirty="0"/>
              <a:t>QRS.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uk-UA" sz="2400" dirty="0"/>
              <a:t>Блокада ніжки пучка </a:t>
            </a:r>
            <a:r>
              <a:rPr lang="uk-UA" sz="2400" dirty="0" err="1"/>
              <a:t>Гіса</a:t>
            </a:r>
            <a:r>
              <a:rPr lang="uk-UA" sz="2400" dirty="0"/>
              <a:t> зазвичай виникає при ішемічній хворобі серця</a:t>
            </a:r>
            <a:endParaRPr lang="en-US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391-EA91-4BC0-8DDE-7CAA1B8E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349" y="72992"/>
            <a:ext cx="8391526" cy="938556"/>
          </a:xfrm>
        </p:spPr>
        <p:txBody>
          <a:bodyPr>
            <a:normAutofit/>
          </a:bodyPr>
          <a:lstStyle/>
          <a:p>
            <a:pPr algn="ctr"/>
            <a:r>
              <a:rPr lang="uk-UA" dirty="0" err="1"/>
              <a:t>Внутришлуночкова</a:t>
            </a:r>
            <a:r>
              <a:rPr lang="uk-UA" dirty="0"/>
              <a:t> блокада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0E5C21-A35E-4CB6-BFA9-CB830759F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918" y="864098"/>
            <a:ext cx="9449637" cy="256490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5AAA80-9488-41AA-A580-8BCDF24F4D34}"/>
              </a:ext>
            </a:extLst>
          </p:cNvPr>
          <p:cNvSpPr/>
          <p:nvPr/>
        </p:nvSpPr>
        <p:spPr>
          <a:xfrm>
            <a:off x="9572625" y="118639"/>
            <a:ext cx="2714625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 </a:t>
            </a:r>
            <a:r>
              <a:rPr lang="uk-UA" sz="2000" dirty="0"/>
              <a:t>та шлуночкові блокади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69724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/>
              <a:t> 78-річний </a:t>
            </a:r>
            <a:r>
              <a:rPr lang="ru-RU" sz="2400" dirty="0" err="1"/>
              <a:t>чоловік</a:t>
            </a:r>
            <a:r>
              <a:rPr lang="ru-RU" sz="2400" dirty="0"/>
              <a:t> з </a:t>
            </a:r>
            <a:r>
              <a:rPr lang="ru-RU" sz="2400" dirty="0" err="1"/>
              <a:t>гіпертонією</a:t>
            </a:r>
            <a:r>
              <a:rPr lang="ru-RU" sz="2400" dirty="0"/>
              <a:t> в </a:t>
            </a:r>
            <a:r>
              <a:rPr lang="ru-RU" sz="2400" dirty="0" err="1"/>
              <a:t>анамнезі</a:t>
            </a:r>
            <a:r>
              <a:rPr lang="ru-RU" sz="2400" dirty="0"/>
              <a:t> </a:t>
            </a:r>
            <a:r>
              <a:rPr lang="ru-RU" sz="2400" dirty="0" err="1"/>
              <a:t>звернувся</a:t>
            </a:r>
            <a:r>
              <a:rPr lang="ru-RU" sz="2400" dirty="0"/>
              <a:t> до </a:t>
            </a:r>
            <a:r>
              <a:rPr lang="ru-RU" sz="2400" dirty="0" err="1"/>
              <a:t>лікаря</a:t>
            </a:r>
            <a:r>
              <a:rPr lang="ru-RU" sz="2400" dirty="0"/>
              <a:t> </a:t>
            </a:r>
            <a:r>
              <a:rPr lang="ru-RU" sz="2400" dirty="0" err="1"/>
              <a:t>первинної</a:t>
            </a:r>
            <a:r>
              <a:rPr lang="ru-RU" sz="2400" dirty="0"/>
              <a:t> ланки з </a:t>
            </a:r>
            <a:r>
              <a:rPr lang="ru-RU" sz="2400" dirty="0" err="1"/>
              <a:t>епізодом</a:t>
            </a:r>
            <a:r>
              <a:rPr lang="ru-RU" sz="2400" dirty="0"/>
              <a:t> </a:t>
            </a:r>
            <a:r>
              <a:rPr lang="ru-RU" sz="2400" dirty="0" err="1"/>
              <a:t>запаморочення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перегляду </a:t>
            </a:r>
            <a:r>
              <a:rPr lang="ru-RU" sz="2400" dirty="0" err="1"/>
              <a:t>телевізора</a:t>
            </a:r>
            <a:r>
              <a:rPr lang="ru-RU" sz="2400" dirty="0"/>
              <a:t>. </a:t>
            </a:r>
          </a:p>
          <a:p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фізикального</a:t>
            </a:r>
            <a:r>
              <a:rPr lang="ru-RU" sz="2400" dirty="0"/>
              <a:t> </a:t>
            </a:r>
            <a:r>
              <a:rPr lang="ru-RU" sz="2400" dirty="0" err="1"/>
              <a:t>обстеження</a:t>
            </a:r>
            <a:r>
              <a:rPr lang="ru-RU" sz="2400" dirty="0"/>
              <a:t> </a:t>
            </a:r>
            <a:r>
              <a:rPr lang="ru-RU" sz="2400" dirty="0" err="1"/>
              <a:t>виміряно</a:t>
            </a:r>
            <a:r>
              <a:rPr lang="ru-RU" sz="2400" dirty="0"/>
              <a:t> ЧСС </a:t>
            </a:r>
            <a:r>
              <a:rPr lang="ru-RU" sz="2400" dirty="0" err="1"/>
              <a:t>близько</a:t>
            </a:r>
            <a:r>
              <a:rPr lang="ru-RU" sz="2400" dirty="0"/>
              <a:t> 40 </a:t>
            </a:r>
            <a:r>
              <a:rPr lang="ru-RU" sz="2400" dirty="0" err="1"/>
              <a:t>ударів</a:t>
            </a:r>
            <a:r>
              <a:rPr lang="ru-RU" sz="2400" dirty="0"/>
              <a:t> на </a:t>
            </a:r>
            <a:r>
              <a:rPr lang="ru-RU" sz="2400" dirty="0" err="1"/>
              <a:t>хвилину</a:t>
            </a:r>
            <a:r>
              <a:rPr lang="ru-RU" sz="2400" dirty="0"/>
              <a:t>. </a:t>
            </a:r>
          </a:p>
          <a:p>
            <a:r>
              <a:rPr lang="ru-RU" sz="2400" dirty="0" err="1"/>
              <a:t>Отримано</a:t>
            </a:r>
            <a:r>
              <a:rPr lang="ru-RU" sz="2400" dirty="0"/>
              <a:t> ЕКГ у 12 </a:t>
            </a:r>
            <a:r>
              <a:rPr lang="ru-RU" sz="2400" dirty="0" err="1"/>
              <a:t>відведеннях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показує</a:t>
            </a:r>
            <a:r>
              <a:rPr lang="ru-RU" sz="2400" dirty="0"/>
              <a:t> </a:t>
            </a:r>
            <a:r>
              <a:rPr lang="ru-RU" sz="2400" dirty="0" err="1"/>
              <a:t>синусовий</a:t>
            </a:r>
            <a:r>
              <a:rPr lang="ru-RU" sz="2400" dirty="0"/>
              <a:t> ритм 75 за </a:t>
            </a:r>
            <a:r>
              <a:rPr lang="ru-RU" sz="2400" dirty="0" err="1"/>
              <a:t>хвилину</a:t>
            </a:r>
            <a:r>
              <a:rPr lang="ru-RU" sz="2400" dirty="0"/>
              <a:t> та </a:t>
            </a:r>
            <a:r>
              <a:rPr lang="ru-RU" sz="2400" dirty="0" err="1"/>
              <a:t>повну</a:t>
            </a:r>
            <a:r>
              <a:rPr lang="ru-RU" sz="2400" dirty="0"/>
              <a:t> блокаду </a:t>
            </a:r>
            <a:r>
              <a:rPr lang="ru-RU" sz="2400" dirty="0" err="1"/>
              <a:t>серця</a:t>
            </a:r>
            <a:r>
              <a:rPr lang="ru-RU" sz="2400" dirty="0"/>
              <a:t> з широким </a:t>
            </a:r>
            <a:r>
              <a:rPr lang="ru-RU" sz="2400" dirty="0" err="1"/>
              <a:t>вислизаючим</a:t>
            </a:r>
            <a:r>
              <a:rPr lang="ru-RU" sz="2400" dirty="0"/>
              <a:t> ритмом </a:t>
            </a:r>
            <a:r>
              <a:rPr lang="ru-RU" sz="2400" dirty="0" err="1"/>
              <a:t>приблизно</a:t>
            </a:r>
            <a:r>
              <a:rPr lang="ru-RU" sz="2400" dirty="0"/>
              <a:t> 40 за </a:t>
            </a:r>
            <a:r>
              <a:rPr lang="ru-RU" sz="2400" dirty="0" err="1"/>
              <a:t>хвилину</a:t>
            </a:r>
            <a:r>
              <a:rPr lang="ru-RU" sz="2400" dirty="0"/>
              <a:t>.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33560679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6ABEF3D-F369-4230-8A4B-F19976440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9D3386-4105-4BA6-866B-C2C352E2F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046" y="1721062"/>
            <a:ext cx="9096375" cy="501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956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3200" dirty="0"/>
              <a:t>Під час подальшого опитування пацієнт повідомив, що протягом останніх кількох тижнів посилювалась втома та задишка під час фізичного навантаження. </a:t>
            </a:r>
          </a:p>
          <a:p>
            <a:r>
              <a:rPr lang="uk-UA" sz="3200" dirty="0" err="1"/>
              <a:t>Примітно</a:t>
            </a:r>
            <a:r>
              <a:rPr lang="uk-UA" sz="3200" dirty="0"/>
              <a:t>, що пацієнт має </a:t>
            </a:r>
            <a:r>
              <a:rPr lang="uk-UA" sz="3200" dirty="0" err="1"/>
              <a:t>двофасцикулярну</a:t>
            </a:r>
            <a:r>
              <a:rPr lang="uk-UA" sz="3200" dirty="0"/>
              <a:t> блокаду (блокаду правої ніжки пучка </a:t>
            </a:r>
            <a:r>
              <a:rPr lang="uk-UA" sz="3200" dirty="0" err="1"/>
              <a:t>Гіса</a:t>
            </a:r>
            <a:r>
              <a:rPr lang="uk-UA" sz="3200" dirty="0"/>
              <a:t> та ліву передню пучкову блокаду).</a:t>
            </a:r>
            <a:endParaRPr lang="ru-UA" sz="4400" dirty="0"/>
          </a:p>
        </p:txBody>
      </p:sp>
    </p:spTree>
    <p:extLst>
      <p:ext uri="{BB962C8B-B14F-4D97-AF65-F5344CB8AC3E}">
        <p14:creationId xmlns:p14="http://schemas.microsoft.com/office/powerpoint/2010/main" val="28608324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AV-block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2015732"/>
            <a:ext cx="11915775" cy="4127893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Ступінь </a:t>
            </a:r>
            <a:r>
              <a:rPr lang="en-US" dirty="0"/>
              <a:t>AV </a:t>
            </a:r>
            <a:r>
              <a:rPr lang="uk-UA" dirty="0"/>
              <a:t>та тяжкість симптомів не обов’язково пов’язані безпосередньо. </a:t>
            </a:r>
          </a:p>
          <a:p>
            <a:r>
              <a:rPr lang="uk-UA" dirty="0"/>
              <a:t>Наприклад, пацієнти з повною </a:t>
            </a:r>
            <a:r>
              <a:rPr lang="en-US" dirty="0"/>
              <a:t>AV-</a:t>
            </a:r>
            <a:r>
              <a:rPr lang="uk-UA" dirty="0"/>
              <a:t>блокадою (третього ступеня) можуть мати мінімальні симптоми або зовсім бути </a:t>
            </a:r>
            <a:r>
              <a:rPr lang="uk-UA" dirty="0" err="1"/>
              <a:t>безсимптомними</a:t>
            </a:r>
            <a:endParaRPr lang="uk-UA" dirty="0"/>
          </a:p>
          <a:p>
            <a:r>
              <a:rPr lang="uk-UA" dirty="0"/>
              <a:t>Зрештою, цим пацієнтам діагноз може бути поставлений випадково під час проходження обстеження з інших причин. </a:t>
            </a:r>
          </a:p>
          <a:p>
            <a:r>
              <a:rPr lang="uk-UA" dirty="0"/>
              <a:t>З іншого боку, пацієнти з </a:t>
            </a:r>
            <a:r>
              <a:rPr lang="en-US" dirty="0"/>
              <a:t>AV </a:t>
            </a:r>
            <a:r>
              <a:rPr lang="uk-UA" dirty="0"/>
              <a:t>2-го ступеня типу </a:t>
            </a:r>
            <a:r>
              <a:rPr lang="en-US" dirty="0"/>
              <a:t>I </a:t>
            </a:r>
            <a:r>
              <a:rPr lang="uk-UA" dirty="0"/>
              <a:t>можуть мати дуже симптоматичний перебіг захворювання у вигляді </a:t>
            </a:r>
            <a:r>
              <a:rPr lang="uk-UA" dirty="0" err="1"/>
              <a:t>синкопе</a:t>
            </a:r>
            <a:r>
              <a:rPr lang="uk-UA" dirty="0"/>
              <a:t> або </a:t>
            </a:r>
            <a:r>
              <a:rPr lang="uk-UA" dirty="0" err="1"/>
              <a:t>передсинкопе</a:t>
            </a:r>
            <a:r>
              <a:rPr lang="uk-UA" dirty="0"/>
              <a:t> через дуже повільну ЧСС</a:t>
            </a:r>
          </a:p>
          <a:p>
            <a:r>
              <a:rPr lang="en-US" dirty="0"/>
              <a:t>AV</a:t>
            </a:r>
            <a:r>
              <a:rPr lang="uk-UA" dirty="0"/>
              <a:t> також може виникнути на тлі інших гострих захворювань, таких як ГКС, серйозні електролітні або </a:t>
            </a:r>
            <a:r>
              <a:rPr lang="uk-UA" dirty="0" err="1"/>
              <a:t>рН</a:t>
            </a:r>
            <a:r>
              <a:rPr lang="uk-UA" dirty="0"/>
              <a:t>-порушення або важка </a:t>
            </a:r>
            <a:r>
              <a:rPr lang="uk-UA" dirty="0" err="1"/>
              <a:t>гіпоксемія</a:t>
            </a:r>
            <a:r>
              <a:rPr lang="uk-UA" dirty="0"/>
              <a:t>. </a:t>
            </a:r>
          </a:p>
          <a:p>
            <a:r>
              <a:rPr lang="en-US" dirty="0"/>
              <a:t>AV</a:t>
            </a:r>
            <a:r>
              <a:rPr lang="uk-UA" dirty="0"/>
              <a:t>-блокада будь-якого ступеня також може виникнути у пацієнтів після кардіохірургічного втручання та у пацієнтів із хворобою </a:t>
            </a:r>
            <a:r>
              <a:rPr lang="uk-UA" dirty="0" err="1"/>
              <a:t>Лайма</a:t>
            </a:r>
            <a:r>
              <a:rPr lang="uk-UA" dirty="0"/>
              <a:t>.</a:t>
            </a:r>
            <a:endParaRPr lang="ru-UA" sz="4400" dirty="0"/>
          </a:p>
        </p:txBody>
      </p:sp>
    </p:spTree>
    <p:extLst>
      <p:ext uri="{BB962C8B-B14F-4D97-AF65-F5344CB8AC3E}">
        <p14:creationId xmlns:p14="http://schemas.microsoft.com/office/powerpoint/2010/main" val="37880684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-2744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695450" y="838200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62650" y="838200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1695450" y="1990725"/>
            <a:ext cx="9886950" cy="156966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/>
              <a:t>Пацієнти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низький</a:t>
            </a:r>
            <a:r>
              <a:rPr lang="ru-RU" sz="2400" dirty="0"/>
              <a:t> </a:t>
            </a:r>
            <a:r>
              <a:rPr lang="ru-RU" sz="2400" dirty="0" err="1"/>
              <a:t>ризик</a:t>
            </a:r>
            <a:r>
              <a:rPr lang="ru-RU" sz="2400" dirty="0"/>
              <a:t> </a:t>
            </a:r>
            <a:r>
              <a:rPr lang="ru-RU" sz="2400" dirty="0" err="1"/>
              <a:t>прогресування</a:t>
            </a:r>
            <a:r>
              <a:rPr lang="ru-RU" sz="2400" dirty="0"/>
              <a:t> до AV-</a:t>
            </a:r>
            <a:r>
              <a:rPr lang="ru-RU" sz="2400" dirty="0" err="1"/>
              <a:t>блокади</a:t>
            </a:r>
            <a:r>
              <a:rPr lang="ru-RU" sz="2400" dirty="0"/>
              <a:t> </a:t>
            </a:r>
            <a:r>
              <a:rPr lang="ru-RU" sz="2400" dirty="0" err="1"/>
              <a:t>вищого</a:t>
            </a:r>
            <a:r>
              <a:rPr lang="ru-RU" sz="2400" dirty="0"/>
              <a:t> </a:t>
            </a:r>
            <a:r>
              <a:rPr lang="ru-RU" sz="2400" dirty="0" err="1"/>
              <a:t>ступеня</a:t>
            </a:r>
            <a:r>
              <a:rPr lang="ru-RU" sz="2400" dirty="0"/>
              <a:t>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ЕКГ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перевірити</a:t>
            </a:r>
            <a:r>
              <a:rPr lang="ru-RU" sz="2400" dirty="0"/>
              <a:t> повторно,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з’являться</a:t>
            </a:r>
            <a:r>
              <a:rPr lang="ru-RU" sz="2400" dirty="0"/>
              <a:t> </a:t>
            </a:r>
            <a:r>
              <a:rPr lang="ru-RU" sz="2400" dirty="0" err="1"/>
              <a:t>симптоми</a:t>
            </a:r>
            <a:r>
              <a:rPr lang="ru-RU" sz="2400" dirty="0"/>
              <a:t>, але не </a:t>
            </a:r>
            <a:r>
              <a:rPr lang="ru-RU" sz="2400" dirty="0" err="1"/>
              <a:t>потрібно</a:t>
            </a:r>
            <a:r>
              <a:rPr lang="ru-RU" sz="2400" dirty="0"/>
              <a:t> </a:t>
            </a:r>
            <a:r>
              <a:rPr lang="ru-RU" sz="2400" dirty="0" err="1"/>
              <a:t>проводити</a:t>
            </a:r>
            <a:r>
              <a:rPr lang="ru-RU" sz="2400" dirty="0"/>
              <a:t> </a:t>
            </a:r>
            <a:r>
              <a:rPr lang="ru-RU" sz="2400" dirty="0" err="1"/>
              <a:t>регулярну</a:t>
            </a:r>
            <a:r>
              <a:rPr lang="ru-RU" sz="2400" dirty="0"/>
              <a:t> </a:t>
            </a:r>
            <a:r>
              <a:rPr lang="ru-RU" sz="2400" dirty="0" err="1"/>
              <a:t>повторну</a:t>
            </a:r>
            <a:r>
              <a:rPr lang="ru-RU" sz="2400" dirty="0"/>
              <a:t> </a:t>
            </a:r>
            <a:r>
              <a:rPr lang="ru-RU" sz="2400" dirty="0" err="1"/>
              <a:t>перевірку</a:t>
            </a:r>
            <a:r>
              <a:rPr lang="ru-RU" sz="2400" dirty="0"/>
              <a:t>.</a:t>
            </a:r>
            <a:endParaRPr lang="ru-UA" sz="2400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3C46F4D-5E7C-4F64-A77A-3C37306B9E0B}"/>
              </a:ext>
            </a:extLst>
          </p:cNvPr>
          <p:cNvSpPr/>
          <p:nvPr/>
        </p:nvSpPr>
        <p:spPr>
          <a:xfrm>
            <a:off x="523875" y="-2744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983876A-1573-45AF-9EEE-EB7964BABAFC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53546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-2744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676400" y="1236878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572126" y="1236878"/>
            <a:ext cx="6461866" cy="65859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1600200" y="2476500"/>
            <a:ext cx="10433792" cy="415498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Пацієнти з </a:t>
            </a:r>
            <a:r>
              <a:rPr lang="en-US" sz="2400" dirty="0"/>
              <a:t>AV-</a:t>
            </a:r>
            <a:r>
              <a:rPr lang="uk-UA" sz="2400" dirty="0"/>
              <a:t>блокадою першого ступеня та </a:t>
            </a:r>
            <a:r>
              <a:rPr lang="en-US" sz="2400" dirty="0"/>
              <a:t>PR&gt;300 </a:t>
            </a:r>
            <a:r>
              <a:rPr lang="uk-UA" sz="2400" dirty="0"/>
              <a:t>мс можуть відчувати симптоми, пов’язані з </a:t>
            </a:r>
            <a:r>
              <a:rPr lang="uk-UA" sz="2400" dirty="0" err="1"/>
              <a:t>гемодинамічними</a:t>
            </a:r>
            <a:r>
              <a:rPr lang="uk-UA" sz="2400" dirty="0"/>
              <a:t> наслідками такої тривалої </a:t>
            </a:r>
            <a:r>
              <a:rPr lang="en-US" sz="2400" dirty="0"/>
              <a:t>AV-</a:t>
            </a:r>
            <a:r>
              <a:rPr lang="uk-UA" sz="2400" dirty="0"/>
              <a:t>затримки.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Підвищення тиску заклинювання легеневих капілярів і супутні симптоми задишки, а також зменшення наповнення шлуночків призводять до зменшення ударного об’єму та серцевого викиду.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Деякі пацієнти з </a:t>
            </a:r>
            <a:r>
              <a:rPr lang="en-US" sz="2400" dirty="0"/>
              <a:t>AV-</a:t>
            </a:r>
            <a:r>
              <a:rPr lang="uk-UA" sz="2400" dirty="0"/>
              <a:t>блокадою другого ступеня типу </a:t>
            </a:r>
            <a:r>
              <a:rPr lang="en-US" sz="2400" dirty="0"/>
              <a:t>I </a:t>
            </a:r>
            <a:r>
              <a:rPr lang="uk-UA" sz="2400" dirty="0"/>
              <a:t>можуть відчувати симптоми, починаючи від симптомів, пов’язаних з </a:t>
            </a:r>
            <a:r>
              <a:rPr lang="en-US" sz="2400" dirty="0"/>
              <a:t>AV-</a:t>
            </a:r>
            <a:r>
              <a:rPr lang="uk-UA" sz="2400" dirty="0"/>
              <a:t>блокадою першого ступеня, до більш загальних симптомів втоми, </a:t>
            </a:r>
            <a:r>
              <a:rPr lang="uk-UA" sz="2400" dirty="0" err="1"/>
              <a:t>передсинкопе</a:t>
            </a:r>
            <a:r>
              <a:rPr lang="uk-UA" sz="2400" dirty="0"/>
              <a:t> або </a:t>
            </a:r>
            <a:r>
              <a:rPr lang="uk-UA" sz="2400" dirty="0" err="1"/>
              <a:t>синкопе</a:t>
            </a:r>
            <a:r>
              <a:rPr lang="uk-UA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До найпоширеніших блокаторів </a:t>
            </a:r>
            <a:r>
              <a:rPr lang="en-US" sz="2400" dirty="0"/>
              <a:t>AV-</a:t>
            </a:r>
            <a:r>
              <a:rPr lang="uk-UA" sz="2400" dirty="0"/>
              <a:t>вузлів належать </a:t>
            </a:r>
            <a:r>
              <a:rPr lang="el-GR" sz="2400" dirty="0"/>
              <a:t>β-</a:t>
            </a:r>
            <a:r>
              <a:rPr lang="uk-UA" sz="2400" dirty="0"/>
              <a:t>блокатори, </a:t>
            </a:r>
            <a:r>
              <a:rPr lang="uk-UA" sz="2400" dirty="0" err="1"/>
              <a:t>недигідропіридиновий</a:t>
            </a:r>
            <a:r>
              <a:rPr lang="uk-UA" sz="2400" dirty="0"/>
              <a:t> БКК і наперстянка. </a:t>
            </a:r>
            <a:endParaRPr lang="en-US" sz="2400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94B6FB5-6B26-4417-B9CC-A361F2091AC4}"/>
              </a:ext>
            </a:extLst>
          </p:cNvPr>
          <p:cNvSpPr/>
          <p:nvPr/>
        </p:nvSpPr>
        <p:spPr>
          <a:xfrm>
            <a:off x="523875" y="-2744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C61A6F-B683-4FD8-B207-A031DE34E98A}"/>
              </a:ext>
            </a:extLst>
          </p:cNvPr>
          <p:cNvSpPr/>
          <p:nvPr/>
        </p:nvSpPr>
        <p:spPr>
          <a:xfrm>
            <a:off x="11106150" y="128164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09775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-2744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676400" y="1236878"/>
            <a:ext cx="2733675" cy="46672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305425" y="1819275"/>
            <a:ext cx="6728566" cy="9906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5350" y="3246452"/>
            <a:ext cx="11296650" cy="34163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Якщо симптоми досить серйозні, слід розглянути можливість імплантації постійного кардіостимулятора (</a:t>
            </a:r>
            <a:r>
              <a:rPr lang="en-US" sz="2400" dirty="0"/>
              <a:t>PPM).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Зазвичай встановлюють двокамерний (1 </a:t>
            </a:r>
            <a:r>
              <a:rPr lang="uk-UA" sz="2400" dirty="0" err="1"/>
              <a:t>правопередсердний</a:t>
            </a:r>
            <a:r>
              <a:rPr lang="uk-UA" sz="2400" dirty="0"/>
              <a:t> і 1 </a:t>
            </a:r>
            <a:r>
              <a:rPr lang="uk-UA" sz="2400" dirty="0" err="1"/>
              <a:t>правошлуночковий</a:t>
            </a:r>
            <a:r>
              <a:rPr lang="uk-UA" sz="2400" dirty="0"/>
              <a:t>) кардіостимулятор.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err="1"/>
              <a:t>Бівентрикулярний</a:t>
            </a:r>
            <a:r>
              <a:rPr lang="uk-UA" sz="2400" dirty="0"/>
              <a:t> кардіостимулятор (розміщення третього дроту в гілці коронарного синуса для забезпечення стимуляції лівого шлуночка) із встановленням імплантованого </a:t>
            </a:r>
            <a:r>
              <a:rPr lang="uk-UA" sz="2400" dirty="0" err="1"/>
              <a:t>кардіовертера</a:t>
            </a:r>
            <a:r>
              <a:rPr lang="uk-UA" sz="2400" dirty="0"/>
              <a:t>-дефібрилятора (ІКД) або без нього можна розглянути, якщо фракція викиду лівого шлуночка ≤35 %.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ІКД не показаний пацієнтам із симптомами СН </a:t>
            </a:r>
            <a:r>
              <a:rPr lang="en-US" sz="2400" dirty="0"/>
              <a:t>IV </a:t>
            </a:r>
            <a:r>
              <a:rPr lang="uk-UA" sz="2400" dirty="0"/>
              <a:t>класу </a:t>
            </a:r>
            <a:r>
              <a:rPr lang="en-US" sz="2400" dirty="0"/>
              <a:t>NYHA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E0FACFA-B888-42C9-8839-00536F1867EC}"/>
              </a:ext>
            </a:extLst>
          </p:cNvPr>
          <p:cNvSpPr/>
          <p:nvPr/>
        </p:nvSpPr>
        <p:spPr>
          <a:xfrm>
            <a:off x="523875" y="-2744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CBB1B32-D5A8-4876-870D-F16BCDC87DC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57428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889973" y="1010759"/>
            <a:ext cx="3781425" cy="71711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47623" y="938673"/>
            <a:ext cx="6080866" cy="9906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95557" y="1834483"/>
            <a:ext cx="11995384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Симптоми від легкого до помірного ступеня включають втому або задишку, особливо при фізичному навантаженні, легкі симптоми ЗСН (набряк стопи, </a:t>
            </a:r>
            <a:r>
              <a:rPr lang="uk-UA" sz="2400" dirty="0" err="1"/>
              <a:t>ортопное</a:t>
            </a:r>
            <a:r>
              <a:rPr lang="uk-UA" sz="2400" dirty="0"/>
              <a:t>) або легке епізодичне запаморочення.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Хоча припинення прийому цих ліків може покращити </a:t>
            </a:r>
            <a:r>
              <a:rPr lang="en-US" sz="2400" dirty="0"/>
              <a:t>AV</a:t>
            </a:r>
            <a:r>
              <a:rPr lang="uk-UA" sz="2400" dirty="0"/>
              <a:t>, вони навряд чи повністю усунуть клінічно значущу </a:t>
            </a:r>
            <a:r>
              <a:rPr lang="en-US" sz="2400" dirty="0"/>
              <a:t>AV</a:t>
            </a:r>
            <a:r>
              <a:rPr lang="uk-UA" sz="2400" dirty="0"/>
              <a:t>блокаду.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Специфічне лікування захворювання включає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/>
              <a:t>л</a:t>
            </a:r>
            <a:r>
              <a:rPr lang="uk-UA" sz="2400" dirty="0" err="1"/>
              <a:t>ікування</a:t>
            </a:r>
            <a:r>
              <a:rPr lang="uk-UA" sz="2400" dirty="0"/>
              <a:t> ГКС (тобто </a:t>
            </a:r>
            <a:r>
              <a:rPr lang="uk-UA" sz="2400" dirty="0" err="1"/>
              <a:t>антитромбоцитарні</a:t>
            </a:r>
            <a:r>
              <a:rPr lang="uk-UA" sz="2400" dirty="0"/>
              <a:t> </a:t>
            </a:r>
            <a:r>
              <a:rPr lang="uk-UA" sz="2400" dirty="0" err="1"/>
              <a:t>преп</a:t>
            </a:r>
            <a:r>
              <a:rPr lang="uk-UA" sz="2400"/>
              <a:t>., </a:t>
            </a:r>
            <a:r>
              <a:rPr lang="uk-UA" sz="2400" dirty="0"/>
              <a:t>термінова </a:t>
            </a:r>
            <a:r>
              <a:rPr lang="uk-UA" sz="2400" dirty="0" err="1"/>
              <a:t>реваскуляризація</a:t>
            </a:r>
            <a:r>
              <a:rPr lang="uk-UA" sz="2400" dirty="0"/>
              <a:t>) та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uk-UA" sz="2400" dirty="0"/>
              <a:t>антидоти (наприклад, </a:t>
            </a:r>
            <a:r>
              <a:rPr lang="uk-UA" sz="2400" dirty="0" err="1"/>
              <a:t>глюкагон</a:t>
            </a:r>
            <a:r>
              <a:rPr lang="uk-UA" sz="2400" dirty="0"/>
              <a:t> для бета-блокаторів, кальцій для БКК або антитіла до </a:t>
            </a:r>
            <a:r>
              <a:rPr lang="uk-UA" sz="2400" dirty="0" err="1"/>
              <a:t>дигоксину</a:t>
            </a:r>
            <a:r>
              <a:rPr lang="uk-UA" sz="2400" dirty="0"/>
              <a:t> для </a:t>
            </a:r>
            <a:r>
              <a:rPr lang="uk-UA" sz="2400" dirty="0" err="1"/>
              <a:t>дігоксину</a:t>
            </a:r>
            <a:r>
              <a:rPr lang="uk-UA" sz="2400" dirty="0"/>
              <a:t>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uk-UA" sz="2400" dirty="0"/>
              <a:t>За наявності електролітних або </a:t>
            </a:r>
            <a:r>
              <a:rPr lang="uk-UA" sz="2400" dirty="0" err="1"/>
              <a:t>рН</a:t>
            </a:r>
            <a:r>
              <a:rPr lang="uk-UA" sz="2400" dirty="0"/>
              <a:t>-порушень і </a:t>
            </a:r>
            <a:r>
              <a:rPr lang="uk-UA" sz="2400" dirty="0" err="1"/>
              <a:t>гіпоксемії</a:t>
            </a:r>
            <a:r>
              <a:rPr lang="uk-UA" sz="2400" dirty="0"/>
              <a:t> необхідно лікувати належним чином.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uk-UA" sz="2400" dirty="0"/>
              <a:t>Ризики та баланси припинення можливих причинних препаратів (наприклад, бета-блокаторів) слід зважувати в кожному випадку.</a:t>
            </a:r>
            <a:endParaRPr lang="en-US" sz="24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20AE8B-97CB-4232-9B3D-0DB2AB34E489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9490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889973" y="1010759"/>
            <a:ext cx="3781425" cy="71711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53125" y="1643657"/>
            <a:ext cx="6080866" cy="9906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94291" y="3282056"/>
            <a:ext cx="11296650" cy="304698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the absence of a reversible cause, these patients should undergo permanent pacemaker (PPM) implantation.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Usually a dual-chamber pacemaker is placed.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Biventricular pacemaker, with or without an implantable cardioverter-defibrillator (ICD), when LVEF is ≤35%.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with </a:t>
            </a:r>
            <a:r>
              <a:rPr lang="en-US" sz="2400" dirty="0" err="1"/>
              <a:t>highdegree</a:t>
            </a:r>
            <a:r>
              <a:rPr lang="en-US" sz="2400" dirty="0"/>
              <a:t> or complete heart block and LVEF of 36% to 50%, cardiac </a:t>
            </a:r>
            <a:r>
              <a:rPr lang="en-US" sz="2400" dirty="0" err="1"/>
              <a:t>resynchronisation</a:t>
            </a:r>
            <a:r>
              <a:rPr lang="en-US" sz="2400" dirty="0"/>
              <a:t> therapy (CRT) may reduce total mortality and </a:t>
            </a:r>
            <a:r>
              <a:rPr lang="en-US" sz="2400" dirty="0" err="1"/>
              <a:t>hospitalisations</a:t>
            </a:r>
            <a:r>
              <a:rPr lang="en-US" sz="2400" dirty="0"/>
              <a:t>, and improve symptoms and QOL.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668E45-59EC-45F8-8141-71AA866D30B3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79641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762153" y="2485600"/>
            <a:ext cx="3781425" cy="51324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992450" y="2485600"/>
            <a:ext cx="6080866" cy="113539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94291" y="3373353"/>
            <a:ext cx="11296650" cy="34163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Severe symptoms include syncope or persistent, severe lightheadedness indicating profound decreases in the ventricular rate.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the ventricular rate is significantly low </a:t>
            </a:r>
            <a:r>
              <a:rPr lang="ru-UA" sz="2400" dirty="0"/>
              <a:t>(</a:t>
            </a:r>
            <a:r>
              <a:rPr lang="en-US" sz="2400" dirty="0"/>
              <a:t>&lt;40-45 bpm) or the BP is low (mean arterial pressure &lt;65 mmHg), temporary (transcutaneous or transvenous) pacing should be considered.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Transvenous pacing is much more reliable than transcutaneous pacing and should be performed by a cardiologist when the heart block leads to </a:t>
            </a:r>
            <a:r>
              <a:rPr lang="en-US" sz="2400" dirty="0" err="1"/>
              <a:t>haemodynamic</a:t>
            </a:r>
            <a:r>
              <a:rPr lang="en-US" sz="2400" dirty="0"/>
              <a:t> instability.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Condition-specific management includes treating ACS, medication toxicity, electrolyte or pH disturbances, </a:t>
            </a:r>
            <a:r>
              <a:rPr lang="en-US" sz="2400" dirty="0" err="1"/>
              <a:t>hypoxaemia</a:t>
            </a:r>
            <a:r>
              <a:rPr lang="en-US" sz="2400" dirty="0"/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A59649C-6CA6-4BFA-9B6C-41A46C3CC6E6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87514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1F2A8-0F62-426D-A2B7-60460C29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91" y="-2578796"/>
            <a:ext cx="11296650" cy="68607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06754AF-1CAD-432F-B11A-BC32C332C47F}"/>
              </a:ext>
            </a:extLst>
          </p:cNvPr>
          <p:cNvSpPr/>
          <p:nvPr/>
        </p:nvSpPr>
        <p:spPr>
          <a:xfrm>
            <a:off x="1762153" y="2485600"/>
            <a:ext cx="3781425" cy="51324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6459793" y="3529781"/>
            <a:ext cx="5631147" cy="78995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2680" y="135829"/>
            <a:ext cx="5229225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11468" y="4550073"/>
            <a:ext cx="11296650" cy="193899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Severe symptoms include syncope or persistent, severe lightheadedness indicating profound decreases in the ventricular rate.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PPM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CRT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7813A4E-D6B1-4EA9-BA73-90FD36AE44DA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AV-block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96322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Клінічний випадок </a:t>
            </a:r>
            <a:br>
              <a:rPr lang="uk-UA" dirty="0"/>
            </a:br>
            <a:r>
              <a:rPr lang="uk-UA" dirty="0"/>
              <a:t>стійка </a:t>
            </a:r>
            <a:r>
              <a:rPr lang="uk-UA" dirty="0" err="1"/>
              <a:t>шлуночкова</a:t>
            </a:r>
            <a:r>
              <a:rPr lang="uk-UA" dirty="0"/>
              <a:t> тахікардія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457" y="2045450"/>
            <a:ext cx="11801475" cy="4037749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/>
              <a:t>У чоловіка 65 років в анамнезі перенесений 2 роки тому інфаркт міокарда передньої стінки, ускладнений тяжкою систолічною </a:t>
            </a:r>
            <a:r>
              <a:rPr lang="uk-UA" sz="2800" dirty="0" err="1"/>
              <a:t>дисфункцією</a:t>
            </a:r>
            <a:r>
              <a:rPr lang="uk-UA" sz="2800" dirty="0"/>
              <a:t> лівого шлуночка. </a:t>
            </a:r>
          </a:p>
          <a:p>
            <a:r>
              <a:rPr lang="uk-UA" sz="2800" dirty="0"/>
              <a:t>Під час прогулянки по магазинах раптово відчув прискорене серцебиття, потовиділення, запаморочення, відчуття сильного нездужання. </a:t>
            </a:r>
          </a:p>
          <a:p>
            <a:r>
              <a:rPr lang="uk-UA" sz="2800" dirty="0"/>
              <a:t>Через хвилину він став блідим, навіть сірим, втратив свідомість і впав на підлогу. </a:t>
            </a:r>
          </a:p>
          <a:p>
            <a:r>
              <a:rPr lang="uk-UA" sz="2800" dirty="0"/>
              <a:t>На ЕКГ виявлено стійку </a:t>
            </a:r>
            <a:r>
              <a:rPr lang="uk-UA" sz="2800" dirty="0" err="1"/>
              <a:t>мономорфну</a:t>
            </a:r>
            <a:r>
              <a:rPr lang="uk-UA" sz="2800" dirty="0"/>
              <a:t> ​​</a:t>
            </a:r>
            <a:r>
              <a:rPr lang="uk-UA" sz="2800" dirty="0" err="1"/>
              <a:t>шлуночкову</a:t>
            </a:r>
            <a:r>
              <a:rPr lang="uk-UA" sz="2800" dirty="0"/>
              <a:t> тахікардію 150 </a:t>
            </a:r>
            <a:r>
              <a:rPr lang="uk-UA" sz="2800" dirty="0" err="1"/>
              <a:t>уд</a:t>
            </a:r>
            <a:r>
              <a:rPr lang="uk-UA" sz="2800" dirty="0"/>
              <a:t>/хв.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13008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Клінічний випадок </a:t>
            </a:r>
            <a:br>
              <a:rPr lang="uk-UA" dirty="0"/>
            </a:br>
            <a:r>
              <a:rPr lang="uk-UA" dirty="0"/>
              <a:t>стійка </a:t>
            </a:r>
            <a:r>
              <a:rPr lang="uk-UA" dirty="0" err="1"/>
              <a:t>шлуночкова</a:t>
            </a:r>
            <a:r>
              <a:rPr lang="uk-UA" dirty="0"/>
              <a:t> тахікардія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F2A8E62-7B64-4082-92D0-27C9C324C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21DFD2-A8A9-4094-AF73-490F85812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2" y="1763586"/>
            <a:ext cx="10467975" cy="509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789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Клінічний випадок </a:t>
            </a:r>
            <a:br>
              <a:rPr lang="uk-UA" dirty="0"/>
            </a:br>
            <a:r>
              <a:rPr lang="uk-UA" dirty="0"/>
              <a:t>стійка </a:t>
            </a:r>
            <a:r>
              <a:rPr lang="uk-UA" dirty="0" err="1"/>
              <a:t>шлуночкова</a:t>
            </a:r>
            <a:r>
              <a:rPr lang="uk-UA" dirty="0"/>
              <a:t> тахікардія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15732"/>
            <a:ext cx="11877674" cy="4037749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err="1"/>
              <a:t>Було</a:t>
            </a:r>
            <a:r>
              <a:rPr lang="ru-RU" sz="2800" dirty="0"/>
              <a:t> </a:t>
            </a:r>
            <a:r>
              <a:rPr lang="ru-RU" sz="2800" dirty="0" err="1"/>
              <a:t>розпочато</a:t>
            </a:r>
            <a:r>
              <a:rPr lang="ru-RU" sz="2800" dirty="0"/>
              <a:t> </a:t>
            </a:r>
            <a:r>
              <a:rPr lang="ru-RU" sz="2800" dirty="0" err="1"/>
              <a:t>серцево-легеневу</a:t>
            </a:r>
            <a:r>
              <a:rPr lang="ru-RU" sz="2800" dirty="0"/>
              <a:t> </a:t>
            </a:r>
            <a:r>
              <a:rPr lang="ru-RU" sz="2800" dirty="0" err="1"/>
              <a:t>реанімацію</a:t>
            </a:r>
            <a:r>
              <a:rPr lang="ru-RU" sz="2800" dirty="0"/>
              <a:t>, і </a:t>
            </a:r>
            <a:r>
              <a:rPr lang="ru-RU" sz="2800" dirty="0" err="1"/>
              <a:t>пацієнта</a:t>
            </a:r>
            <a:r>
              <a:rPr lang="ru-RU" sz="2800" dirty="0"/>
              <a:t> </a:t>
            </a:r>
            <a:r>
              <a:rPr lang="ru-RU" sz="2800" dirty="0" err="1"/>
              <a:t>було</a:t>
            </a:r>
            <a:r>
              <a:rPr lang="ru-RU" sz="2800" dirty="0"/>
              <a:t> приведено до синусового ритму за </a:t>
            </a:r>
            <a:r>
              <a:rPr lang="ru-RU" sz="2800" dirty="0" err="1"/>
              <a:t>допомогою</a:t>
            </a:r>
            <a:r>
              <a:rPr lang="ru-RU" sz="2800" dirty="0"/>
              <a:t> </a:t>
            </a:r>
            <a:r>
              <a:rPr lang="ru-RU" sz="2800" dirty="0" err="1"/>
              <a:t>двофазного</a:t>
            </a:r>
            <a:r>
              <a:rPr lang="ru-RU" sz="2800" dirty="0"/>
              <a:t> </a:t>
            </a:r>
            <a:r>
              <a:rPr lang="ru-RU" sz="2800" dirty="0" err="1"/>
              <a:t>розряду</a:t>
            </a:r>
            <a:r>
              <a:rPr lang="ru-RU" sz="2800" dirty="0"/>
              <a:t> 200 Дж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зовнішнього</a:t>
            </a:r>
            <a:r>
              <a:rPr lang="ru-RU" sz="2800" dirty="0"/>
              <a:t> </a:t>
            </a:r>
            <a:r>
              <a:rPr lang="ru-RU" sz="2800" dirty="0" err="1"/>
              <a:t>дефібрилятора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Хворий</a:t>
            </a:r>
            <a:r>
              <a:rPr lang="ru-RU" sz="2800" dirty="0"/>
              <a:t> </a:t>
            </a:r>
            <a:r>
              <a:rPr lang="ru-RU" sz="2800" dirty="0" err="1"/>
              <a:t>прийшов</a:t>
            </a:r>
            <a:r>
              <a:rPr lang="ru-RU" sz="2800" dirty="0"/>
              <a:t> до </a:t>
            </a:r>
            <a:r>
              <a:rPr lang="ru-RU" sz="2800" dirty="0" err="1"/>
              <a:t>тями</a:t>
            </a:r>
            <a:r>
              <a:rPr lang="ru-RU" sz="2800" dirty="0"/>
              <a:t>. </a:t>
            </a:r>
          </a:p>
          <a:p>
            <a:r>
              <a:rPr lang="ru-RU" sz="2800" dirty="0"/>
              <a:t>Не </a:t>
            </a:r>
            <a:r>
              <a:rPr lang="ru-RU" sz="2800" dirty="0" err="1"/>
              <a:t>було</a:t>
            </a:r>
            <a:r>
              <a:rPr lang="ru-RU" sz="2800" dirty="0"/>
              <a:t> </a:t>
            </a:r>
            <a:r>
              <a:rPr lang="ru-RU" sz="2800" dirty="0" err="1"/>
              <a:t>попереднього</a:t>
            </a:r>
            <a:r>
              <a:rPr lang="ru-RU" sz="2800" dirty="0"/>
              <a:t> дискомфорту в грудях, а </a:t>
            </a:r>
            <a:r>
              <a:rPr lang="ru-RU" sz="2800" dirty="0" err="1"/>
              <a:t>серцеві</a:t>
            </a:r>
            <a:r>
              <a:rPr lang="ru-RU" sz="2800" dirty="0"/>
              <a:t> </a:t>
            </a:r>
            <a:r>
              <a:rPr lang="ru-RU" sz="2800" dirty="0" err="1"/>
              <a:t>ферменти</a:t>
            </a:r>
            <a:r>
              <a:rPr lang="ru-RU" sz="2800" dirty="0"/>
              <a:t> </a:t>
            </a:r>
            <a:r>
              <a:rPr lang="ru-RU" sz="2800" dirty="0" err="1"/>
              <a:t>були</a:t>
            </a:r>
            <a:r>
              <a:rPr lang="ru-RU" sz="2800" dirty="0"/>
              <a:t> </a:t>
            </a:r>
            <a:r>
              <a:rPr lang="ru-RU" sz="2800" dirty="0" err="1"/>
              <a:t>негативними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</a:t>
            </a:r>
            <a:r>
              <a:rPr lang="ru-RU" sz="2800" dirty="0" err="1"/>
              <a:t>події</a:t>
            </a:r>
            <a:r>
              <a:rPr lang="ru-RU" sz="2800" dirty="0"/>
              <a:t>. </a:t>
            </a:r>
          </a:p>
          <a:p>
            <a:r>
              <a:rPr lang="ru-RU" sz="2800" dirty="0" err="1"/>
              <a:t>Рівень</a:t>
            </a:r>
            <a:r>
              <a:rPr lang="ru-RU" sz="2800" dirty="0"/>
              <a:t> </a:t>
            </a:r>
            <a:r>
              <a:rPr lang="ru-RU" sz="2800" dirty="0" err="1"/>
              <a:t>електролітів</a:t>
            </a:r>
            <a:r>
              <a:rPr lang="ru-RU" sz="2800" dirty="0"/>
              <a:t> у </a:t>
            </a:r>
            <a:r>
              <a:rPr lang="ru-RU" sz="2800" dirty="0" err="1"/>
              <a:t>сироватці</a:t>
            </a:r>
            <a:r>
              <a:rPr lang="ru-RU" sz="2800" dirty="0"/>
              <a:t>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нормальним</a:t>
            </a:r>
            <a:r>
              <a:rPr lang="ru-RU" sz="2800" dirty="0"/>
              <a:t>. </a:t>
            </a:r>
          </a:p>
          <a:p>
            <a:r>
              <a:rPr lang="ru-RU" sz="2800" dirty="0" err="1"/>
              <a:t>Наступного</a:t>
            </a:r>
            <a:r>
              <a:rPr lang="ru-RU" sz="2800" dirty="0"/>
              <a:t> дня </a:t>
            </a:r>
            <a:r>
              <a:rPr lang="ru-RU" sz="2800" dirty="0" err="1"/>
              <a:t>він</a:t>
            </a:r>
            <a:r>
              <a:rPr lang="ru-RU" sz="2800" dirty="0"/>
              <a:t> </a:t>
            </a:r>
            <a:r>
              <a:rPr lang="ru-RU" sz="2800" dirty="0" err="1"/>
              <a:t>отримав</a:t>
            </a:r>
            <a:r>
              <a:rPr lang="ru-RU" sz="2800" dirty="0"/>
              <a:t> </a:t>
            </a:r>
            <a:r>
              <a:rPr lang="ru-RU" sz="2800" dirty="0" err="1"/>
              <a:t>імплантований</a:t>
            </a:r>
            <a:r>
              <a:rPr lang="ru-RU" sz="2800" dirty="0"/>
              <a:t> </a:t>
            </a:r>
            <a:r>
              <a:rPr lang="ru-RU" sz="2800" dirty="0" err="1"/>
              <a:t>кардіовертер</a:t>
            </a:r>
            <a:r>
              <a:rPr lang="ru-RU" sz="2800" dirty="0"/>
              <a:t>/</a:t>
            </a:r>
            <a:r>
              <a:rPr lang="ru-RU" sz="2800" dirty="0" err="1"/>
              <a:t>дефібрилятор</a:t>
            </a:r>
            <a:r>
              <a:rPr lang="ru-RU" sz="2800" dirty="0"/>
              <a:t>.</a:t>
            </a:r>
            <a:endParaRPr lang="ru-UA" sz="3600" dirty="0"/>
          </a:p>
        </p:txBody>
      </p:sp>
    </p:spTree>
    <p:extLst>
      <p:ext uri="{BB962C8B-B14F-4D97-AF65-F5344CB8AC3E}">
        <p14:creationId xmlns:p14="http://schemas.microsoft.com/office/powerpoint/2010/main" val="4108019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Клінічний випадок </a:t>
            </a:r>
            <a:br>
              <a:rPr lang="uk-UA" dirty="0"/>
            </a:br>
            <a:r>
              <a:rPr lang="uk-UA" dirty="0"/>
              <a:t>стійка </a:t>
            </a:r>
            <a:r>
              <a:rPr lang="uk-UA" dirty="0" err="1"/>
              <a:t>шлуночкова</a:t>
            </a:r>
            <a:r>
              <a:rPr lang="uk-UA" dirty="0"/>
              <a:t> тахікардія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853754"/>
            <a:ext cx="11877674" cy="4254438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/>
              <a:t>Шлуночкові аритмії можуть проявлятися різними симптомами, включаючи серцебиття, біль у грудях та/або </a:t>
            </a:r>
            <a:r>
              <a:rPr lang="uk-UA" sz="2400" dirty="0" err="1"/>
              <a:t>синкопе</a:t>
            </a:r>
            <a:r>
              <a:rPr lang="uk-UA" sz="2400" dirty="0"/>
              <a:t>, або можуть протікати </a:t>
            </a:r>
            <a:r>
              <a:rPr lang="uk-UA" sz="2400" dirty="0" err="1"/>
              <a:t>безсимптомно</a:t>
            </a:r>
            <a:r>
              <a:rPr lang="uk-UA" sz="2400" dirty="0"/>
              <a:t>. </a:t>
            </a:r>
          </a:p>
          <a:p>
            <a:r>
              <a:rPr lang="uk-UA" sz="2400" dirty="0"/>
              <a:t>Симптоми, пов’язані з аритмією, залежать від її тривалості, частоти, та від того, чи пов’язано це з аномальною перфузією серця чи мозку</a:t>
            </a:r>
          </a:p>
          <a:p>
            <a:r>
              <a:rPr lang="uk-UA" sz="2400" dirty="0"/>
              <a:t>Короткочасні аритмії часто протікають </a:t>
            </a:r>
            <a:r>
              <a:rPr lang="uk-UA" sz="2400" dirty="0" err="1"/>
              <a:t>безсимптомно</a:t>
            </a:r>
            <a:r>
              <a:rPr lang="uk-UA" sz="2400" dirty="0"/>
              <a:t> або проявляються у вигляді короткочасного відчуття серцебиття, тоді як більш тривалі та швидкі аритмії часто асоціюються з </a:t>
            </a:r>
            <a:r>
              <a:rPr lang="uk-UA" sz="2400" dirty="0" err="1"/>
              <a:t>передсинкопе</a:t>
            </a:r>
            <a:r>
              <a:rPr lang="uk-UA" sz="2400" dirty="0"/>
              <a:t> або </a:t>
            </a:r>
            <a:r>
              <a:rPr lang="uk-UA" sz="2400" dirty="0" err="1"/>
              <a:t>синкопе</a:t>
            </a:r>
            <a:r>
              <a:rPr lang="uk-UA" sz="2400" dirty="0"/>
              <a:t>.</a:t>
            </a:r>
          </a:p>
          <a:p>
            <a:r>
              <a:rPr lang="uk-UA" sz="2400" dirty="0"/>
              <a:t>Раптова серцева смерть є найтяжчим проявом </a:t>
            </a:r>
            <a:r>
              <a:rPr lang="uk-UA" sz="2400" dirty="0" err="1"/>
              <a:t>шлуночкових</a:t>
            </a:r>
            <a:r>
              <a:rPr lang="uk-UA" sz="2400" dirty="0"/>
              <a:t> аритмій; жертви раптової зупинки серця </a:t>
            </a:r>
            <a:r>
              <a:rPr lang="uk-UA" sz="2400" dirty="0" err="1"/>
              <a:t>рідко</a:t>
            </a:r>
            <a:r>
              <a:rPr lang="uk-UA" sz="2400" dirty="0"/>
              <a:t> виживають без серцево-легеневої реанімації та швидкої електричної дефібриляції.</a:t>
            </a:r>
            <a:endParaRPr lang="ru-UA" sz="4000" dirty="0"/>
          </a:p>
        </p:txBody>
      </p:sp>
    </p:spTree>
    <p:extLst>
      <p:ext uri="{BB962C8B-B14F-4D97-AF65-F5344CB8AC3E}">
        <p14:creationId xmlns:p14="http://schemas.microsoft.com/office/powerpoint/2010/main" val="35234987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0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407741" y="1170039"/>
            <a:ext cx="6853085" cy="131752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658761" y="2868757"/>
            <a:ext cx="11296650" cy="3785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Cardioversion is essential for the acute treatment of </a:t>
            </a:r>
            <a:r>
              <a:rPr lang="en-US" sz="2400" dirty="0" err="1"/>
              <a:t>haemodynamically</a:t>
            </a:r>
            <a:r>
              <a:rPr lang="en-US" sz="2400" dirty="0"/>
              <a:t> unstable ventricular tachycardia (VT) (symptomatic or severely hypotensive VT).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Synchronised</a:t>
            </a:r>
            <a:r>
              <a:rPr lang="en-US" sz="2400" dirty="0"/>
              <a:t> cardioversion should be considered before attempting anti-arrhythmic drug therapy in patients who have syncope, presyncope, frequent palpitations, or hypotension (particularly those with symptoms of diminished cerebral perfusion), even if they have apparently stable </a:t>
            </a:r>
            <a:r>
              <a:rPr lang="en-US" sz="2400" dirty="0" err="1"/>
              <a:t>haemodynamics</a:t>
            </a:r>
            <a:r>
              <a:rPr lang="en-US" sz="2400" dirty="0"/>
              <a:t>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Cardioversion may be repeated as needed until rhythm is controlled.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with an identifiable reversible cause of </a:t>
            </a:r>
            <a:r>
              <a:rPr lang="uk-UA" sz="2400" dirty="0"/>
              <a:t> </a:t>
            </a:r>
            <a:r>
              <a:rPr lang="en-US" sz="2400" dirty="0"/>
              <a:t>VT (e.g., </a:t>
            </a:r>
            <a:r>
              <a:rPr lang="en-US" sz="2400" dirty="0" err="1"/>
              <a:t>ischaemia</a:t>
            </a:r>
            <a:r>
              <a:rPr lang="en-US" sz="2400" dirty="0"/>
              <a:t>, myocardial infarction, toxicity, drug overdose) management will also involve treatment of the reversible cause.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FA66501-8277-41BC-B18B-95A2E7766EAD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92596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1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25960" y="2261418"/>
            <a:ext cx="6853085" cy="58478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11468" y="3785188"/>
            <a:ext cx="11296650" cy="267765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SOME patients in selected patient group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Primary options » amiodarone: 300 mg intravenous push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Secondary options » lidocaine: 1 to 1.5 mg/kg intravenously as a single dose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Medical therapy provides an important adjunctive therapy to emergency cardiovascular care, based on the advanced cardiac life support protocol.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 and/or lidocaine are considered useful anti-arrhythmic drugs in these circumstances.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A1B55F-E7D9-4A01-BC38-9C4A1E798F8F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97149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76" y="-2077576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4925960" y="1022555"/>
            <a:ext cx="6853085" cy="1238863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5350" y="1882142"/>
            <a:ext cx="11296650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magnesium sulfate: 1-2 g intravenously as a single dose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Torsades</a:t>
            </a:r>
            <a:r>
              <a:rPr lang="en-US" sz="2400" dirty="0"/>
              <a:t> de pointes, a specific type of polymorphic ventricular tachycardia (VT) </a:t>
            </a:r>
            <a:r>
              <a:rPr lang="en-US" sz="2400" dirty="0" err="1"/>
              <a:t>characterised</a:t>
            </a:r>
            <a:r>
              <a:rPr lang="en-US" sz="2400" dirty="0"/>
              <a:t> by a twisting appearance around the baseline, occurs in the setting of QT prolongation due to either the congenital or the acquired forms of the long QT syndrome.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Torsades</a:t>
            </a:r>
            <a:r>
              <a:rPr lang="en-US" sz="2400" dirty="0"/>
              <a:t> de pointes should be treated as any other form of VT according to the advanced cardiac life support protocol, with special recognition of the fact that </a:t>
            </a:r>
            <a:r>
              <a:rPr lang="en-US" sz="2400" dirty="0" err="1"/>
              <a:t>hypokalaemia</a:t>
            </a:r>
            <a:r>
              <a:rPr lang="en-US" sz="2400" dirty="0"/>
              <a:t> and hypomagnesaemia are frequently associated with </a:t>
            </a:r>
            <a:r>
              <a:rPr lang="en-US" sz="2400" dirty="0" err="1"/>
              <a:t>torsades</a:t>
            </a:r>
            <a:r>
              <a:rPr lang="en-US" sz="2400" dirty="0"/>
              <a:t>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Electrolyte deficiencies should be replenished aggressively.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Offending drugs should be withdrawn.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Intravenous magnesium sulfate should be administered.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Additionally, overdrive pacing and isoprenaline infusion may be useful in this arrhythmia as they reduce the QT interval.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DAA061-69F3-4FC6-81CF-35AE1F523B5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8351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76" y="-2077576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014450" y="2153262"/>
            <a:ext cx="5319253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22544" y="3657849"/>
            <a:ext cx="11296650" cy="304698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SOME patients in selected patient group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isoprenaline: 2 micrograms/minute intravenous infusion initially, dose titrated according to response, maximum 10 micrograms/minute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Indicated in patients who present with recurrent </a:t>
            </a:r>
            <a:r>
              <a:rPr lang="en-US" sz="2400" dirty="0" err="1"/>
              <a:t>torsades</a:t>
            </a:r>
            <a:r>
              <a:rPr lang="en-US" sz="2400" dirty="0"/>
              <a:t> de pointes after initial acute therapy.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may be useful in this arrhythmia as it reduces the QT interval.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important to be certain that the patient does not have acute </a:t>
            </a:r>
            <a:r>
              <a:rPr lang="en-US" sz="2400" dirty="0" err="1"/>
              <a:t>ischaemia</a:t>
            </a:r>
            <a:r>
              <a:rPr lang="en-US" sz="2400" dirty="0"/>
              <a:t> before administering isoprenaline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403BFF2-A451-4EE6-82E2-953C8EB9577D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50632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76" y="-2077576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014450" y="2654708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634305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22544" y="3657849"/>
            <a:ext cx="11296650" cy="83099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SOME patients in selected patient group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Indicated in recurrent </a:t>
            </a:r>
            <a:r>
              <a:rPr lang="en-US" sz="2400" dirty="0" err="1"/>
              <a:t>torsades</a:t>
            </a:r>
            <a:r>
              <a:rPr lang="en-US" sz="2400" dirty="0"/>
              <a:t> de pointes after acute therapy.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A664B7-EE19-45C7-BF26-26EE996F0FEE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05142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71795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876798" y="5843328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5126209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66508" y="927242"/>
            <a:ext cx="11296650" cy="3785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Nadolol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Medical therapy for catecholaminergic polymorphic ventricular tachycardia includes the use of beta-blockers for both acute and chronic treatment.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High dose of beta-blockers is usually required.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Other treatment strategies have been proposed, including a stepwise addition of alternative treatment options, such as calcium</a:t>
            </a:r>
            <a:r>
              <a:rPr lang="uk-UA" sz="2400" dirty="0"/>
              <a:t>-</a:t>
            </a:r>
            <a:r>
              <a:rPr lang="en-US" sz="2400" dirty="0"/>
              <a:t>channel blockers and flecainide, to beta-blockers in patients who do not respond sufficiently or who cannot tolerate beta-blockers.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Left cardiac sympathetic denervation appears to be effective, but has only been tested on small cohorts, and is not universally available.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3593CA7-51F8-4FC9-AC8E-369119F1697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52955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09837-1F22-4DF0-9BBD-52F7FE9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71795"/>
            <a:ext cx="114644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876798" y="6295613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0" y="5126209"/>
            <a:ext cx="5672520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37341" y="286818"/>
            <a:ext cx="11296650" cy="452431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Implantable cardioverter defibrillator (ICD) insertion is needed in patients with recurrent syncope despite beta-blockers, or those who are survivors of cardiac arrest, especially in the setting of coronary artery disease.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ICDs should not be implanted without concomitant betablocker therapy, as ICD shocks will increase catecholamine surge, potentially leading to a vicious cycle of ventricular arrhythmias and ICD shocks.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 therapy provides a continuous monitor for the cardiac rhythm and the capability of terminating ventricular tachycardia by overdrive pacing and/or cardioversion defibrillation.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 implant requires surgery and is associated with a small risk of procedural mortality.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ICD</a:t>
            </a:r>
            <a:r>
              <a:rPr lang="uk-UA" sz="2400" dirty="0"/>
              <a:t> </a:t>
            </a:r>
            <a:r>
              <a:rPr lang="en-US" sz="2400" dirty="0"/>
              <a:t>shocks can be painful and if frequent may impair the patient's quality of life.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01015C0-6751-4F8E-8940-382F9836279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VT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6897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fibrillation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97" y="1944866"/>
            <a:ext cx="11801475" cy="4037749"/>
          </a:xfrm>
        </p:spPr>
        <p:txBody>
          <a:bodyPr>
            <a:noAutofit/>
          </a:bodyPr>
          <a:lstStyle/>
          <a:p>
            <a:r>
              <a:rPr lang="uk-UA" sz="2400" dirty="0"/>
              <a:t>65-річний чоловік з гіпертонією, ЦД та </a:t>
            </a:r>
            <a:r>
              <a:rPr lang="uk-UA" sz="2400" dirty="0" err="1"/>
              <a:t>гіперліпідемією</a:t>
            </a:r>
            <a:r>
              <a:rPr lang="uk-UA" sz="2400" dirty="0"/>
              <a:t> в анамнезі звернувся до травмпункту з першим епізодом прискореного серцебиття, задишки та дискомфорту в грудях. </a:t>
            </a:r>
          </a:p>
          <a:p>
            <a:r>
              <a:rPr lang="uk-UA" sz="2400" dirty="0"/>
              <a:t>Його симптоми з'явилися раптово 4 години тому. </a:t>
            </a:r>
          </a:p>
          <a:p>
            <a:r>
              <a:rPr lang="uk-UA" sz="2400" dirty="0"/>
              <a:t>Фізичне обстеження показує нерегулярну частоту пульсу від 90 до 110 ударів на хвилину, АТ 110/70 мм </a:t>
            </a:r>
            <a:r>
              <a:rPr lang="uk-UA" sz="2400" dirty="0" err="1"/>
              <a:t>рт.ст</a:t>
            </a:r>
            <a:r>
              <a:rPr lang="uk-UA" sz="2400" dirty="0"/>
              <a:t>. і частоту дихання 20 за хвилину. </a:t>
            </a:r>
          </a:p>
          <a:p>
            <a:r>
              <a:rPr lang="uk-UA" sz="2400" dirty="0"/>
              <a:t>Тони серця нерегулярні, але не чути галопу </a:t>
            </a:r>
            <a:r>
              <a:rPr lang="en-US" sz="2400" dirty="0"/>
              <a:t>S3 </a:t>
            </a:r>
            <a:r>
              <a:rPr lang="uk-UA" sz="2400" dirty="0"/>
              <a:t>або </a:t>
            </a:r>
            <a:r>
              <a:rPr lang="en-US" sz="2400" dirty="0"/>
              <a:t>S4 </a:t>
            </a:r>
            <a:r>
              <a:rPr lang="uk-UA" sz="2400" dirty="0"/>
              <a:t>або шумів. </a:t>
            </a:r>
          </a:p>
          <a:p>
            <a:r>
              <a:rPr lang="uk-UA" sz="2400" dirty="0"/>
              <a:t>Інших відхилень при огляді немає.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687909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fibrillation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D9AC82C-579C-4714-9028-34FAA0413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8D4F1A-5D0C-4E91-9C0B-C4A4B926F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728" y="1722091"/>
            <a:ext cx="9324975" cy="51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720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327433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64017" y="3198167"/>
            <a:ext cx="11296650" cy="34163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Electrical cardioversion quickly and effectively converts AF to sinus rhythm.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Electrical cardioversion restores sinus rhythm quicker and more effectively than pharmacological cardioversion and is associated with shorter hospital stays.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pharmacological cardioversion in </a:t>
            </a:r>
            <a:r>
              <a:rPr lang="en-US" sz="2400" dirty="0" err="1"/>
              <a:t>haemodynamically</a:t>
            </a:r>
            <a:r>
              <a:rPr lang="en-US" sz="2400" dirty="0"/>
              <a:t> compromised patients.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Urgently admit to an acute medical unit.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Call for </a:t>
            </a:r>
            <a:r>
              <a:rPr lang="en-US" sz="2400" dirty="0" err="1"/>
              <a:t>anaesthetic</a:t>
            </a:r>
            <a:r>
              <a:rPr lang="en-US" sz="2400" dirty="0"/>
              <a:t> support to sedate the patient before DC cardioversion.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will usually be with a short-acting general </a:t>
            </a:r>
            <a:r>
              <a:rPr lang="en-US" sz="2400" dirty="0" err="1"/>
              <a:t>anaesthetic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Record and store an ECG rhythm strip during and immediately after shock delivery. 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Continuously monitor the patient’s BP and oximetry during the procedure.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328A0A-0DA6-4BBB-9F78-34C9AB3750AE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61800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651893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64017" y="2716387"/>
            <a:ext cx="11296650" cy="3785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Check the patient’s oral anticoagulation status as soon as possible.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not already on therapeutic anticoagulation, immediately start anticoagulation </a:t>
            </a:r>
            <a:r>
              <a:rPr lang="en-US" sz="2400" dirty="0" err="1"/>
              <a:t>precardioversion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low molecular weight heparin (LMWH), such as enoxaparin, or unfractionated heparin.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is important to prevent potential thromboembolic complications and should be given in a timely manner even in </a:t>
            </a:r>
            <a:r>
              <a:rPr lang="en-US" sz="2400" dirty="0" err="1"/>
              <a:t>haemodynamically</a:t>
            </a:r>
            <a:r>
              <a:rPr lang="en-US" sz="2400" dirty="0"/>
              <a:t> unstable patients.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After cardioversion, transition patients who are started on a LMWH or unfractionated heparin to a DOAC, such as rivaroxaban, apixaban, </a:t>
            </a:r>
            <a:r>
              <a:rPr lang="en-US" sz="2400" dirty="0" err="1"/>
              <a:t>edoxaban</a:t>
            </a:r>
            <a:r>
              <a:rPr lang="en-US" sz="2400" dirty="0"/>
              <a:t>, or dabigatran, or warfarin when appropriate.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95BCA7-684F-4333-B079-B9FBA0BA3CE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61419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986191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38033" y="1817782"/>
            <a:ext cx="11296650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Identify and manage risk factors and concomitant conditions.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Correct, where possible, treatable causes of AF or refer, as appropriate.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practice, refer to a cardiologist, any patient: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Who is young and has suspected underlying structural heart disease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With a pre-excitation syndrome such as Wolff-Parkinson-White syndrome.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With valvular heart disease associated with AF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With suspected heart failure.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Signs of stroke or heart failure may be subtle in some instances.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Bear in mind that rhythm control is often unsuccessful in critically ill patients and those with severely impaired ventricular systolic function, because AF is often precipitated/ exacerbated by increased sympathetic tone, inotropes, and vasopressors.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these patients, work to identify and correct precipitating factors and secondary causes and </a:t>
            </a:r>
            <a:r>
              <a:rPr lang="en-US" sz="2400" dirty="0" err="1"/>
              <a:t>optimise</a:t>
            </a:r>
            <a:r>
              <a:rPr lang="en-US" sz="2400" dirty="0"/>
              <a:t> background treatment.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EDB9F62-C909-46E8-BC78-79FE9481B31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13555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1" y="1349984"/>
            <a:ext cx="4277726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334298" y="1916110"/>
            <a:ext cx="11857702" cy="489364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amiodarone: 5 mg/kg intravenously over 20-120 minutes initially, repeat infusion according to response, maximum 1200 mg/ day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European Society of Cardiology recommends 300 mg intravenously over 30-60 minutes initially, followed by 900-1200 mg intravenously over 24 hours.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Consider intravenous amiodarone for acute control of heart rate in these patients.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rate control drugs in people with AF with a pre-excitation syndrome such as Wolff-Parkinson-White syndrome.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These drugs accelerate conduction down the accessory pathway to the ventricle putting the patient at risk of life-threatening arrhythmias, such as ventricular fibrillation and sudden death.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 is the second most common arrhythmia in WPWs, occurring in approximately 1/3 pts.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Atrial activity predominantly conducts down the accessory pathway, causing ventricular pre-excitation.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B3445A-45DD-45BF-8295-E8D3CFBAD3A4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61780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1664614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-35727"/>
            <a:ext cx="5672520" cy="46166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255639" y="720765"/>
            <a:ext cx="11857702" cy="6001643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 </a:t>
            </a:r>
            <a:r>
              <a:rPr lang="en-US" sz="2400" dirty="0" err="1"/>
              <a:t>Edoxaban</a:t>
            </a:r>
            <a:r>
              <a:rPr lang="en-US" sz="2400" dirty="0"/>
              <a:t>: 30-60 mg orally once daily OR</a:t>
            </a:r>
            <a:r>
              <a:rPr lang="uk-UA" sz="2400" dirty="0"/>
              <a:t> </a:t>
            </a:r>
            <a:r>
              <a:rPr lang="en-US" sz="2400" dirty="0"/>
              <a:t>Rivaroxaban: 15-20 mg orally once daily OR</a:t>
            </a:r>
            <a:r>
              <a:rPr lang="uk-UA" sz="2400" dirty="0"/>
              <a:t> </a:t>
            </a: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direct oral anticoagulant (DOAC) in preference to a vitamin K antagonist.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the CHA</a:t>
            </a:r>
            <a:r>
              <a:rPr lang="en-US" sz="2400" baseline="-25000" dirty="0"/>
              <a:t>2</a:t>
            </a:r>
            <a:r>
              <a:rPr lang="en-US" sz="2400" dirty="0"/>
              <a:t>DS</a:t>
            </a:r>
            <a:r>
              <a:rPr lang="en-US" sz="2400" baseline="-25000" dirty="0"/>
              <a:t>2</a:t>
            </a:r>
            <a:r>
              <a:rPr lang="en-US" sz="2400" dirty="0"/>
              <a:t>-VASc score to calculate stroke risk in all patients presenting with AF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indicated by the CHA</a:t>
            </a:r>
            <a:r>
              <a:rPr lang="en-US" sz="2400" baseline="-25000" dirty="0"/>
              <a:t>2</a:t>
            </a:r>
            <a:r>
              <a:rPr lang="en-US" sz="2400" dirty="0"/>
              <a:t>DS</a:t>
            </a:r>
            <a:r>
              <a:rPr lang="en-US" sz="2400" baseline="-25000" dirty="0"/>
              <a:t>2</a:t>
            </a:r>
            <a:r>
              <a:rPr lang="en-US" sz="2400" dirty="0"/>
              <a:t>-VASc score, start oral anticoagulation as soon as possible.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the HAS-BLED score to</a:t>
            </a:r>
            <a:r>
              <a:rPr lang="uk-UA" sz="2400" dirty="0"/>
              <a:t> </a:t>
            </a:r>
            <a:r>
              <a:rPr lang="en-US" sz="2400" dirty="0"/>
              <a:t>assess the risk of a major bleed</a:t>
            </a:r>
            <a:r>
              <a:rPr lang="uk-UA" sz="2400" dirty="0"/>
              <a:t>; </a:t>
            </a:r>
            <a:r>
              <a:rPr lang="en-US" sz="2400" dirty="0"/>
              <a:t>Identify modifiable risk factors for bleeding, such as uncontrolled hypertension, harmful alcohol consumption, labile INR if the patient is on warfarin, concurrent use of medication and reversible causes of </a:t>
            </a:r>
            <a:r>
              <a:rPr lang="en-US" sz="2400" dirty="0" err="1"/>
              <a:t>anaemia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bleeding risk scores to exclude anticoagulant treatment; a high score should not rule out anticoagulation.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Bleeding risk is dynamic and requires regular re-assessment; it should not be based on a single one-off assessment.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most people the benefit of anticoagulation outweighs the bleeding risk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people with an increased risk of bleeding the benefit of anticoagulation may not always outweigh the bleeding risk, and careful monitoring of bleeding risk is important.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217F0F-65FF-4679-B10D-DC9F31E1E020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54535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651890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795744" y="1130066"/>
            <a:ext cx="11238247" cy="563231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Bisoprolol: 1.25 mg orally OD initially, increase gradually, maximum 20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Metoprolol: 2.5 to 5 mg </a:t>
            </a:r>
            <a:r>
              <a:rPr lang="en-US" sz="2400" dirty="0" err="1"/>
              <a:t>i.v.</a:t>
            </a:r>
            <a:r>
              <a:rPr lang="en-US" sz="2400" dirty="0"/>
              <a:t>  or 50 mg orally BID or TID, maximum 300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Esmolol: 500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</a:t>
            </a:r>
            <a:r>
              <a:rPr lang="en-US" sz="2400" dirty="0" err="1"/>
              <a:t>i.v.</a:t>
            </a:r>
            <a:r>
              <a:rPr lang="en-US" sz="2400" dirty="0"/>
              <a:t> as a loading dose, maintenance dose 50-200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Carvedilol: 3.125 mg orally TID initially, maximum 50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Verapamil: 5-10 mg </a:t>
            </a:r>
            <a:r>
              <a:rPr lang="en-US" sz="2400" dirty="0" err="1"/>
              <a:t>i.v.</a:t>
            </a:r>
            <a:r>
              <a:rPr lang="en-US" sz="2400" dirty="0"/>
              <a:t>; 40-120 mg orally TID initially, maximum 480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Diltiazem: 60 mg orally TID initially, maximum 360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Digoxin: 0.75-1.5 mg/day orally for rapid </a:t>
            </a:r>
            <a:r>
              <a:rPr lang="en-US" sz="2400" dirty="0" err="1"/>
              <a:t>digitalisation</a:t>
            </a:r>
            <a:r>
              <a:rPr lang="en-US" sz="2400" dirty="0"/>
              <a:t>, then 0.125-0.25 mg/day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rate control to slow the patient’s heart rate in the presence of tachycardia.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atrioventricular nodal blocking drugs – either a standard beta-blocker, or a rate-limiting non-dihydropyridine </a:t>
            </a:r>
            <a:r>
              <a:rPr lang="en-US" sz="2400" dirty="0" err="1"/>
              <a:t>calciumchannel</a:t>
            </a:r>
            <a:r>
              <a:rPr lang="en-US" sz="2400" dirty="0"/>
              <a:t> blocker – as initial monotherapy.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Base the choice of drug on the person's symptoms, heart rate, comorbidities, and preferences when considering drug treatment.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monotherapy does not control symptoms, consider combination 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use rate control drugs in people with AF with a pre-excitation syndrome such as Wolff-Parkinson-White syndrome.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15E690F-C386-47C0-9962-4FAE645374E1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415892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986185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554026" y="1595856"/>
            <a:ext cx="11559315" cy="526297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Flecainide: 200-300 mg orally as a single dose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Amiodarone: 5-7 mg/kg </a:t>
            </a:r>
            <a:r>
              <a:rPr lang="en-US" sz="2400" dirty="0" err="1"/>
              <a:t>i.v.</a:t>
            </a:r>
            <a:r>
              <a:rPr lang="en-US" sz="2400" dirty="0"/>
              <a:t> over 1-2 hours, followed by 50 mg/hour </a:t>
            </a:r>
            <a:r>
              <a:rPr lang="en-US" sz="2400" dirty="0" err="1"/>
              <a:t>i.v.</a:t>
            </a:r>
            <a:r>
              <a:rPr lang="en-US" sz="2400" dirty="0"/>
              <a:t>, max 1200 mg/day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Start anticoagulation </a:t>
            </a:r>
            <a:r>
              <a:rPr lang="en-US" sz="2400" dirty="0" err="1"/>
              <a:t>precardioversion</a:t>
            </a:r>
            <a:r>
              <a:rPr lang="en-US" sz="2400" dirty="0"/>
              <a:t> as soon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patients with AF duration 24 to 48 hours who are undergoing cardioversion, initiate oral anticoagulation for at least 4 weeks after cardioversion.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is an optional step for those with AF onset definitely less than 24 hours.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Consider either pharmacological or electrical cardioversion depending on clinical circumstances, patient preferences, and resources, to reduce symptoms.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Electrical cardioversion restores sinus rhythm quicker and more effectively than pharmacological cardioversion and is associated with shorter hospital stays.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Pharmacological cardioversion, however, does not require fasting or sedation.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choice of flecainide or amiodarone to people with no evidence of structural or </a:t>
            </a:r>
            <a:r>
              <a:rPr lang="en-US" sz="2400" dirty="0" err="1"/>
              <a:t>ischaemic</a:t>
            </a:r>
            <a:r>
              <a:rPr lang="en-US" sz="2400" dirty="0"/>
              <a:t> heart disease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Amiodarone to people with evidence of structural heart disease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A9DC3D0-2866-4387-993E-8C0DE34F6651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390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1322357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973394" y="2946881"/>
            <a:ext cx="11139947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Edoxaban</a:t>
            </a:r>
            <a:r>
              <a:rPr lang="en-US" sz="2400" dirty="0"/>
              <a:t>: 30-60 mg orally once daily OR</a:t>
            </a:r>
            <a:r>
              <a:rPr lang="uk-UA" sz="2400" dirty="0"/>
              <a:t>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Rivaroxaban: 15-20 mg orally once daily OR</a:t>
            </a:r>
            <a:r>
              <a:rPr lang="uk-UA" sz="2400" dirty="0"/>
              <a:t> </a:t>
            </a: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direct oral anticoagulant (DOAC) in preference to a vitamin K antagonist.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2946117-6A91-46D2-BA03-1783AC131F5B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63871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1636990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8102B42-760C-4D45-ACFC-187AC7A2FD65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72689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7" y="-1946784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2011089"/>
            <a:ext cx="700126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88491" y="101929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973394" y="2946881"/>
            <a:ext cx="11139947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Edoxaban</a:t>
            </a:r>
            <a:r>
              <a:rPr lang="en-US" sz="2400" dirty="0"/>
              <a:t>: 30-60 mg orally once daily OR</a:t>
            </a:r>
            <a:r>
              <a:rPr lang="uk-UA" sz="2400" dirty="0"/>
              <a:t>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Rivaroxaban: 15-20 mg orally once daily OR</a:t>
            </a:r>
            <a:r>
              <a:rPr lang="uk-UA" sz="2400" dirty="0"/>
              <a:t> </a:t>
            </a: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a direct oral anticoagulant (DOAC) in preference to a vitamin K antagonist.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F3FB62-4C1B-4D19-9082-22F2D02C4456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6801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05602" y="4901370"/>
            <a:ext cx="4444875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4044" y="340351"/>
            <a:ext cx="11139947" cy="267765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Bisoprolol: 1.25 mg orally OD initially, increase gradually, maximum 20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Metoprolol: 2.5 to 5 mg </a:t>
            </a:r>
            <a:r>
              <a:rPr lang="en-US" sz="2400" dirty="0" err="1"/>
              <a:t>i.v.</a:t>
            </a:r>
            <a:r>
              <a:rPr lang="en-US" sz="2400" dirty="0"/>
              <a:t>  or 50 mg orally BID or TID, maximum 300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Esmolol: 500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</a:t>
            </a:r>
            <a:r>
              <a:rPr lang="en-US" sz="2400" dirty="0" err="1"/>
              <a:t>i.v.</a:t>
            </a:r>
            <a:r>
              <a:rPr lang="en-US" sz="2400" dirty="0"/>
              <a:t> as a loading dose, maintenance dose 50-200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/>
              <a:t>g/kg/min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Carvedilol: 3.125 mg orally TID initially, maximum 50 mg/day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Verapamil: 5-10 mg </a:t>
            </a:r>
            <a:r>
              <a:rPr lang="en-US" sz="2400" dirty="0" err="1"/>
              <a:t>i.v.</a:t>
            </a:r>
            <a:r>
              <a:rPr lang="en-US" sz="2400" dirty="0"/>
              <a:t>; 40-120 mg orally TID initially, maximum 480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Diltiazem: 60 mg orally TID initially, maximum 360 mg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Digoxin: 0.75-1.5 mg/day orally for rapid </a:t>
            </a:r>
            <a:r>
              <a:rPr lang="en-US" sz="2400" dirty="0" err="1"/>
              <a:t>digitalisation</a:t>
            </a:r>
            <a:r>
              <a:rPr lang="en-US" sz="2400" dirty="0"/>
              <a:t>, then 0.125-0.25 mg/day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66EB37-E20D-41AD-9DB1-D5C28DC0CB4F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286158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112080" y="5234871"/>
            <a:ext cx="6814449" cy="66498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94044" y="340351"/>
            <a:ext cx="11139947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onset of AF is 48 hours or more, or is uncertain: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Make a plan for therapeutic anticoagulation for a minimum of 3 weeks followed by elective electrical or pharmacological cardioversion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Continue therapeutic anticoagulation for 4 weeks after cardioversion (in patients without a need for long-term anticoagulation).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patient is already on therapeutic anticoagulation, proceed with cardioversion.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F8022FC-260F-4D34-86A2-EE138F70901A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03927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112080" y="5728881"/>
            <a:ext cx="6814449" cy="46544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E1F718-6C16-46AD-B70A-1B8877DE5B40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23411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298892" y="6043513"/>
            <a:ext cx="6814449" cy="46544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182DACD-4FA0-48B2-AB31-DAE91C37E2B2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2809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F1684-57D6-4AA0-BE18-04F651BA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5" y="0"/>
            <a:ext cx="1155931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>
            <a:off x="5426713" y="6431886"/>
            <a:ext cx="6814449" cy="46544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-93060" y="4333108"/>
            <a:ext cx="5672520" cy="6649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AC212C-FC76-4A79-97AA-C108760436DC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AF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71240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flutter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62D5B-28DA-44CD-B150-A5B6D706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2301482"/>
            <a:ext cx="11801475" cy="4037749"/>
          </a:xfrm>
        </p:spPr>
        <p:txBody>
          <a:bodyPr>
            <a:normAutofit/>
          </a:bodyPr>
          <a:lstStyle/>
          <a:p>
            <a:r>
              <a:rPr lang="uk-UA" sz="2800" dirty="0"/>
              <a:t>Чоловік 77 років звернувся зі скаргами на серцебиття та появу нової задишки, особливо при фізичному навантаженні. </a:t>
            </a:r>
          </a:p>
          <a:p>
            <a:r>
              <a:rPr lang="uk-UA" sz="2800" dirty="0"/>
              <a:t>У дитинстві він хворів на ревматизм. </a:t>
            </a:r>
          </a:p>
          <a:p>
            <a:r>
              <a:rPr lang="uk-UA" sz="2800" dirty="0"/>
              <a:t>Йому сказали, що у нього шум, але він не пам'ятає, щоб йому робили </a:t>
            </a:r>
            <a:r>
              <a:rPr lang="uk-UA" sz="2800" dirty="0" err="1"/>
              <a:t>ехокардіограму</a:t>
            </a:r>
            <a:r>
              <a:rPr lang="uk-UA" sz="2800" dirty="0"/>
              <a:t>. </a:t>
            </a:r>
          </a:p>
          <a:p>
            <a:r>
              <a:rPr lang="uk-UA" sz="2800" dirty="0"/>
              <a:t>В іншому він здоровий.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831919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history</a:t>
            </a:r>
            <a:br>
              <a:rPr lang="en-US" dirty="0"/>
            </a:br>
            <a:r>
              <a:rPr lang="en-US" dirty="0"/>
              <a:t>atrial flutter</a:t>
            </a:r>
            <a:endParaRPr lang="ru-UA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36D5EB7-2D28-4631-8D98-17F9EFA12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E5F387-AD22-4BCF-85A5-AE1243043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341" y="1760189"/>
            <a:ext cx="8667750" cy="505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854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5034037" y="1408981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2020012"/>
            <a:ext cx="11296650" cy="452431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Urgently identify any patient with features of </a:t>
            </a:r>
            <a:r>
              <a:rPr lang="en-US" sz="2400" dirty="0" err="1"/>
              <a:t>haemodynamic</a:t>
            </a:r>
            <a:r>
              <a:rPr lang="en-US" sz="2400" dirty="0"/>
              <a:t> instability, which include: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Shock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Syncope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Myocardial </a:t>
            </a:r>
            <a:r>
              <a:rPr lang="en-US" sz="2400" dirty="0" err="1"/>
              <a:t>ischaemia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Acute, severe heart failure (</a:t>
            </a:r>
            <a:r>
              <a:rPr lang="en-US" sz="2400" dirty="0" err="1"/>
              <a:t>characterised</a:t>
            </a:r>
            <a:r>
              <a:rPr lang="en-US" sz="2400" dirty="0"/>
              <a:t> by acute pulmonary </a:t>
            </a:r>
            <a:r>
              <a:rPr lang="en-US" sz="2400" dirty="0" err="1"/>
              <a:t>oedema</a:t>
            </a:r>
            <a:r>
              <a:rPr lang="en-US" sz="2400" dirty="0"/>
              <a:t> or raised jugular venous pressure)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Organise</a:t>
            </a:r>
            <a:r>
              <a:rPr lang="en-US" sz="2400" dirty="0"/>
              <a:t> immediate </a:t>
            </a:r>
            <a:r>
              <a:rPr lang="en-US" sz="2400" dirty="0" err="1"/>
              <a:t>synchronised</a:t>
            </a:r>
            <a:r>
              <a:rPr lang="en-US" sz="2400" dirty="0"/>
              <a:t> direct current (DC) cardioversion.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Call for </a:t>
            </a:r>
            <a:r>
              <a:rPr lang="en-US" sz="2400" dirty="0" err="1"/>
              <a:t>anaesthetic</a:t>
            </a:r>
            <a:r>
              <a:rPr lang="en-US" sz="2400" dirty="0"/>
              <a:t> support to ensure any conscious patient has sedation or general </a:t>
            </a:r>
            <a:r>
              <a:rPr lang="en-US" sz="2400" dirty="0" err="1"/>
              <a:t>anaesthesia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Give up to three shocks.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the initial shock, use 70 to 120 J of energy.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Give subsequent shocks using stepwise increases in energy.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8EBB375-77B2-4C96-B1E4-88CFC2011C21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24385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45546" y="1861265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3638642"/>
            <a:ext cx="11296650" cy="304698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patient has new-onset atrial flutter and is receiving no, or subtherapeutic, anticoagulation, start initial parenteral anticoagulation and continue this until you have made a full assessment.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Unfractionated heparin or a low molecular weight heparin (LMWH) such as enoxaparin are options.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Transition patients who are started on unfractionated heparin or an LMWH to a direct oral anticoagulant (e.g., rivaroxaban, apixaban, </a:t>
            </a:r>
            <a:r>
              <a:rPr lang="en-US" sz="2400" dirty="0" err="1"/>
              <a:t>edoxaban</a:t>
            </a:r>
            <a:r>
              <a:rPr lang="en-US" sz="2400" dirty="0"/>
              <a:t>, or dabigatran), or warfarin, when appropriate, and after assessment of stroke and bleeding risk.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A900AF-BD51-44D0-9444-E2C7152FEA23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2604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45546" y="2402041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3156861"/>
            <a:ext cx="11296650" cy="34163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While assessing the patient, start resuscitation measures.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 controlled oxygen therapy.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 upper SpO2 limit of 96% is reasonable when administering supplemental oxygen to most patients with acute illness who are not at risk of hypercapnia.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lower target SpO2 of 88% to 92% is appropriate if the patient is at risk of hypercapnic respiratory failure.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 the ECG and blood pressure.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Obtain intravenous access.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Identify and treat any reversible causes (e.g., electrolyte abnormalities).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6D54719-5343-4052-8471-A436B2C410F3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86829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13236-884F-48A4-99E7-D17DA803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9" y="172370"/>
            <a:ext cx="11296650" cy="3214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5A93-D884-4DCC-8432-8A743A97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119010" y="402625"/>
            <a:ext cx="9603275" cy="1049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algorithm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95B8119-391C-4230-8415-CD017625F88D}"/>
              </a:ext>
            </a:extLst>
          </p:cNvPr>
          <p:cNvSpPr/>
          <p:nvPr/>
        </p:nvSpPr>
        <p:spPr>
          <a:xfrm flipV="1">
            <a:off x="4945546" y="2864159"/>
            <a:ext cx="6921911" cy="46211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F32F219-C3B0-4974-9578-FA4C618ACF9D}"/>
              </a:ext>
            </a:extLst>
          </p:cNvPr>
          <p:cNvSpPr/>
          <p:nvPr/>
        </p:nvSpPr>
        <p:spPr>
          <a:xfrm>
            <a:off x="423480" y="770560"/>
            <a:ext cx="4227178" cy="71711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1CC18F-7F77-4AE4-9504-9E775693701C}"/>
              </a:ext>
            </a:extLst>
          </p:cNvPr>
          <p:cNvSpPr txBox="1"/>
          <p:nvPr/>
        </p:nvSpPr>
        <p:spPr>
          <a:xfrm>
            <a:off x="806859" y="3824310"/>
            <a:ext cx="11296650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Treatment recommended for ALL patients in selected patient group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Apixaban: 2.5 to 5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Edoxaban</a:t>
            </a:r>
            <a:r>
              <a:rPr lang="en-US" sz="2400" dirty="0"/>
              <a:t>: 30 – 60 mg orally once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Rivaroxaban: 15-20 mg orally once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Dabigatran: 110-150 mg orally twice daily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Warfarin: 5-10 mg orally once daily initially, adjust dose according to target INR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63535D6-7277-4E1F-BB05-08919D9A7EAD}"/>
              </a:ext>
            </a:extLst>
          </p:cNvPr>
          <p:cNvSpPr/>
          <p:nvPr/>
        </p:nvSpPr>
        <p:spPr>
          <a:xfrm>
            <a:off x="11106150" y="118639"/>
            <a:ext cx="11811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/>
              <a:t>AFl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95085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</p:bldLst>
  </p:timing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0b7ca45-b60c-42e8-bffa-54e603c66290">
      <UserInfo>
        <DisplayName>Emergency conditions in cardiovascular diseases: algorithms for diagnosis and treatment, analysis of clinical situations — участники</DisplayName>
        <AccountId>35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16e4f4f947e0139a151e90979b653e7d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8618f6d1aa5ca061df65f9e99d31890c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EA1C31-7AE6-42C2-9D13-41B73FE659F1}">
  <ds:schemaRefs>
    <ds:schemaRef ds:uri="http://schemas.microsoft.com/office/2006/metadata/properties"/>
    <ds:schemaRef ds:uri="http://schemas.microsoft.com/office/infopath/2007/PartnerControls"/>
    <ds:schemaRef ds:uri="30b7ca45-b60c-42e8-bffa-54e603c66290"/>
  </ds:schemaRefs>
</ds:datastoreItem>
</file>

<file path=customXml/itemProps2.xml><?xml version="1.0" encoding="utf-8"?>
<ds:datastoreItem xmlns:ds="http://schemas.openxmlformats.org/officeDocument/2006/customXml" ds:itemID="{75C2FC9F-B111-43E2-8D1D-4FDAFFFEBD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B33051-CA5D-4E13-947C-414BDB3CC8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12522</TotalTime>
  <Words>5895</Words>
  <Application>Microsoft Office PowerPoint</Application>
  <PresentationFormat>Widescreen</PresentationFormat>
  <Paragraphs>623</Paragraphs>
  <Slides>85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Галерея</vt:lpstr>
      <vt:lpstr>Порушення серцевого ритму та провідності</vt:lpstr>
      <vt:lpstr>АНАЛІЗ РИТМУ ЕКГ</vt:lpstr>
      <vt:lpstr>АНАЛІЗ РИТМУ ЕКГ</vt:lpstr>
      <vt:lpstr>АНАЛІЗ РИТМУ ЕКГ</vt:lpstr>
      <vt:lpstr>АНАЛІЗ РИТМУ ЕКГ</vt:lpstr>
      <vt:lpstr>АНАЛІЗ РИТМУ ЕКГ</vt:lpstr>
      <vt:lpstr>АНАЛІЗ РИТМУ ЕКГ</vt:lpstr>
      <vt:lpstr>АНАЛІЗ РИТМУ ЕКГ</vt:lpstr>
      <vt:lpstr>АНАЛІЗ РИТМУ ЕКГ</vt:lpstr>
      <vt:lpstr>АНАЛІЗ РИТМУ ЕКГ</vt:lpstr>
      <vt:lpstr>НОРМАЛЬНИЙ СИНУСОВИЙ РИТМ</vt:lpstr>
      <vt:lpstr>Синусна брадікардія</vt:lpstr>
      <vt:lpstr>SINUS TACHYCARDIA</vt:lpstr>
      <vt:lpstr>SINUS ARRHYTHMIA</vt:lpstr>
      <vt:lpstr>SINUS PAUSE (SINUS ARREST)</vt:lpstr>
      <vt:lpstr>SINUS PAUSE (SINUS ARREST)</vt:lpstr>
      <vt:lpstr>SINOATRIAL (SA) BLOCK</vt:lpstr>
      <vt:lpstr>WANDERING ATRIAL PACEMAKER (WAP)</vt:lpstr>
      <vt:lpstr>MULTIFOCAL ATRIAL TACHYCARDIA (MAT)</vt:lpstr>
      <vt:lpstr>PREMATURE ATRIAL CONTRACTION (PAC)</vt:lpstr>
      <vt:lpstr>ATRIAL TACHYCARDIA</vt:lpstr>
      <vt:lpstr>ATRIAL FLUTTER</vt:lpstr>
      <vt:lpstr>ATRIAL FIBRILLATION</vt:lpstr>
      <vt:lpstr>WOLFF-PARKINSON-WHITE (WPW) SYNDROME</vt:lpstr>
      <vt:lpstr>IDIOVENTRICULAR RHYTHM</vt:lpstr>
      <vt:lpstr>ACCELERATED IDIOVENTRICULAR RHYTHM</vt:lpstr>
      <vt:lpstr>PREMATURE VENTRICULAR CONTRACTION (PVC)</vt:lpstr>
      <vt:lpstr>PREMATURE VENTRICULAR CONTRACTION (PVC)</vt:lpstr>
      <vt:lpstr>PREMATURE VENTRICULAR CONTRACTION (PVC)</vt:lpstr>
      <vt:lpstr>PREMATURE VENTRICULAR CONTRACTION (PVC)</vt:lpstr>
      <vt:lpstr>VENTRICULAR TACHYCARDIA (VT): MONOMORPHIC</vt:lpstr>
      <vt:lpstr>VENTRICULAR TACHYCARDIA (VT): POLYMORPHIC</vt:lpstr>
      <vt:lpstr>VENTRICULAR TACHYCARDIA (VT): TORSADE DE POINTES</vt:lpstr>
      <vt:lpstr>VENTRICULAR FIBRILLATION (VF)</vt:lpstr>
      <vt:lpstr>ASYSTOLE</vt:lpstr>
      <vt:lpstr>FIRST-DEGREE AV BLOCK</vt:lpstr>
      <vt:lpstr>AV-блокада другого ступеню,  тип І (MOBITZ I або Венкебах)</vt:lpstr>
      <vt:lpstr>AV-блокада другого ступеню,  тип ІІ (MOBITZ II)</vt:lpstr>
      <vt:lpstr>AV-блокада третього ступеню</vt:lpstr>
      <vt:lpstr>Внутришлуночкова блокада</vt:lpstr>
      <vt:lpstr>Case history AV-block</vt:lpstr>
      <vt:lpstr>Case history AV-block</vt:lpstr>
      <vt:lpstr>Case history AV-block</vt:lpstr>
      <vt:lpstr>Case history AV-block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Клінічний випадок  стійка шлуночкова тахікардія</vt:lpstr>
      <vt:lpstr>Клінічний випадок  стійка шлуночкова тахікардія</vt:lpstr>
      <vt:lpstr>Клінічний випадок  стійка шлуночкова тахікардія</vt:lpstr>
      <vt:lpstr>Клінічний випадок  стійка шлуночкова тахікардія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Case history atrial fibrillation</vt:lpstr>
      <vt:lpstr>Case history atrial fibrillation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Treatment algorithm</vt:lpstr>
      <vt:lpstr>Case history atrial flutter</vt:lpstr>
      <vt:lpstr>Case history atrial flutter</vt:lpstr>
      <vt:lpstr>Treatment algorithm</vt:lpstr>
      <vt:lpstr>Treatment algorithm</vt:lpstr>
      <vt:lpstr>Treatment algorithm</vt:lpstr>
      <vt:lpstr>Treatment algorithm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Rhythm and Conduct Abnormalities</dc:title>
  <dc:creator>Leonid Kholopov</dc:creator>
  <cp:lastModifiedBy>LENOVO</cp:lastModifiedBy>
  <cp:revision>79</cp:revision>
  <dcterms:created xsi:type="dcterms:W3CDTF">2023-08-23T12:02:16Z</dcterms:created>
  <dcterms:modified xsi:type="dcterms:W3CDTF">2024-02-19T08:44:18Z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</Properties>
</file>