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7" r:id="rId5"/>
    <p:sldId id="258"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59" r:id="rId26"/>
    <p:sldId id="260" r:id="rId27"/>
    <p:sldId id="281" r:id="rId28"/>
    <p:sldId id="262" r:id="rId29"/>
    <p:sldId id="282" r:id="rId30"/>
    <p:sldId id="283" r:id="rId31"/>
    <p:sldId id="284" r:id="rId32"/>
    <p:sldId id="285" r:id="rId33"/>
    <p:sldId id="286" r:id="rId34"/>
    <p:sldId id="287" r:id="rId35"/>
    <p:sldId id="288" r:id="rId36"/>
    <p:sldId id="289" r:id="rId37"/>
    <p:sldId id="290" r:id="rId38"/>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Помір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0" d="100"/>
          <a:sy n="90" d="100"/>
        </p:scale>
        <p:origin x="37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0307A7-4BB7-41C1-A40B-506C896D1978}" type="datetimeFigureOut">
              <a:rPr lang="uk-UA" smtClean="0"/>
              <a:t>19.02.2024</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98F015-2F1F-49B9-B8AA-CE77C421E100}" type="slidenum">
              <a:rPr lang="uk-UA" smtClean="0"/>
              <a:t>‹#›</a:t>
            </a:fld>
            <a:endParaRPr lang="uk-UA"/>
          </a:p>
        </p:txBody>
      </p:sp>
    </p:spTree>
    <p:extLst>
      <p:ext uri="{BB962C8B-B14F-4D97-AF65-F5344CB8AC3E}">
        <p14:creationId xmlns:p14="http://schemas.microsoft.com/office/powerpoint/2010/main" val="2810875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381000" y="685800"/>
            <a:ext cx="6096000" cy="3429000"/>
          </a:xfrm>
          <a:prstGeom prst="rect">
            <a:avLst/>
          </a:prstGeom>
          <a:noFill/>
          <a:ln w="12700">
            <a:miter lim="800000"/>
          </a:ln>
        </p:spPr>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dirty="0">
                <a:latin typeface="Arial" pitchFamily="34" charset="0"/>
                <a:ea typeface="Arial" pitchFamily="34" charset="0"/>
              </a:rPr>
              <a:t> </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59040CE2-8839-46ED-A0D4-5503F675E9A5}" type="slidenum">
              <a:rPr lang="en-US" altLang="en-US" sz="1200"/>
              <a:t>3</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C398F015-2F1F-49B9-B8AA-CE77C421E100}" type="slidenum">
              <a:rPr lang="uk-UA" smtClean="0"/>
              <a:t>4</a:t>
            </a:fld>
            <a:endParaRPr lang="uk-UA"/>
          </a:p>
        </p:txBody>
      </p:sp>
    </p:spTree>
    <p:extLst>
      <p:ext uri="{BB962C8B-B14F-4D97-AF65-F5344CB8AC3E}">
        <p14:creationId xmlns:p14="http://schemas.microsoft.com/office/powerpoint/2010/main" val="724995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381000" y="685800"/>
            <a:ext cx="6096000" cy="3429000"/>
          </a:xfrm>
          <a:prstGeom prst="rect">
            <a:avLst/>
          </a:prstGeom>
          <a:noFill/>
          <a:ln w="12700">
            <a:miter lim="800000"/>
          </a:ln>
        </p:spPr>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dirty="0">
                <a:latin typeface="Arial" pitchFamily="34" charset="0"/>
                <a:ea typeface="Arial" pitchFamily="34" charset="0"/>
              </a:rPr>
              <a:t>
</a:t>
            </a:r>
          </a:p>
          <a:p>
            <a:pPr marL="0" lvl="0" indent="0"/>
            <a:r>
              <a:rPr lang="en-US" altLang="en-US" dirty="0">
                <a:latin typeface="Arial" pitchFamily="34" charset="0"/>
                <a:ea typeface="Arial" pitchFamily="34" charset="0"/>
              </a:rPr>
              <a:t>Unless provided in the caption above, the following copyright applies to the content of this slide: This article has been co-published with permission in the European Heart Journal and European Journal of Heart Failure. © the European Society of Cardiology 2021. All rights reserved. The articles are identical except for minor stylistic and spelling differences in keeping with each journal’s style. Either citation can be used when citing this article. For permissions, please email </a:t>
            </a:r>
            <a:r>
              <a:rPr lang="en-US" altLang="en-US" dirty="0" err="1">
                <a:latin typeface="Arial" pitchFamily="34" charset="0"/>
                <a:ea typeface="Arial" pitchFamily="34" charset="0"/>
              </a:rPr>
              <a:t>journals.permissions@oup.com.This</a:t>
            </a:r>
            <a:r>
              <a:rPr lang="en-US" altLang="en-US" dirty="0">
                <a:latin typeface="Arial" pitchFamily="34" charset="0"/>
                <a:ea typeface="Arial" pitchFamily="34" charset="0"/>
              </a:rPr>
              <a:t> article is published and distributed under the terms of the Oxford University Press, Standard Journals Publication Model (https://academic.oup.com/journals/pages/open_access/funder_policies/chorus/standard_publication_model)</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4F0CFFB3-A51C-4E54-91DD-4A5EECAFD960}" type="slidenum">
              <a:rPr lang="en-US" altLang="en-US" sz="1200"/>
              <a:t>7</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F3E114-C851-4ABF-AA5E-F81E8E1DF85F}"/>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EE3DE60A-7D86-4224-97BB-77FC28AE43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5B8A420C-10BF-452E-A139-FC47FF1C3143}"/>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20777D58-B5CC-49ED-B8BB-8B9144E7DD6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235A29F-687D-4F03-B110-D45379C992F8}"/>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1843926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EBA246-E8E0-4634-816A-4ADDB8BAAD79}"/>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3CD24C9B-231F-453B-BBB4-5491EF3709DD}"/>
              </a:ext>
            </a:extLst>
          </p:cNvPr>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1D1E724D-3A82-4B17-8DF6-062C2E885B54}"/>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1051F230-BC6A-4D34-AFC2-20338777C8F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26E7BCE-D34F-41E5-8F52-9B6891E17C6E}"/>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2809763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203663-FA42-43BE-ABF1-A9B44ECC53AA}"/>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69E3ADFC-5363-48F9-8DF6-E02B153063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Відредагуйте стиль зразка тексту</a:t>
            </a:r>
          </a:p>
        </p:txBody>
      </p:sp>
      <p:sp>
        <p:nvSpPr>
          <p:cNvPr id="4" name="Місце для дати 3">
            <a:extLst>
              <a:ext uri="{FF2B5EF4-FFF2-40B4-BE49-F238E27FC236}">
                <a16:creationId xmlns:a16="http://schemas.microsoft.com/office/drawing/2014/main" id="{F5C15154-B2AF-4AEE-B822-F04E7EDD49C4}"/>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ED090347-3129-4005-AEBF-37383E697D72}"/>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1E49021-A28B-45BE-B3E3-D92B5ED906BD}"/>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860450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125F2B-528D-416C-B628-B2A9F1AC346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4F02B629-7B29-4CFA-9822-2FD58F8B8758}"/>
              </a:ext>
            </a:extLst>
          </p:cNvPr>
          <p:cNvSpPr>
            <a:spLocks noGrp="1"/>
          </p:cNvSpPr>
          <p:nvPr>
            <p:ph sz="half" idx="1"/>
          </p:nvPr>
        </p:nvSpPr>
        <p:spPr>
          <a:xfrm>
            <a:off x="838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B6D4C9F5-CD93-4BD1-8BA0-4877F062F51C}"/>
              </a:ext>
            </a:extLst>
          </p:cNvPr>
          <p:cNvSpPr>
            <a:spLocks noGrp="1"/>
          </p:cNvSpPr>
          <p:nvPr>
            <p:ph sz="half" idx="2"/>
          </p:nvPr>
        </p:nvSpPr>
        <p:spPr>
          <a:xfrm>
            <a:off x="6172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32EE3B9D-C84B-4A0C-B669-7759E99D8918}"/>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6" name="Місце для нижнього колонтитула 5">
            <a:extLst>
              <a:ext uri="{FF2B5EF4-FFF2-40B4-BE49-F238E27FC236}">
                <a16:creationId xmlns:a16="http://schemas.microsoft.com/office/drawing/2014/main" id="{CFA6A41C-BF37-440B-9C4A-0D47E7A65DD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3B8C8F61-5C3D-4938-BAD1-53F9B161F396}"/>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3067768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20A962-7A22-4F69-AC97-609F8E6A8E06}"/>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484DF63C-D640-4324-9A1B-BBCDB6A9CA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Місце для вмісту 3">
            <a:extLst>
              <a:ext uri="{FF2B5EF4-FFF2-40B4-BE49-F238E27FC236}">
                <a16:creationId xmlns:a16="http://schemas.microsoft.com/office/drawing/2014/main" id="{D9128704-52CF-4250-BC75-61A06ECA920B}"/>
              </a:ext>
            </a:extLst>
          </p:cNvPr>
          <p:cNvSpPr>
            <a:spLocks noGrp="1"/>
          </p:cNvSpPr>
          <p:nvPr>
            <p:ph sz="half" idx="2"/>
          </p:nvPr>
        </p:nvSpPr>
        <p:spPr>
          <a:xfrm>
            <a:off x="839788" y="2505075"/>
            <a:ext cx="5157787"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2C53FB1E-0724-472D-BCB1-117F96AE9C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Місце для вмісту 5">
            <a:extLst>
              <a:ext uri="{FF2B5EF4-FFF2-40B4-BE49-F238E27FC236}">
                <a16:creationId xmlns:a16="http://schemas.microsoft.com/office/drawing/2014/main" id="{1BF97728-2513-4C79-96A8-3A3806FA24BD}"/>
              </a:ext>
            </a:extLst>
          </p:cNvPr>
          <p:cNvSpPr>
            <a:spLocks noGrp="1"/>
          </p:cNvSpPr>
          <p:nvPr>
            <p:ph sz="quarter" idx="4"/>
          </p:nvPr>
        </p:nvSpPr>
        <p:spPr>
          <a:xfrm>
            <a:off x="6172200" y="2505075"/>
            <a:ext cx="5183188"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4BF7D9A5-74C8-46E2-BB1A-FB84A4FB9BFB}"/>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8" name="Місце для нижнього колонтитула 7">
            <a:extLst>
              <a:ext uri="{FF2B5EF4-FFF2-40B4-BE49-F238E27FC236}">
                <a16:creationId xmlns:a16="http://schemas.microsoft.com/office/drawing/2014/main" id="{EDD6BDFC-BF30-4F6B-B3B6-51A00B891F55}"/>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E54F3771-A65F-4009-A2BB-F9514D92A3F0}"/>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152252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634653-C40F-445B-8C48-3780F079520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20E2D35B-E3FE-4FE4-8E30-0847A78A164F}"/>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4" name="Місце для нижнього колонтитула 3">
            <a:extLst>
              <a:ext uri="{FF2B5EF4-FFF2-40B4-BE49-F238E27FC236}">
                <a16:creationId xmlns:a16="http://schemas.microsoft.com/office/drawing/2014/main" id="{34D2CDB8-177B-465A-AED1-937D5609ACF0}"/>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F95A343B-448E-43A5-B1E6-EB808C1D6429}"/>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1033328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8D3C3CBC-E4EA-4E2F-96E0-D5E8F6A4A116}"/>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3" name="Місце для нижнього колонтитула 2">
            <a:extLst>
              <a:ext uri="{FF2B5EF4-FFF2-40B4-BE49-F238E27FC236}">
                <a16:creationId xmlns:a16="http://schemas.microsoft.com/office/drawing/2014/main" id="{BAFD76E5-C9A0-45F7-8950-0AA826320D04}"/>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A97F4CED-649B-4CC6-B1B0-743645B6C41F}"/>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3064632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605853-89DC-456C-B40E-3C17EE7F962B}"/>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4C462827-09F8-495A-98B9-722D793B59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657DBF11-467C-4346-8CF2-F3F00D4AC9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id="{66A2C96D-7238-4B66-A492-7E4BB3D1BDC2}"/>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6" name="Місце для нижнього колонтитула 5">
            <a:extLst>
              <a:ext uri="{FF2B5EF4-FFF2-40B4-BE49-F238E27FC236}">
                <a16:creationId xmlns:a16="http://schemas.microsoft.com/office/drawing/2014/main" id="{8279946B-F984-4680-A844-8A9BB6F82E11}"/>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9FD03F4-B1D3-482B-A73B-AA90B4F2DDBC}"/>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3953059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2C80ED-A437-4F59-B49C-3B26E6031FFD}"/>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E059519C-DEC1-421D-BC03-5388ACD12B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5C230DB7-6639-4E8D-84A7-FB58ADFEA5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id="{2481CA5E-AE10-498A-86BA-310043406167}"/>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6" name="Місце для нижнього колонтитула 5">
            <a:extLst>
              <a:ext uri="{FF2B5EF4-FFF2-40B4-BE49-F238E27FC236}">
                <a16:creationId xmlns:a16="http://schemas.microsoft.com/office/drawing/2014/main" id="{2C1564F3-FA91-4A51-A861-E463542181F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5BD7CF68-B181-444B-A17C-2454BA8359C1}"/>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4110874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B2FAF3-8889-454A-9CA4-C5E85A57A54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B7D5EF48-AEED-4000-973C-D8ACFDECA538}"/>
              </a:ext>
            </a:extLst>
          </p:cNvPr>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3FFCA75-3683-4A1F-9EF8-5A00A143A955}"/>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F2040C5C-FCDF-46F0-AB5E-1AD77813ACC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336E72BF-925E-436E-9D51-A1C1586BBCE3}"/>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3413959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9A3C135F-ECA4-4A6E-8CE4-BCB36457D4EE}"/>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C83941A4-213C-40E1-BCF5-00E3C7000F86}"/>
              </a:ext>
            </a:extLst>
          </p:cNvPr>
          <p:cNvSpPr>
            <a:spLocks noGrp="1"/>
          </p:cNvSpPr>
          <p:nvPr>
            <p:ph type="body" orient="vert" idx="1"/>
          </p:nvPr>
        </p:nvSpPr>
        <p:spPr>
          <a:xfrm>
            <a:off x="838200" y="365125"/>
            <a:ext cx="7734300" cy="5811838"/>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09A0397C-5F2F-4408-8852-8F6C610A62ED}"/>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A8ACB24C-47F9-4489-97AE-8621CABDC6E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F6C56A3-6592-40B7-A9FE-F141A2D1C0B5}"/>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3910471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80731"/>
            <a:ext cx="10972800" cy="44418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p:cNvSpPr>
            <a:spLocks noGrp="1"/>
          </p:cNvSpPr>
          <p:nvPr>
            <p:ph type="title"/>
          </p:nvPr>
        </p:nvSpPr>
        <p:spPr bwMode="auto">
          <a:xfrm>
            <a:off x="609601" y="425451"/>
            <a:ext cx="8145137" cy="612775"/>
          </a:xfrm>
          <a:prstGeom prst="rect">
            <a:avLst/>
          </a:prstGeom>
          <a:noFill/>
          <a:ln>
            <a:noFill/>
          </a:ln>
        </p:spPr>
        <p:txBody>
          <a:bodyPr/>
          <a:lstStyle/>
          <a:p>
            <a:pPr lvl="0"/>
            <a:r>
              <a:rPr lang="en-US" altLang="en-US"/>
              <a:t>Click to edit Master title style</a:t>
            </a:r>
          </a:p>
        </p:txBody>
      </p:sp>
      <p:sp>
        <p:nvSpPr>
          <p:cNvPr id="2054" name="Footer Placeholder 3"/>
          <p:cNvSpPr>
            <a:spLocks noGrp="1"/>
          </p:cNvSpPr>
          <p:nvPr>
            <p:ph type="ftr" sz="quarter" idx="10"/>
          </p:nvPr>
        </p:nvSpPr>
        <p:spPr>
          <a:xfrm>
            <a:off x="0" y="5994400"/>
            <a:ext cx="10236200" cy="863600"/>
          </a:xfrm>
          <a:prstGeom prst="rect">
            <a:avLst/>
          </a:prstGeom>
        </p:spPr>
        <p:txBody>
          <a:bodyPr vert="horz" lIns="180000" tIns="0" rIns="180000" bIns="0" rtlCol="0" anchor="ctr"/>
          <a:lstStyle>
            <a:lvl1pPr eaLnBrk="0" hangingPunct="0">
              <a:defRPr sz="1000"/>
            </a:lvl1pPr>
          </a:lstStyle>
          <a:p>
            <a:pPr algn="l" fontAlgn="base">
              <a:spcBef>
                <a:spcPct val="0"/>
              </a:spcBef>
              <a:spcAft>
                <a:spcPts val="600"/>
              </a:spcAft>
              <a:defRPr/>
            </a:pPr>
            <a:endParaRPr lang="en-US">
              <a:solidFill>
                <a:srgbClr val="2A2A2A"/>
              </a:solidFill>
              <a:latin typeface="Arial" pitchFamily="34" charset="0"/>
              <a:ea typeface="ＭＳ Ｐゴシック" pitchFamily="34" charset="-128"/>
            </a:endParaRPr>
          </a:p>
        </p:txBody>
      </p:sp>
    </p:spTree>
    <p:extLst>
      <p:ext uri="{BB962C8B-B14F-4D97-AF65-F5344CB8AC3E}">
        <p14:creationId xmlns:p14="http://schemas.microsoft.com/office/powerpoint/2010/main" val="239831724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00925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77" b="0" i="0">
                <a:solidFill>
                  <a:srgbClr val="C00000"/>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0835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6E043A7D-60F1-4221-B225-DD8E1DC333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2AEFFF7F-7C19-4B21-98FC-5C65C6B9BF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F2013FE-CC2D-4358-85CA-E8FB8C4E50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16852CF0-0688-4F45-9870-21277C6A40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65E5B194-3BEC-4835-BE32-DE5D9B3EC1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BC230B-AE4D-48B8-A6DB-270681DED926}" type="slidenum">
              <a:rPr lang="uk-UA" smtClean="0"/>
              <a:t>‹#›</a:t>
            </a:fld>
            <a:endParaRPr lang="uk-UA"/>
          </a:p>
        </p:txBody>
      </p:sp>
    </p:spTree>
    <p:extLst>
      <p:ext uri="{BB962C8B-B14F-4D97-AF65-F5344CB8AC3E}">
        <p14:creationId xmlns:p14="http://schemas.microsoft.com/office/powerpoint/2010/main" val="3065753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doi.org/10.1093/eurheartj/ehab368"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093/eurheartj/ehab368"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63737" y="2329100"/>
            <a:ext cx="8741329" cy="1143008"/>
          </a:xfrm>
        </p:spPr>
        <p:txBody>
          <a:bodyPr>
            <a:noAutofit/>
          </a:bodyPr>
          <a:lstStyle/>
          <a:p>
            <a:pPr algn="ctr"/>
            <a:r>
              <a:rPr lang="en-US" sz="2800" b="1" dirty="0">
                <a:latin typeface="Arial" panose="020B0604020202020204" pitchFamily="34" charset="0"/>
                <a:cs typeface="Arial" panose="020B0604020202020204" pitchFamily="34" charset="0"/>
              </a:rPr>
              <a:t>ACUTE HEART FAILURE. PULMONARY OEDEMA.</a:t>
            </a:r>
            <a:endParaRPr lang="uk-UA" sz="2800" b="1" dirty="0">
              <a:latin typeface="Arial" panose="020B0604020202020204" pitchFamily="34" charset="0"/>
              <a:cs typeface="Arial" panose="020B0604020202020204" pitchFamily="34" charset="0"/>
            </a:endParaRPr>
          </a:p>
        </p:txBody>
      </p:sp>
      <p:sp>
        <p:nvSpPr>
          <p:cNvPr id="4" name="Прямокутник 3"/>
          <p:cNvSpPr/>
          <p:nvPr/>
        </p:nvSpPr>
        <p:spPr>
          <a:xfrm>
            <a:off x="2666977" y="857232"/>
            <a:ext cx="7275782" cy="872034"/>
          </a:xfrm>
          <a:prstGeom prst="rect">
            <a:avLst/>
          </a:prstGeom>
        </p:spPr>
        <p:txBody>
          <a:bodyPr wrap="square">
            <a:spAutoFit/>
          </a:bodyPr>
          <a:lstStyle/>
          <a:p>
            <a:pPr algn="ctr">
              <a:lnSpc>
                <a:spcPct val="150000"/>
              </a:lnSpc>
            </a:pPr>
            <a:r>
              <a:rPr lang="en-US" dirty="0">
                <a:latin typeface="Arial" pitchFamily="34" charset="0"/>
                <a:cs typeface="Arial" pitchFamily="34" charset="0"/>
              </a:rPr>
              <a:t>Odesa National Medical University</a:t>
            </a:r>
            <a:endParaRPr lang="uk-UA" dirty="0">
              <a:latin typeface="Arial" pitchFamily="34" charset="0"/>
              <a:cs typeface="Arial" pitchFamily="34" charset="0"/>
            </a:endParaRPr>
          </a:p>
          <a:p>
            <a:pPr algn="ctr">
              <a:lnSpc>
                <a:spcPct val="150000"/>
              </a:lnSpc>
            </a:pPr>
            <a:r>
              <a:rPr lang="en-US" dirty="0">
                <a:latin typeface="Arial" pitchFamily="34" charset="0"/>
                <a:cs typeface="Arial" pitchFamily="34" charset="0"/>
              </a:rPr>
              <a:t>Department of Internal Medicine #2</a:t>
            </a:r>
            <a:endParaRPr lang="uk-UA" dirty="0">
              <a:latin typeface="Arial" pitchFamily="34" charset="0"/>
              <a:cs typeface="Arial" pitchFamily="34" charset="0"/>
            </a:endParaRPr>
          </a:p>
        </p:txBody>
      </p:sp>
      <p:sp>
        <p:nvSpPr>
          <p:cNvPr id="5" name="Прямокутник 4"/>
          <p:cNvSpPr/>
          <p:nvPr/>
        </p:nvSpPr>
        <p:spPr>
          <a:xfrm>
            <a:off x="5155678" y="5214950"/>
            <a:ext cx="1351652" cy="369332"/>
          </a:xfrm>
          <a:prstGeom prst="rect">
            <a:avLst/>
          </a:prstGeom>
        </p:spPr>
        <p:txBody>
          <a:bodyPr wrap="none">
            <a:spAutoFit/>
          </a:bodyPr>
          <a:lstStyle/>
          <a:p>
            <a:r>
              <a:rPr lang="uk-UA" dirty="0">
                <a:latin typeface="Arial" pitchFamily="34" charset="0"/>
                <a:cs typeface="Arial" pitchFamily="34" charset="0"/>
              </a:rPr>
              <a:t>2023-2024 </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95C7DD90-6A64-4D62-AEF8-07C2F34093A5}"/>
              </a:ext>
            </a:extLst>
          </p:cNvPr>
          <p:cNvSpPr/>
          <p:nvPr/>
        </p:nvSpPr>
        <p:spPr>
          <a:xfrm>
            <a:off x="884766" y="1313303"/>
            <a:ext cx="10422467" cy="3477875"/>
          </a:xfrm>
          <a:prstGeom prst="rect">
            <a:avLst/>
          </a:prstGeom>
        </p:spPr>
        <p:txBody>
          <a:bodyPr wrap="square">
            <a:spAutoFit/>
          </a:bodyPr>
          <a:lstStyle/>
          <a:p>
            <a:r>
              <a:rPr lang="en-US" sz="2800" b="1" i="0" dirty="0">
                <a:solidFill>
                  <a:srgbClr val="2A2A2A"/>
                </a:solidFill>
                <a:effectLst/>
                <a:latin typeface="Arial" panose="020B0604020202020204" pitchFamily="34" charset="0"/>
                <a:cs typeface="Arial" panose="020B0604020202020204" pitchFamily="34" charset="0"/>
              </a:rPr>
              <a:t>AHF</a:t>
            </a:r>
            <a:r>
              <a:rPr lang="en-US" sz="2400" b="0" i="0" dirty="0">
                <a:solidFill>
                  <a:srgbClr val="2A2A2A"/>
                </a:solidFill>
                <a:effectLst/>
                <a:latin typeface="Arial" panose="020B0604020202020204" pitchFamily="34" charset="0"/>
                <a:cs typeface="Arial" panose="020B0604020202020204" pitchFamily="34" charset="0"/>
              </a:rPr>
              <a:t> refers to rapid or gradual onset of symptoms and/or signs of HF, severe enough for the patient to seek urgent medical attention, leading to an unplanned hospital admission or an emergency department visit. </a:t>
            </a:r>
          </a:p>
          <a:p>
            <a:endParaRPr lang="en-US" sz="2400" dirty="0">
              <a:solidFill>
                <a:srgbClr val="2A2A2A"/>
              </a:solidFill>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AHF may be the first manifestation of HF (</a:t>
            </a:r>
            <a:r>
              <a:rPr lang="en-US" sz="2400" b="1" dirty="0">
                <a:latin typeface="Arial" panose="020B0604020202020204" pitchFamily="34" charset="0"/>
                <a:cs typeface="Arial" panose="020B0604020202020204" pitchFamily="34" charset="0"/>
              </a:rPr>
              <a:t>new onset</a:t>
            </a:r>
            <a:r>
              <a:rPr lang="en-US" sz="2400" dirty="0">
                <a:latin typeface="Arial" panose="020B0604020202020204" pitchFamily="34" charset="0"/>
                <a:cs typeface="Arial" panose="020B0604020202020204" pitchFamily="34" charset="0"/>
              </a:rPr>
              <a:t>) or, more frequently, be due to an </a:t>
            </a:r>
            <a:r>
              <a:rPr lang="en-US" sz="2400" b="1" dirty="0">
                <a:latin typeface="Arial" panose="020B0604020202020204" pitchFamily="34" charset="0"/>
                <a:cs typeface="Arial" panose="020B0604020202020204" pitchFamily="34" charset="0"/>
              </a:rPr>
              <a:t>acute decompensation of chronic HF</a:t>
            </a:r>
            <a:r>
              <a:rPr lang="en-US" sz="2400" dirty="0">
                <a:latin typeface="Arial" panose="020B0604020202020204" pitchFamily="34" charset="0"/>
                <a:cs typeface="Arial" panose="020B0604020202020204" pitchFamily="34" charset="0"/>
              </a:rPr>
              <a:t>. Compared to patients with acutely decompensated CHF, those with new onset HF may have a higher in-hospital mortality but have lower post-discharge mortality and rehospitalization rates.</a:t>
            </a:r>
            <a:endParaRPr lang="uk-U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5456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idx="10"/>
          </p:nvPr>
        </p:nvSpPr>
        <p:spPr>
          <a:xfrm>
            <a:off x="5765800" y="6297081"/>
            <a:ext cx="6426200" cy="628651"/>
          </a:xfrm>
          <a:prstGeom prst="rect">
            <a:avLst/>
          </a:prstGeom>
          <a:noFill/>
          <a:ln>
            <a:noFill/>
            <a:miter lim="800000"/>
          </a:ln>
        </p:spPr>
        <p:txBody>
          <a:bodyPr vert="horz" lIns="180000" tIns="0" rIns="180000" bIns="0" rtlCol="0" anchor="ctr" anchorCtr="0">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9pPr>
          </a:lstStyle>
          <a:p>
            <a:pPr marL="0" indent="0" eaLnBrk="1" hangingPunct="1">
              <a:spcBef>
                <a:spcPct val="0"/>
              </a:spcBef>
              <a:spcAft>
                <a:spcPts val="600"/>
              </a:spcAft>
              <a:buNone/>
            </a:pPr>
            <a:r>
              <a:rPr lang="en-US" altLang="en-US" sz="1000" i="1" dirty="0">
                <a:solidFill>
                  <a:srgbClr val="333333"/>
                </a:solidFill>
              </a:rPr>
              <a:t>Eur Heart J</a:t>
            </a:r>
            <a:r>
              <a:rPr lang="en-US" altLang="en-US" sz="1000" dirty="0">
                <a:solidFill>
                  <a:srgbClr val="333333"/>
                </a:solidFill>
              </a:rPr>
              <a:t>, Volume 42, Issue 36, 21 September 2021, Pages 3599–3726, </a:t>
            </a:r>
            <a:r>
              <a:rPr lang="en-US" altLang="en-US" sz="1000" dirty="0">
                <a:solidFill>
                  <a:srgbClr val="333333"/>
                </a:solidFill>
                <a:hlinkClick r:id="rId3"/>
              </a:rPr>
              <a:t>https://doi.org/10.1093/eurheartj/ehab368</a:t>
            </a:r>
            <a:endParaRPr lang="en-US" altLang="en-US" sz="1000" dirty="0">
              <a:solidFill>
                <a:srgbClr val="333333"/>
              </a:solidFill>
            </a:endParaRPr>
          </a:p>
          <a:p>
            <a:pPr marL="0" indent="0" eaLnBrk="1" hangingPunct="1">
              <a:spcBef>
                <a:spcPct val="0"/>
              </a:spcBef>
              <a:spcAft>
                <a:spcPts val="600"/>
              </a:spcAft>
              <a:buNone/>
            </a:pPr>
            <a:r>
              <a:rPr lang="en-US" altLang="en-US" sz="800" dirty="0">
                <a:solidFill>
                  <a:srgbClr val="2A2A2A"/>
                </a:solidFill>
              </a:rPr>
              <a:t>The content of this slide may be subject to copyright: please see the slide notes for details.</a:t>
            </a:r>
            <a:endParaRPr lang="en-US" altLang="en-US" sz="800" dirty="0">
              <a:solidFill>
                <a:srgbClr val="333333"/>
              </a:solidFill>
            </a:endParaRPr>
          </a:p>
        </p:txBody>
      </p:sp>
      <p:sp>
        <p:nvSpPr>
          <p:cNvPr id="5123" name="Title 1"/>
          <p:cNvSpPr>
            <a:spLocks noGrp="1"/>
          </p:cNvSpPr>
          <p:nvPr>
            <p:ph type="title"/>
          </p:nvPr>
        </p:nvSpPr>
        <p:spPr>
          <a:xfrm>
            <a:off x="578498" y="177382"/>
            <a:ext cx="8849664" cy="339659"/>
          </a:xfrm>
          <a:prstGeom prst="rect">
            <a:avLst/>
          </a:prstGeom>
          <a:noFill/>
          <a:ln>
            <a:miter lim="800000"/>
          </a:ln>
        </p:spPr>
        <p:txBody>
          <a:bodyPr vert="horz" wrap="square" lIns="0" tIns="0" rIns="0" bIns="0" rtlCol="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lgn="ctr"/>
            <a:r>
              <a:rPr lang="en-US" altLang="en-US" sz="1800" dirty="0"/>
              <a:t>Diagnostic workup of new onset acute heart failure. </a:t>
            </a:r>
          </a:p>
        </p:txBody>
      </p:sp>
      <p:pic>
        <p:nvPicPr>
          <p:cNvPr id="5125" name="New picture"/>
          <p:cNvPicPr/>
          <p:nvPr/>
        </p:nvPicPr>
        <p:blipFill>
          <a:blip r:embed="rId4"/>
          <a:stretch>
            <a:fillRect/>
          </a:stretch>
        </p:blipFill>
        <p:spPr>
          <a:xfrm>
            <a:off x="2748729" y="633270"/>
            <a:ext cx="6158204" cy="4591737"/>
          </a:xfrm>
          <a:prstGeom prst="rect">
            <a:avLst/>
          </a:prstGeom>
        </p:spPr>
      </p:pic>
      <p:pic>
        <p:nvPicPr>
          <p:cNvPr id="5126" name="New picture"/>
          <p:cNvPicPr/>
          <p:nvPr/>
        </p:nvPicPr>
        <p:blipFill>
          <a:blip r:embed="rId5"/>
          <a:stretch>
            <a:fillRect/>
          </a:stretch>
        </p:blipFill>
        <p:spPr>
          <a:xfrm>
            <a:off x="9089241" y="425450"/>
            <a:ext cx="1121558" cy="508000"/>
          </a:xfrm>
          <a:prstGeom prst="rect">
            <a:avLst/>
          </a:prstGeom>
        </p:spPr>
      </p:pic>
      <p:sp>
        <p:nvSpPr>
          <p:cNvPr id="2" name="Прямокутник 1">
            <a:extLst>
              <a:ext uri="{FF2B5EF4-FFF2-40B4-BE49-F238E27FC236}">
                <a16:creationId xmlns:a16="http://schemas.microsoft.com/office/drawing/2014/main" id="{4ABC489E-6DC6-4154-A4A0-2177D29E9065}"/>
              </a:ext>
            </a:extLst>
          </p:cNvPr>
          <p:cNvSpPr/>
          <p:nvPr/>
        </p:nvSpPr>
        <p:spPr>
          <a:xfrm>
            <a:off x="9888808" y="1703700"/>
            <a:ext cx="1972734" cy="1815882"/>
          </a:xfrm>
          <a:prstGeom prst="rect">
            <a:avLst/>
          </a:prstGeom>
        </p:spPr>
        <p:txBody>
          <a:bodyPr wrap="square">
            <a:spAutoFit/>
          </a:bodyPr>
          <a:lstStyle/>
          <a:p>
            <a:r>
              <a:rPr lang="en-US" sz="1400" b="0" i="0" dirty="0">
                <a:solidFill>
                  <a:srgbClr val="2A2A2A"/>
                </a:solidFill>
                <a:effectLst/>
                <a:latin typeface="Arial" panose="020B0604020202020204" pitchFamily="34" charset="0"/>
                <a:cs typeface="Arial" panose="020B0604020202020204" pitchFamily="34" charset="0"/>
              </a:rPr>
              <a:t>BNP = B-type natriuretic peptide; MR-</a:t>
            </a:r>
            <a:r>
              <a:rPr lang="en-US" sz="1400" b="0" i="0" dirty="0" err="1">
                <a:solidFill>
                  <a:srgbClr val="2A2A2A"/>
                </a:solidFill>
                <a:effectLst/>
                <a:latin typeface="Arial" panose="020B0604020202020204" pitchFamily="34" charset="0"/>
                <a:cs typeface="Arial" panose="020B0604020202020204" pitchFamily="34" charset="0"/>
              </a:rPr>
              <a:t>proANP</a:t>
            </a:r>
            <a:r>
              <a:rPr lang="en-US" sz="1400" b="0" i="0" dirty="0">
                <a:solidFill>
                  <a:srgbClr val="2A2A2A"/>
                </a:solidFill>
                <a:effectLst/>
                <a:latin typeface="Arial" panose="020B0604020202020204" pitchFamily="34" charset="0"/>
                <a:cs typeface="Arial" panose="020B0604020202020204" pitchFamily="34" charset="0"/>
              </a:rPr>
              <a:t> = mid-regional pro-atrial natriuretic peptide; NT-</a:t>
            </a:r>
            <a:r>
              <a:rPr lang="en-US" sz="1400" b="0" i="0" dirty="0" err="1">
                <a:solidFill>
                  <a:srgbClr val="2A2A2A"/>
                </a:solidFill>
                <a:effectLst/>
                <a:latin typeface="Arial" panose="020B0604020202020204" pitchFamily="34" charset="0"/>
                <a:cs typeface="Arial" panose="020B0604020202020204" pitchFamily="34" charset="0"/>
              </a:rPr>
              <a:t>proBNP</a:t>
            </a:r>
            <a:r>
              <a:rPr lang="en-US" sz="1400" b="0" i="0" dirty="0">
                <a:solidFill>
                  <a:srgbClr val="2A2A2A"/>
                </a:solidFill>
                <a:effectLst/>
                <a:latin typeface="Arial" panose="020B0604020202020204" pitchFamily="34" charset="0"/>
                <a:cs typeface="Arial" panose="020B0604020202020204" pitchFamily="34" charset="0"/>
              </a:rPr>
              <a:t> = N-terminal pro-B-type natriuretic peptide</a:t>
            </a:r>
            <a:endParaRPr lang="uk-UA" sz="1400" dirty="0">
              <a:latin typeface="Arial" panose="020B0604020202020204" pitchFamily="34" charset="0"/>
              <a:cs typeface="Arial" panose="020B0604020202020204" pitchFamily="34" charset="0"/>
            </a:endParaRPr>
          </a:p>
        </p:txBody>
      </p:sp>
      <p:sp>
        <p:nvSpPr>
          <p:cNvPr id="3" name="Прямокутник 2">
            <a:extLst>
              <a:ext uri="{FF2B5EF4-FFF2-40B4-BE49-F238E27FC236}">
                <a16:creationId xmlns:a16="http://schemas.microsoft.com/office/drawing/2014/main" id="{7D6B99EE-691F-4BA0-AA9F-1A130F0D970A}"/>
              </a:ext>
            </a:extLst>
          </p:cNvPr>
          <p:cNvSpPr/>
          <p:nvPr/>
        </p:nvSpPr>
        <p:spPr>
          <a:xfrm>
            <a:off x="578498" y="5262999"/>
            <a:ext cx="10498667" cy="1169551"/>
          </a:xfrm>
          <a:prstGeom prst="rect">
            <a:avLst/>
          </a:prstGeom>
        </p:spPr>
        <p:txBody>
          <a:bodyPr wrap="square">
            <a:spAutoFit/>
          </a:bodyPr>
          <a:lstStyle/>
          <a:p>
            <a:r>
              <a:rPr lang="en-US" sz="1400" b="0" i="0" dirty="0">
                <a:solidFill>
                  <a:srgbClr val="2A2A2A"/>
                </a:solidFill>
                <a:effectLst/>
                <a:latin typeface="Arial" panose="020B0604020202020204" pitchFamily="34" charset="0"/>
                <a:cs typeface="Arial" panose="020B0604020202020204" pitchFamily="34" charset="0"/>
              </a:rPr>
              <a:t> </a:t>
            </a:r>
            <a:r>
              <a:rPr lang="en-US" sz="1400" b="0" i="0" baseline="30000" dirty="0" err="1">
                <a:solidFill>
                  <a:srgbClr val="2A2A2A"/>
                </a:solidFill>
                <a:effectLst/>
                <a:latin typeface="Arial" panose="020B0604020202020204" pitchFamily="34" charset="0"/>
                <a:cs typeface="Arial" panose="020B0604020202020204" pitchFamily="34" charset="0"/>
              </a:rPr>
              <a:t>a</a:t>
            </a:r>
            <a:r>
              <a:rPr lang="en-US" sz="1400" b="0" i="0" dirty="0" err="1">
                <a:solidFill>
                  <a:srgbClr val="2A2A2A"/>
                </a:solidFill>
                <a:effectLst/>
                <a:latin typeface="Arial" panose="020B0604020202020204" pitchFamily="34" charset="0"/>
                <a:cs typeface="Arial" panose="020B0604020202020204" pitchFamily="34" charset="0"/>
              </a:rPr>
              <a:t>Initial</a:t>
            </a:r>
            <a:r>
              <a:rPr lang="en-US" sz="1400" b="0" i="0" dirty="0">
                <a:solidFill>
                  <a:srgbClr val="2A2A2A"/>
                </a:solidFill>
                <a:effectLst/>
                <a:latin typeface="Arial" panose="020B0604020202020204" pitchFamily="34" charset="0"/>
                <a:cs typeface="Arial" panose="020B0604020202020204" pitchFamily="34" charset="0"/>
              </a:rPr>
              <a:t> laboratory exams include troponin, serum creatinine, electrolytes, blood urea nitrogen or urea, TSH, liver function tests as well as D-dimer and procalcitonin when pulmonary embolism or infection are suspected, arterial blood gas analysis in case of respiratory distress, and lactate in case of hypoperfusion. </a:t>
            </a:r>
            <a:r>
              <a:rPr lang="en-US" sz="1400" b="0" i="0" baseline="30000" dirty="0" err="1">
                <a:solidFill>
                  <a:srgbClr val="2A2A2A"/>
                </a:solidFill>
                <a:effectLst/>
                <a:latin typeface="Arial" panose="020B0604020202020204" pitchFamily="34" charset="0"/>
                <a:cs typeface="Arial" panose="020B0604020202020204" pitchFamily="34" charset="0"/>
              </a:rPr>
              <a:t>b</a:t>
            </a:r>
            <a:r>
              <a:rPr lang="en-US" sz="1400" b="0" i="0" dirty="0" err="1">
                <a:solidFill>
                  <a:srgbClr val="2A2A2A"/>
                </a:solidFill>
                <a:effectLst/>
                <a:latin typeface="Arial" panose="020B0604020202020204" pitchFamily="34" charset="0"/>
                <a:cs typeface="Arial" panose="020B0604020202020204" pitchFamily="34" charset="0"/>
              </a:rPr>
              <a:t>Specific</a:t>
            </a:r>
            <a:r>
              <a:rPr lang="en-US" sz="1400" b="0" i="0" dirty="0">
                <a:solidFill>
                  <a:srgbClr val="2A2A2A"/>
                </a:solidFill>
                <a:effectLst/>
                <a:latin typeface="Arial" panose="020B0604020202020204" pitchFamily="34" charset="0"/>
                <a:cs typeface="Arial" panose="020B0604020202020204" pitchFamily="34" charset="0"/>
              </a:rPr>
              <a:t> evaluation includes coronary angiography, in case of suspected ACS, and CT in case of suspected pulmonary embolism. </a:t>
            </a:r>
            <a:r>
              <a:rPr lang="en-US" sz="1400" b="0" i="0" baseline="30000" dirty="0" err="1">
                <a:solidFill>
                  <a:srgbClr val="2A2A2A"/>
                </a:solidFill>
                <a:effectLst/>
                <a:latin typeface="Arial" panose="020B0604020202020204" pitchFamily="34" charset="0"/>
                <a:cs typeface="Arial" panose="020B0604020202020204" pitchFamily="34" charset="0"/>
              </a:rPr>
              <a:t>c</a:t>
            </a:r>
            <a:r>
              <a:rPr lang="en-US" sz="1400" b="0" i="0" dirty="0" err="1">
                <a:solidFill>
                  <a:srgbClr val="2A2A2A"/>
                </a:solidFill>
                <a:effectLst/>
                <a:latin typeface="Arial" panose="020B0604020202020204" pitchFamily="34" charset="0"/>
                <a:cs typeface="Arial" panose="020B0604020202020204" pitchFamily="34" charset="0"/>
              </a:rPr>
              <a:t>Rule</a:t>
            </a:r>
            <a:r>
              <a:rPr lang="en-US" sz="1400" b="0" i="0" dirty="0">
                <a:solidFill>
                  <a:srgbClr val="2A2A2A"/>
                </a:solidFill>
                <a:effectLst/>
                <a:latin typeface="Arial" panose="020B0604020202020204" pitchFamily="34" charset="0"/>
                <a:cs typeface="Arial" panose="020B0604020202020204" pitchFamily="34" charset="0"/>
              </a:rPr>
              <a:t>-in values for the diagnosis of acute HF: </a:t>
            </a:r>
            <a:r>
              <a:rPr lang="en-US" sz="1400" b="0" i="0" u="sng" dirty="0">
                <a:solidFill>
                  <a:srgbClr val="2A2A2A"/>
                </a:solidFill>
                <a:effectLst/>
                <a:latin typeface="Arial" panose="020B0604020202020204" pitchFamily="34" charset="0"/>
                <a:cs typeface="Arial" panose="020B0604020202020204" pitchFamily="34" charset="0"/>
              </a:rPr>
              <a:t>&gt;</a:t>
            </a:r>
            <a:r>
              <a:rPr lang="en-US" sz="1400" b="0" i="0" dirty="0">
                <a:solidFill>
                  <a:srgbClr val="2A2A2A"/>
                </a:solidFill>
                <a:effectLst/>
                <a:latin typeface="Arial" panose="020B0604020202020204" pitchFamily="34" charset="0"/>
                <a:cs typeface="Arial" panose="020B0604020202020204" pitchFamily="34" charset="0"/>
              </a:rPr>
              <a:t>450 </a:t>
            </a:r>
            <a:r>
              <a:rPr lang="en-US" sz="1400" b="0" i="0" dirty="0" err="1">
                <a:solidFill>
                  <a:srgbClr val="2A2A2A"/>
                </a:solidFill>
                <a:effectLst/>
                <a:latin typeface="Arial" panose="020B0604020202020204" pitchFamily="34" charset="0"/>
                <a:cs typeface="Arial" panose="020B0604020202020204" pitchFamily="34" charset="0"/>
              </a:rPr>
              <a:t>pg</a:t>
            </a:r>
            <a:r>
              <a:rPr lang="en-US" sz="1400" b="0" i="0" dirty="0">
                <a:solidFill>
                  <a:srgbClr val="2A2A2A"/>
                </a:solidFill>
                <a:effectLst/>
                <a:latin typeface="Arial" panose="020B0604020202020204" pitchFamily="34" charset="0"/>
                <a:cs typeface="Arial" panose="020B0604020202020204" pitchFamily="34" charset="0"/>
              </a:rPr>
              <a:t>/mL if aged &lt;55 years, </a:t>
            </a:r>
            <a:r>
              <a:rPr lang="en-US" sz="1400" b="0" i="0" u="sng" dirty="0">
                <a:solidFill>
                  <a:srgbClr val="2A2A2A"/>
                </a:solidFill>
                <a:effectLst/>
                <a:latin typeface="Arial" panose="020B0604020202020204" pitchFamily="34" charset="0"/>
                <a:cs typeface="Arial" panose="020B0604020202020204" pitchFamily="34" charset="0"/>
              </a:rPr>
              <a:t>&gt;</a:t>
            </a:r>
            <a:r>
              <a:rPr lang="en-US" sz="1400" b="0" i="0" dirty="0">
                <a:solidFill>
                  <a:srgbClr val="2A2A2A"/>
                </a:solidFill>
                <a:effectLst/>
                <a:latin typeface="Arial" panose="020B0604020202020204" pitchFamily="34" charset="0"/>
                <a:cs typeface="Arial" panose="020B0604020202020204" pitchFamily="34" charset="0"/>
              </a:rPr>
              <a:t>900 </a:t>
            </a:r>
            <a:r>
              <a:rPr lang="en-US" sz="1400" b="0" i="0" dirty="0" err="1">
                <a:solidFill>
                  <a:srgbClr val="2A2A2A"/>
                </a:solidFill>
                <a:effectLst/>
                <a:latin typeface="Arial" panose="020B0604020202020204" pitchFamily="34" charset="0"/>
                <a:cs typeface="Arial" panose="020B0604020202020204" pitchFamily="34" charset="0"/>
              </a:rPr>
              <a:t>pg</a:t>
            </a:r>
            <a:r>
              <a:rPr lang="en-US" sz="1400" b="0" i="0" dirty="0">
                <a:solidFill>
                  <a:srgbClr val="2A2A2A"/>
                </a:solidFill>
                <a:effectLst/>
                <a:latin typeface="Arial" panose="020B0604020202020204" pitchFamily="34" charset="0"/>
                <a:cs typeface="Arial" panose="020B0604020202020204" pitchFamily="34" charset="0"/>
              </a:rPr>
              <a:t>/mL if aged between 55 and 75 years and </a:t>
            </a:r>
            <a:r>
              <a:rPr lang="en-US" sz="1400" b="0" i="0" u="sng" dirty="0">
                <a:solidFill>
                  <a:srgbClr val="2A2A2A"/>
                </a:solidFill>
                <a:effectLst/>
                <a:latin typeface="Arial" panose="020B0604020202020204" pitchFamily="34" charset="0"/>
                <a:cs typeface="Arial" panose="020B0604020202020204" pitchFamily="34" charset="0"/>
              </a:rPr>
              <a:t>&gt;</a:t>
            </a:r>
            <a:r>
              <a:rPr lang="en-US" sz="1400" b="0" i="0" dirty="0">
                <a:solidFill>
                  <a:srgbClr val="2A2A2A"/>
                </a:solidFill>
                <a:effectLst/>
                <a:latin typeface="Arial" panose="020B0604020202020204" pitchFamily="34" charset="0"/>
                <a:cs typeface="Arial" panose="020B0604020202020204" pitchFamily="34" charset="0"/>
              </a:rPr>
              <a:t>1800 </a:t>
            </a:r>
            <a:r>
              <a:rPr lang="en-US" sz="1400" b="0" i="0" dirty="0" err="1">
                <a:solidFill>
                  <a:srgbClr val="2A2A2A"/>
                </a:solidFill>
                <a:effectLst/>
                <a:latin typeface="Arial" panose="020B0604020202020204" pitchFamily="34" charset="0"/>
                <a:cs typeface="Arial" panose="020B0604020202020204" pitchFamily="34" charset="0"/>
              </a:rPr>
              <a:t>pg</a:t>
            </a:r>
            <a:r>
              <a:rPr lang="en-US" sz="1400" b="0" i="0" dirty="0">
                <a:solidFill>
                  <a:srgbClr val="2A2A2A"/>
                </a:solidFill>
                <a:effectLst/>
                <a:latin typeface="Arial" panose="020B0604020202020204" pitchFamily="34" charset="0"/>
                <a:cs typeface="Arial" panose="020B0604020202020204" pitchFamily="34" charset="0"/>
              </a:rPr>
              <a:t>/mL if aged &gt;75 years</a:t>
            </a:r>
            <a:endParaRPr lang="uk-UA" sz="1400" dirty="0">
              <a:latin typeface="Arial" panose="020B0604020202020204" pitchFamily="34" charset="0"/>
              <a:cs typeface="Arial" panose="020B0604020202020204" pitchFamily="34"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44A23E-0831-46DF-9AD6-2193E402021F}"/>
              </a:ext>
            </a:extLst>
          </p:cNvPr>
          <p:cNvSpPr>
            <a:spLocks noGrp="1"/>
          </p:cNvSpPr>
          <p:nvPr>
            <p:ph type="title"/>
          </p:nvPr>
        </p:nvSpPr>
        <p:spPr>
          <a:xfrm>
            <a:off x="838200" y="67733"/>
            <a:ext cx="10515600" cy="491067"/>
          </a:xfrm>
        </p:spPr>
        <p:txBody>
          <a:bodyPr>
            <a:normAutofit/>
          </a:bodyPr>
          <a:lstStyle/>
          <a:p>
            <a:pPr algn="ctr"/>
            <a:r>
              <a:rPr lang="en-US" sz="2800" dirty="0">
                <a:latin typeface="Arial" panose="020B0604020202020204" pitchFamily="34" charset="0"/>
                <a:cs typeface="Arial" panose="020B0604020202020204" pitchFamily="34" charset="0"/>
              </a:rPr>
              <a:t>Diagnostic tests in patients with AHF</a:t>
            </a:r>
            <a:endParaRPr lang="uk-UA" sz="2800" dirty="0">
              <a:latin typeface="Arial" panose="020B0604020202020204" pitchFamily="34" charset="0"/>
              <a:cs typeface="Arial" panose="020B0604020202020204" pitchFamily="34" charset="0"/>
            </a:endParaRPr>
          </a:p>
        </p:txBody>
      </p:sp>
      <p:graphicFrame>
        <p:nvGraphicFramePr>
          <p:cNvPr id="4" name="Місце для вмісту 3">
            <a:extLst>
              <a:ext uri="{FF2B5EF4-FFF2-40B4-BE49-F238E27FC236}">
                <a16:creationId xmlns:a16="http://schemas.microsoft.com/office/drawing/2014/main" id="{EB862254-B969-46DB-B5EC-28C7706C8045}"/>
              </a:ext>
            </a:extLst>
          </p:cNvPr>
          <p:cNvGraphicFramePr>
            <a:graphicFrameLocks noGrp="1"/>
          </p:cNvGraphicFramePr>
          <p:nvPr>
            <p:ph idx="1"/>
            <p:extLst>
              <p:ext uri="{D42A27DB-BD31-4B8C-83A1-F6EECF244321}">
                <p14:modId xmlns:p14="http://schemas.microsoft.com/office/powerpoint/2010/main" val="3985318005"/>
              </p:ext>
            </p:extLst>
          </p:nvPr>
        </p:nvGraphicFramePr>
        <p:xfrm>
          <a:off x="16933" y="677334"/>
          <a:ext cx="12200468" cy="6519486"/>
        </p:xfrm>
        <a:graphic>
          <a:graphicData uri="http://schemas.openxmlformats.org/drawingml/2006/table">
            <a:tbl>
              <a:tblPr firstRow="1" bandRow="1">
                <a:tableStyleId>{7DF18680-E054-41AD-8BC1-D1AEF772440D}</a:tableStyleId>
              </a:tblPr>
              <a:tblGrid>
                <a:gridCol w="2419756">
                  <a:extLst>
                    <a:ext uri="{9D8B030D-6E8A-4147-A177-3AD203B41FA5}">
                      <a16:colId xmlns:a16="http://schemas.microsoft.com/office/drawing/2014/main" val="2428221394"/>
                    </a:ext>
                  </a:extLst>
                </a:gridCol>
                <a:gridCol w="2445178">
                  <a:extLst>
                    <a:ext uri="{9D8B030D-6E8A-4147-A177-3AD203B41FA5}">
                      <a16:colId xmlns:a16="http://schemas.microsoft.com/office/drawing/2014/main" val="3166521650"/>
                    </a:ext>
                  </a:extLst>
                </a:gridCol>
                <a:gridCol w="2445178">
                  <a:extLst>
                    <a:ext uri="{9D8B030D-6E8A-4147-A177-3AD203B41FA5}">
                      <a16:colId xmlns:a16="http://schemas.microsoft.com/office/drawing/2014/main" val="3881407499"/>
                    </a:ext>
                  </a:extLst>
                </a:gridCol>
                <a:gridCol w="2445178">
                  <a:extLst>
                    <a:ext uri="{9D8B030D-6E8A-4147-A177-3AD203B41FA5}">
                      <a16:colId xmlns:a16="http://schemas.microsoft.com/office/drawing/2014/main" val="837110895"/>
                    </a:ext>
                  </a:extLst>
                </a:gridCol>
                <a:gridCol w="2445178">
                  <a:extLst>
                    <a:ext uri="{9D8B030D-6E8A-4147-A177-3AD203B41FA5}">
                      <a16:colId xmlns:a16="http://schemas.microsoft.com/office/drawing/2014/main" val="2140186514"/>
                    </a:ext>
                  </a:extLst>
                </a:gridCol>
              </a:tblGrid>
              <a:tr h="369080">
                <a:tc>
                  <a:txBody>
                    <a:bodyPr/>
                    <a:lstStyle/>
                    <a:p>
                      <a:pPr algn="l" fontAlgn="base"/>
                      <a:r>
                        <a:rPr lang="en-GB" sz="1200" b="1" dirty="0">
                          <a:effectLst/>
                          <a:latin typeface="Arial" panose="020B0604020202020204" pitchFamily="34" charset="0"/>
                          <a:cs typeface="Arial" panose="020B0604020202020204" pitchFamily="34" charset="0"/>
                        </a:rPr>
                        <a:t>Exam</a:t>
                      </a:r>
                    </a:p>
                  </a:txBody>
                  <a:tcPr anchor="ctr"/>
                </a:tc>
                <a:tc>
                  <a:txBody>
                    <a:bodyPr/>
                    <a:lstStyle/>
                    <a:p>
                      <a:pPr algn="l" fontAlgn="base"/>
                      <a:r>
                        <a:rPr lang="en-GB" sz="1200" b="1" dirty="0">
                          <a:effectLst/>
                          <a:latin typeface="Arial" panose="020B0604020202020204" pitchFamily="34" charset="0"/>
                          <a:cs typeface="Arial" panose="020B0604020202020204" pitchFamily="34" charset="0"/>
                        </a:rPr>
                        <a:t>Time of measurement</a:t>
                      </a:r>
                    </a:p>
                  </a:txBody>
                  <a:tcPr anchor="ctr"/>
                </a:tc>
                <a:tc>
                  <a:txBody>
                    <a:bodyPr/>
                    <a:lstStyle/>
                    <a:p>
                      <a:pPr algn="l" fontAlgn="base"/>
                      <a:r>
                        <a:rPr lang="en-GB" sz="1200" b="1" dirty="0">
                          <a:effectLst/>
                          <a:latin typeface="Arial" panose="020B0604020202020204" pitchFamily="34" charset="0"/>
                          <a:cs typeface="Arial" panose="020B0604020202020204" pitchFamily="34" charset="0"/>
                        </a:rPr>
                        <a:t>Possible findings</a:t>
                      </a:r>
                    </a:p>
                  </a:txBody>
                  <a:tcPr anchor="ctr"/>
                </a:tc>
                <a:tc>
                  <a:txBody>
                    <a:bodyPr/>
                    <a:lstStyle/>
                    <a:p>
                      <a:pPr algn="l" fontAlgn="base"/>
                      <a:r>
                        <a:rPr lang="en-GB" sz="1200" b="1" dirty="0">
                          <a:effectLst/>
                          <a:latin typeface="Arial" panose="020B0604020202020204" pitchFamily="34" charset="0"/>
                          <a:cs typeface="Arial" panose="020B0604020202020204" pitchFamily="34" charset="0"/>
                        </a:rPr>
                        <a:t>Diagnostic value for AHF</a:t>
                      </a:r>
                    </a:p>
                  </a:txBody>
                  <a:tcPr anchor="ctr"/>
                </a:tc>
                <a:tc>
                  <a:txBody>
                    <a:bodyPr/>
                    <a:lstStyle/>
                    <a:p>
                      <a:pPr algn="l" fontAlgn="base"/>
                      <a:r>
                        <a:rPr lang="en-GB" sz="1200" b="1" dirty="0">
                          <a:effectLst/>
                          <a:latin typeface="Arial" panose="020B0604020202020204" pitchFamily="34" charset="0"/>
                          <a:cs typeface="Arial" panose="020B0604020202020204" pitchFamily="34" charset="0"/>
                        </a:rPr>
                        <a:t>Indication</a:t>
                      </a:r>
                    </a:p>
                  </a:txBody>
                  <a:tcPr anchor="ctr"/>
                </a:tc>
                <a:extLst>
                  <a:ext uri="{0D108BD9-81ED-4DB2-BD59-A6C34878D82A}">
                    <a16:rowId xmlns:a16="http://schemas.microsoft.com/office/drawing/2014/main" val="3221560221"/>
                  </a:ext>
                </a:extLst>
              </a:tr>
              <a:tr h="455030">
                <a:tc>
                  <a:txBody>
                    <a:bodyPr/>
                    <a:lstStyle/>
                    <a:p>
                      <a:pPr algn="l" fontAlgn="t"/>
                      <a:r>
                        <a:rPr lang="en-GB" sz="1200" b="1" dirty="0">
                          <a:effectLst/>
                          <a:latin typeface="Arial" panose="020B0604020202020204" pitchFamily="34" charset="0"/>
                          <a:cs typeface="Arial" panose="020B0604020202020204" pitchFamily="34" charset="0"/>
                        </a:rPr>
                        <a:t>ECG</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en-US" sz="1200" dirty="0">
                          <a:effectLst/>
                          <a:latin typeface="Arial" panose="020B0604020202020204" pitchFamily="34" charset="0"/>
                          <a:cs typeface="Arial" panose="020B0604020202020204" pitchFamily="34" charset="0"/>
                        </a:rPr>
                        <a:t>Admission, during hospitalization,</a:t>
                      </a:r>
                      <a:r>
                        <a:rPr lang="en-US" sz="1200" b="0" u="none" strike="noStrike" baseline="30000" dirty="0">
                          <a:solidFill>
                            <a:srgbClr val="006FB7"/>
                          </a:solidFill>
                          <a:effectLst/>
                          <a:latin typeface="Arial" panose="020B0604020202020204" pitchFamily="34" charset="0"/>
                          <a:cs typeface="Arial" panose="020B0604020202020204" pitchFamily="34" charset="0"/>
                        </a:rPr>
                        <a:t> </a:t>
                      </a:r>
                      <a:r>
                        <a:rPr lang="en-US" sz="1200" dirty="0">
                          <a:effectLst/>
                          <a:latin typeface="Arial" panose="020B0604020202020204" pitchFamily="34" charset="0"/>
                          <a:cs typeface="Arial" panose="020B0604020202020204" pitchFamily="34" charset="0"/>
                        </a:rPr>
                        <a:t> pre-discharge</a:t>
                      </a:r>
                    </a:p>
                  </a:txBody>
                  <a:tcPr/>
                </a:tc>
                <a:tc>
                  <a:txBody>
                    <a:bodyPr/>
                    <a:lstStyle/>
                    <a:p>
                      <a:pPr algn="l" fontAlgn="t"/>
                      <a:r>
                        <a:rPr lang="en-GB" sz="1200">
                          <a:effectLst/>
                          <a:latin typeface="Arial" panose="020B0604020202020204" pitchFamily="34" charset="0"/>
                          <a:cs typeface="Arial" panose="020B0604020202020204" pitchFamily="34" charset="0"/>
                        </a:rPr>
                        <a:t>Arrhythmias, myocardial ischaemia</a:t>
                      </a:r>
                    </a:p>
                  </a:txBody>
                  <a:tcPr/>
                </a:tc>
                <a:tc>
                  <a:txBody>
                    <a:bodyPr/>
                    <a:lstStyle/>
                    <a:p>
                      <a:pPr algn="l" fontAlgn="t"/>
                      <a:r>
                        <a:rPr lang="en-US" sz="1200">
                          <a:effectLst/>
                          <a:latin typeface="Arial" panose="020B0604020202020204" pitchFamily="34" charset="0"/>
                          <a:cs typeface="Arial" panose="020B0604020202020204" pitchFamily="34" charset="0"/>
                        </a:rPr>
                        <a:t>Exclusion of ACS or arrhythmias</a:t>
                      </a:r>
                    </a:p>
                  </a:txBody>
                  <a:tcPr/>
                </a:tc>
                <a:tc>
                  <a:txBody>
                    <a:bodyPr/>
                    <a:lstStyle/>
                    <a:p>
                      <a:pPr algn="l" fontAlgn="t"/>
                      <a:r>
                        <a:rPr lang="en-GB" sz="1200" dirty="0">
                          <a:effectLst/>
                          <a:latin typeface="Arial" panose="020B0604020202020204" pitchFamily="34" charset="0"/>
                          <a:cs typeface="Arial" panose="020B0604020202020204" pitchFamily="34" charset="0"/>
                        </a:rPr>
                        <a:t>Recommended</a:t>
                      </a:r>
                    </a:p>
                  </a:txBody>
                  <a:tcPr/>
                </a:tc>
                <a:extLst>
                  <a:ext uri="{0D108BD9-81ED-4DB2-BD59-A6C34878D82A}">
                    <a16:rowId xmlns:a16="http://schemas.microsoft.com/office/drawing/2014/main" val="688836221"/>
                  </a:ext>
                </a:extLst>
              </a:tr>
              <a:tr h="369080">
                <a:tc>
                  <a:txBody>
                    <a:bodyPr/>
                    <a:lstStyle/>
                    <a:p>
                      <a:pPr algn="l" fontAlgn="t"/>
                      <a:r>
                        <a:rPr lang="en-GB" sz="1200" b="1">
                          <a:effectLst/>
                          <a:latin typeface="Arial" panose="020B0604020202020204" pitchFamily="34" charset="0"/>
                          <a:cs typeface="Arial" panose="020B0604020202020204" pitchFamily="34" charset="0"/>
                        </a:rPr>
                        <a:t>Chest-X ray</a:t>
                      </a:r>
                      <a:endParaRPr lang="en-GB" sz="1200">
                        <a:effectLst/>
                        <a:latin typeface="Arial" panose="020B0604020202020204" pitchFamily="34" charset="0"/>
                        <a:cs typeface="Arial" panose="020B0604020202020204" pitchFamily="34" charset="0"/>
                      </a:endParaRPr>
                    </a:p>
                  </a:txBody>
                  <a:tcPr/>
                </a:tc>
                <a:tc>
                  <a:txBody>
                    <a:bodyPr/>
                    <a:lstStyle/>
                    <a:p>
                      <a:pPr algn="l" fontAlgn="t"/>
                      <a:r>
                        <a:rPr lang="en-GB" sz="1200" dirty="0">
                          <a:effectLst/>
                          <a:latin typeface="Arial" panose="020B0604020202020204" pitchFamily="34" charset="0"/>
                          <a:cs typeface="Arial" panose="020B0604020202020204" pitchFamily="34" charset="0"/>
                        </a:rPr>
                        <a:t>Admission, during hospitalization</a:t>
                      </a:r>
                    </a:p>
                  </a:txBody>
                  <a:tcPr/>
                </a:tc>
                <a:tc>
                  <a:txBody>
                    <a:bodyPr/>
                    <a:lstStyle/>
                    <a:p>
                      <a:pPr algn="l" fontAlgn="t"/>
                      <a:r>
                        <a:rPr lang="en-GB" sz="1200" dirty="0">
                          <a:effectLst/>
                          <a:latin typeface="Arial" panose="020B0604020202020204" pitchFamily="34" charset="0"/>
                          <a:cs typeface="Arial" panose="020B0604020202020204" pitchFamily="34" charset="0"/>
                        </a:rPr>
                        <a:t>Congestion, lung infection</a:t>
                      </a:r>
                    </a:p>
                  </a:txBody>
                  <a:tcPr/>
                </a:tc>
                <a:tc>
                  <a:txBody>
                    <a:bodyPr/>
                    <a:lstStyle/>
                    <a:p>
                      <a:pPr algn="l" fontAlgn="t"/>
                      <a:r>
                        <a:rPr lang="en-GB" sz="1200">
                          <a:effectLst/>
                          <a:latin typeface="Arial" panose="020B0604020202020204" pitchFamily="34" charset="0"/>
                          <a:cs typeface="Arial" panose="020B0604020202020204" pitchFamily="34" charset="0"/>
                        </a:rPr>
                        <a:t>Confirmatory</a:t>
                      </a:r>
                    </a:p>
                  </a:txBody>
                  <a:tcPr/>
                </a:tc>
                <a:tc>
                  <a:txBody>
                    <a:bodyPr/>
                    <a:lstStyle/>
                    <a:p>
                      <a:pPr algn="l" fontAlgn="t"/>
                      <a:r>
                        <a:rPr lang="en-GB" sz="1200" dirty="0">
                          <a:effectLst/>
                          <a:latin typeface="Arial" panose="020B0604020202020204" pitchFamily="34" charset="0"/>
                          <a:cs typeface="Arial" panose="020B0604020202020204" pitchFamily="34" charset="0"/>
                        </a:rPr>
                        <a:t>May be considered</a:t>
                      </a:r>
                    </a:p>
                  </a:txBody>
                  <a:tcPr/>
                </a:tc>
                <a:extLst>
                  <a:ext uri="{0D108BD9-81ED-4DB2-BD59-A6C34878D82A}">
                    <a16:rowId xmlns:a16="http://schemas.microsoft.com/office/drawing/2014/main" val="2489385066"/>
                  </a:ext>
                </a:extLst>
              </a:tr>
              <a:tr h="455030">
                <a:tc>
                  <a:txBody>
                    <a:bodyPr/>
                    <a:lstStyle/>
                    <a:p>
                      <a:pPr algn="l" fontAlgn="t"/>
                      <a:r>
                        <a:rPr lang="en-GB" sz="1200" b="1" dirty="0">
                          <a:effectLst/>
                          <a:latin typeface="Arial" panose="020B0604020202020204" pitchFamily="34" charset="0"/>
                          <a:cs typeface="Arial" panose="020B0604020202020204" pitchFamily="34" charset="0"/>
                        </a:rPr>
                        <a:t>LUS (</a:t>
                      </a:r>
                      <a:r>
                        <a:rPr lang="en-GB" sz="1200" b="1" i="0" kern="1200" dirty="0">
                          <a:solidFill>
                            <a:schemeClr val="dk1"/>
                          </a:solidFill>
                          <a:effectLst/>
                          <a:latin typeface="Arial" panose="020B0604020202020204" pitchFamily="34" charset="0"/>
                          <a:ea typeface="+mn-ea"/>
                          <a:cs typeface="Arial" panose="020B0604020202020204" pitchFamily="34" charset="0"/>
                        </a:rPr>
                        <a:t>lung ultrasound)</a:t>
                      </a:r>
                      <a:endParaRPr lang="en-GB" sz="1200" b="1" dirty="0">
                        <a:effectLst/>
                        <a:latin typeface="Arial" panose="020B0604020202020204" pitchFamily="34" charset="0"/>
                        <a:cs typeface="Arial" panose="020B0604020202020204" pitchFamily="34" charset="0"/>
                      </a:endParaRPr>
                    </a:p>
                  </a:txBody>
                  <a:tcPr/>
                </a:tc>
                <a:tc>
                  <a:txBody>
                    <a:bodyPr/>
                    <a:lstStyle/>
                    <a:p>
                      <a:pPr algn="l" fontAlgn="t"/>
                      <a:r>
                        <a:rPr lang="en-GB" sz="1200" dirty="0">
                          <a:effectLst/>
                          <a:latin typeface="Arial" panose="020B0604020202020204" pitchFamily="34" charset="0"/>
                          <a:cs typeface="Arial" panose="020B0604020202020204" pitchFamily="34" charset="0"/>
                        </a:rPr>
                        <a:t>Admission, during hospitalization</a:t>
                      </a:r>
                      <a:r>
                        <a:rPr lang="en-GB" sz="1200" b="0" u="none" strike="noStrike" baseline="30000" dirty="0">
                          <a:solidFill>
                            <a:srgbClr val="006FB7"/>
                          </a:solidFill>
                          <a:effectLst/>
                          <a:latin typeface="Arial" panose="020B0604020202020204" pitchFamily="34" charset="0"/>
                          <a:cs typeface="Arial" panose="020B0604020202020204" pitchFamily="34" charset="0"/>
                        </a:rPr>
                        <a:t> </a:t>
                      </a:r>
                      <a:r>
                        <a:rPr lang="en-GB" sz="1200" dirty="0">
                          <a:effectLst/>
                          <a:latin typeface="Arial" panose="020B0604020202020204" pitchFamily="34" charset="0"/>
                          <a:cs typeface="Arial" panose="020B0604020202020204" pitchFamily="34" charset="0"/>
                        </a:rPr>
                        <a:t>pre-discharge</a:t>
                      </a:r>
                    </a:p>
                  </a:txBody>
                  <a:tcPr/>
                </a:tc>
                <a:tc>
                  <a:txBody>
                    <a:bodyPr/>
                    <a:lstStyle/>
                    <a:p>
                      <a:pPr algn="l" fontAlgn="t"/>
                      <a:r>
                        <a:rPr lang="en-GB" sz="1200" dirty="0">
                          <a:effectLst/>
                          <a:latin typeface="Arial" panose="020B0604020202020204" pitchFamily="34" charset="0"/>
                          <a:cs typeface="Arial" panose="020B0604020202020204" pitchFamily="34" charset="0"/>
                        </a:rPr>
                        <a:t>Congestion</a:t>
                      </a:r>
                    </a:p>
                  </a:txBody>
                  <a:tcPr/>
                </a:tc>
                <a:tc>
                  <a:txBody>
                    <a:bodyPr/>
                    <a:lstStyle/>
                    <a:p>
                      <a:pPr algn="l" fontAlgn="t"/>
                      <a:r>
                        <a:rPr lang="en-GB" sz="1200">
                          <a:effectLst/>
                          <a:latin typeface="Arial" panose="020B0604020202020204" pitchFamily="34" charset="0"/>
                          <a:cs typeface="Arial" panose="020B0604020202020204" pitchFamily="34" charset="0"/>
                        </a:rPr>
                        <a:t>Confirmatory</a:t>
                      </a:r>
                    </a:p>
                  </a:txBody>
                  <a:tcPr/>
                </a:tc>
                <a:tc>
                  <a:txBody>
                    <a:bodyPr/>
                    <a:lstStyle/>
                    <a:p>
                      <a:pPr algn="l" fontAlgn="t"/>
                      <a:r>
                        <a:rPr lang="en-GB" sz="1200">
                          <a:effectLst/>
                          <a:latin typeface="Arial" panose="020B0604020202020204" pitchFamily="34" charset="0"/>
                          <a:cs typeface="Arial" panose="020B0604020202020204" pitchFamily="34" charset="0"/>
                        </a:rPr>
                        <a:t>May be considered</a:t>
                      </a:r>
                    </a:p>
                  </a:txBody>
                  <a:tcPr/>
                </a:tc>
                <a:extLst>
                  <a:ext uri="{0D108BD9-81ED-4DB2-BD59-A6C34878D82A}">
                    <a16:rowId xmlns:a16="http://schemas.microsoft.com/office/drawing/2014/main" val="1606477684"/>
                  </a:ext>
                </a:extLst>
              </a:tr>
              <a:tr h="455030">
                <a:tc>
                  <a:txBody>
                    <a:bodyPr/>
                    <a:lstStyle/>
                    <a:p>
                      <a:pPr algn="l" fontAlgn="t"/>
                      <a:r>
                        <a:rPr lang="en-GB" sz="1200" b="1" dirty="0">
                          <a:effectLst/>
                          <a:latin typeface="Arial" panose="020B0604020202020204" pitchFamily="34" charset="0"/>
                          <a:cs typeface="Arial" panose="020B0604020202020204" pitchFamily="34" charset="0"/>
                        </a:rPr>
                        <a:t>Echocardiography</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en-US" sz="1200" dirty="0">
                          <a:effectLst/>
                          <a:latin typeface="Arial" panose="020B0604020202020204" pitchFamily="34" charset="0"/>
                          <a:cs typeface="Arial" panose="020B0604020202020204" pitchFamily="34" charset="0"/>
                        </a:rPr>
                        <a:t>Admission, during hospitalization, pre-discharge</a:t>
                      </a:r>
                    </a:p>
                  </a:txBody>
                  <a:tcPr/>
                </a:tc>
                <a:tc>
                  <a:txBody>
                    <a:bodyPr/>
                    <a:lstStyle/>
                    <a:p>
                      <a:pPr algn="l" fontAlgn="t"/>
                      <a:r>
                        <a:rPr lang="en-US" sz="1200">
                          <a:effectLst/>
                          <a:latin typeface="Arial" panose="020B0604020202020204" pitchFamily="34" charset="0"/>
                          <a:cs typeface="Arial" panose="020B0604020202020204" pitchFamily="34" charset="0"/>
                        </a:rPr>
                        <a:t>Congestion, cardiac dysfunction, mechanical causes</a:t>
                      </a:r>
                    </a:p>
                  </a:txBody>
                  <a:tcPr/>
                </a:tc>
                <a:tc>
                  <a:txBody>
                    <a:bodyPr/>
                    <a:lstStyle/>
                    <a:p>
                      <a:pPr algn="l" fontAlgn="t"/>
                      <a:r>
                        <a:rPr lang="en-GB" sz="1200" dirty="0">
                          <a:effectLst/>
                          <a:latin typeface="Arial" panose="020B0604020202020204" pitchFamily="34" charset="0"/>
                          <a:cs typeface="Arial" panose="020B0604020202020204" pitchFamily="34" charset="0"/>
                        </a:rPr>
                        <a:t>Major</a:t>
                      </a:r>
                    </a:p>
                  </a:txBody>
                  <a:tcPr/>
                </a:tc>
                <a:tc>
                  <a:txBody>
                    <a:bodyPr/>
                    <a:lstStyle/>
                    <a:p>
                      <a:pPr algn="l" fontAlgn="t"/>
                      <a:r>
                        <a:rPr lang="en-GB" sz="1200">
                          <a:effectLst/>
                          <a:latin typeface="Arial" panose="020B0604020202020204" pitchFamily="34" charset="0"/>
                          <a:cs typeface="Arial" panose="020B0604020202020204" pitchFamily="34" charset="0"/>
                        </a:rPr>
                        <a:t>Recommended</a:t>
                      </a:r>
                    </a:p>
                  </a:txBody>
                  <a:tcPr/>
                </a:tc>
                <a:extLst>
                  <a:ext uri="{0D108BD9-81ED-4DB2-BD59-A6C34878D82A}">
                    <a16:rowId xmlns:a16="http://schemas.microsoft.com/office/drawing/2014/main" val="622476687"/>
                  </a:ext>
                </a:extLst>
              </a:tr>
              <a:tr h="455030">
                <a:tc>
                  <a:txBody>
                    <a:bodyPr/>
                    <a:lstStyle/>
                    <a:p>
                      <a:pPr algn="l" fontAlgn="t"/>
                      <a:r>
                        <a:rPr lang="en-GB" sz="1200" b="1">
                          <a:effectLst/>
                          <a:latin typeface="Arial" panose="020B0604020202020204" pitchFamily="34" charset="0"/>
                          <a:cs typeface="Arial" panose="020B0604020202020204" pitchFamily="34" charset="0"/>
                        </a:rPr>
                        <a:t>Natriuretic peptides (BNP, NT-proBNP, MR-proANP)</a:t>
                      </a:r>
                      <a:endParaRPr lang="en-GB" sz="1200">
                        <a:effectLst/>
                        <a:latin typeface="Arial" panose="020B0604020202020204" pitchFamily="34" charset="0"/>
                        <a:cs typeface="Arial" panose="020B0604020202020204" pitchFamily="34" charset="0"/>
                      </a:endParaRPr>
                    </a:p>
                  </a:txBody>
                  <a:tcPr/>
                </a:tc>
                <a:tc>
                  <a:txBody>
                    <a:bodyPr/>
                    <a:lstStyle/>
                    <a:p>
                      <a:pPr algn="l" fontAlgn="t"/>
                      <a:r>
                        <a:rPr lang="en-GB" sz="1200">
                          <a:effectLst/>
                          <a:latin typeface="Arial" panose="020B0604020202020204" pitchFamily="34" charset="0"/>
                          <a:cs typeface="Arial" panose="020B0604020202020204" pitchFamily="34" charset="0"/>
                        </a:rPr>
                        <a:t>Admission, pre-discharge</a:t>
                      </a:r>
                    </a:p>
                  </a:txBody>
                  <a:tcPr/>
                </a:tc>
                <a:tc>
                  <a:txBody>
                    <a:bodyPr/>
                    <a:lstStyle/>
                    <a:p>
                      <a:pPr algn="l" fontAlgn="t"/>
                      <a:r>
                        <a:rPr lang="en-GB" sz="1200">
                          <a:effectLst/>
                          <a:latin typeface="Arial" panose="020B0604020202020204" pitchFamily="34" charset="0"/>
                          <a:cs typeface="Arial" panose="020B0604020202020204" pitchFamily="34" charset="0"/>
                        </a:rPr>
                        <a:t>Congestion</a:t>
                      </a:r>
                    </a:p>
                  </a:txBody>
                  <a:tcPr/>
                </a:tc>
                <a:tc>
                  <a:txBody>
                    <a:bodyPr/>
                    <a:lstStyle/>
                    <a:p>
                      <a:pPr algn="l" fontAlgn="t"/>
                      <a:r>
                        <a:rPr lang="en-GB" sz="1200" dirty="0">
                          <a:effectLst/>
                          <a:latin typeface="Arial" panose="020B0604020202020204" pitchFamily="34" charset="0"/>
                          <a:cs typeface="Arial" panose="020B0604020202020204" pitchFamily="34" charset="0"/>
                        </a:rPr>
                        <a:t>High negative predictive value</a:t>
                      </a:r>
                    </a:p>
                  </a:txBody>
                  <a:tcPr/>
                </a:tc>
                <a:tc>
                  <a:txBody>
                    <a:bodyPr/>
                    <a:lstStyle/>
                    <a:p>
                      <a:pPr algn="l" fontAlgn="t"/>
                      <a:r>
                        <a:rPr lang="en-GB" sz="1200" dirty="0">
                          <a:effectLst/>
                          <a:latin typeface="Arial" panose="020B0604020202020204" pitchFamily="34" charset="0"/>
                          <a:cs typeface="Arial" panose="020B0604020202020204" pitchFamily="34" charset="0"/>
                        </a:rPr>
                        <a:t>Recommended</a:t>
                      </a:r>
                    </a:p>
                  </a:txBody>
                  <a:tcPr/>
                </a:tc>
                <a:extLst>
                  <a:ext uri="{0D108BD9-81ED-4DB2-BD59-A6C34878D82A}">
                    <a16:rowId xmlns:a16="http://schemas.microsoft.com/office/drawing/2014/main" val="1456159255"/>
                  </a:ext>
                </a:extLst>
              </a:tr>
              <a:tr h="294926">
                <a:tc>
                  <a:txBody>
                    <a:bodyPr/>
                    <a:lstStyle/>
                    <a:p>
                      <a:pPr algn="l" fontAlgn="t"/>
                      <a:r>
                        <a:rPr lang="en-GB" sz="1200" b="1">
                          <a:effectLst/>
                          <a:latin typeface="Arial" panose="020B0604020202020204" pitchFamily="34" charset="0"/>
                          <a:cs typeface="Arial" panose="020B0604020202020204" pitchFamily="34" charset="0"/>
                        </a:rPr>
                        <a:t>Serum troponin</a:t>
                      </a:r>
                      <a:endParaRPr lang="en-GB" sz="1200">
                        <a:effectLst/>
                        <a:latin typeface="Arial" panose="020B0604020202020204" pitchFamily="34" charset="0"/>
                        <a:cs typeface="Arial" panose="020B0604020202020204" pitchFamily="34" charset="0"/>
                      </a:endParaRPr>
                    </a:p>
                  </a:txBody>
                  <a:tcPr/>
                </a:tc>
                <a:tc>
                  <a:txBody>
                    <a:bodyPr/>
                    <a:lstStyle/>
                    <a:p>
                      <a:pPr algn="l" fontAlgn="t"/>
                      <a:r>
                        <a:rPr lang="en-GB" sz="1200">
                          <a:effectLst/>
                          <a:latin typeface="Arial" panose="020B0604020202020204" pitchFamily="34" charset="0"/>
                          <a:cs typeface="Arial" panose="020B0604020202020204" pitchFamily="34" charset="0"/>
                        </a:rPr>
                        <a:t>Admission</a:t>
                      </a:r>
                    </a:p>
                  </a:txBody>
                  <a:tcPr/>
                </a:tc>
                <a:tc>
                  <a:txBody>
                    <a:bodyPr/>
                    <a:lstStyle/>
                    <a:p>
                      <a:pPr algn="l" fontAlgn="t"/>
                      <a:r>
                        <a:rPr lang="en-GB" sz="1200">
                          <a:effectLst/>
                          <a:latin typeface="Arial" panose="020B0604020202020204" pitchFamily="34" charset="0"/>
                          <a:cs typeface="Arial" panose="020B0604020202020204" pitchFamily="34" charset="0"/>
                        </a:rPr>
                        <a:t>Myocardial injury</a:t>
                      </a:r>
                    </a:p>
                  </a:txBody>
                  <a:tcPr/>
                </a:tc>
                <a:tc>
                  <a:txBody>
                    <a:bodyPr/>
                    <a:lstStyle/>
                    <a:p>
                      <a:pPr algn="l" fontAlgn="t"/>
                      <a:r>
                        <a:rPr lang="en-GB" sz="1200" dirty="0">
                          <a:effectLst/>
                          <a:latin typeface="Arial" panose="020B0604020202020204" pitchFamily="34" charset="0"/>
                          <a:cs typeface="Arial" panose="020B0604020202020204" pitchFamily="34" charset="0"/>
                        </a:rPr>
                        <a:t>Exclusion of ACS</a:t>
                      </a:r>
                    </a:p>
                  </a:txBody>
                  <a:tcPr/>
                </a:tc>
                <a:tc>
                  <a:txBody>
                    <a:bodyPr/>
                    <a:lstStyle/>
                    <a:p>
                      <a:pPr algn="l" fontAlgn="t"/>
                      <a:r>
                        <a:rPr lang="en-GB" sz="1200">
                          <a:effectLst/>
                          <a:latin typeface="Arial" panose="020B0604020202020204" pitchFamily="34" charset="0"/>
                          <a:cs typeface="Arial" panose="020B0604020202020204" pitchFamily="34" charset="0"/>
                        </a:rPr>
                        <a:t>Recommended</a:t>
                      </a:r>
                    </a:p>
                  </a:txBody>
                  <a:tcPr/>
                </a:tc>
                <a:extLst>
                  <a:ext uri="{0D108BD9-81ED-4DB2-BD59-A6C34878D82A}">
                    <a16:rowId xmlns:a16="http://schemas.microsoft.com/office/drawing/2014/main" val="1957708022"/>
                  </a:ext>
                </a:extLst>
              </a:tr>
              <a:tr h="455030">
                <a:tc>
                  <a:txBody>
                    <a:bodyPr/>
                    <a:lstStyle/>
                    <a:p>
                      <a:pPr algn="l" fontAlgn="t"/>
                      <a:r>
                        <a:rPr lang="en-GB" sz="1200" b="1">
                          <a:effectLst/>
                          <a:latin typeface="Arial" panose="020B0604020202020204" pitchFamily="34" charset="0"/>
                          <a:cs typeface="Arial" panose="020B0604020202020204" pitchFamily="34" charset="0"/>
                        </a:rPr>
                        <a:t>Serum creatinine</a:t>
                      </a:r>
                      <a:endParaRPr lang="en-GB" sz="1200">
                        <a:effectLst/>
                        <a:latin typeface="Arial" panose="020B0604020202020204" pitchFamily="34" charset="0"/>
                        <a:cs typeface="Arial" panose="020B0604020202020204" pitchFamily="34" charset="0"/>
                      </a:endParaRPr>
                    </a:p>
                  </a:txBody>
                  <a:tcPr/>
                </a:tc>
                <a:tc>
                  <a:txBody>
                    <a:bodyPr/>
                    <a:lstStyle/>
                    <a:p>
                      <a:pPr algn="l" fontAlgn="t"/>
                      <a:r>
                        <a:rPr lang="en-US" sz="1200" dirty="0">
                          <a:effectLst/>
                          <a:latin typeface="Arial" panose="020B0604020202020204" pitchFamily="34" charset="0"/>
                          <a:cs typeface="Arial" panose="020B0604020202020204" pitchFamily="34" charset="0"/>
                        </a:rPr>
                        <a:t>Admission, during hospitalization, pre-discharge</a:t>
                      </a:r>
                    </a:p>
                  </a:txBody>
                  <a:tcPr/>
                </a:tc>
                <a:tc>
                  <a:txBody>
                    <a:bodyPr/>
                    <a:lstStyle/>
                    <a:p>
                      <a:pPr algn="l" fontAlgn="t"/>
                      <a:r>
                        <a:rPr lang="en-GB" sz="1200">
                          <a:effectLst/>
                          <a:latin typeface="Arial" panose="020B0604020202020204" pitchFamily="34" charset="0"/>
                          <a:cs typeface="Arial" panose="020B0604020202020204" pitchFamily="34" charset="0"/>
                        </a:rPr>
                        <a:t>Renal dysfunction</a:t>
                      </a:r>
                    </a:p>
                  </a:txBody>
                  <a:tcPr/>
                </a:tc>
                <a:tc>
                  <a:txBody>
                    <a:bodyPr/>
                    <a:lstStyle/>
                    <a:p>
                      <a:pPr algn="l" fontAlgn="t"/>
                      <a:r>
                        <a:rPr lang="en-GB" sz="1200">
                          <a:effectLst/>
                          <a:latin typeface="Arial" panose="020B0604020202020204" pitchFamily="34" charset="0"/>
                          <a:cs typeface="Arial" panose="020B0604020202020204" pitchFamily="34" charset="0"/>
                        </a:rPr>
                        <a:t>None</a:t>
                      </a:r>
                    </a:p>
                  </a:txBody>
                  <a:tcPr/>
                </a:tc>
                <a:tc>
                  <a:txBody>
                    <a:bodyPr/>
                    <a:lstStyle/>
                    <a:p>
                      <a:pPr algn="l" fontAlgn="t"/>
                      <a:r>
                        <a:rPr lang="en-GB" sz="1200" dirty="0">
                          <a:effectLst/>
                          <a:latin typeface="Arial" panose="020B0604020202020204" pitchFamily="34" charset="0"/>
                          <a:cs typeface="Arial" panose="020B0604020202020204" pitchFamily="34" charset="0"/>
                        </a:rPr>
                        <a:t>Recommended for prognostic assessment</a:t>
                      </a:r>
                    </a:p>
                  </a:txBody>
                  <a:tcPr/>
                </a:tc>
                <a:extLst>
                  <a:ext uri="{0D108BD9-81ED-4DB2-BD59-A6C34878D82A}">
                    <a16:rowId xmlns:a16="http://schemas.microsoft.com/office/drawing/2014/main" val="1354227402"/>
                  </a:ext>
                </a:extLst>
              </a:tr>
              <a:tr h="455030">
                <a:tc>
                  <a:txBody>
                    <a:bodyPr/>
                    <a:lstStyle/>
                    <a:p>
                      <a:pPr algn="l" fontAlgn="t"/>
                      <a:r>
                        <a:rPr lang="pt-BR" sz="1200" b="1">
                          <a:effectLst/>
                          <a:latin typeface="Arial" panose="020B0604020202020204" pitchFamily="34" charset="0"/>
                          <a:cs typeface="Arial" panose="020B0604020202020204" pitchFamily="34" charset="0"/>
                        </a:rPr>
                        <a:t>Serum electrolytes (sodium, potassium, chloride)</a:t>
                      </a:r>
                      <a:endParaRPr lang="pt-BR" sz="1200">
                        <a:effectLst/>
                        <a:latin typeface="Arial" panose="020B0604020202020204" pitchFamily="34" charset="0"/>
                        <a:cs typeface="Arial" panose="020B0604020202020204" pitchFamily="34" charset="0"/>
                      </a:endParaRPr>
                    </a:p>
                  </a:txBody>
                  <a:tcPr/>
                </a:tc>
                <a:tc>
                  <a:txBody>
                    <a:bodyPr/>
                    <a:lstStyle/>
                    <a:p>
                      <a:pPr algn="l" fontAlgn="t"/>
                      <a:r>
                        <a:rPr lang="en-US" sz="1200" dirty="0">
                          <a:effectLst/>
                          <a:latin typeface="Arial" panose="020B0604020202020204" pitchFamily="34" charset="0"/>
                          <a:cs typeface="Arial" panose="020B0604020202020204" pitchFamily="34" charset="0"/>
                        </a:rPr>
                        <a:t>Admission, during hospitalization, pre-discharge</a:t>
                      </a:r>
                    </a:p>
                  </a:txBody>
                  <a:tcPr/>
                </a:tc>
                <a:tc>
                  <a:txBody>
                    <a:bodyPr/>
                    <a:lstStyle/>
                    <a:p>
                      <a:pPr algn="l" fontAlgn="t"/>
                      <a:r>
                        <a:rPr lang="en-GB" sz="1200">
                          <a:effectLst/>
                          <a:latin typeface="Arial" panose="020B0604020202020204" pitchFamily="34" charset="0"/>
                          <a:cs typeface="Arial" panose="020B0604020202020204" pitchFamily="34" charset="0"/>
                        </a:rPr>
                        <a:t>Electrolyte disorders</a:t>
                      </a:r>
                    </a:p>
                  </a:txBody>
                  <a:tcPr/>
                </a:tc>
                <a:tc>
                  <a:txBody>
                    <a:bodyPr/>
                    <a:lstStyle/>
                    <a:p>
                      <a:pPr algn="l" fontAlgn="t"/>
                      <a:r>
                        <a:rPr lang="en-GB" sz="1200">
                          <a:effectLst/>
                          <a:latin typeface="Arial" panose="020B0604020202020204" pitchFamily="34" charset="0"/>
                          <a:cs typeface="Arial" panose="020B0604020202020204" pitchFamily="34" charset="0"/>
                        </a:rPr>
                        <a:t>None</a:t>
                      </a:r>
                    </a:p>
                  </a:txBody>
                  <a:tcPr/>
                </a:tc>
                <a:tc>
                  <a:txBody>
                    <a:bodyPr/>
                    <a:lstStyle/>
                    <a:p>
                      <a:pPr algn="l" fontAlgn="t"/>
                      <a:r>
                        <a:rPr lang="en-US" sz="1200" dirty="0">
                          <a:effectLst/>
                          <a:latin typeface="Arial" panose="020B0604020202020204" pitchFamily="34" charset="0"/>
                          <a:cs typeface="Arial" panose="020B0604020202020204" pitchFamily="34" charset="0"/>
                        </a:rPr>
                        <a:t>Recommended for prognostic assessment and treatment</a:t>
                      </a:r>
                    </a:p>
                  </a:txBody>
                  <a:tcPr/>
                </a:tc>
                <a:extLst>
                  <a:ext uri="{0D108BD9-81ED-4DB2-BD59-A6C34878D82A}">
                    <a16:rowId xmlns:a16="http://schemas.microsoft.com/office/drawing/2014/main" val="200400940"/>
                  </a:ext>
                </a:extLst>
              </a:tr>
              <a:tr h="455030">
                <a:tc>
                  <a:txBody>
                    <a:bodyPr/>
                    <a:lstStyle/>
                    <a:p>
                      <a:pPr algn="l" fontAlgn="t"/>
                      <a:r>
                        <a:rPr lang="en-GB" sz="1200" b="1" dirty="0">
                          <a:effectLst/>
                          <a:latin typeface="Arial" panose="020B0604020202020204" pitchFamily="34" charset="0"/>
                          <a:cs typeface="Arial" panose="020B0604020202020204" pitchFamily="34" charset="0"/>
                        </a:rPr>
                        <a:t>Iron status (transferrin, ferritin)</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en-GB" sz="1200">
                          <a:effectLst/>
                          <a:latin typeface="Arial" panose="020B0604020202020204" pitchFamily="34" charset="0"/>
                          <a:cs typeface="Arial" panose="020B0604020202020204" pitchFamily="34" charset="0"/>
                        </a:rPr>
                        <a:t>Pre-discharge</a:t>
                      </a:r>
                    </a:p>
                  </a:txBody>
                  <a:tcPr/>
                </a:tc>
                <a:tc>
                  <a:txBody>
                    <a:bodyPr/>
                    <a:lstStyle/>
                    <a:p>
                      <a:pPr algn="l" fontAlgn="t"/>
                      <a:r>
                        <a:rPr lang="en-GB" sz="1200">
                          <a:effectLst/>
                          <a:latin typeface="Arial" panose="020B0604020202020204" pitchFamily="34" charset="0"/>
                          <a:cs typeface="Arial" panose="020B0604020202020204" pitchFamily="34" charset="0"/>
                        </a:rPr>
                        <a:t>Iron depletion</a:t>
                      </a:r>
                    </a:p>
                  </a:txBody>
                  <a:tcPr/>
                </a:tc>
                <a:tc>
                  <a:txBody>
                    <a:bodyPr/>
                    <a:lstStyle/>
                    <a:p>
                      <a:pPr algn="l" fontAlgn="t"/>
                      <a:r>
                        <a:rPr lang="en-GB" sz="1200">
                          <a:effectLst/>
                          <a:latin typeface="Arial" panose="020B0604020202020204" pitchFamily="34" charset="0"/>
                          <a:cs typeface="Arial" panose="020B0604020202020204" pitchFamily="34" charset="0"/>
                        </a:rPr>
                        <a:t>None</a:t>
                      </a:r>
                    </a:p>
                  </a:txBody>
                  <a:tcPr/>
                </a:tc>
                <a:tc>
                  <a:txBody>
                    <a:bodyPr/>
                    <a:lstStyle/>
                    <a:p>
                      <a:pPr algn="l" fontAlgn="t"/>
                      <a:r>
                        <a:rPr lang="en-US" sz="1200" dirty="0">
                          <a:effectLst/>
                          <a:latin typeface="Arial" panose="020B0604020202020204" pitchFamily="34" charset="0"/>
                          <a:cs typeface="Arial" panose="020B0604020202020204" pitchFamily="34" charset="0"/>
                        </a:rPr>
                        <a:t>Recommended for prognostic assessment and treatment</a:t>
                      </a:r>
                    </a:p>
                  </a:txBody>
                  <a:tcPr/>
                </a:tc>
                <a:extLst>
                  <a:ext uri="{0D108BD9-81ED-4DB2-BD59-A6C34878D82A}">
                    <a16:rowId xmlns:a16="http://schemas.microsoft.com/office/drawing/2014/main" val="844452652"/>
                  </a:ext>
                </a:extLst>
              </a:tr>
              <a:tr h="455030">
                <a:tc>
                  <a:txBody>
                    <a:bodyPr/>
                    <a:lstStyle/>
                    <a:p>
                      <a:pPr algn="l" fontAlgn="t"/>
                      <a:r>
                        <a:rPr lang="en-GB" sz="1200" b="1">
                          <a:effectLst/>
                          <a:latin typeface="Arial" panose="020B0604020202020204" pitchFamily="34" charset="0"/>
                          <a:cs typeface="Arial" panose="020B0604020202020204" pitchFamily="34" charset="0"/>
                        </a:rPr>
                        <a:t>TSH</a:t>
                      </a:r>
                      <a:endParaRPr lang="en-GB" sz="1200">
                        <a:effectLst/>
                        <a:latin typeface="Arial" panose="020B0604020202020204" pitchFamily="34" charset="0"/>
                        <a:cs typeface="Arial" panose="020B0604020202020204" pitchFamily="34" charset="0"/>
                      </a:endParaRPr>
                    </a:p>
                  </a:txBody>
                  <a:tcPr/>
                </a:tc>
                <a:tc>
                  <a:txBody>
                    <a:bodyPr/>
                    <a:lstStyle/>
                    <a:p>
                      <a:pPr algn="l" fontAlgn="t"/>
                      <a:r>
                        <a:rPr lang="en-GB" sz="1200">
                          <a:effectLst/>
                          <a:latin typeface="Arial" panose="020B0604020202020204" pitchFamily="34" charset="0"/>
                          <a:cs typeface="Arial" panose="020B0604020202020204" pitchFamily="34" charset="0"/>
                        </a:rPr>
                        <a:t>Admission</a:t>
                      </a:r>
                    </a:p>
                  </a:txBody>
                  <a:tcPr/>
                </a:tc>
                <a:tc>
                  <a:txBody>
                    <a:bodyPr/>
                    <a:lstStyle/>
                    <a:p>
                      <a:pPr algn="l" fontAlgn="t"/>
                      <a:r>
                        <a:rPr lang="en-GB" sz="1200">
                          <a:effectLst/>
                          <a:latin typeface="Arial" panose="020B0604020202020204" pitchFamily="34" charset="0"/>
                          <a:cs typeface="Arial" panose="020B0604020202020204" pitchFamily="34" charset="0"/>
                        </a:rPr>
                        <a:t>Hypo- hyperthyroidism</a:t>
                      </a:r>
                    </a:p>
                  </a:txBody>
                  <a:tcPr/>
                </a:tc>
                <a:tc>
                  <a:txBody>
                    <a:bodyPr/>
                    <a:lstStyle/>
                    <a:p>
                      <a:pPr algn="l" fontAlgn="t"/>
                      <a:r>
                        <a:rPr lang="en-GB" sz="1200">
                          <a:effectLst/>
                          <a:latin typeface="Arial" panose="020B0604020202020204" pitchFamily="34" charset="0"/>
                          <a:cs typeface="Arial" panose="020B0604020202020204" pitchFamily="34" charset="0"/>
                        </a:rPr>
                        <a:t>None</a:t>
                      </a:r>
                    </a:p>
                  </a:txBody>
                  <a:tcPr/>
                </a:tc>
                <a:tc>
                  <a:txBody>
                    <a:bodyPr/>
                    <a:lstStyle/>
                    <a:p>
                      <a:pPr algn="l" fontAlgn="t"/>
                      <a:r>
                        <a:rPr lang="en-US" sz="1200">
                          <a:effectLst/>
                          <a:latin typeface="Arial" panose="020B0604020202020204" pitchFamily="34" charset="0"/>
                          <a:cs typeface="Arial" panose="020B0604020202020204" pitchFamily="34" charset="0"/>
                        </a:rPr>
                        <a:t>Recommended when hypo-hyperthyroidism is suspected</a:t>
                      </a:r>
                    </a:p>
                  </a:txBody>
                  <a:tcPr/>
                </a:tc>
                <a:extLst>
                  <a:ext uri="{0D108BD9-81ED-4DB2-BD59-A6C34878D82A}">
                    <a16:rowId xmlns:a16="http://schemas.microsoft.com/office/drawing/2014/main" val="668878711"/>
                  </a:ext>
                </a:extLst>
              </a:tr>
              <a:tr h="455030">
                <a:tc>
                  <a:txBody>
                    <a:bodyPr/>
                    <a:lstStyle/>
                    <a:p>
                      <a:pPr algn="l" fontAlgn="t"/>
                      <a:r>
                        <a:rPr lang="en-GB" sz="1200" b="1">
                          <a:effectLst/>
                          <a:latin typeface="Arial" panose="020B0604020202020204" pitchFamily="34" charset="0"/>
                          <a:cs typeface="Arial" panose="020B0604020202020204" pitchFamily="34" charset="0"/>
                        </a:rPr>
                        <a:t>D-dimer</a:t>
                      </a:r>
                      <a:endParaRPr lang="en-GB" sz="1200">
                        <a:effectLst/>
                        <a:latin typeface="Arial" panose="020B0604020202020204" pitchFamily="34" charset="0"/>
                        <a:cs typeface="Arial" panose="020B0604020202020204" pitchFamily="34" charset="0"/>
                      </a:endParaRPr>
                    </a:p>
                  </a:txBody>
                  <a:tcPr/>
                </a:tc>
                <a:tc>
                  <a:txBody>
                    <a:bodyPr/>
                    <a:lstStyle/>
                    <a:p>
                      <a:pPr algn="l" fontAlgn="t"/>
                      <a:r>
                        <a:rPr lang="en-GB" sz="1200">
                          <a:effectLst/>
                          <a:latin typeface="Arial" panose="020B0604020202020204" pitchFamily="34" charset="0"/>
                          <a:cs typeface="Arial" panose="020B0604020202020204" pitchFamily="34" charset="0"/>
                        </a:rPr>
                        <a:t>Admission</a:t>
                      </a:r>
                    </a:p>
                  </a:txBody>
                  <a:tcPr/>
                </a:tc>
                <a:tc>
                  <a:txBody>
                    <a:bodyPr/>
                    <a:lstStyle/>
                    <a:p>
                      <a:pPr algn="l" fontAlgn="t"/>
                      <a:r>
                        <a:rPr lang="en-GB" sz="1200">
                          <a:effectLst/>
                          <a:latin typeface="Arial" panose="020B0604020202020204" pitchFamily="34" charset="0"/>
                          <a:cs typeface="Arial" panose="020B0604020202020204" pitchFamily="34" charset="0"/>
                        </a:rPr>
                        <a:t>Pulmonary embolism</a:t>
                      </a:r>
                    </a:p>
                  </a:txBody>
                  <a:tcPr/>
                </a:tc>
                <a:tc>
                  <a:txBody>
                    <a:bodyPr/>
                    <a:lstStyle/>
                    <a:p>
                      <a:pPr algn="l" fontAlgn="t"/>
                      <a:r>
                        <a:rPr lang="en-US" sz="1200">
                          <a:effectLst/>
                          <a:latin typeface="Arial" panose="020B0604020202020204" pitchFamily="34" charset="0"/>
                          <a:cs typeface="Arial" panose="020B0604020202020204" pitchFamily="34" charset="0"/>
                        </a:rPr>
                        <a:t>Useful to exclude pulmonary embolism</a:t>
                      </a:r>
                    </a:p>
                  </a:txBody>
                  <a:tcPr/>
                </a:tc>
                <a:tc>
                  <a:txBody>
                    <a:bodyPr/>
                    <a:lstStyle/>
                    <a:p>
                      <a:pPr algn="l" fontAlgn="t"/>
                      <a:r>
                        <a:rPr lang="en-US" sz="1200">
                          <a:effectLst/>
                          <a:latin typeface="Arial" panose="020B0604020202020204" pitchFamily="34" charset="0"/>
                          <a:cs typeface="Arial" panose="020B0604020202020204" pitchFamily="34" charset="0"/>
                        </a:rPr>
                        <a:t>Recommended when pulmonary embolism is suspected</a:t>
                      </a:r>
                    </a:p>
                  </a:txBody>
                  <a:tcPr/>
                </a:tc>
                <a:extLst>
                  <a:ext uri="{0D108BD9-81ED-4DB2-BD59-A6C34878D82A}">
                    <a16:rowId xmlns:a16="http://schemas.microsoft.com/office/drawing/2014/main" val="1984543908"/>
                  </a:ext>
                </a:extLst>
              </a:tr>
              <a:tr h="369080">
                <a:tc>
                  <a:txBody>
                    <a:bodyPr/>
                    <a:lstStyle/>
                    <a:p>
                      <a:pPr algn="l" fontAlgn="t"/>
                      <a:r>
                        <a:rPr lang="en-GB" sz="1200" b="1">
                          <a:effectLst/>
                          <a:latin typeface="Arial" panose="020B0604020202020204" pitchFamily="34" charset="0"/>
                          <a:cs typeface="Arial" panose="020B0604020202020204" pitchFamily="34" charset="0"/>
                        </a:rPr>
                        <a:t>Procalcitonin</a:t>
                      </a:r>
                      <a:endParaRPr lang="en-GB" sz="1200">
                        <a:effectLst/>
                        <a:latin typeface="Arial" panose="020B0604020202020204" pitchFamily="34" charset="0"/>
                        <a:cs typeface="Arial" panose="020B0604020202020204" pitchFamily="34" charset="0"/>
                      </a:endParaRPr>
                    </a:p>
                  </a:txBody>
                  <a:tcPr/>
                </a:tc>
                <a:tc>
                  <a:txBody>
                    <a:bodyPr/>
                    <a:lstStyle/>
                    <a:p>
                      <a:pPr algn="l" fontAlgn="t"/>
                      <a:r>
                        <a:rPr lang="en-GB" sz="1200">
                          <a:effectLst/>
                          <a:latin typeface="Arial" panose="020B0604020202020204" pitchFamily="34" charset="0"/>
                          <a:cs typeface="Arial" panose="020B0604020202020204" pitchFamily="34" charset="0"/>
                        </a:rPr>
                        <a:t>Admission</a:t>
                      </a:r>
                    </a:p>
                  </a:txBody>
                  <a:tcPr/>
                </a:tc>
                <a:tc>
                  <a:txBody>
                    <a:bodyPr/>
                    <a:lstStyle/>
                    <a:p>
                      <a:pPr algn="l" fontAlgn="t"/>
                      <a:r>
                        <a:rPr lang="en-GB" sz="1200">
                          <a:effectLst/>
                          <a:latin typeface="Arial" panose="020B0604020202020204" pitchFamily="34" charset="0"/>
                          <a:cs typeface="Arial" panose="020B0604020202020204" pitchFamily="34" charset="0"/>
                        </a:rPr>
                        <a:t>Pneumonia</a:t>
                      </a:r>
                    </a:p>
                  </a:txBody>
                  <a:tcPr/>
                </a:tc>
                <a:tc>
                  <a:txBody>
                    <a:bodyPr/>
                    <a:lstStyle/>
                    <a:p>
                      <a:pPr algn="l" fontAlgn="t"/>
                      <a:r>
                        <a:rPr lang="en-US" sz="1200">
                          <a:effectLst/>
                          <a:latin typeface="Arial" panose="020B0604020202020204" pitchFamily="34" charset="0"/>
                          <a:cs typeface="Arial" panose="020B0604020202020204" pitchFamily="34" charset="0"/>
                        </a:rPr>
                        <a:t>Useful for diagnosis of pneumonia</a:t>
                      </a:r>
                    </a:p>
                  </a:txBody>
                  <a:tcPr/>
                </a:tc>
                <a:tc>
                  <a:txBody>
                    <a:bodyPr/>
                    <a:lstStyle/>
                    <a:p>
                      <a:pPr algn="l" fontAlgn="t"/>
                      <a:r>
                        <a:rPr lang="en-US" sz="1200">
                          <a:effectLst/>
                          <a:latin typeface="Arial" panose="020B0604020202020204" pitchFamily="34" charset="0"/>
                          <a:cs typeface="Arial" panose="020B0604020202020204" pitchFamily="34" charset="0"/>
                        </a:rPr>
                        <a:t>May be done when pneumonia is suspected</a:t>
                      </a:r>
                    </a:p>
                  </a:txBody>
                  <a:tcPr/>
                </a:tc>
                <a:extLst>
                  <a:ext uri="{0D108BD9-81ED-4DB2-BD59-A6C34878D82A}">
                    <a16:rowId xmlns:a16="http://schemas.microsoft.com/office/drawing/2014/main" val="3405780409"/>
                  </a:ext>
                </a:extLst>
              </a:tr>
              <a:tr h="369080">
                <a:tc>
                  <a:txBody>
                    <a:bodyPr/>
                    <a:lstStyle/>
                    <a:p>
                      <a:pPr algn="l" fontAlgn="t"/>
                      <a:r>
                        <a:rPr lang="en-GB" sz="1200" b="1">
                          <a:effectLst/>
                          <a:latin typeface="Arial" panose="020B0604020202020204" pitchFamily="34" charset="0"/>
                          <a:cs typeface="Arial" panose="020B0604020202020204" pitchFamily="34" charset="0"/>
                        </a:rPr>
                        <a:t>Lactate</a:t>
                      </a:r>
                      <a:endParaRPr lang="en-GB" sz="1200">
                        <a:effectLst/>
                        <a:latin typeface="Arial" panose="020B0604020202020204" pitchFamily="34" charset="0"/>
                        <a:cs typeface="Arial" panose="020B0604020202020204" pitchFamily="34" charset="0"/>
                      </a:endParaRPr>
                    </a:p>
                  </a:txBody>
                  <a:tcPr/>
                </a:tc>
                <a:tc>
                  <a:txBody>
                    <a:bodyPr/>
                    <a:lstStyle/>
                    <a:p>
                      <a:pPr algn="l" fontAlgn="t"/>
                      <a:r>
                        <a:rPr lang="en-GB" sz="1200" dirty="0">
                          <a:effectLst/>
                          <a:latin typeface="Arial" panose="020B0604020202020204" pitchFamily="34" charset="0"/>
                          <a:cs typeface="Arial" panose="020B0604020202020204" pitchFamily="34" charset="0"/>
                        </a:rPr>
                        <a:t>Admission, during hospitalization</a:t>
                      </a:r>
                    </a:p>
                  </a:txBody>
                  <a:tcPr/>
                </a:tc>
                <a:tc>
                  <a:txBody>
                    <a:bodyPr/>
                    <a:lstStyle/>
                    <a:p>
                      <a:pPr algn="l" fontAlgn="t"/>
                      <a:r>
                        <a:rPr lang="en-GB" sz="1200">
                          <a:effectLst/>
                          <a:latin typeface="Arial" panose="020B0604020202020204" pitchFamily="34" charset="0"/>
                          <a:cs typeface="Arial" panose="020B0604020202020204" pitchFamily="34" charset="0"/>
                        </a:rPr>
                        <a:t>Lactic acidosis</a:t>
                      </a:r>
                    </a:p>
                  </a:txBody>
                  <a:tcPr/>
                </a:tc>
                <a:tc>
                  <a:txBody>
                    <a:bodyPr/>
                    <a:lstStyle/>
                    <a:p>
                      <a:pPr algn="l" fontAlgn="t"/>
                      <a:r>
                        <a:rPr lang="en-US" sz="1200">
                          <a:effectLst/>
                          <a:latin typeface="Arial" panose="020B0604020202020204" pitchFamily="34" charset="0"/>
                          <a:cs typeface="Arial" panose="020B0604020202020204" pitchFamily="34" charset="0"/>
                        </a:rPr>
                        <a:t>Useful to assess perfusion status</a:t>
                      </a:r>
                    </a:p>
                  </a:txBody>
                  <a:tcPr/>
                </a:tc>
                <a:tc>
                  <a:txBody>
                    <a:bodyPr/>
                    <a:lstStyle/>
                    <a:p>
                      <a:pPr algn="l" fontAlgn="t"/>
                      <a:r>
                        <a:rPr lang="en-US" sz="1200">
                          <a:effectLst/>
                          <a:latin typeface="Arial" panose="020B0604020202020204" pitchFamily="34" charset="0"/>
                          <a:cs typeface="Arial" panose="020B0604020202020204" pitchFamily="34" charset="0"/>
                        </a:rPr>
                        <a:t>Recommended when peripheral hypoperfusion is suspected</a:t>
                      </a:r>
                    </a:p>
                  </a:txBody>
                  <a:tcPr/>
                </a:tc>
                <a:extLst>
                  <a:ext uri="{0D108BD9-81ED-4DB2-BD59-A6C34878D82A}">
                    <a16:rowId xmlns:a16="http://schemas.microsoft.com/office/drawing/2014/main" val="1292419988"/>
                  </a:ext>
                </a:extLst>
              </a:tr>
              <a:tr h="369080">
                <a:tc>
                  <a:txBody>
                    <a:bodyPr/>
                    <a:lstStyle/>
                    <a:p>
                      <a:pPr algn="l" fontAlgn="t"/>
                      <a:r>
                        <a:rPr lang="en-US" sz="1200" b="1">
                          <a:effectLst/>
                          <a:latin typeface="Arial" panose="020B0604020202020204" pitchFamily="34" charset="0"/>
                          <a:cs typeface="Arial" panose="020B0604020202020204" pitchFamily="34" charset="0"/>
                        </a:rPr>
                        <a:t>Pulse oximetry and arterial blood gas analysis</a:t>
                      </a:r>
                      <a:endParaRPr lang="en-US" sz="1200">
                        <a:effectLst/>
                        <a:latin typeface="Arial" panose="020B0604020202020204" pitchFamily="34" charset="0"/>
                        <a:cs typeface="Arial" panose="020B0604020202020204" pitchFamily="34" charset="0"/>
                      </a:endParaRPr>
                    </a:p>
                  </a:txBody>
                  <a:tcPr/>
                </a:tc>
                <a:tc>
                  <a:txBody>
                    <a:bodyPr/>
                    <a:lstStyle/>
                    <a:p>
                      <a:pPr algn="l" fontAlgn="t"/>
                      <a:r>
                        <a:rPr lang="en-GB" sz="1200" dirty="0">
                          <a:effectLst/>
                          <a:latin typeface="Arial" panose="020B0604020202020204" pitchFamily="34" charset="0"/>
                          <a:cs typeface="Arial" panose="020B0604020202020204" pitchFamily="34" charset="0"/>
                        </a:rPr>
                        <a:t>Admission, during hospitalization</a:t>
                      </a:r>
                    </a:p>
                  </a:txBody>
                  <a:tcPr/>
                </a:tc>
                <a:tc>
                  <a:txBody>
                    <a:bodyPr/>
                    <a:lstStyle/>
                    <a:p>
                      <a:pPr algn="l" fontAlgn="t"/>
                      <a:r>
                        <a:rPr lang="en-GB" sz="1200">
                          <a:effectLst/>
                          <a:latin typeface="Arial" panose="020B0604020202020204" pitchFamily="34" charset="0"/>
                          <a:cs typeface="Arial" panose="020B0604020202020204" pitchFamily="34" charset="0"/>
                        </a:rPr>
                        <a:t>Respiratory failure</a:t>
                      </a:r>
                    </a:p>
                  </a:txBody>
                  <a:tcPr/>
                </a:tc>
                <a:tc>
                  <a:txBody>
                    <a:bodyPr/>
                    <a:lstStyle/>
                    <a:p>
                      <a:pPr algn="l" fontAlgn="t"/>
                      <a:r>
                        <a:rPr lang="en-US" sz="1200">
                          <a:effectLst/>
                          <a:latin typeface="Arial" panose="020B0604020202020204" pitchFamily="34" charset="0"/>
                          <a:cs typeface="Arial" panose="020B0604020202020204" pitchFamily="34" charset="0"/>
                        </a:rPr>
                        <a:t>Useful to assess respiratory function</a:t>
                      </a:r>
                    </a:p>
                  </a:txBody>
                  <a:tcPr/>
                </a:tc>
                <a:tc>
                  <a:txBody>
                    <a:bodyPr/>
                    <a:lstStyle/>
                    <a:p>
                      <a:pPr algn="l" fontAlgn="t"/>
                      <a:r>
                        <a:rPr lang="en-US" sz="1200" dirty="0">
                          <a:effectLst/>
                          <a:latin typeface="Arial" panose="020B0604020202020204" pitchFamily="34" charset="0"/>
                          <a:cs typeface="Arial" panose="020B0604020202020204" pitchFamily="34" charset="0"/>
                        </a:rPr>
                        <a:t>Recommended when respiratory failure is suspected</a:t>
                      </a:r>
                    </a:p>
                  </a:txBody>
                  <a:tcPr/>
                </a:tc>
                <a:extLst>
                  <a:ext uri="{0D108BD9-81ED-4DB2-BD59-A6C34878D82A}">
                    <a16:rowId xmlns:a16="http://schemas.microsoft.com/office/drawing/2014/main" val="66697210"/>
                  </a:ext>
                </a:extLst>
              </a:tr>
            </a:tbl>
          </a:graphicData>
        </a:graphic>
      </p:graphicFrame>
    </p:spTree>
    <p:extLst>
      <p:ext uri="{BB962C8B-B14F-4D97-AF65-F5344CB8AC3E}">
        <p14:creationId xmlns:p14="http://schemas.microsoft.com/office/powerpoint/2010/main" val="28366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E04661-B077-4BC2-BF7B-AACE3A98C091}"/>
              </a:ext>
            </a:extLst>
          </p:cNvPr>
          <p:cNvSpPr>
            <a:spLocks noGrp="1"/>
          </p:cNvSpPr>
          <p:nvPr>
            <p:ph type="title"/>
          </p:nvPr>
        </p:nvSpPr>
        <p:spPr>
          <a:xfrm>
            <a:off x="838200" y="-228600"/>
            <a:ext cx="10515600" cy="457200"/>
          </a:xfrm>
        </p:spPr>
        <p:txBody>
          <a:bodyPr>
            <a:normAutofit fontScale="90000"/>
          </a:bodyPr>
          <a:lstStyle/>
          <a:p>
            <a:pPr algn="ctr"/>
            <a:br>
              <a:rPr lang="en-US" dirty="0"/>
            </a:br>
            <a:r>
              <a:rPr lang="en-US" sz="2800" dirty="0">
                <a:latin typeface="Arial" panose="020B0604020202020204" pitchFamily="34" charset="0"/>
                <a:cs typeface="Arial" panose="020B0604020202020204" pitchFamily="34" charset="0"/>
              </a:rPr>
              <a:t>Clinical presentations of AHF</a:t>
            </a:r>
            <a:endParaRPr lang="uk-UA" sz="2800" dirty="0">
              <a:latin typeface="Arial" panose="020B0604020202020204" pitchFamily="34" charset="0"/>
              <a:cs typeface="Arial" panose="020B0604020202020204" pitchFamily="34" charset="0"/>
            </a:endParaRPr>
          </a:p>
        </p:txBody>
      </p:sp>
      <p:graphicFrame>
        <p:nvGraphicFramePr>
          <p:cNvPr id="4" name="Місце для вмісту 3">
            <a:extLst>
              <a:ext uri="{FF2B5EF4-FFF2-40B4-BE49-F238E27FC236}">
                <a16:creationId xmlns:a16="http://schemas.microsoft.com/office/drawing/2014/main" id="{B33AA59E-4EC5-428B-9400-1690003D3C1C}"/>
              </a:ext>
            </a:extLst>
          </p:cNvPr>
          <p:cNvGraphicFramePr>
            <a:graphicFrameLocks noGrp="1"/>
          </p:cNvGraphicFramePr>
          <p:nvPr>
            <p:ph idx="1"/>
            <p:extLst>
              <p:ext uri="{D42A27DB-BD31-4B8C-83A1-F6EECF244321}">
                <p14:modId xmlns:p14="http://schemas.microsoft.com/office/powerpoint/2010/main" val="2121491717"/>
              </p:ext>
            </p:extLst>
          </p:nvPr>
        </p:nvGraphicFramePr>
        <p:xfrm>
          <a:off x="0" y="592138"/>
          <a:ext cx="12192000" cy="5445681"/>
        </p:xfrm>
        <a:graphic>
          <a:graphicData uri="http://schemas.openxmlformats.org/drawingml/2006/table">
            <a:tbl>
              <a:tblPr firstRow="1" bandRow="1">
                <a:tableStyleId>{7DF18680-E054-41AD-8BC1-D1AEF772440D}</a:tableStyleId>
              </a:tblPr>
              <a:tblGrid>
                <a:gridCol w="2438400">
                  <a:extLst>
                    <a:ext uri="{9D8B030D-6E8A-4147-A177-3AD203B41FA5}">
                      <a16:colId xmlns:a16="http://schemas.microsoft.com/office/drawing/2014/main" val="3891036273"/>
                    </a:ext>
                  </a:extLst>
                </a:gridCol>
                <a:gridCol w="2438400">
                  <a:extLst>
                    <a:ext uri="{9D8B030D-6E8A-4147-A177-3AD203B41FA5}">
                      <a16:colId xmlns:a16="http://schemas.microsoft.com/office/drawing/2014/main" val="3838755994"/>
                    </a:ext>
                  </a:extLst>
                </a:gridCol>
                <a:gridCol w="2438400">
                  <a:extLst>
                    <a:ext uri="{9D8B030D-6E8A-4147-A177-3AD203B41FA5}">
                      <a16:colId xmlns:a16="http://schemas.microsoft.com/office/drawing/2014/main" val="2266995431"/>
                    </a:ext>
                  </a:extLst>
                </a:gridCol>
                <a:gridCol w="2438400">
                  <a:extLst>
                    <a:ext uri="{9D8B030D-6E8A-4147-A177-3AD203B41FA5}">
                      <a16:colId xmlns:a16="http://schemas.microsoft.com/office/drawing/2014/main" val="1862922397"/>
                    </a:ext>
                  </a:extLst>
                </a:gridCol>
                <a:gridCol w="2438400">
                  <a:extLst>
                    <a:ext uri="{9D8B030D-6E8A-4147-A177-3AD203B41FA5}">
                      <a16:colId xmlns:a16="http://schemas.microsoft.com/office/drawing/2014/main" val="1045452925"/>
                    </a:ext>
                  </a:extLst>
                </a:gridCol>
              </a:tblGrid>
              <a:tr h="457102">
                <a:tc>
                  <a:txBody>
                    <a:bodyPr/>
                    <a:lstStyle/>
                    <a:p>
                      <a:endParaRPr lang="uk-UA" dirty="0"/>
                    </a:p>
                  </a:txBody>
                  <a:tcPr/>
                </a:tc>
                <a:tc>
                  <a:txBody>
                    <a:bodyPr/>
                    <a:lstStyle/>
                    <a:p>
                      <a:pPr algn="l" fontAlgn="base"/>
                      <a:r>
                        <a:rPr lang="en-GB" sz="1200" b="1" dirty="0">
                          <a:effectLst/>
                          <a:latin typeface="Arial" panose="020B0604020202020204" pitchFamily="34" charset="0"/>
                          <a:cs typeface="Arial" panose="020B0604020202020204" pitchFamily="34" charset="0"/>
                        </a:rPr>
                        <a:t>Acute decompensated HF</a:t>
                      </a:r>
                    </a:p>
                  </a:txBody>
                  <a:tcPr anchor="ctr"/>
                </a:tc>
                <a:tc>
                  <a:txBody>
                    <a:bodyPr/>
                    <a:lstStyle/>
                    <a:p>
                      <a:pPr algn="l" fontAlgn="base"/>
                      <a:r>
                        <a:rPr lang="en-GB" sz="1200" b="1">
                          <a:effectLst/>
                          <a:latin typeface="Arial" panose="020B0604020202020204" pitchFamily="34" charset="0"/>
                          <a:cs typeface="Arial" panose="020B0604020202020204" pitchFamily="34" charset="0"/>
                        </a:rPr>
                        <a:t>Acute pulmonary oedema</a:t>
                      </a:r>
                    </a:p>
                  </a:txBody>
                  <a:tcPr anchor="ctr"/>
                </a:tc>
                <a:tc>
                  <a:txBody>
                    <a:bodyPr/>
                    <a:lstStyle/>
                    <a:p>
                      <a:pPr algn="l" fontAlgn="base"/>
                      <a:r>
                        <a:rPr lang="en-GB" sz="1200" b="1">
                          <a:effectLst/>
                          <a:latin typeface="Arial" panose="020B0604020202020204" pitchFamily="34" charset="0"/>
                          <a:cs typeface="Arial" panose="020B0604020202020204" pitchFamily="34" charset="0"/>
                        </a:rPr>
                        <a:t>Isolated right ventricular failure</a:t>
                      </a:r>
                    </a:p>
                  </a:txBody>
                  <a:tcPr anchor="ctr"/>
                </a:tc>
                <a:tc>
                  <a:txBody>
                    <a:bodyPr/>
                    <a:lstStyle/>
                    <a:p>
                      <a:pPr algn="l" fontAlgn="base"/>
                      <a:r>
                        <a:rPr lang="en-GB" sz="1200" b="1" dirty="0">
                          <a:effectLst/>
                          <a:latin typeface="Arial" panose="020B0604020202020204" pitchFamily="34" charset="0"/>
                          <a:cs typeface="Arial" panose="020B0604020202020204" pitchFamily="34" charset="0"/>
                        </a:rPr>
                        <a:t>Cardiogenic shock</a:t>
                      </a:r>
                    </a:p>
                  </a:txBody>
                  <a:tcPr anchor="ctr"/>
                </a:tc>
                <a:extLst>
                  <a:ext uri="{0D108BD9-81ED-4DB2-BD59-A6C34878D82A}">
                    <a16:rowId xmlns:a16="http://schemas.microsoft.com/office/drawing/2014/main" val="2218803378"/>
                  </a:ext>
                </a:extLst>
              </a:tr>
              <a:tr h="883731">
                <a:tc>
                  <a:txBody>
                    <a:bodyPr/>
                    <a:lstStyle/>
                    <a:p>
                      <a:pPr algn="l" fontAlgn="t"/>
                      <a:r>
                        <a:rPr lang="en-GB" sz="1300" b="1">
                          <a:effectLst/>
                          <a:latin typeface="Arial" panose="020B0604020202020204" pitchFamily="34" charset="0"/>
                          <a:cs typeface="Arial" panose="020B0604020202020204" pitchFamily="34" charset="0"/>
                        </a:rPr>
                        <a:t>Main mechanisms</a:t>
                      </a:r>
                      <a:endParaRPr lang="en-GB" sz="130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LV dysfunction</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Sodium and water renal retention</a:t>
                      </a:r>
                    </a:p>
                  </a:txBody>
                  <a:tcPr/>
                </a:tc>
                <a:tc>
                  <a:txBody>
                    <a:bodyPr/>
                    <a:lstStyle/>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Increased afterload and/or predominant LV diastolic dysfunction</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Valvular heart disease</a:t>
                      </a:r>
                    </a:p>
                  </a:txBody>
                  <a:tcPr/>
                </a:tc>
                <a:tc>
                  <a:txBody>
                    <a:bodyPr/>
                    <a:lstStyle/>
                    <a:p>
                      <a:pPr algn="l" fontAlgn="t"/>
                      <a:r>
                        <a:rPr lang="en-US" sz="1300">
                          <a:effectLst/>
                          <a:latin typeface="Arial" panose="020B0604020202020204" pitchFamily="34" charset="0"/>
                          <a:cs typeface="Arial" panose="020B0604020202020204" pitchFamily="34" charset="0"/>
                        </a:rPr>
                        <a:t>RV dysfunction and/or pre-capillary pulmonary hypertension</a:t>
                      </a:r>
                    </a:p>
                  </a:txBody>
                  <a:tcPr/>
                </a:tc>
                <a:tc>
                  <a:txBody>
                    <a:bodyPr/>
                    <a:lstStyle/>
                    <a:p>
                      <a:pPr algn="l" fontAlgn="t"/>
                      <a:r>
                        <a:rPr lang="en-GB" sz="1300">
                          <a:effectLst/>
                          <a:latin typeface="Arial" panose="020B0604020202020204" pitchFamily="34" charset="0"/>
                          <a:cs typeface="Arial" panose="020B0604020202020204" pitchFamily="34" charset="0"/>
                        </a:rPr>
                        <a:t>Severe cardiac dysfunction</a:t>
                      </a:r>
                    </a:p>
                  </a:txBody>
                  <a:tcPr/>
                </a:tc>
                <a:extLst>
                  <a:ext uri="{0D108BD9-81ED-4DB2-BD59-A6C34878D82A}">
                    <a16:rowId xmlns:a16="http://schemas.microsoft.com/office/drawing/2014/main" val="389743889"/>
                  </a:ext>
                </a:extLst>
              </a:tr>
              <a:tr h="685653">
                <a:tc>
                  <a:txBody>
                    <a:bodyPr/>
                    <a:lstStyle/>
                    <a:p>
                      <a:pPr algn="l" fontAlgn="t"/>
                      <a:r>
                        <a:rPr lang="en-GB" sz="1300" b="1">
                          <a:effectLst/>
                          <a:latin typeface="Arial" panose="020B0604020202020204" pitchFamily="34" charset="0"/>
                          <a:cs typeface="Arial" panose="020B0604020202020204" pitchFamily="34" charset="0"/>
                        </a:rPr>
                        <a:t>Main cause of symptoms</a:t>
                      </a:r>
                      <a:endParaRPr lang="en-GB" sz="1300">
                        <a:effectLst/>
                        <a:latin typeface="Arial" panose="020B0604020202020204" pitchFamily="34" charset="0"/>
                        <a:cs typeface="Arial" panose="020B0604020202020204" pitchFamily="34" charset="0"/>
                      </a:endParaRPr>
                    </a:p>
                  </a:txBody>
                  <a:tcPr/>
                </a:tc>
                <a:tc>
                  <a:txBody>
                    <a:bodyPr/>
                    <a:lstStyle/>
                    <a:p>
                      <a:pPr algn="l" fontAlgn="t"/>
                      <a:r>
                        <a:rPr lang="en-US" sz="1300">
                          <a:effectLst/>
                          <a:latin typeface="Arial" panose="020B0604020202020204" pitchFamily="34" charset="0"/>
                          <a:cs typeface="Arial" panose="020B0604020202020204" pitchFamily="34" charset="0"/>
                        </a:rPr>
                        <a:t>Fluid accumulation, increased intraventricular pressure</a:t>
                      </a:r>
                    </a:p>
                  </a:txBody>
                  <a:tcPr/>
                </a:tc>
                <a:tc>
                  <a:txBody>
                    <a:bodyPr/>
                    <a:lstStyle/>
                    <a:p>
                      <a:pPr algn="l" fontAlgn="t"/>
                      <a:r>
                        <a:rPr lang="en-US" sz="1300">
                          <a:effectLst/>
                          <a:latin typeface="Arial" panose="020B0604020202020204" pitchFamily="34" charset="0"/>
                          <a:cs typeface="Arial" panose="020B0604020202020204" pitchFamily="34" charset="0"/>
                        </a:rPr>
                        <a:t>Fluid redistribution to the lungs and acute respiratory failure</a:t>
                      </a:r>
                    </a:p>
                  </a:txBody>
                  <a:tcPr/>
                </a:tc>
                <a:tc>
                  <a:txBody>
                    <a:bodyPr/>
                    <a:lstStyle/>
                    <a:p>
                      <a:pPr algn="l" fontAlgn="t"/>
                      <a:r>
                        <a:rPr lang="en-US" sz="1300">
                          <a:effectLst/>
                          <a:latin typeface="Arial" panose="020B0604020202020204" pitchFamily="34" charset="0"/>
                          <a:cs typeface="Arial" panose="020B0604020202020204" pitchFamily="34" charset="0"/>
                        </a:rPr>
                        <a:t>Increased central venous pressure and often systemic hypoperfusion</a:t>
                      </a:r>
                    </a:p>
                  </a:txBody>
                  <a:tcPr/>
                </a:tc>
                <a:tc>
                  <a:txBody>
                    <a:bodyPr/>
                    <a:lstStyle/>
                    <a:p>
                      <a:pPr algn="l" fontAlgn="t"/>
                      <a:r>
                        <a:rPr lang="en-GB" sz="1300">
                          <a:effectLst/>
                          <a:latin typeface="Arial" panose="020B0604020202020204" pitchFamily="34" charset="0"/>
                          <a:cs typeface="Arial" panose="020B0604020202020204" pitchFamily="34" charset="0"/>
                        </a:rPr>
                        <a:t>Systemic hypoperfusion</a:t>
                      </a:r>
                    </a:p>
                  </a:txBody>
                  <a:tcPr/>
                </a:tc>
                <a:extLst>
                  <a:ext uri="{0D108BD9-81ED-4DB2-BD59-A6C34878D82A}">
                    <a16:rowId xmlns:a16="http://schemas.microsoft.com/office/drawing/2014/main" val="1644215220"/>
                  </a:ext>
                </a:extLst>
              </a:tr>
              <a:tr h="370761">
                <a:tc>
                  <a:txBody>
                    <a:bodyPr/>
                    <a:lstStyle/>
                    <a:p>
                      <a:pPr algn="l" fontAlgn="t"/>
                      <a:r>
                        <a:rPr lang="en-GB" sz="1300" b="1">
                          <a:effectLst/>
                          <a:latin typeface="Arial" panose="020B0604020202020204" pitchFamily="34" charset="0"/>
                          <a:cs typeface="Arial" panose="020B0604020202020204" pitchFamily="34" charset="0"/>
                        </a:rPr>
                        <a:t>Onset</a:t>
                      </a:r>
                      <a:endParaRPr lang="en-GB" sz="1300">
                        <a:effectLst/>
                        <a:latin typeface="Arial" panose="020B0604020202020204" pitchFamily="34" charset="0"/>
                        <a:cs typeface="Arial" panose="020B0604020202020204" pitchFamily="34" charset="0"/>
                      </a:endParaRPr>
                    </a:p>
                  </a:txBody>
                  <a:tcPr/>
                </a:tc>
                <a:tc>
                  <a:txBody>
                    <a:bodyPr/>
                    <a:lstStyle/>
                    <a:p>
                      <a:pPr algn="l" fontAlgn="t"/>
                      <a:r>
                        <a:rPr lang="en-GB" sz="1300">
                          <a:effectLst/>
                          <a:latin typeface="Arial" panose="020B0604020202020204" pitchFamily="34" charset="0"/>
                          <a:cs typeface="Arial" panose="020B0604020202020204" pitchFamily="34" charset="0"/>
                        </a:rPr>
                        <a:t>Gradual (days)</a:t>
                      </a:r>
                    </a:p>
                  </a:txBody>
                  <a:tcPr/>
                </a:tc>
                <a:tc>
                  <a:txBody>
                    <a:bodyPr/>
                    <a:lstStyle/>
                    <a:p>
                      <a:pPr algn="l" fontAlgn="t"/>
                      <a:r>
                        <a:rPr lang="en-GB" sz="1300">
                          <a:effectLst/>
                          <a:latin typeface="Arial" panose="020B0604020202020204" pitchFamily="34" charset="0"/>
                          <a:cs typeface="Arial" panose="020B0604020202020204" pitchFamily="34" charset="0"/>
                        </a:rPr>
                        <a:t>Rapid (hours)</a:t>
                      </a:r>
                    </a:p>
                  </a:txBody>
                  <a:tcPr/>
                </a:tc>
                <a:tc>
                  <a:txBody>
                    <a:bodyPr/>
                    <a:lstStyle/>
                    <a:p>
                      <a:pPr algn="l" fontAlgn="t"/>
                      <a:r>
                        <a:rPr lang="en-GB" sz="1300">
                          <a:effectLst/>
                          <a:latin typeface="Arial" panose="020B0604020202020204" pitchFamily="34" charset="0"/>
                          <a:cs typeface="Arial" panose="020B0604020202020204" pitchFamily="34" charset="0"/>
                        </a:rPr>
                        <a:t>Gradual or rapid</a:t>
                      </a:r>
                    </a:p>
                  </a:txBody>
                  <a:tcPr/>
                </a:tc>
                <a:tc>
                  <a:txBody>
                    <a:bodyPr/>
                    <a:lstStyle/>
                    <a:p>
                      <a:pPr algn="l" fontAlgn="t"/>
                      <a:r>
                        <a:rPr lang="en-GB" sz="1300">
                          <a:effectLst/>
                          <a:latin typeface="Arial" panose="020B0604020202020204" pitchFamily="34" charset="0"/>
                          <a:cs typeface="Arial" panose="020B0604020202020204" pitchFamily="34" charset="0"/>
                        </a:rPr>
                        <a:t>Gradual or rapid</a:t>
                      </a:r>
                    </a:p>
                  </a:txBody>
                  <a:tcPr/>
                </a:tc>
                <a:extLst>
                  <a:ext uri="{0D108BD9-81ED-4DB2-BD59-A6C34878D82A}">
                    <a16:rowId xmlns:a16="http://schemas.microsoft.com/office/drawing/2014/main" val="4153918933"/>
                  </a:ext>
                </a:extLst>
              </a:tr>
              <a:tr h="883731">
                <a:tc>
                  <a:txBody>
                    <a:bodyPr/>
                    <a:lstStyle/>
                    <a:p>
                      <a:pPr algn="l" fontAlgn="t"/>
                      <a:r>
                        <a:rPr lang="en-GB" sz="1300" b="1">
                          <a:effectLst/>
                          <a:latin typeface="Arial" panose="020B0604020202020204" pitchFamily="34" charset="0"/>
                          <a:cs typeface="Arial" panose="020B0604020202020204" pitchFamily="34" charset="0"/>
                        </a:rPr>
                        <a:t>Main haemodynamic abnormalities</a:t>
                      </a:r>
                      <a:endParaRPr lang="en-GB" sz="130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Increased LVEDP and PCWP</a:t>
                      </a:r>
                      <a:r>
                        <a:rPr lang="en-US" sz="1300" b="0" u="none" strike="noStrike" baseline="30000">
                          <a:solidFill>
                            <a:srgbClr val="006FB7"/>
                          </a:solidFill>
                          <a:effectLst/>
                          <a:latin typeface="Arial" panose="020B0604020202020204" pitchFamily="34" charset="0"/>
                          <a:cs typeface="Arial" panose="020B0604020202020204" pitchFamily="34" charset="0"/>
                        </a:rPr>
                        <a:t>a</a:t>
                      </a:r>
                      <a:endParaRPr lang="en-US" sz="130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Low or normal cardiac output</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Normal to low SBP</a:t>
                      </a:r>
                    </a:p>
                  </a:txBody>
                  <a:tcPr/>
                </a:tc>
                <a:tc>
                  <a:txBody>
                    <a:bodyPr/>
                    <a:lstStyle/>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Increased LVEDP and PCWP</a:t>
                      </a:r>
                      <a:r>
                        <a:rPr lang="en-US" sz="1300" b="0" u="none" strike="noStrike" baseline="30000">
                          <a:solidFill>
                            <a:srgbClr val="006FB7"/>
                          </a:solidFill>
                          <a:effectLst/>
                          <a:latin typeface="Arial" panose="020B0604020202020204" pitchFamily="34" charset="0"/>
                          <a:cs typeface="Arial" panose="020B0604020202020204" pitchFamily="34" charset="0"/>
                        </a:rPr>
                        <a:t>a</a:t>
                      </a:r>
                      <a:endParaRPr lang="en-US" sz="130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Normal cardiac output</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Normal to high SBP</a:t>
                      </a:r>
                    </a:p>
                  </a:txBody>
                  <a:tcPr/>
                </a:tc>
                <a:tc>
                  <a:txBody>
                    <a:bodyPr/>
                    <a:lstStyle/>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Increased RVEDP</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Low cardiac output</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Low SBP</a:t>
                      </a:r>
                    </a:p>
                  </a:txBody>
                  <a:tcPr/>
                </a:tc>
                <a:tc>
                  <a:txBody>
                    <a:bodyPr/>
                    <a:lstStyle/>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Increased LVEDP and PCWP</a:t>
                      </a:r>
                      <a:r>
                        <a:rPr lang="en-US" sz="1300" b="0" u="none" strike="noStrike" baseline="30000">
                          <a:solidFill>
                            <a:srgbClr val="006FB7"/>
                          </a:solidFill>
                          <a:effectLst/>
                          <a:latin typeface="Arial" panose="020B0604020202020204" pitchFamily="34" charset="0"/>
                          <a:cs typeface="Arial" panose="020B0604020202020204" pitchFamily="34" charset="0"/>
                        </a:rPr>
                        <a:t>a</a:t>
                      </a:r>
                      <a:endParaRPr lang="en-US" sz="130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Low cardiac output</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Low SBP</a:t>
                      </a:r>
                    </a:p>
                  </a:txBody>
                  <a:tcPr/>
                </a:tc>
                <a:extLst>
                  <a:ext uri="{0D108BD9-81ED-4DB2-BD59-A6C34878D82A}">
                    <a16:rowId xmlns:a16="http://schemas.microsoft.com/office/drawing/2014/main" val="3207474042"/>
                  </a:ext>
                </a:extLst>
              </a:tr>
              <a:tr h="487576">
                <a:tc>
                  <a:txBody>
                    <a:bodyPr/>
                    <a:lstStyle/>
                    <a:p>
                      <a:pPr algn="l" fontAlgn="t"/>
                      <a:r>
                        <a:rPr lang="en-GB" sz="1300" b="1" dirty="0">
                          <a:effectLst/>
                          <a:latin typeface="Arial" panose="020B0604020202020204" pitchFamily="34" charset="0"/>
                          <a:cs typeface="Arial" panose="020B0604020202020204" pitchFamily="34" charset="0"/>
                        </a:rPr>
                        <a:t>Main clinical presentations</a:t>
                      </a:r>
                      <a:endParaRPr lang="en-GB" sz="1300" dirty="0">
                        <a:effectLst/>
                        <a:latin typeface="Arial" panose="020B0604020202020204" pitchFamily="34" charset="0"/>
                        <a:cs typeface="Arial" panose="020B0604020202020204" pitchFamily="34" charset="0"/>
                      </a:endParaRPr>
                    </a:p>
                  </a:txBody>
                  <a:tcPr/>
                </a:tc>
                <a:tc>
                  <a:txBody>
                    <a:bodyPr/>
                    <a:lstStyle/>
                    <a:p>
                      <a:pPr algn="l" fontAlgn="t"/>
                      <a:r>
                        <a:rPr lang="en-US" sz="1300">
                          <a:effectLst/>
                          <a:latin typeface="Arial" panose="020B0604020202020204" pitchFamily="34" charset="0"/>
                          <a:cs typeface="Arial" panose="020B0604020202020204" pitchFamily="34" charset="0"/>
                        </a:rPr>
                        <a:t>Wet and warm OR Dry and cold</a:t>
                      </a:r>
                    </a:p>
                  </a:txBody>
                  <a:tcPr/>
                </a:tc>
                <a:tc>
                  <a:txBody>
                    <a:bodyPr/>
                    <a:lstStyle/>
                    <a:p>
                      <a:pPr algn="l" fontAlgn="t"/>
                      <a:r>
                        <a:rPr lang="en-GB" sz="1300">
                          <a:effectLst/>
                          <a:latin typeface="Arial" panose="020B0604020202020204" pitchFamily="34" charset="0"/>
                          <a:cs typeface="Arial" panose="020B0604020202020204" pitchFamily="34" charset="0"/>
                        </a:rPr>
                        <a:t>Wet and warm</a:t>
                      </a:r>
                      <a:r>
                        <a:rPr lang="en-GB" sz="1300" b="0" u="none" strike="noStrike" baseline="30000">
                          <a:solidFill>
                            <a:srgbClr val="006FB7"/>
                          </a:solidFill>
                          <a:effectLst/>
                          <a:latin typeface="Arial" panose="020B0604020202020204" pitchFamily="34" charset="0"/>
                          <a:cs typeface="Arial" panose="020B0604020202020204" pitchFamily="34" charset="0"/>
                        </a:rPr>
                        <a:t>b</a:t>
                      </a:r>
                      <a:endParaRPr lang="en-GB" sz="1300">
                        <a:effectLst/>
                        <a:latin typeface="Arial" panose="020B0604020202020204" pitchFamily="34" charset="0"/>
                        <a:cs typeface="Arial" panose="020B0604020202020204" pitchFamily="34" charset="0"/>
                      </a:endParaRPr>
                    </a:p>
                  </a:txBody>
                  <a:tcPr/>
                </a:tc>
                <a:tc>
                  <a:txBody>
                    <a:bodyPr/>
                    <a:lstStyle/>
                    <a:p>
                      <a:pPr algn="l" fontAlgn="t"/>
                      <a:r>
                        <a:rPr lang="en-US" sz="1300">
                          <a:effectLst/>
                          <a:latin typeface="Arial" panose="020B0604020202020204" pitchFamily="34" charset="0"/>
                          <a:cs typeface="Arial" panose="020B0604020202020204" pitchFamily="34" charset="0"/>
                        </a:rPr>
                        <a:t>Dry and cold OR Wet and cold</a:t>
                      </a:r>
                    </a:p>
                  </a:txBody>
                  <a:tcPr/>
                </a:tc>
                <a:tc>
                  <a:txBody>
                    <a:bodyPr/>
                    <a:lstStyle/>
                    <a:p>
                      <a:pPr algn="l" fontAlgn="t"/>
                      <a:r>
                        <a:rPr lang="en-GB" sz="1300">
                          <a:effectLst/>
                          <a:latin typeface="Arial" panose="020B0604020202020204" pitchFamily="34" charset="0"/>
                          <a:cs typeface="Arial" panose="020B0604020202020204" pitchFamily="34" charset="0"/>
                        </a:rPr>
                        <a:t>Wet and cold</a:t>
                      </a:r>
                    </a:p>
                  </a:txBody>
                  <a:tcPr/>
                </a:tc>
                <a:extLst>
                  <a:ext uri="{0D108BD9-81ED-4DB2-BD59-A6C34878D82A}">
                    <a16:rowId xmlns:a16="http://schemas.microsoft.com/office/drawing/2014/main" val="2579166057"/>
                  </a:ext>
                </a:extLst>
              </a:tr>
              <a:tr h="1676041">
                <a:tc>
                  <a:txBody>
                    <a:bodyPr/>
                    <a:lstStyle/>
                    <a:p>
                      <a:pPr algn="l" fontAlgn="t"/>
                      <a:r>
                        <a:rPr lang="en-GB" sz="1300" b="1">
                          <a:effectLst/>
                          <a:latin typeface="Arial" panose="020B0604020202020204" pitchFamily="34" charset="0"/>
                          <a:cs typeface="Arial" panose="020B0604020202020204" pitchFamily="34" charset="0"/>
                        </a:rPr>
                        <a:t>Main treatment</a:t>
                      </a:r>
                      <a:endParaRPr lang="en-GB" sz="130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Diuretics</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Inotropic agents/vasopressors (if peripheral hypoperfusion/hypotension)</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Short-term MCS or RRT if needed</a:t>
                      </a:r>
                    </a:p>
                  </a:txBody>
                  <a:tcPr/>
                </a:tc>
                <a:tc>
                  <a:txBody>
                    <a:bodyPr/>
                    <a:lstStyle/>
                    <a:p>
                      <a:pPr algn="l" fontAlgn="base">
                        <a:buFont typeface="Arial" panose="020B0604020202020204" pitchFamily="34" charset="0"/>
                        <a:buChar char="•"/>
                      </a:pPr>
                      <a:r>
                        <a:rPr lang="en-GB" sz="1300">
                          <a:effectLst/>
                          <a:latin typeface="Arial" panose="020B0604020202020204" pitchFamily="34" charset="0"/>
                          <a:cs typeface="Arial" panose="020B0604020202020204" pitchFamily="34" charset="0"/>
                        </a:rPr>
                        <a:t>Diuretics</a:t>
                      </a:r>
                    </a:p>
                    <a:p>
                      <a:pPr algn="l" fontAlgn="base">
                        <a:buFont typeface="Arial" panose="020B0604020202020204" pitchFamily="34" charset="0"/>
                        <a:buChar char="•"/>
                      </a:pPr>
                      <a:r>
                        <a:rPr lang="en-GB" sz="1300">
                          <a:effectLst/>
                          <a:latin typeface="Arial" panose="020B0604020202020204" pitchFamily="34" charset="0"/>
                          <a:cs typeface="Arial" panose="020B0604020202020204" pitchFamily="34" charset="0"/>
                        </a:rPr>
                        <a:t>Vasodilators</a:t>
                      </a:r>
                      <a:r>
                        <a:rPr lang="en-GB" sz="1300" b="0" u="none" strike="noStrike" baseline="30000">
                          <a:solidFill>
                            <a:srgbClr val="006FB7"/>
                          </a:solidFill>
                          <a:effectLst/>
                          <a:latin typeface="Arial" panose="020B0604020202020204" pitchFamily="34" charset="0"/>
                          <a:cs typeface="Arial" panose="020B0604020202020204" pitchFamily="34" charset="0"/>
                        </a:rPr>
                        <a:t>b</a:t>
                      </a:r>
                      <a:endParaRPr lang="en-GB" sz="130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Diuretics for peripheral congestion</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Inotropic agents/vasopressors (if peripheral hypoperfusion/hypotension)</a:t>
                      </a:r>
                    </a:p>
                    <a:p>
                      <a:pPr algn="l" fontAlgn="base">
                        <a:buFont typeface="Arial" panose="020B0604020202020204" pitchFamily="34" charset="0"/>
                        <a:buChar char="•"/>
                      </a:pPr>
                      <a:r>
                        <a:rPr lang="en-US" sz="1300">
                          <a:effectLst/>
                          <a:latin typeface="Arial" panose="020B0604020202020204" pitchFamily="34" charset="0"/>
                          <a:cs typeface="Arial" panose="020B0604020202020204" pitchFamily="34" charset="0"/>
                        </a:rPr>
                        <a:t>Short-term MCS or RRT if needed</a:t>
                      </a:r>
                    </a:p>
                  </a:txBody>
                  <a:tcPr/>
                </a:tc>
                <a:tc>
                  <a:txBody>
                    <a:bodyPr/>
                    <a:lstStyle/>
                    <a:p>
                      <a:pPr algn="l" fontAlgn="base">
                        <a:buFont typeface="Arial" panose="020B0604020202020204" pitchFamily="34" charset="0"/>
                        <a:buChar char="•"/>
                      </a:pPr>
                      <a:r>
                        <a:rPr lang="en-US" sz="1300" dirty="0">
                          <a:effectLst/>
                          <a:latin typeface="Arial" panose="020B0604020202020204" pitchFamily="34" charset="0"/>
                          <a:cs typeface="Arial" panose="020B0604020202020204" pitchFamily="34" charset="0"/>
                        </a:rPr>
                        <a:t>Inotropic agents/vasopressors</a:t>
                      </a:r>
                    </a:p>
                    <a:p>
                      <a:pPr algn="l" fontAlgn="base">
                        <a:buFont typeface="Arial" panose="020B0604020202020204" pitchFamily="34" charset="0"/>
                        <a:buChar char="•"/>
                      </a:pPr>
                      <a:r>
                        <a:rPr lang="en-US" sz="1300" dirty="0">
                          <a:effectLst/>
                          <a:latin typeface="Arial" panose="020B0604020202020204" pitchFamily="34" charset="0"/>
                          <a:cs typeface="Arial" panose="020B0604020202020204" pitchFamily="34" charset="0"/>
                        </a:rPr>
                        <a:t>Short-term MCS RRT</a:t>
                      </a:r>
                    </a:p>
                  </a:txBody>
                  <a:tcPr/>
                </a:tc>
                <a:extLst>
                  <a:ext uri="{0D108BD9-81ED-4DB2-BD59-A6C34878D82A}">
                    <a16:rowId xmlns:a16="http://schemas.microsoft.com/office/drawing/2014/main" val="2731087193"/>
                  </a:ext>
                </a:extLst>
              </a:tr>
            </a:tbl>
          </a:graphicData>
        </a:graphic>
      </p:graphicFrame>
      <p:sp>
        <p:nvSpPr>
          <p:cNvPr id="5" name="Прямокутник 4">
            <a:extLst>
              <a:ext uri="{FF2B5EF4-FFF2-40B4-BE49-F238E27FC236}">
                <a16:creationId xmlns:a16="http://schemas.microsoft.com/office/drawing/2014/main" id="{2E3A4DB2-FBD6-4592-8E1E-98D89B7FC558}"/>
              </a:ext>
            </a:extLst>
          </p:cNvPr>
          <p:cNvSpPr/>
          <p:nvPr/>
        </p:nvSpPr>
        <p:spPr>
          <a:xfrm>
            <a:off x="279399" y="6037898"/>
            <a:ext cx="11802534" cy="830997"/>
          </a:xfrm>
          <a:prstGeom prst="rect">
            <a:avLst/>
          </a:prstGeom>
        </p:spPr>
        <p:txBody>
          <a:bodyPr wrap="square">
            <a:spAutoFit/>
          </a:bodyPr>
          <a:lstStyle/>
          <a:p>
            <a:pPr fontAlgn="base"/>
            <a:r>
              <a:rPr lang="en-GB" sz="1200" b="0" i="0" dirty="0">
                <a:solidFill>
                  <a:srgbClr val="2A2A2A"/>
                </a:solidFill>
                <a:effectLst/>
                <a:latin typeface="Arial" panose="020B0604020202020204" pitchFamily="34" charset="0"/>
                <a:cs typeface="Arial" panose="020B0604020202020204" pitchFamily="34" charset="0"/>
              </a:rPr>
              <a:t>LV = left ventricular; LVEDP = left ventricular end-diastolic pressure; MCS = mechanical circulatory support; PCWP = pulmonary capillary wedge pressure; RV = right ventricular; RVEDP = right ventricular end-diastolic pressure; RRT = renal replacement therapy; SBP = systolic blood pressure.</a:t>
            </a:r>
          </a:p>
          <a:p>
            <a:pPr fontAlgn="base"/>
            <a:r>
              <a:rPr lang="en-GB" sz="1200" b="0" i="0" u="none" strike="noStrike" dirty="0">
                <a:solidFill>
                  <a:srgbClr val="006FB7"/>
                </a:solidFill>
                <a:effectLst/>
                <a:latin typeface="Arial" panose="020B0604020202020204" pitchFamily="34" charset="0"/>
                <a:cs typeface="Arial" panose="020B0604020202020204" pitchFamily="34" charset="0"/>
              </a:rPr>
              <a:t>A </a:t>
            </a:r>
            <a:r>
              <a:rPr lang="en-GB" sz="1200" b="0" i="0" dirty="0">
                <a:solidFill>
                  <a:srgbClr val="2A2A2A"/>
                </a:solidFill>
                <a:effectLst/>
                <a:latin typeface="Arial" panose="020B0604020202020204" pitchFamily="34" charset="0"/>
                <a:cs typeface="Arial" panose="020B0604020202020204" pitchFamily="34" charset="0"/>
              </a:rPr>
              <a:t>May be normal with low cardiac output.</a:t>
            </a:r>
          </a:p>
          <a:p>
            <a:pPr fontAlgn="base"/>
            <a:r>
              <a:rPr lang="en-GB" sz="1200" b="0" i="0" u="none" strike="noStrike" dirty="0">
                <a:solidFill>
                  <a:srgbClr val="006FB7"/>
                </a:solidFill>
                <a:effectLst/>
                <a:latin typeface="Arial" panose="020B0604020202020204" pitchFamily="34" charset="0"/>
                <a:cs typeface="Arial" panose="020B0604020202020204" pitchFamily="34" charset="0"/>
              </a:rPr>
              <a:t>B </a:t>
            </a:r>
            <a:r>
              <a:rPr lang="en-GB" sz="1200" b="0" i="0" dirty="0">
                <a:solidFill>
                  <a:srgbClr val="2A2A2A"/>
                </a:solidFill>
                <a:effectLst/>
                <a:latin typeface="Arial" panose="020B0604020202020204" pitchFamily="34" charset="0"/>
                <a:cs typeface="Arial" panose="020B0604020202020204" pitchFamily="34" charset="0"/>
              </a:rPr>
              <a:t>Wet and cold profile with need of inotropes and/or vasopressors may rarely occur.</a:t>
            </a:r>
          </a:p>
        </p:txBody>
      </p:sp>
    </p:spTree>
    <p:extLst>
      <p:ext uri="{BB962C8B-B14F-4D97-AF65-F5344CB8AC3E}">
        <p14:creationId xmlns:p14="http://schemas.microsoft.com/office/powerpoint/2010/main" val="2957174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0A70759-2BFE-4742-93FA-DFA520701D00}"/>
              </a:ext>
            </a:extLst>
          </p:cNvPr>
          <p:cNvSpPr/>
          <p:nvPr/>
        </p:nvSpPr>
        <p:spPr>
          <a:xfrm>
            <a:off x="863599" y="1029607"/>
            <a:ext cx="10905067" cy="3785652"/>
          </a:xfrm>
          <a:prstGeom prst="rect">
            <a:avLst/>
          </a:prstGeom>
        </p:spPr>
        <p:txBody>
          <a:bodyPr wrap="square">
            <a:spAutoFit/>
          </a:bodyPr>
          <a:lstStyle/>
          <a:p>
            <a:r>
              <a:rPr lang="en-US" sz="2400" b="1" i="0" dirty="0">
                <a:solidFill>
                  <a:srgbClr val="2A2A2A"/>
                </a:solidFill>
                <a:effectLst/>
                <a:latin typeface="Arial" panose="020B0604020202020204" pitchFamily="34" charset="0"/>
                <a:cs typeface="Arial" panose="020B0604020202020204" pitchFamily="34" charset="0"/>
              </a:rPr>
              <a:t>Acutely decompensated heart failure (ADHF) </a:t>
            </a:r>
          </a:p>
          <a:p>
            <a:pPr marL="342900" indent="-342900">
              <a:buFontTx/>
              <a:buChar char="-"/>
            </a:pPr>
            <a:r>
              <a:rPr lang="en-US" sz="2400" b="0" i="0" dirty="0">
                <a:solidFill>
                  <a:srgbClr val="2A2A2A"/>
                </a:solidFill>
                <a:effectLst/>
                <a:latin typeface="Arial" panose="020B0604020202020204" pitchFamily="34" charset="0"/>
                <a:cs typeface="Arial" panose="020B0604020202020204" pitchFamily="34" charset="0"/>
              </a:rPr>
              <a:t>is the most common form of AHF, accounting for 50–70% of presentations.</a:t>
            </a:r>
            <a:r>
              <a:rPr lang="en-US" sz="2400" baseline="30000" dirty="0">
                <a:solidFill>
                  <a:srgbClr val="006FB7"/>
                </a:solidFill>
                <a:latin typeface="Arial" panose="020B0604020202020204" pitchFamily="34" charset="0"/>
                <a:cs typeface="Arial" panose="020B0604020202020204" pitchFamily="34" charset="0"/>
              </a:rPr>
              <a:t> </a:t>
            </a:r>
          </a:p>
          <a:p>
            <a:pPr marL="342900" indent="-342900">
              <a:buFontTx/>
              <a:buChar char="-"/>
            </a:pPr>
            <a:r>
              <a:rPr lang="en-US" sz="2400" b="0" i="0" dirty="0">
                <a:solidFill>
                  <a:srgbClr val="2A2A2A"/>
                </a:solidFill>
                <a:effectLst/>
                <a:latin typeface="Arial" panose="020B0604020202020204" pitchFamily="34" charset="0"/>
                <a:cs typeface="Arial" panose="020B0604020202020204" pitchFamily="34" charset="0"/>
              </a:rPr>
              <a:t>It usually occurs in patients with history of HF and previous cardiac dysfunction across the spectrum of LVEF and may include RV dysfunction.</a:t>
            </a:r>
          </a:p>
          <a:p>
            <a:pPr marL="342900" indent="-342900">
              <a:buFontTx/>
              <a:buChar char="-"/>
            </a:pPr>
            <a:r>
              <a:rPr lang="en-US" sz="2400" b="0" i="0" dirty="0">
                <a:solidFill>
                  <a:srgbClr val="2A2A2A"/>
                </a:solidFill>
                <a:effectLst/>
                <a:latin typeface="Arial" panose="020B0604020202020204" pitchFamily="34" charset="0"/>
                <a:cs typeface="Arial" panose="020B0604020202020204" pitchFamily="34" charset="0"/>
              </a:rPr>
              <a:t>Distinct from the acute pulmonary </a:t>
            </a:r>
            <a:r>
              <a:rPr lang="en-US" sz="2400" b="0" i="0" dirty="0" err="1">
                <a:solidFill>
                  <a:srgbClr val="2A2A2A"/>
                </a:solidFill>
                <a:effectLst/>
                <a:latin typeface="Arial" panose="020B0604020202020204" pitchFamily="34" charset="0"/>
                <a:cs typeface="Arial" panose="020B0604020202020204" pitchFamily="34" charset="0"/>
              </a:rPr>
              <a:t>oedema</a:t>
            </a:r>
            <a:r>
              <a:rPr lang="en-US" sz="2400" b="0" i="0" dirty="0">
                <a:solidFill>
                  <a:srgbClr val="2A2A2A"/>
                </a:solidFill>
                <a:effectLst/>
                <a:latin typeface="Arial" panose="020B0604020202020204" pitchFamily="34" charset="0"/>
                <a:cs typeface="Arial" panose="020B0604020202020204" pitchFamily="34" charset="0"/>
              </a:rPr>
              <a:t> phenotype, it has a </a:t>
            </a:r>
            <a:r>
              <a:rPr lang="en-US" sz="2400" i="0" u="sng" dirty="0">
                <a:solidFill>
                  <a:srgbClr val="2A2A2A"/>
                </a:solidFill>
                <a:effectLst/>
                <a:latin typeface="Arial" panose="020B0604020202020204" pitchFamily="34" charset="0"/>
                <a:cs typeface="Arial" panose="020B0604020202020204" pitchFamily="34" charset="0"/>
              </a:rPr>
              <a:t>more gradual onset</a:t>
            </a:r>
            <a:r>
              <a:rPr lang="en-US" sz="2400" b="0" i="0" dirty="0">
                <a:solidFill>
                  <a:srgbClr val="2A2A2A"/>
                </a:solidFill>
                <a:effectLst/>
                <a:latin typeface="Arial" panose="020B0604020202020204" pitchFamily="34" charset="0"/>
                <a:cs typeface="Arial" panose="020B0604020202020204" pitchFamily="34" charset="0"/>
              </a:rPr>
              <a:t>, and the main alteration is </a:t>
            </a:r>
            <a:r>
              <a:rPr lang="en-US" sz="2400" b="0" i="0" u="sng" dirty="0">
                <a:solidFill>
                  <a:srgbClr val="2A2A2A"/>
                </a:solidFill>
                <a:effectLst/>
                <a:latin typeface="Arial" panose="020B0604020202020204" pitchFamily="34" charset="0"/>
                <a:cs typeface="Arial" panose="020B0604020202020204" pitchFamily="34" charset="0"/>
              </a:rPr>
              <a:t>progressive fluid retention </a:t>
            </a:r>
            <a:r>
              <a:rPr lang="en-US" sz="2400" b="0" i="0" dirty="0">
                <a:solidFill>
                  <a:srgbClr val="2A2A2A"/>
                </a:solidFill>
                <a:effectLst/>
                <a:latin typeface="Arial" panose="020B0604020202020204" pitchFamily="34" charset="0"/>
                <a:cs typeface="Arial" panose="020B0604020202020204" pitchFamily="34" charset="0"/>
              </a:rPr>
              <a:t>responsible for systemic congestion. Sometimes, congestion is associated with hypoperfusion.</a:t>
            </a:r>
          </a:p>
          <a:p>
            <a:pPr marL="342900" indent="-342900">
              <a:buFontTx/>
              <a:buChar char="-"/>
            </a:pPr>
            <a:r>
              <a:rPr lang="en-US" sz="2400" b="0" i="0" dirty="0">
                <a:solidFill>
                  <a:srgbClr val="2A2A2A"/>
                </a:solidFill>
                <a:effectLst/>
                <a:latin typeface="Arial" panose="020B0604020202020204" pitchFamily="34" charset="0"/>
                <a:cs typeface="Arial" panose="020B0604020202020204" pitchFamily="34" charset="0"/>
              </a:rPr>
              <a:t>The objectives of treatment are identification of precipitants, decongestion, and in rare instances, correction of hypoperfusion.</a:t>
            </a:r>
            <a:endParaRPr lang="uk-U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5284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idx="10"/>
          </p:nvPr>
        </p:nvSpPr>
        <p:spPr>
          <a:xfrm>
            <a:off x="1524000" y="5994400"/>
            <a:ext cx="7677150" cy="863600"/>
          </a:xfrm>
          <a:prstGeom prst="rect">
            <a:avLst/>
          </a:prstGeom>
          <a:noFill/>
          <a:ln>
            <a:noFill/>
            <a:miter lim="800000"/>
          </a:ln>
        </p:spPr>
        <p:txBody>
          <a:bodyPr vert="horz" lIns="180000" tIns="0" rIns="180000" bIns="0" rtlCol="0" anchor="ctr" anchorCtr="0">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9pPr>
          </a:lstStyle>
          <a:p>
            <a:pPr marL="0" indent="0" eaLnBrk="1" hangingPunct="1">
              <a:spcBef>
                <a:spcPct val="0"/>
              </a:spcBef>
              <a:spcAft>
                <a:spcPts val="600"/>
              </a:spcAft>
              <a:buNone/>
            </a:pPr>
            <a:r>
              <a:rPr lang="en-US" altLang="en-US" sz="1000" i="1">
                <a:solidFill>
                  <a:srgbClr val="333333"/>
                </a:solidFill>
              </a:rPr>
              <a:t>Eur Heart J</a:t>
            </a:r>
            <a:r>
              <a:rPr lang="en-US" altLang="en-US" sz="1000">
                <a:solidFill>
                  <a:srgbClr val="333333"/>
                </a:solidFill>
              </a:rPr>
              <a:t>, Volume 42, Issue 36, 21 September 2021, Pages 3599–3726, </a:t>
            </a:r>
            <a:r>
              <a:rPr lang="en-US" altLang="en-US" sz="1000">
                <a:solidFill>
                  <a:srgbClr val="333333"/>
                </a:solidFill>
                <a:hlinkClick r:id="rId3"/>
              </a:rPr>
              <a:t>https://doi.org/10.1093/eurheartj/ehab368</a:t>
            </a:r>
            <a:endParaRPr lang="en-US" altLang="en-US" sz="1000">
              <a:solidFill>
                <a:srgbClr val="333333"/>
              </a:solidFill>
            </a:endParaRPr>
          </a:p>
          <a:p>
            <a:pPr marL="0" indent="0" eaLnBrk="1" hangingPunct="1">
              <a:spcBef>
                <a:spcPct val="0"/>
              </a:spcBef>
              <a:spcAft>
                <a:spcPts val="600"/>
              </a:spcAft>
              <a:buNone/>
            </a:pPr>
            <a:r>
              <a:rPr lang="en-US" altLang="en-US" sz="800">
                <a:solidFill>
                  <a:srgbClr val="2A2A2A"/>
                </a:solidFill>
              </a:rPr>
              <a:t>The content of this slide may be subject to copyright: please see the slide notes for details.</a:t>
            </a:r>
            <a:endParaRPr lang="en-US" altLang="en-US" sz="800">
              <a:solidFill>
                <a:srgbClr val="333333"/>
              </a:solidFill>
            </a:endParaRPr>
          </a:p>
        </p:txBody>
      </p:sp>
      <p:sp>
        <p:nvSpPr>
          <p:cNvPr id="5123" name="Title 1"/>
          <p:cNvSpPr>
            <a:spLocks noGrp="1"/>
          </p:cNvSpPr>
          <p:nvPr>
            <p:ph type="title"/>
          </p:nvPr>
        </p:nvSpPr>
        <p:spPr>
          <a:xfrm>
            <a:off x="1151467" y="245534"/>
            <a:ext cx="7937773" cy="403225"/>
          </a:xfrm>
          <a:prstGeom prst="rect">
            <a:avLst/>
          </a:prstGeom>
          <a:noFill/>
          <a:ln>
            <a:miter lim="800000"/>
          </a:ln>
        </p:spPr>
        <p:txBody>
          <a:bodyPr vert="horz" wrap="square" lIns="0" tIns="0" rIns="0" bIns="0" rtlCol="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sz="2400" dirty="0"/>
              <a:t>Management of acute decompensated heart failure. </a:t>
            </a:r>
          </a:p>
        </p:txBody>
      </p:sp>
      <p:pic>
        <p:nvPicPr>
          <p:cNvPr id="5125" name="New picture"/>
          <p:cNvPicPr/>
          <p:nvPr/>
        </p:nvPicPr>
        <p:blipFill>
          <a:blip r:embed="rId4"/>
          <a:stretch>
            <a:fillRect/>
          </a:stretch>
        </p:blipFill>
        <p:spPr>
          <a:xfrm>
            <a:off x="3378200" y="745068"/>
            <a:ext cx="5181599" cy="4529665"/>
          </a:xfrm>
          <a:prstGeom prst="rect">
            <a:avLst/>
          </a:prstGeom>
        </p:spPr>
      </p:pic>
      <p:pic>
        <p:nvPicPr>
          <p:cNvPr id="5126" name="New picture"/>
          <p:cNvPicPr/>
          <p:nvPr/>
        </p:nvPicPr>
        <p:blipFill>
          <a:blip r:embed="rId5"/>
          <a:stretch>
            <a:fillRect/>
          </a:stretch>
        </p:blipFill>
        <p:spPr>
          <a:xfrm>
            <a:off x="9089241" y="425450"/>
            <a:ext cx="1121558" cy="508000"/>
          </a:xfrm>
          <a:prstGeom prst="rect">
            <a:avLst/>
          </a:prstGeom>
        </p:spPr>
      </p:pic>
      <p:sp>
        <p:nvSpPr>
          <p:cNvPr id="2" name="Прямокутник 1">
            <a:extLst>
              <a:ext uri="{FF2B5EF4-FFF2-40B4-BE49-F238E27FC236}">
                <a16:creationId xmlns:a16="http://schemas.microsoft.com/office/drawing/2014/main" id="{D6080657-BEEC-452F-9DE3-8107E645E2FC}"/>
              </a:ext>
            </a:extLst>
          </p:cNvPr>
          <p:cNvSpPr/>
          <p:nvPr/>
        </p:nvSpPr>
        <p:spPr>
          <a:xfrm>
            <a:off x="1608667" y="1583267"/>
            <a:ext cx="1820333" cy="1384995"/>
          </a:xfrm>
          <a:prstGeom prst="rect">
            <a:avLst/>
          </a:prstGeom>
        </p:spPr>
        <p:txBody>
          <a:bodyPr wrap="square">
            <a:spAutoFit/>
          </a:bodyPr>
          <a:lstStyle/>
          <a:p>
            <a:r>
              <a:rPr lang="en-US" sz="1200" b="0" i="0" baseline="30000" dirty="0">
                <a:solidFill>
                  <a:srgbClr val="2A2A2A"/>
                </a:solidFill>
                <a:effectLst/>
                <a:latin typeface="Arial" panose="020B0604020202020204" pitchFamily="34" charset="0"/>
                <a:cs typeface="Arial" panose="020B0604020202020204" pitchFamily="34" charset="0"/>
              </a:rPr>
              <a:t>a </a:t>
            </a:r>
            <a:r>
              <a:rPr lang="en-US" sz="1200" b="0" i="0" dirty="0">
                <a:solidFill>
                  <a:srgbClr val="2A2A2A"/>
                </a:solidFill>
                <a:effectLst/>
                <a:latin typeface="Arial" panose="020B0604020202020204" pitchFamily="34" charset="0"/>
                <a:cs typeface="Arial" panose="020B0604020202020204" pitchFamily="34" charset="0"/>
              </a:rPr>
              <a:t>Adequate diuretic doses to relieve congestion and close monitoring of diuresis is recommended regardless of perfusion status.</a:t>
            </a:r>
            <a:endParaRPr lang="uk-UA" sz="1200" dirty="0">
              <a:latin typeface="Arial" panose="020B0604020202020204" pitchFamily="34" charset="0"/>
              <a:cs typeface="Arial" panose="020B0604020202020204" pitchFamily="34"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E68A761-48A1-46F5-AA69-D9D3F59C3543}"/>
              </a:ext>
            </a:extLst>
          </p:cNvPr>
          <p:cNvSpPr/>
          <p:nvPr/>
        </p:nvSpPr>
        <p:spPr>
          <a:xfrm>
            <a:off x="1388533" y="424808"/>
            <a:ext cx="9414933" cy="5139869"/>
          </a:xfrm>
          <a:prstGeom prst="rect">
            <a:avLst/>
          </a:prstGeom>
        </p:spPr>
        <p:txBody>
          <a:bodyPr wrap="square">
            <a:spAutoFit/>
          </a:bodyPr>
          <a:lstStyle/>
          <a:p>
            <a:pPr fontAlgn="base"/>
            <a:r>
              <a:rPr lang="en-US" sz="2800" b="1" i="0" dirty="0">
                <a:solidFill>
                  <a:srgbClr val="2A2A2A"/>
                </a:solidFill>
                <a:effectLst/>
                <a:latin typeface="Arial" panose="020B0604020202020204" pitchFamily="34" charset="0"/>
                <a:cs typeface="Arial" panose="020B0604020202020204" pitchFamily="34" charset="0"/>
              </a:rPr>
              <a:t>Acute pulmonary </a:t>
            </a:r>
            <a:r>
              <a:rPr lang="en-US" sz="2800" b="1" i="0" dirty="0" err="1">
                <a:solidFill>
                  <a:srgbClr val="2A2A2A"/>
                </a:solidFill>
                <a:effectLst/>
                <a:latin typeface="Arial" panose="020B0604020202020204" pitchFamily="34" charset="0"/>
                <a:cs typeface="Arial" panose="020B0604020202020204" pitchFamily="34" charset="0"/>
              </a:rPr>
              <a:t>oedema</a:t>
            </a:r>
            <a:r>
              <a:rPr lang="en-US" sz="2800" b="1" i="0" dirty="0">
                <a:solidFill>
                  <a:srgbClr val="2A2A2A"/>
                </a:solidFill>
                <a:effectLst/>
                <a:latin typeface="Arial" panose="020B0604020202020204" pitchFamily="34" charset="0"/>
                <a:cs typeface="Arial" panose="020B0604020202020204" pitchFamily="34" charset="0"/>
              </a:rPr>
              <a:t> </a:t>
            </a:r>
            <a:r>
              <a:rPr lang="en-US" sz="2000" b="0" i="0" dirty="0">
                <a:solidFill>
                  <a:srgbClr val="2A2A2A"/>
                </a:solidFill>
                <a:effectLst/>
                <a:latin typeface="Arial" panose="020B0604020202020204" pitchFamily="34" charset="0"/>
                <a:cs typeface="Arial" panose="020B0604020202020204" pitchFamily="34" charset="0"/>
              </a:rPr>
              <a:t>is related to lung congestion. </a:t>
            </a:r>
          </a:p>
          <a:p>
            <a:pPr fontAlgn="base"/>
            <a:endParaRPr lang="en-US" sz="2000" dirty="0">
              <a:solidFill>
                <a:srgbClr val="2A2A2A"/>
              </a:solidFill>
              <a:latin typeface="Arial" panose="020B0604020202020204" pitchFamily="34" charset="0"/>
              <a:cs typeface="Arial" panose="020B0604020202020204" pitchFamily="34" charset="0"/>
            </a:endParaRPr>
          </a:p>
          <a:p>
            <a:pPr fontAlgn="base"/>
            <a:r>
              <a:rPr lang="en-US" sz="2000" b="0" i="0" dirty="0">
                <a:solidFill>
                  <a:srgbClr val="2A2A2A"/>
                </a:solidFill>
                <a:effectLst/>
                <a:latin typeface="Arial" panose="020B0604020202020204" pitchFamily="34" charset="0"/>
                <a:cs typeface="Arial" panose="020B0604020202020204" pitchFamily="34" charset="0"/>
              </a:rPr>
              <a:t>Clinical criteria for acute pulmonary </a:t>
            </a:r>
            <a:r>
              <a:rPr lang="en-US" sz="2000" b="0" i="0" dirty="0" err="1">
                <a:solidFill>
                  <a:srgbClr val="2A2A2A"/>
                </a:solidFill>
                <a:effectLst/>
                <a:latin typeface="Arial" panose="020B0604020202020204" pitchFamily="34" charset="0"/>
                <a:cs typeface="Arial" panose="020B0604020202020204" pitchFamily="34" charset="0"/>
              </a:rPr>
              <a:t>oedema</a:t>
            </a:r>
            <a:r>
              <a:rPr lang="en-US" sz="2000" b="0" i="0" dirty="0">
                <a:solidFill>
                  <a:srgbClr val="2A2A2A"/>
                </a:solidFill>
                <a:effectLst/>
                <a:latin typeface="Arial" panose="020B0604020202020204" pitchFamily="34" charset="0"/>
                <a:cs typeface="Arial" panose="020B0604020202020204" pitchFamily="34" charset="0"/>
              </a:rPr>
              <a:t> diagnosis include:</a:t>
            </a:r>
          </a:p>
          <a:p>
            <a:pPr fontAlgn="base"/>
            <a:r>
              <a:rPr lang="en-US" sz="2000" b="0" i="0" dirty="0" err="1">
                <a:solidFill>
                  <a:srgbClr val="2A2A2A"/>
                </a:solidFill>
                <a:effectLst/>
                <a:latin typeface="Arial" panose="020B0604020202020204" pitchFamily="34" charset="0"/>
                <a:cs typeface="Arial" panose="020B0604020202020204" pitchFamily="34" charset="0"/>
              </a:rPr>
              <a:t>dyspnoea</a:t>
            </a:r>
            <a:r>
              <a:rPr lang="en-US" sz="2000" b="0" i="0" dirty="0">
                <a:solidFill>
                  <a:srgbClr val="2A2A2A"/>
                </a:solidFill>
                <a:effectLst/>
                <a:latin typeface="Arial" panose="020B0604020202020204" pitchFamily="34" charset="0"/>
                <a:cs typeface="Arial" panose="020B0604020202020204" pitchFamily="34" charset="0"/>
              </a:rPr>
              <a:t> with </a:t>
            </a:r>
            <a:r>
              <a:rPr lang="en-US" sz="2000" b="0" i="0" dirty="0" err="1">
                <a:solidFill>
                  <a:srgbClr val="2A2A2A"/>
                </a:solidFill>
                <a:effectLst/>
                <a:latin typeface="Arial" panose="020B0604020202020204" pitchFamily="34" charset="0"/>
                <a:cs typeface="Arial" panose="020B0604020202020204" pitchFamily="34" charset="0"/>
              </a:rPr>
              <a:t>orthopnoea</a:t>
            </a:r>
            <a:r>
              <a:rPr lang="en-US" sz="2000" b="0" i="0" dirty="0">
                <a:solidFill>
                  <a:srgbClr val="2A2A2A"/>
                </a:solidFill>
                <a:effectLst/>
                <a:latin typeface="Arial" panose="020B0604020202020204" pitchFamily="34" charset="0"/>
                <a:cs typeface="Arial" panose="020B0604020202020204" pitchFamily="34" charset="0"/>
              </a:rPr>
              <a:t>, respiratory failure (</a:t>
            </a:r>
            <a:r>
              <a:rPr lang="en-US" sz="2000" b="0" i="0" dirty="0" err="1">
                <a:solidFill>
                  <a:srgbClr val="2A2A2A"/>
                </a:solidFill>
                <a:effectLst/>
                <a:latin typeface="Arial" panose="020B0604020202020204" pitchFamily="34" charset="0"/>
                <a:cs typeface="Arial" panose="020B0604020202020204" pitchFamily="34" charset="0"/>
              </a:rPr>
              <a:t>hypoxaemia</a:t>
            </a:r>
            <a:r>
              <a:rPr lang="en-US" sz="2000" b="0" i="0" dirty="0">
                <a:solidFill>
                  <a:srgbClr val="2A2A2A"/>
                </a:solidFill>
                <a:effectLst/>
                <a:latin typeface="Arial" panose="020B0604020202020204" pitchFamily="34" charset="0"/>
                <a:cs typeface="Arial" panose="020B0604020202020204" pitchFamily="34" charset="0"/>
              </a:rPr>
              <a:t>-hypercapnia), tachypnoea, &gt;25 breaths/min, and increased work of breathing.</a:t>
            </a:r>
          </a:p>
          <a:p>
            <a:pPr fontAlgn="base"/>
            <a:endParaRPr lang="en-US" sz="2000" b="0" i="0" dirty="0">
              <a:solidFill>
                <a:srgbClr val="2A2A2A"/>
              </a:solidFill>
              <a:effectLst/>
              <a:latin typeface="Arial" panose="020B0604020202020204" pitchFamily="34" charset="0"/>
              <a:cs typeface="Arial" panose="020B0604020202020204" pitchFamily="34" charset="0"/>
            </a:endParaRPr>
          </a:p>
          <a:p>
            <a:pPr fontAlgn="base"/>
            <a:r>
              <a:rPr lang="en-US" sz="2000" b="0" i="0" dirty="0">
                <a:solidFill>
                  <a:srgbClr val="2A2A2A"/>
                </a:solidFill>
                <a:effectLst/>
                <a:latin typeface="Arial" panose="020B0604020202020204" pitchFamily="34" charset="0"/>
                <a:cs typeface="Arial" panose="020B0604020202020204" pitchFamily="34" charset="0"/>
              </a:rPr>
              <a:t>Three therapies should be commenced, if indicated. </a:t>
            </a:r>
          </a:p>
          <a:p>
            <a:pPr marL="457200" indent="-457200" fontAlgn="base">
              <a:buAutoNum type="arabicPeriod"/>
            </a:pPr>
            <a:r>
              <a:rPr lang="en-US" sz="2000" b="0" i="0" dirty="0">
                <a:solidFill>
                  <a:srgbClr val="2A2A2A"/>
                </a:solidFill>
                <a:effectLst/>
                <a:latin typeface="Arial" panose="020B0604020202020204" pitchFamily="34" charset="0"/>
                <a:cs typeface="Arial" panose="020B0604020202020204" pitchFamily="34" charset="0"/>
              </a:rPr>
              <a:t>oxygen, given as continuous positive airway pressure, non-invasive positive-pressure-ventilation and/or high-flow nasal cannula, should be started. </a:t>
            </a:r>
          </a:p>
          <a:p>
            <a:pPr marL="457200" indent="-457200" fontAlgn="base">
              <a:buAutoNum type="arabicPeriod"/>
            </a:pPr>
            <a:r>
              <a:rPr lang="en-US" sz="2000" b="0" i="0" dirty="0" err="1">
                <a:solidFill>
                  <a:srgbClr val="2A2A2A"/>
                </a:solidFill>
                <a:effectLst/>
                <a:latin typeface="Arial" panose="020B0604020202020204" pitchFamily="34" charset="0"/>
                <a:cs typeface="Arial" panose="020B0604020202020204" pitchFamily="34" charset="0"/>
              </a:rPr>
              <a:t>i.v.</a:t>
            </a:r>
            <a:r>
              <a:rPr lang="en-US" sz="2000" b="0" i="0" dirty="0">
                <a:solidFill>
                  <a:srgbClr val="2A2A2A"/>
                </a:solidFill>
                <a:effectLst/>
                <a:latin typeface="Arial" panose="020B0604020202020204" pitchFamily="34" charset="0"/>
                <a:cs typeface="Arial" panose="020B0604020202020204" pitchFamily="34" charset="0"/>
              </a:rPr>
              <a:t> diuretics should be administered</a:t>
            </a:r>
          </a:p>
          <a:p>
            <a:pPr marL="457200" indent="-457200" fontAlgn="base">
              <a:buAutoNum type="arabicPeriod"/>
            </a:pPr>
            <a:r>
              <a:rPr lang="en-US" sz="2000" b="0" i="0" dirty="0" err="1">
                <a:solidFill>
                  <a:srgbClr val="2A2A2A"/>
                </a:solidFill>
                <a:effectLst/>
                <a:latin typeface="Arial" panose="020B0604020202020204" pitchFamily="34" charset="0"/>
                <a:cs typeface="Arial" panose="020B0604020202020204" pitchFamily="34" charset="0"/>
              </a:rPr>
              <a:t>i.v.</a:t>
            </a:r>
            <a:r>
              <a:rPr lang="en-US" sz="2000" b="0" i="0" dirty="0">
                <a:solidFill>
                  <a:srgbClr val="2A2A2A"/>
                </a:solidFill>
                <a:effectLst/>
                <a:latin typeface="Arial" panose="020B0604020202020204" pitchFamily="34" charset="0"/>
                <a:cs typeface="Arial" panose="020B0604020202020204" pitchFamily="34" charset="0"/>
              </a:rPr>
              <a:t> vasodilators may be given if systolic BP (SBP) is high, to reduce LV afterload. </a:t>
            </a:r>
          </a:p>
          <a:p>
            <a:pPr marL="457200" indent="-457200" fontAlgn="base">
              <a:buAutoNum type="arabicPeriod"/>
            </a:pPr>
            <a:endParaRPr lang="en-US" sz="2000" dirty="0">
              <a:solidFill>
                <a:srgbClr val="2A2A2A"/>
              </a:solidFill>
              <a:latin typeface="Arial" panose="020B0604020202020204" pitchFamily="34" charset="0"/>
              <a:cs typeface="Arial" panose="020B0604020202020204" pitchFamily="34" charset="0"/>
            </a:endParaRPr>
          </a:p>
          <a:p>
            <a:pPr fontAlgn="base"/>
            <a:r>
              <a:rPr lang="en-US" sz="2000" b="0" i="0" dirty="0">
                <a:solidFill>
                  <a:srgbClr val="2A2A2A"/>
                </a:solidFill>
                <a:effectLst/>
                <a:latin typeface="Arial" panose="020B0604020202020204" pitchFamily="34" charset="0"/>
                <a:cs typeface="Arial" panose="020B0604020202020204" pitchFamily="34" charset="0"/>
              </a:rPr>
              <a:t>In a few cases of advanced HF, acute pulmonary </a:t>
            </a:r>
            <a:r>
              <a:rPr lang="en-US" sz="2000" b="0" i="0" dirty="0" err="1">
                <a:solidFill>
                  <a:srgbClr val="2A2A2A"/>
                </a:solidFill>
                <a:effectLst/>
                <a:latin typeface="Arial" panose="020B0604020202020204" pitchFamily="34" charset="0"/>
                <a:cs typeface="Arial" panose="020B0604020202020204" pitchFamily="34" charset="0"/>
              </a:rPr>
              <a:t>oedema</a:t>
            </a:r>
            <a:r>
              <a:rPr lang="en-US" sz="2000" b="0" i="0" dirty="0">
                <a:solidFill>
                  <a:srgbClr val="2A2A2A"/>
                </a:solidFill>
                <a:effectLst/>
                <a:latin typeface="Arial" panose="020B0604020202020204" pitchFamily="34" charset="0"/>
                <a:cs typeface="Arial" panose="020B0604020202020204" pitchFamily="34" charset="0"/>
              </a:rPr>
              <a:t> may be associated with low cardiac output and, in this case, inotropes, vasopressors, and/or MCS are indicated to restore organ perfusion.</a:t>
            </a:r>
          </a:p>
        </p:txBody>
      </p:sp>
    </p:spTree>
    <p:extLst>
      <p:ext uri="{BB962C8B-B14F-4D97-AF65-F5344CB8AC3E}">
        <p14:creationId xmlns:p14="http://schemas.microsoft.com/office/powerpoint/2010/main" val="1088441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oup.silverchair-cdn.com/oup/backfile/Content_public/Journal/eurheartj/42/36/10.1093_eurheartj_ehab368/3/ehab368f8.jpeg?Expires=1696709085&amp;Signature=kVGjnuvxH-ICPTz52wQWcuyd049CQsvOVC8V8ifN0xL1-UmOWbNpRvhEgNJwSJQp8NrdtRe4MYd0aC4byBMXoqXhQFYuDYeidk1h6Uc2ZD7N3z3PdfY1V4YR7Cn2iA1~8SeTNtzInBod1VpyA6i7-gr1M4sh~30Pf9dgn-TCNfYdW7Wbm5V5ZCqIz1Qom29lyitbw4awga9k9CGV4JxKv6p~CwkvxG0HeX26PLUbVnrUqHKW8nJxllHA9Dfcwq5wrXb33WtOukX5C6QjR39AdqiXk1j4tFkuvzT3yJeUWaWh9LxpDU7Uzr-d9ncWYdaaJCMRxz0DBfRg4DYKEtPF-A__&amp;Key-Pair-Id=APKAIE5G5CRDK6RD3PGA">
            <a:extLst>
              <a:ext uri="{FF2B5EF4-FFF2-40B4-BE49-F238E27FC236}">
                <a16:creationId xmlns:a16="http://schemas.microsoft.com/office/drawing/2014/main" id="{D8B9936C-ADF0-453E-AC34-F6D4201A9F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9381" y="-228600"/>
            <a:ext cx="6853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948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1459B315-3C39-4CA7-85B7-3463A9E4314A}"/>
              </a:ext>
            </a:extLst>
          </p:cNvPr>
          <p:cNvSpPr/>
          <p:nvPr/>
        </p:nvSpPr>
        <p:spPr>
          <a:xfrm>
            <a:off x="228600" y="159816"/>
            <a:ext cx="11556999" cy="5509200"/>
          </a:xfrm>
          <a:prstGeom prst="rect">
            <a:avLst/>
          </a:prstGeom>
        </p:spPr>
        <p:txBody>
          <a:bodyPr wrap="square">
            <a:spAutoFit/>
          </a:bodyPr>
          <a:lstStyle/>
          <a:p>
            <a:pPr fontAlgn="base"/>
            <a:r>
              <a:rPr lang="en-US" sz="2800" b="1" i="0" dirty="0">
                <a:solidFill>
                  <a:srgbClr val="2A2A2A"/>
                </a:solidFill>
                <a:effectLst/>
                <a:latin typeface="Arial" panose="020B0604020202020204" pitchFamily="34" charset="0"/>
                <a:cs typeface="Arial" panose="020B0604020202020204" pitchFamily="34" charset="0"/>
              </a:rPr>
              <a:t>Cardiogenic shock </a:t>
            </a:r>
            <a:r>
              <a:rPr lang="en-US" b="0" i="0" dirty="0">
                <a:solidFill>
                  <a:srgbClr val="2A2A2A"/>
                </a:solidFill>
                <a:effectLst/>
                <a:latin typeface="Arial" panose="020B0604020202020204" pitchFamily="34" charset="0"/>
                <a:cs typeface="Arial" panose="020B0604020202020204" pitchFamily="34" charset="0"/>
              </a:rPr>
              <a:t>is a syndrome due to primary cardiac dysfunction resulting in an inadequate cardiac output, comprising a life-threatening state of tissue hypoperfusion, which can result in multi-organ failure and death. </a:t>
            </a:r>
          </a:p>
          <a:p>
            <a:pPr fontAlgn="base"/>
            <a:r>
              <a:rPr lang="en-US" b="0" i="0" dirty="0">
                <a:solidFill>
                  <a:srgbClr val="2A2A2A"/>
                </a:solidFill>
                <a:effectLst/>
                <a:latin typeface="Arial" panose="020B0604020202020204" pitchFamily="34" charset="0"/>
                <a:cs typeface="Arial" panose="020B0604020202020204" pitchFamily="34" charset="0"/>
              </a:rPr>
              <a:t>Cardiac insult causing severe impairment of cardiac performance may be acute, as a result of the acute loss of myocardial tissue (acute MI, myocarditis) or may be progressive as seen in patients with chronic decompensated HF who may experience a decline in disease stability as a result of the natural progression of advanced HF and/or specific precipitants.</a:t>
            </a:r>
          </a:p>
          <a:p>
            <a:pPr fontAlgn="base"/>
            <a:endParaRPr lang="en-US" b="0" i="0" dirty="0">
              <a:solidFill>
                <a:srgbClr val="2A2A2A"/>
              </a:solidFill>
              <a:effectLst/>
              <a:latin typeface="Arial" panose="020B0604020202020204" pitchFamily="34" charset="0"/>
              <a:cs typeface="Arial" panose="020B0604020202020204" pitchFamily="34" charset="0"/>
            </a:endParaRPr>
          </a:p>
          <a:p>
            <a:pPr fontAlgn="base"/>
            <a:r>
              <a:rPr lang="en-US" b="0" i="0" dirty="0">
                <a:solidFill>
                  <a:srgbClr val="2A2A2A"/>
                </a:solidFill>
                <a:effectLst/>
                <a:latin typeface="Arial" panose="020B0604020202020204" pitchFamily="34" charset="0"/>
                <a:cs typeface="Arial" panose="020B0604020202020204" pitchFamily="34" charset="0"/>
              </a:rPr>
              <a:t>Diagnosis of cardiogenic shock mandates the presence of clinical </a:t>
            </a:r>
            <a:r>
              <a:rPr lang="en-US" b="1" i="0" dirty="0">
                <a:solidFill>
                  <a:srgbClr val="2A2A2A"/>
                </a:solidFill>
                <a:effectLst/>
                <a:latin typeface="Arial" panose="020B0604020202020204" pitchFamily="34" charset="0"/>
                <a:cs typeface="Arial" panose="020B0604020202020204" pitchFamily="34" charset="0"/>
              </a:rPr>
              <a:t>signs of hypoperfusion</a:t>
            </a:r>
            <a:r>
              <a:rPr lang="en-US" b="0" i="0" dirty="0">
                <a:solidFill>
                  <a:srgbClr val="2A2A2A"/>
                </a:solidFill>
                <a:effectLst/>
                <a:latin typeface="Arial" panose="020B0604020202020204" pitchFamily="34" charset="0"/>
                <a:cs typeface="Arial" panose="020B0604020202020204" pitchFamily="34" charset="0"/>
              </a:rPr>
              <a:t>, such as </a:t>
            </a:r>
            <a:r>
              <a:rPr lang="en-US" b="0" i="0" u="sng" dirty="0">
                <a:solidFill>
                  <a:srgbClr val="2A2A2A"/>
                </a:solidFill>
                <a:effectLst/>
                <a:latin typeface="Arial" panose="020B0604020202020204" pitchFamily="34" charset="0"/>
                <a:cs typeface="Arial" panose="020B0604020202020204" pitchFamily="34" charset="0"/>
              </a:rPr>
              <a:t>cold sweated extremities, oliguria, mental confusion, dizziness, narrow pulse pressure. </a:t>
            </a:r>
            <a:r>
              <a:rPr lang="en-US" b="0" i="0" dirty="0">
                <a:solidFill>
                  <a:srgbClr val="2A2A2A"/>
                </a:solidFill>
                <a:effectLst/>
                <a:latin typeface="Arial" panose="020B0604020202020204" pitchFamily="34" charset="0"/>
                <a:cs typeface="Arial" panose="020B0604020202020204" pitchFamily="34" charset="0"/>
              </a:rPr>
              <a:t>In addition, biochemical manifestations of hypoperfusion, </a:t>
            </a:r>
            <a:r>
              <a:rPr lang="en-US" b="0" i="0" u="sng" dirty="0">
                <a:solidFill>
                  <a:srgbClr val="2A2A2A"/>
                </a:solidFill>
                <a:effectLst/>
                <a:latin typeface="Arial" panose="020B0604020202020204" pitchFamily="34" charset="0"/>
                <a:cs typeface="Arial" panose="020B0604020202020204" pitchFamily="34" charset="0"/>
              </a:rPr>
              <a:t>elevated serum creatinine, metabolic acidosis and elevated serum lactate</a:t>
            </a:r>
            <a:r>
              <a:rPr lang="en-US" b="0" i="0" dirty="0">
                <a:solidFill>
                  <a:srgbClr val="2A2A2A"/>
                </a:solidFill>
                <a:effectLst/>
                <a:latin typeface="Arial" panose="020B0604020202020204" pitchFamily="34" charset="0"/>
                <a:cs typeface="Arial" panose="020B0604020202020204" pitchFamily="34" charset="0"/>
              </a:rPr>
              <a:t> are present and reflect </a:t>
            </a:r>
            <a:r>
              <a:rPr lang="en-US" i="0" u="sng" dirty="0">
                <a:solidFill>
                  <a:srgbClr val="2A2A2A"/>
                </a:solidFill>
                <a:effectLst/>
                <a:latin typeface="Arial" panose="020B0604020202020204" pitchFamily="34" charset="0"/>
                <a:cs typeface="Arial" panose="020B0604020202020204" pitchFamily="34" charset="0"/>
              </a:rPr>
              <a:t>tissue hypoxia </a:t>
            </a:r>
            <a:r>
              <a:rPr lang="en-US" b="0" i="0" dirty="0">
                <a:solidFill>
                  <a:srgbClr val="2A2A2A"/>
                </a:solidFill>
                <a:effectLst/>
                <a:latin typeface="Arial" panose="020B0604020202020204" pitchFamily="34" charset="0"/>
                <a:cs typeface="Arial" panose="020B0604020202020204" pitchFamily="34" charset="0"/>
              </a:rPr>
              <a:t>and alterations of cellular metabolism leading to organ dysfunction.</a:t>
            </a:r>
            <a:endParaRPr lang="en-US" baseline="30000" dirty="0">
              <a:solidFill>
                <a:srgbClr val="006FB7"/>
              </a:solidFill>
              <a:latin typeface="Arial" panose="020B0604020202020204" pitchFamily="34" charset="0"/>
              <a:cs typeface="Arial" panose="020B0604020202020204" pitchFamily="34" charset="0"/>
            </a:endParaRPr>
          </a:p>
          <a:p>
            <a:pPr fontAlgn="base"/>
            <a:endParaRPr lang="en-US" b="0" i="0" dirty="0">
              <a:solidFill>
                <a:srgbClr val="2A2A2A"/>
              </a:solidFill>
              <a:effectLst/>
              <a:latin typeface="Arial" panose="020B0604020202020204" pitchFamily="34" charset="0"/>
              <a:cs typeface="Arial" panose="020B0604020202020204" pitchFamily="34" charset="0"/>
            </a:endParaRPr>
          </a:p>
          <a:p>
            <a:pPr fontAlgn="base"/>
            <a:r>
              <a:rPr lang="en-US" b="0" i="0" dirty="0">
                <a:solidFill>
                  <a:srgbClr val="2A2A2A"/>
                </a:solidFill>
                <a:effectLst/>
                <a:latin typeface="Arial" panose="020B0604020202020204" pitchFamily="34" charset="0"/>
                <a:cs typeface="Arial" panose="020B0604020202020204" pitchFamily="34" charset="0"/>
              </a:rPr>
              <a:t>Of note, </a:t>
            </a:r>
            <a:r>
              <a:rPr lang="en-US" b="0" i="1" dirty="0">
                <a:solidFill>
                  <a:srgbClr val="2A2A2A"/>
                </a:solidFill>
                <a:effectLst/>
                <a:latin typeface="Arial" panose="020B0604020202020204" pitchFamily="34" charset="0"/>
                <a:cs typeface="Arial" panose="020B0604020202020204" pitchFamily="34" charset="0"/>
              </a:rPr>
              <a:t>hypoperfusion is not always accompanied by hypotension</a:t>
            </a:r>
            <a:r>
              <a:rPr lang="en-US" b="0" i="0" dirty="0">
                <a:solidFill>
                  <a:srgbClr val="2A2A2A"/>
                </a:solidFill>
                <a:effectLst/>
                <a:latin typeface="Arial" panose="020B0604020202020204" pitchFamily="34" charset="0"/>
                <a:cs typeface="Arial" panose="020B0604020202020204" pitchFamily="34" charset="0"/>
              </a:rPr>
              <a:t>, as BP may be preserved by compensatory vasoconstriction (with/without pressor agents), albeit at the cost of impaired tissue perfusion and oxygenation.</a:t>
            </a:r>
          </a:p>
          <a:p>
            <a:pPr fontAlgn="base"/>
            <a:endParaRPr lang="en-US" b="0" i="0" dirty="0">
              <a:solidFill>
                <a:srgbClr val="2A2A2A"/>
              </a:solidFill>
              <a:effectLst/>
              <a:latin typeface="Arial" panose="020B0604020202020204" pitchFamily="34" charset="0"/>
              <a:cs typeface="Arial" panose="020B0604020202020204" pitchFamily="34" charset="0"/>
            </a:endParaRPr>
          </a:p>
          <a:p>
            <a:pPr fontAlgn="base"/>
            <a:r>
              <a:rPr lang="en-US" b="0" i="0" dirty="0">
                <a:solidFill>
                  <a:srgbClr val="2A2A2A"/>
                </a:solidFill>
                <a:effectLst/>
                <a:latin typeface="Arial" panose="020B0604020202020204" pitchFamily="34" charset="0"/>
                <a:cs typeface="Arial" panose="020B0604020202020204" pitchFamily="34" charset="0"/>
              </a:rPr>
              <a:t>Management of cardiogenic shock should start as early as possible. Early identification and treatment of the underlying cause, concomitant with </a:t>
            </a:r>
            <a:r>
              <a:rPr lang="en-US" b="0" i="0" dirty="0" err="1">
                <a:solidFill>
                  <a:srgbClr val="2A2A2A"/>
                </a:solidFill>
                <a:effectLst/>
                <a:latin typeface="Arial" panose="020B0604020202020204" pitchFamily="34" charset="0"/>
                <a:cs typeface="Arial" panose="020B0604020202020204" pitchFamily="34" charset="0"/>
              </a:rPr>
              <a:t>haemodynamic</a:t>
            </a:r>
            <a:r>
              <a:rPr lang="en-US" b="0" i="0" dirty="0">
                <a:solidFill>
                  <a:srgbClr val="2A2A2A"/>
                </a:solidFill>
                <a:effectLst/>
                <a:latin typeface="Arial" panose="020B0604020202020204" pitchFamily="34" charset="0"/>
                <a:cs typeface="Arial" panose="020B0604020202020204" pitchFamily="34" charset="0"/>
              </a:rPr>
              <a:t> stabilization and management of organ dysfunction, are key components of its management </a:t>
            </a:r>
          </a:p>
        </p:txBody>
      </p:sp>
    </p:spTree>
    <p:extLst>
      <p:ext uri="{BB962C8B-B14F-4D97-AF65-F5344CB8AC3E}">
        <p14:creationId xmlns:p14="http://schemas.microsoft.com/office/powerpoint/2010/main" val="2490987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anagement of cardiogenic shock. ACS = acute coronary syndrome; BTT = bridge to transplantation; MCS = mechanical circulatory support; PCI = percutaneous coronary intervention. aPCI in ACS, pericardiocentesis in tamponade, mitral valve surgery in papillary muscle rupture. In case of interventricular septum rupture, MCS as BTT should be considered. bOther causes include acute valve regurgitation, pulmonary embolism, infection, acute myocarditis, arrhythmia (see Figure 12).">
            <a:extLst>
              <a:ext uri="{FF2B5EF4-FFF2-40B4-BE49-F238E27FC236}">
                <a16:creationId xmlns:a16="http://schemas.microsoft.com/office/drawing/2014/main" id="{7D46A392-295E-4E8A-BFBC-F57D4F9865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550" y="0"/>
            <a:ext cx="66913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141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nitial management of acute heart failure. MCS = mechanical circulatory support. aAcute mechanical cause: myocardial rupture complicating acute coronary syndrome (free wall rupture, ventricular septal defect, acute mitral regurgitation), chest trauma or cardiac intervention, acute native or prosthetic valve incompetence secondary to endocarditis, aortic dissection or thrombosis. bSee Figures 7–10 for specific treatments according to different clinical presentations.">
            <a:extLst>
              <a:ext uri="{FF2B5EF4-FFF2-40B4-BE49-F238E27FC236}">
                <a16:creationId xmlns:a16="http://schemas.microsoft.com/office/drawing/2014/main" id="{149505A1-72E8-46BE-93A3-E76B8442BF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1475" y="16932"/>
            <a:ext cx="8035925" cy="684106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кутник 1">
            <a:extLst>
              <a:ext uri="{FF2B5EF4-FFF2-40B4-BE49-F238E27FC236}">
                <a16:creationId xmlns:a16="http://schemas.microsoft.com/office/drawing/2014/main" id="{1765F511-846A-408F-8A4F-7BBC260BFBC4}"/>
              </a:ext>
            </a:extLst>
          </p:cNvPr>
          <p:cNvSpPr/>
          <p:nvPr/>
        </p:nvSpPr>
        <p:spPr>
          <a:xfrm>
            <a:off x="9880600" y="2971799"/>
            <a:ext cx="2150533" cy="2308324"/>
          </a:xfrm>
          <a:prstGeom prst="rect">
            <a:avLst/>
          </a:prstGeom>
        </p:spPr>
        <p:txBody>
          <a:bodyPr wrap="square">
            <a:spAutoFit/>
          </a:bodyPr>
          <a:lstStyle/>
          <a:p>
            <a:r>
              <a:rPr lang="en-GB" sz="1200" b="0" i="0" baseline="30000" dirty="0" err="1">
                <a:solidFill>
                  <a:srgbClr val="2A2A2A"/>
                </a:solidFill>
                <a:effectLst/>
                <a:latin typeface="Arial" panose="020B0604020202020204" pitchFamily="34" charset="0"/>
                <a:cs typeface="Arial" panose="020B0604020202020204" pitchFamily="34" charset="0"/>
              </a:rPr>
              <a:t>a</a:t>
            </a:r>
            <a:r>
              <a:rPr lang="en-GB" sz="1200" b="0" i="0" dirty="0" err="1">
                <a:solidFill>
                  <a:srgbClr val="2A2A2A"/>
                </a:solidFill>
                <a:effectLst/>
                <a:latin typeface="Arial" panose="020B0604020202020204" pitchFamily="34" charset="0"/>
                <a:cs typeface="Arial" panose="020B0604020202020204" pitchFamily="34" charset="0"/>
              </a:rPr>
              <a:t>Acute</a:t>
            </a:r>
            <a:r>
              <a:rPr lang="en-GB" sz="1200" b="0" i="0" dirty="0">
                <a:solidFill>
                  <a:srgbClr val="2A2A2A"/>
                </a:solidFill>
                <a:effectLst/>
                <a:latin typeface="Arial" panose="020B0604020202020204" pitchFamily="34" charset="0"/>
                <a:cs typeface="Arial" panose="020B0604020202020204" pitchFamily="34" charset="0"/>
              </a:rPr>
              <a:t> mechanical cause: myocardial rupture complicating acute coronary syndrome (free wall rupture, ventricular septal defect, acute mitral regurgitation), chest trauma or cardiac intervention, acute native or prosthetic valve incompetence secondary to endocarditis, aortic dissection or thrombosis.</a:t>
            </a:r>
            <a:endParaRPr lang="uk-UA"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9415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8A51B237-D1F8-4639-9ABE-A067DE6D82D2}"/>
              </a:ext>
            </a:extLst>
          </p:cNvPr>
          <p:cNvSpPr/>
          <p:nvPr/>
        </p:nvSpPr>
        <p:spPr>
          <a:xfrm>
            <a:off x="372534" y="253706"/>
            <a:ext cx="11133666" cy="6093976"/>
          </a:xfrm>
          <a:prstGeom prst="rect">
            <a:avLst/>
          </a:prstGeom>
        </p:spPr>
        <p:txBody>
          <a:bodyPr wrap="square">
            <a:spAutoFit/>
          </a:bodyPr>
          <a:lstStyle/>
          <a:p>
            <a:pPr algn="ctr" fontAlgn="base"/>
            <a:r>
              <a:rPr lang="en-US" sz="2400" b="1" i="0" dirty="0">
                <a:solidFill>
                  <a:srgbClr val="2A2A2A"/>
                </a:solidFill>
                <a:effectLst/>
                <a:latin typeface="Arial" panose="020B0604020202020204" pitchFamily="34" charset="0"/>
                <a:cs typeface="Arial" panose="020B0604020202020204" pitchFamily="34" charset="0"/>
              </a:rPr>
              <a:t>Oxygen therapy and/or ventilatory support</a:t>
            </a:r>
          </a:p>
          <a:p>
            <a:pPr algn="ctr" fontAlgn="base"/>
            <a:endParaRPr lang="en-US" sz="2400" b="1" i="0" dirty="0">
              <a:solidFill>
                <a:srgbClr val="2A2A2A"/>
              </a:solidFill>
              <a:effectLst/>
              <a:latin typeface="Arial" panose="020B0604020202020204" pitchFamily="34" charset="0"/>
              <a:cs typeface="Arial" panose="020B0604020202020204" pitchFamily="34" charset="0"/>
            </a:endParaRPr>
          </a:p>
          <a:p>
            <a:pPr fontAlgn="base"/>
            <a:r>
              <a:rPr lang="en-US" sz="1600" b="0" i="0" dirty="0">
                <a:solidFill>
                  <a:srgbClr val="2A2A2A"/>
                </a:solidFill>
                <a:effectLst/>
                <a:latin typeface="Arial" panose="020B0604020202020204" pitchFamily="34" charset="0"/>
                <a:cs typeface="Arial" panose="020B0604020202020204" pitchFamily="34" charset="0"/>
              </a:rPr>
              <a:t>In AHF, oxygen should not be used routinely in non-</a:t>
            </a:r>
            <a:r>
              <a:rPr lang="en-US" sz="1600" b="0" i="0" dirty="0" err="1">
                <a:solidFill>
                  <a:srgbClr val="2A2A2A"/>
                </a:solidFill>
                <a:effectLst/>
                <a:latin typeface="Arial" panose="020B0604020202020204" pitchFamily="34" charset="0"/>
                <a:cs typeface="Arial" panose="020B0604020202020204" pitchFamily="34" charset="0"/>
              </a:rPr>
              <a:t>hypoxaemic</a:t>
            </a:r>
            <a:r>
              <a:rPr lang="en-US" sz="1600" b="0" i="0" dirty="0">
                <a:solidFill>
                  <a:srgbClr val="2A2A2A"/>
                </a:solidFill>
                <a:effectLst/>
                <a:latin typeface="Arial" panose="020B0604020202020204" pitchFamily="34" charset="0"/>
                <a:cs typeface="Arial" panose="020B0604020202020204" pitchFamily="34" charset="0"/>
              </a:rPr>
              <a:t> patients, as it causes vasoconstriction and a reduction in cardiac output. Oxygen therapy is recommended in patients with AHF and SpO</a:t>
            </a:r>
            <a:r>
              <a:rPr lang="en-US" sz="1600" b="0" i="0" baseline="-25000" dirty="0">
                <a:solidFill>
                  <a:srgbClr val="2A2A2A"/>
                </a:solidFill>
                <a:effectLst/>
                <a:latin typeface="Arial" panose="020B0604020202020204" pitchFamily="34" charset="0"/>
                <a:cs typeface="Arial" panose="020B0604020202020204" pitchFamily="34" charset="0"/>
              </a:rPr>
              <a:t>2</a:t>
            </a:r>
            <a:r>
              <a:rPr lang="en-US" sz="1600" b="0" i="0" dirty="0">
                <a:solidFill>
                  <a:srgbClr val="2A2A2A"/>
                </a:solidFill>
                <a:effectLst/>
                <a:latin typeface="Arial" panose="020B0604020202020204" pitchFamily="34" charset="0"/>
                <a:cs typeface="Arial" panose="020B0604020202020204" pitchFamily="34" charset="0"/>
              </a:rPr>
              <a:t> &lt;90% or PaO</a:t>
            </a:r>
            <a:r>
              <a:rPr lang="en-US" sz="1600" b="0" i="0" baseline="-25000" dirty="0">
                <a:solidFill>
                  <a:srgbClr val="2A2A2A"/>
                </a:solidFill>
                <a:effectLst/>
                <a:latin typeface="Arial" panose="020B0604020202020204" pitchFamily="34" charset="0"/>
                <a:cs typeface="Arial" panose="020B0604020202020204" pitchFamily="34" charset="0"/>
              </a:rPr>
              <a:t>2</a:t>
            </a:r>
            <a:r>
              <a:rPr lang="en-US" sz="1600" b="0" i="0" dirty="0">
                <a:solidFill>
                  <a:srgbClr val="2A2A2A"/>
                </a:solidFill>
                <a:effectLst/>
                <a:latin typeface="Arial" panose="020B0604020202020204" pitchFamily="34" charset="0"/>
                <a:cs typeface="Arial" panose="020B0604020202020204" pitchFamily="34" charset="0"/>
              </a:rPr>
              <a:t> &lt;60 mmHg to correct </a:t>
            </a:r>
            <a:r>
              <a:rPr lang="en-US" sz="1600" b="0" i="0" dirty="0" err="1">
                <a:solidFill>
                  <a:srgbClr val="2A2A2A"/>
                </a:solidFill>
                <a:effectLst/>
                <a:latin typeface="Arial" panose="020B0604020202020204" pitchFamily="34" charset="0"/>
                <a:cs typeface="Arial" panose="020B0604020202020204" pitchFamily="34" charset="0"/>
              </a:rPr>
              <a:t>hypoxaemia</a:t>
            </a:r>
            <a:r>
              <a:rPr lang="en-US" sz="1600" b="0" i="0" dirty="0">
                <a:solidFill>
                  <a:srgbClr val="2A2A2A"/>
                </a:solidFill>
                <a:effectLst/>
                <a:latin typeface="Arial" panose="020B0604020202020204" pitchFamily="34" charset="0"/>
                <a:cs typeface="Arial" panose="020B0604020202020204" pitchFamily="34" charset="0"/>
              </a:rPr>
              <a:t>. </a:t>
            </a:r>
          </a:p>
          <a:p>
            <a:pPr fontAlgn="base"/>
            <a:endParaRPr lang="en-US" sz="1600" dirty="0">
              <a:solidFill>
                <a:srgbClr val="2A2A2A"/>
              </a:solidFill>
              <a:latin typeface="Arial" panose="020B0604020202020204" pitchFamily="34" charset="0"/>
              <a:cs typeface="Arial" panose="020B0604020202020204" pitchFamily="34" charset="0"/>
            </a:endParaRPr>
          </a:p>
          <a:p>
            <a:pPr fontAlgn="base"/>
            <a:r>
              <a:rPr lang="en-US" sz="1600" u="sng" dirty="0">
                <a:latin typeface="Arial" panose="020B0604020202020204" pitchFamily="34" charset="0"/>
                <a:cs typeface="Arial" panose="020B0604020202020204" pitchFamily="34" charset="0"/>
              </a:rPr>
              <a:t>Non-invasive positive pressure ventilation</a:t>
            </a:r>
            <a:r>
              <a:rPr lang="en-US" sz="1600" dirty="0">
                <a:latin typeface="Arial" panose="020B0604020202020204" pitchFamily="34" charset="0"/>
                <a:cs typeface="Arial" panose="020B0604020202020204" pitchFamily="34" charset="0"/>
              </a:rPr>
              <a:t>, either continuous positive airway pressure and pressure support, improves respiratory failure, increases oxygenation and pH, and decreases the partial pressure of carbon dioxide (pCO</a:t>
            </a:r>
            <a:r>
              <a:rPr lang="en-US" sz="1600" baseline="-25000" dirty="0">
                <a:latin typeface="Arial" panose="020B0604020202020204" pitchFamily="34" charset="0"/>
                <a:cs typeface="Arial" panose="020B0604020202020204" pitchFamily="34" charset="0"/>
              </a:rPr>
              <a:t>2</a:t>
            </a:r>
            <a:r>
              <a:rPr lang="en-US" sz="1600" dirty="0">
                <a:latin typeface="Arial" panose="020B0604020202020204" pitchFamily="34" charset="0"/>
                <a:cs typeface="Arial" panose="020B0604020202020204" pitchFamily="34" charset="0"/>
              </a:rPr>
              <a:t>) and work of breathing. Although a large randomized trial had neutral results, meta-analyses suggest it may improve </a:t>
            </a:r>
            <a:r>
              <a:rPr lang="en-US" sz="1600" dirty="0" err="1">
                <a:latin typeface="Arial" panose="020B0604020202020204" pitchFamily="34" charset="0"/>
                <a:cs typeface="Arial" panose="020B0604020202020204" pitchFamily="34" charset="0"/>
              </a:rPr>
              <a:t>dyspnoea</a:t>
            </a:r>
            <a:r>
              <a:rPr lang="en-US" sz="1600" dirty="0">
                <a:latin typeface="Arial" panose="020B0604020202020204" pitchFamily="34" charset="0"/>
                <a:cs typeface="Arial" panose="020B0604020202020204" pitchFamily="34" charset="0"/>
              </a:rPr>
              <a:t> and reduce the need for intubation and mortality, compared with traditional oxygen therapy. </a:t>
            </a:r>
          </a:p>
          <a:p>
            <a:pPr fontAlgn="base"/>
            <a:endParaRPr lang="en-US" sz="1600" dirty="0">
              <a:latin typeface="Arial" panose="020B0604020202020204" pitchFamily="34" charset="0"/>
              <a:cs typeface="Arial" panose="020B0604020202020204" pitchFamily="34" charset="0"/>
            </a:endParaRPr>
          </a:p>
          <a:p>
            <a:pPr fontAlgn="base"/>
            <a:r>
              <a:rPr lang="en-US" sz="1600" dirty="0">
                <a:latin typeface="Arial" panose="020B0604020202020204" pitchFamily="34" charset="0"/>
                <a:cs typeface="Arial" panose="020B0604020202020204" pitchFamily="34" charset="0"/>
              </a:rPr>
              <a:t>Non-invasive positive pressure ventilation should be started as soon as possible in patients with </a:t>
            </a:r>
            <a:r>
              <a:rPr lang="en-US" sz="1600" u="sng" dirty="0">
                <a:latin typeface="Arial" panose="020B0604020202020204" pitchFamily="34" charset="0"/>
                <a:cs typeface="Arial" panose="020B0604020202020204" pitchFamily="34" charset="0"/>
              </a:rPr>
              <a:t>respiratory distress (respiratory rate &gt;25 breaths/min, SpO</a:t>
            </a:r>
            <a:r>
              <a:rPr lang="en-US" sz="1600" u="sng" baseline="-25000" dirty="0">
                <a:latin typeface="Arial" panose="020B0604020202020204" pitchFamily="34" charset="0"/>
                <a:cs typeface="Arial" panose="020B0604020202020204" pitchFamily="34" charset="0"/>
              </a:rPr>
              <a:t>2</a:t>
            </a:r>
            <a:r>
              <a:rPr lang="en-US" sz="1600" u="sng" dirty="0">
                <a:latin typeface="Arial" panose="020B0604020202020204" pitchFamily="34" charset="0"/>
                <a:cs typeface="Arial" panose="020B0604020202020204" pitchFamily="34" charset="0"/>
              </a:rPr>
              <a:t> &lt;90%)</a:t>
            </a:r>
            <a:r>
              <a:rPr lang="en-US" sz="1600" dirty="0">
                <a:latin typeface="Arial" panose="020B0604020202020204" pitchFamily="34" charset="0"/>
                <a:cs typeface="Arial" panose="020B0604020202020204" pitchFamily="34" charset="0"/>
              </a:rPr>
              <a:t> to improve gas exchange and reduce the rate of endotracheal intubation. The fraction of inspired oxygen (FiO</a:t>
            </a:r>
            <a:r>
              <a:rPr lang="en-US" sz="1600" baseline="-25000" dirty="0">
                <a:latin typeface="Arial" panose="020B0604020202020204" pitchFamily="34" charset="0"/>
                <a:cs typeface="Arial" panose="020B0604020202020204" pitchFamily="34" charset="0"/>
              </a:rPr>
              <a:t>2</a:t>
            </a:r>
            <a:r>
              <a:rPr lang="en-US" sz="1600" dirty="0">
                <a:latin typeface="Arial" panose="020B0604020202020204" pitchFamily="34" charset="0"/>
                <a:cs typeface="Arial" panose="020B0604020202020204" pitchFamily="34" charset="0"/>
              </a:rPr>
              <a:t>) should be increased up to 100%, if necessary, according to oxygen saturation level.</a:t>
            </a:r>
          </a:p>
          <a:p>
            <a:pPr fontAlgn="base"/>
            <a:r>
              <a:rPr lang="en-US" sz="2000" b="1"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Blood pressure should be monitored regularly during non-invasive positive pressure ventilation. The increase in intrathoracic pressure with non-invasive positive pressure ventilation decreases venous return and right and left ventricular preload. It may also decrease cardiac output and BP and should therefore be used with caution in patients with reduced preload reserve and hypotension. The increase in pulmonary vascular resistance and RV afterload may also be detrimental in RV dysfunction.</a:t>
            </a:r>
          </a:p>
          <a:p>
            <a:pPr fontAlgn="base"/>
            <a:endParaRPr lang="en-US" sz="1600" dirty="0">
              <a:latin typeface="Arial" panose="020B0604020202020204" pitchFamily="34" charset="0"/>
              <a:cs typeface="Arial" panose="020B0604020202020204" pitchFamily="34" charset="0"/>
            </a:endParaRPr>
          </a:p>
          <a:p>
            <a:pPr fontAlgn="base"/>
            <a:r>
              <a:rPr lang="en-US" sz="1600" dirty="0">
                <a:latin typeface="Arial" panose="020B0604020202020204" pitchFamily="34" charset="0"/>
                <a:cs typeface="Arial" panose="020B0604020202020204" pitchFamily="34" charset="0"/>
              </a:rPr>
              <a:t>Intubation is recommended for progressive respiratory failure in spite of oxygen administration or non-invasive ventilation </a:t>
            </a:r>
          </a:p>
          <a:p>
            <a:pPr fontAlgn="base"/>
            <a:endParaRPr lang="en-US" b="0" i="0" dirty="0">
              <a:solidFill>
                <a:srgbClr val="2A2A2A"/>
              </a:solidFill>
              <a:effectLst/>
              <a:latin typeface="Merriweather"/>
            </a:endParaRPr>
          </a:p>
        </p:txBody>
      </p:sp>
    </p:spTree>
    <p:extLst>
      <p:ext uri="{BB962C8B-B14F-4D97-AF65-F5344CB8AC3E}">
        <p14:creationId xmlns:p14="http://schemas.microsoft.com/office/powerpoint/2010/main" val="68261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8660B7F7-6875-4CF5-B0E8-E6749A037A57}"/>
              </a:ext>
            </a:extLst>
          </p:cNvPr>
          <p:cNvSpPr/>
          <p:nvPr/>
        </p:nvSpPr>
        <p:spPr>
          <a:xfrm>
            <a:off x="508001" y="654170"/>
            <a:ext cx="11379200" cy="5386090"/>
          </a:xfrm>
          <a:prstGeom prst="rect">
            <a:avLst/>
          </a:prstGeom>
        </p:spPr>
        <p:txBody>
          <a:bodyPr wrap="square">
            <a:spAutoFit/>
          </a:bodyPr>
          <a:lstStyle/>
          <a:p>
            <a:pPr fontAlgn="base"/>
            <a:r>
              <a:rPr lang="en-US" sz="2400" b="1" i="0" dirty="0">
                <a:solidFill>
                  <a:srgbClr val="2A2A2A"/>
                </a:solidFill>
                <a:effectLst/>
                <a:latin typeface="Arial" panose="020B0604020202020204" pitchFamily="34" charset="0"/>
                <a:cs typeface="Arial" panose="020B0604020202020204" pitchFamily="34" charset="0"/>
              </a:rPr>
              <a:t>Diuretics</a:t>
            </a:r>
          </a:p>
          <a:p>
            <a:pPr fontAlgn="base"/>
            <a:r>
              <a:rPr lang="en-US" sz="1600" b="0" i="0" dirty="0">
                <a:solidFill>
                  <a:srgbClr val="2A2A2A"/>
                </a:solidFill>
                <a:effectLst/>
                <a:latin typeface="Arial" panose="020B0604020202020204" pitchFamily="34" charset="0"/>
                <a:cs typeface="Arial" panose="020B0604020202020204" pitchFamily="34" charset="0"/>
              </a:rPr>
              <a:t>Intravenous diuretics are the cornerstone of AHF treatment. They increase renal excretion of salt and water and are indicated for the treatment of fluid overload and congestion in the vast majority of AHF patients.</a:t>
            </a:r>
          </a:p>
          <a:p>
            <a:pPr fontAlgn="base"/>
            <a:r>
              <a:rPr lang="en-US" sz="1600" b="0" i="0" dirty="0">
                <a:solidFill>
                  <a:srgbClr val="2A2A2A"/>
                </a:solidFill>
                <a:effectLst/>
                <a:latin typeface="Arial" panose="020B0604020202020204" pitchFamily="34" charset="0"/>
                <a:cs typeface="Arial" panose="020B0604020202020204" pitchFamily="34" charset="0"/>
              </a:rPr>
              <a:t>Diuretic treatment should be started with an initial </a:t>
            </a:r>
            <a:r>
              <a:rPr lang="en-US" sz="1600" b="0" i="0" dirty="0" err="1">
                <a:solidFill>
                  <a:srgbClr val="2A2A2A"/>
                </a:solidFill>
                <a:effectLst/>
                <a:latin typeface="Arial" panose="020B0604020202020204" pitchFamily="34" charset="0"/>
                <a:cs typeface="Arial" panose="020B0604020202020204" pitchFamily="34" charset="0"/>
              </a:rPr>
              <a:t>i.v.</a:t>
            </a:r>
            <a:r>
              <a:rPr lang="en-US" sz="1600" b="0" i="0" dirty="0">
                <a:solidFill>
                  <a:srgbClr val="2A2A2A"/>
                </a:solidFill>
                <a:effectLst/>
                <a:latin typeface="Arial" panose="020B0604020202020204" pitchFamily="34" charset="0"/>
                <a:cs typeface="Arial" panose="020B0604020202020204" pitchFamily="34" charset="0"/>
              </a:rPr>
              <a:t> dose of furosemide, or equivalent dose of bumetanide or </a:t>
            </a:r>
            <a:r>
              <a:rPr lang="en-US" sz="1600" b="0" i="0" dirty="0" err="1">
                <a:solidFill>
                  <a:srgbClr val="2A2A2A"/>
                </a:solidFill>
                <a:effectLst/>
                <a:latin typeface="Arial" panose="020B0604020202020204" pitchFamily="34" charset="0"/>
                <a:cs typeface="Arial" panose="020B0604020202020204" pitchFamily="34" charset="0"/>
              </a:rPr>
              <a:t>torasemide</a:t>
            </a:r>
            <a:r>
              <a:rPr lang="en-US" sz="1600" b="0" i="0" dirty="0">
                <a:solidFill>
                  <a:srgbClr val="2A2A2A"/>
                </a:solidFill>
                <a:effectLst/>
                <a:latin typeface="Arial" panose="020B0604020202020204" pitchFamily="34" charset="0"/>
                <a:cs typeface="Arial" panose="020B0604020202020204" pitchFamily="34" charset="0"/>
              </a:rPr>
              <a:t>, corresponding to 1–2 times the daily oral dose taken by the patient before admission. If the patient was not on oral diuretics, a starting dose of 20–40 mg of furosemide, or a bolus of 10–20 mg </a:t>
            </a:r>
            <a:r>
              <a:rPr lang="en-US" sz="1600" b="0" i="0" dirty="0" err="1">
                <a:solidFill>
                  <a:srgbClr val="2A2A2A"/>
                </a:solidFill>
                <a:effectLst/>
                <a:latin typeface="Arial" panose="020B0604020202020204" pitchFamily="34" charset="0"/>
                <a:cs typeface="Arial" panose="020B0604020202020204" pitchFamily="34" charset="0"/>
              </a:rPr>
              <a:t>i.v.</a:t>
            </a:r>
            <a:r>
              <a:rPr lang="en-US" sz="1600" b="0" i="0" dirty="0">
                <a:solidFill>
                  <a:srgbClr val="2A2A2A"/>
                </a:solidFill>
                <a:effectLst/>
                <a:latin typeface="Arial" panose="020B0604020202020204" pitchFamily="34" charset="0"/>
                <a:cs typeface="Arial" panose="020B0604020202020204" pitchFamily="34" charset="0"/>
              </a:rPr>
              <a:t> </a:t>
            </a:r>
            <a:r>
              <a:rPr lang="en-US" sz="1600" b="0" i="0" dirty="0" err="1">
                <a:solidFill>
                  <a:srgbClr val="2A2A2A"/>
                </a:solidFill>
                <a:effectLst/>
                <a:latin typeface="Arial" panose="020B0604020202020204" pitchFamily="34" charset="0"/>
                <a:cs typeface="Arial" panose="020B0604020202020204" pitchFamily="34" charset="0"/>
              </a:rPr>
              <a:t>torasemide</a:t>
            </a:r>
            <a:r>
              <a:rPr lang="en-US" sz="1600" b="0" i="0" dirty="0">
                <a:solidFill>
                  <a:srgbClr val="2A2A2A"/>
                </a:solidFill>
                <a:effectLst/>
                <a:latin typeface="Arial" panose="020B0604020202020204" pitchFamily="34" charset="0"/>
                <a:cs typeface="Arial" panose="020B0604020202020204" pitchFamily="34" charset="0"/>
              </a:rPr>
              <a:t>, can be used. Furosemide can be given as 2–3 daily boluses or as a continuous infusion. Daily single bolus administrations are discouraged because of the possibility of post-dosing sodium retention. With continuous infusion, a loading dose may be used to achieve steady state earlier. Diuretic response should be evaluated shortly after start of diuretic therapy and may be assessed by performing a spot urine sodium content measurement after 2 or 6 h and/or by measuring the hourly urine output. A satisfactory diuretic response can be defined as a urine sodium content &gt;50–70 </a:t>
            </a:r>
            <a:r>
              <a:rPr lang="en-US" sz="1600" b="0" i="0" dirty="0" err="1">
                <a:solidFill>
                  <a:srgbClr val="2A2A2A"/>
                </a:solidFill>
                <a:effectLst/>
                <a:latin typeface="Arial" panose="020B0604020202020204" pitchFamily="34" charset="0"/>
                <a:cs typeface="Arial" panose="020B0604020202020204" pitchFamily="34" charset="0"/>
              </a:rPr>
              <a:t>mEq</a:t>
            </a:r>
            <a:r>
              <a:rPr lang="en-US" sz="1600" b="0" i="0" dirty="0">
                <a:solidFill>
                  <a:srgbClr val="2A2A2A"/>
                </a:solidFill>
                <a:effectLst/>
                <a:latin typeface="Arial" panose="020B0604020202020204" pitchFamily="34" charset="0"/>
                <a:cs typeface="Arial" panose="020B0604020202020204" pitchFamily="34" charset="0"/>
              </a:rPr>
              <a:t>/L at 2 h and/or by a urine output &gt;100–150 mL/h during the first 6 h. If there is an insufficient diuretic response, the loop diuretic </a:t>
            </a:r>
            <a:r>
              <a:rPr lang="en-US" sz="1600" b="0" i="0" dirty="0" err="1">
                <a:solidFill>
                  <a:srgbClr val="2A2A2A"/>
                </a:solidFill>
                <a:effectLst/>
                <a:latin typeface="Arial" panose="020B0604020202020204" pitchFamily="34" charset="0"/>
                <a:cs typeface="Arial" panose="020B0604020202020204" pitchFamily="34" charset="0"/>
              </a:rPr>
              <a:t>i.v.</a:t>
            </a:r>
            <a:r>
              <a:rPr lang="en-US" sz="1600" b="0" i="0" dirty="0">
                <a:solidFill>
                  <a:srgbClr val="2A2A2A"/>
                </a:solidFill>
                <a:effectLst/>
                <a:latin typeface="Arial" panose="020B0604020202020204" pitchFamily="34" charset="0"/>
                <a:cs typeface="Arial" panose="020B0604020202020204" pitchFamily="34" charset="0"/>
              </a:rPr>
              <a:t> dose can be doubled, with a further assessment of diuretic response. If the diuretic response remains inadequate, e.g. &lt;100 mL hourly diuresis despite doubling loop diuretic dose, concomitant administration of other diuretics acting at different sites, namely thiazides or metolazone or acetazolamide, may be considered. However, this combination requires careful monitoring of serum electrolytes and renal function. This strategy, based on </a:t>
            </a:r>
            <a:r>
              <a:rPr lang="en-US" sz="1600" b="0" i="0" u="sng" dirty="0">
                <a:solidFill>
                  <a:srgbClr val="2A2A2A"/>
                </a:solidFill>
                <a:effectLst/>
                <a:latin typeface="Arial" panose="020B0604020202020204" pitchFamily="34" charset="0"/>
                <a:cs typeface="Arial" panose="020B0604020202020204" pitchFamily="34" charset="0"/>
              </a:rPr>
              <a:t>early and frequent assessment of diuretic response, allows starting treatment with relatively low doses of loop diuretics, with frequent dose adjustments </a:t>
            </a:r>
            <a:r>
              <a:rPr lang="en-US" sz="1600" b="0" i="0" dirty="0">
                <a:solidFill>
                  <a:srgbClr val="2A2A2A"/>
                </a:solidFill>
                <a:effectLst/>
                <a:latin typeface="Arial" panose="020B0604020202020204" pitchFamily="34" charset="0"/>
                <a:cs typeface="Arial" panose="020B0604020202020204" pitchFamily="34" charset="0"/>
              </a:rPr>
              <a:t>that may be less likely to cause dehydration and increase in serum creatinine. The loop diuretic dose should be progressively decreased when a significant negative fluid balance has been obtained. </a:t>
            </a:r>
          </a:p>
          <a:p>
            <a:pPr fontAlgn="base"/>
            <a:r>
              <a:rPr lang="en-US" sz="1600" b="0" i="0" dirty="0">
                <a:solidFill>
                  <a:srgbClr val="2A2A2A"/>
                </a:solidFill>
                <a:effectLst/>
                <a:latin typeface="Arial" panose="020B0604020202020204" pitchFamily="34" charset="0"/>
                <a:cs typeface="Arial" panose="020B0604020202020204" pitchFamily="34" charset="0"/>
              </a:rPr>
              <a:t>Transition to oral treatment should be commenced when the patient’s clinical condition is stable. It is recommended that, after achievement of congestion relief, oral loop diuretics are continued at the lowest dose possible to avoid congestion.</a:t>
            </a:r>
            <a:r>
              <a:rPr lang="en-US" sz="1600" baseline="30000" dirty="0">
                <a:solidFill>
                  <a:srgbClr val="006FB7"/>
                </a:solidFill>
                <a:latin typeface="Arial" panose="020B0604020202020204" pitchFamily="34" charset="0"/>
                <a:cs typeface="Arial" panose="020B0604020202020204" pitchFamily="34" charset="0"/>
              </a:rPr>
              <a:t> </a:t>
            </a:r>
            <a:endParaRPr lang="en-US" sz="1600" b="0" i="0" dirty="0">
              <a:solidFill>
                <a:srgbClr val="2A2A2A"/>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7475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iuretic therapy (furosemide) in acute heart failure. i.v. = intravenous. aThe maximal daily dose for i.v. loop diuretics is generally considered furosemide 400–600 mg though up to 1000 mg may be considered in patients with severely impaired kidney function. bCombination therapy is the addition to the loop diuretic of a diuretic with a different site of action, e.g. thiazides or metolazone or acetazolamide. Modified from 145.">
            <a:extLst>
              <a:ext uri="{FF2B5EF4-FFF2-40B4-BE49-F238E27FC236}">
                <a16:creationId xmlns:a16="http://schemas.microsoft.com/office/drawing/2014/main" id="{E71F6002-617B-420C-BA2E-448592E6CC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9013" y="0"/>
            <a:ext cx="76739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кутник 1">
            <a:extLst>
              <a:ext uri="{FF2B5EF4-FFF2-40B4-BE49-F238E27FC236}">
                <a16:creationId xmlns:a16="http://schemas.microsoft.com/office/drawing/2014/main" id="{34275F3C-A4A1-487D-AD82-FC9A6F4C7A93}"/>
              </a:ext>
            </a:extLst>
          </p:cNvPr>
          <p:cNvSpPr/>
          <p:nvPr/>
        </p:nvSpPr>
        <p:spPr>
          <a:xfrm>
            <a:off x="9999133" y="3500104"/>
            <a:ext cx="2023533" cy="2769989"/>
          </a:xfrm>
          <a:prstGeom prst="rect">
            <a:avLst/>
          </a:prstGeom>
        </p:spPr>
        <p:txBody>
          <a:bodyPr wrap="square">
            <a:spAutoFit/>
          </a:bodyPr>
          <a:lstStyle/>
          <a:p>
            <a:r>
              <a:rPr lang="en-US" b="0" i="0" dirty="0">
                <a:solidFill>
                  <a:srgbClr val="2A2A2A"/>
                </a:solidFill>
                <a:effectLst/>
                <a:latin typeface="Source Sans Pro" panose="020B0503030403020204" pitchFamily="34" charset="0"/>
              </a:rPr>
              <a:t> </a:t>
            </a:r>
            <a:r>
              <a:rPr lang="en-US" sz="1200" b="0" i="0" baseline="30000" dirty="0" err="1">
                <a:solidFill>
                  <a:srgbClr val="2A2A2A"/>
                </a:solidFill>
                <a:effectLst/>
                <a:latin typeface="Arial" panose="020B0604020202020204" pitchFamily="34" charset="0"/>
                <a:cs typeface="Arial" panose="020B0604020202020204" pitchFamily="34" charset="0"/>
              </a:rPr>
              <a:t>a</a:t>
            </a:r>
            <a:r>
              <a:rPr lang="en-US" sz="1200" b="0" i="0" dirty="0" err="1">
                <a:solidFill>
                  <a:srgbClr val="2A2A2A"/>
                </a:solidFill>
                <a:effectLst/>
                <a:latin typeface="Arial" panose="020B0604020202020204" pitchFamily="34" charset="0"/>
                <a:cs typeface="Arial" panose="020B0604020202020204" pitchFamily="34" charset="0"/>
              </a:rPr>
              <a:t>The</a:t>
            </a:r>
            <a:r>
              <a:rPr lang="en-US" sz="1200" b="0" i="0" dirty="0">
                <a:solidFill>
                  <a:srgbClr val="2A2A2A"/>
                </a:solidFill>
                <a:effectLst/>
                <a:latin typeface="Arial" panose="020B0604020202020204" pitchFamily="34" charset="0"/>
                <a:cs typeface="Arial" panose="020B0604020202020204" pitchFamily="34" charset="0"/>
              </a:rPr>
              <a:t> maximal daily dose for </a:t>
            </a:r>
            <a:r>
              <a:rPr lang="en-US" sz="1200" b="0" i="0" dirty="0" err="1">
                <a:solidFill>
                  <a:srgbClr val="2A2A2A"/>
                </a:solidFill>
                <a:effectLst/>
                <a:latin typeface="Arial" panose="020B0604020202020204" pitchFamily="34" charset="0"/>
                <a:cs typeface="Arial" panose="020B0604020202020204" pitchFamily="34" charset="0"/>
              </a:rPr>
              <a:t>i.v.</a:t>
            </a:r>
            <a:r>
              <a:rPr lang="en-US" sz="1200" b="0" i="0" dirty="0">
                <a:solidFill>
                  <a:srgbClr val="2A2A2A"/>
                </a:solidFill>
                <a:effectLst/>
                <a:latin typeface="Arial" panose="020B0604020202020204" pitchFamily="34" charset="0"/>
                <a:cs typeface="Arial" panose="020B0604020202020204" pitchFamily="34" charset="0"/>
              </a:rPr>
              <a:t> loop diuretics is generally considered furosemide 400–600 mg though up to 1000 mg may be considered in patients with severely impaired kidney function. </a:t>
            </a:r>
          </a:p>
          <a:p>
            <a:r>
              <a:rPr lang="en-US" sz="1200" b="0" i="0" baseline="30000" dirty="0" err="1">
                <a:solidFill>
                  <a:srgbClr val="2A2A2A"/>
                </a:solidFill>
                <a:effectLst/>
                <a:latin typeface="Arial" panose="020B0604020202020204" pitchFamily="34" charset="0"/>
                <a:cs typeface="Arial" panose="020B0604020202020204" pitchFamily="34" charset="0"/>
              </a:rPr>
              <a:t>b</a:t>
            </a:r>
            <a:r>
              <a:rPr lang="en-US" sz="1200" b="0" i="0" dirty="0" err="1">
                <a:solidFill>
                  <a:srgbClr val="2A2A2A"/>
                </a:solidFill>
                <a:effectLst/>
                <a:latin typeface="Arial" panose="020B0604020202020204" pitchFamily="34" charset="0"/>
                <a:cs typeface="Arial" panose="020B0604020202020204" pitchFamily="34" charset="0"/>
              </a:rPr>
              <a:t>Combination</a:t>
            </a:r>
            <a:r>
              <a:rPr lang="en-US" sz="1200" b="0" i="0" dirty="0">
                <a:solidFill>
                  <a:srgbClr val="2A2A2A"/>
                </a:solidFill>
                <a:effectLst/>
                <a:latin typeface="Arial" panose="020B0604020202020204" pitchFamily="34" charset="0"/>
                <a:cs typeface="Arial" panose="020B0604020202020204" pitchFamily="34" charset="0"/>
              </a:rPr>
              <a:t> therapy is the addition to the loop diuretic of a diuretic with a different site of action, e.g. thiazides or metolazone or acetazolamide.</a:t>
            </a:r>
            <a:endParaRPr lang="uk-UA"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7027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B28623F0-CCD0-47BD-9EB4-3A365650131C}"/>
              </a:ext>
            </a:extLst>
          </p:cNvPr>
          <p:cNvSpPr/>
          <p:nvPr/>
        </p:nvSpPr>
        <p:spPr>
          <a:xfrm>
            <a:off x="770466" y="232351"/>
            <a:ext cx="10651067" cy="5242461"/>
          </a:xfrm>
          <a:prstGeom prst="rect">
            <a:avLst/>
          </a:prstGeom>
        </p:spPr>
        <p:txBody>
          <a:bodyPr wrap="square">
            <a:spAutoFit/>
          </a:bodyPr>
          <a:lstStyle/>
          <a:p>
            <a:pPr fontAlgn="base"/>
            <a:r>
              <a:rPr lang="en-US" sz="2000" b="1" i="0" dirty="0">
                <a:solidFill>
                  <a:srgbClr val="2A2A2A"/>
                </a:solidFill>
                <a:effectLst/>
                <a:latin typeface="Arial" panose="020B0604020202020204" pitchFamily="34" charset="0"/>
                <a:cs typeface="Arial" panose="020B0604020202020204" pitchFamily="34" charset="0"/>
              </a:rPr>
              <a:t>Vasodilators</a:t>
            </a:r>
          </a:p>
          <a:p>
            <a:pPr fontAlgn="base"/>
            <a:r>
              <a:rPr lang="en-US" sz="1600" b="0" i="0" dirty="0">
                <a:solidFill>
                  <a:srgbClr val="2A2A2A"/>
                </a:solidFill>
                <a:effectLst/>
                <a:latin typeface="Arial" panose="020B0604020202020204" pitchFamily="34" charset="0"/>
                <a:cs typeface="Arial" panose="020B0604020202020204" pitchFamily="34" charset="0"/>
              </a:rPr>
              <a:t>Intravenous vasodilators, namely nitrates or nitroprusside dilate venous and arterial vessels leading to a reduction in venous return to the heart, less congestion, lower afterload, increased stroke volume and consequent relief of symptoms. </a:t>
            </a:r>
          </a:p>
          <a:p>
            <a:pPr fontAlgn="base"/>
            <a:r>
              <a:rPr lang="en-US" sz="1600" b="0" i="0" dirty="0">
                <a:solidFill>
                  <a:srgbClr val="2A2A2A"/>
                </a:solidFill>
                <a:effectLst/>
                <a:latin typeface="Arial" panose="020B0604020202020204" pitchFamily="34" charset="0"/>
                <a:cs typeface="Arial" panose="020B0604020202020204" pitchFamily="34" charset="0"/>
              </a:rPr>
              <a:t>Nitrates act mainly on peripheral veins whereas nitroprusside is more a balanced arterial and venous dilator.</a:t>
            </a:r>
            <a:r>
              <a:rPr lang="en-US" sz="1600" baseline="30000" dirty="0">
                <a:solidFill>
                  <a:srgbClr val="006FB7"/>
                </a:solidFill>
                <a:latin typeface="Arial" panose="020B0604020202020204" pitchFamily="34" charset="0"/>
                <a:cs typeface="Arial" panose="020B0604020202020204" pitchFamily="34" charset="0"/>
              </a:rPr>
              <a:t> </a:t>
            </a:r>
          </a:p>
          <a:p>
            <a:pPr fontAlgn="base"/>
            <a:endParaRPr lang="en-US" sz="1600" b="0" i="0" baseline="30000" dirty="0">
              <a:solidFill>
                <a:srgbClr val="006FB7"/>
              </a:solidFill>
              <a:effectLst/>
              <a:latin typeface="Arial" panose="020B0604020202020204" pitchFamily="34" charset="0"/>
              <a:cs typeface="Arial" panose="020B0604020202020204" pitchFamily="34" charset="0"/>
            </a:endParaRPr>
          </a:p>
          <a:p>
            <a:pPr fontAlgn="base"/>
            <a:r>
              <a:rPr lang="en-US" sz="1600" b="0" i="0" dirty="0">
                <a:solidFill>
                  <a:srgbClr val="2A2A2A"/>
                </a:solidFill>
                <a:effectLst/>
                <a:latin typeface="Arial" panose="020B0604020202020204" pitchFamily="34" charset="0"/>
                <a:cs typeface="Arial" panose="020B0604020202020204" pitchFamily="34" charset="0"/>
              </a:rPr>
              <a:t>Because of their mechanisms of action, </a:t>
            </a:r>
            <a:r>
              <a:rPr lang="en-US" sz="1600" b="0" i="0" dirty="0" err="1">
                <a:solidFill>
                  <a:srgbClr val="2A2A2A"/>
                </a:solidFill>
                <a:effectLst/>
                <a:latin typeface="Arial" panose="020B0604020202020204" pitchFamily="34" charset="0"/>
                <a:cs typeface="Arial" panose="020B0604020202020204" pitchFamily="34" charset="0"/>
              </a:rPr>
              <a:t>i.v.</a:t>
            </a:r>
            <a:r>
              <a:rPr lang="en-US" sz="1600" b="0" i="0" dirty="0">
                <a:solidFill>
                  <a:srgbClr val="2A2A2A"/>
                </a:solidFill>
                <a:effectLst/>
                <a:latin typeface="Arial" panose="020B0604020202020204" pitchFamily="34" charset="0"/>
                <a:cs typeface="Arial" panose="020B0604020202020204" pitchFamily="34" charset="0"/>
              </a:rPr>
              <a:t> vasodilators may be more effective than diuretics in those patients whose acute pulmonary </a:t>
            </a:r>
            <a:r>
              <a:rPr lang="en-US" sz="1600" b="0" i="0" dirty="0" err="1">
                <a:solidFill>
                  <a:srgbClr val="2A2A2A"/>
                </a:solidFill>
                <a:effectLst/>
                <a:latin typeface="Arial" panose="020B0604020202020204" pitchFamily="34" charset="0"/>
                <a:cs typeface="Arial" panose="020B0604020202020204" pitchFamily="34" charset="0"/>
              </a:rPr>
              <a:t>oedema</a:t>
            </a:r>
            <a:r>
              <a:rPr lang="en-US" sz="1600" b="0" i="0" dirty="0">
                <a:solidFill>
                  <a:srgbClr val="2A2A2A"/>
                </a:solidFill>
                <a:effectLst/>
                <a:latin typeface="Arial" panose="020B0604020202020204" pitchFamily="34" charset="0"/>
                <a:cs typeface="Arial" panose="020B0604020202020204" pitchFamily="34" charset="0"/>
              </a:rPr>
              <a:t> is caused by increased afterload and fluid redistribution to the lungs in the absence or with minimal fluid accumulation.</a:t>
            </a:r>
            <a:r>
              <a:rPr lang="en-US" sz="1600" baseline="30000" dirty="0">
                <a:solidFill>
                  <a:srgbClr val="006FB7"/>
                </a:solidFill>
                <a:latin typeface="Arial" panose="020B0604020202020204" pitchFamily="34" charset="0"/>
                <a:cs typeface="Arial" panose="020B0604020202020204" pitchFamily="34" charset="0"/>
              </a:rPr>
              <a:t> </a:t>
            </a:r>
            <a:r>
              <a:rPr lang="en-US" sz="1600" b="0" i="0" dirty="0">
                <a:solidFill>
                  <a:srgbClr val="2A2A2A"/>
                </a:solidFill>
                <a:effectLst/>
                <a:latin typeface="Arial" panose="020B0604020202020204" pitchFamily="34" charset="0"/>
                <a:cs typeface="Arial" panose="020B0604020202020204" pitchFamily="34" charset="0"/>
              </a:rPr>
              <a:t>However, two recent randomized trials comparing usual care with early intensive and sustained vasodilation failed to show a beneficial effect of </a:t>
            </a:r>
            <a:r>
              <a:rPr lang="en-US" sz="1600" b="0" i="0" dirty="0" err="1">
                <a:solidFill>
                  <a:srgbClr val="2A2A2A"/>
                </a:solidFill>
                <a:effectLst/>
                <a:latin typeface="Arial" panose="020B0604020202020204" pitchFamily="34" charset="0"/>
                <a:cs typeface="Arial" panose="020B0604020202020204" pitchFamily="34" charset="0"/>
              </a:rPr>
              <a:t>i.v.</a:t>
            </a:r>
            <a:r>
              <a:rPr lang="en-US" sz="1600" b="0" i="0" dirty="0">
                <a:solidFill>
                  <a:srgbClr val="2A2A2A"/>
                </a:solidFill>
                <a:effectLst/>
                <a:latin typeface="Arial" panose="020B0604020202020204" pitchFamily="34" charset="0"/>
                <a:cs typeface="Arial" panose="020B0604020202020204" pitchFamily="34" charset="0"/>
              </a:rPr>
              <a:t> vasodilators vs. high-dose diuretics.</a:t>
            </a:r>
            <a:r>
              <a:rPr lang="en-US" sz="1600" baseline="30000" dirty="0">
                <a:solidFill>
                  <a:srgbClr val="006FB7"/>
                </a:solidFill>
                <a:latin typeface="Arial" panose="020B0604020202020204" pitchFamily="34" charset="0"/>
                <a:cs typeface="Arial" panose="020B0604020202020204" pitchFamily="34" charset="0"/>
              </a:rPr>
              <a:t> </a:t>
            </a:r>
            <a:r>
              <a:rPr lang="en-US" sz="1600" b="0" i="0" dirty="0">
                <a:solidFill>
                  <a:srgbClr val="2A2A2A"/>
                </a:solidFill>
                <a:effectLst/>
                <a:latin typeface="Arial" panose="020B0604020202020204" pitchFamily="34" charset="0"/>
                <a:cs typeface="Arial" panose="020B0604020202020204" pitchFamily="34" charset="0"/>
              </a:rPr>
              <a:t>No recommendation </a:t>
            </a:r>
            <a:r>
              <a:rPr lang="en-US" sz="1600" b="0" i="0" dirty="0" err="1">
                <a:solidFill>
                  <a:srgbClr val="2A2A2A"/>
                </a:solidFill>
                <a:effectLst/>
                <a:latin typeface="Arial" panose="020B0604020202020204" pitchFamily="34" charset="0"/>
                <a:cs typeface="Arial" panose="020B0604020202020204" pitchFamily="34" charset="0"/>
              </a:rPr>
              <a:t>favouring</a:t>
            </a:r>
            <a:r>
              <a:rPr lang="en-US" sz="1600" b="0" i="0" dirty="0">
                <a:solidFill>
                  <a:srgbClr val="2A2A2A"/>
                </a:solidFill>
                <a:effectLst/>
                <a:latin typeface="Arial" panose="020B0604020202020204" pitchFamily="34" charset="0"/>
                <a:cs typeface="Arial" panose="020B0604020202020204" pitchFamily="34" charset="0"/>
              </a:rPr>
              <a:t> a regimen based on vasodilator treatment vs. usual care can thus be given, to date.</a:t>
            </a:r>
          </a:p>
          <a:p>
            <a:pPr fontAlgn="base"/>
            <a:endParaRPr lang="en-US" sz="1600" b="0" i="0" dirty="0">
              <a:solidFill>
                <a:srgbClr val="2A2A2A"/>
              </a:solidFill>
              <a:effectLst/>
              <a:latin typeface="Arial" panose="020B0604020202020204" pitchFamily="34" charset="0"/>
              <a:cs typeface="Arial" panose="020B0604020202020204" pitchFamily="34" charset="0"/>
            </a:endParaRPr>
          </a:p>
          <a:p>
            <a:pPr fontAlgn="base"/>
            <a:r>
              <a:rPr lang="en-US" sz="1600" b="0" i="0" dirty="0">
                <a:solidFill>
                  <a:srgbClr val="2A2A2A"/>
                </a:solidFill>
                <a:effectLst/>
                <a:latin typeface="Arial" panose="020B0604020202020204" pitchFamily="34" charset="0"/>
                <a:cs typeface="Arial" panose="020B0604020202020204" pitchFamily="34" charset="0"/>
              </a:rPr>
              <a:t>Intravenous vasodilators may be considered to relieve AHF symptoms </a:t>
            </a:r>
            <a:r>
              <a:rPr lang="en-US" sz="1600" b="0" i="0" u="sng" dirty="0">
                <a:solidFill>
                  <a:srgbClr val="2A2A2A"/>
                </a:solidFill>
                <a:effectLst/>
                <a:latin typeface="Arial" panose="020B0604020202020204" pitchFamily="34" charset="0"/>
                <a:cs typeface="Arial" panose="020B0604020202020204" pitchFamily="34" charset="0"/>
              </a:rPr>
              <a:t>when SBP is &gt;110 mmHg</a:t>
            </a:r>
            <a:r>
              <a:rPr lang="en-US" sz="1600" b="0" i="0" dirty="0">
                <a:solidFill>
                  <a:srgbClr val="2A2A2A"/>
                </a:solidFill>
                <a:effectLst/>
                <a:latin typeface="Arial" panose="020B0604020202020204" pitchFamily="34" charset="0"/>
                <a:cs typeface="Arial" panose="020B0604020202020204" pitchFamily="34" charset="0"/>
              </a:rPr>
              <a:t>. They may be started at low doses and </a:t>
            </a:r>
            <a:r>
              <a:rPr lang="en-US" sz="1600" b="0" i="0" dirty="0" err="1">
                <a:solidFill>
                  <a:srgbClr val="2A2A2A"/>
                </a:solidFill>
                <a:effectLst/>
                <a:latin typeface="Arial" panose="020B0604020202020204" pitchFamily="34" charset="0"/>
                <a:cs typeface="Arial" panose="020B0604020202020204" pitchFamily="34" charset="0"/>
              </a:rPr>
              <a:t>uptitrated</a:t>
            </a:r>
            <a:r>
              <a:rPr lang="en-US" sz="1600" b="0" i="0" dirty="0">
                <a:solidFill>
                  <a:srgbClr val="2A2A2A"/>
                </a:solidFill>
                <a:effectLst/>
                <a:latin typeface="Arial" panose="020B0604020202020204" pitchFamily="34" charset="0"/>
                <a:cs typeface="Arial" panose="020B0604020202020204" pitchFamily="34" charset="0"/>
              </a:rPr>
              <a:t> to achieve clinical improvement and BP control. </a:t>
            </a:r>
          </a:p>
          <a:p>
            <a:pPr fontAlgn="base"/>
            <a:endParaRPr lang="en-US" sz="1600" b="0" i="0" dirty="0">
              <a:solidFill>
                <a:srgbClr val="2A2A2A"/>
              </a:solidFill>
              <a:effectLst/>
              <a:latin typeface="Arial" panose="020B0604020202020204" pitchFamily="34" charset="0"/>
              <a:cs typeface="Arial" panose="020B0604020202020204" pitchFamily="34" charset="0"/>
            </a:endParaRPr>
          </a:p>
          <a:p>
            <a:pPr fontAlgn="base"/>
            <a:r>
              <a:rPr lang="en-US" sz="1600" b="0" i="0" dirty="0">
                <a:solidFill>
                  <a:srgbClr val="2A2A2A"/>
                </a:solidFill>
                <a:effectLst/>
                <a:latin typeface="Arial" panose="020B0604020202020204" pitchFamily="34" charset="0"/>
                <a:cs typeface="Arial" panose="020B0604020202020204" pitchFamily="34" charset="0"/>
              </a:rPr>
              <a:t>Nitrates are generally administered with an initial bolus followed by continuous infusion. However, they may also be given as repeated boluses. </a:t>
            </a:r>
            <a:r>
              <a:rPr lang="en-US" sz="1600" b="0" i="0" u="sng" dirty="0">
                <a:solidFill>
                  <a:srgbClr val="2A2A2A"/>
                </a:solidFill>
                <a:effectLst/>
                <a:latin typeface="Arial" panose="020B0604020202020204" pitchFamily="34" charset="0"/>
                <a:cs typeface="Arial" panose="020B0604020202020204" pitchFamily="34" charset="0"/>
              </a:rPr>
              <a:t>Nitroglycerine can be given as 1–2 mg boluses in severely hypertensive patients with acute pulmonary </a:t>
            </a:r>
            <a:r>
              <a:rPr lang="en-US" sz="1600" b="0" i="0" u="sng" dirty="0" err="1">
                <a:solidFill>
                  <a:srgbClr val="2A2A2A"/>
                </a:solidFill>
                <a:effectLst/>
                <a:latin typeface="Arial" panose="020B0604020202020204" pitchFamily="34" charset="0"/>
                <a:cs typeface="Arial" panose="020B0604020202020204" pitchFamily="34" charset="0"/>
              </a:rPr>
              <a:t>oedema</a:t>
            </a:r>
            <a:r>
              <a:rPr lang="en-US" sz="1600" b="0" i="0" u="sng" dirty="0">
                <a:solidFill>
                  <a:srgbClr val="2A2A2A"/>
                </a:solidFill>
                <a:effectLst/>
                <a:latin typeface="Arial" panose="020B0604020202020204" pitchFamily="34" charset="0"/>
                <a:cs typeface="Arial" panose="020B0604020202020204" pitchFamily="34" charset="0"/>
              </a:rPr>
              <a:t>.</a:t>
            </a:r>
            <a:r>
              <a:rPr lang="en-US" sz="1600" b="0" i="0" dirty="0">
                <a:solidFill>
                  <a:srgbClr val="2A2A2A"/>
                </a:solidFill>
                <a:effectLst/>
                <a:latin typeface="Arial" panose="020B0604020202020204" pitchFamily="34" charset="0"/>
                <a:cs typeface="Arial" panose="020B0604020202020204" pitchFamily="34" charset="0"/>
              </a:rPr>
              <a:t> Care should be taken to avoid hypotension due to an excessive decrease in preload and afterload. For this reason, they should be used with extreme caution in patients with LVH and/or severe aortic stenosis. However, favorable effects were described in patients with LV systolic dysfunction and aortic stenosis when vasodilators were given with careful monitoring of </a:t>
            </a:r>
            <a:r>
              <a:rPr lang="en-US" sz="1600" b="0" i="0" dirty="0" err="1">
                <a:solidFill>
                  <a:srgbClr val="2A2A2A"/>
                </a:solidFill>
                <a:effectLst/>
                <a:latin typeface="Arial" panose="020B0604020202020204" pitchFamily="34" charset="0"/>
                <a:cs typeface="Arial" panose="020B0604020202020204" pitchFamily="34" charset="0"/>
              </a:rPr>
              <a:t>haemodynamic</a:t>
            </a:r>
            <a:r>
              <a:rPr lang="en-US" sz="1600" b="0" i="0" dirty="0">
                <a:solidFill>
                  <a:srgbClr val="2A2A2A"/>
                </a:solidFill>
                <a:effectLst/>
                <a:latin typeface="Arial" panose="020B0604020202020204" pitchFamily="34" charset="0"/>
                <a:cs typeface="Arial" panose="020B0604020202020204" pitchFamily="34" charset="0"/>
              </a:rPr>
              <a:t> parameters.</a:t>
            </a:r>
          </a:p>
        </p:txBody>
      </p:sp>
    </p:spTree>
    <p:extLst>
      <p:ext uri="{BB962C8B-B14F-4D97-AF65-F5344CB8AC3E}">
        <p14:creationId xmlns:p14="http://schemas.microsoft.com/office/powerpoint/2010/main" val="1895617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454E1CE-4CB4-49ED-903C-B2E8C1753D60}"/>
              </a:ext>
            </a:extLst>
          </p:cNvPr>
          <p:cNvSpPr/>
          <p:nvPr/>
        </p:nvSpPr>
        <p:spPr>
          <a:xfrm>
            <a:off x="347133" y="751344"/>
            <a:ext cx="11438467" cy="6001643"/>
          </a:xfrm>
          <a:prstGeom prst="rect">
            <a:avLst/>
          </a:prstGeom>
        </p:spPr>
        <p:txBody>
          <a:bodyPr wrap="square">
            <a:spAutoFit/>
          </a:bodyPr>
          <a:lstStyle/>
          <a:p>
            <a:pPr fontAlgn="base"/>
            <a:r>
              <a:rPr lang="en-US" sz="1600" b="1" i="0" dirty="0">
                <a:solidFill>
                  <a:srgbClr val="2A2A2A"/>
                </a:solidFill>
                <a:effectLst/>
                <a:latin typeface="Arial" panose="020B0604020202020204" pitchFamily="34" charset="0"/>
                <a:cs typeface="Arial" panose="020B0604020202020204" pitchFamily="34" charset="0"/>
              </a:rPr>
              <a:t>Inotropes</a:t>
            </a:r>
          </a:p>
          <a:p>
            <a:pPr fontAlgn="base"/>
            <a:r>
              <a:rPr lang="en-US" sz="1600" b="0" i="0" dirty="0">
                <a:solidFill>
                  <a:srgbClr val="2A2A2A"/>
                </a:solidFill>
                <a:effectLst/>
                <a:latin typeface="Arial" panose="020B0604020202020204" pitchFamily="34" charset="0"/>
                <a:cs typeface="Arial" panose="020B0604020202020204" pitchFamily="34" charset="0"/>
              </a:rPr>
              <a:t>should be reserved for patients with LV systolic dysfunction, low cardiac output and low SBP (e.g. &lt;90 mmHg) resulting in poor vital organ perfusion. However, they must be used with caution starting at low doses and </a:t>
            </a:r>
            <a:r>
              <a:rPr lang="en-US" sz="1600" b="0" i="0" dirty="0" err="1">
                <a:solidFill>
                  <a:srgbClr val="2A2A2A"/>
                </a:solidFill>
                <a:effectLst/>
                <a:latin typeface="Arial" panose="020B0604020202020204" pitchFamily="34" charset="0"/>
                <a:cs typeface="Arial" panose="020B0604020202020204" pitchFamily="34" charset="0"/>
              </a:rPr>
              <a:t>uptitrating</a:t>
            </a:r>
            <a:r>
              <a:rPr lang="en-US" sz="1600" b="0" i="0" dirty="0">
                <a:solidFill>
                  <a:srgbClr val="2A2A2A"/>
                </a:solidFill>
                <a:effectLst/>
                <a:latin typeface="Arial" panose="020B0604020202020204" pitchFamily="34" charset="0"/>
                <a:cs typeface="Arial" panose="020B0604020202020204" pitchFamily="34" charset="0"/>
              </a:rPr>
              <a:t> them with close monitoring.</a:t>
            </a:r>
          </a:p>
          <a:p>
            <a:pPr fontAlgn="base"/>
            <a:r>
              <a:rPr lang="en-US" sz="1600" b="0" i="0" dirty="0">
                <a:solidFill>
                  <a:srgbClr val="2A2A2A"/>
                </a:solidFill>
                <a:effectLst/>
                <a:latin typeface="Arial" panose="020B0604020202020204" pitchFamily="34" charset="0"/>
                <a:cs typeface="Arial" panose="020B0604020202020204" pitchFamily="34" charset="0"/>
              </a:rPr>
              <a:t>Inotropes, especially those with adrenergic mechanisms, can cause </a:t>
            </a:r>
            <a:r>
              <a:rPr lang="en-US" sz="1600" b="0" i="0" u="sng" dirty="0">
                <a:solidFill>
                  <a:srgbClr val="2A2A2A"/>
                </a:solidFill>
                <a:effectLst/>
                <a:latin typeface="Arial" panose="020B0604020202020204" pitchFamily="34" charset="0"/>
                <a:cs typeface="Arial" panose="020B0604020202020204" pitchFamily="34" charset="0"/>
              </a:rPr>
              <a:t>sinus tachycardia, increase ventricular rate in patients with AF, may induce myocardial </a:t>
            </a:r>
            <a:r>
              <a:rPr lang="en-US" sz="1600" b="0" i="0" u="sng" dirty="0" err="1">
                <a:solidFill>
                  <a:srgbClr val="2A2A2A"/>
                </a:solidFill>
                <a:effectLst/>
                <a:latin typeface="Arial" panose="020B0604020202020204" pitchFamily="34" charset="0"/>
                <a:cs typeface="Arial" panose="020B0604020202020204" pitchFamily="34" charset="0"/>
              </a:rPr>
              <a:t>ischaemia</a:t>
            </a:r>
            <a:r>
              <a:rPr lang="en-US" sz="1600" b="0" i="0" u="sng" dirty="0">
                <a:solidFill>
                  <a:srgbClr val="2A2A2A"/>
                </a:solidFill>
                <a:effectLst/>
                <a:latin typeface="Arial" panose="020B0604020202020204" pitchFamily="34" charset="0"/>
                <a:cs typeface="Arial" panose="020B0604020202020204" pitchFamily="34" charset="0"/>
              </a:rPr>
              <a:t> and arrhythmias, and increase mortality</a:t>
            </a:r>
            <a:r>
              <a:rPr lang="en-US" sz="1600" b="0" i="0" dirty="0">
                <a:solidFill>
                  <a:srgbClr val="2A2A2A"/>
                </a:solidFill>
                <a:effectLst/>
                <a:latin typeface="Arial" panose="020B0604020202020204" pitchFamily="34" charset="0"/>
                <a:cs typeface="Arial" panose="020B0604020202020204" pitchFamily="34" charset="0"/>
              </a:rPr>
              <a:t>. </a:t>
            </a:r>
          </a:p>
          <a:p>
            <a:pPr fontAlgn="base"/>
            <a:endParaRPr lang="en-US" sz="1600" dirty="0">
              <a:solidFill>
                <a:srgbClr val="2A2A2A"/>
              </a:solidFill>
              <a:latin typeface="Arial" panose="020B0604020202020204" pitchFamily="34" charset="0"/>
              <a:cs typeface="Arial" panose="020B0604020202020204" pitchFamily="34" charset="0"/>
            </a:endParaRPr>
          </a:p>
          <a:p>
            <a:pPr fontAlgn="base"/>
            <a:r>
              <a:rPr lang="en-US" sz="1600" b="0" i="0" dirty="0" err="1">
                <a:solidFill>
                  <a:srgbClr val="2A2A2A"/>
                </a:solidFill>
                <a:effectLst/>
                <a:latin typeface="Arial" panose="020B0604020202020204" pitchFamily="34" charset="0"/>
                <a:cs typeface="Arial" panose="020B0604020202020204" pitchFamily="34" charset="0"/>
              </a:rPr>
              <a:t>Levosimendan</a:t>
            </a:r>
            <a:r>
              <a:rPr lang="en-US" sz="1600" b="0" i="0" dirty="0">
                <a:solidFill>
                  <a:srgbClr val="2A2A2A"/>
                </a:solidFill>
                <a:effectLst/>
                <a:latin typeface="Arial" panose="020B0604020202020204" pitchFamily="34" charset="0"/>
                <a:cs typeface="Arial" panose="020B0604020202020204" pitchFamily="34" charset="0"/>
              </a:rPr>
              <a:t> or type-3-phosphodiesterase inhibitors may be preferred over dobutamine for patients on beta-blockers as they act through independent mechanisms. Excessive peripheral vasodilation and hypotension can be major limitations of type-3-phosphodiestaerase inhibitors or </a:t>
            </a:r>
            <a:r>
              <a:rPr lang="en-US" sz="1600" b="0" i="0" dirty="0" err="1">
                <a:solidFill>
                  <a:srgbClr val="2A2A2A"/>
                </a:solidFill>
                <a:effectLst/>
                <a:latin typeface="Arial" panose="020B0604020202020204" pitchFamily="34" charset="0"/>
                <a:cs typeface="Arial" panose="020B0604020202020204" pitchFamily="34" charset="0"/>
              </a:rPr>
              <a:t>levosimendan</a:t>
            </a:r>
            <a:r>
              <a:rPr lang="en-US" sz="1600" b="0" i="0" dirty="0">
                <a:solidFill>
                  <a:srgbClr val="2A2A2A"/>
                </a:solidFill>
                <a:effectLst/>
                <a:latin typeface="Arial" panose="020B0604020202020204" pitchFamily="34" charset="0"/>
                <a:cs typeface="Arial" panose="020B0604020202020204" pitchFamily="34" charset="0"/>
              </a:rPr>
              <a:t>, especially when administered at high doses and/or when commenced with a bolus dose.</a:t>
            </a:r>
          </a:p>
          <a:p>
            <a:pPr fontAlgn="base"/>
            <a:endParaRPr lang="en-US" sz="1600" b="1" dirty="0">
              <a:latin typeface="Arial" panose="020B0604020202020204" pitchFamily="34" charset="0"/>
              <a:cs typeface="Arial" panose="020B0604020202020204" pitchFamily="34" charset="0"/>
            </a:endParaRPr>
          </a:p>
          <a:p>
            <a:pPr fontAlgn="base"/>
            <a:r>
              <a:rPr lang="en-US" sz="1600" b="1" dirty="0">
                <a:latin typeface="Arial" panose="020B0604020202020204" pitchFamily="34" charset="0"/>
                <a:cs typeface="Arial" panose="020B0604020202020204" pitchFamily="34" charset="0"/>
              </a:rPr>
              <a:t>Vasopressors</a:t>
            </a:r>
          </a:p>
          <a:p>
            <a:pPr fontAlgn="base"/>
            <a:r>
              <a:rPr lang="en-US" sz="1600" dirty="0">
                <a:latin typeface="Arial" panose="020B0604020202020204" pitchFamily="34" charset="0"/>
                <a:cs typeface="Arial" panose="020B0604020202020204" pitchFamily="34" charset="0"/>
              </a:rPr>
              <a:t>Among drugs with a prominent peripheral arterial vasoconstrictor action, </a:t>
            </a:r>
            <a:r>
              <a:rPr lang="en-US" sz="1600" i="1" dirty="0">
                <a:latin typeface="Arial" panose="020B0604020202020204" pitchFamily="34" charset="0"/>
                <a:cs typeface="Arial" panose="020B0604020202020204" pitchFamily="34" charset="0"/>
              </a:rPr>
              <a:t>norepinephrine</a:t>
            </a:r>
            <a:r>
              <a:rPr lang="en-US" sz="1600" dirty="0">
                <a:latin typeface="Arial" panose="020B0604020202020204" pitchFamily="34" charset="0"/>
                <a:cs typeface="Arial" panose="020B0604020202020204" pitchFamily="34" charset="0"/>
              </a:rPr>
              <a:t> may be preferred in patients with severe hypotension. The aim is to increase perfusion to the vital organs. However, this is at the expense of an increase in LV afterload. Therefore, a combination of norepinephrine and inotropic agents may be considered, especially in patients with advanced HF and cardiogenic shock.</a:t>
            </a:r>
          </a:p>
          <a:p>
            <a:pPr fontAlgn="base"/>
            <a:r>
              <a:rPr lang="en-US" sz="1600" dirty="0">
                <a:latin typeface="Arial" panose="020B0604020202020204" pitchFamily="34" charset="0"/>
                <a:cs typeface="Arial" panose="020B0604020202020204" pitchFamily="34" charset="0"/>
              </a:rPr>
              <a:t>Some studies, though with limitations, support the use of norepinephrine as first choice, compared with dopamine or epinephrine. Dopamine was compared with norepinephrine as a first-line vasopressor therapy in patients with shock and was associated with </a:t>
            </a:r>
            <a:r>
              <a:rPr lang="en-US" sz="1600" u="sng" dirty="0">
                <a:latin typeface="Arial" panose="020B0604020202020204" pitchFamily="34" charset="0"/>
                <a:cs typeface="Arial" panose="020B0604020202020204" pitchFamily="34" charset="0"/>
              </a:rPr>
              <a:t>more arrhythmic events and with a greater mortality in patients with cardiogenic shock </a:t>
            </a:r>
            <a:r>
              <a:rPr lang="en-US" sz="1600" dirty="0">
                <a:latin typeface="Arial" panose="020B0604020202020204" pitchFamily="34" charset="0"/>
                <a:cs typeface="Arial" panose="020B0604020202020204" pitchFamily="34" charset="0"/>
              </a:rPr>
              <a:t>but not in those with </a:t>
            </a:r>
            <a:r>
              <a:rPr lang="en-US" sz="1600" dirty="0" err="1">
                <a:latin typeface="Arial" panose="020B0604020202020204" pitchFamily="34" charset="0"/>
                <a:cs typeface="Arial" panose="020B0604020202020204" pitchFamily="34" charset="0"/>
              </a:rPr>
              <a:t>hypovolaemic</a:t>
            </a:r>
            <a:r>
              <a:rPr lang="en-US" sz="1600" dirty="0">
                <a:latin typeface="Arial" panose="020B0604020202020204" pitchFamily="34" charset="0"/>
                <a:cs typeface="Arial" panose="020B0604020202020204" pitchFamily="34" charset="0"/>
              </a:rPr>
              <a:t> or septic shock. As there were no data regarding revascularization, this limits the generalizability of the results. In another prospective randomized trial epinephrine was compared with norepinephrine in patients with cardiogenic shock due to acute MI. The trial was stopped prematurely due to a higher incidence of refractory shock with epinephrine. </a:t>
            </a:r>
            <a:r>
              <a:rPr lang="en-US" sz="1600" u="sng" dirty="0">
                <a:latin typeface="Arial" panose="020B0604020202020204" pitchFamily="34" charset="0"/>
                <a:cs typeface="Arial" panose="020B0604020202020204" pitchFamily="34" charset="0"/>
              </a:rPr>
              <a:t>Epinephrine was also associated with higher heart rate and lactic acidosis. </a:t>
            </a:r>
            <a:endParaRPr lang="en-US" sz="1600" b="0" i="0" dirty="0">
              <a:solidFill>
                <a:srgbClr val="2A2A2A"/>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8628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3121BCA5-E275-4F24-988F-86E0273685A1}"/>
              </a:ext>
            </a:extLst>
          </p:cNvPr>
          <p:cNvSpPr/>
          <p:nvPr/>
        </p:nvSpPr>
        <p:spPr>
          <a:xfrm>
            <a:off x="973667" y="1028343"/>
            <a:ext cx="10532533" cy="3416320"/>
          </a:xfrm>
          <a:prstGeom prst="rect">
            <a:avLst/>
          </a:prstGeom>
        </p:spPr>
        <p:txBody>
          <a:bodyPr wrap="square">
            <a:spAutoFit/>
          </a:bodyPr>
          <a:lstStyle/>
          <a:p>
            <a:pPr fontAlgn="base"/>
            <a:r>
              <a:rPr lang="en-US" b="1" i="0" dirty="0">
                <a:solidFill>
                  <a:srgbClr val="2A2A2A"/>
                </a:solidFill>
                <a:effectLst/>
                <a:latin typeface="Arial" panose="020B0604020202020204" pitchFamily="34" charset="0"/>
                <a:cs typeface="Arial" panose="020B0604020202020204" pitchFamily="34" charset="0"/>
              </a:rPr>
              <a:t>Digoxin</a:t>
            </a:r>
          </a:p>
          <a:p>
            <a:pPr fontAlgn="base"/>
            <a:r>
              <a:rPr lang="en-US" b="0" i="0" dirty="0">
                <a:solidFill>
                  <a:srgbClr val="2A2A2A"/>
                </a:solidFill>
                <a:effectLst/>
                <a:latin typeface="Arial" panose="020B0604020202020204" pitchFamily="34" charset="0"/>
                <a:cs typeface="Arial" panose="020B0604020202020204" pitchFamily="34" charset="0"/>
              </a:rPr>
              <a:t>Digoxin should be considered in patients with AF with a rapid ventricular rate (&gt;110 </a:t>
            </a:r>
            <a:r>
              <a:rPr lang="en-US" b="0" i="0" dirty="0" err="1">
                <a:solidFill>
                  <a:srgbClr val="2A2A2A"/>
                </a:solidFill>
                <a:effectLst/>
                <a:latin typeface="Arial" panose="020B0604020202020204" pitchFamily="34" charset="0"/>
                <a:cs typeface="Arial" panose="020B0604020202020204" pitchFamily="34" charset="0"/>
              </a:rPr>
              <a:t>b.p.m</a:t>
            </a:r>
            <a:r>
              <a:rPr lang="en-US" b="0" i="0" dirty="0">
                <a:solidFill>
                  <a:srgbClr val="2A2A2A"/>
                </a:solidFill>
                <a:effectLst/>
                <a:latin typeface="Arial" panose="020B0604020202020204" pitchFamily="34" charset="0"/>
                <a:cs typeface="Arial" panose="020B0604020202020204" pitchFamily="34" charset="0"/>
              </a:rPr>
              <a:t>.) despite beta-blockers. It can be given in boluses of 0.25–0.5 mg </a:t>
            </a:r>
            <a:r>
              <a:rPr lang="en-US" b="0" i="0" dirty="0" err="1">
                <a:solidFill>
                  <a:srgbClr val="2A2A2A"/>
                </a:solidFill>
                <a:effectLst/>
                <a:latin typeface="Arial" panose="020B0604020202020204" pitchFamily="34" charset="0"/>
                <a:cs typeface="Arial" panose="020B0604020202020204" pitchFamily="34" charset="0"/>
              </a:rPr>
              <a:t>i.v.</a:t>
            </a:r>
            <a:r>
              <a:rPr lang="en-US" b="0" i="0" dirty="0">
                <a:solidFill>
                  <a:srgbClr val="2A2A2A"/>
                </a:solidFill>
                <a:effectLst/>
                <a:latin typeface="Arial" panose="020B0604020202020204" pitchFamily="34" charset="0"/>
                <a:cs typeface="Arial" panose="020B0604020202020204" pitchFamily="34" charset="0"/>
              </a:rPr>
              <a:t>, if not used previously. However, in patients with comorbidities (i.e. CKD) or other factors affecting digoxin metabolism (including other drugs) and/or the elderly, the maintenance dose may be difficult to estimate theoretically and measurements of serum digoxin concentrations should be performed. </a:t>
            </a:r>
          </a:p>
          <a:p>
            <a:pPr fontAlgn="base"/>
            <a:endParaRPr lang="en-US" b="0" i="0" dirty="0">
              <a:solidFill>
                <a:srgbClr val="2A2A2A"/>
              </a:solidFill>
              <a:effectLst/>
              <a:latin typeface="Arial" panose="020B0604020202020204" pitchFamily="34" charset="0"/>
              <a:cs typeface="Arial" panose="020B0604020202020204" pitchFamily="34" charset="0"/>
            </a:endParaRPr>
          </a:p>
          <a:p>
            <a:pPr fontAlgn="base"/>
            <a:endParaRPr lang="en-US" b="1" i="0" dirty="0">
              <a:solidFill>
                <a:srgbClr val="2A2A2A"/>
              </a:solidFill>
              <a:effectLst/>
              <a:latin typeface="Arial" panose="020B0604020202020204" pitchFamily="34" charset="0"/>
              <a:cs typeface="Arial" panose="020B0604020202020204" pitchFamily="34" charset="0"/>
            </a:endParaRPr>
          </a:p>
          <a:p>
            <a:pPr fontAlgn="base"/>
            <a:r>
              <a:rPr lang="en-US" b="1" i="0" dirty="0">
                <a:solidFill>
                  <a:srgbClr val="2A2A2A"/>
                </a:solidFill>
                <a:effectLst/>
                <a:latin typeface="Arial" panose="020B0604020202020204" pitchFamily="34" charset="0"/>
                <a:cs typeface="Arial" panose="020B0604020202020204" pitchFamily="34" charset="0"/>
              </a:rPr>
              <a:t>Thromboembolism prophylaxis</a:t>
            </a:r>
          </a:p>
          <a:p>
            <a:pPr fontAlgn="base"/>
            <a:r>
              <a:rPr lang="en-US" b="0" i="0" dirty="0">
                <a:solidFill>
                  <a:srgbClr val="2A2A2A"/>
                </a:solidFill>
                <a:effectLst/>
                <a:latin typeface="Arial" panose="020B0604020202020204" pitchFamily="34" charset="0"/>
                <a:cs typeface="Arial" panose="020B0604020202020204" pitchFamily="34" charset="0"/>
              </a:rPr>
              <a:t>Thromboembolism prophylaxis with heparin (e.g. low-molecular-weight heparin) or another anticoagulant is recommended, unless contraindicated or unnecessary (because of existing treatment with oral anticoagulants)</a:t>
            </a:r>
          </a:p>
        </p:txBody>
      </p:sp>
    </p:spTree>
    <p:extLst>
      <p:ext uri="{BB962C8B-B14F-4D97-AF65-F5344CB8AC3E}">
        <p14:creationId xmlns:p14="http://schemas.microsoft.com/office/powerpoint/2010/main" val="4060342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0732C70A-F8DA-488D-8684-5C549F8482AD}"/>
              </a:ext>
            </a:extLst>
          </p:cNvPr>
          <p:cNvSpPr/>
          <p:nvPr/>
        </p:nvSpPr>
        <p:spPr>
          <a:xfrm>
            <a:off x="262467" y="475357"/>
            <a:ext cx="11497733" cy="4339650"/>
          </a:xfrm>
          <a:prstGeom prst="rect">
            <a:avLst/>
          </a:prstGeom>
        </p:spPr>
        <p:txBody>
          <a:bodyPr wrap="square">
            <a:spAutoFit/>
          </a:bodyPr>
          <a:lstStyle/>
          <a:p>
            <a:pPr fontAlgn="base"/>
            <a:r>
              <a:rPr lang="en-US" sz="2000" b="1" i="0" dirty="0">
                <a:solidFill>
                  <a:srgbClr val="2A2A2A"/>
                </a:solidFill>
                <a:effectLst/>
                <a:latin typeface="Arial" panose="020B0604020202020204" pitchFamily="34" charset="0"/>
                <a:cs typeface="Arial" panose="020B0604020202020204" pitchFamily="34" charset="0"/>
              </a:rPr>
              <a:t>Short-term mechanical circulatory support</a:t>
            </a:r>
          </a:p>
          <a:p>
            <a:pPr fontAlgn="base"/>
            <a:r>
              <a:rPr lang="en-US" sz="1600" b="0" i="0" dirty="0">
                <a:solidFill>
                  <a:srgbClr val="2A2A2A"/>
                </a:solidFill>
                <a:effectLst/>
                <a:latin typeface="Arial" panose="020B0604020202020204" pitchFamily="34" charset="0"/>
                <a:cs typeface="Arial" panose="020B0604020202020204" pitchFamily="34" charset="0"/>
              </a:rPr>
              <a:t>In patients presenting with cardiogenic shock, short-term MCS may be necessary to augment cardiac output and support end-organ perfusion. The initial improvements in cardiac output, BP and arterial lactate may be counterbalanced by significant complications. </a:t>
            </a:r>
          </a:p>
          <a:p>
            <a:pPr fontAlgn="base"/>
            <a:endParaRPr lang="en-US" sz="1600" b="0" i="0" dirty="0">
              <a:solidFill>
                <a:srgbClr val="2A2A2A"/>
              </a:solidFill>
              <a:effectLst/>
              <a:latin typeface="Arial" panose="020B0604020202020204" pitchFamily="34" charset="0"/>
              <a:cs typeface="Arial" panose="020B0604020202020204" pitchFamily="34" charset="0"/>
            </a:endParaRPr>
          </a:p>
          <a:p>
            <a:pPr fontAlgn="base"/>
            <a:r>
              <a:rPr lang="en-US" sz="1600" b="0" i="0" dirty="0">
                <a:solidFill>
                  <a:srgbClr val="2A2A2A"/>
                </a:solidFill>
                <a:effectLst/>
                <a:latin typeface="Arial" panose="020B0604020202020204" pitchFamily="34" charset="0"/>
                <a:cs typeface="Arial" panose="020B0604020202020204" pitchFamily="34" charset="0"/>
              </a:rPr>
              <a:t>The Intra-aortic Balloon Pump in Cardiogenic Shock II (IABP-SHOCK-II) trial showed no difference in 30-day, as well as in long-term, mortality between intra-aortic balloon pump (IABP) and optima medical treatment in patients with cardiogenic shock following acute MI who underwent early revascularization.</a:t>
            </a:r>
            <a:r>
              <a:rPr lang="en-US" sz="1600" baseline="30000" dirty="0">
                <a:solidFill>
                  <a:srgbClr val="006FB7"/>
                </a:solidFill>
                <a:latin typeface="Arial" panose="020B0604020202020204" pitchFamily="34" charset="0"/>
                <a:cs typeface="Arial" panose="020B0604020202020204" pitchFamily="34" charset="0"/>
              </a:rPr>
              <a:t> </a:t>
            </a:r>
            <a:r>
              <a:rPr lang="en-US" sz="1600" b="0" i="0" dirty="0">
                <a:solidFill>
                  <a:srgbClr val="2A2A2A"/>
                </a:solidFill>
                <a:effectLst/>
                <a:latin typeface="Arial" panose="020B0604020202020204" pitchFamily="34" charset="0"/>
                <a:cs typeface="Arial" panose="020B0604020202020204" pitchFamily="34" charset="0"/>
              </a:rPr>
              <a:t>According to these results, </a:t>
            </a:r>
            <a:r>
              <a:rPr lang="en-US" sz="1600" b="0" i="0" u="sng" dirty="0">
                <a:solidFill>
                  <a:srgbClr val="2A2A2A"/>
                </a:solidFill>
                <a:effectLst/>
                <a:latin typeface="Arial" panose="020B0604020202020204" pitchFamily="34" charset="0"/>
                <a:cs typeface="Arial" panose="020B0604020202020204" pitchFamily="34" charset="0"/>
              </a:rPr>
              <a:t>IABP is not routinely recommended in cardiogenic shock post-MI.</a:t>
            </a:r>
            <a:r>
              <a:rPr lang="en-US" sz="1600" b="0" i="0" dirty="0">
                <a:solidFill>
                  <a:srgbClr val="2A2A2A"/>
                </a:solidFill>
                <a:effectLst/>
                <a:latin typeface="Arial" panose="020B0604020202020204" pitchFamily="34" charset="0"/>
                <a:cs typeface="Arial" panose="020B0604020202020204" pitchFamily="34" charset="0"/>
              </a:rPr>
              <a:t> However, it may still be considered in cardiogenic shock, especially if not due to ACS, and refractory to drug therapy.</a:t>
            </a:r>
          </a:p>
          <a:p>
            <a:pPr fontAlgn="base"/>
            <a:endParaRPr lang="en-US" sz="1600" b="0" i="0" dirty="0">
              <a:solidFill>
                <a:srgbClr val="2A2A2A"/>
              </a:solidFill>
              <a:effectLst/>
              <a:latin typeface="Arial" panose="020B0604020202020204" pitchFamily="34" charset="0"/>
              <a:cs typeface="Arial" panose="020B0604020202020204" pitchFamily="34" charset="0"/>
            </a:endParaRPr>
          </a:p>
          <a:p>
            <a:pPr fontAlgn="base"/>
            <a:r>
              <a:rPr lang="en-US" sz="1600" b="0" i="0" dirty="0">
                <a:solidFill>
                  <a:srgbClr val="2A2A2A"/>
                </a:solidFill>
                <a:effectLst/>
                <a:latin typeface="Arial" panose="020B0604020202020204" pitchFamily="34" charset="0"/>
                <a:cs typeface="Arial" panose="020B0604020202020204" pitchFamily="34" charset="0"/>
              </a:rPr>
              <a:t>A meta-analysis including only observational studies showed </a:t>
            </a:r>
            <a:r>
              <a:rPr lang="en-US" sz="1600" b="0" i="0" dirty="0" err="1">
                <a:solidFill>
                  <a:srgbClr val="2A2A2A"/>
                </a:solidFill>
                <a:effectLst/>
                <a:latin typeface="Arial" panose="020B0604020202020204" pitchFamily="34" charset="0"/>
                <a:cs typeface="Arial" panose="020B0604020202020204" pitchFamily="34" charset="0"/>
              </a:rPr>
              <a:t>favourable</a:t>
            </a:r>
            <a:r>
              <a:rPr lang="en-US" sz="1600" b="0" i="0" dirty="0">
                <a:solidFill>
                  <a:srgbClr val="2A2A2A"/>
                </a:solidFill>
                <a:effectLst/>
                <a:latin typeface="Arial" panose="020B0604020202020204" pitchFamily="34" charset="0"/>
                <a:cs typeface="Arial" panose="020B0604020202020204" pitchFamily="34" charset="0"/>
              </a:rPr>
              <a:t> outcomes in patients with cardiogenic shock or cardiac arrest treated with </a:t>
            </a:r>
            <a:r>
              <a:rPr lang="en-US" sz="1600" b="0" i="0" dirty="0" err="1">
                <a:solidFill>
                  <a:srgbClr val="2A2A2A"/>
                </a:solidFill>
                <a:effectLst/>
                <a:latin typeface="Arial" panose="020B0604020202020204" pitchFamily="34" charset="0"/>
                <a:cs typeface="Arial" panose="020B0604020202020204" pitchFamily="34" charset="0"/>
              </a:rPr>
              <a:t>veno</a:t>
            </a:r>
            <a:r>
              <a:rPr lang="en-US" sz="1600" b="0" i="0" dirty="0">
                <a:solidFill>
                  <a:srgbClr val="2A2A2A"/>
                </a:solidFill>
                <a:effectLst/>
                <a:latin typeface="Arial" panose="020B0604020202020204" pitchFamily="34" charset="0"/>
                <a:cs typeface="Arial" panose="020B0604020202020204" pitchFamily="34" charset="0"/>
              </a:rPr>
              <a:t>-arterial (VA)-ECMO compared to controls. VA-ECMO may also be considered in fulminant myocarditis and other conditions causing severe cardiogenic shock. Depending on the severity of myocardial dysfunction and/or concomitant mitral or aortic regurgitation, VA-ECMO may increase LV afterload with an increase in LV end-diastolic pressure and pulmonary congestion. In these cases, LV unloading is mandatory and can be achieved by means of </a:t>
            </a:r>
            <a:r>
              <a:rPr lang="en-US" sz="1600" b="0" i="0" dirty="0" err="1">
                <a:solidFill>
                  <a:srgbClr val="2A2A2A"/>
                </a:solidFill>
                <a:effectLst/>
                <a:latin typeface="Arial" panose="020B0604020202020204" pitchFamily="34" charset="0"/>
                <a:cs typeface="Arial" panose="020B0604020202020204" pitchFamily="34" charset="0"/>
              </a:rPr>
              <a:t>transeptal</a:t>
            </a:r>
            <a:r>
              <a:rPr lang="en-US" sz="1600" b="0" i="0" dirty="0">
                <a:solidFill>
                  <a:srgbClr val="2A2A2A"/>
                </a:solidFill>
                <a:effectLst/>
                <a:latin typeface="Arial" panose="020B0604020202020204" pitchFamily="34" charset="0"/>
                <a:cs typeface="Arial" panose="020B0604020202020204" pitchFamily="34" charset="0"/>
              </a:rPr>
              <a:t>/ventricular apex vent or adding an unloading device such as the </a:t>
            </a:r>
            <a:r>
              <a:rPr lang="en-US" sz="1600" b="0" i="0" dirty="0" err="1">
                <a:solidFill>
                  <a:srgbClr val="2A2A2A"/>
                </a:solidFill>
                <a:effectLst/>
                <a:latin typeface="Arial" panose="020B0604020202020204" pitchFamily="34" charset="0"/>
                <a:cs typeface="Arial" panose="020B0604020202020204" pitchFamily="34" charset="0"/>
              </a:rPr>
              <a:t>Impella</a:t>
            </a:r>
            <a:r>
              <a:rPr lang="en-US" sz="1600" b="0" i="0" dirty="0">
                <a:solidFill>
                  <a:srgbClr val="2A2A2A"/>
                </a:solidFill>
                <a:effectLst/>
                <a:latin typeface="Arial" panose="020B0604020202020204" pitchFamily="34" charset="0"/>
                <a:cs typeface="Arial" panose="020B0604020202020204" pitchFamily="34" charset="0"/>
              </a:rPr>
              <a:t> device.</a:t>
            </a:r>
          </a:p>
        </p:txBody>
      </p:sp>
    </p:spTree>
    <p:extLst>
      <p:ext uri="{BB962C8B-B14F-4D97-AF65-F5344CB8AC3E}">
        <p14:creationId xmlns:p14="http://schemas.microsoft.com/office/powerpoint/2010/main" val="1524593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9517" y="471967"/>
            <a:ext cx="1664149" cy="692384"/>
          </a:xfrm>
          <a:prstGeom prst="rect">
            <a:avLst/>
          </a:prstGeom>
        </p:spPr>
        <p:txBody>
          <a:bodyPr vert="horz" wrap="square" lIns="0" tIns="15128" rIns="0" bIns="0" rtlCol="0" anchor="ctr">
            <a:spAutoFit/>
          </a:bodyPr>
          <a:lstStyle/>
          <a:p>
            <a:pPr marL="11206">
              <a:lnSpc>
                <a:spcPct val="100000"/>
              </a:lnSpc>
              <a:spcBef>
                <a:spcPts val="119"/>
              </a:spcBef>
            </a:pPr>
            <a:r>
              <a:rPr spc="-13" dirty="0"/>
              <a:t>C</a:t>
            </a:r>
            <a:r>
              <a:rPr lang="en-GB" spc="-4" dirty="0"/>
              <a:t>a</a:t>
            </a:r>
            <a:r>
              <a:rPr spc="-4" dirty="0"/>
              <a:t>s</a:t>
            </a:r>
            <a:r>
              <a:rPr spc="13" dirty="0"/>
              <a:t>e</a:t>
            </a:r>
          </a:p>
        </p:txBody>
      </p:sp>
      <p:sp>
        <p:nvSpPr>
          <p:cNvPr id="3" name="object 3"/>
          <p:cNvSpPr txBox="1"/>
          <p:nvPr/>
        </p:nvSpPr>
        <p:spPr>
          <a:xfrm>
            <a:off x="1519318" y="1299482"/>
            <a:ext cx="7997215" cy="3837232"/>
          </a:xfrm>
          <a:prstGeom prst="rect">
            <a:avLst/>
          </a:prstGeom>
        </p:spPr>
        <p:txBody>
          <a:bodyPr vert="horz" wrap="square" lIns="0" tIns="14568" rIns="0" bIns="0" rtlCol="0">
            <a:spAutoFit/>
          </a:bodyPr>
          <a:lstStyle/>
          <a:p>
            <a:pPr marL="11206">
              <a:spcBef>
                <a:spcPts val="115"/>
              </a:spcBef>
            </a:pPr>
            <a:r>
              <a:rPr spc="13" dirty="0">
                <a:latin typeface="Arial" panose="020B0604020202020204" pitchFamily="34" charset="0"/>
                <a:cs typeface="Arial" panose="020B0604020202020204" pitchFamily="34" charset="0"/>
              </a:rPr>
              <a:t>67</a:t>
            </a:r>
            <a:r>
              <a:rPr spc="-22"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year</a:t>
            </a:r>
            <a:r>
              <a:rPr spc="-9"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old</a:t>
            </a:r>
            <a:r>
              <a:rPr spc="353"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man</a:t>
            </a:r>
            <a:endParaRPr dirty="0">
              <a:latin typeface="Arial" panose="020B0604020202020204" pitchFamily="34" charset="0"/>
              <a:cs typeface="Arial" panose="020B0604020202020204" pitchFamily="34" charset="0"/>
            </a:endParaRPr>
          </a:p>
          <a:p>
            <a:pPr marL="177623" indent="-166977">
              <a:lnSpc>
                <a:spcPts val="1871"/>
              </a:lnSpc>
              <a:spcBef>
                <a:spcPts val="1293"/>
              </a:spcBef>
              <a:spcAft>
                <a:spcPts val="600"/>
              </a:spcAft>
              <a:buFont typeface="Arial MT"/>
              <a:buChar char="•"/>
              <a:tabLst>
                <a:tab pos="178183" algn="l"/>
              </a:tabLst>
            </a:pPr>
            <a:r>
              <a:rPr spc="9" dirty="0">
                <a:latin typeface="Arial" panose="020B0604020202020204" pitchFamily="34" charset="0"/>
                <a:cs typeface="Arial" panose="020B0604020202020204" pitchFamily="34" charset="0"/>
              </a:rPr>
              <a:t>PMH: </a:t>
            </a:r>
            <a:r>
              <a:rPr spc="4" dirty="0">
                <a:latin typeface="Arial" panose="020B0604020202020204" pitchFamily="34" charset="0"/>
                <a:cs typeface="Arial" panose="020B0604020202020204" pitchFamily="34" charset="0"/>
              </a:rPr>
              <a:t>Diabetes,</a:t>
            </a:r>
            <a:r>
              <a:rPr spc="13"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hypertension,</a:t>
            </a:r>
            <a:r>
              <a:rPr spc="-4"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stage</a:t>
            </a:r>
            <a:r>
              <a:rPr spc="-4"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3</a:t>
            </a:r>
            <a:r>
              <a:rPr spc="4"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CKD,</a:t>
            </a:r>
            <a:r>
              <a:rPr spc="-4"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hypercholesterolemia</a:t>
            </a:r>
          </a:p>
          <a:p>
            <a:pPr marL="177623" marR="48747" indent="-166977">
              <a:lnSpc>
                <a:spcPts val="1677"/>
              </a:lnSpc>
              <a:spcBef>
                <a:spcPts val="180"/>
              </a:spcBef>
              <a:spcAft>
                <a:spcPts val="600"/>
              </a:spcAft>
              <a:buFont typeface="Arial MT"/>
              <a:buChar char="•"/>
              <a:tabLst>
                <a:tab pos="227492" algn="l"/>
                <a:tab pos="228052" algn="l"/>
              </a:tabLst>
            </a:pPr>
            <a:r>
              <a:rPr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Previous medications: Sitagliptin </a:t>
            </a:r>
            <a:r>
              <a:rPr spc="13" dirty="0">
                <a:latin typeface="Arial" panose="020B0604020202020204" pitchFamily="34" charset="0"/>
                <a:cs typeface="Arial" panose="020B0604020202020204" pitchFamily="34" charset="0"/>
              </a:rPr>
              <a:t>50 </a:t>
            </a:r>
            <a:r>
              <a:rPr spc="22" dirty="0">
                <a:latin typeface="Arial" panose="020B0604020202020204" pitchFamily="34" charset="0"/>
                <a:cs typeface="Arial" panose="020B0604020202020204" pitchFamily="34" charset="0"/>
              </a:rPr>
              <a:t>mg/d, </a:t>
            </a:r>
            <a:r>
              <a:rPr spc="9" dirty="0">
                <a:latin typeface="Arial" panose="020B0604020202020204" pitchFamily="34" charset="0"/>
                <a:cs typeface="Arial" panose="020B0604020202020204" pitchFamily="34" charset="0"/>
              </a:rPr>
              <a:t>basal-bolus insulin </a:t>
            </a:r>
            <a:r>
              <a:rPr spc="4" dirty="0">
                <a:latin typeface="Arial" panose="020B0604020202020204" pitchFamily="34" charset="0"/>
                <a:cs typeface="Arial" panose="020B0604020202020204" pitchFamily="34" charset="0"/>
              </a:rPr>
              <a:t>regimen, </a:t>
            </a:r>
            <a:r>
              <a:rPr spc="9" dirty="0">
                <a:latin typeface="Arial" panose="020B0604020202020204" pitchFamily="34" charset="0"/>
                <a:cs typeface="Arial" panose="020B0604020202020204" pitchFamily="34" charset="0"/>
              </a:rPr>
              <a:t>enalapril </a:t>
            </a:r>
            <a:r>
              <a:rPr spc="-379"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10</a:t>
            </a:r>
            <a:r>
              <a:rPr spc="-9"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mg</a:t>
            </a:r>
            <a:r>
              <a:rPr spc="-13"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bid,</a:t>
            </a:r>
            <a:r>
              <a:rPr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amlodipine</a:t>
            </a:r>
            <a:r>
              <a:rPr spc="-9"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5</a:t>
            </a:r>
            <a:r>
              <a:rPr spc="-9" dirty="0">
                <a:latin typeface="Arial" panose="020B0604020202020204" pitchFamily="34" charset="0"/>
                <a:cs typeface="Arial" panose="020B0604020202020204" pitchFamily="34" charset="0"/>
              </a:rPr>
              <a:t> </a:t>
            </a:r>
            <a:r>
              <a:rPr spc="22" dirty="0">
                <a:latin typeface="Arial" panose="020B0604020202020204" pitchFamily="34" charset="0"/>
                <a:cs typeface="Arial" panose="020B0604020202020204" pitchFamily="34" charset="0"/>
              </a:rPr>
              <a:t>mg/d,</a:t>
            </a:r>
            <a:r>
              <a:rPr spc="-18"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aspirin</a:t>
            </a:r>
            <a:r>
              <a:rPr spc="-9"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100</a:t>
            </a:r>
            <a:r>
              <a:rPr spc="-13" dirty="0">
                <a:latin typeface="Arial" panose="020B0604020202020204" pitchFamily="34" charset="0"/>
                <a:cs typeface="Arial" panose="020B0604020202020204" pitchFamily="34" charset="0"/>
              </a:rPr>
              <a:t> </a:t>
            </a:r>
            <a:r>
              <a:rPr spc="22" dirty="0">
                <a:latin typeface="Arial" panose="020B0604020202020204" pitchFamily="34" charset="0"/>
                <a:cs typeface="Arial" panose="020B0604020202020204" pitchFamily="34" charset="0"/>
              </a:rPr>
              <a:t>mg/d,</a:t>
            </a:r>
            <a:r>
              <a:rPr spc="-22"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atorvastatin</a:t>
            </a:r>
            <a:r>
              <a:rPr spc="-4"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20</a:t>
            </a:r>
            <a:r>
              <a:rPr spc="-18" dirty="0">
                <a:latin typeface="Arial" panose="020B0604020202020204" pitchFamily="34" charset="0"/>
                <a:cs typeface="Arial" panose="020B0604020202020204" pitchFamily="34" charset="0"/>
              </a:rPr>
              <a:t> </a:t>
            </a:r>
            <a:r>
              <a:rPr spc="31" dirty="0">
                <a:latin typeface="Arial" panose="020B0604020202020204" pitchFamily="34" charset="0"/>
                <a:cs typeface="Arial" panose="020B0604020202020204" pitchFamily="34" charset="0"/>
              </a:rPr>
              <a:t>mg/d</a:t>
            </a:r>
            <a:endParaRPr dirty="0">
              <a:latin typeface="Arial" panose="020B0604020202020204" pitchFamily="34" charset="0"/>
              <a:cs typeface="Arial" panose="020B0604020202020204" pitchFamily="34" charset="0"/>
            </a:endParaRPr>
          </a:p>
          <a:p>
            <a:pPr marL="177623" marR="4483" indent="-166977">
              <a:lnSpc>
                <a:spcPct val="81300"/>
              </a:lnSpc>
              <a:spcBef>
                <a:spcPts val="9"/>
              </a:spcBef>
              <a:spcAft>
                <a:spcPts val="600"/>
              </a:spcAft>
              <a:buFont typeface="Arial MT"/>
              <a:buChar char="•"/>
              <a:tabLst>
                <a:tab pos="178183" algn="l"/>
              </a:tabLst>
            </a:pPr>
            <a:r>
              <a:rPr spc="13" dirty="0">
                <a:latin typeface="Arial" panose="020B0604020202020204" pitchFamily="34" charset="0"/>
                <a:cs typeface="Arial" panose="020B0604020202020204" pitchFamily="34" charset="0"/>
              </a:rPr>
              <a:t>He </a:t>
            </a:r>
            <a:r>
              <a:rPr spc="9" dirty="0">
                <a:latin typeface="Arial" panose="020B0604020202020204" pitchFamily="34" charset="0"/>
                <a:cs typeface="Arial" panose="020B0604020202020204" pitchFamily="34" charset="0"/>
              </a:rPr>
              <a:t>complains of </a:t>
            </a:r>
            <a:r>
              <a:rPr spc="4" dirty="0">
                <a:latin typeface="Arial" panose="020B0604020202020204" pitchFamily="34" charset="0"/>
                <a:cs typeface="Arial" panose="020B0604020202020204" pitchFamily="34" charset="0"/>
              </a:rPr>
              <a:t>progressive </a:t>
            </a:r>
            <a:r>
              <a:rPr spc="9" dirty="0">
                <a:latin typeface="Arial" panose="020B0604020202020204" pitchFamily="34" charset="0"/>
                <a:cs typeface="Arial" panose="020B0604020202020204" pitchFamily="34" charset="0"/>
              </a:rPr>
              <a:t>dyspnea on </a:t>
            </a:r>
            <a:r>
              <a:rPr spc="-4" dirty="0">
                <a:latin typeface="Arial" panose="020B0604020202020204" pitchFamily="34" charset="0"/>
                <a:cs typeface="Arial" panose="020B0604020202020204" pitchFamily="34" charset="0"/>
              </a:rPr>
              <a:t>exertion </a:t>
            </a:r>
            <a:r>
              <a:rPr spc="9" dirty="0">
                <a:latin typeface="Arial" panose="020B0604020202020204" pitchFamily="34" charset="0"/>
                <a:cs typeface="Arial" panose="020B0604020202020204" pitchFamily="34" charset="0"/>
              </a:rPr>
              <a:t>and orthopnea </a:t>
            </a:r>
            <a:r>
              <a:rPr dirty="0">
                <a:latin typeface="Arial" panose="020B0604020202020204" pitchFamily="34" charset="0"/>
                <a:cs typeface="Arial" panose="020B0604020202020204" pitchFamily="34" charset="0"/>
              </a:rPr>
              <a:t>over </a:t>
            </a:r>
            <a:r>
              <a:rPr spc="9" dirty="0">
                <a:latin typeface="Arial" panose="020B0604020202020204" pitchFamily="34" charset="0"/>
                <a:cs typeface="Arial" panose="020B0604020202020204" pitchFamily="34" charset="0"/>
              </a:rPr>
              <a:t>the </a:t>
            </a:r>
            <a:r>
              <a:rPr dirty="0">
                <a:latin typeface="Arial" panose="020B0604020202020204" pitchFamily="34" charset="0"/>
                <a:cs typeface="Arial" panose="020B0604020202020204" pitchFamily="34" charset="0"/>
              </a:rPr>
              <a:t>last </a:t>
            </a:r>
            <a:r>
              <a:rPr spc="13" dirty="0">
                <a:latin typeface="Arial" panose="020B0604020202020204" pitchFamily="34" charset="0"/>
                <a:cs typeface="Arial" panose="020B0604020202020204" pitchFamily="34" charset="0"/>
              </a:rPr>
              <a:t>4 </a:t>
            </a:r>
            <a:r>
              <a:rPr spc="18"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months. </a:t>
            </a:r>
            <a:r>
              <a:rPr spc="13" dirty="0">
                <a:latin typeface="Arial" panose="020B0604020202020204" pitchFamily="34" charset="0"/>
                <a:cs typeface="Arial" panose="020B0604020202020204" pitchFamily="34" charset="0"/>
              </a:rPr>
              <a:t>He </a:t>
            </a:r>
            <a:r>
              <a:rPr spc="9" dirty="0">
                <a:latin typeface="Arial" panose="020B0604020202020204" pitchFamily="34" charset="0"/>
                <a:cs typeface="Arial" panose="020B0604020202020204" pitchFamily="34" charset="0"/>
              </a:rPr>
              <a:t>has noticed </a:t>
            </a:r>
            <a:r>
              <a:rPr spc="4" dirty="0">
                <a:latin typeface="Arial" panose="020B0604020202020204" pitchFamily="34" charset="0"/>
                <a:cs typeface="Arial" panose="020B0604020202020204" pitchFamily="34" charset="0"/>
              </a:rPr>
              <a:t>lower </a:t>
            </a:r>
            <a:r>
              <a:rPr dirty="0">
                <a:latin typeface="Arial" panose="020B0604020202020204" pitchFamily="34" charset="0"/>
                <a:cs typeface="Arial" panose="020B0604020202020204" pitchFamily="34" charset="0"/>
              </a:rPr>
              <a:t>extremity </a:t>
            </a:r>
            <a:r>
              <a:rPr spc="9" dirty="0">
                <a:latin typeface="Arial" panose="020B0604020202020204" pitchFamily="34" charset="0"/>
                <a:cs typeface="Arial" panose="020B0604020202020204" pitchFamily="34" charset="0"/>
              </a:rPr>
              <a:t>edema and increased abdominal girth in </a:t>
            </a:r>
            <a:r>
              <a:rPr spc="-379"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the</a:t>
            </a:r>
            <a:r>
              <a:rPr dirty="0">
                <a:latin typeface="Arial" panose="020B0604020202020204" pitchFamily="34" charset="0"/>
                <a:cs typeface="Arial" panose="020B0604020202020204" pitchFamily="34" charset="0"/>
              </a:rPr>
              <a:t> last</a:t>
            </a:r>
            <a:r>
              <a:rPr spc="-4"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2</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months</a:t>
            </a:r>
            <a:endParaRPr dirty="0">
              <a:latin typeface="Arial" panose="020B0604020202020204" pitchFamily="34" charset="0"/>
              <a:cs typeface="Arial" panose="020B0604020202020204" pitchFamily="34" charset="0"/>
            </a:endParaRPr>
          </a:p>
          <a:p>
            <a:pPr marL="177623" marR="164735" indent="-166977">
              <a:lnSpc>
                <a:spcPct val="81000"/>
              </a:lnSpc>
              <a:spcBef>
                <a:spcPts val="4"/>
              </a:spcBef>
              <a:spcAft>
                <a:spcPts val="600"/>
              </a:spcAft>
              <a:buFont typeface="Arial MT"/>
              <a:buChar char="•"/>
              <a:tabLst>
                <a:tab pos="178183" algn="l"/>
              </a:tabLst>
            </a:pPr>
            <a:r>
              <a:rPr spc="13" dirty="0">
                <a:latin typeface="Arial" panose="020B0604020202020204" pitchFamily="34" charset="0"/>
                <a:cs typeface="Arial" panose="020B0604020202020204" pitchFamily="34" charset="0"/>
              </a:rPr>
              <a:t>He </a:t>
            </a:r>
            <a:r>
              <a:rPr spc="4" dirty="0">
                <a:latin typeface="Arial" panose="020B0604020202020204" pitchFamily="34" charset="0"/>
                <a:cs typeface="Arial" panose="020B0604020202020204" pitchFamily="34" charset="0"/>
              </a:rPr>
              <a:t>was </a:t>
            </a:r>
            <a:r>
              <a:rPr spc="9" dirty="0">
                <a:latin typeface="Arial" panose="020B0604020202020204" pitchFamily="34" charset="0"/>
                <a:cs typeface="Arial" panose="020B0604020202020204" pitchFamily="34" charset="0"/>
              </a:rPr>
              <a:t>seen </a:t>
            </a:r>
            <a:r>
              <a:rPr spc="4" dirty="0">
                <a:latin typeface="Arial" panose="020B0604020202020204" pitchFamily="34" charset="0"/>
                <a:cs typeface="Arial" panose="020B0604020202020204" pitchFamily="34" charset="0"/>
              </a:rPr>
              <a:t>by </a:t>
            </a:r>
            <a:r>
              <a:rPr spc="9" dirty="0">
                <a:latin typeface="Arial" panose="020B0604020202020204" pitchFamily="34" charset="0"/>
                <a:cs typeface="Arial" panose="020B0604020202020204" pitchFamily="34" charset="0"/>
              </a:rPr>
              <a:t>a </a:t>
            </a:r>
            <a:r>
              <a:rPr dirty="0">
                <a:latin typeface="Arial" panose="020B0604020202020204" pitchFamily="34" charset="0"/>
                <a:cs typeface="Arial" panose="020B0604020202020204" pitchFamily="34" charset="0"/>
              </a:rPr>
              <a:t>family </a:t>
            </a:r>
            <a:r>
              <a:rPr spc="4" dirty="0">
                <a:latin typeface="Arial" panose="020B0604020202020204" pitchFamily="34" charset="0"/>
                <a:cs typeface="Arial" panose="020B0604020202020204" pitchFamily="34" charset="0"/>
              </a:rPr>
              <a:t>doctor </a:t>
            </a:r>
            <a:r>
              <a:rPr spc="13" dirty="0">
                <a:latin typeface="Arial" panose="020B0604020202020204" pitchFamily="34" charset="0"/>
                <a:cs typeface="Arial" panose="020B0604020202020204" pitchFamily="34" charset="0"/>
              </a:rPr>
              <a:t>4 </a:t>
            </a:r>
            <a:r>
              <a:rPr spc="4" dirty="0">
                <a:latin typeface="Arial" panose="020B0604020202020204" pitchFamily="34" charset="0"/>
                <a:cs typeface="Arial" panose="020B0604020202020204" pitchFamily="34" charset="0"/>
              </a:rPr>
              <a:t>weeks </a:t>
            </a:r>
            <a:r>
              <a:rPr spc="-4" dirty="0">
                <a:latin typeface="Arial" panose="020B0604020202020204" pitchFamily="34" charset="0"/>
                <a:cs typeface="Arial" panose="020B0604020202020204" pitchFamily="34" charset="0"/>
              </a:rPr>
              <a:t>ago, </a:t>
            </a:r>
            <a:r>
              <a:rPr spc="13" dirty="0">
                <a:latin typeface="Arial" panose="020B0604020202020204" pitchFamily="34" charset="0"/>
                <a:cs typeface="Arial" panose="020B0604020202020204" pitchFamily="34" charset="0"/>
              </a:rPr>
              <a:t>who </a:t>
            </a:r>
            <a:r>
              <a:rPr spc="9" dirty="0">
                <a:latin typeface="Arial" panose="020B0604020202020204" pitchFamily="34" charset="0"/>
                <a:cs typeface="Arial" panose="020B0604020202020204" pitchFamily="34" charset="0"/>
              </a:rPr>
              <a:t>prescribed </a:t>
            </a:r>
            <a:r>
              <a:rPr spc="13" dirty="0">
                <a:latin typeface="Arial" panose="020B0604020202020204" pitchFamily="34" charset="0"/>
                <a:cs typeface="Arial" panose="020B0604020202020204" pitchFamily="34" charset="0"/>
              </a:rPr>
              <a:t>some </a:t>
            </a:r>
            <a:r>
              <a:rPr spc="-9" dirty="0">
                <a:latin typeface="Arial" panose="020B0604020202020204" pitchFamily="34" charset="0"/>
                <a:cs typeface="Arial" panose="020B0604020202020204" pitchFamily="34" charset="0"/>
              </a:rPr>
              <a:t>“waterpills”, </a:t>
            </a:r>
            <a:r>
              <a:rPr spc="-379"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which</a:t>
            </a:r>
            <a:r>
              <a:rPr spc="-9"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he</a:t>
            </a:r>
            <a:r>
              <a:rPr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has</a:t>
            </a:r>
            <a:r>
              <a:rPr spc="-9"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been</a:t>
            </a:r>
            <a:r>
              <a:rPr spc="13"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taking</a:t>
            </a:r>
            <a:r>
              <a:rPr spc="-13"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regularly.</a:t>
            </a:r>
            <a:endParaRPr dirty="0">
              <a:latin typeface="Arial" panose="020B0604020202020204" pitchFamily="34" charset="0"/>
              <a:cs typeface="Arial" panose="020B0604020202020204" pitchFamily="34" charset="0"/>
            </a:endParaRPr>
          </a:p>
          <a:p>
            <a:pPr marL="177623" indent="-166977">
              <a:lnSpc>
                <a:spcPts val="1487"/>
              </a:lnSpc>
              <a:spcAft>
                <a:spcPts val="600"/>
              </a:spcAft>
              <a:buFont typeface="Arial MT"/>
              <a:buChar char="•"/>
              <a:tabLst>
                <a:tab pos="178183" algn="l"/>
              </a:tabLst>
            </a:pPr>
            <a:r>
              <a:rPr spc="4" dirty="0">
                <a:latin typeface="Arial" panose="020B0604020202020204" pitchFamily="34" charset="0"/>
                <a:cs typeface="Arial" panose="020B0604020202020204" pitchFamily="34" charset="0"/>
              </a:rPr>
              <a:t>Over </a:t>
            </a:r>
            <a:r>
              <a:rPr spc="9" dirty="0">
                <a:latin typeface="Arial" panose="020B0604020202020204" pitchFamily="34" charset="0"/>
                <a:cs typeface="Arial" panose="020B0604020202020204" pitchFamily="34" charset="0"/>
              </a:rPr>
              <a:t>the</a:t>
            </a:r>
            <a:r>
              <a:rPr spc="13"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last</a:t>
            </a:r>
            <a:r>
              <a:rPr spc="-9"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2</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weeks</a:t>
            </a:r>
            <a:r>
              <a:rPr spc="9"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he</a:t>
            </a:r>
            <a:r>
              <a:rPr spc="397"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has</a:t>
            </a:r>
            <a:r>
              <a:rPr spc="4"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been</a:t>
            </a:r>
            <a:r>
              <a:rPr spc="4" dirty="0">
                <a:latin typeface="Arial" panose="020B0604020202020204" pitchFamily="34" charset="0"/>
                <a:cs typeface="Arial" panose="020B0604020202020204" pitchFamily="34" charset="0"/>
              </a:rPr>
              <a:t> experiencing</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frequent</a:t>
            </a:r>
            <a:r>
              <a:rPr spc="9" dirty="0">
                <a:latin typeface="Arial" panose="020B0604020202020204" pitchFamily="34" charset="0"/>
                <a:cs typeface="Arial" panose="020B0604020202020204" pitchFamily="34" charset="0"/>
              </a:rPr>
              <a:t> episodes</a:t>
            </a:r>
            <a:r>
              <a:rPr spc="-4"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of</a:t>
            </a:r>
            <a:r>
              <a:rPr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PND</a:t>
            </a:r>
            <a:endParaRPr dirty="0">
              <a:latin typeface="Arial" panose="020B0604020202020204" pitchFamily="34" charset="0"/>
              <a:cs typeface="Arial" panose="020B0604020202020204" pitchFamily="34" charset="0"/>
            </a:endParaRPr>
          </a:p>
          <a:p>
            <a:pPr marL="177623" marR="74523" indent="-166977">
              <a:lnSpc>
                <a:spcPts val="1685"/>
              </a:lnSpc>
              <a:spcBef>
                <a:spcPts val="176"/>
              </a:spcBef>
              <a:spcAft>
                <a:spcPts val="600"/>
              </a:spcAft>
              <a:buFont typeface="Arial MT"/>
              <a:buChar char="•"/>
              <a:tabLst>
                <a:tab pos="178183" algn="l"/>
              </a:tabLst>
            </a:pPr>
            <a:r>
              <a:rPr spc="13" dirty="0">
                <a:latin typeface="Arial" panose="020B0604020202020204" pitchFamily="34" charset="0"/>
                <a:cs typeface="Arial" panose="020B0604020202020204" pitchFamily="34" charset="0"/>
              </a:rPr>
              <a:t>He </a:t>
            </a:r>
            <a:r>
              <a:rPr spc="4" dirty="0">
                <a:latin typeface="Arial" panose="020B0604020202020204" pitchFamily="34" charset="0"/>
                <a:cs typeface="Arial" panose="020B0604020202020204" pitchFamily="34" charset="0"/>
              </a:rPr>
              <a:t>currently </a:t>
            </a:r>
            <a:r>
              <a:rPr spc="9" dirty="0">
                <a:latin typeface="Arial" panose="020B0604020202020204" pitchFamily="34" charset="0"/>
                <a:cs typeface="Arial" panose="020B0604020202020204" pitchFamily="34" charset="0"/>
              </a:rPr>
              <a:t>complains of shortness of </a:t>
            </a:r>
            <a:r>
              <a:rPr dirty="0">
                <a:latin typeface="Arial" panose="020B0604020202020204" pitchFamily="34" charset="0"/>
                <a:cs typeface="Arial" panose="020B0604020202020204" pitchFamily="34" charset="0"/>
              </a:rPr>
              <a:t>breath </a:t>
            </a:r>
            <a:r>
              <a:rPr spc="-4" dirty="0">
                <a:latin typeface="Arial" panose="020B0604020202020204" pitchFamily="34" charset="0"/>
                <a:cs typeface="Arial" panose="020B0604020202020204" pitchFamily="34" charset="0"/>
              </a:rPr>
              <a:t>at </a:t>
            </a:r>
            <a:r>
              <a:rPr dirty="0">
                <a:latin typeface="Arial" panose="020B0604020202020204" pitchFamily="34" charset="0"/>
                <a:cs typeface="Arial" panose="020B0604020202020204" pitchFamily="34" charset="0"/>
              </a:rPr>
              <a:t>rest. </a:t>
            </a:r>
            <a:r>
              <a:rPr spc="13" dirty="0">
                <a:latin typeface="Arial" panose="020B0604020202020204" pitchFamily="34" charset="0"/>
                <a:cs typeface="Arial" panose="020B0604020202020204" pitchFamily="34" charset="0"/>
              </a:rPr>
              <a:t>He </a:t>
            </a:r>
            <a:r>
              <a:rPr spc="9" dirty="0">
                <a:latin typeface="Arial" panose="020B0604020202020204" pitchFamily="34" charset="0"/>
                <a:cs typeface="Arial" panose="020B0604020202020204" pitchFamily="34" charset="0"/>
              </a:rPr>
              <a:t>has </a:t>
            </a:r>
            <a:r>
              <a:rPr spc="4" dirty="0">
                <a:latin typeface="Arial" panose="020B0604020202020204" pitchFamily="34" charset="0"/>
                <a:cs typeface="Arial" panose="020B0604020202020204" pitchFamily="34" charset="0"/>
              </a:rPr>
              <a:t>gained </a:t>
            </a:r>
            <a:r>
              <a:rPr spc="13" dirty="0">
                <a:latin typeface="Arial" panose="020B0604020202020204" pitchFamily="34" charset="0"/>
                <a:cs typeface="Arial" panose="020B0604020202020204" pitchFamily="34" charset="0"/>
              </a:rPr>
              <a:t>11 </a:t>
            </a:r>
            <a:r>
              <a:rPr spc="18" dirty="0">
                <a:latin typeface="Arial" panose="020B0604020202020204" pitchFamily="34" charset="0"/>
                <a:cs typeface="Arial" panose="020B0604020202020204" pitchFamily="34" charset="0"/>
              </a:rPr>
              <a:t>Kg, </a:t>
            </a:r>
            <a:r>
              <a:rPr spc="9" dirty="0">
                <a:latin typeface="Arial" panose="020B0604020202020204" pitchFamily="34" charset="0"/>
                <a:cs typeface="Arial" panose="020B0604020202020204" pitchFamily="34" charset="0"/>
              </a:rPr>
              <a:t>since </a:t>
            </a:r>
            <a:r>
              <a:rPr spc="-379"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the</a:t>
            </a:r>
            <a:r>
              <a:rPr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beginning</a:t>
            </a:r>
            <a:r>
              <a:rPr spc="-18"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of</a:t>
            </a:r>
            <a:r>
              <a:rPr spc="4"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his</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present</a:t>
            </a:r>
            <a:r>
              <a:rPr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illness.</a:t>
            </a:r>
            <a:endParaRPr dirty="0">
              <a:latin typeface="Arial" panose="020B0604020202020204" pitchFamily="34" charset="0"/>
              <a:cs typeface="Arial" panose="020B0604020202020204" pitchFamily="34" charset="0"/>
            </a:endParaRPr>
          </a:p>
          <a:p>
            <a:pPr marL="177623" indent="-166977">
              <a:lnSpc>
                <a:spcPts val="1677"/>
              </a:lnSpc>
              <a:spcAft>
                <a:spcPts val="600"/>
              </a:spcAft>
              <a:buFont typeface="Arial MT"/>
              <a:buChar char="•"/>
              <a:tabLst>
                <a:tab pos="178183" algn="l"/>
              </a:tabLst>
            </a:pPr>
            <a:r>
              <a:rPr spc="9" dirty="0">
                <a:latin typeface="Arial" panose="020B0604020202020204" pitchFamily="34" charset="0"/>
                <a:cs typeface="Arial" panose="020B0604020202020204" pitchFamily="34" charset="0"/>
              </a:rPr>
              <a:t>Denies</a:t>
            </a:r>
            <a:r>
              <a:rPr spc="-26"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chest</a:t>
            </a:r>
            <a:r>
              <a:rPr spc="-18"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pain</a:t>
            </a:r>
            <a:endParaRPr dirty="0">
              <a:latin typeface="Arial" panose="020B0604020202020204" pitchFamily="34" charset="0"/>
              <a:cs typeface="Arial" panose="020B0604020202020204" pitchFamily="34"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63133" y="1284767"/>
            <a:ext cx="3195531" cy="692384"/>
          </a:xfrm>
          <a:prstGeom prst="rect">
            <a:avLst/>
          </a:prstGeom>
        </p:spPr>
        <p:txBody>
          <a:bodyPr vert="horz" wrap="square" lIns="0" tIns="15128" rIns="0" bIns="0" rtlCol="0" anchor="ctr">
            <a:spAutoFit/>
          </a:bodyPr>
          <a:lstStyle/>
          <a:p>
            <a:pPr marL="11206">
              <a:lnSpc>
                <a:spcPct val="100000"/>
              </a:lnSpc>
              <a:spcBef>
                <a:spcPts val="119"/>
              </a:spcBef>
            </a:pPr>
            <a:r>
              <a:rPr spc="-26" dirty="0"/>
              <a:t>Physical</a:t>
            </a:r>
            <a:r>
              <a:rPr spc="-119" dirty="0"/>
              <a:t> </a:t>
            </a:r>
            <a:r>
              <a:rPr spc="-31" dirty="0"/>
              <a:t>exam</a:t>
            </a:r>
          </a:p>
        </p:txBody>
      </p:sp>
      <p:sp>
        <p:nvSpPr>
          <p:cNvPr id="3" name="object 3"/>
          <p:cNvSpPr txBox="1"/>
          <p:nvPr/>
        </p:nvSpPr>
        <p:spPr>
          <a:xfrm>
            <a:off x="2301239" y="2266725"/>
            <a:ext cx="8409094" cy="2412538"/>
          </a:xfrm>
          <a:prstGeom prst="rect">
            <a:avLst/>
          </a:prstGeom>
        </p:spPr>
        <p:txBody>
          <a:bodyPr vert="horz" wrap="square" lIns="0" tIns="11766" rIns="0" bIns="0" rtlCol="0">
            <a:spAutoFit/>
          </a:bodyPr>
          <a:lstStyle/>
          <a:p>
            <a:pPr marL="200036" marR="26896" indent="-166977">
              <a:lnSpc>
                <a:spcPct val="100400"/>
              </a:lnSpc>
              <a:spcBef>
                <a:spcPts val="93"/>
              </a:spcBef>
              <a:spcAft>
                <a:spcPts val="600"/>
              </a:spcAft>
              <a:buFont typeface="Arial MT"/>
              <a:buChar char="•"/>
              <a:tabLst>
                <a:tab pos="200595" algn="l"/>
              </a:tabLst>
            </a:pPr>
            <a:r>
              <a:rPr spc="4" dirty="0">
                <a:latin typeface="Arial" panose="020B0604020202020204" pitchFamily="34" charset="0"/>
                <a:cs typeface="Arial" panose="020B0604020202020204" pitchFamily="34" charset="0"/>
              </a:rPr>
              <a:t>HR:</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104</a:t>
            </a:r>
            <a:r>
              <a:rPr spc="-4"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bpm,</a:t>
            </a:r>
            <a:r>
              <a:rPr spc="13"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BP: 134/87</a:t>
            </a:r>
            <a:r>
              <a:rPr spc="-4"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mmHg,</a:t>
            </a:r>
            <a:r>
              <a:rPr spc="4" dirty="0">
                <a:latin typeface="Arial" panose="020B0604020202020204" pitchFamily="34" charset="0"/>
                <a:cs typeface="Arial" panose="020B0604020202020204" pitchFamily="34" charset="0"/>
              </a:rPr>
              <a:t> RR: 26</a:t>
            </a:r>
            <a:r>
              <a:rPr spc="-4"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bpm,</a:t>
            </a:r>
            <a:r>
              <a:rPr spc="13"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0</a:t>
            </a:r>
            <a:r>
              <a:rPr baseline="-20370" dirty="0">
                <a:latin typeface="Arial" panose="020B0604020202020204" pitchFamily="34" charset="0"/>
                <a:cs typeface="Arial" panose="020B0604020202020204" pitchFamily="34" charset="0"/>
              </a:rPr>
              <a:t>2</a:t>
            </a:r>
            <a:r>
              <a:rPr dirty="0">
                <a:latin typeface="Arial" panose="020B0604020202020204" pitchFamily="34" charset="0"/>
                <a:cs typeface="Arial" panose="020B0604020202020204" pitchFamily="34" charset="0"/>
              </a:rPr>
              <a:t>Sat: </a:t>
            </a:r>
            <a:r>
              <a:rPr spc="4" dirty="0">
                <a:latin typeface="Arial" panose="020B0604020202020204" pitchFamily="34" charset="0"/>
                <a:cs typeface="Arial" panose="020B0604020202020204" pitchFamily="34" charset="0"/>
              </a:rPr>
              <a:t>84%,</a:t>
            </a:r>
            <a:r>
              <a:rPr dirty="0">
                <a:latin typeface="Arial" panose="020B0604020202020204" pitchFamily="34" charset="0"/>
                <a:cs typeface="Arial" panose="020B0604020202020204" pitchFamily="34" charset="0"/>
              </a:rPr>
              <a:t> </a:t>
            </a:r>
            <a:r>
              <a:rPr spc="-66" dirty="0">
                <a:latin typeface="Arial" panose="020B0604020202020204" pitchFamily="34" charset="0"/>
                <a:cs typeface="Arial" panose="020B0604020202020204" pitchFamily="34" charset="0"/>
              </a:rPr>
              <a:t>T:</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36.2</a:t>
            </a:r>
            <a:r>
              <a:rPr spc="6" baseline="25925" dirty="0">
                <a:latin typeface="Arial" panose="020B0604020202020204" pitchFamily="34" charset="0"/>
                <a:cs typeface="Arial" panose="020B0604020202020204" pitchFamily="34" charset="0"/>
              </a:rPr>
              <a:t>o</a:t>
            </a:r>
            <a:r>
              <a:rPr spc="4" dirty="0">
                <a:latin typeface="Arial" panose="020B0604020202020204" pitchFamily="34" charset="0"/>
                <a:cs typeface="Arial" panose="020B0604020202020204" pitchFamily="34" charset="0"/>
              </a:rPr>
              <a:t>C, </a:t>
            </a:r>
            <a:r>
              <a:rPr spc="-446"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W:</a:t>
            </a:r>
            <a:r>
              <a:rPr spc="-18"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97</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Kg</a:t>
            </a:r>
            <a:endParaRPr dirty="0">
              <a:latin typeface="Arial" panose="020B0604020202020204" pitchFamily="34" charset="0"/>
              <a:cs typeface="Arial" panose="020B0604020202020204" pitchFamily="34" charset="0"/>
            </a:endParaRPr>
          </a:p>
          <a:p>
            <a:pPr marL="200036" indent="-166977">
              <a:spcBef>
                <a:spcPts val="9"/>
              </a:spcBef>
              <a:spcAft>
                <a:spcPts val="600"/>
              </a:spcAft>
              <a:buFont typeface="Arial MT"/>
              <a:buChar char="•"/>
              <a:tabLst>
                <a:tab pos="200595" algn="l"/>
              </a:tabLst>
            </a:pPr>
            <a:r>
              <a:rPr spc="-9" dirty="0">
                <a:latin typeface="Arial" panose="020B0604020202020204" pitchFamily="34" charset="0"/>
                <a:cs typeface="Arial" panose="020B0604020202020204" pitchFamily="34" charset="0"/>
              </a:rPr>
              <a:t>Awake,</a:t>
            </a:r>
            <a:r>
              <a:rPr spc="-18"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aware</a:t>
            </a:r>
            <a:r>
              <a:rPr spc="-18"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and</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oriented.</a:t>
            </a:r>
            <a:r>
              <a:rPr spc="-13"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On</a:t>
            </a:r>
            <a:r>
              <a:rPr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distress.</a:t>
            </a:r>
            <a:endParaRPr dirty="0">
              <a:latin typeface="Arial" panose="020B0604020202020204" pitchFamily="34" charset="0"/>
              <a:cs typeface="Arial" panose="020B0604020202020204" pitchFamily="34" charset="0"/>
            </a:endParaRPr>
          </a:p>
          <a:p>
            <a:pPr marL="200036" indent="-166977">
              <a:spcBef>
                <a:spcPts val="9"/>
              </a:spcBef>
              <a:spcAft>
                <a:spcPts val="600"/>
              </a:spcAft>
              <a:buFont typeface="Arial MT"/>
              <a:buChar char="•"/>
              <a:tabLst>
                <a:tab pos="200595" algn="l"/>
              </a:tabLst>
            </a:pPr>
            <a:r>
              <a:rPr spc="9" dirty="0">
                <a:latin typeface="Arial" panose="020B0604020202020204" pitchFamily="34" charset="0"/>
                <a:cs typeface="Arial" panose="020B0604020202020204" pitchFamily="34" charset="0"/>
              </a:rPr>
              <a:t>JVP</a:t>
            </a:r>
            <a:r>
              <a:rPr spc="-18"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10</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cm,</a:t>
            </a:r>
            <a:r>
              <a:rPr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hepatojugular</a:t>
            </a:r>
            <a:r>
              <a:rPr spc="-13"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reflux</a:t>
            </a:r>
            <a:endParaRPr dirty="0">
              <a:latin typeface="Arial" panose="020B0604020202020204" pitchFamily="34" charset="0"/>
              <a:cs typeface="Arial" panose="020B0604020202020204" pitchFamily="34" charset="0"/>
            </a:endParaRPr>
          </a:p>
          <a:p>
            <a:pPr marL="200036" indent="-166977">
              <a:spcBef>
                <a:spcPts val="13"/>
              </a:spcBef>
              <a:spcAft>
                <a:spcPts val="600"/>
              </a:spcAft>
              <a:buFont typeface="Arial MT"/>
              <a:buChar char="•"/>
              <a:tabLst>
                <a:tab pos="200595" algn="l"/>
              </a:tabLst>
            </a:pPr>
            <a:r>
              <a:rPr spc="-9" dirty="0">
                <a:latin typeface="Arial" panose="020B0604020202020204" pitchFamily="34" charset="0"/>
                <a:cs typeface="Arial" panose="020B0604020202020204" pitchFamily="34" charset="0"/>
              </a:rPr>
              <a:t>Bilateral</a:t>
            </a:r>
            <a:r>
              <a:rPr spc="-31"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rales </a:t>
            </a:r>
            <a:r>
              <a:rPr spc="4" dirty="0">
                <a:latin typeface="Arial" panose="020B0604020202020204" pitchFamily="34" charset="0"/>
                <a:cs typeface="Arial" panose="020B0604020202020204" pitchFamily="34" charset="0"/>
              </a:rPr>
              <a:t>(2/3s</a:t>
            </a:r>
            <a:r>
              <a:rPr spc="-22"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from</a:t>
            </a:r>
            <a:r>
              <a:rPr spc="-18"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bases)</a:t>
            </a:r>
          </a:p>
          <a:p>
            <a:pPr marL="200036" indent="-166977">
              <a:spcBef>
                <a:spcPts val="9"/>
              </a:spcBef>
              <a:spcAft>
                <a:spcPts val="600"/>
              </a:spcAft>
              <a:buFont typeface="Arial MT"/>
              <a:buChar char="•"/>
              <a:tabLst>
                <a:tab pos="200595" algn="l"/>
              </a:tabLst>
            </a:pPr>
            <a:r>
              <a:rPr dirty="0">
                <a:latin typeface="Arial" panose="020B0604020202020204" pitchFamily="34" charset="0"/>
                <a:cs typeface="Arial" panose="020B0604020202020204" pitchFamily="34" charset="0"/>
              </a:rPr>
              <a:t>Loud </a:t>
            </a:r>
            <a:r>
              <a:rPr spc="4" dirty="0">
                <a:latin typeface="Arial" panose="020B0604020202020204" pitchFamily="34" charset="0"/>
                <a:cs typeface="Arial" panose="020B0604020202020204" pitchFamily="34" charset="0"/>
              </a:rPr>
              <a:t>S3,</a:t>
            </a:r>
            <a:r>
              <a:rPr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grade</a:t>
            </a:r>
            <a:r>
              <a:rPr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2/6</a:t>
            </a:r>
            <a:r>
              <a:rPr spc="9"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holosystolic</a:t>
            </a:r>
            <a:r>
              <a:rPr spc="-18"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murmur</a:t>
            </a:r>
            <a:r>
              <a:rPr spc="18"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at</a:t>
            </a:r>
            <a:r>
              <a:rPr dirty="0">
                <a:latin typeface="Arial" panose="020B0604020202020204" pitchFamily="34" charset="0"/>
                <a:cs typeface="Arial" panose="020B0604020202020204" pitchFamily="34" charset="0"/>
              </a:rPr>
              <a:t> the </a:t>
            </a:r>
            <a:r>
              <a:rPr spc="-9" dirty="0">
                <a:latin typeface="Arial" panose="020B0604020202020204" pitchFamily="34" charset="0"/>
                <a:cs typeface="Arial" panose="020B0604020202020204" pitchFamily="34" charset="0"/>
              </a:rPr>
              <a:t>apex</a:t>
            </a:r>
            <a:endParaRPr dirty="0">
              <a:latin typeface="Arial" panose="020B0604020202020204" pitchFamily="34" charset="0"/>
              <a:cs typeface="Arial" panose="020B0604020202020204" pitchFamily="34" charset="0"/>
            </a:endParaRPr>
          </a:p>
          <a:p>
            <a:pPr marL="200036" indent="-166977">
              <a:spcBef>
                <a:spcPts val="13"/>
              </a:spcBef>
              <a:spcAft>
                <a:spcPts val="600"/>
              </a:spcAft>
              <a:buFont typeface="Arial MT"/>
              <a:buChar char="•"/>
              <a:tabLst>
                <a:tab pos="200595" algn="l"/>
              </a:tabLst>
            </a:pPr>
            <a:r>
              <a:rPr dirty="0">
                <a:latin typeface="Arial" panose="020B0604020202020204" pitchFamily="34" charset="0"/>
                <a:cs typeface="Arial" panose="020B0604020202020204" pitchFamily="34" charset="0"/>
              </a:rPr>
              <a:t>Ascites</a:t>
            </a:r>
          </a:p>
          <a:p>
            <a:pPr marL="200036" indent="-166977">
              <a:spcBef>
                <a:spcPts val="9"/>
              </a:spcBef>
              <a:spcAft>
                <a:spcPts val="600"/>
              </a:spcAft>
              <a:buFont typeface="Arial MT"/>
              <a:buChar char="•"/>
              <a:tabLst>
                <a:tab pos="200595" algn="l"/>
              </a:tabLst>
            </a:pPr>
            <a:r>
              <a:rPr spc="4" dirty="0">
                <a:latin typeface="Arial" panose="020B0604020202020204" pitchFamily="34" charset="0"/>
                <a:cs typeface="Arial" panose="020B0604020202020204" pitchFamily="34" charset="0"/>
              </a:rPr>
              <a:t>3+</a:t>
            </a:r>
            <a:r>
              <a:rPr dirty="0">
                <a:latin typeface="Arial" panose="020B0604020202020204" pitchFamily="34" charset="0"/>
                <a:cs typeface="Arial" panose="020B0604020202020204" pitchFamily="34" charset="0"/>
              </a:rPr>
              <a:t> LE</a:t>
            </a:r>
            <a:r>
              <a:rPr spc="-9"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edema,</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warm</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extremities</a:t>
            </a:r>
            <a:endParaRPr dirty="0">
              <a:latin typeface="Arial" panose="020B0604020202020204" pitchFamily="34" charset="0"/>
              <a:cs typeface="Arial" panose="020B0604020202020204" pitchFamily="34"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60929" y="910864"/>
            <a:ext cx="681878" cy="504192"/>
          </a:xfrm>
          <a:prstGeom prst="rect">
            <a:avLst/>
          </a:prstGeom>
        </p:spPr>
        <p:txBody>
          <a:bodyPr vert="horz" wrap="square" lIns="0" tIns="15128" rIns="0" bIns="0" rtlCol="0">
            <a:spAutoFit/>
          </a:bodyPr>
          <a:lstStyle/>
          <a:p>
            <a:pPr marL="11206">
              <a:spcBef>
                <a:spcPts val="119"/>
              </a:spcBef>
            </a:pPr>
            <a:r>
              <a:rPr sz="3177" spc="-44" dirty="0">
                <a:solidFill>
                  <a:srgbClr val="C00000"/>
                </a:solidFill>
                <a:latin typeface="Calibri Light"/>
                <a:cs typeface="Calibri Light"/>
              </a:rPr>
              <a:t>EC</a:t>
            </a:r>
            <a:r>
              <a:rPr sz="3177" spc="18" dirty="0">
                <a:solidFill>
                  <a:srgbClr val="C00000"/>
                </a:solidFill>
                <a:latin typeface="Calibri Light"/>
                <a:cs typeface="Calibri Light"/>
              </a:rPr>
              <a:t>G</a:t>
            </a:r>
            <a:endParaRPr sz="3177" dirty="0">
              <a:latin typeface="Calibri Light"/>
              <a:cs typeface="Calibri Light"/>
            </a:endParaRPr>
          </a:p>
        </p:txBody>
      </p:sp>
      <p:pic>
        <p:nvPicPr>
          <p:cNvPr id="3" name="object 3"/>
          <p:cNvPicPr/>
          <p:nvPr/>
        </p:nvPicPr>
        <p:blipFill>
          <a:blip r:embed="rId2" cstate="print"/>
          <a:stretch>
            <a:fillRect/>
          </a:stretch>
        </p:blipFill>
        <p:spPr>
          <a:xfrm>
            <a:off x="2779954" y="1134533"/>
            <a:ext cx="7532445" cy="453813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1" y="1378864"/>
            <a:ext cx="1828240" cy="504192"/>
          </a:xfrm>
          <a:prstGeom prst="rect">
            <a:avLst/>
          </a:prstGeom>
        </p:spPr>
        <p:txBody>
          <a:bodyPr vert="horz" wrap="square" lIns="0" tIns="15128" rIns="0" bIns="0" rtlCol="0" anchor="ctr">
            <a:spAutoFit/>
          </a:bodyPr>
          <a:lstStyle/>
          <a:p>
            <a:pPr marL="11206">
              <a:lnSpc>
                <a:spcPct val="100000"/>
              </a:lnSpc>
              <a:spcBef>
                <a:spcPts val="119"/>
              </a:spcBef>
            </a:pPr>
            <a:r>
              <a:rPr spc="-18" dirty="0"/>
              <a:t>Chest</a:t>
            </a:r>
            <a:r>
              <a:rPr spc="-106" dirty="0"/>
              <a:t> </a:t>
            </a:r>
            <a:r>
              <a:rPr spc="-31" dirty="0"/>
              <a:t>X-ray</a:t>
            </a:r>
          </a:p>
        </p:txBody>
      </p:sp>
      <p:pic>
        <p:nvPicPr>
          <p:cNvPr id="3" name="object 3"/>
          <p:cNvPicPr/>
          <p:nvPr/>
        </p:nvPicPr>
        <p:blipFill>
          <a:blip r:embed="rId2" cstate="print"/>
          <a:stretch>
            <a:fillRect/>
          </a:stretch>
        </p:blipFill>
        <p:spPr>
          <a:xfrm>
            <a:off x="3304391" y="2164976"/>
            <a:ext cx="5145342" cy="339762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11983" y="723130"/>
            <a:ext cx="2493883" cy="446163"/>
          </a:xfrm>
          <a:prstGeom prst="rect">
            <a:avLst/>
          </a:prstGeom>
        </p:spPr>
        <p:txBody>
          <a:bodyPr vert="horz" wrap="square" lIns="0" tIns="15128" rIns="0" bIns="0" rtlCol="0" anchor="ctr">
            <a:spAutoFit/>
          </a:bodyPr>
          <a:lstStyle/>
          <a:p>
            <a:pPr marL="11206">
              <a:lnSpc>
                <a:spcPct val="100000"/>
              </a:lnSpc>
              <a:spcBef>
                <a:spcPts val="119"/>
              </a:spcBef>
            </a:pPr>
            <a:r>
              <a:rPr sz="2800" dirty="0">
                <a:latin typeface="Arial" panose="020B0604020202020204" pitchFamily="34" charset="0"/>
                <a:cs typeface="Arial" panose="020B0604020202020204" pitchFamily="34" charset="0"/>
              </a:rPr>
              <a:t>Lab</a:t>
            </a:r>
            <a:r>
              <a:rPr sz="2800" spc="-124" dirty="0">
                <a:latin typeface="Arial" panose="020B0604020202020204" pitchFamily="34" charset="0"/>
                <a:cs typeface="Arial" panose="020B0604020202020204" pitchFamily="34" charset="0"/>
              </a:rPr>
              <a:t> </a:t>
            </a:r>
            <a:r>
              <a:rPr sz="2800" spc="-18" dirty="0">
                <a:latin typeface="Arial" panose="020B0604020202020204" pitchFamily="34" charset="0"/>
                <a:cs typeface="Arial" panose="020B0604020202020204" pitchFamily="34" charset="0"/>
              </a:rPr>
              <a:t>tests</a:t>
            </a:r>
          </a:p>
        </p:txBody>
      </p:sp>
      <p:sp>
        <p:nvSpPr>
          <p:cNvPr id="3" name="object 3"/>
          <p:cNvSpPr txBox="1">
            <a:spLocks noGrp="1"/>
          </p:cNvSpPr>
          <p:nvPr>
            <p:ph type="body" idx="1"/>
          </p:nvPr>
        </p:nvSpPr>
        <p:spPr>
          <a:xfrm>
            <a:off x="609600" y="1630959"/>
            <a:ext cx="10972800" cy="2295688"/>
          </a:xfrm>
          <a:prstGeom prst="rect">
            <a:avLst/>
          </a:prstGeom>
        </p:spPr>
        <p:txBody>
          <a:bodyPr vert="horz" wrap="square" lIns="0" tIns="12886" rIns="0" bIns="0" rtlCol="0">
            <a:spAutoFit/>
          </a:bodyPr>
          <a:lstStyle/>
          <a:p>
            <a:pPr marL="23534">
              <a:lnSpc>
                <a:spcPct val="150000"/>
              </a:lnSpc>
              <a:spcBef>
                <a:spcPts val="101"/>
              </a:spcBef>
              <a:tabLst>
                <a:tab pos="7049997" algn="l"/>
              </a:tabLst>
            </a:pPr>
            <a:r>
              <a:rPr sz="1800" spc="4" dirty="0">
                <a:latin typeface="Arial" panose="020B0604020202020204" pitchFamily="34" charset="0"/>
                <a:cs typeface="Arial" panose="020B0604020202020204" pitchFamily="34" charset="0"/>
              </a:rPr>
              <a:t>ABGs: </a:t>
            </a:r>
            <a:r>
              <a:rPr sz="1800" dirty="0">
                <a:latin typeface="Arial" panose="020B0604020202020204" pitchFamily="34" charset="0"/>
                <a:cs typeface="Arial" panose="020B0604020202020204" pitchFamily="34" charset="0"/>
              </a:rPr>
              <a:t>pH</a:t>
            </a:r>
            <a:r>
              <a:rPr sz="1800" spc="4" dirty="0">
                <a:latin typeface="Arial" panose="020B0604020202020204" pitchFamily="34" charset="0"/>
                <a:cs typeface="Arial" panose="020B0604020202020204" pitchFamily="34" charset="0"/>
              </a:rPr>
              <a:t> 7.41,</a:t>
            </a:r>
            <a:r>
              <a:rPr sz="1800" spc="13" dirty="0">
                <a:latin typeface="Arial" panose="020B0604020202020204" pitchFamily="34" charset="0"/>
                <a:cs typeface="Arial" panose="020B0604020202020204" pitchFamily="34" charset="0"/>
              </a:rPr>
              <a:t> </a:t>
            </a:r>
            <a:r>
              <a:rPr sz="1800" dirty="0">
                <a:latin typeface="Arial" panose="020B0604020202020204" pitchFamily="34" charset="0"/>
                <a:cs typeface="Arial" panose="020B0604020202020204" pitchFamily="34" charset="0"/>
              </a:rPr>
              <a:t>HCO3 </a:t>
            </a:r>
            <a:r>
              <a:rPr sz="1800" spc="4" dirty="0">
                <a:latin typeface="Arial" panose="020B0604020202020204" pitchFamily="34" charset="0"/>
                <a:cs typeface="Arial" panose="020B0604020202020204" pitchFamily="34" charset="0"/>
              </a:rPr>
              <a:t>16</a:t>
            </a:r>
            <a:r>
              <a:rPr sz="1800" spc="18"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mmHg,</a:t>
            </a:r>
            <a:r>
              <a:rPr sz="1800" dirty="0">
                <a:latin typeface="Arial" panose="020B0604020202020204" pitchFamily="34" charset="0"/>
                <a:cs typeface="Arial" panose="020B0604020202020204" pitchFamily="34" charset="0"/>
              </a:rPr>
              <a:t> PCO2</a:t>
            </a:r>
            <a:r>
              <a:rPr sz="1800" spc="-4"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24</a:t>
            </a:r>
            <a:r>
              <a:rPr sz="1800" spc="13"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mmHg,</a:t>
            </a:r>
            <a:r>
              <a:rPr sz="1800" spc="4"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PaO2</a:t>
            </a:r>
            <a:r>
              <a:rPr sz="1800"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49</a:t>
            </a:r>
            <a:r>
              <a:rPr sz="1800" spc="9" dirty="0">
                <a:latin typeface="Arial" panose="020B0604020202020204" pitchFamily="34" charset="0"/>
                <a:cs typeface="Arial" panose="020B0604020202020204" pitchFamily="34" charset="0"/>
              </a:rPr>
              <a:t> mmHg,	</a:t>
            </a:r>
            <a:r>
              <a:rPr sz="1800" spc="-9" dirty="0">
                <a:latin typeface="Arial" panose="020B0604020202020204" pitchFamily="34" charset="0"/>
                <a:cs typeface="Arial" panose="020B0604020202020204" pitchFamily="34" charset="0"/>
              </a:rPr>
              <a:t>lactate</a:t>
            </a:r>
            <a:r>
              <a:rPr lang="en-US"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1.2</a:t>
            </a:r>
            <a:r>
              <a:rPr sz="1800" spc="-22"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mmol/L</a:t>
            </a:r>
            <a:endParaRPr sz="1800" dirty="0">
              <a:latin typeface="Arial" panose="020B0604020202020204" pitchFamily="34" charset="0"/>
              <a:cs typeface="Arial" panose="020B0604020202020204" pitchFamily="34" charset="0"/>
            </a:endParaRPr>
          </a:p>
          <a:p>
            <a:pPr marL="23534">
              <a:lnSpc>
                <a:spcPct val="150000"/>
              </a:lnSpc>
              <a:tabLst>
                <a:tab pos="2905840" algn="l"/>
              </a:tabLst>
            </a:pPr>
            <a:r>
              <a:rPr sz="1800" spc="4" dirty="0">
                <a:latin typeface="Arial" panose="020B0604020202020204" pitchFamily="34" charset="0"/>
                <a:cs typeface="Arial" panose="020B0604020202020204" pitchFamily="34" charset="0"/>
              </a:rPr>
              <a:t>Blood</a:t>
            </a:r>
            <a:r>
              <a:rPr sz="1800" spc="-4" dirty="0">
                <a:latin typeface="Arial" panose="020B0604020202020204" pitchFamily="34" charset="0"/>
                <a:cs typeface="Arial" panose="020B0604020202020204" pitchFamily="34" charset="0"/>
              </a:rPr>
              <a:t> count:</a:t>
            </a:r>
            <a:r>
              <a:rPr sz="1800" spc="4" dirty="0">
                <a:latin typeface="Arial" panose="020B0604020202020204" pitchFamily="34" charset="0"/>
                <a:cs typeface="Arial" panose="020B0604020202020204" pitchFamily="34" charset="0"/>
              </a:rPr>
              <a:t> Hb</a:t>
            </a:r>
            <a:r>
              <a:rPr sz="1800" spc="13"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11.2</a:t>
            </a:r>
            <a:r>
              <a:rPr sz="1800" dirty="0">
                <a:latin typeface="Arial" panose="020B0604020202020204" pitchFamily="34" charset="0"/>
                <a:cs typeface="Arial" panose="020B0604020202020204" pitchFamily="34" charset="0"/>
              </a:rPr>
              <a:t> </a:t>
            </a:r>
            <a:r>
              <a:rPr sz="1800" spc="18" dirty="0">
                <a:latin typeface="Arial" panose="020B0604020202020204" pitchFamily="34" charset="0"/>
                <a:cs typeface="Arial" panose="020B0604020202020204" pitchFamily="34" charset="0"/>
              </a:rPr>
              <a:t>g/dl,	</a:t>
            </a:r>
            <a:r>
              <a:rPr sz="1800" spc="4" dirty="0">
                <a:latin typeface="Arial" panose="020B0604020202020204" pitchFamily="34" charset="0"/>
                <a:cs typeface="Arial" panose="020B0604020202020204" pitchFamily="34" charset="0"/>
              </a:rPr>
              <a:t>Hct</a:t>
            </a:r>
            <a:r>
              <a:rPr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34%,</a:t>
            </a:r>
            <a:r>
              <a:rPr sz="1800" spc="-4"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Pl</a:t>
            </a:r>
            <a:r>
              <a:rPr sz="1800" spc="-18"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161,</a:t>
            </a:r>
            <a:r>
              <a:rPr sz="1800" spc="-4" dirty="0">
                <a:latin typeface="Arial" panose="020B0604020202020204" pitchFamily="34" charset="0"/>
                <a:cs typeface="Arial" panose="020B0604020202020204" pitchFamily="34" charset="0"/>
              </a:rPr>
              <a:t> </a:t>
            </a:r>
            <a:r>
              <a:rPr lang="en-US" sz="1800" spc="4" dirty="0">
                <a:latin typeface="Arial" panose="020B0604020202020204" pitchFamily="34" charset="0"/>
                <a:cs typeface="Arial" panose="020B0604020202020204" pitchFamily="34" charset="0"/>
              </a:rPr>
              <a:t>WBC</a:t>
            </a:r>
            <a:r>
              <a:rPr sz="1800" spc="-18"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9</a:t>
            </a:r>
          </a:p>
          <a:p>
            <a:pPr marL="23534">
              <a:lnSpc>
                <a:spcPct val="150000"/>
              </a:lnSpc>
              <a:spcBef>
                <a:spcPts val="9"/>
              </a:spcBef>
            </a:pPr>
            <a:r>
              <a:rPr sz="1800" spc="4" dirty="0">
                <a:latin typeface="Arial" panose="020B0604020202020204" pitchFamily="34" charset="0"/>
                <a:cs typeface="Arial" panose="020B0604020202020204" pitchFamily="34" charset="0"/>
              </a:rPr>
              <a:t>Cr</a:t>
            </a:r>
            <a:r>
              <a:rPr sz="1800" spc="-4"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2.1</a:t>
            </a:r>
            <a:r>
              <a:rPr sz="1800" spc="13" dirty="0">
                <a:latin typeface="Arial" panose="020B0604020202020204" pitchFamily="34" charset="0"/>
                <a:cs typeface="Arial" panose="020B0604020202020204" pitchFamily="34" charset="0"/>
              </a:rPr>
              <a:t> </a:t>
            </a:r>
            <a:r>
              <a:rPr sz="1800" spc="18" dirty="0">
                <a:latin typeface="Arial" panose="020B0604020202020204" pitchFamily="34" charset="0"/>
                <a:cs typeface="Arial" panose="020B0604020202020204" pitchFamily="34" charset="0"/>
              </a:rPr>
              <a:t>mg/dl</a:t>
            </a:r>
            <a:r>
              <a:rPr sz="1800" spc="-4" dirty="0">
                <a:latin typeface="Arial" panose="020B0604020202020204" pitchFamily="34" charset="0"/>
                <a:cs typeface="Arial" panose="020B0604020202020204" pitchFamily="34" charset="0"/>
              </a:rPr>
              <a:t> </a:t>
            </a:r>
            <a:r>
              <a:rPr sz="1800" spc="-35" dirty="0">
                <a:latin typeface="Arial" panose="020B0604020202020204" pitchFamily="34" charset="0"/>
                <a:cs typeface="Arial" panose="020B0604020202020204" pitchFamily="34" charset="0"/>
              </a:rPr>
              <a:t>(prev.</a:t>
            </a:r>
            <a:r>
              <a:rPr sz="1800"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1.6),</a:t>
            </a:r>
            <a:r>
              <a:rPr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BUN 63</a:t>
            </a:r>
            <a:r>
              <a:rPr sz="1800" dirty="0">
                <a:latin typeface="Arial" panose="020B0604020202020204" pitchFamily="34" charset="0"/>
                <a:cs typeface="Arial" panose="020B0604020202020204" pitchFamily="34" charset="0"/>
              </a:rPr>
              <a:t> </a:t>
            </a:r>
            <a:r>
              <a:rPr sz="1800" spc="18" dirty="0">
                <a:latin typeface="Arial" panose="020B0604020202020204" pitchFamily="34" charset="0"/>
                <a:cs typeface="Arial" panose="020B0604020202020204" pitchFamily="34" charset="0"/>
              </a:rPr>
              <a:t>mg/dL,</a:t>
            </a:r>
            <a:r>
              <a:rPr sz="1800" dirty="0">
                <a:latin typeface="Arial" panose="020B0604020202020204" pitchFamily="34" charset="0"/>
                <a:cs typeface="Arial" panose="020B0604020202020204" pitchFamily="34" charset="0"/>
              </a:rPr>
              <a:t> glucose</a:t>
            </a:r>
            <a:r>
              <a:rPr sz="1800" spc="4" dirty="0">
                <a:latin typeface="Arial" panose="020B0604020202020204" pitchFamily="34" charset="0"/>
                <a:cs typeface="Arial" panose="020B0604020202020204" pitchFamily="34" charset="0"/>
              </a:rPr>
              <a:t> 190</a:t>
            </a:r>
            <a:r>
              <a:rPr sz="1800" dirty="0">
                <a:latin typeface="Arial" panose="020B0604020202020204" pitchFamily="34" charset="0"/>
                <a:cs typeface="Arial" panose="020B0604020202020204" pitchFamily="34" charset="0"/>
              </a:rPr>
              <a:t> </a:t>
            </a:r>
            <a:r>
              <a:rPr sz="1800" spc="13" dirty="0">
                <a:latin typeface="Arial" panose="020B0604020202020204" pitchFamily="34" charset="0"/>
                <a:cs typeface="Arial" panose="020B0604020202020204" pitchFamily="34" charset="0"/>
              </a:rPr>
              <a:t>mg/dl,</a:t>
            </a:r>
            <a:r>
              <a:rPr sz="1800"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Na</a:t>
            </a:r>
            <a:r>
              <a:rPr sz="1800" spc="4" dirty="0">
                <a:latin typeface="Arial" panose="020B0604020202020204" pitchFamily="34" charset="0"/>
                <a:cs typeface="Arial" panose="020B0604020202020204" pitchFamily="34" charset="0"/>
              </a:rPr>
              <a:t> 127</a:t>
            </a:r>
            <a:r>
              <a:rPr sz="1800"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mmol/L,</a:t>
            </a:r>
          </a:p>
          <a:p>
            <a:pPr marL="23534">
              <a:lnSpc>
                <a:spcPct val="150000"/>
              </a:lnSpc>
              <a:spcBef>
                <a:spcPts val="13"/>
              </a:spcBef>
            </a:pPr>
            <a:r>
              <a:rPr sz="1800" spc="4" dirty="0">
                <a:latin typeface="Arial" panose="020B0604020202020204" pitchFamily="34" charset="0"/>
                <a:cs typeface="Arial" panose="020B0604020202020204" pitchFamily="34" charset="0"/>
              </a:rPr>
              <a:t>K</a:t>
            </a:r>
            <a:r>
              <a:rPr sz="1800" spc="-4"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4.9</a:t>
            </a:r>
            <a:r>
              <a:rPr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mmol/L,</a:t>
            </a:r>
            <a:r>
              <a:rPr sz="1800" spc="-22"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Cl</a:t>
            </a:r>
            <a:r>
              <a:rPr sz="1800" spc="-13"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101</a:t>
            </a:r>
            <a:r>
              <a:rPr sz="1800"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mmol/L</a:t>
            </a:r>
            <a:endParaRPr sz="1800" dirty="0">
              <a:latin typeface="Arial" panose="020B0604020202020204" pitchFamily="34" charset="0"/>
              <a:cs typeface="Arial" panose="020B0604020202020204" pitchFamily="34" charset="0"/>
            </a:endParaRPr>
          </a:p>
          <a:p>
            <a:pPr marL="23534">
              <a:lnSpc>
                <a:spcPct val="150000"/>
              </a:lnSpc>
              <a:tabLst>
                <a:tab pos="4406388" algn="l"/>
              </a:tabLst>
            </a:pPr>
            <a:r>
              <a:rPr sz="1800" spc="-4" dirty="0">
                <a:latin typeface="Arial" panose="020B0604020202020204" pitchFamily="34" charset="0"/>
                <a:cs typeface="Arial" panose="020B0604020202020204" pitchFamily="34" charset="0"/>
              </a:rPr>
              <a:t>Cardiac</a:t>
            </a:r>
            <a:r>
              <a:rPr sz="1800" spc="4"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biomarkers:</a:t>
            </a:r>
            <a:r>
              <a:rPr sz="1800" spc="-4" dirty="0">
                <a:latin typeface="Arial" panose="020B0604020202020204" pitchFamily="34" charset="0"/>
                <a:cs typeface="Arial" panose="020B0604020202020204" pitchFamily="34" charset="0"/>
              </a:rPr>
              <a:t> </a:t>
            </a:r>
            <a:r>
              <a:rPr sz="1800" spc="-44" dirty="0">
                <a:latin typeface="Arial" panose="020B0604020202020204" pitchFamily="34" charset="0"/>
                <a:cs typeface="Arial" panose="020B0604020202020204" pitchFamily="34" charset="0"/>
              </a:rPr>
              <a:t>TnI</a:t>
            </a:r>
            <a:r>
              <a:rPr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0.04</a:t>
            </a:r>
            <a:r>
              <a:rPr sz="1800" spc="18" dirty="0">
                <a:latin typeface="Arial" panose="020B0604020202020204" pitchFamily="34" charset="0"/>
                <a:cs typeface="Arial" panose="020B0604020202020204" pitchFamily="34" charset="0"/>
              </a:rPr>
              <a:t> ng/ml</a:t>
            </a:r>
            <a:r>
              <a:rPr sz="1800"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(no 6	</a:t>
            </a:r>
            <a:r>
              <a:rPr sz="1800" spc="101" dirty="0">
                <a:latin typeface="Arial" panose="020B0604020202020204" pitchFamily="34" charset="0"/>
                <a:cs typeface="Arial" panose="020B0604020202020204" pitchFamily="34" charset="0"/>
              </a:rPr>
              <a:t>h𝗈),</a:t>
            </a:r>
            <a:r>
              <a:rPr sz="1800" spc="-13" dirty="0">
                <a:latin typeface="Arial" panose="020B0604020202020204" pitchFamily="34" charset="0"/>
                <a:cs typeface="Arial" panose="020B0604020202020204" pitchFamily="34" charset="0"/>
              </a:rPr>
              <a:t> </a:t>
            </a:r>
            <a:r>
              <a:rPr sz="1800" dirty="0">
                <a:latin typeface="Arial" panose="020B0604020202020204" pitchFamily="34" charset="0"/>
                <a:cs typeface="Arial" panose="020B0604020202020204" pitchFamily="34" charset="0"/>
              </a:rPr>
              <a:t>NT-Pro</a:t>
            </a:r>
            <a:r>
              <a:rPr sz="1800" spc="-26"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BNP</a:t>
            </a:r>
            <a:r>
              <a:rPr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24,124</a:t>
            </a:r>
            <a:r>
              <a:rPr sz="1800" spc="-4" dirty="0">
                <a:latin typeface="Arial" panose="020B0604020202020204" pitchFamily="34" charset="0"/>
                <a:cs typeface="Arial" panose="020B0604020202020204" pitchFamily="34" charset="0"/>
              </a:rPr>
              <a:t> </a:t>
            </a:r>
            <a:r>
              <a:rPr sz="1800" spc="18" dirty="0">
                <a:latin typeface="Arial" panose="020B0604020202020204" pitchFamily="34" charset="0"/>
                <a:cs typeface="Arial" panose="020B0604020202020204" pitchFamily="34" charset="0"/>
              </a:rPr>
              <a:t>pg/ml</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46510" y="1294180"/>
            <a:ext cx="3749489" cy="692384"/>
          </a:xfrm>
          <a:prstGeom prst="rect">
            <a:avLst/>
          </a:prstGeom>
        </p:spPr>
        <p:txBody>
          <a:bodyPr vert="horz" wrap="square" lIns="0" tIns="15128" rIns="0" bIns="0" rtlCol="0" anchor="ctr">
            <a:spAutoFit/>
          </a:bodyPr>
          <a:lstStyle/>
          <a:p>
            <a:pPr marL="11206">
              <a:lnSpc>
                <a:spcPct val="100000"/>
              </a:lnSpc>
              <a:spcBef>
                <a:spcPts val="119"/>
              </a:spcBef>
            </a:pPr>
            <a:r>
              <a:rPr spc="-9" dirty="0"/>
              <a:t>Initial</a:t>
            </a:r>
            <a:r>
              <a:rPr spc="-84" dirty="0"/>
              <a:t> </a:t>
            </a:r>
            <a:r>
              <a:rPr spc="-26" dirty="0"/>
              <a:t>treatment</a:t>
            </a:r>
          </a:p>
        </p:txBody>
      </p:sp>
      <p:sp>
        <p:nvSpPr>
          <p:cNvPr id="3" name="object 3"/>
          <p:cNvSpPr txBox="1"/>
          <p:nvPr/>
        </p:nvSpPr>
        <p:spPr>
          <a:xfrm>
            <a:off x="2301240" y="2174747"/>
            <a:ext cx="6637243" cy="2057275"/>
          </a:xfrm>
          <a:prstGeom prst="rect">
            <a:avLst/>
          </a:prstGeom>
        </p:spPr>
        <p:txBody>
          <a:bodyPr vert="horz" wrap="square" lIns="0" tIns="73959" rIns="0" bIns="0" rtlCol="0">
            <a:spAutoFit/>
          </a:bodyPr>
          <a:lstStyle/>
          <a:p>
            <a:pPr marL="200036" indent="-166977">
              <a:spcBef>
                <a:spcPts val="582"/>
              </a:spcBef>
              <a:buFont typeface="Arial MT"/>
              <a:buChar char="•"/>
              <a:tabLst>
                <a:tab pos="200595" algn="l"/>
              </a:tabLst>
            </a:pPr>
            <a:r>
              <a:rPr spc="-4" dirty="0">
                <a:latin typeface="Arial" panose="020B0604020202020204" pitchFamily="34" charset="0"/>
                <a:cs typeface="Arial" panose="020B0604020202020204" pitchFamily="34" charset="0"/>
              </a:rPr>
              <a:t>Admitted</a:t>
            </a:r>
            <a:r>
              <a:rPr spc="-26"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to</a:t>
            </a:r>
            <a:r>
              <a:rPr spc="-26"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CCU</a:t>
            </a:r>
            <a:endParaRPr dirty="0">
              <a:latin typeface="Arial" panose="020B0604020202020204" pitchFamily="34" charset="0"/>
              <a:cs typeface="Arial" panose="020B0604020202020204" pitchFamily="34" charset="0"/>
            </a:endParaRPr>
          </a:p>
          <a:p>
            <a:pPr marL="200036" indent="-166977">
              <a:spcBef>
                <a:spcPts val="499"/>
              </a:spcBef>
              <a:buFont typeface="Arial MT"/>
              <a:buChar char="•"/>
              <a:tabLst>
                <a:tab pos="200595" algn="l"/>
              </a:tabLst>
            </a:pPr>
            <a:r>
              <a:rPr spc="4" dirty="0">
                <a:latin typeface="Arial" panose="020B0604020202020204" pitchFamily="34" charset="0"/>
                <a:cs typeface="Arial" panose="020B0604020202020204" pitchFamily="34" charset="0"/>
              </a:rPr>
              <a:t>IV</a:t>
            </a:r>
            <a:r>
              <a:rPr spc="-13"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and</a:t>
            </a:r>
            <a:r>
              <a:rPr spc="9"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central</a:t>
            </a:r>
            <a:r>
              <a:rPr spc="-22"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line</a:t>
            </a:r>
            <a:r>
              <a:rPr spc="4"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(initial</a:t>
            </a:r>
            <a:r>
              <a:rPr spc="-22"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CVP</a:t>
            </a:r>
            <a:r>
              <a:rPr spc="-13"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18</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mmHg)</a:t>
            </a:r>
            <a:r>
              <a:rPr spc="-13"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t>
            </a:r>
            <a:r>
              <a:rPr spc="4"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cardiac</a:t>
            </a:r>
            <a:r>
              <a:rPr spc="18"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monitoring</a:t>
            </a:r>
          </a:p>
          <a:p>
            <a:pPr marL="200036" indent="-166977">
              <a:spcBef>
                <a:spcPts val="485"/>
              </a:spcBef>
              <a:buFont typeface="Arial MT"/>
              <a:buChar char="•"/>
              <a:tabLst>
                <a:tab pos="200595" algn="l"/>
              </a:tabLst>
            </a:pPr>
            <a:r>
              <a:rPr spc="4" dirty="0">
                <a:latin typeface="Arial" panose="020B0604020202020204" pitchFamily="34" charset="0"/>
                <a:cs typeface="Arial" panose="020B0604020202020204" pitchFamily="34" charset="0"/>
              </a:rPr>
              <a:t>NIPPV</a:t>
            </a:r>
            <a:r>
              <a:rPr spc="-35" dirty="0">
                <a:latin typeface="Arial" panose="020B0604020202020204" pitchFamily="34" charset="0"/>
                <a:cs typeface="Arial" panose="020B0604020202020204" pitchFamily="34" charset="0"/>
              </a:rPr>
              <a:t> </a:t>
            </a:r>
            <a:r>
              <a:rPr spc="-22" dirty="0">
                <a:latin typeface="Arial" panose="020B0604020202020204" pitchFamily="34" charset="0"/>
                <a:cs typeface="Arial" panose="020B0604020202020204" pitchFamily="34" charset="0"/>
              </a:rPr>
              <a:t>(CPAP </a:t>
            </a:r>
            <a:r>
              <a:rPr spc="4" dirty="0">
                <a:latin typeface="Arial" panose="020B0604020202020204" pitchFamily="34" charset="0"/>
                <a:cs typeface="Arial" panose="020B0604020202020204" pitchFamily="34" charset="0"/>
              </a:rPr>
              <a:t>7</a:t>
            </a:r>
            <a:r>
              <a:rPr spc="-13"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cm</a:t>
            </a:r>
            <a:r>
              <a:rPr spc="-9"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H</a:t>
            </a:r>
            <a:r>
              <a:rPr spc="6" baseline="-20370" dirty="0">
                <a:latin typeface="Arial" panose="020B0604020202020204" pitchFamily="34" charset="0"/>
                <a:cs typeface="Arial" panose="020B0604020202020204" pitchFamily="34" charset="0"/>
              </a:rPr>
              <a:t>2</a:t>
            </a:r>
            <a:r>
              <a:rPr spc="4" dirty="0">
                <a:latin typeface="Arial" panose="020B0604020202020204" pitchFamily="34" charset="0"/>
                <a:cs typeface="Arial" panose="020B0604020202020204" pitchFamily="34" charset="0"/>
              </a:rPr>
              <a:t>O)</a:t>
            </a:r>
            <a:endParaRPr dirty="0">
              <a:latin typeface="Arial" panose="020B0604020202020204" pitchFamily="34" charset="0"/>
              <a:cs typeface="Arial" panose="020B0604020202020204" pitchFamily="34" charset="0"/>
            </a:endParaRPr>
          </a:p>
          <a:p>
            <a:pPr marL="200036" indent="-166977">
              <a:spcBef>
                <a:spcPts val="499"/>
              </a:spcBef>
              <a:buFont typeface="Arial MT"/>
              <a:buChar char="•"/>
              <a:tabLst>
                <a:tab pos="200595" algn="l"/>
              </a:tabLst>
            </a:pPr>
            <a:r>
              <a:rPr dirty="0">
                <a:latin typeface="Arial" panose="020B0604020202020204" pitchFamily="34" charset="0"/>
                <a:cs typeface="Arial" panose="020B0604020202020204" pitchFamily="34" charset="0"/>
              </a:rPr>
              <a:t>Lasix:</a:t>
            </a:r>
            <a:r>
              <a:rPr spc="-13"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40</a:t>
            </a:r>
            <a:r>
              <a:rPr spc="-4"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mg</a:t>
            </a:r>
            <a:r>
              <a:rPr spc="-13"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IV</a:t>
            </a:r>
            <a:r>
              <a:rPr spc="-26"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bolus</a:t>
            </a:r>
          </a:p>
          <a:p>
            <a:pPr marL="200036" indent="-166977">
              <a:spcBef>
                <a:spcPts val="499"/>
              </a:spcBef>
              <a:buFont typeface="Arial MT"/>
              <a:buChar char="•"/>
              <a:tabLst>
                <a:tab pos="200595" algn="l"/>
              </a:tabLst>
            </a:pPr>
            <a:r>
              <a:rPr spc="-13" dirty="0">
                <a:latin typeface="Arial" panose="020B0604020202020204" pitchFamily="34" charset="0"/>
                <a:cs typeface="Arial" panose="020B0604020202020204" pitchFamily="34" charset="0"/>
              </a:rPr>
              <a:t>NTG</a:t>
            </a:r>
            <a:r>
              <a:rPr spc="-22" dirty="0">
                <a:latin typeface="Arial" panose="020B0604020202020204" pitchFamily="34" charset="0"/>
                <a:cs typeface="Arial" panose="020B0604020202020204" pitchFamily="34" charset="0"/>
              </a:rPr>
              <a:t> </a:t>
            </a:r>
            <a:r>
              <a:rPr spc="4" dirty="0">
                <a:latin typeface="Arial" panose="020B0604020202020204" pitchFamily="34" charset="0"/>
                <a:cs typeface="Arial" panose="020B0604020202020204" pitchFamily="34" charset="0"/>
              </a:rPr>
              <a:t>20</a:t>
            </a:r>
            <a:r>
              <a:rPr spc="-4" dirty="0">
                <a:latin typeface="Arial" panose="020B0604020202020204" pitchFamily="34" charset="0"/>
                <a:cs typeface="Arial" panose="020B0604020202020204" pitchFamily="34" charset="0"/>
              </a:rPr>
              <a:t> </a:t>
            </a:r>
            <a:r>
              <a:rPr spc="13" dirty="0">
                <a:latin typeface="Arial" panose="020B0604020202020204" pitchFamily="34" charset="0"/>
                <a:cs typeface="Arial" panose="020B0604020202020204" pitchFamily="34" charset="0"/>
              </a:rPr>
              <a:t>mcg/min</a:t>
            </a:r>
            <a:endParaRPr dirty="0">
              <a:latin typeface="Arial" panose="020B0604020202020204" pitchFamily="34" charset="0"/>
              <a:cs typeface="Arial" panose="020B0604020202020204" pitchFamily="34" charset="0"/>
            </a:endParaRPr>
          </a:p>
          <a:p>
            <a:pPr marL="200036" indent="-166977">
              <a:spcBef>
                <a:spcPts val="485"/>
              </a:spcBef>
              <a:buFont typeface="Arial MT"/>
              <a:buChar char="•"/>
              <a:tabLst>
                <a:tab pos="200595" algn="l"/>
              </a:tabLst>
            </a:pPr>
            <a:r>
              <a:rPr dirty="0">
                <a:latin typeface="Arial" panose="020B0604020202020204" pitchFamily="34" charset="0"/>
                <a:cs typeface="Arial" panose="020B0604020202020204" pitchFamily="34" charset="0"/>
              </a:rPr>
              <a:t>DVT</a:t>
            </a:r>
            <a:r>
              <a:rPr spc="-44" dirty="0">
                <a:latin typeface="Arial" panose="020B0604020202020204" pitchFamily="34" charset="0"/>
                <a:cs typeface="Arial" panose="020B0604020202020204" pitchFamily="34" charset="0"/>
              </a:rPr>
              <a:t> </a:t>
            </a:r>
            <a:r>
              <a:rPr spc="-9" dirty="0">
                <a:latin typeface="Arial" panose="020B0604020202020204" pitchFamily="34" charset="0"/>
                <a:cs typeface="Arial" panose="020B0604020202020204" pitchFamily="34" charset="0"/>
              </a:rPr>
              <a:t>prophylaxis</a:t>
            </a:r>
            <a:endParaRPr dirty="0">
              <a:latin typeface="Arial" panose="020B0604020202020204" pitchFamily="34" charset="0"/>
              <a:cs typeface="Arial" panose="020B0604020202020204" pitchFamily="34"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0200" y="1438655"/>
            <a:ext cx="5164667" cy="384608"/>
          </a:xfrm>
          <a:prstGeom prst="rect">
            <a:avLst/>
          </a:prstGeom>
        </p:spPr>
        <p:txBody>
          <a:bodyPr vert="horz" wrap="square" lIns="0" tIns="15128" rIns="0" bIns="0" rtlCol="0" anchor="ctr">
            <a:spAutoFit/>
          </a:bodyPr>
          <a:lstStyle/>
          <a:p>
            <a:pPr marL="11206">
              <a:lnSpc>
                <a:spcPct val="100000"/>
              </a:lnSpc>
              <a:spcBef>
                <a:spcPts val="119"/>
              </a:spcBef>
            </a:pPr>
            <a:r>
              <a:rPr sz="2400" spc="-9" dirty="0">
                <a:latin typeface="Arial" panose="020B0604020202020204" pitchFamily="34" charset="0"/>
                <a:cs typeface="Arial" panose="020B0604020202020204" pitchFamily="34" charset="0"/>
              </a:rPr>
              <a:t>2-hour</a:t>
            </a:r>
            <a:r>
              <a:rPr sz="2400" spc="-97" dirty="0">
                <a:latin typeface="Arial" panose="020B0604020202020204" pitchFamily="34" charset="0"/>
                <a:cs typeface="Arial" panose="020B0604020202020204" pitchFamily="34" charset="0"/>
              </a:rPr>
              <a:t> </a:t>
            </a:r>
            <a:r>
              <a:rPr sz="2400" spc="-22" dirty="0">
                <a:latin typeface="Arial" panose="020B0604020202020204" pitchFamily="34" charset="0"/>
                <a:cs typeface="Arial" panose="020B0604020202020204" pitchFamily="34" charset="0"/>
              </a:rPr>
              <a:t>reassessment</a:t>
            </a:r>
          </a:p>
        </p:txBody>
      </p:sp>
      <p:sp>
        <p:nvSpPr>
          <p:cNvPr id="3" name="object 3"/>
          <p:cNvSpPr txBox="1"/>
          <p:nvPr/>
        </p:nvSpPr>
        <p:spPr>
          <a:xfrm>
            <a:off x="2301240" y="2235796"/>
            <a:ext cx="6900022" cy="2108970"/>
          </a:xfrm>
          <a:prstGeom prst="rect">
            <a:avLst/>
          </a:prstGeom>
        </p:spPr>
        <p:txBody>
          <a:bodyPr vert="horz" wrap="square" lIns="0" tIns="12886" rIns="0" bIns="0" rtlCol="0">
            <a:spAutoFit/>
          </a:bodyPr>
          <a:lstStyle/>
          <a:p>
            <a:pPr marL="200036" indent="-166977">
              <a:lnSpc>
                <a:spcPts val="2321"/>
              </a:lnSpc>
              <a:spcBef>
                <a:spcPts val="101"/>
              </a:spcBef>
              <a:buFont typeface="Arial MT"/>
              <a:buChar char="•"/>
              <a:tabLst>
                <a:tab pos="200595" algn="l"/>
              </a:tabLst>
            </a:pPr>
            <a:r>
              <a:rPr sz="2030" spc="4" dirty="0">
                <a:latin typeface="Calibri"/>
                <a:cs typeface="Calibri"/>
              </a:rPr>
              <a:t>HR:</a:t>
            </a:r>
            <a:r>
              <a:rPr sz="2030" spc="9" dirty="0">
                <a:latin typeface="Calibri"/>
                <a:cs typeface="Calibri"/>
              </a:rPr>
              <a:t> </a:t>
            </a:r>
            <a:r>
              <a:rPr sz="2030" spc="4" dirty="0">
                <a:latin typeface="Calibri"/>
                <a:cs typeface="Calibri"/>
              </a:rPr>
              <a:t>91</a:t>
            </a:r>
            <a:r>
              <a:rPr sz="2030" spc="-4" dirty="0">
                <a:latin typeface="Calibri"/>
                <a:cs typeface="Calibri"/>
              </a:rPr>
              <a:t> </a:t>
            </a:r>
            <a:r>
              <a:rPr sz="2030" dirty="0">
                <a:latin typeface="Calibri"/>
                <a:cs typeface="Calibri"/>
              </a:rPr>
              <a:t>bpm,</a:t>
            </a:r>
            <a:r>
              <a:rPr sz="2030" spc="13" dirty="0">
                <a:latin typeface="Calibri"/>
                <a:cs typeface="Calibri"/>
              </a:rPr>
              <a:t> </a:t>
            </a:r>
            <a:r>
              <a:rPr sz="2030" spc="4" dirty="0">
                <a:latin typeface="Calibri"/>
                <a:cs typeface="Calibri"/>
              </a:rPr>
              <a:t>BP: 121/82</a:t>
            </a:r>
            <a:r>
              <a:rPr sz="2030" spc="-4" dirty="0">
                <a:latin typeface="Calibri"/>
                <a:cs typeface="Calibri"/>
              </a:rPr>
              <a:t> </a:t>
            </a:r>
            <a:r>
              <a:rPr sz="2030" spc="9" dirty="0">
                <a:latin typeface="Calibri"/>
                <a:cs typeface="Calibri"/>
              </a:rPr>
              <a:t>mmHg,</a:t>
            </a:r>
            <a:r>
              <a:rPr sz="2030" spc="4" dirty="0">
                <a:latin typeface="Calibri"/>
                <a:cs typeface="Calibri"/>
              </a:rPr>
              <a:t> RR:</a:t>
            </a:r>
            <a:r>
              <a:rPr sz="2030" dirty="0">
                <a:latin typeface="Calibri"/>
                <a:cs typeface="Calibri"/>
              </a:rPr>
              <a:t> </a:t>
            </a:r>
            <a:r>
              <a:rPr sz="2030" spc="4" dirty="0">
                <a:latin typeface="Calibri"/>
                <a:cs typeface="Calibri"/>
              </a:rPr>
              <a:t>18</a:t>
            </a:r>
            <a:r>
              <a:rPr sz="2030" spc="-4" dirty="0">
                <a:latin typeface="Calibri"/>
                <a:cs typeface="Calibri"/>
              </a:rPr>
              <a:t> </a:t>
            </a:r>
            <a:r>
              <a:rPr sz="2030" dirty="0">
                <a:latin typeface="Calibri"/>
                <a:cs typeface="Calibri"/>
              </a:rPr>
              <a:t>bpm,</a:t>
            </a:r>
            <a:r>
              <a:rPr sz="2030" spc="18" dirty="0">
                <a:latin typeface="Calibri"/>
                <a:cs typeface="Calibri"/>
              </a:rPr>
              <a:t> </a:t>
            </a:r>
            <a:r>
              <a:rPr sz="2030" dirty="0">
                <a:latin typeface="Calibri"/>
                <a:cs typeface="Calibri"/>
              </a:rPr>
              <a:t>0</a:t>
            </a:r>
            <a:r>
              <a:rPr sz="1985" baseline="-20370" dirty="0">
                <a:latin typeface="Calibri"/>
                <a:cs typeface="Calibri"/>
              </a:rPr>
              <a:t>2</a:t>
            </a:r>
            <a:r>
              <a:rPr sz="2030" dirty="0">
                <a:latin typeface="Calibri"/>
                <a:cs typeface="Calibri"/>
              </a:rPr>
              <a:t>Sat: </a:t>
            </a:r>
            <a:r>
              <a:rPr sz="2030" spc="4" dirty="0">
                <a:latin typeface="Calibri"/>
                <a:cs typeface="Calibri"/>
              </a:rPr>
              <a:t>91%,CVP</a:t>
            </a:r>
            <a:r>
              <a:rPr sz="2030" spc="-22" dirty="0">
                <a:latin typeface="Calibri"/>
                <a:cs typeface="Calibri"/>
              </a:rPr>
              <a:t> </a:t>
            </a:r>
            <a:r>
              <a:rPr sz="2030" spc="4" dirty="0">
                <a:latin typeface="Calibri"/>
                <a:cs typeface="Calibri"/>
              </a:rPr>
              <a:t>18</a:t>
            </a:r>
            <a:endParaRPr sz="2030">
              <a:latin typeface="Calibri"/>
              <a:cs typeface="Calibri"/>
            </a:endParaRPr>
          </a:p>
          <a:p>
            <a:pPr marL="200036">
              <a:lnSpc>
                <a:spcPts val="2321"/>
              </a:lnSpc>
            </a:pPr>
            <a:r>
              <a:rPr sz="2030" spc="4" dirty="0">
                <a:latin typeface="Calibri"/>
                <a:cs typeface="Calibri"/>
              </a:rPr>
              <a:t>mmHG</a:t>
            </a:r>
            <a:endParaRPr sz="2030">
              <a:latin typeface="Calibri"/>
              <a:cs typeface="Calibri"/>
            </a:endParaRPr>
          </a:p>
          <a:p>
            <a:pPr marL="200036" indent="-166977">
              <a:spcBef>
                <a:spcPts val="499"/>
              </a:spcBef>
              <a:buFont typeface="Arial MT"/>
              <a:buChar char="•"/>
              <a:tabLst>
                <a:tab pos="200595" algn="l"/>
              </a:tabLst>
            </a:pPr>
            <a:r>
              <a:rPr sz="2030" dirty="0">
                <a:latin typeface="Calibri"/>
                <a:cs typeface="Calibri"/>
              </a:rPr>
              <a:t>Urine</a:t>
            </a:r>
            <a:r>
              <a:rPr sz="2030" spc="-9" dirty="0">
                <a:latin typeface="Calibri"/>
                <a:cs typeface="Calibri"/>
              </a:rPr>
              <a:t> </a:t>
            </a:r>
            <a:r>
              <a:rPr sz="2030" dirty="0">
                <a:latin typeface="Calibri"/>
                <a:cs typeface="Calibri"/>
              </a:rPr>
              <a:t>output: </a:t>
            </a:r>
            <a:r>
              <a:rPr sz="2030" spc="4" dirty="0">
                <a:latin typeface="Calibri"/>
                <a:cs typeface="Calibri"/>
              </a:rPr>
              <a:t>190</a:t>
            </a:r>
            <a:r>
              <a:rPr sz="2030" spc="9" dirty="0">
                <a:latin typeface="Calibri"/>
                <a:cs typeface="Calibri"/>
              </a:rPr>
              <a:t> </a:t>
            </a:r>
            <a:r>
              <a:rPr sz="2030" spc="4" dirty="0">
                <a:latin typeface="Calibri"/>
                <a:cs typeface="Calibri"/>
              </a:rPr>
              <a:t>ml</a:t>
            </a:r>
            <a:r>
              <a:rPr sz="2030" spc="-9" dirty="0">
                <a:latin typeface="Calibri"/>
                <a:cs typeface="Calibri"/>
              </a:rPr>
              <a:t> </a:t>
            </a:r>
            <a:r>
              <a:rPr sz="2030" spc="4" dirty="0">
                <a:latin typeface="Calibri"/>
                <a:cs typeface="Calibri"/>
              </a:rPr>
              <a:t>(0.9</a:t>
            </a:r>
            <a:r>
              <a:rPr sz="2030" spc="9" dirty="0">
                <a:latin typeface="Calibri"/>
                <a:cs typeface="Calibri"/>
              </a:rPr>
              <a:t> ml/kg/hr)</a:t>
            </a:r>
            <a:endParaRPr sz="2030">
              <a:latin typeface="Calibri"/>
              <a:cs typeface="Calibri"/>
            </a:endParaRPr>
          </a:p>
          <a:p>
            <a:pPr marL="200036" indent="-166977">
              <a:spcBef>
                <a:spcPts val="485"/>
              </a:spcBef>
              <a:buFont typeface="Arial MT"/>
              <a:buChar char="•"/>
              <a:tabLst>
                <a:tab pos="200595" algn="l"/>
              </a:tabLst>
            </a:pPr>
            <a:r>
              <a:rPr sz="2030" dirty="0">
                <a:latin typeface="Calibri"/>
                <a:cs typeface="Calibri"/>
              </a:rPr>
              <a:t>Still</a:t>
            </a:r>
            <a:r>
              <a:rPr sz="2030" spc="-53" dirty="0">
                <a:latin typeface="Calibri"/>
                <a:cs typeface="Calibri"/>
              </a:rPr>
              <a:t> </a:t>
            </a:r>
            <a:r>
              <a:rPr sz="2030" spc="-4" dirty="0">
                <a:latin typeface="Calibri"/>
                <a:cs typeface="Calibri"/>
              </a:rPr>
              <a:t>congested</a:t>
            </a:r>
            <a:endParaRPr sz="2030">
              <a:latin typeface="Calibri"/>
              <a:cs typeface="Calibri"/>
            </a:endParaRPr>
          </a:p>
          <a:p>
            <a:pPr marL="200036" indent="-166977">
              <a:spcBef>
                <a:spcPts val="499"/>
              </a:spcBef>
              <a:buFont typeface="Arial MT"/>
              <a:buChar char="•"/>
              <a:tabLst>
                <a:tab pos="200595" algn="l"/>
              </a:tabLst>
            </a:pPr>
            <a:r>
              <a:rPr sz="2030" spc="-13" dirty="0">
                <a:latin typeface="Calibri"/>
                <a:cs typeface="Calibri"/>
              </a:rPr>
              <a:t>NTG</a:t>
            </a:r>
            <a:r>
              <a:rPr sz="2030" spc="-9" dirty="0">
                <a:latin typeface="Calibri"/>
                <a:cs typeface="Calibri"/>
              </a:rPr>
              <a:t> up-titrated </a:t>
            </a:r>
            <a:r>
              <a:rPr sz="2030" dirty="0">
                <a:latin typeface="Calibri"/>
                <a:cs typeface="Calibri"/>
              </a:rPr>
              <a:t>as </a:t>
            </a:r>
            <a:r>
              <a:rPr sz="2030" spc="-9" dirty="0">
                <a:latin typeface="Calibri"/>
                <a:cs typeface="Calibri"/>
              </a:rPr>
              <a:t>tolerated</a:t>
            </a:r>
            <a:r>
              <a:rPr sz="2030" spc="-22" dirty="0">
                <a:latin typeface="Calibri"/>
                <a:cs typeface="Calibri"/>
              </a:rPr>
              <a:t> </a:t>
            </a:r>
            <a:r>
              <a:rPr sz="2030" spc="4" dirty="0">
                <a:latin typeface="Calibri"/>
                <a:cs typeface="Calibri"/>
              </a:rPr>
              <a:t>(40</a:t>
            </a:r>
            <a:r>
              <a:rPr sz="2030" spc="-4" dirty="0">
                <a:latin typeface="Calibri"/>
                <a:cs typeface="Calibri"/>
              </a:rPr>
              <a:t> </a:t>
            </a:r>
            <a:r>
              <a:rPr sz="2030" spc="13" dirty="0">
                <a:latin typeface="Calibri"/>
                <a:cs typeface="Calibri"/>
              </a:rPr>
              <a:t>mcg/min)</a:t>
            </a:r>
            <a:endParaRPr sz="2030">
              <a:latin typeface="Calibri"/>
              <a:cs typeface="Calibri"/>
            </a:endParaRPr>
          </a:p>
          <a:p>
            <a:pPr marL="200036" indent="-166977">
              <a:spcBef>
                <a:spcPts val="507"/>
              </a:spcBef>
              <a:buFont typeface="Arial MT"/>
              <a:buChar char="•"/>
              <a:tabLst>
                <a:tab pos="200595" algn="l"/>
              </a:tabLst>
            </a:pPr>
            <a:r>
              <a:rPr sz="2030" spc="4" dirty="0">
                <a:latin typeface="Calibri"/>
                <a:cs typeface="Calibri"/>
              </a:rPr>
              <a:t>80 mg</a:t>
            </a:r>
            <a:r>
              <a:rPr sz="2030" spc="-4" dirty="0">
                <a:latin typeface="Calibri"/>
                <a:cs typeface="Calibri"/>
              </a:rPr>
              <a:t> </a:t>
            </a:r>
            <a:r>
              <a:rPr sz="2030" spc="4" dirty="0">
                <a:latin typeface="Calibri"/>
                <a:cs typeface="Calibri"/>
              </a:rPr>
              <a:t>IV</a:t>
            </a:r>
            <a:r>
              <a:rPr sz="2030" spc="-13" dirty="0">
                <a:latin typeface="Calibri"/>
                <a:cs typeface="Calibri"/>
              </a:rPr>
              <a:t> </a:t>
            </a:r>
            <a:r>
              <a:rPr sz="2030" dirty="0">
                <a:latin typeface="Calibri"/>
                <a:cs typeface="Calibri"/>
              </a:rPr>
              <a:t>Lasix bolus</a:t>
            </a:r>
            <a:r>
              <a:rPr sz="2030" dirty="0">
                <a:latin typeface="Wingdings"/>
                <a:cs typeface="Wingdings"/>
              </a:rPr>
              <a:t></a:t>
            </a:r>
            <a:r>
              <a:rPr sz="2030" spc="-44" dirty="0">
                <a:latin typeface="Times New Roman"/>
                <a:cs typeface="Times New Roman"/>
              </a:rPr>
              <a:t> </a:t>
            </a:r>
            <a:r>
              <a:rPr sz="2030" dirty="0">
                <a:latin typeface="Calibri"/>
                <a:cs typeface="Calibri"/>
              </a:rPr>
              <a:t>additional</a:t>
            </a:r>
            <a:r>
              <a:rPr sz="2030" spc="-9" dirty="0">
                <a:latin typeface="Calibri"/>
                <a:cs typeface="Calibri"/>
              </a:rPr>
              <a:t> </a:t>
            </a:r>
            <a:r>
              <a:rPr sz="2030" dirty="0">
                <a:latin typeface="Calibri"/>
                <a:cs typeface="Calibri"/>
              </a:rPr>
              <a:t>boluses</a:t>
            </a:r>
            <a:r>
              <a:rPr sz="2030" spc="9" dirty="0">
                <a:latin typeface="Calibri"/>
                <a:cs typeface="Calibri"/>
              </a:rPr>
              <a:t> </a:t>
            </a:r>
            <a:r>
              <a:rPr sz="2030" dirty="0">
                <a:latin typeface="Calibri"/>
                <a:cs typeface="Calibri"/>
              </a:rPr>
              <a:t>as needed</a:t>
            </a:r>
            <a:endParaRPr sz="2030">
              <a:latin typeface="Calibri"/>
              <a:cs typeface="Calibri"/>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0" y="1087095"/>
            <a:ext cx="2921257" cy="692384"/>
          </a:xfrm>
          <a:prstGeom prst="rect">
            <a:avLst/>
          </a:prstGeom>
        </p:spPr>
        <p:txBody>
          <a:bodyPr vert="horz" wrap="square" lIns="0" tIns="15128" rIns="0" bIns="0" rtlCol="0" anchor="ctr">
            <a:spAutoFit/>
          </a:bodyPr>
          <a:lstStyle/>
          <a:p>
            <a:pPr marL="11206">
              <a:lnSpc>
                <a:spcPct val="100000"/>
              </a:lnSpc>
              <a:spcBef>
                <a:spcPts val="119"/>
              </a:spcBef>
            </a:pPr>
            <a:r>
              <a:rPr spc="-26" dirty="0"/>
              <a:t>Day</a:t>
            </a:r>
            <a:r>
              <a:rPr spc="-128" dirty="0"/>
              <a:t> </a:t>
            </a:r>
            <a:r>
              <a:rPr spc="13" dirty="0"/>
              <a:t>2</a:t>
            </a:r>
          </a:p>
        </p:txBody>
      </p:sp>
      <p:sp>
        <p:nvSpPr>
          <p:cNvPr id="3" name="object 3"/>
          <p:cNvSpPr txBox="1"/>
          <p:nvPr/>
        </p:nvSpPr>
        <p:spPr>
          <a:xfrm>
            <a:off x="2156011" y="2285550"/>
            <a:ext cx="3578038" cy="1646370"/>
          </a:xfrm>
          <a:prstGeom prst="rect">
            <a:avLst/>
          </a:prstGeom>
        </p:spPr>
        <p:txBody>
          <a:bodyPr vert="horz" wrap="square" lIns="0" tIns="46504" rIns="0" bIns="0" rtlCol="0">
            <a:spAutoFit/>
          </a:bodyPr>
          <a:lstStyle/>
          <a:p>
            <a:pPr marL="200036" marR="26896" indent="-166977">
              <a:lnSpc>
                <a:spcPts val="2206"/>
              </a:lnSpc>
              <a:spcBef>
                <a:spcPts val="366"/>
              </a:spcBef>
              <a:buFont typeface="Arial MT"/>
              <a:buChar char="•"/>
              <a:tabLst>
                <a:tab pos="200595" algn="l"/>
              </a:tabLst>
            </a:pPr>
            <a:r>
              <a:rPr sz="2030" spc="4" dirty="0">
                <a:latin typeface="Calibri"/>
                <a:cs typeface="Calibri"/>
              </a:rPr>
              <a:t>HR: 87 </a:t>
            </a:r>
            <a:r>
              <a:rPr sz="2030" dirty="0">
                <a:latin typeface="Calibri"/>
                <a:cs typeface="Calibri"/>
              </a:rPr>
              <a:t>bpm, </a:t>
            </a:r>
            <a:r>
              <a:rPr sz="2030" spc="4" dirty="0">
                <a:latin typeface="Calibri"/>
                <a:cs typeface="Calibri"/>
              </a:rPr>
              <a:t>BP: 100/61 </a:t>
            </a:r>
            <a:r>
              <a:rPr sz="2030" spc="9" dirty="0">
                <a:latin typeface="Calibri"/>
                <a:cs typeface="Calibri"/>
              </a:rPr>
              <a:t>mmHg, </a:t>
            </a:r>
            <a:r>
              <a:rPr sz="2030" spc="-446" dirty="0">
                <a:latin typeface="Calibri"/>
                <a:cs typeface="Calibri"/>
              </a:rPr>
              <a:t> </a:t>
            </a:r>
            <a:r>
              <a:rPr sz="2030" spc="4" dirty="0">
                <a:latin typeface="Calibri"/>
                <a:cs typeface="Calibri"/>
              </a:rPr>
              <a:t>RR:</a:t>
            </a:r>
            <a:r>
              <a:rPr sz="2030" spc="-9" dirty="0">
                <a:latin typeface="Calibri"/>
                <a:cs typeface="Calibri"/>
              </a:rPr>
              <a:t> </a:t>
            </a:r>
            <a:r>
              <a:rPr sz="2030" spc="4" dirty="0">
                <a:latin typeface="Calibri"/>
                <a:cs typeface="Calibri"/>
              </a:rPr>
              <a:t>17 </a:t>
            </a:r>
            <a:r>
              <a:rPr sz="2030" dirty="0">
                <a:latin typeface="Calibri"/>
                <a:cs typeface="Calibri"/>
              </a:rPr>
              <a:t>bpm, 0</a:t>
            </a:r>
            <a:r>
              <a:rPr sz="1985" baseline="-20370" dirty="0">
                <a:latin typeface="Calibri"/>
                <a:cs typeface="Calibri"/>
              </a:rPr>
              <a:t>2</a:t>
            </a:r>
            <a:r>
              <a:rPr sz="2030" dirty="0">
                <a:latin typeface="Calibri"/>
                <a:cs typeface="Calibri"/>
              </a:rPr>
              <a:t>Sat:</a:t>
            </a:r>
            <a:r>
              <a:rPr sz="2030" spc="-4" dirty="0">
                <a:latin typeface="Calibri"/>
                <a:cs typeface="Calibri"/>
              </a:rPr>
              <a:t> </a:t>
            </a:r>
            <a:r>
              <a:rPr sz="2030" spc="4" dirty="0">
                <a:latin typeface="Calibri"/>
                <a:cs typeface="Calibri"/>
              </a:rPr>
              <a:t>93%,</a:t>
            </a:r>
            <a:r>
              <a:rPr sz="2030" dirty="0">
                <a:latin typeface="Calibri"/>
                <a:cs typeface="Calibri"/>
              </a:rPr>
              <a:t> </a:t>
            </a:r>
            <a:r>
              <a:rPr sz="2030" spc="9" dirty="0">
                <a:latin typeface="Calibri"/>
                <a:cs typeface="Calibri"/>
              </a:rPr>
              <a:t>CVP</a:t>
            </a:r>
            <a:r>
              <a:rPr sz="2030" spc="-22" dirty="0">
                <a:latin typeface="Calibri"/>
                <a:cs typeface="Calibri"/>
              </a:rPr>
              <a:t> </a:t>
            </a:r>
            <a:r>
              <a:rPr sz="2030" spc="4" dirty="0">
                <a:latin typeface="Calibri"/>
                <a:cs typeface="Calibri"/>
              </a:rPr>
              <a:t>16</a:t>
            </a:r>
            <a:endParaRPr sz="2030">
              <a:latin typeface="Calibri"/>
              <a:cs typeface="Calibri"/>
            </a:endParaRPr>
          </a:p>
          <a:p>
            <a:pPr marL="200036">
              <a:lnSpc>
                <a:spcPts val="2162"/>
              </a:lnSpc>
            </a:pPr>
            <a:r>
              <a:rPr sz="2030" spc="4" dirty="0">
                <a:latin typeface="Calibri"/>
                <a:cs typeface="Calibri"/>
              </a:rPr>
              <a:t>mmHg</a:t>
            </a:r>
            <a:endParaRPr sz="2030">
              <a:latin typeface="Calibri"/>
              <a:cs typeface="Calibri"/>
            </a:endParaRPr>
          </a:p>
          <a:p>
            <a:pPr marL="200036" indent="-166977">
              <a:spcBef>
                <a:spcPts val="499"/>
              </a:spcBef>
              <a:buFont typeface="Arial MT"/>
              <a:buChar char="•"/>
              <a:tabLst>
                <a:tab pos="200595" algn="l"/>
              </a:tabLst>
            </a:pPr>
            <a:r>
              <a:rPr sz="2030" dirty="0">
                <a:latin typeface="Calibri"/>
                <a:cs typeface="Calibri"/>
              </a:rPr>
              <a:t>Rales</a:t>
            </a:r>
            <a:r>
              <a:rPr sz="2030" spc="-26" dirty="0">
                <a:latin typeface="Calibri"/>
                <a:cs typeface="Calibri"/>
              </a:rPr>
              <a:t> </a:t>
            </a:r>
            <a:r>
              <a:rPr sz="2030" spc="4" dirty="0">
                <a:latin typeface="Calibri"/>
                <a:cs typeface="Calibri"/>
              </a:rPr>
              <a:t>1/2</a:t>
            </a:r>
            <a:r>
              <a:rPr sz="2030" dirty="0">
                <a:latin typeface="Calibri"/>
                <a:cs typeface="Calibri"/>
              </a:rPr>
              <a:t> lung fields</a:t>
            </a:r>
            <a:endParaRPr sz="2030">
              <a:latin typeface="Calibri"/>
              <a:cs typeface="Calibri"/>
            </a:endParaRPr>
          </a:p>
          <a:p>
            <a:pPr marL="200036" indent="-166977">
              <a:spcBef>
                <a:spcPts val="485"/>
              </a:spcBef>
              <a:buFont typeface="Arial MT"/>
              <a:buChar char="•"/>
              <a:tabLst>
                <a:tab pos="200595" algn="l"/>
              </a:tabLst>
            </a:pPr>
            <a:r>
              <a:rPr sz="2030" dirty="0">
                <a:latin typeface="Calibri"/>
                <a:cs typeface="Calibri"/>
              </a:rPr>
              <a:t>Lasix</a:t>
            </a:r>
            <a:r>
              <a:rPr sz="2030" spc="-9" dirty="0">
                <a:latin typeface="Calibri"/>
                <a:cs typeface="Calibri"/>
              </a:rPr>
              <a:t> </a:t>
            </a:r>
            <a:r>
              <a:rPr sz="2030" dirty="0">
                <a:latin typeface="Calibri"/>
                <a:cs typeface="Calibri"/>
              </a:rPr>
              <a:t>daily</a:t>
            </a:r>
            <a:r>
              <a:rPr sz="2030" spc="-9" dirty="0">
                <a:latin typeface="Calibri"/>
                <a:cs typeface="Calibri"/>
              </a:rPr>
              <a:t> </a:t>
            </a:r>
            <a:r>
              <a:rPr sz="2030" dirty="0">
                <a:latin typeface="Calibri"/>
                <a:cs typeface="Calibri"/>
              </a:rPr>
              <a:t>dose </a:t>
            </a:r>
            <a:r>
              <a:rPr sz="2030" spc="4" dirty="0">
                <a:latin typeface="Calibri"/>
                <a:cs typeface="Calibri"/>
              </a:rPr>
              <a:t>240</a:t>
            </a:r>
            <a:r>
              <a:rPr sz="2030" spc="-13" dirty="0">
                <a:latin typeface="Calibri"/>
                <a:cs typeface="Calibri"/>
              </a:rPr>
              <a:t> </a:t>
            </a:r>
            <a:r>
              <a:rPr sz="2030" spc="4" dirty="0">
                <a:latin typeface="Calibri"/>
                <a:cs typeface="Calibri"/>
              </a:rPr>
              <a:t>mg</a:t>
            </a:r>
            <a:r>
              <a:rPr sz="2030" spc="-13" dirty="0">
                <a:latin typeface="Calibri"/>
                <a:cs typeface="Calibri"/>
              </a:rPr>
              <a:t> </a:t>
            </a:r>
            <a:r>
              <a:rPr sz="2030" spc="-9" dirty="0">
                <a:latin typeface="Calibri"/>
                <a:cs typeface="Calibri"/>
              </a:rPr>
              <a:t>(day</a:t>
            </a:r>
            <a:r>
              <a:rPr sz="2030" spc="-4" dirty="0">
                <a:latin typeface="Calibri"/>
                <a:cs typeface="Calibri"/>
              </a:rPr>
              <a:t> </a:t>
            </a:r>
            <a:r>
              <a:rPr sz="2030" spc="4" dirty="0">
                <a:latin typeface="Calibri"/>
                <a:cs typeface="Calibri"/>
              </a:rPr>
              <a:t>1)</a:t>
            </a:r>
            <a:endParaRPr sz="2030">
              <a:latin typeface="Calibri"/>
              <a:cs typeface="Calibri"/>
            </a:endParaRPr>
          </a:p>
        </p:txBody>
      </p:sp>
      <p:sp>
        <p:nvSpPr>
          <p:cNvPr id="4" name="object 4"/>
          <p:cNvSpPr txBox="1"/>
          <p:nvPr/>
        </p:nvSpPr>
        <p:spPr>
          <a:xfrm>
            <a:off x="6266327" y="1768131"/>
            <a:ext cx="3032312" cy="2090255"/>
          </a:xfrm>
          <a:prstGeom prst="rect">
            <a:avLst/>
          </a:prstGeom>
        </p:spPr>
        <p:txBody>
          <a:bodyPr vert="horz" wrap="square" lIns="0" tIns="101413" rIns="0" bIns="0" rtlCol="0">
            <a:spAutoFit/>
          </a:bodyPr>
          <a:lstStyle/>
          <a:p>
            <a:pPr marL="469552">
              <a:spcBef>
                <a:spcPts val="799"/>
              </a:spcBef>
            </a:pPr>
            <a:r>
              <a:rPr sz="1456" spc="-4" dirty="0">
                <a:latin typeface="Calibri"/>
                <a:cs typeface="Calibri"/>
              </a:rPr>
              <a:t>INTERVENTIONS</a:t>
            </a:r>
            <a:endParaRPr sz="1456" dirty="0">
              <a:latin typeface="Calibri"/>
              <a:cs typeface="Calibri"/>
            </a:endParaRPr>
          </a:p>
          <a:p>
            <a:pPr>
              <a:spcBef>
                <a:spcPts val="31"/>
              </a:spcBef>
            </a:pPr>
            <a:endParaRPr sz="1015" dirty="0">
              <a:latin typeface="Calibri"/>
              <a:cs typeface="Calibri"/>
            </a:endParaRPr>
          </a:p>
          <a:p>
            <a:pPr marL="177623" marR="20172" indent="-166977">
              <a:lnSpc>
                <a:spcPts val="2206"/>
              </a:lnSpc>
              <a:buFont typeface="Arial MT"/>
              <a:buChar char="•"/>
              <a:tabLst>
                <a:tab pos="237017" algn="l"/>
                <a:tab pos="237577" algn="l"/>
              </a:tabLst>
            </a:pPr>
            <a:r>
              <a:rPr sz="1588" dirty="0"/>
              <a:t>	</a:t>
            </a:r>
            <a:r>
              <a:rPr sz="2030" dirty="0">
                <a:latin typeface="Calibri"/>
                <a:cs typeface="Calibri"/>
              </a:rPr>
              <a:t>Switched</a:t>
            </a:r>
            <a:r>
              <a:rPr sz="2030" spc="-40" dirty="0">
                <a:latin typeface="Calibri"/>
                <a:cs typeface="Calibri"/>
              </a:rPr>
              <a:t> </a:t>
            </a:r>
            <a:r>
              <a:rPr sz="2030" spc="-4" dirty="0">
                <a:latin typeface="Calibri"/>
                <a:cs typeface="Calibri"/>
              </a:rPr>
              <a:t>to</a:t>
            </a:r>
            <a:r>
              <a:rPr sz="2030" spc="-18" dirty="0">
                <a:latin typeface="Calibri"/>
                <a:cs typeface="Calibri"/>
              </a:rPr>
              <a:t> </a:t>
            </a:r>
            <a:r>
              <a:rPr sz="2030" dirty="0">
                <a:latin typeface="Calibri"/>
                <a:cs typeface="Calibri"/>
              </a:rPr>
              <a:t>Lasix</a:t>
            </a:r>
            <a:r>
              <a:rPr sz="2030" spc="-18" dirty="0">
                <a:latin typeface="Calibri"/>
                <a:cs typeface="Calibri"/>
              </a:rPr>
              <a:t> </a:t>
            </a:r>
            <a:r>
              <a:rPr sz="2030" dirty="0">
                <a:latin typeface="Calibri"/>
                <a:cs typeface="Calibri"/>
              </a:rPr>
              <a:t>drip</a:t>
            </a:r>
            <a:r>
              <a:rPr sz="2030" spc="-9" dirty="0">
                <a:latin typeface="Calibri"/>
                <a:cs typeface="Calibri"/>
              </a:rPr>
              <a:t> </a:t>
            </a:r>
            <a:r>
              <a:rPr sz="2030" dirty="0">
                <a:latin typeface="Calibri"/>
                <a:cs typeface="Calibri"/>
              </a:rPr>
              <a:t>(up- </a:t>
            </a:r>
            <a:r>
              <a:rPr sz="2030" spc="-446" dirty="0">
                <a:latin typeface="Calibri"/>
                <a:cs typeface="Calibri"/>
              </a:rPr>
              <a:t> </a:t>
            </a:r>
            <a:r>
              <a:rPr sz="2030" spc="-9" dirty="0">
                <a:latin typeface="Calibri"/>
                <a:cs typeface="Calibri"/>
              </a:rPr>
              <a:t>titrated</a:t>
            </a:r>
            <a:r>
              <a:rPr sz="2030" spc="-26" dirty="0">
                <a:latin typeface="Calibri"/>
                <a:cs typeface="Calibri"/>
              </a:rPr>
              <a:t> </a:t>
            </a:r>
            <a:r>
              <a:rPr sz="2030" spc="-4" dirty="0">
                <a:latin typeface="Calibri"/>
                <a:cs typeface="Calibri"/>
              </a:rPr>
              <a:t>to</a:t>
            </a:r>
            <a:r>
              <a:rPr sz="2030" spc="-9" dirty="0">
                <a:latin typeface="Calibri"/>
                <a:cs typeface="Calibri"/>
              </a:rPr>
              <a:t> </a:t>
            </a:r>
            <a:r>
              <a:rPr sz="2030" spc="4" dirty="0">
                <a:latin typeface="Calibri"/>
                <a:cs typeface="Calibri"/>
              </a:rPr>
              <a:t>20</a:t>
            </a:r>
            <a:r>
              <a:rPr sz="2030" spc="9" dirty="0">
                <a:latin typeface="Calibri"/>
                <a:cs typeface="Calibri"/>
              </a:rPr>
              <a:t> </a:t>
            </a:r>
            <a:r>
              <a:rPr sz="2030" spc="13" dirty="0">
                <a:latin typeface="Calibri"/>
                <a:cs typeface="Calibri"/>
              </a:rPr>
              <a:t>mg/hr)</a:t>
            </a:r>
            <a:endParaRPr sz="2030" dirty="0">
              <a:latin typeface="Calibri"/>
              <a:cs typeface="Calibri"/>
            </a:endParaRPr>
          </a:p>
          <a:p>
            <a:pPr marL="177623" marR="4483" indent="-166977">
              <a:lnSpc>
                <a:spcPts val="2188"/>
              </a:lnSpc>
              <a:spcBef>
                <a:spcPts val="750"/>
              </a:spcBef>
              <a:buFont typeface="Arial MT"/>
              <a:buChar char="•"/>
              <a:tabLst>
                <a:tab pos="178183" algn="l"/>
              </a:tabLst>
            </a:pPr>
            <a:r>
              <a:rPr sz="2030" spc="-9" dirty="0">
                <a:latin typeface="Calibri"/>
                <a:cs typeface="Calibri"/>
              </a:rPr>
              <a:t>Intermittent</a:t>
            </a:r>
            <a:r>
              <a:rPr sz="2030" spc="-26" dirty="0">
                <a:latin typeface="Calibri"/>
                <a:cs typeface="Calibri"/>
              </a:rPr>
              <a:t> </a:t>
            </a:r>
            <a:r>
              <a:rPr sz="2030" spc="4" dirty="0">
                <a:latin typeface="Calibri"/>
                <a:cs typeface="Calibri"/>
              </a:rPr>
              <a:t>NIPPV</a:t>
            </a:r>
            <a:r>
              <a:rPr sz="2030" spc="4" dirty="0">
                <a:latin typeface="Wingdings"/>
                <a:cs typeface="Wingdings"/>
              </a:rPr>
              <a:t></a:t>
            </a:r>
            <a:r>
              <a:rPr sz="2030" spc="-93" dirty="0">
                <a:latin typeface="Times New Roman"/>
                <a:cs typeface="Times New Roman"/>
              </a:rPr>
              <a:t> </a:t>
            </a:r>
            <a:r>
              <a:rPr sz="2030" spc="-4" dirty="0">
                <a:latin typeface="Calibri"/>
                <a:cs typeface="Calibri"/>
              </a:rPr>
              <a:t>nasal </a:t>
            </a:r>
            <a:r>
              <a:rPr sz="2030" spc="-446" dirty="0">
                <a:latin typeface="Calibri"/>
                <a:cs typeface="Calibri"/>
              </a:rPr>
              <a:t> </a:t>
            </a:r>
            <a:r>
              <a:rPr sz="2030" spc="-4" dirty="0">
                <a:latin typeface="Calibri"/>
                <a:cs typeface="Calibri"/>
              </a:rPr>
              <a:t>prongs</a:t>
            </a:r>
            <a:endParaRPr sz="2030" dirty="0">
              <a:latin typeface="Calibri"/>
              <a:cs typeface="Calibri"/>
            </a:endParaRPr>
          </a:p>
          <a:p>
            <a:pPr marL="177623" indent="-166977">
              <a:spcBef>
                <a:spcPts val="459"/>
              </a:spcBef>
              <a:buFont typeface="Arial MT"/>
              <a:buChar char="•"/>
              <a:tabLst>
                <a:tab pos="178183" algn="l"/>
              </a:tabLst>
            </a:pPr>
            <a:r>
              <a:rPr lang="en-GB" sz="2030" spc="-13" dirty="0">
                <a:latin typeface="Calibri"/>
                <a:cs typeface="Calibri"/>
              </a:rPr>
              <a:t>NTG</a:t>
            </a:r>
            <a:r>
              <a:rPr lang="uk-UA" sz="2030" spc="-40" dirty="0">
                <a:latin typeface="Calibri"/>
                <a:cs typeface="Calibri"/>
              </a:rPr>
              <a:t> </a:t>
            </a:r>
            <a:endParaRPr sz="2030" dirty="0">
              <a:latin typeface="Calibri"/>
              <a:cs typeface="Calibri"/>
            </a:endParaRPr>
          </a:p>
        </p:txBody>
      </p:sp>
      <p:graphicFrame>
        <p:nvGraphicFramePr>
          <p:cNvPr id="5" name="object 5"/>
          <p:cNvGraphicFramePr>
            <a:graphicFrameLocks noGrp="1"/>
          </p:cNvGraphicFramePr>
          <p:nvPr/>
        </p:nvGraphicFramePr>
        <p:xfrm>
          <a:off x="2119117" y="4389877"/>
          <a:ext cx="8052547" cy="1529345"/>
        </p:xfrm>
        <a:graphic>
          <a:graphicData uri="http://schemas.openxmlformats.org/drawingml/2006/table">
            <a:tbl>
              <a:tblPr firstRow="1" bandRow="1">
                <a:tableStyleId>{2D5ABB26-0587-4C30-8999-92F81FD0307C}</a:tableStyleId>
              </a:tblPr>
              <a:tblGrid>
                <a:gridCol w="1150844">
                  <a:extLst>
                    <a:ext uri="{9D8B030D-6E8A-4147-A177-3AD203B41FA5}">
                      <a16:colId xmlns:a16="http://schemas.microsoft.com/office/drawing/2014/main" val="20000"/>
                    </a:ext>
                  </a:extLst>
                </a:gridCol>
                <a:gridCol w="1176617">
                  <a:extLst>
                    <a:ext uri="{9D8B030D-6E8A-4147-A177-3AD203B41FA5}">
                      <a16:colId xmlns:a16="http://schemas.microsoft.com/office/drawing/2014/main" val="20001"/>
                    </a:ext>
                  </a:extLst>
                </a:gridCol>
                <a:gridCol w="1123950">
                  <a:extLst>
                    <a:ext uri="{9D8B030D-6E8A-4147-A177-3AD203B41FA5}">
                      <a16:colId xmlns:a16="http://schemas.microsoft.com/office/drawing/2014/main" val="20002"/>
                    </a:ext>
                  </a:extLst>
                </a:gridCol>
                <a:gridCol w="1149724">
                  <a:extLst>
                    <a:ext uri="{9D8B030D-6E8A-4147-A177-3AD203B41FA5}">
                      <a16:colId xmlns:a16="http://schemas.microsoft.com/office/drawing/2014/main" val="20003"/>
                    </a:ext>
                  </a:extLst>
                </a:gridCol>
                <a:gridCol w="1150844">
                  <a:extLst>
                    <a:ext uri="{9D8B030D-6E8A-4147-A177-3AD203B41FA5}">
                      <a16:colId xmlns:a16="http://schemas.microsoft.com/office/drawing/2014/main" val="20004"/>
                    </a:ext>
                  </a:extLst>
                </a:gridCol>
                <a:gridCol w="1149724">
                  <a:extLst>
                    <a:ext uri="{9D8B030D-6E8A-4147-A177-3AD203B41FA5}">
                      <a16:colId xmlns:a16="http://schemas.microsoft.com/office/drawing/2014/main" val="20005"/>
                    </a:ext>
                  </a:extLst>
                </a:gridCol>
                <a:gridCol w="1150844">
                  <a:extLst>
                    <a:ext uri="{9D8B030D-6E8A-4147-A177-3AD203B41FA5}">
                      <a16:colId xmlns:a16="http://schemas.microsoft.com/office/drawing/2014/main" val="20006"/>
                    </a:ext>
                  </a:extLst>
                </a:gridCol>
              </a:tblGrid>
              <a:tr h="466612">
                <a:tc>
                  <a:txBody>
                    <a:bodyPr/>
                    <a:lstStyle/>
                    <a:p>
                      <a:pPr marL="74295">
                        <a:lnSpc>
                          <a:spcPct val="100000"/>
                        </a:lnSpc>
                        <a:spcBef>
                          <a:spcPts val="240"/>
                        </a:spcBef>
                      </a:pPr>
                      <a:r>
                        <a:rPr sz="1300" b="1" spc="-20" dirty="0">
                          <a:solidFill>
                            <a:srgbClr val="FFFFFF"/>
                          </a:solidFill>
                          <a:latin typeface="Calibri"/>
                          <a:cs typeface="Calibri"/>
                        </a:rPr>
                        <a:t>Total</a:t>
                      </a:r>
                      <a:r>
                        <a:rPr sz="1300" b="1" spc="-25" dirty="0">
                          <a:solidFill>
                            <a:srgbClr val="FFFFFF"/>
                          </a:solidFill>
                          <a:latin typeface="Calibri"/>
                          <a:cs typeface="Calibri"/>
                        </a:rPr>
                        <a:t> </a:t>
                      </a:r>
                      <a:r>
                        <a:rPr sz="1300" b="1" spc="10" dirty="0">
                          <a:solidFill>
                            <a:srgbClr val="FFFFFF"/>
                          </a:solidFill>
                          <a:latin typeface="Calibri"/>
                          <a:cs typeface="Calibri"/>
                        </a:rPr>
                        <a:t>weight</a:t>
                      </a:r>
                      <a:r>
                        <a:rPr sz="1300" b="1" spc="-40" dirty="0">
                          <a:solidFill>
                            <a:srgbClr val="FFFFFF"/>
                          </a:solidFill>
                          <a:latin typeface="Calibri"/>
                          <a:cs typeface="Calibri"/>
                        </a:rPr>
                        <a:t> </a:t>
                      </a:r>
                      <a:r>
                        <a:rPr sz="1300" spc="300" dirty="0">
                          <a:solidFill>
                            <a:srgbClr val="FFFFFF"/>
                          </a:solidFill>
                          <a:latin typeface="Cambria Math"/>
                          <a:cs typeface="Cambria Math"/>
                        </a:rPr>
                        <a:t>𝗈</a:t>
                      </a:r>
                      <a:endParaRPr sz="1300">
                        <a:latin typeface="Cambria Math"/>
                        <a:cs typeface="Cambria Math"/>
                      </a:endParaRPr>
                    </a:p>
                  </a:txBody>
                  <a:tcPr marL="0" marR="0" marT="268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381000">
                        <a:lnSpc>
                          <a:spcPct val="102099"/>
                        </a:lnSpc>
                        <a:spcBef>
                          <a:spcPts val="190"/>
                        </a:spcBef>
                      </a:pPr>
                      <a:r>
                        <a:rPr sz="1300" b="1" spc="10" dirty="0">
                          <a:solidFill>
                            <a:srgbClr val="FFFFFF"/>
                          </a:solidFill>
                          <a:latin typeface="Calibri"/>
                          <a:cs typeface="Calibri"/>
                        </a:rPr>
                        <a:t>Daily</a:t>
                      </a:r>
                      <a:r>
                        <a:rPr sz="1300" b="1" spc="-70" dirty="0">
                          <a:solidFill>
                            <a:srgbClr val="FFFFFF"/>
                          </a:solidFill>
                          <a:latin typeface="Calibri"/>
                          <a:cs typeface="Calibri"/>
                        </a:rPr>
                        <a:t> </a:t>
                      </a:r>
                      <a:r>
                        <a:rPr sz="1300" b="1" spc="15" dirty="0">
                          <a:solidFill>
                            <a:srgbClr val="FFFFFF"/>
                          </a:solidFill>
                          <a:latin typeface="Calibri"/>
                          <a:cs typeface="Calibri"/>
                        </a:rPr>
                        <a:t>Urine </a:t>
                      </a:r>
                      <a:r>
                        <a:rPr sz="1300" b="1" spc="-310" dirty="0">
                          <a:solidFill>
                            <a:srgbClr val="FFFFFF"/>
                          </a:solidFill>
                          <a:latin typeface="Calibri"/>
                          <a:cs typeface="Calibri"/>
                        </a:rPr>
                        <a:t> </a:t>
                      </a:r>
                      <a:r>
                        <a:rPr sz="1300" b="1" spc="20" dirty="0">
                          <a:solidFill>
                            <a:srgbClr val="FFFFFF"/>
                          </a:solidFill>
                          <a:latin typeface="Calibri"/>
                          <a:cs typeface="Calibri"/>
                        </a:rPr>
                        <a:t>output</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342900" indent="42545">
                        <a:lnSpc>
                          <a:spcPct val="102099"/>
                        </a:lnSpc>
                        <a:spcBef>
                          <a:spcPts val="190"/>
                        </a:spcBef>
                      </a:pPr>
                      <a:r>
                        <a:rPr sz="1300" b="1" spc="-20" dirty="0">
                          <a:solidFill>
                            <a:srgbClr val="FFFFFF"/>
                          </a:solidFill>
                          <a:latin typeface="Calibri"/>
                          <a:cs typeface="Calibri"/>
                        </a:rPr>
                        <a:t>Total</a:t>
                      </a:r>
                      <a:r>
                        <a:rPr sz="1300" b="1" spc="-55" dirty="0">
                          <a:solidFill>
                            <a:srgbClr val="FFFFFF"/>
                          </a:solidFill>
                          <a:latin typeface="Calibri"/>
                          <a:cs typeface="Calibri"/>
                        </a:rPr>
                        <a:t> </a:t>
                      </a:r>
                      <a:r>
                        <a:rPr sz="1300" b="1" spc="10" dirty="0">
                          <a:solidFill>
                            <a:srgbClr val="FFFFFF"/>
                          </a:solidFill>
                          <a:latin typeface="Calibri"/>
                          <a:cs typeface="Calibri"/>
                        </a:rPr>
                        <a:t>Fluid </a:t>
                      </a:r>
                      <a:r>
                        <a:rPr sz="1300" b="1" spc="-315" dirty="0">
                          <a:solidFill>
                            <a:srgbClr val="FFFFFF"/>
                          </a:solidFill>
                          <a:latin typeface="Calibri"/>
                          <a:cs typeface="Calibri"/>
                        </a:rPr>
                        <a:t> </a:t>
                      </a:r>
                      <a:r>
                        <a:rPr sz="1300" b="1" spc="15" dirty="0">
                          <a:solidFill>
                            <a:srgbClr val="FFFFFF"/>
                          </a:solidFill>
                          <a:latin typeface="Calibri"/>
                          <a:cs typeface="Calibri"/>
                        </a:rPr>
                        <a:t>balance</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0" dirty="0">
                          <a:solidFill>
                            <a:srgbClr val="FFFFFF"/>
                          </a:solidFill>
                          <a:latin typeface="Calibri"/>
                          <a:cs typeface="Calibri"/>
                        </a:rPr>
                        <a:t>Creatinine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5" dirty="0">
                          <a:solidFill>
                            <a:srgbClr val="FFFFFF"/>
                          </a:solidFill>
                          <a:latin typeface="Calibri"/>
                          <a:cs typeface="Calibri"/>
                        </a:rPr>
                        <a:t>Hct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20" dirty="0">
                          <a:solidFill>
                            <a:srgbClr val="FFFFFF"/>
                          </a:solidFill>
                          <a:latin typeface="Calibri"/>
                          <a:cs typeface="Calibri"/>
                        </a:rPr>
                        <a:t>Sodium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930">
                        <a:lnSpc>
                          <a:spcPct val="100000"/>
                        </a:lnSpc>
                        <a:spcBef>
                          <a:spcPts val="229"/>
                        </a:spcBef>
                      </a:pPr>
                      <a:r>
                        <a:rPr sz="1300" b="1" spc="10" dirty="0">
                          <a:solidFill>
                            <a:srgbClr val="FFFFFF"/>
                          </a:solidFill>
                          <a:latin typeface="Calibri"/>
                          <a:cs typeface="Calibri"/>
                        </a:rPr>
                        <a:t>Potassium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extLst>
                  <a:ext uri="{0D108BD9-81ED-4DB2-BD59-A6C34878D82A}">
                    <a16:rowId xmlns:a16="http://schemas.microsoft.com/office/drawing/2014/main" val="10000"/>
                  </a:ext>
                </a:extLst>
              </a:tr>
              <a:tr h="864645">
                <a:tc>
                  <a:txBody>
                    <a:bodyPr/>
                    <a:lstStyle/>
                    <a:p>
                      <a:pPr marL="74295">
                        <a:lnSpc>
                          <a:spcPct val="100000"/>
                        </a:lnSpc>
                        <a:spcBef>
                          <a:spcPts val="229"/>
                        </a:spcBef>
                      </a:pPr>
                      <a:r>
                        <a:rPr sz="1300" spc="15" dirty="0">
                          <a:latin typeface="Calibri"/>
                          <a:cs typeface="Calibri"/>
                        </a:rPr>
                        <a:t>-1</a:t>
                      </a:r>
                      <a:r>
                        <a:rPr sz="1300" spc="-20" dirty="0">
                          <a:latin typeface="Calibri"/>
                          <a:cs typeface="Calibri"/>
                        </a:rPr>
                        <a:t> </a:t>
                      </a:r>
                      <a:r>
                        <a:rPr sz="1300" spc="15" dirty="0">
                          <a:latin typeface="Calibri"/>
                          <a:cs typeface="Calibri"/>
                        </a:rPr>
                        <a:t>kg</a:t>
                      </a:r>
                      <a:r>
                        <a:rPr sz="1300" spc="-10" dirty="0">
                          <a:latin typeface="Calibri"/>
                          <a:cs typeface="Calibri"/>
                        </a:rPr>
                        <a:t> </a:t>
                      </a:r>
                      <a:r>
                        <a:rPr sz="1300" spc="15" dirty="0">
                          <a:latin typeface="Calibri"/>
                          <a:cs typeface="Calibri"/>
                        </a:rPr>
                        <a:t>(0.17/40</a:t>
                      </a:r>
                      <a:endParaRPr sz="1300">
                        <a:latin typeface="Calibri"/>
                        <a:cs typeface="Calibri"/>
                      </a:endParaRPr>
                    </a:p>
                    <a:p>
                      <a:pPr marL="74295" marR="290195">
                        <a:lnSpc>
                          <a:spcPts val="1789"/>
                        </a:lnSpc>
                        <a:spcBef>
                          <a:spcPts val="50"/>
                        </a:spcBef>
                      </a:pPr>
                      <a:r>
                        <a:rPr sz="1300" spc="20" dirty="0">
                          <a:latin typeface="Calibri"/>
                          <a:cs typeface="Calibri"/>
                        </a:rPr>
                        <a:t>mg </a:t>
                      </a:r>
                      <a:r>
                        <a:rPr sz="1300" spc="25" dirty="0">
                          <a:latin typeface="Calibri"/>
                          <a:cs typeface="Calibri"/>
                        </a:rPr>
                        <a:t> </a:t>
                      </a:r>
                      <a:r>
                        <a:rPr sz="1300" dirty="0">
                          <a:latin typeface="Calibri"/>
                          <a:cs typeface="Calibri"/>
                        </a:rPr>
                        <a:t>f</a:t>
                      </a:r>
                      <a:r>
                        <a:rPr sz="1300" spc="-5" dirty="0">
                          <a:latin typeface="Calibri"/>
                          <a:cs typeface="Calibri"/>
                        </a:rPr>
                        <a:t>u</a:t>
                      </a:r>
                      <a:r>
                        <a:rPr sz="1300" spc="-30" dirty="0">
                          <a:latin typeface="Calibri"/>
                          <a:cs typeface="Calibri"/>
                        </a:rPr>
                        <a:t>r</a:t>
                      </a:r>
                      <a:r>
                        <a:rPr sz="1300" spc="-10" dirty="0">
                          <a:latin typeface="Calibri"/>
                          <a:cs typeface="Calibri"/>
                        </a:rPr>
                        <a:t>o</a:t>
                      </a:r>
                      <a:r>
                        <a:rPr sz="1300" spc="5" dirty="0">
                          <a:latin typeface="Calibri"/>
                          <a:cs typeface="Calibri"/>
                        </a:rPr>
                        <a:t>s</a:t>
                      </a:r>
                      <a:r>
                        <a:rPr sz="1300" dirty="0">
                          <a:latin typeface="Calibri"/>
                          <a:cs typeface="Calibri"/>
                        </a:rPr>
                        <a:t>e</a:t>
                      </a:r>
                      <a:r>
                        <a:rPr sz="1300" spc="-5" dirty="0">
                          <a:latin typeface="Calibri"/>
                          <a:cs typeface="Calibri"/>
                        </a:rPr>
                        <a:t>m</a:t>
                      </a:r>
                      <a:r>
                        <a:rPr sz="1300" spc="-10" dirty="0">
                          <a:latin typeface="Calibri"/>
                          <a:cs typeface="Calibri"/>
                        </a:rPr>
                        <a:t>i</a:t>
                      </a:r>
                      <a:r>
                        <a:rPr sz="1300" spc="-5" dirty="0">
                          <a:latin typeface="Calibri"/>
                          <a:cs typeface="Calibri"/>
                        </a:rPr>
                        <a:t>d</a:t>
                      </a:r>
                      <a:r>
                        <a:rPr sz="1300" dirty="0">
                          <a:latin typeface="Calibri"/>
                          <a:cs typeface="Calibri"/>
                        </a:rPr>
                        <a:t>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15" dirty="0">
                          <a:latin typeface="Calibri"/>
                          <a:cs typeface="Calibri"/>
                        </a:rPr>
                        <a:t>1783</a:t>
                      </a:r>
                      <a:r>
                        <a:rPr sz="1300" spc="-25" dirty="0">
                          <a:latin typeface="Calibri"/>
                          <a:cs typeface="Calibri"/>
                        </a:rPr>
                        <a:t> </a:t>
                      </a:r>
                      <a:r>
                        <a:rPr sz="1300" spc="20" dirty="0">
                          <a:latin typeface="Calibri"/>
                          <a:cs typeface="Calibri"/>
                        </a:rPr>
                        <a:t>mL</a:t>
                      </a:r>
                      <a:r>
                        <a:rPr sz="1300" dirty="0">
                          <a:latin typeface="Calibri"/>
                          <a:cs typeface="Calibri"/>
                        </a:rPr>
                        <a:t> </a:t>
                      </a:r>
                      <a:r>
                        <a:rPr sz="1300" spc="10" dirty="0">
                          <a:latin typeface="Calibri"/>
                          <a:cs typeface="Calibri"/>
                        </a:rPr>
                        <a:t>(0.77</a:t>
                      </a:r>
                      <a:endParaRPr sz="1300">
                        <a:latin typeface="Calibri"/>
                        <a:cs typeface="Calibri"/>
                      </a:endParaRPr>
                    </a:p>
                    <a:p>
                      <a:pPr marL="74295">
                        <a:lnSpc>
                          <a:spcPct val="100000"/>
                        </a:lnSpc>
                        <a:spcBef>
                          <a:spcPts val="35"/>
                        </a:spcBef>
                      </a:pPr>
                      <a:r>
                        <a:rPr sz="1300" spc="15" dirty="0">
                          <a:latin typeface="Calibri"/>
                          <a:cs typeface="Calibri"/>
                        </a:rPr>
                        <a:t>ml/kg/hr)</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10" dirty="0">
                          <a:latin typeface="Calibri"/>
                          <a:cs typeface="Calibri"/>
                        </a:rPr>
                        <a:t>-</a:t>
                      </a:r>
                      <a:r>
                        <a:rPr sz="1300" spc="-20" dirty="0">
                          <a:latin typeface="Calibri"/>
                          <a:cs typeface="Calibri"/>
                        </a:rPr>
                        <a:t> </a:t>
                      </a:r>
                      <a:r>
                        <a:rPr sz="1300" spc="10" dirty="0">
                          <a:latin typeface="Calibri"/>
                          <a:cs typeface="Calibri"/>
                        </a:rPr>
                        <a:t>1.4</a:t>
                      </a:r>
                      <a:r>
                        <a:rPr sz="1300" spc="-15" dirty="0">
                          <a:latin typeface="Calibri"/>
                          <a:cs typeface="Calibri"/>
                        </a:rPr>
                        <a:t> </a:t>
                      </a:r>
                      <a:r>
                        <a:rPr sz="1300" spc="15" dirty="0">
                          <a:latin typeface="Calibri"/>
                          <a:cs typeface="Calibri"/>
                        </a:rPr>
                        <a:t>L</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10" dirty="0">
                          <a:latin typeface="Calibri"/>
                          <a:cs typeface="Calibri"/>
                        </a:rPr>
                        <a:t>2.7</a:t>
                      </a:r>
                      <a:r>
                        <a:rPr sz="1300" spc="-15" dirty="0">
                          <a:latin typeface="Calibri"/>
                          <a:cs typeface="Calibri"/>
                        </a:rPr>
                        <a:t> </a:t>
                      </a:r>
                      <a:r>
                        <a:rPr sz="1300" spc="25" dirty="0">
                          <a:latin typeface="Calibri"/>
                          <a:cs typeface="Calibri"/>
                        </a:rPr>
                        <a:t>mg/dL</a:t>
                      </a:r>
                      <a:r>
                        <a:rPr sz="1300" spc="5" dirty="0">
                          <a:latin typeface="Calibri"/>
                          <a:cs typeface="Calibri"/>
                        </a:rPr>
                        <a:t> </a:t>
                      </a:r>
                      <a:r>
                        <a:rPr sz="1300" b="1" spc="30" dirty="0">
                          <a:solidFill>
                            <a:srgbClr val="C00000"/>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20" dirty="0">
                          <a:latin typeface="Calibri"/>
                          <a:cs typeface="Calibri"/>
                        </a:rPr>
                        <a:t>34%</a:t>
                      </a:r>
                      <a:r>
                        <a:rPr sz="1300" spc="-40" dirty="0">
                          <a:latin typeface="Calibri"/>
                          <a:cs typeface="Calibri"/>
                        </a:rPr>
                        <a:t> </a:t>
                      </a:r>
                      <a:r>
                        <a:rPr sz="1300" b="1" spc="30" dirty="0">
                          <a:solidFill>
                            <a:srgbClr val="0D0D0D"/>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15" dirty="0">
                          <a:latin typeface="Calibri"/>
                          <a:cs typeface="Calibri"/>
                        </a:rPr>
                        <a:t>129</a:t>
                      </a:r>
                      <a:r>
                        <a:rPr sz="1300" spc="-15" dirty="0">
                          <a:latin typeface="Calibri"/>
                          <a:cs typeface="Calibri"/>
                        </a:rPr>
                        <a:t> </a:t>
                      </a:r>
                      <a:r>
                        <a:rPr sz="1300" spc="15" dirty="0">
                          <a:latin typeface="Calibri"/>
                          <a:cs typeface="Calibri"/>
                        </a:rPr>
                        <a:t>mmol/L</a:t>
                      </a:r>
                      <a:r>
                        <a:rPr sz="1300" spc="-1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10" dirty="0">
                          <a:latin typeface="Calibri"/>
                          <a:cs typeface="Calibri"/>
                        </a:rPr>
                        <a:t>4.1</a:t>
                      </a:r>
                      <a:r>
                        <a:rPr sz="1300" spc="-15" dirty="0">
                          <a:latin typeface="Calibri"/>
                          <a:cs typeface="Calibri"/>
                        </a:rPr>
                        <a:t> </a:t>
                      </a:r>
                      <a:r>
                        <a:rPr sz="1300" spc="15" dirty="0">
                          <a:latin typeface="Calibri"/>
                          <a:cs typeface="Calibri"/>
                        </a:rPr>
                        <a:t>mmol/L</a:t>
                      </a:r>
                      <a:r>
                        <a:rPr sz="1300" spc="-5" dirty="0">
                          <a:latin typeface="Calibri"/>
                          <a:cs typeface="Calibri"/>
                        </a:rPr>
                        <a:t> </a:t>
                      </a:r>
                      <a:r>
                        <a:rPr sz="1300" b="1" spc="30" dirty="0">
                          <a:solidFill>
                            <a:srgbClr val="C00000"/>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extLst>
                  <a:ext uri="{0D108BD9-81ED-4DB2-BD59-A6C34878D82A}">
                    <a16:rowId xmlns:a16="http://schemas.microsoft.com/office/drawing/2014/main" val="10001"/>
                  </a:ext>
                </a:extLst>
              </a:tr>
            </a:tbl>
          </a:graphicData>
        </a:graphic>
      </p:graphicFrame>
      <p:sp>
        <p:nvSpPr>
          <p:cNvPr id="6" name="object 6"/>
          <p:cNvSpPr txBox="1"/>
          <p:nvPr/>
        </p:nvSpPr>
        <p:spPr>
          <a:xfrm>
            <a:off x="2545527" y="1778597"/>
            <a:ext cx="1016374" cy="235917"/>
          </a:xfrm>
          <a:prstGeom prst="rect">
            <a:avLst/>
          </a:prstGeom>
        </p:spPr>
        <p:txBody>
          <a:bodyPr vert="horz" wrap="square" lIns="0" tIns="11766" rIns="0" bIns="0" rtlCol="0">
            <a:spAutoFit/>
          </a:bodyPr>
          <a:lstStyle/>
          <a:p>
            <a:pPr marL="11206">
              <a:spcBef>
                <a:spcPts val="93"/>
              </a:spcBef>
            </a:pPr>
            <a:r>
              <a:rPr sz="1456" dirty="0">
                <a:latin typeface="Calibri"/>
                <a:cs typeface="Calibri"/>
              </a:rPr>
              <a:t>A</a:t>
            </a:r>
            <a:r>
              <a:rPr sz="1456" spc="-9" dirty="0">
                <a:latin typeface="Calibri"/>
                <a:cs typeface="Calibri"/>
              </a:rPr>
              <a:t>SS</a:t>
            </a:r>
            <a:r>
              <a:rPr sz="1456" spc="-18" dirty="0">
                <a:latin typeface="Calibri"/>
                <a:cs typeface="Calibri"/>
              </a:rPr>
              <a:t>E</a:t>
            </a:r>
            <a:r>
              <a:rPr sz="1456" spc="-9" dirty="0">
                <a:latin typeface="Calibri"/>
                <a:cs typeface="Calibri"/>
              </a:rPr>
              <a:t>SS</a:t>
            </a:r>
            <a:r>
              <a:rPr sz="1456" spc="4" dirty="0">
                <a:latin typeface="Calibri"/>
                <a:cs typeface="Calibri"/>
              </a:rPr>
              <a:t>M</a:t>
            </a:r>
            <a:r>
              <a:rPr sz="1456" spc="-9" dirty="0">
                <a:latin typeface="Calibri"/>
                <a:cs typeface="Calibri"/>
              </a:rPr>
              <a:t>E</a:t>
            </a:r>
            <a:r>
              <a:rPr sz="1456" spc="-4" dirty="0">
                <a:latin typeface="Calibri"/>
                <a:cs typeface="Calibri"/>
              </a:rPr>
              <a:t>N</a:t>
            </a:r>
            <a:r>
              <a:rPr sz="1456" dirty="0">
                <a:latin typeface="Calibri"/>
                <a:cs typeface="Calibri"/>
              </a:rPr>
              <a:t>T</a:t>
            </a:r>
            <a:endParaRPr sz="1456">
              <a:latin typeface="Calibri"/>
              <a:cs typeface="Calibri"/>
            </a:endParaRPr>
          </a:p>
        </p:txBody>
      </p:sp>
      <p:sp>
        <p:nvSpPr>
          <p:cNvPr id="7" name="object 7"/>
          <p:cNvSpPr/>
          <p:nvPr/>
        </p:nvSpPr>
        <p:spPr>
          <a:xfrm>
            <a:off x="1944893" y="2152874"/>
            <a:ext cx="4129928" cy="2110068"/>
          </a:xfrm>
          <a:custGeom>
            <a:avLst/>
            <a:gdLst/>
            <a:ahLst/>
            <a:cxnLst/>
            <a:rect l="l" t="t" r="r" b="b"/>
            <a:pathLst>
              <a:path w="4680585" h="2391410">
                <a:moveTo>
                  <a:pt x="4680204" y="2391156"/>
                </a:moveTo>
                <a:lnTo>
                  <a:pt x="4680204" y="0"/>
                </a:lnTo>
                <a:lnTo>
                  <a:pt x="0" y="0"/>
                </a:lnTo>
                <a:lnTo>
                  <a:pt x="0" y="2391156"/>
                </a:lnTo>
                <a:lnTo>
                  <a:pt x="24384" y="2391156"/>
                </a:lnTo>
                <a:lnTo>
                  <a:pt x="24384" y="47244"/>
                </a:lnTo>
                <a:lnTo>
                  <a:pt x="47244" y="24384"/>
                </a:lnTo>
                <a:lnTo>
                  <a:pt x="47244" y="47244"/>
                </a:lnTo>
                <a:lnTo>
                  <a:pt x="4632960" y="47244"/>
                </a:lnTo>
                <a:lnTo>
                  <a:pt x="4632960" y="24384"/>
                </a:lnTo>
                <a:lnTo>
                  <a:pt x="4655820" y="47244"/>
                </a:lnTo>
                <a:lnTo>
                  <a:pt x="4655820" y="2391156"/>
                </a:lnTo>
                <a:lnTo>
                  <a:pt x="4680204" y="2391156"/>
                </a:lnTo>
                <a:close/>
              </a:path>
              <a:path w="4680585" h="2391410">
                <a:moveTo>
                  <a:pt x="47244" y="47244"/>
                </a:moveTo>
                <a:lnTo>
                  <a:pt x="47244" y="24384"/>
                </a:lnTo>
                <a:lnTo>
                  <a:pt x="24384" y="47244"/>
                </a:lnTo>
                <a:lnTo>
                  <a:pt x="47244" y="47244"/>
                </a:lnTo>
                <a:close/>
              </a:path>
              <a:path w="4680585" h="2391410">
                <a:moveTo>
                  <a:pt x="47244" y="2343912"/>
                </a:moveTo>
                <a:lnTo>
                  <a:pt x="47244" y="47244"/>
                </a:lnTo>
                <a:lnTo>
                  <a:pt x="24384" y="47244"/>
                </a:lnTo>
                <a:lnTo>
                  <a:pt x="24384" y="2343912"/>
                </a:lnTo>
                <a:lnTo>
                  <a:pt x="47244" y="2343912"/>
                </a:lnTo>
                <a:close/>
              </a:path>
              <a:path w="4680585" h="2391410">
                <a:moveTo>
                  <a:pt x="4655820" y="2343912"/>
                </a:moveTo>
                <a:lnTo>
                  <a:pt x="24384" y="2343912"/>
                </a:lnTo>
                <a:lnTo>
                  <a:pt x="47244" y="2368296"/>
                </a:lnTo>
                <a:lnTo>
                  <a:pt x="47244" y="2391156"/>
                </a:lnTo>
                <a:lnTo>
                  <a:pt x="4632960" y="2391156"/>
                </a:lnTo>
                <a:lnTo>
                  <a:pt x="4632960" y="2368296"/>
                </a:lnTo>
                <a:lnTo>
                  <a:pt x="4655820" y="2343912"/>
                </a:lnTo>
                <a:close/>
              </a:path>
              <a:path w="4680585" h="2391410">
                <a:moveTo>
                  <a:pt x="47244" y="2391156"/>
                </a:moveTo>
                <a:lnTo>
                  <a:pt x="47244" y="2368296"/>
                </a:lnTo>
                <a:lnTo>
                  <a:pt x="24384" y="2343912"/>
                </a:lnTo>
                <a:lnTo>
                  <a:pt x="24384" y="2391156"/>
                </a:lnTo>
                <a:lnTo>
                  <a:pt x="47244" y="2391156"/>
                </a:lnTo>
                <a:close/>
              </a:path>
              <a:path w="4680585" h="2391410">
                <a:moveTo>
                  <a:pt x="4655820" y="47244"/>
                </a:moveTo>
                <a:lnTo>
                  <a:pt x="4632960" y="24384"/>
                </a:lnTo>
                <a:lnTo>
                  <a:pt x="4632960" y="47244"/>
                </a:lnTo>
                <a:lnTo>
                  <a:pt x="4655820" y="47244"/>
                </a:lnTo>
                <a:close/>
              </a:path>
              <a:path w="4680585" h="2391410">
                <a:moveTo>
                  <a:pt x="4655820" y="2343912"/>
                </a:moveTo>
                <a:lnTo>
                  <a:pt x="4655820" y="47244"/>
                </a:lnTo>
                <a:lnTo>
                  <a:pt x="4632960" y="47244"/>
                </a:lnTo>
                <a:lnTo>
                  <a:pt x="4632960" y="2343912"/>
                </a:lnTo>
                <a:lnTo>
                  <a:pt x="4655820" y="2343912"/>
                </a:lnTo>
                <a:close/>
              </a:path>
              <a:path w="4680585" h="2391410">
                <a:moveTo>
                  <a:pt x="4655820" y="2391156"/>
                </a:moveTo>
                <a:lnTo>
                  <a:pt x="4655820" y="2343912"/>
                </a:lnTo>
                <a:lnTo>
                  <a:pt x="4632960" y="2368296"/>
                </a:lnTo>
                <a:lnTo>
                  <a:pt x="4632960" y="2391156"/>
                </a:lnTo>
                <a:lnTo>
                  <a:pt x="4655820" y="2391156"/>
                </a:lnTo>
                <a:close/>
              </a:path>
            </a:pathLst>
          </a:custGeom>
          <a:solidFill>
            <a:srgbClr val="FF0000"/>
          </a:solidFill>
        </p:spPr>
        <p:txBody>
          <a:bodyPr wrap="square" lIns="0" tIns="0" rIns="0" bIns="0" rtlCol="0"/>
          <a:lstStyle/>
          <a:p>
            <a:endParaRPr sz="1588"/>
          </a:p>
        </p:txBody>
      </p:sp>
      <p:sp>
        <p:nvSpPr>
          <p:cNvPr id="8" name="object 8"/>
          <p:cNvSpPr/>
          <p:nvPr/>
        </p:nvSpPr>
        <p:spPr>
          <a:xfrm>
            <a:off x="6190130" y="2212042"/>
            <a:ext cx="4129928" cy="1884269"/>
          </a:xfrm>
          <a:custGeom>
            <a:avLst/>
            <a:gdLst/>
            <a:ahLst/>
            <a:cxnLst/>
            <a:rect l="l" t="t" r="r" b="b"/>
            <a:pathLst>
              <a:path w="4680584" h="2135504">
                <a:moveTo>
                  <a:pt x="4680204" y="2135124"/>
                </a:moveTo>
                <a:lnTo>
                  <a:pt x="4680204" y="0"/>
                </a:lnTo>
                <a:lnTo>
                  <a:pt x="0" y="0"/>
                </a:lnTo>
                <a:lnTo>
                  <a:pt x="0" y="2135124"/>
                </a:lnTo>
                <a:lnTo>
                  <a:pt x="24384" y="2135124"/>
                </a:lnTo>
                <a:lnTo>
                  <a:pt x="24384" y="47244"/>
                </a:lnTo>
                <a:lnTo>
                  <a:pt x="47244" y="24384"/>
                </a:lnTo>
                <a:lnTo>
                  <a:pt x="47244" y="47244"/>
                </a:lnTo>
                <a:lnTo>
                  <a:pt x="4632960" y="47244"/>
                </a:lnTo>
                <a:lnTo>
                  <a:pt x="4632960" y="24384"/>
                </a:lnTo>
                <a:lnTo>
                  <a:pt x="4655820" y="47244"/>
                </a:lnTo>
                <a:lnTo>
                  <a:pt x="4655820" y="2135124"/>
                </a:lnTo>
                <a:lnTo>
                  <a:pt x="4680204" y="2135124"/>
                </a:lnTo>
                <a:close/>
              </a:path>
              <a:path w="4680584" h="2135504">
                <a:moveTo>
                  <a:pt x="47244" y="47244"/>
                </a:moveTo>
                <a:lnTo>
                  <a:pt x="47244" y="24384"/>
                </a:lnTo>
                <a:lnTo>
                  <a:pt x="24384" y="47244"/>
                </a:lnTo>
                <a:lnTo>
                  <a:pt x="47244" y="47244"/>
                </a:lnTo>
                <a:close/>
              </a:path>
              <a:path w="4680584" h="2135504">
                <a:moveTo>
                  <a:pt x="47244" y="2087880"/>
                </a:moveTo>
                <a:lnTo>
                  <a:pt x="47244" y="47244"/>
                </a:lnTo>
                <a:lnTo>
                  <a:pt x="24384" y="47244"/>
                </a:lnTo>
                <a:lnTo>
                  <a:pt x="24384" y="2087880"/>
                </a:lnTo>
                <a:lnTo>
                  <a:pt x="47244" y="2087880"/>
                </a:lnTo>
                <a:close/>
              </a:path>
              <a:path w="4680584" h="2135504">
                <a:moveTo>
                  <a:pt x="4655820" y="2087880"/>
                </a:moveTo>
                <a:lnTo>
                  <a:pt x="24384" y="2087880"/>
                </a:lnTo>
                <a:lnTo>
                  <a:pt x="47244" y="2110740"/>
                </a:lnTo>
                <a:lnTo>
                  <a:pt x="47244" y="2135124"/>
                </a:lnTo>
                <a:lnTo>
                  <a:pt x="4632960" y="2135124"/>
                </a:lnTo>
                <a:lnTo>
                  <a:pt x="4632960" y="2110740"/>
                </a:lnTo>
                <a:lnTo>
                  <a:pt x="4655820" y="2087880"/>
                </a:lnTo>
                <a:close/>
              </a:path>
              <a:path w="4680584" h="2135504">
                <a:moveTo>
                  <a:pt x="47244" y="2135124"/>
                </a:moveTo>
                <a:lnTo>
                  <a:pt x="47244" y="2110740"/>
                </a:lnTo>
                <a:lnTo>
                  <a:pt x="24384" y="2087880"/>
                </a:lnTo>
                <a:lnTo>
                  <a:pt x="24384" y="2135124"/>
                </a:lnTo>
                <a:lnTo>
                  <a:pt x="47244" y="2135124"/>
                </a:lnTo>
                <a:close/>
              </a:path>
              <a:path w="4680584" h="2135504">
                <a:moveTo>
                  <a:pt x="4655820" y="47244"/>
                </a:moveTo>
                <a:lnTo>
                  <a:pt x="4632960" y="24384"/>
                </a:lnTo>
                <a:lnTo>
                  <a:pt x="4632960" y="47244"/>
                </a:lnTo>
                <a:lnTo>
                  <a:pt x="4655820" y="47244"/>
                </a:lnTo>
                <a:close/>
              </a:path>
              <a:path w="4680584" h="2135504">
                <a:moveTo>
                  <a:pt x="4655820" y="2087880"/>
                </a:moveTo>
                <a:lnTo>
                  <a:pt x="4655820" y="47244"/>
                </a:lnTo>
                <a:lnTo>
                  <a:pt x="4632960" y="47244"/>
                </a:lnTo>
                <a:lnTo>
                  <a:pt x="4632960" y="2087880"/>
                </a:lnTo>
                <a:lnTo>
                  <a:pt x="4655820" y="2087880"/>
                </a:lnTo>
                <a:close/>
              </a:path>
              <a:path w="4680584" h="2135504">
                <a:moveTo>
                  <a:pt x="4655820" y="2135124"/>
                </a:moveTo>
                <a:lnTo>
                  <a:pt x="4655820" y="2087880"/>
                </a:lnTo>
                <a:lnTo>
                  <a:pt x="4632960" y="2110740"/>
                </a:lnTo>
                <a:lnTo>
                  <a:pt x="4632960" y="2135124"/>
                </a:lnTo>
                <a:lnTo>
                  <a:pt x="4655820" y="2135124"/>
                </a:lnTo>
                <a:close/>
              </a:path>
            </a:pathLst>
          </a:custGeom>
          <a:solidFill>
            <a:srgbClr val="00AF4F"/>
          </a:solidFill>
        </p:spPr>
        <p:txBody>
          <a:bodyPr wrap="square" lIns="0" tIns="0" rIns="0" bIns="0" rtlCol="0"/>
          <a:lstStyle/>
          <a:p>
            <a:endParaRPr sz="1588"/>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80127" y="1148952"/>
            <a:ext cx="1726205" cy="692384"/>
          </a:xfrm>
          <a:prstGeom prst="rect">
            <a:avLst/>
          </a:prstGeom>
        </p:spPr>
        <p:txBody>
          <a:bodyPr vert="horz" wrap="square" lIns="0" tIns="15128" rIns="0" bIns="0" rtlCol="0" anchor="ctr">
            <a:spAutoFit/>
          </a:bodyPr>
          <a:lstStyle/>
          <a:p>
            <a:pPr marL="11206">
              <a:lnSpc>
                <a:spcPct val="100000"/>
              </a:lnSpc>
              <a:spcBef>
                <a:spcPts val="119"/>
              </a:spcBef>
            </a:pPr>
            <a:r>
              <a:rPr spc="-26" dirty="0"/>
              <a:t>Day</a:t>
            </a:r>
            <a:r>
              <a:rPr spc="-128" dirty="0"/>
              <a:t> </a:t>
            </a:r>
            <a:r>
              <a:rPr spc="13" dirty="0"/>
              <a:t>3</a:t>
            </a:r>
          </a:p>
        </p:txBody>
      </p:sp>
      <p:sp>
        <p:nvSpPr>
          <p:cNvPr id="3" name="object 3"/>
          <p:cNvSpPr txBox="1"/>
          <p:nvPr/>
        </p:nvSpPr>
        <p:spPr>
          <a:xfrm>
            <a:off x="2301240" y="2235796"/>
            <a:ext cx="3558428" cy="1646370"/>
          </a:xfrm>
          <a:prstGeom prst="rect">
            <a:avLst/>
          </a:prstGeom>
        </p:spPr>
        <p:txBody>
          <a:bodyPr vert="horz" wrap="square" lIns="0" tIns="46504" rIns="0" bIns="0" rtlCol="0">
            <a:spAutoFit/>
          </a:bodyPr>
          <a:lstStyle/>
          <a:p>
            <a:pPr marL="200036" marR="26896" indent="-166977">
              <a:lnSpc>
                <a:spcPts val="2206"/>
              </a:lnSpc>
              <a:spcBef>
                <a:spcPts val="366"/>
              </a:spcBef>
              <a:buFont typeface="Arial MT"/>
              <a:buChar char="•"/>
              <a:tabLst>
                <a:tab pos="200595" algn="l"/>
              </a:tabLst>
            </a:pPr>
            <a:r>
              <a:rPr sz="2030" spc="4" dirty="0">
                <a:latin typeface="Calibri"/>
                <a:cs typeface="Calibri"/>
              </a:rPr>
              <a:t>HR: 91 </a:t>
            </a:r>
            <a:r>
              <a:rPr sz="2030" dirty="0">
                <a:latin typeface="Calibri"/>
                <a:cs typeface="Calibri"/>
              </a:rPr>
              <a:t>bpm, </a:t>
            </a:r>
            <a:r>
              <a:rPr sz="2030" spc="4" dirty="0">
                <a:latin typeface="Calibri"/>
                <a:cs typeface="Calibri"/>
              </a:rPr>
              <a:t>BP: 97/59 </a:t>
            </a:r>
            <a:r>
              <a:rPr sz="2030" spc="9" dirty="0">
                <a:latin typeface="Calibri"/>
                <a:cs typeface="Calibri"/>
              </a:rPr>
              <a:t>mmHg, </a:t>
            </a:r>
            <a:r>
              <a:rPr sz="2030" spc="13" dirty="0">
                <a:latin typeface="Calibri"/>
                <a:cs typeface="Calibri"/>
              </a:rPr>
              <a:t> </a:t>
            </a:r>
            <a:r>
              <a:rPr sz="2030" spc="4" dirty="0">
                <a:latin typeface="Calibri"/>
                <a:cs typeface="Calibri"/>
              </a:rPr>
              <a:t>RR:</a:t>
            </a:r>
            <a:r>
              <a:rPr sz="2030" spc="-9" dirty="0">
                <a:latin typeface="Calibri"/>
                <a:cs typeface="Calibri"/>
              </a:rPr>
              <a:t> </a:t>
            </a:r>
            <a:r>
              <a:rPr sz="2030" spc="4" dirty="0">
                <a:latin typeface="Calibri"/>
                <a:cs typeface="Calibri"/>
              </a:rPr>
              <a:t>16 </a:t>
            </a:r>
            <a:r>
              <a:rPr sz="2030" dirty="0">
                <a:latin typeface="Calibri"/>
                <a:cs typeface="Calibri"/>
              </a:rPr>
              <a:t>bpm, 0</a:t>
            </a:r>
            <a:r>
              <a:rPr sz="1985" baseline="-20370" dirty="0">
                <a:latin typeface="Calibri"/>
                <a:cs typeface="Calibri"/>
              </a:rPr>
              <a:t>2</a:t>
            </a:r>
            <a:r>
              <a:rPr sz="2030" dirty="0">
                <a:latin typeface="Calibri"/>
                <a:cs typeface="Calibri"/>
              </a:rPr>
              <a:t>Sat:</a:t>
            </a:r>
            <a:r>
              <a:rPr sz="2030" spc="-9" dirty="0">
                <a:latin typeface="Calibri"/>
                <a:cs typeface="Calibri"/>
              </a:rPr>
              <a:t> </a:t>
            </a:r>
            <a:r>
              <a:rPr sz="2030" spc="4" dirty="0">
                <a:latin typeface="Calibri"/>
                <a:cs typeface="Calibri"/>
              </a:rPr>
              <a:t>94%,</a:t>
            </a:r>
            <a:r>
              <a:rPr sz="2030" dirty="0">
                <a:latin typeface="Calibri"/>
                <a:cs typeface="Calibri"/>
              </a:rPr>
              <a:t> </a:t>
            </a:r>
            <a:r>
              <a:rPr sz="2030" spc="9" dirty="0">
                <a:latin typeface="Calibri"/>
                <a:cs typeface="Calibri"/>
              </a:rPr>
              <a:t>CVP</a:t>
            </a:r>
            <a:r>
              <a:rPr sz="2030" spc="-18" dirty="0">
                <a:latin typeface="Calibri"/>
                <a:cs typeface="Calibri"/>
              </a:rPr>
              <a:t> </a:t>
            </a:r>
            <a:r>
              <a:rPr sz="2030" spc="4" dirty="0">
                <a:latin typeface="Calibri"/>
                <a:cs typeface="Calibri"/>
              </a:rPr>
              <a:t>14</a:t>
            </a:r>
            <a:endParaRPr sz="2030">
              <a:latin typeface="Calibri"/>
              <a:cs typeface="Calibri"/>
            </a:endParaRPr>
          </a:p>
          <a:p>
            <a:pPr marL="200036">
              <a:lnSpc>
                <a:spcPts val="2162"/>
              </a:lnSpc>
            </a:pPr>
            <a:r>
              <a:rPr sz="2030" spc="4" dirty="0">
                <a:latin typeface="Calibri"/>
                <a:cs typeface="Calibri"/>
              </a:rPr>
              <a:t>mmHg</a:t>
            </a:r>
            <a:endParaRPr sz="2030">
              <a:latin typeface="Calibri"/>
              <a:cs typeface="Calibri"/>
            </a:endParaRPr>
          </a:p>
          <a:p>
            <a:pPr marL="200036" indent="-166977">
              <a:spcBef>
                <a:spcPts val="499"/>
              </a:spcBef>
              <a:buFont typeface="Arial MT"/>
              <a:buChar char="•"/>
              <a:tabLst>
                <a:tab pos="200595" algn="l"/>
              </a:tabLst>
            </a:pPr>
            <a:r>
              <a:rPr sz="2030" dirty="0">
                <a:latin typeface="Calibri"/>
                <a:cs typeface="Calibri"/>
              </a:rPr>
              <a:t>Lasix</a:t>
            </a:r>
            <a:r>
              <a:rPr sz="2030" spc="-9" dirty="0">
                <a:latin typeface="Calibri"/>
                <a:cs typeface="Calibri"/>
              </a:rPr>
              <a:t> </a:t>
            </a:r>
            <a:r>
              <a:rPr sz="2030" dirty="0">
                <a:latin typeface="Calibri"/>
                <a:cs typeface="Calibri"/>
              </a:rPr>
              <a:t>daily</a:t>
            </a:r>
            <a:r>
              <a:rPr sz="2030" spc="-9" dirty="0">
                <a:latin typeface="Calibri"/>
                <a:cs typeface="Calibri"/>
              </a:rPr>
              <a:t> </a:t>
            </a:r>
            <a:r>
              <a:rPr sz="2030" dirty="0">
                <a:latin typeface="Calibri"/>
                <a:cs typeface="Calibri"/>
              </a:rPr>
              <a:t>dose </a:t>
            </a:r>
            <a:r>
              <a:rPr sz="2030" spc="4" dirty="0">
                <a:latin typeface="Calibri"/>
                <a:cs typeface="Calibri"/>
              </a:rPr>
              <a:t>360</a:t>
            </a:r>
            <a:r>
              <a:rPr sz="2030" spc="-13" dirty="0">
                <a:latin typeface="Calibri"/>
                <a:cs typeface="Calibri"/>
              </a:rPr>
              <a:t> </a:t>
            </a:r>
            <a:r>
              <a:rPr sz="2030" spc="4" dirty="0">
                <a:latin typeface="Calibri"/>
                <a:cs typeface="Calibri"/>
              </a:rPr>
              <a:t>mg</a:t>
            </a:r>
            <a:r>
              <a:rPr sz="2030" spc="-13" dirty="0">
                <a:latin typeface="Calibri"/>
                <a:cs typeface="Calibri"/>
              </a:rPr>
              <a:t> </a:t>
            </a:r>
            <a:r>
              <a:rPr sz="2030" spc="-9" dirty="0">
                <a:latin typeface="Calibri"/>
                <a:cs typeface="Calibri"/>
              </a:rPr>
              <a:t>(day</a:t>
            </a:r>
            <a:r>
              <a:rPr sz="2030" spc="-4" dirty="0">
                <a:latin typeface="Calibri"/>
                <a:cs typeface="Calibri"/>
              </a:rPr>
              <a:t> </a:t>
            </a:r>
            <a:r>
              <a:rPr sz="2030" spc="4" dirty="0">
                <a:latin typeface="Calibri"/>
                <a:cs typeface="Calibri"/>
              </a:rPr>
              <a:t>2)</a:t>
            </a:r>
            <a:endParaRPr sz="2030">
              <a:latin typeface="Calibri"/>
              <a:cs typeface="Calibri"/>
            </a:endParaRPr>
          </a:p>
          <a:p>
            <a:pPr marL="200036" indent="-166977">
              <a:spcBef>
                <a:spcPts val="485"/>
              </a:spcBef>
              <a:buFont typeface="Arial MT"/>
              <a:buChar char="•"/>
              <a:tabLst>
                <a:tab pos="200595" algn="l"/>
              </a:tabLst>
            </a:pPr>
            <a:r>
              <a:rPr sz="2030" dirty="0">
                <a:latin typeface="Calibri"/>
                <a:cs typeface="Calibri"/>
              </a:rPr>
              <a:t>Rales</a:t>
            </a:r>
            <a:r>
              <a:rPr sz="2030" spc="-26" dirty="0">
                <a:latin typeface="Calibri"/>
                <a:cs typeface="Calibri"/>
              </a:rPr>
              <a:t> </a:t>
            </a:r>
            <a:r>
              <a:rPr sz="2030" spc="4" dirty="0">
                <a:latin typeface="Calibri"/>
                <a:cs typeface="Calibri"/>
              </a:rPr>
              <a:t>1/3</a:t>
            </a:r>
            <a:r>
              <a:rPr sz="2030" dirty="0">
                <a:latin typeface="Calibri"/>
                <a:cs typeface="Calibri"/>
              </a:rPr>
              <a:t> lung fields</a:t>
            </a:r>
            <a:endParaRPr sz="2030">
              <a:latin typeface="Calibri"/>
              <a:cs typeface="Calibri"/>
            </a:endParaRPr>
          </a:p>
        </p:txBody>
      </p:sp>
      <p:sp>
        <p:nvSpPr>
          <p:cNvPr id="4" name="object 4"/>
          <p:cNvSpPr txBox="1"/>
          <p:nvPr/>
        </p:nvSpPr>
        <p:spPr>
          <a:xfrm>
            <a:off x="6468033" y="2224501"/>
            <a:ext cx="3412751" cy="1428740"/>
          </a:xfrm>
          <a:prstGeom prst="rect">
            <a:avLst/>
          </a:prstGeom>
        </p:spPr>
        <p:txBody>
          <a:bodyPr vert="horz" wrap="square" lIns="0" tIns="72278" rIns="0" bIns="0" rtlCol="0">
            <a:spAutoFit/>
          </a:bodyPr>
          <a:lstStyle/>
          <a:p>
            <a:pPr marL="177623" indent="-166977">
              <a:spcBef>
                <a:spcPts val="569"/>
              </a:spcBef>
              <a:buFont typeface="Arial MT"/>
              <a:buChar char="•"/>
              <a:tabLst>
                <a:tab pos="178183" algn="l"/>
              </a:tabLst>
            </a:pPr>
            <a:r>
              <a:rPr sz="2030" spc="4" dirty="0">
                <a:latin typeface="Calibri"/>
                <a:cs typeface="Calibri"/>
              </a:rPr>
              <a:t>IV</a:t>
            </a:r>
            <a:r>
              <a:rPr sz="2030" spc="-22" dirty="0">
                <a:latin typeface="Calibri"/>
                <a:cs typeface="Calibri"/>
              </a:rPr>
              <a:t> </a:t>
            </a:r>
            <a:r>
              <a:rPr sz="2030" dirty="0">
                <a:latin typeface="Calibri"/>
                <a:cs typeface="Calibri"/>
              </a:rPr>
              <a:t>Lasix</a:t>
            </a:r>
            <a:r>
              <a:rPr sz="2030" dirty="0">
                <a:latin typeface="Wingdings"/>
                <a:cs typeface="Wingdings"/>
              </a:rPr>
              <a:t></a:t>
            </a:r>
            <a:r>
              <a:rPr sz="2030" spc="-57" dirty="0">
                <a:latin typeface="Times New Roman"/>
                <a:cs typeface="Times New Roman"/>
              </a:rPr>
              <a:t> </a:t>
            </a:r>
            <a:r>
              <a:rPr sz="2030" spc="-4" dirty="0">
                <a:latin typeface="Calibri"/>
                <a:cs typeface="Calibri"/>
              </a:rPr>
              <a:t>tapered</a:t>
            </a:r>
            <a:r>
              <a:rPr sz="2030" spc="-18" dirty="0">
                <a:latin typeface="Calibri"/>
                <a:cs typeface="Calibri"/>
              </a:rPr>
              <a:t> </a:t>
            </a:r>
            <a:r>
              <a:rPr sz="2030" spc="-4" dirty="0">
                <a:latin typeface="Calibri"/>
                <a:cs typeface="Calibri"/>
              </a:rPr>
              <a:t>to</a:t>
            </a:r>
            <a:r>
              <a:rPr sz="2030" spc="-18" dirty="0">
                <a:latin typeface="Calibri"/>
                <a:cs typeface="Calibri"/>
              </a:rPr>
              <a:t> </a:t>
            </a:r>
            <a:r>
              <a:rPr sz="2030" spc="4" dirty="0">
                <a:latin typeface="Calibri"/>
                <a:cs typeface="Calibri"/>
              </a:rPr>
              <a:t>5</a:t>
            </a:r>
            <a:r>
              <a:rPr sz="2030" dirty="0">
                <a:latin typeface="Calibri"/>
                <a:cs typeface="Calibri"/>
              </a:rPr>
              <a:t> </a:t>
            </a:r>
            <a:r>
              <a:rPr sz="2030" spc="18" dirty="0">
                <a:latin typeface="Calibri"/>
                <a:cs typeface="Calibri"/>
              </a:rPr>
              <a:t>mg/hr</a:t>
            </a:r>
            <a:endParaRPr sz="2030">
              <a:latin typeface="Calibri"/>
              <a:cs typeface="Calibri"/>
            </a:endParaRPr>
          </a:p>
          <a:p>
            <a:pPr marL="177623" marR="4483" indent="-166977">
              <a:lnSpc>
                <a:spcPts val="2188"/>
              </a:lnSpc>
              <a:spcBef>
                <a:spcPts val="767"/>
              </a:spcBef>
              <a:buFont typeface="Arial MT"/>
              <a:buChar char="•"/>
              <a:tabLst>
                <a:tab pos="178183" algn="l"/>
              </a:tabLst>
            </a:pPr>
            <a:r>
              <a:rPr sz="2030" spc="-9" dirty="0">
                <a:latin typeface="Calibri"/>
                <a:cs typeface="Calibri"/>
              </a:rPr>
              <a:t>NTG</a:t>
            </a:r>
            <a:r>
              <a:rPr sz="2030" spc="-9" dirty="0">
                <a:latin typeface="Wingdings"/>
                <a:cs typeface="Wingdings"/>
              </a:rPr>
              <a:t></a:t>
            </a:r>
            <a:r>
              <a:rPr sz="2030" spc="-93" dirty="0">
                <a:latin typeface="Times New Roman"/>
                <a:cs typeface="Times New Roman"/>
              </a:rPr>
              <a:t> </a:t>
            </a:r>
            <a:r>
              <a:rPr sz="2030" spc="-4" dirty="0">
                <a:latin typeface="Calibri"/>
                <a:cs typeface="Calibri"/>
              </a:rPr>
              <a:t>tapered</a:t>
            </a:r>
            <a:r>
              <a:rPr sz="2030" spc="-4" dirty="0">
                <a:latin typeface="Wingdings"/>
                <a:cs typeface="Wingdings"/>
              </a:rPr>
              <a:t></a:t>
            </a:r>
            <a:r>
              <a:rPr sz="2030" spc="-93" dirty="0">
                <a:latin typeface="Times New Roman"/>
                <a:cs typeface="Times New Roman"/>
              </a:rPr>
              <a:t> </a:t>
            </a:r>
            <a:r>
              <a:rPr sz="2030" spc="-9" dirty="0">
                <a:latin typeface="Calibri"/>
                <a:cs typeface="Calibri"/>
              </a:rPr>
              <a:t>hydralazine+ </a:t>
            </a:r>
            <a:r>
              <a:rPr sz="2030" spc="-446" dirty="0">
                <a:latin typeface="Calibri"/>
                <a:cs typeface="Calibri"/>
              </a:rPr>
              <a:t> </a:t>
            </a:r>
            <a:r>
              <a:rPr sz="2030" dirty="0">
                <a:latin typeface="Calibri"/>
                <a:cs typeface="Calibri"/>
              </a:rPr>
              <a:t>isosorbide </a:t>
            </a:r>
            <a:r>
              <a:rPr sz="2030" spc="-9" dirty="0">
                <a:latin typeface="Calibri"/>
                <a:cs typeface="Calibri"/>
              </a:rPr>
              <a:t>dinitrate</a:t>
            </a:r>
            <a:endParaRPr sz="2030">
              <a:latin typeface="Calibri"/>
              <a:cs typeface="Calibri"/>
            </a:endParaRPr>
          </a:p>
          <a:p>
            <a:pPr marL="177623" indent="-166977">
              <a:spcBef>
                <a:spcPts val="459"/>
              </a:spcBef>
              <a:buFont typeface="Arial MT"/>
              <a:buChar char="•"/>
              <a:tabLst>
                <a:tab pos="178183" algn="l"/>
              </a:tabLst>
            </a:pPr>
            <a:r>
              <a:rPr sz="2030" spc="4" dirty="0">
                <a:latin typeface="Calibri"/>
                <a:cs typeface="Calibri"/>
              </a:rPr>
              <a:t>K+</a:t>
            </a:r>
            <a:r>
              <a:rPr sz="2030" spc="-9" dirty="0">
                <a:latin typeface="Calibri"/>
                <a:cs typeface="Calibri"/>
              </a:rPr>
              <a:t> </a:t>
            </a:r>
            <a:r>
              <a:rPr sz="2030" dirty="0">
                <a:latin typeface="Calibri"/>
                <a:cs typeface="Calibri"/>
              </a:rPr>
              <a:t>and</a:t>
            </a:r>
            <a:r>
              <a:rPr sz="2030" spc="-9" dirty="0">
                <a:latin typeface="Calibri"/>
                <a:cs typeface="Calibri"/>
              </a:rPr>
              <a:t> </a:t>
            </a:r>
            <a:r>
              <a:rPr sz="2030" spc="4" dirty="0">
                <a:latin typeface="Calibri"/>
                <a:cs typeface="Calibri"/>
              </a:rPr>
              <a:t>Mg+</a:t>
            </a:r>
            <a:r>
              <a:rPr sz="2030" spc="-4" dirty="0">
                <a:latin typeface="Calibri"/>
                <a:cs typeface="Calibri"/>
              </a:rPr>
              <a:t> replaced</a:t>
            </a:r>
            <a:endParaRPr sz="2030">
              <a:latin typeface="Calibri"/>
              <a:cs typeface="Calibri"/>
            </a:endParaRPr>
          </a:p>
        </p:txBody>
      </p:sp>
      <p:graphicFrame>
        <p:nvGraphicFramePr>
          <p:cNvPr id="5" name="object 5"/>
          <p:cNvGraphicFramePr>
            <a:graphicFrameLocks noGrp="1"/>
          </p:cNvGraphicFramePr>
          <p:nvPr/>
        </p:nvGraphicFramePr>
        <p:xfrm>
          <a:off x="2413607" y="4361638"/>
          <a:ext cx="7762872" cy="1646317"/>
        </p:xfrm>
        <a:graphic>
          <a:graphicData uri="http://schemas.openxmlformats.org/drawingml/2006/table">
            <a:tbl>
              <a:tblPr firstRow="1" bandRow="1">
                <a:tableStyleId>{2D5ABB26-0587-4C30-8999-92F81FD0307C}</a:tableStyleId>
              </a:tblPr>
              <a:tblGrid>
                <a:gridCol w="1049991">
                  <a:extLst>
                    <a:ext uri="{9D8B030D-6E8A-4147-A177-3AD203B41FA5}">
                      <a16:colId xmlns:a16="http://schemas.microsoft.com/office/drawing/2014/main" val="20000"/>
                    </a:ext>
                  </a:extLst>
                </a:gridCol>
                <a:gridCol w="1164291">
                  <a:extLst>
                    <a:ext uri="{9D8B030D-6E8A-4147-A177-3AD203B41FA5}">
                      <a16:colId xmlns:a16="http://schemas.microsoft.com/office/drawing/2014/main" val="20001"/>
                    </a:ext>
                  </a:extLst>
                </a:gridCol>
                <a:gridCol w="1030941">
                  <a:extLst>
                    <a:ext uri="{9D8B030D-6E8A-4147-A177-3AD203B41FA5}">
                      <a16:colId xmlns:a16="http://schemas.microsoft.com/office/drawing/2014/main" val="20002"/>
                    </a:ext>
                  </a:extLst>
                </a:gridCol>
                <a:gridCol w="1106020">
                  <a:extLst>
                    <a:ext uri="{9D8B030D-6E8A-4147-A177-3AD203B41FA5}">
                      <a16:colId xmlns:a16="http://schemas.microsoft.com/office/drawing/2014/main" val="20003"/>
                    </a:ext>
                  </a:extLst>
                </a:gridCol>
                <a:gridCol w="894789">
                  <a:extLst>
                    <a:ext uri="{9D8B030D-6E8A-4147-A177-3AD203B41FA5}">
                      <a16:colId xmlns:a16="http://schemas.microsoft.com/office/drawing/2014/main" val="20004"/>
                    </a:ext>
                  </a:extLst>
                </a:gridCol>
                <a:gridCol w="1281952">
                  <a:extLst>
                    <a:ext uri="{9D8B030D-6E8A-4147-A177-3AD203B41FA5}">
                      <a16:colId xmlns:a16="http://schemas.microsoft.com/office/drawing/2014/main" val="20005"/>
                    </a:ext>
                  </a:extLst>
                </a:gridCol>
                <a:gridCol w="1234888">
                  <a:extLst>
                    <a:ext uri="{9D8B030D-6E8A-4147-A177-3AD203B41FA5}">
                      <a16:colId xmlns:a16="http://schemas.microsoft.com/office/drawing/2014/main" val="20006"/>
                    </a:ext>
                  </a:extLst>
                </a:gridCol>
              </a:tblGrid>
              <a:tr h="465267">
                <a:tc>
                  <a:txBody>
                    <a:bodyPr/>
                    <a:lstStyle/>
                    <a:p>
                      <a:pPr marL="74295">
                        <a:lnSpc>
                          <a:spcPct val="100000"/>
                        </a:lnSpc>
                        <a:spcBef>
                          <a:spcPts val="229"/>
                        </a:spcBef>
                      </a:pPr>
                      <a:r>
                        <a:rPr sz="1300" b="1" spc="-20" dirty="0">
                          <a:solidFill>
                            <a:srgbClr val="FFFFFF"/>
                          </a:solidFill>
                          <a:latin typeface="Calibri"/>
                          <a:cs typeface="Calibri"/>
                        </a:rPr>
                        <a:t>Total</a:t>
                      </a:r>
                      <a:r>
                        <a:rPr sz="1300" b="1" spc="-35" dirty="0">
                          <a:solidFill>
                            <a:srgbClr val="FFFFFF"/>
                          </a:solidFill>
                          <a:latin typeface="Calibri"/>
                          <a:cs typeface="Calibri"/>
                        </a:rPr>
                        <a:t> </a:t>
                      </a:r>
                      <a:r>
                        <a:rPr sz="1300" b="1" spc="10" dirty="0">
                          <a:solidFill>
                            <a:srgbClr val="FFFFFF"/>
                          </a:solidFill>
                          <a:latin typeface="Calibri"/>
                          <a:cs typeface="Calibri"/>
                        </a:rPr>
                        <a:t>weight</a:t>
                      </a:r>
                      <a:endParaRPr sz="1300">
                        <a:latin typeface="Calibri"/>
                        <a:cs typeface="Calibri"/>
                      </a:endParaRPr>
                    </a:p>
                    <a:p>
                      <a:pPr marL="74295">
                        <a:lnSpc>
                          <a:spcPct val="100000"/>
                        </a:lnSpc>
                        <a:spcBef>
                          <a:spcPts val="45"/>
                        </a:spcBef>
                      </a:pPr>
                      <a:r>
                        <a:rPr sz="1300" spc="300" dirty="0">
                          <a:solidFill>
                            <a:srgbClr val="FFFFFF"/>
                          </a:solidFill>
                          <a:latin typeface="Cambria Math"/>
                          <a:cs typeface="Cambria Math"/>
                        </a:rPr>
                        <a:t>𝗈</a:t>
                      </a:r>
                      <a:endParaRPr sz="1300">
                        <a:latin typeface="Cambria Math"/>
                        <a:cs typeface="Cambria Math"/>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367665">
                        <a:lnSpc>
                          <a:spcPct val="102099"/>
                        </a:lnSpc>
                        <a:spcBef>
                          <a:spcPts val="190"/>
                        </a:spcBef>
                      </a:pPr>
                      <a:r>
                        <a:rPr sz="1300" b="1" spc="10" dirty="0">
                          <a:solidFill>
                            <a:srgbClr val="FFFFFF"/>
                          </a:solidFill>
                          <a:latin typeface="Calibri"/>
                          <a:cs typeface="Calibri"/>
                        </a:rPr>
                        <a:t>Daily</a:t>
                      </a:r>
                      <a:r>
                        <a:rPr sz="1300" b="1" spc="-70" dirty="0">
                          <a:solidFill>
                            <a:srgbClr val="FFFFFF"/>
                          </a:solidFill>
                          <a:latin typeface="Calibri"/>
                          <a:cs typeface="Calibri"/>
                        </a:rPr>
                        <a:t> </a:t>
                      </a:r>
                      <a:r>
                        <a:rPr sz="1300" b="1" spc="15" dirty="0">
                          <a:solidFill>
                            <a:srgbClr val="FFFFFF"/>
                          </a:solidFill>
                          <a:latin typeface="Calibri"/>
                          <a:cs typeface="Calibri"/>
                        </a:rPr>
                        <a:t>Urine </a:t>
                      </a:r>
                      <a:r>
                        <a:rPr sz="1300" b="1" spc="-315" dirty="0">
                          <a:solidFill>
                            <a:srgbClr val="FFFFFF"/>
                          </a:solidFill>
                          <a:latin typeface="Calibri"/>
                          <a:cs typeface="Calibri"/>
                        </a:rPr>
                        <a:t> </a:t>
                      </a:r>
                      <a:r>
                        <a:rPr sz="1300" b="1" spc="20" dirty="0">
                          <a:solidFill>
                            <a:srgbClr val="FFFFFF"/>
                          </a:solidFill>
                          <a:latin typeface="Calibri"/>
                          <a:cs typeface="Calibri"/>
                        </a:rPr>
                        <a:t>output</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5565" marR="236220" indent="42545">
                        <a:lnSpc>
                          <a:spcPct val="102099"/>
                        </a:lnSpc>
                        <a:spcBef>
                          <a:spcPts val="190"/>
                        </a:spcBef>
                      </a:pPr>
                      <a:r>
                        <a:rPr sz="1300" b="1" spc="-20" dirty="0">
                          <a:solidFill>
                            <a:srgbClr val="FFFFFF"/>
                          </a:solidFill>
                          <a:latin typeface="Calibri"/>
                          <a:cs typeface="Calibri"/>
                        </a:rPr>
                        <a:t>Total</a:t>
                      </a:r>
                      <a:r>
                        <a:rPr sz="1300" b="1" spc="-55" dirty="0">
                          <a:solidFill>
                            <a:srgbClr val="FFFFFF"/>
                          </a:solidFill>
                          <a:latin typeface="Calibri"/>
                          <a:cs typeface="Calibri"/>
                        </a:rPr>
                        <a:t> </a:t>
                      </a:r>
                      <a:r>
                        <a:rPr sz="1300" b="1" spc="10" dirty="0">
                          <a:solidFill>
                            <a:srgbClr val="FFFFFF"/>
                          </a:solidFill>
                          <a:latin typeface="Calibri"/>
                          <a:cs typeface="Calibri"/>
                        </a:rPr>
                        <a:t>Fluid </a:t>
                      </a:r>
                      <a:r>
                        <a:rPr sz="1300" b="1" spc="-315" dirty="0">
                          <a:solidFill>
                            <a:srgbClr val="FFFFFF"/>
                          </a:solidFill>
                          <a:latin typeface="Calibri"/>
                          <a:cs typeface="Calibri"/>
                        </a:rPr>
                        <a:t> </a:t>
                      </a:r>
                      <a:r>
                        <a:rPr sz="1300" b="1" spc="15" dirty="0">
                          <a:solidFill>
                            <a:srgbClr val="FFFFFF"/>
                          </a:solidFill>
                          <a:latin typeface="Calibri"/>
                          <a:cs typeface="Calibri"/>
                        </a:rPr>
                        <a:t>balance</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5565">
                        <a:lnSpc>
                          <a:spcPct val="100000"/>
                        </a:lnSpc>
                        <a:spcBef>
                          <a:spcPts val="229"/>
                        </a:spcBef>
                      </a:pPr>
                      <a:r>
                        <a:rPr sz="1300" b="1" spc="10" dirty="0">
                          <a:solidFill>
                            <a:srgbClr val="FFFFFF"/>
                          </a:solidFill>
                          <a:latin typeface="Calibri"/>
                          <a:cs typeface="Calibri"/>
                        </a:rPr>
                        <a:t>Creatinine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5" dirty="0">
                          <a:solidFill>
                            <a:srgbClr val="FFFFFF"/>
                          </a:solidFill>
                          <a:latin typeface="Calibri"/>
                          <a:cs typeface="Calibri"/>
                        </a:rPr>
                        <a:t>Hct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20" dirty="0">
                          <a:solidFill>
                            <a:srgbClr val="FFFFFF"/>
                          </a:solidFill>
                          <a:latin typeface="Calibri"/>
                          <a:cs typeface="Calibri"/>
                        </a:rPr>
                        <a:t>Sodium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930">
                        <a:lnSpc>
                          <a:spcPct val="100000"/>
                        </a:lnSpc>
                        <a:spcBef>
                          <a:spcPts val="229"/>
                        </a:spcBef>
                      </a:pPr>
                      <a:r>
                        <a:rPr sz="1300" b="1" spc="10" dirty="0">
                          <a:solidFill>
                            <a:srgbClr val="FFFFFF"/>
                          </a:solidFill>
                          <a:latin typeface="Calibri"/>
                          <a:cs typeface="Calibri"/>
                        </a:rPr>
                        <a:t>Potassium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extLst>
                  <a:ext uri="{0D108BD9-81ED-4DB2-BD59-A6C34878D82A}">
                    <a16:rowId xmlns:a16="http://schemas.microsoft.com/office/drawing/2014/main" val="10000"/>
                  </a:ext>
                </a:extLst>
              </a:tr>
              <a:tr h="865990">
                <a:tc>
                  <a:txBody>
                    <a:bodyPr/>
                    <a:lstStyle/>
                    <a:p>
                      <a:pPr marL="74295" marR="168275">
                        <a:lnSpc>
                          <a:spcPct val="102400"/>
                        </a:lnSpc>
                        <a:spcBef>
                          <a:spcPts val="200"/>
                        </a:spcBef>
                      </a:pPr>
                      <a:r>
                        <a:rPr sz="1300" spc="15" dirty="0">
                          <a:latin typeface="Calibri"/>
                          <a:cs typeface="Calibri"/>
                        </a:rPr>
                        <a:t>-4 kg </a:t>
                      </a:r>
                      <a:r>
                        <a:rPr sz="1300" spc="20" dirty="0">
                          <a:latin typeface="Calibri"/>
                          <a:cs typeface="Calibri"/>
                        </a:rPr>
                        <a:t> </a:t>
                      </a:r>
                      <a:r>
                        <a:rPr sz="1300" dirty="0">
                          <a:latin typeface="Calibri"/>
                          <a:cs typeface="Calibri"/>
                        </a:rPr>
                        <a:t>(0</a:t>
                      </a:r>
                      <a:r>
                        <a:rPr sz="1300" spc="-5" dirty="0">
                          <a:latin typeface="Calibri"/>
                          <a:cs typeface="Calibri"/>
                        </a:rPr>
                        <a:t>.</a:t>
                      </a:r>
                      <a:r>
                        <a:rPr sz="1300" dirty="0">
                          <a:latin typeface="Calibri"/>
                          <a:cs typeface="Calibri"/>
                        </a:rPr>
                        <a:t>26/40</a:t>
                      </a:r>
                      <a:r>
                        <a:rPr sz="1300" spc="-40" dirty="0">
                          <a:latin typeface="Times New Roman"/>
                          <a:cs typeface="Times New Roman"/>
                        </a:rPr>
                        <a:t> </a:t>
                      </a:r>
                      <a:r>
                        <a:rPr sz="1300" spc="-5" dirty="0">
                          <a:latin typeface="Calibri"/>
                          <a:cs typeface="Calibri"/>
                        </a:rPr>
                        <a:t>m</a:t>
                      </a:r>
                      <a:r>
                        <a:rPr sz="1300" dirty="0">
                          <a:latin typeface="Calibri"/>
                          <a:cs typeface="Calibri"/>
                        </a:rPr>
                        <a:t>g </a:t>
                      </a:r>
                      <a:r>
                        <a:rPr sz="1300" dirty="0">
                          <a:latin typeface="Times New Roman"/>
                          <a:cs typeface="Times New Roman"/>
                        </a:rPr>
                        <a:t> </a:t>
                      </a:r>
                      <a:r>
                        <a:rPr sz="1300" dirty="0">
                          <a:latin typeface="Calibri"/>
                          <a:cs typeface="Calibri"/>
                        </a:rPr>
                        <a:t>f</a:t>
                      </a:r>
                      <a:r>
                        <a:rPr sz="1300" spc="-5" dirty="0">
                          <a:latin typeface="Calibri"/>
                          <a:cs typeface="Calibri"/>
                        </a:rPr>
                        <a:t>u</a:t>
                      </a:r>
                      <a:r>
                        <a:rPr sz="1300" spc="-30" dirty="0">
                          <a:latin typeface="Calibri"/>
                          <a:cs typeface="Calibri"/>
                        </a:rPr>
                        <a:t>r</a:t>
                      </a:r>
                      <a:r>
                        <a:rPr sz="1300" spc="-10" dirty="0">
                          <a:latin typeface="Calibri"/>
                          <a:cs typeface="Calibri"/>
                        </a:rPr>
                        <a:t>o</a:t>
                      </a:r>
                      <a:r>
                        <a:rPr sz="1300" spc="5" dirty="0">
                          <a:latin typeface="Calibri"/>
                          <a:cs typeface="Calibri"/>
                        </a:rPr>
                        <a:t>s</a:t>
                      </a:r>
                      <a:r>
                        <a:rPr sz="1300" dirty="0">
                          <a:latin typeface="Calibri"/>
                          <a:cs typeface="Calibri"/>
                        </a:rPr>
                        <a:t>e</a:t>
                      </a:r>
                      <a:r>
                        <a:rPr sz="1300" spc="-5" dirty="0">
                          <a:latin typeface="Calibri"/>
                          <a:cs typeface="Calibri"/>
                        </a:rPr>
                        <a:t>m</a:t>
                      </a:r>
                      <a:r>
                        <a:rPr sz="1300" spc="-10" dirty="0">
                          <a:latin typeface="Calibri"/>
                          <a:cs typeface="Calibri"/>
                        </a:rPr>
                        <a:t>i</a:t>
                      </a:r>
                      <a:r>
                        <a:rPr sz="1300" spc="-5" dirty="0">
                          <a:latin typeface="Calibri"/>
                          <a:cs typeface="Calibri"/>
                        </a:rPr>
                        <a:t>d</a:t>
                      </a:r>
                      <a:r>
                        <a:rPr sz="1300" dirty="0">
                          <a:latin typeface="Calibri"/>
                          <a:cs typeface="Calibri"/>
                        </a:rPr>
                        <a:t>e)</a:t>
                      </a:r>
                      <a:endParaRPr sz="1300">
                        <a:latin typeface="Calibri"/>
                        <a:cs typeface="Calibri"/>
                      </a:endParaRPr>
                    </a:p>
                  </a:txBody>
                  <a:tcPr marL="0" marR="0" marT="22412"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5" dirty="0">
                          <a:latin typeface="Calibri"/>
                          <a:cs typeface="Calibri"/>
                        </a:rPr>
                        <a:t>3,234</a:t>
                      </a:r>
                      <a:r>
                        <a:rPr sz="1300" spc="-45" dirty="0">
                          <a:latin typeface="Calibri"/>
                          <a:cs typeface="Calibri"/>
                        </a:rPr>
                        <a:t> </a:t>
                      </a:r>
                      <a:r>
                        <a:rPr sz="1300" spc="20" dirty="0">
                          <a:latin typeface="Calibri"/>
                          <a:cs typeface="Calibri"/>
                        </a:rPr>
                        <a:t>mL</a:t>
                      </a:r>
                      <a:endParaRPr sz="1300">
                        <a:latin typeface="Calibri"/>
                        <a:cs typeface="Calibri"/>
                      </a:endParaRPr>
                    </a:p>
                    <a:p>
                      <a:pPr marL="74295">
                        <a:lnSpc>
                          <a:spcPct val="100000"/>
                        </a:lnSpc>
                        <a:spcBef>
                          <a:spcPts val="35"/>
                        </a:spcBef>
                      </a:pPr>
                      <a:r>
                        <a:rPr sz="1300" spc="15" dirty="0">
                          <a:latin typeface="Calibri"/>
                          <a:cs typeface="Calibri"/>
                        </a:rPr>
                        <a:t>(1.44ml/kg/hr)</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5565">
                        <a:lnSpc>
                          <a:spcPct val="100000"/>
                        </a:lnSpc>
                        <a:spcBef>
                          <a:spcPts val="240"/>
                        </a:spcBef>
                      </a:pPr>
                      <a:r>
                        <a:rPr sz="1300" spc="10" dirty="0">
                          <a:latin typeface="Calibri"/>
                          <a:cs typeface="Calibri"/>
                        </a:rPr>
                        <a:t>-</a:t>
                      </a:r>
                      <a:r>
                        <a:rPr sz="1300" spc="-20" dirty="0">
                          <a:latin typeface="Calibri"/>
                          <a:cs typeface="Calibri"/>
                        </a:rPr>
                        <a:t> </a:t>
                      </a:r>
                      <a:r>
                        <a:rPr sz="1300" spc="10" dirty="0">
                          <a:latin typeface="Calibri"/>
                          <a:cs typeface="Calibri"/>
                        </a:rPr>
                        <a:t>4.3</a:t>
                      </a:r>
                      <a:r>
                        <a:rPr sz="1300" spc="-15" dirty="0">
                          <a:latin typeface="Calibri"/>
                          <a:cs typeface="Calibri"/>
                        </a:rPr>
                        <a:t> </a:t>
                      </a:r>
                      <a:r>
                        <a:rPr sz="1300" spc="15" dirty="0">
                          <a:latin typeface="Calibri"/>
                          <a:cs typeface="Calibri"/>
                        </a:rPr>
                        <a:t>L</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5565">
                        <a:lnSpc>
                          <a:spcPct val="100000"/>
                        </a:lnSpc>
                        <a:spcBef>
                          <a:spcPts val="240"/>
                        </a:spcBef>
                      </a:pPr>
                      <a:r>
                        <a:rPr sz="1300" spc="10" dirty="0">
                          <a:latin typeface="Calibri"/>
                          <a:cs typeface="Calibri"/>
                        </a:rPr>
                        <a:t>3.1</a:t>
                      </a:r>
                      <a:r>
                        <a:rPr sz="1300" spc="-15" dirty="0">
                          <a:latin typeface="Calibri"/>
                          <a:cs typeface="Calibri"/>
                        </a:rPr>
                        <a:t> </a:t>
                      </a:r>
                      <a:r>
                        <a:rPr sz="1300" spc="25" dirty="0">
                          <a:latin typeface="Calibri"/>
                          <a:cs typeface="Calibri"/>
                        </a:rPr>
                        <a:t>mg/dL</a:t>
                      </a:r>
                      <a:r>
                        <a:rPr sz="1300" spc="5" dirty="0">
                          <a:latin typeface="Calibri"/>
                          <a:cs typeface="Calibri"/>
                        </a:rPr>
                        <a:t> </a:t>
                      </a:r>
                      <a:r>
                        <a:rPr sz="1300" b="1" spc="30" dirty="0">
                          <a:solidFill>
                            <a:srgbClr val="C00000"/>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20" dirty="0">
                          <a:latin typeface="Calibri"/>
                          <a:cs typeface="Calibri"/>
                        </a:rPr>
                        <a:t>36%</a:t>
                      </a:r>
                      <a:r>
                        <a:rPr sz="1300" spc="29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5" dirty="0">
                          <a:latin typeface="Calibri"/>
                          <a:cs typeface="Calibri"/>
                        </a:rPr>
                        <a:t>132</a:t>
                      </a:r>
                      <a:r>
                        <a:rPr sz="1300" spc="-15" dirty="0">
                          <a:latin typeface="Calibri"/>
                          <a:cs typeface="Calibri"/>
                        </a:rPr>
                        <a:t> </a:t>
                      </a:r>
                      <a:r>
                        <a:rPr sz="1300" spc="15" dirty="0">
                          <a:latin typeface="Calibri"/>
                          <a:cs typeface="Calibri"/>
                        </a:rPr>
                        <a:t>mmol/L</a:t>
                      </a:r>
                      <a:r>
                        <a:rPr sz="1300" spc="-1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3.3</a:t>
                      </a:r>
                      <a:r>
                        <a:rPr sz="1300" spc="-10" dirty="0">
                          <a:latin typeface="Calibri"/>
                          <a:cs typeface="Calibri"/>
                        </a:rPr>
                        <a:t> </a:t>
                      </a:r>
                      <a:r>
                        <a:rPr sz="1300" spc="10" dirty="0">
                          <a:latin typeface="Calibri"/>
                          <a:cs typeface="Calibri"/>
                        </a:rPr>
                        <a:t>mmol/L.</a:t>
                      </a:r>
                      <a:r>
                        <a:rPr sz="1300" dirty="0">
                          <a:latin typeface="Calibri"/>
                          <a:cs typeface="Calibri"/>
                        </a:rPr>
                        <a:t> </a:t>
                      </a:r>
                      <a:r>
                        <a:rPr sz="1300" b="1" spc="30" dirty="0">
                          <a:solidFill>
                            <a:srgbClr val="C00000"/>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extLst>
                  <a:ext uri="{0D108BD9-81ED-4DB2-BD59-A6C34878D82A}">
                    <a16:rowId xmlns:a16="http://schemas.microsoft.com/office/drawing/2014/main" val="10001"/>
                  </a:ext>
                </a:extLst>
              </a:tr>
            </a:tbl>
          </a:graphicData>
        </a:graphic>
      </p:graphicFrame>
      <p:sp>
        <p:nvSpPr>
          <p:cNvPr id="6" name="object 6"/>
          <p:cNvSpPr txBox="1"/>
          <p:nvPr/>
        </p:nvSpPr>
        <p:spPr>
          <a:xfrm>
            <a:off x="2623521" y="1851211"/>
            <a:ext cx="918322" cy="212124"/>
          </a:xfrm>
          <a:prstGeom prst="rect">
            <a:avLst/>
          </a:prstGeom>
        </p:spPr>
        <p:txBody>
          <a:bodyPr vert="horz" wrap="square" lIns="0" tIns="15128" rIns="0" bIns="0" rtlCol="0">
            <a:spAutoFit/>
          </a:bodyPr>
          <a:lstStyle/>
          <a:p>
            <a:pPr marL="11206">
              <a:spcBef>
                <a:spcPts val="119"/>
              </a:spcBef>
            </a:pPr>
            <a:r>
              <a:rPr sz="1279" spc="18" dirty="0">
                <a:latin typeface="Calibri"/>
                <a:cs typeface="Calibri"/>
              </a:rPr>
              <a:t>A</a:t>
            </a:r>
            <a:r>
              <a:rPr sz="1279" spc="9" dirty="0">
                <a:latin typeface="Calibri"/>
                <a:cs typeface="Calibri"/>
              </a:rPr>
              <a:t>SS</a:t>
            </a:r>
            <a:r>
              <a:rPr sz="1279" spc="4" dirty="0">
                <a:latin typeface="Calibri"/>
                <a:cs typeface="Calibri"/>
              </a:rPr>
              <a:t>E</a:t>
            </a:r>
            <a:r>
              <a:rPr sz="1279" spc="13" dirty="0">
                <a:latin typeface="Calibri"/>
                <a:cs typeface="Calibri"/>
              </a:rPr>
              <a:t>SSM</a:t>
            </a:r>
            <a:r>
              <a:rPr sz="1279" spc="4" dirty="0">
                <a:latin typeface="Calibri"/>
                <a:cs typeface="Calibri"/>
              </a:rPr>
              <a:t>E</a:t>
            </a:r>
            <a:r>
              <a:rPr sz="1279" spc="18" dirty="0">
                <a:latin typeface="Calibri"/>
                <a:cs typeface="Calibri"/>
              </a:rPr>
              <a:t>NT</a:t>
            </a:r>
            <a:endParaRPr sz="1279" dirty="0">
              <a:latin typeface="Calibri"/>
              <a:cs typeface="Calibri"/>
            </a:endParaRPr>
          </a:p>
        </p:txBody>
      </p:sp>
      <p:sp>
        <p:nvSpPr>
          <p:cNvPr id="7" name="object 7"/>
          <p:cNvSpPr txBox="1"/>
          <p:nvPr/>
        </p:nvSpPr>
        <p:spPr>
          <a:xfrm>
            <a:off x="7066427" y="1817593"/>
            <a:ext cx="1122829" cy="212124"/>
          </a:xfrm>
          <a:prstGeom prst="rect">
            <a:avLst/>
          </a:prstGeom>
        </p:spPr>
        <p:txBody>
          <a:bodyPr vert="horz" wrap="square" lIns="0" tIns="15128" rIns="0" bIns="0" rtlCol="0">
            <a:spAutoFit/>
          </a:bodyPr>
          <a:lstStyle/>
          <a:p>
            <a:pPr marL="11206">
              <a:spcBef>
                <a:spcPts val="119"/>
              </a:spcBef>
            </a:pPr>
            <a:r>
              <a:rPr sz="1279" spc="9" dirty="0">
                <a:latin typeface="Calibri"/>
                <a:cs typeface="Calibri"/>
              </a:rPr>
              <a:t>INTERVENTIONS</a:t>
            </a:r>
            <a:endParaRPr sz="1279">
              <a:latin typeface="Calibri"/>
              <a:cs typeface="Calibri"/>
            </a:endParaRPr>
          </a:p>
        </p:txBody>
      </p:sp>
      <p:sp>
        <p:nvSpPr>
          <p:cNvPr id="8" name="object 8"/>
          <p:cNvSpPr/>
          <p:nvPr/>
        </p:nvSpPr>
        <p:spPr>
          <a:xfrm>
            <a:off x="1944893" y="2152874"/>
            <a:ext cx="4129928" cy="2110068"/>
          </a:xfrm>
          <a:custGeom>
            <a:avLst/>
            <a:gdLst/>
            <a:ahLst/>
            <a:cxnLst/>
            <a:rect l="l" t="t" r="r" b="b"/>
            <a:pathLst>
              <a:path w="4680585" h="2391410">
                <a:moveTo>
                  <a:pt x="4680204" y="2391156"/>
                </a:moveTo>
                <a:lnTo>
                  <a:pt x="4680204" y="0"/>
                </a:lnTo>
                <a:lnTo>
                  <a:pt x="0" y="0"/>
                </a:lnTo>
                <a:lnTo>
                  <a:pt x="0" y="2391156"/>
                </a:lnTo>
                <a:lnTo>
                  <a:pt x="24384" y="2391156"/>
                </a:lnTo>
                <a:lnTo>
                  <a:pt x="24384" y="47244"/>
                </a:lnTo>
                <a:lnTo>
                  <a:pt x="47244" y="24384"/>
                </a:lnTo>
                <a:lnTo>
                  <a:pt x="47244" y="47244"/>
                </a:lnTo>
                <a:lnTo>
                  <a:pt x="4632960" y="47244"/>
                </a:lnTo>
                <a:lnTo>
                  <a:pt x="4632960" y="24384"/>
                </a:lnTo>
                <a:lnTo>
                  <a:pt x="4655820" y="47244"/>
                </a:lnTo>
                <a:lnTo>
                  <a:pt x="4655820" y="2391156"/>
                </a:lnTo>
                <a:lnTo>
                  <a:pt x="4680204" y="2391156"/>
                </a:lnTo>
                <a:close/>
              </a:path>
              <a:path w="4680585" h="2391410">
                <a:moveTo>
                  <a:pt x="47244" y="47244"/>
                </a:moveTo>
                <a:lnTo>
                  <a:pt x="47244" y="24384"/>
                </a:lnTo>
                <a:lnTo>
                  <a:pt x="24384" y="47244"/>
                </a:lnTo>
                <a:lnTo>
                  <a:pt x="47244" y="47244"/>
                </a:lnTo>
                <a:close/>
              </a:path>
              <a:path w="4680585" h="2391410">
                <a:moveTo>
                  <a:pt x="47244" y="2343912"/>
                </a:moveTo>
                <a:lnTo>
                  <a:pt x="47244" y="47244"/>
                </a:lnTo>
                <a:lnTo>
                  <a:pt x="24384" y="47244"/>
                </a:lnTo>
                <a:lnTo>
                  <a:pt x="24384" y="2343912"/>
                </a:lnTo>
                <a:lnTo>
                  <a:pt x="47244" y="2343912"/>
                </a:lnTo>
                <a:close/>
              </a:path>
              <a:path w="4680585" h="2391410">
                <a:moveTo>
                  <a:pt x="4655820" y="2343912"/>
                </a:moveTo>
                <a:lnTo>
                  <a:pt x="24384" y="2343912"/>
                </a:lnTo>
                <a:lnTo>
                  <a:pt x="47244" y="2368296"/>
                </a:lnTo>
                <a:lnTo>
                  <a:pt x="47244" y="2391156"/>
                </a:lnTo>
                <a:lnTo>
                  <a:pt x="4632960" y="2391156"/>
                </a:lnTo>
                <a:lnTo>
                  <a:pt x="4632960" y="2368296"/>
                </a:lnTo>
                <a:lnTo>
                  <a:pt x="4655820" y="2343912"/>
                </a:lnTo>
                <a:close/>
              </a:path>
              <a:path w="4680585" h="2391410">
                <a:moveTo>
                  <a:pt x="47244" y="2391156"/>
                </a:moveTo>
                <a:lnTo>
                  <a:pt x="47244" y="2368296"/>
                </a:lnTo>
                <a:lnTo>
                  <a:pt x="24384" y="2343912"/>
                </a:lnTo>
                <a:lnTo>
                  <a:pt x="24384" y="2391156"/>
                </a:lnTo>
                <a:lnTo>
                  <a:pt x="47244" y="2391156"/>
                </a:lnTo>
                <a:close/>
              </a:path>
              <a:path w="4680585" h="2391410">
                <a:moveTo>
                  <a:pt x="4655820" y="47244"/>
                </a:moveTo>
                <a:lnTo>
                  <a:pt x="4632960" y="24384"/>
                </a:lnTo>
                <a:lnTo>
                  <a:pt x="4632960" y="47244"/>
                </a:lnTo>
                <a:lnTo>
                  <a:pt x="4655820" y="47244"/>
                </a:lnTo>
                <a:close/>
              </a:path>
              <a:path w="4680585" h="2391410">
                <a:moveTo>
                  <a:pt x="4655820" y="2343912"/>
                </a:moveTo>
                <a:lnTo>
                  <a:pt x="4655820" y="47244"/>
                </a:lnTo>
                <a:lnTo>
                  <a:pt x="4632960" y="47244"/>
                </a:lnTo>
                <a:lnTo>
                  <a:pt x="4632960" y="2343912"/>
                </a:lnTo>
                <a:lnTo>
                  <a:pt x="4655820" y="2343912"/>
                </a:lnTo>
                <a:close/>
              </a:path>
              <a:path w="4680585" h="2391410">
                <a:moveTo>
                  <a:pt x="4655820" y="2391156"/>
                </a:moveTo>
                <a:lnTo>
                  <a:pt x="4655820" y="2343912"/>
                </a:lnTo>
                <a:lnTo>
                  <a:pt x="4632960" y="2368296"/>
                </a:lnTo>
                <a:lnTo>
                  <a:pt x="4632960" y="2391156"/>
                </a:lnTo>
                <a:lnTo>
                  <a:pt x="4655820" y="2391156"/>
                </a:lnTo>
                <a:close/>
              </a:path>
            </a:pathLst>
          </a:custGeom>
          <a:solidFill>
            <a:srgbClr val="FF0000"/>
          </a:solidFill>
        </p:spPr>
        <p:txBody>
          <a:bodyPr wrap="square" lIns="0" tIns="0" rIns="0" bIns="0" rtlCol="0"/>
          <a:lstStyle/>
          <a:p>
            <a:endParaRPr sz="1588"/>
          </a:p>
        </p:txBody>
      </p:sp>
      <p:sp>
        <p:nvSpPr>
          <p:cNvPr id="9" name="object 9"/>
          <p:cNvSpPr/>
          <p:nvPr/>
        </p:nvSpPr>
        <p:spPr>
          <a:xfrm>
            <a:off x="6190130" y="2212042"/>
            <a:ext cx="4129928" cy="1884269"/>
          </a:xfrm>
          <a:custGeom>
            <a:avLst/>
            <a:gdLst/>
            <a:ahLst/>
            <a:cxnLst/>
            <a:rect l="l" t="t" r="r" b="b"/>
            <a:pathLst>
              <a:path w="4680584" h="2135504">
                <a:moveTo>
                  <a:pt x="4680204" y="2135124"/>
                </a:moveTo>
                <a:lnTo>
                  <a:pt x="4680204" y="0"/>
                </a:lnTo>
                <a:lnTo>
                  <a:pt x="0" y="0"/>
                </a:lnTo>
                <a:lnTo>
                  <a:pt x="0" y="2135124"/>
                </a:lnTo>
                <a:lnTo>
                  <a:pt x="24384" y="2135124"/>
                </a:lnTo>
                <a:lnTo>
                  <a:pt x="24384" y="47244"/>
                </a:lnTo>
                <a:lnTo>
                  <a:pt x="47244" y="24384"/>
                </a:lnTo>
                <a:lnTo>
                  <a:pt x="47244" y="47244"/>
                </a:lnTo>
                <a:lnTo>
                  <a:pt x="4632960" y="47244"/>
                </a:lnTo>
                <a:lnTo>
                  <a:pt x="4632960" y="24384"/>
                </a:lnTo>
                <a:lnTo>
                  <a:pt x="4655820" y="47244"/>
                </a:lnTo>
                <a:lnTo>
                  <a:pt x="4655820" y="2135124"/>
                </a:lnTo>
                <a:lnTo>
                  <a:pt x="4680204" y="2135124"/>
                </a:lnTo>
                <a:close/>
              </a:path>
              <a:path w="4680584" h="2135504">
                <a:moveTo>
                  <a:pt x="47244" y="47244"/>
                </a:moveTo>
                <a:lnTo>
                  <a:pt x="47244" y="24384"/>
                </a:lnTo>
                <a:lnTo>
                  <a:pt x="24384" y="47244"/>
                </a:lnTo>
                <a:lnTo>
                  <a:pt x="47244" y="47244"/>
                </a:lnTo>
                <a:close/>
              </a:path>
              <a:path w="4680584" h="2135504">
                <a:moveTo>
                  <a:pt x="47244" y="2087880"/>
                </a:moveTo>
                <a:lnTo>
                  <a:pt x="47244" y="47244"/>
                </a:lnTo>
                <a:lnTo>
                  <a:pt x="24384" y="47244"/>
                </a:lnTo>
                <a:lnTo>
                  <a:pt x="24384" y="2087880"/>
                </a:lnTo>
                <a:lnTo>
                  <a:pt x="47244" y="2087880"/>
                </a:lnTo>
                <a:close/>
              </a:path>
              <a:path w="4680584" h="2135504">
                <a:moveTo>
                  <a:pt x="4655820" y="2087880"/>
                </a:moveTo>
                <a:lnTo>
                  <a:pt x="24384" y="2087880"/>
                </a:lnTo>
                <a:lnTo>
                  <a:pt x="47244" y="2110740"/>
                </a:lnTo>
                <a:lnTo>
                  <a:pt x="47244" y="2135124"/>
                </a:lnTo>
                <a:lnTo>
                  <a:pt x="4632960" y="2135124"/>
                </a:lnTo>
                <a:lnTo>
                  <a:pt x="4632960" y="2110740"/>
                </a:lnTo>
                <a:lnTo>
                  <a:pt x="4655820" y="2087880"/>
                </a:lnTo>
                <a:close/>
              </a:path>
              <a:path w="4680584" h="2135504">
                <a:moveTo>
                  <a:pt x="47244" y="2135124"/>
                </a:moveTo>
                <a:lnTo>
                  <a:pt x="47244" y="2110740"/>
                </a:lnTo>
                <a:lnTo>
                  <a:pt x="24384" y="2087880"/>
                </a:lnTo>
                <a:lnTo>
                  <a:pt x="24384" y="2135124"/>
                </a:lnTo>
                <a:lnTo>
                  <a:pt x="47244" y="2135124"/>
                </a:lnTo>
                <a:close/>
              </a:path>
              <a:path w="4680584" h="2135504">
                <a:moveTo>
                  <a:pt x="4655820" y="47244"/>
                </a:moveTo>
                <a:lnTo>
                  <a:pt x="4632960" y="24384"/>
                </a:lnTo>
                <a:lnTo>
                  <a:pt x="4632960" y="47244"/>
                </a:lnTo>
                <a:lnTo>
                  <a:pt x="4655820" y="47244"/>
                </a:lnTo>
                <a:close/>
              </a:path>
              <a:path w="4680584" h="2135504">
                <a:moveTo>
                  <a:pt x="4655820" y="2087880"/>
                </a:moveTo>
                <a:lnTo>
                  <a:pt x="4655820" y="47244"/>
                </a:lnTo>
                <a:lnTo>
                  <a:pt x="4632960" y="47244"/>
                </a:lnTo>
                <a:lnTo>
                  <a:pt x="4632960" y="2087880"/>
                </a:lnTo>
                <a:lnTo>
                  <a:pt x="4655820" y="2087880"/>
                </a:lnTo>
                <a:close/>
              </a:path>
              <a:path w="4680584" h="2135504">
                <a:moveTo>
                  <a:pt x="4655820" y="2135124"/>
                </a:moveTo>
                <a:lnTo>
                  <a:pt x="4655820" y="2087880"/>
                </a:lnTo>
                <a:lnTo>
                  <a:pt x="4632960" y="2110740"/>
                </a:lnTo>
                <a:lnTo>
                  <a:pt x="4632960" y="2135124"/>
                </a:lnTo>
                <a:lnTo>
                  <a:pt x="4655820" y="2135124"/>
                </a:lnTo>
                <a:close/>
              </a:path>
            </a:pathLst>
          </a:custGeom>
          <a:solidFill>
            <a:srgbClr val="00AF4F"/>
          </a:solidFill>
        </p:spPr>
        <p:txBody>
          <a:bodyPr wrap="square" lIns="0" tIns="0" rIns="0" bIns="0" rtlCol="0"/>
          <a:lstStyle/>
          <a:p>
            <a:endParaRPr sz="1588"/>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68518" y="1146263"/>
            <a:ext cx="1617682" cy="692384"/>
          </a:xfrm>
          <a:prstGeom prst="rect">
            <a:avLst/>
          </a:prstGeom>
        </p:spPr>
        <p:txBody>
          <a:bodyPr vert="horz" wrap="square" lIns="0" tIns="15128" rIns="0" bIns="0" rtlCol="0" anchor="ctr">
            <a:spAutoFit/>
          </a:bodyPr>
          <a:lstStyle/>
          <a:p>
            <a:pPr marL="11206">
              <a:lnSpc>
                <a:spcPct val="100000"/>
              </a:lnSpc>
              <a:spcBef>
                <a:spcPts val="119"/>
              </a:spcBef>
            </a:pPr>
            <a:r>
              <a:rPr spc="-26" dirty="0"/>
              <a:t>Day</a:t>
            </a:r>
            <a:r>
              <a:rPr spc="-128" dirty="0"/>
              <a:t> </a:t>
            </a:r>
            <a:r>
              <a:rPr spc="13" dirty="0"/>
              <a:t>4</a:t>
            </a:r>
          </a:p>
        </p:txBody>
      </p:sp>
      <p:sp>
        <p:nvSpPr>
          <p:cNvPr id="3" name="object 3"/>
          <p:cNvSpPr txBox="1"/>
          <p:nvPr/>
        </p:nvSpPr>
        <p:spPr>
          <a:xfrm>
            <a:off x="2301239" y="2235796"/>
            <a:ext cx="3578038" cy="1646370"/>
          </a:xfrm>
          <a:prstGeom prst="rect">
            <a:avLst/>
          </a:prstGeom>
        </p:spPr>
        <p:txBody>
          <a:bodyPr vert="horz" wrap="square" lIns="0" tIns="46504" rIns="0" bIns="0" rtlCol="0">
            <a:spAutoFit/>
          </a:bodyPr>
          <a:lstStyle/>
          <a:p>
            <a:pPr marL="200036" marR="26896" indent="-166977">
              <a:lnSpc>
                <a:spcPts val="2206"/>
              </a:lnSpc>
              <a:spcBef>
                <a:spcPts val="366"/>
              </a:spcBef>
              <a:buFont typeface="Arial MT"/>
              <a:buChar char="•"/>
              <a:tabLst>
                <a:tab pos="200595" algn="l"/>
              </a:tabLst>
            </a:pPr>
            <a:r>
              <a:rPr sz="2030" spc="4" dirty="0">
                <a:latin typeface="Calibri"/>
                <a:cs typeface="Calibri"/>
              </a:rPr>
              <a:t>HR: 88 </a:t>
            </a:r>
            <a:r>
              <a:rPr sz="2030" dirty="0">
                <a:latin typeface="Calibri"/>
                <a:cs typeface="Calibri"/>
              </a:rPr>
              <a:t>bpm, </a:t>
            </a:r>
            <a:r>
              <a:rPr sz="2030" spc="4" dirty="0">
                <a:latin typeface="Calibri"/>
                <a:cs typeface="Calibri"/>
              </a:rPr>
              <a:t>BP: 110/83 </a:t>
            </a:r>
            <a:r>
              <a:rPr sz="2030" spc="9" dirty="0">
                <a:latin typeface="Calibri"/>
                <a:cs typeface="Calibri"/>
              </a:rPr>
              <a:t>mmHg, </a:t>
            </a:r>
            <a:r>
              <a:rPr sz="2030" spc="-446" dirty="0">
                <a:latin typeface="Calibri"/>
                <a:cs typeface="Calibri"/>
              </a:rPr>
              <a:t> </a:t>
            </a:r>
            <a:r>
              <a:rPr sz="2030" spc="4" dirty="0">
                <a:latin typeface="Calibri"/>
                <a:cs typeface="Calibri"/>
              </a:rPr>
              <a:t>RR:</a:t>
            </a:r>
            <a:r>
              <a:rPr sz="2030" spc="-9" dirty="0">
                <a:latin typeface="Calibri"/>
                <a:cs typeface="Calibri"/>
              </a:rPr>
              <a:t> </a:t>
            </a:r>
            <a:r>
              <a:rPr sz="2030" spc="4" dirty="0">
                <a:latin typeface="Calibri"/>
                <a:cs typeface="Calibri"/>
              </a:rPr>
              <a:t>16 </a:t>
            </a:r>
            <a:r>
              <a:rPr sz="2030" dirty="0">
                <a:latin typeface="Calibri"/>
                <a:cs typeface="Calibri"/>
              </a:rPr>
              <a:t>bpm, 0</a:t>
            </a:r>
            <a:r>
              <a:rPr sz="1985" baseline="-20370" dirty="0">
                <a:latin typeface="Calibri"/>
                <a:cs typeface="Calibri"/>
              </a:rPr>
              <a:t>2</a:t>
            </a:r>
            <a:r>
              <a:rPr sz="2030" dirty="0">
                <a:latin typeface="Calibri"/>
                <a:cs typeface="Calibri"/>
              </a:rPr>
              <a:t>Sat:</a:t>
            </a:r>
            <a:r>
              <a:rPr sz="2030" spc="-4" dirty="0">
                <a:latin typeface="Calibri"/>
                <a:cs typeface="Calibri"/>
              </a:rPr>
              <a:t> </a:t>
            </a:r>
            <a:r>
              <a:rPr sz="2030" spc="4" dirty="0">
                <a:latin typeface="Calibri"/>
                <a:cs typeface="Calibri"/>
              </a:rPr>
              <a:t>94%,</a:t>
            </a:r>
            <a:r>
              <a:rPr sz="2030" dirty="0">
                <a:latin typeface="Calibri"/>
                <a:cs typeface="Calibri"/>
              </a:rPr>
              <a:t> </a:t>
            </a:r>
            <a:r>
              <a:rPr sz="2030" spc="9" dirty="0">
                <a:latin typeface="Calibri"/>
                <a:cs typeface="Calibri"/>
              </a:rPr>
              <a:t>CVP</a:t>
            </a:r>
            <a:r>
              <a:rPr sz="2030" spc="-22" dirty="0">
                <a:latin typeface="Calibri"/>
                <a:cs typeface="Calibri"/>
              </a:rPr>
              <a:t> </a:t>
            </a:r>
            <a:r>
              <a:rPr sz="2030" spc="4" dirty="0">
                <a:latin typeface="Calibri"/>
                <a:cs typeface="Calibri"/>
              </a:rPr>
              <a:t>14</a:t>
            </a:r>
            <a:endParaRPr sz="2030">
              <a:latin typeface="Calibri"/>
              <a:cs typeface="Calibri"/>
            </a:endParaRPr>
          </a:p>
          <a:p>
            <a:pPr marL="200036">
              <a:lnSpc>
                <a:spcPts val="2162"/>
              </a:lnSpc>
            </a:pPr>
            <a:r>
              <a:rPr sz="2030" spc="4" dirty="0">
                <a:latin typeface="Calibri"/>
                <a:cs typeface="Calibri"/>
              </a:rPr>
              <a:t>mmHg</a:t>
            </a:r>
            <a:endParaRPr sz="2030">
              <a:latin typeface="Calibri"/>
              <a:cs typeface="Calibri"/>
            </a:endParaRPr>
          </a:p>
          <a:p>
            <a:pPr marL="200036" indent="-166977">
              <a:spcBef>
                <a:spcPts val="499"/>
              </a:spcBef>
              <a:buFont typeface="Arial MT"/>
              <a:buChar char="•"/>
              <a:tabLst>
                <a:tab pos="200595" algn="l"/>
              </a:tabLst>
            </a:pPr>
            <a:r>
              <a:rPr sz="2030" dirty="0">
                <a:latin typeface="Calibri"/>
                <a:cs typeface="Calibri"/>
              </a:rPr>
              <a:t>Lasix</a:t>
            </a:r>
            <a:r>
              <a:rPr sz="2030" spc="-9" dirty="0">
                <a:latin typeface="Calibri"/>
                <a:cs typeface="Calibri"/>
              </a:rPr>
              <a:t> </a:t>
            </a:r>
            <a:r>
              <a:rPr sz="2030" dirty="0">
                <a:latin typeface="Calibri"/>
                <a:cs typeface="Calibri"/>
              </a:rPr>
              <a:t>daily</a:t>
            </a:r>
            <a:r>
              <a:rPr sz="2030" spc="-9" dirty="0">
                <a:latin typeface="Calibri"/>
                <a:cs typeface="Calibri"/>
              </a:rPr>
              <a:t> </a:t>
            </a:r>
            <a:r>
              <a:rPr sz="2030" dirty="0">
                <a:latin typeface="Calibri"/>
                <a:cs typeface="Calibri"/>
              </a:rPr>
              <a:t>dose </a:t>
            </a:r>
            <a:r>
              <a:rPr sz="2030" spc="4" dirty="0">
                <a:latin typeface="Calibri"/>
                <a:cs typeface="Calibri"/>
              </a:rPr>
              <a:t>200</a:t>
            </a:r>
            <a:r>
              <a:rPr sz="2030" spc="-13" dirty="0">
                <a:latin typeface="Calibri"/>
                <a:cs typeface="Calibri"/>
              </a:rPr>
              <a:t> </a:t>
            </a:r>
            <a:r>
              <a:rPr sz="2030" spc="4" dirty="0">
                <a:latin typeface="Calibri"/>
                <a:cs typeface="Calibri"/>
              </a:rPr>
              <a:t>mg</a:t>
            </a:r>
            <a:r>
              <a:rPr sz="2030" spc="-13" dirty="0">
                <a:latin typeface="Calibri"/>
                <a:cs typeface="Calibri"/>
              </a:rPr>
              <a:t> </a:t>
            </a:r>
            <a:r>
              <a:rPr sz="2030" spc="-9" dirty="0">
                <a:latin typeface="Calibri"/>
                <a:cs typeface="Calibri"/>
              </a:rPr>
              <a:t>(day</a:t>
            </a:r>
            <a:r>
              <a:rPr sz="2030" spc="-4" dirty="0">
                <a:latin typeface="Calibri"/>
                <a:cs typeface="Calibri"/>
              </a:rPr>
              <a:t> </a:t>
            </a:r>
            <a:r>
              <a:rPr sz="2030" spc="4" dirty="0">
                <a:latin typeface="Calibri"/>
                <a:cs typeface="Calibri"/>
              </a:rPr>
              <a:t>3)</a:t>
            </a:r>
            <a:endParaRPr sz="2030">
              <a:latin typeface="Calibri"/>
              <a:cs typeface="Calibri"/>
            </a:endParaRPr>
          </a:p>
          <a:p>
            <a:pPr marL="200036" indent="-166977">
              <a:spcBef>
                <a:spcPts val="485"/>
              </a:spcBef>
              <a:buFont typeface="Arial MT"/>
              <a:buChar char="•"/>
              <a:tabLst>
                <a:tab pos="200595" algn="l"/>
              </a:tabLst>
            </a:pPr>
            <a:r>
              <a:rPr sz="2030" dirty="0">
                <a:latin typeface="Calibri"/>
                <a:cs typeface="Calibri"/>
              </a:rPr>
              <a:t>Rales</a:t>
            </a:r>
            <a:r>
              <a:rPr sz="2030" spc="-26" dirty="0">
                <a:latin typeface="Calibri"/>
                <a:cs typeface="Calibri"/>
              </a:rPr>
              <a:t> </a:t>
            </a:r>
            <a:r>
              <a:rPr sz="2030" spc="4" dirty="0">
                <a:latin typeface="Calibri"/>
                <a:cs typeface="Calibri"/>
              </a:rPr>
              <a:t>1/3</a:t>
            </a:r>
            <a:r>
              <a:rPr sz="2030" dirty="0">
                <a:latin typeface="Calibri"/>
                <a:cs typeface="Calibri"/>
              </a:rPr>
              <a:t> lung fields</a:t>
            </a:r>
            <a:endParaRPr sz="2030">
              <a:latin typeface="Calibri"/>
              <a:cs typeface="Calibri"/>
            </a:endParaRPr>
          </a:p>
        </p:txBody>
      </p:sp>
      <p:sp>
        <p:nvSpPr>
          <p:cNvPr id="4" name="object 4"/>
          <p:cNvSpPr txBox="1"/>
          <p:nvPr/>
        </p:nvSpPr>
        <p:spPr>
          <a:xfrm>
            <a:off x="6207160" y="2269413"/>
            <a:ext cx="3573555" cy="1262585"/>
          </a:xfrm>
          <a:prstGeom prst="rect">
            <a:avLst/>
          </a:prstGeom>
        </p:spPr>
        <p:txBody>
          <a:bodyPr vert="horz" wrap="square" lIns="0" tIns="12886" rIns="0" bIns="0" rtlCol="0">
            <a:spAutoFit/>
          </a:bodyPr>
          <a:lstStyle/>
          <a:p>
            <a:pPr marL="177623" marR="4483" indent="-166977">
              <a:spcBef>
                <a:spcPts val="101"/>
              </a:spcBef>
              <a:buFont typeface="Arial MT"/>
              <a:buChar char="•"/>
              <a:tabLst>
                <a:tab pos="178183" algn="l"/>
              </a:tabLst>
            </a:pPr>
            <a:r>
              <a:rPr sz="2030" dirty="0">
                <a:latin typeface="Calibri"/>
                <a:cs typeface="Calibri"/>
              </a:rPr>
              <a:t>Lasix</a:t>
            </a:r>
            <a:r>
              <a:rPr sz="2030" spc="-9" dirty="0">
                <a:latin typeface="Calibri"/>
                <a:cs typeface="Calibri"/>
              </a:rPr>
              <a:t> </a:t>
            </a:r>
            <a:r>
              <a:rPr sz="2030" dirty="0">
                <a:latin typeface="Calibri"/>
                <a:cs typeface="Calibri"/>
              </a:rPr>
              <a:t>drip</a:t>
            </a:r>
            <a:r>
              <a:rPr sz="2030" dirty="0">
                <a:latin typeface="Wingdings"/>
                <a:cs typeface="Wingdings"/>
              </a:rPr>
              <a:t></a:t>
            </a:r>
            <a:r>
              <a:rPr sz="2030" spc="-53" dirty="0">
                <a:latin typeface="Times New Roman"/>
                <a:cs typeface="Times New Roman"/>
              </a:rPr>
              <a:t> </a:t>
            </a:r>
            <a:r>
              <a:rPr sz="2030" dirty="0">
                <a:latin typeface="Calibri"/>
                <a:cs typeface="Calibri"/>
              </a:rPr>
              <a:t>switched</a:t>
            </a:r>
            <a:r>
              <a:rPr sz="2030" spc="-18" dirty="0">
                <a:latin typeface="Calibri"/>
                <a:cs typeface="Calibri"/>
              </a:rPr>
              <a:t> </a:t>
            </a:r>
            <a:r>
              <a:rPr sz="2030" dirty="0">
                <a:latin typeface="Calibri"/>
                <a:cs typeface="Calibri"/>
              </a:rPr>
              <a:t>back</a:t>
            </a:r>
            <a:r>
              <a:rPr sz="2030" spc="-13" dirty="0">
                <a:latin typeface="Calibri"/>
                <a:cs typeface="Calibri"/>
              </a:rPr>
              <a:t> </a:t>
            </a:r>
            <a:r>
              <a:rPr sz="2030" spc="-4" dirty="0">
                <a:latin typeface="Calibri"/>
                <a:cs typeface="Calibri"/>
              </a:rPr>
              <a:t>to</a:t>
            </a:r>
            <a:r>
              <a:rPr sz="2030" spc="-13" dirty="0">
                <a:latin typeface="Calibri"/>
                <a:cs typeface="Calibri"/>
              </a:rPr>
              <a:t> </a:t>
            </a:r>
            <a:r>
              <a:rPr sz="2030" spc="4" dirty="0">
                <a:latin typeface="Calibri"/>
                <a:cs typeface="Calibri"/>
              </a:rPr>
              <a:t>80 </a:t>
            </a:r>
            <a:r>
              <a:rPr sz="2030" spc="-446" dirty="0">
                <a:latin typeface="Calibri"/>
                <a:cs typeface="Calibri"/>
              </a:rPr>
              <a:t> </a:t>
            </a:r>
            <a:r>
              <a:rPr sz="2030" spc="4" dirty="0">
                <a:latin typeface="Calibri"/>
                <a:cs typeface="Calibri"/>
              </a:rPr>
              <a:t>mg IV BID </a:t>
            </a:r>
            <a:r>
              <a:rPr sz="2030" dirty="0">
                <a:latin typeface="Calibri"/>
                <a:cs typeface="Calibri"/>
              </a:rPr>
              <a:t>and as needed </a:t>
            </a:r>
            <a:r>
              <a:rPr sz="2030" spc="4" dirty="0">
                <a:latin typeface="Calibri"/>
                <a:cs typeface="Calibri"/>
              </a:rPr>
              <a:t> </a:t>
            </a:r>
            <a:r>
              <a:rPr sz="2030" dirty="0">
                <a:latin typeface="Calibri"/>
                <a:cs typeface="Calibri"/>
              </a:rPr>
              <a:t>boluses.</a:t>
            </a:r>
            <a:endParaRPr sz="2030">
              <a:latin typeface="Calibri"/>
              <a:cs typeface="Calibri"/>
            </a:endParaRPr>
          </a:p>
          <a:p>
            <a:pPr marL="177623" indent="-166977">
              <a:spcBef>
                <a:spcPts val="9"/>
              </a:spcBef>
              <a:buFont typeface="Arial MT"/>
              <a:buChar char="•"/>
              <a:tabLst>
                <a:tab pos="178183" algn="l"/>
              </a:tabLst>
            </a:pPr>
            <a:r>
              <a:rPr sz="2030" spc="4" dirty="0">
                <a:latin typeface="Calibri"/>
                <a:cs typeface="Calibri"/>
              </a:rPr>
              <a:t>K+</a:t>
            </a:r>
            <a:r>
              <a:rPr sz="2030" spc="-9" dirty="0">
                <a:latin typeface="Calibri"/>
                <a:cs typeface="Calibri"/>
              </a:rPr>
              <a:t> </a:t>
            </a:r>
            <a:r>
              <a:rPr sz="2030" dirty="0">
                <a:latin typeface="Calibri"/>
                <a:cs typeface="Calibri"/>
              </a:rPr>
              <a:t>and</a:t>
            </a:r>
            <a:r>
              <a:rPr sz="2030" spc="-9" dirty="0">
                <a:latin typeface="Calibri"/>
                <a:cs typeface="Calibri"/>
              </a:rPr>
              <a:t> </a:t>
            </a:r>
            <a:r>
              <a:rPr sz="2030" spc="4" dirty="0">
                <a:latin typeface="Calibri"/>
                <a:cs typeface="Calibri"/>
              </a:rPr>
              <a:t>Mg+</a:t>
            </a:r>
            <a:r>
              <a:rPr sz="2030" spc="-4" dirty="0">
                <a:latin typeface="Calibri"/>
                <a:cs typeface="Calibri"/>
              </a:rPr>
              <a:t> replaced</a:t>
            </a:r>
            <a:endParaRPr sz="2030">
              <a:latin typeface="Calibri"/>
              <a:cs typeface="Calibri"/>
            </a:endParaRPr>
          </a:p>
        </p:txBody>
      </p:sp>
      <p:graphicFrame>
        <p:nvGraphicFramePr>
          <p:cNvPr id="5" name="object 5"/>
          <p:cNvGraphicFramePr>
            <a:graphicFrameLocks noGrp="1"/>
          </p:cNvGraphicFramePr>
          <p:nvPr/>
        </p:nvGraphicFramePr>
        <p:xfrm>
          <a:off x="1961786" y="4420805"/>
          <a:ext cx="8076640" cy="1530466"/>
        </p:xfrm>
        <a:graphic>
          <a:graphicData uri="http://schemas.openxmlformats.org/drawingml/2006/table">
            <a:tbl>
              <a:tblPr firstRow="1" bandRow="1">
                <a:tableStyleId>{2D5ABB26-0587-4C30-8999-92F81FD0307C}</a:tableStyleId>
              </a:tblPr>
              <a:tblGrid>
                <a:gridCol w="1153646">
                  <a:extLst>
                    <a:ext uri="{9D8B030D-6E8A-4147-A177-3AD203B41FA5}">
                      <a16:colId xmlns:a16="http://schemas.microsoft.com/office/drawing/2014/main" val="20000"/>
                    </a:ext>
                  </a:extLst>
                </a:gridCol>
                <a:gridCol w="1153646">
                  <a:extLst>
                    <a:ext uri="{9D8B030D-6E8A-4147-A177-3AD203B41FA5}">
                      <a16:colId xmlns:a16="http://schemas.microsoft.com/office/drawing/2014/main" val="20001"/>
                    </a:ext>
                  </a:extLst>
                </a:gridCol>
                <a:gridCol w="1260101">
                  <a:extLst>
                    <a:ext uri="{9D8B030D-6E8A-4147-A177-3AD203B41FA5}">
                      <a16:colId xmlns:a16="http://schemas.microsoft.com/office/drawing/2014/main" val="20002"/>
                    </a:ext>
                  </a:extLst>
                </a:gridCol>
                <a:gridCol w="1117787">
                  <a:extLst>
                    <a:ext uri="{9D8B030D-6E8A-4147-A177-3AD203B41FA5}">
                      <a16:colId xmlns:a16="http://schemas.microsoft.com/office/drawing/2014/main" val="20003"/>
                    </a:ext>
                  </a:extLst>
                </a:gridCol>
                <a:gridCol w="1083048">
                  <a:extLst>
                    <a:ext uri="{9D8B030D-6E8A-4147-A177-3AD203B41FA5}">
                      <a16:colId xmlns:a16="http://schemas.microsoft.com/office/drawing/2014/main" val="20004"/>
                    </a:ext>
                  </a:extLst>
                </a:gridCol>
                <a:gridCol w="1154206">
                  <a:extLst>
                    <a:ext uri="{9D8B030D-6E8A-4147-A177-3AD203B41FA5}">
                      <a16:colId xmlns:a16="http://schemas.microsoft.com/office/drawing/2014/main" val="20005"/>
                    </a:ext>
                  </a:extLst>
                </a:gridCol>
                <a:gridCol w="1154206">
                  <a:extLst>
                    <a:ext uri="{9D8B030D-6E8A-4147-A177-3AD203B41FA5}">
                      <a16:colId xmlns:a16="http://schemas.microsoft.com/office/drawing/2014/main" val="20006"/>
                    </a:ext>
                  </a:extLst>
                </a:gridCol>
              </a:tblGrid>
              <a:tr h="465267">
                <a:tc>
                  <a:txBody>
                    <a:bodyPr/>
                    <a:lstStyle/>
                    <a:p>
                      <a:pPr marL="74295">
                        <a:lnSpc>
                          <a:spcPct val="100000"/>
                        </a:lnSpc>
                        <a:spcBef>
                          <a:spcPts val="240"/>
                        </a:spcBef>
                      </a:pPr>
                      <a:r>
                        <a:rPr sz="1300" b="1" spc="-20" dirty="0">
                          <a:solidFill>
                            <a:srgbClr val="FFFFFF"/>
                          </a:solidFill>
                          <a:latin typeface="Calibri"/>
                          <a:cs typeface="Calibri"/>
                        </a:rPr>
                        <a:t>Total</a:t>
                      </a:r>
                      <a:r>
                        <a:rPr sz="1300" b="1" spc="-25" dirty="0">
                          <a:solidFill>
                            <a:srgbClr val="FFFFFF"/>
                          </a:solidFill>
                          <a:latin typeface="Calibri"/>
                          <a:cs typeface="Calibri"/>
                        </a:rPr>
                        <a:t> </a:t>
                      </a:r>
                      <a:r>
                        <a:rPr sz="1300" b="1" spc="10" dirty="0">
                          <a:solidFill>
                            <a:srgbClr val="FFFFFF"/>
                          </a:solidFill>
                          <a:latin typeface="Calibri"/>
                          <a:cs typeface="Calibri"/>
                        </a:rPr>
                        <a:t>weight</a:t>
                      </a:r>
                      <a:r>
                        <a:rPr sz="1300" b="1" spc="-40" dirty="0">
                          <a:solidFill>
                            <a:srgbClr val="FFFFFF"/>
                          </a:solidFill>
                          <a:latin typeface="Calibri"/>
                          <a:cs typeface="Calibri"/>
                        </a:rPr>
                        <a:t> </a:t>
                      </a:r>
                      <a:r>
                        <a:rPr sz="1300" spc="300" dirty="0">
                          <a:solidFill>
                            <a:srgbClr val="FFFFFF"/>
                          </a:solidFill>
                          <a:latin typeface="Cambria Math"/>
                          <a:cs typeface="Cambria Math"/>
                        </a:rPr>
                        <a:t>𝗈</a:t>
                      </a:r>
                      <a:endParaRPr sz="1300">
                        <a:latin typeface="Cambria Math"/>
                        <a:cs typeface="Cambria Math"/>
                      </a:endParaRPr>
                    </a:p>
                  </a:txBody>
                  <a:tcPr marL="0" marR="0" marT="268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355600">
                        <a:lnSpc>
                          <a:spcPct val="102099"/>
                        </a:lnSpc>
                        <a:spcBef>
                          <a:spcPts val="190"/>
                        </a:spcBef>
                      </a:pPr>
                      <a:r>
                        <a:rPr sz="1300" b="1" spc="10" dirty="0">
                          <a:solidFill>
                            <a:srgbClr val="FFFFFF"/>
                          </a:solidFill>
                          <a:latin typeface="Calibri"/>
                          <a:cs typeface="Calibri"/>
                        </a:rPr>
                        <a:t>Daily</a:t>
                      </a:r>
                      <a:r>
                        <a:rPr sz="1300" b="1" spc="-70" dirty="0">
                          <a:solidFill>
                            <a:srgbClr val="FFFFFF"/>
                          </a:solidFill>
                          <a:latin typeface="Calibri"/>
                          <a:cs typeface="Calibri"/>
                        </a:rPr>
                        <a:t> </a:t>
                      </a:r>
                      <a:r>
                        <a:rPr sz="1300" b="1" spc="15" dirty="0">
                          <a:solidFill>
                            <a:srgbClr val="FFFFFF"/>
                          </a:solidFill>
                          <a:latin typeface="Calibri"/>
                          <a:cs typeface="Calibri"/>
                        </a:rPr>
                        <a:t>Urine </a:t>
                      </a:r>
                      <a:r>
                        <a:rPr sz="1300" b="1" spc="-315" dirty="0">
                          <a:solidFill>
                            <a:srgbClr val="FFFFFF"/>
                          </a:solidFill>
                          <a:latin typeface="Calibri"/>
                          <a:cs typeface="Calibri"/>
                        </a:rPr>
                        <a:t> </a:t>
                      </a:r>
                      <a:r>
                        <a:rPr sz="1300" b="1" spc="20" dirty="0">
                          <a:solidFill>
                            <a:srgbClr val="FFFFFF"/>
                          </a:solidFill>
                          <a:latin typeface="Calibri"/>
                          <a:cs typeface="Calibri"/>
                        </a:rPr>
                        <a:t>output</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496570" indent="42545">
                        <a:lnSpc>
                          <a:spcPct val="102099"/>
                        </a:lnSpc>
                        <a:spcBef>
                          <a:spcPts val="190"/>
                        </a:spcBef>
                      </a:pPr>
                      <a:r>
                        <a:rPr sz="1300" b="1" spc="-20" dirty="0">
                          <a:solidFill>
                            <a:srgbClr val="FFFFFF"/>
                          </a:solidFill>
                          <a:latin typeface="Calibri"/>
                          <a:cs typeface="Calibri"/>
                        </a:rPr>
                        <a:t>Total</a:t>
                      </a:r>
                      <a:r>
                        <a:rPr sz="1300" b="1" spc="-55" dirty="0">
                          <a:solidFill>
                            <a:srgbClr val="FFFFFF"/>
                          </a:solidFill>
                          <a:latin typeface="Calibri"/>
                          <a:cs typeface="Calibri"/>
                        </a:rPr>
                        <a:t> </a:t>
                      </a:r>
                      <a:r>
                        <a:rPr sz="1300" b="1" spc="10" dirty="0">
                          <a:solidFill>
                            <a:srgbClr val="FFFFFF"/>
                          </a:solidFill>
                          <a:latin typeface="Calibri"/>
                          <a:cs typeface="Calibri"/>
                        </a:rPr>
                        <a:t>Fluid </a:t>
                      </a:r>
                      <a:r>
                        <a:rPr sz="1300" b="1" spc="-310" dirty="0">
                          <a:solidFill>
                            <a:srgbClr val="FFFFFF"/>
                          </a:solidFill>
                          <a:latin typeface="Calibri"/>
                          <a:cs typeface="Calibri"/>
                        </a:rPr>
                        <a:t> </a:t>
                      </a:r>
                      <a:r>
                        <a:rPr sz="1300" b="1" spc="15" dirty="0">
                          <a:solidFill>
                            <a:srgbClr val="FFFFFF"/>
                          </a:solidFill>
                          <a:latin typeface="Calibri"/>
                          <a:cs typeface="Calibri"/>
                        </a:rPr>
                        <a:t>balance</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0" dirty="0">
                          <a:solidFill>
                            <a:srgbClr val="FFFFFF"/>
                          </a:solidFill>
                          <a:latin typeface="Calibri"/>
                          <a:cs typeface="Calibri"/>
                        </a:rPr>
                        <a:t>Creatinine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5" dirty="0">
                          <a:solidFill>
                            <a:srgbClr val="FFFFFF"/>
                          </a:solidFill>
                          <a:latin typeface="Calibri"/>
                          <a:cs typeface="Calibri"/>
                        </a:rPr>
                        <a:t>Hct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6200">
                        <a:lnSpc>
                          <a:spcPct val="100000"/>
                        </a:lnSpc>
                        <a:spcBef>
                          <a:spcPts val="229"/>
                        </a:spcBef>
                      </a:pPr>
                      <a:r>
                        <a:rPr sz="1300" b="1" spc="20" dirty="0">
                          <a:solidFill>
                            <a:srgbClr val="FFFFFF"/>
                          </a:solidFill>
                          <a:latin typeface="Calibri"/>
                          <a:cs typeface="Calibri"/>
                        </a:rPr>
                        <a:t>Sodium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930">
                        <a:lnSpc>
                          <a:spcPct val="100000"/>
                        </a:lnSpc>
                        <a:spcBef>
                          <a:spcPts val="229"/>
                        </a:spcBef>
                      </a:pPr>
                      <a:r>
                        <a:rPr sz="1300" b="1" spc="10" dirty="0">
                          <a:solidFill>
                            <a:srgbClr val="FFFFFF"/>
                          </a:solidFill>
                          <a:latin typeface="Calibri"/>
                          <a:cs typeface="Calibri"/>
                        </a:rPr>
                        <a:t>Potassium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extLst>
                  <a:ext uri="{0D108BD9-81ED-4DB2-BD59-A6C34878D82A}">
                    <a16:rowId xmlns:a16="http://schemas.microsoft.com/office/drawing/2014/main" val="10000"/>
                  </a:ext>
                </a:extLst>
              </a:tr>
              <a:tr h="865990">
                <a:tc>
                  <a:txBody>
                    <a:bodyPr/>
                    <a:lstStyle/>
                    <a:p>
                      <a:pPr marL="74295">
                        <a:lnSpc>
                          <a:spcPct val="100000"/>
                        </a:lnSpc>
                        <a:spcBef>
                          <a:spcPts val="240"/>
                        </a:spcBef>
                      </a:pPr>
                      <a:r>
                        <a:rPr sz="1300" spc="15" dirty="0">
                          <a:latin typeface="Calibri"/>
                          <a:cs typeface="Calibri"/>
                        </a:rPr>
                        <a:t>-7kg</a:t>
                      </a:r>
                      <a:r>
                        <a:rPr sz="1300" spc="-40" dirty="0">
                          <a:latin typeface="Calibri"/>
                          <a:cs typeface="Calibri"/>
                        </a:rPr>
                        <a:t> </a:t>
                      </a:r>
                      <a:r>
                        <a:rPr sz="1300" spc="15" dirty="0">
                          <a:latin typeface="Calibri"/>
                          <a:cs typeface="Calibri"/>
                        </a:rPr>
                        <a:t>(0.35/40</a:t>
                      </a:r>
                      <a:endParaRPr sz="1300">
                        <a:latin typeface="Calibri"/>
                        <a:cs typeface="Calibri"/>
                      </a:endParaRPr>
                    </a:p>
                    <a:p>
                      <a:pPr marL="74295" marR="292735">
                        <a:lnSpc>
                          <a:spcPts val="1789"/>
                        </a:lnSpc>
                        <a:spcBef>
                          <a:spcPts val="55"/>
                        </a:spcBef>
                      </a:pPr>
                      <a:r>
                        <a:rPr sz="1300" spc="20" dirty="0">
                          <a:latin typeface="Calibri"/>
                          <a:cs typeface="Calibri"/>
                        </a:rPr>
                        <a:t>mg </a:t>
                      </a:r>
                      <a:r>
                        <a:rPr sz="1300" spc="25" dirty="0">
                          <a:latin typeface="Calibri"/>
                          <a:cs typeface="Calibri"/>
                        </a:rPr>
                        <a:t> </a:t>
                      </a:r>
                      <a:r>
                        <a:rPr sz="1300" dirty="0">
                          <a:latin typeface="Calibri"/>
                          <a:cs typeface="Calibri"/>
                        </a:rPr>
                        <a:t>f</a:t>
                      </a:r>
                      <a:r>
                        <a:rPr sz="1300" spc="-5" dirty="0">
                          <a:latin typeface="Calibri"/>
                          <a:cs typeface="Calibri"/>
                        </a:rPr>
                        <a:t>u</a:t>
                      </a:r>
                      <a:r>
                        <a:rPr sz="1300" spc="-30" dirty="0">
                          <a:latin typeface="Calibri"/>
                          <a:cs typeface="Calibri"/>
                        </a:rPr>
                        <a:t>r</a:t>
                      </a:r>
                      <a:r>
                        <a:rPr sz="1300" spc="-10" dirty="0">
                          <a:latin typeface="Calibri"/>
                          <a:cs typeface="Calibri"/>
                        </a:rPr>
                        <a:t>o</a:t>
                      </a:r>
                      <a:r>
                        <a:rPr sz="1300" spc="5" dirty="0">
                          <a:latin typeface="Calibri"/>
                          <a:cs typeface="Calibri"/>
                        </a:rPr>
                        <a:t>s</a:t>
                      </a:r>
                      <a:r>
                        <a:rPr sz="1300" dirty="0">
                          <a:latin typeface="Calibri"/>
                          <a:cs typeface="Calibri"/>
                        </a:rPr>
                        <a:t>e</a:t>
                      </a:r>
                      <a:r>
                        <a:rPr sz="1300" spc="-5" dirty="0">
                          <a:latin typeface="Calibri"/>
                          <a:cs typeface="Calibri"/>
                        </a:rPr>
                        <a:t>m</a:t>
                      </a:r>
                      <a:r>
                        <a:rPr sz="1300" spc="-10" dirty="0">
                          <a:latin typeface="Calibri"/>
                          <a:cs typeface="Calibri"/>
                        </a:rPr>
                        <a:t>i</a:t>
                      </a:r>
                      <a:r>
                        <a:rPr sz="1300" spc="-5" dirty="0">
                          <a:latin typeface="Calibri"/>
                          <a:cs typeface="Calibri"/>
                        </a:rPr>
                        <a:t>d</a:t>
                      </a:r>
                      <a:r>
                        <a:rPr sz="1300" dirty="0">
                          <a:latin typeface="Calibri"/>
                          <a:cs typeface="Calibri"/>
                        </a:rPr>
                        <a:t>e)</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5" dirty="0">
                          <a:latin typeface="Calibri"/>
                          <a:cs typeface="Calibri"/>
                        </a:rPr>
                        <a:t>2,871</a:t>
                      </a:r>
                      <a:r>
                        <a:rPr sz="1300" spc="-25" dirty="0">
                          <a:latin typeface="Calibri"/>
                          <a:cs typeface="Calibri"/>
                        </a:rPr>
                        <a:t> </a:t>
                      </a:r>
                      <a:r>
                        <a:rPr sz="1300" spc="20" dirty="0">
                          <a:latin typeface="Calibri"/>
                          <a:cs typeface="Calibri"/>
                        </a:rPr>
                        <a:t>mL</a:t>
                      </a:r>
                      <a:r>
                        <a:rPr sz="1300" spc="-5" dirty="0">
                          <a:latin typeface="Calibri"/>
                          <a:cs typeface="Calibri"/>
                        </a:rPr>
                        <a:t> </a:t>
                      </a:r>
                      <a:r>
                        <a:rPr sz="1300" spc="10" dirty="0">
                          <a:latin typeface="Calibri"/>
                          <a:cs typeface="Calibri"/>
                        </a:rPr>
                        <a:t>(1.32</a:t>
                      </a:r>
                      <a:endParaRPr sz="1300">
                        <a:latin typeface="Calibri"/>
                        <a:cs typeface="Calibri"/>
                      </a:endParaRPr>
                    </a:p>
                    <a:p>
                      <a:pPr marL="74295">
                        <a:lnSpc>
                          <a:spcPct val="100000"/>
                        </a:lnSpc>
                        <a:spcBef>
                          <a:spcPts val="35"/>
                        </a:spcBef>
                      </a:pPr>
                      <a:r>
                        <a:rPr sz="1300" spc="15" dirty="0">
                          <a:latin typeface="Calibri"/>
                          <a:cs typeface="Calibri"/>
                        </a:rPr>
                        <a:t>ml/kg/hr)</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a:t>
                      </a:r>
                      <a:r>
                        <a:rPr sz="1300" spc="-20" dirty="0">
                          <a:latin typeface="Calibri"/>
                          <a:cs typeface="Calibri"/>
                        </a:rPr>
                        <a:t> </a:t>
                      </a:r>
                      <a:r>
                        <a:rPr sz="1300" spc="10" dirty="0">
                          <a:latin typeface="Calibri"/>
                          <a:cs typeface="Calibri"/>
                        </a:rPr>
                        <a:t>6.8</a:t>
                      </a:r>
                      <a:r>
                        <a:rPr sz="1300" spc="-15" dirty="0">
                          <a:latin typeface="Calibri"/>
                          <a:cs typeface="Calibri"/>
                        </a:rPr>
                        <a:t> </a:t>
                      </a:r>
                      <a:r>
                        <a:rPr sz="1300" spc="15" dirty="0">
                          <a:latin typeface="Calibri"/>
                          <a:cs typeface="Calibri"/>
                        </a:rPr>
                        <a:t>L</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3.4</a:t>
                      </a:r>
                      <a:r>
                        <a:rPr sz="1300" spc="-15" dirty="0">
                          <a:latin typeface="Calibri"/>
                          <a:cs typeface="Calibri"/>
                        </a:rPr>
                        <a:t> </a:t>
                      </a:r>
                      <a:r>
                        <a:rPr sz="1300" spc="25" dirty="0">
                          <a:latin typeface="Calibri"/>
                          <a:cs typeface="Calibri"/>
                        </a:rPr>
                        <a:t>mg/dL</a:t>
                      </a:r>
                      <a:r>
                        <a:rPr sz="1300" spc="5" dirty="0">
                          <a:latin typeface="Calibri"/>
                          <a:cs typeface="Calibri"/>
                        </a:rPr>
                        <a:t> </a:t>
                      </a:r>
                      <a:r>
                        <a:rPr sz="1300" b="1" spc="30" dirty="0">
                          <a:solidFill>
                            <a:srgbClr val="C00000"/>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20" dirty="0">
                          <a:latin typeface="Calibri"/>
                          <a:cs typeface="Calibri"/>
                        </a:rPr>
                        <a:t>38%</a:t>
                      </a:r>
                      <a:r>
                        <a:rPr sz="1300" spc="-4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5565">
                        <a:lnSpc>
                          <a:spcPct val="100000"/>
                        </a:lnSpc>
                        <a:spcBef>
                          <a:spcPts val="240"/>
                        </a:spcBef>
                      </a:pPr>
                      <a:r>
                        <a:rPr sz="1300" spc="15" dirty="0">
                          <a:latin typeface="Calibri"/>
                          <a:cs typeface="Calibri"/>
                        </a:rPr>
                        <a:t>134</a:t>
                      </a:r>
                      <a:r>
                        <a:rPr sz="1300" spc="-15" dirty="0">
                          <a:latin typeface="Calibri"/>
                          <a:cs typeface="Calibri"/>
                        </a:rPr>
                        <a:t> </a:t>
                      </a:r>
                      <a:r>
                        <a:rPr sz="1300" spc="15" dirty="0">
                          <a:latin typeface="Calibri"/>
                          <a:cs typeface="Calibri"/>
                        </a:rPr>
                        <a:t>mmol/L</a:t>
                      </a:r>
                      <a:r>
                        <a:rPr sz="1300" spc="-1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3.9</a:t>
                      </a:r>
                      <a:r>
                        <a:rPr sz="1300" spc="-15" dirty="0">
                          <a:latin typeface="Calibri"/>
                          <a:cs typeface="Calibri"/>
                        </a:rPr>
                        <a:t> </a:t>
                      </a:r>
                      <a:r>
                        <a:rPr sz="1300" spc="15" dirty="0">
                          <a:latin typeface="Calibri"/>
                          <a:cs typeface="Calibri"/>
                        </a:rPr>
                        <a:t>mmol/L</a:t>
                      </a:r>
                      <a:r>
                        <a:rPr sz="1300" spc="-5"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extLst>
                  <a:ext uri="{0D108BD9-81ED-4DB2-BD59-A6C34878D82A}">
                    <a16:rowId xmlns:a16="http://schemas.microsoft.com/office/drawing/2014/main" val="10001"/>
                  </a:ext>
                </a:extLst>
              </a:tr>
            </a:tbl>
          </a:graphicData>
        </a:graphic>
      </p:graphicFrame>
      <p:sp>
        <p:nvSpPr>
          <p:cNvPr id="6" name="object 6"/>
          <p:cNvSpPr/>
          <p:nvPr/>
        </p:nvSpPr>
        <p:spPr>
          <a:xfrm>
            <a:off x="1944893" y="2152874"/>
            <a:ext cx="4129928" cy="2110068"/>
          </a:xfrm>
          <a:custGeom>
            <a:avLst/>
            <a:gdLst/>
            <a:ahLst/>
            <a:cxnLst/>
            <a:rect l="l" t="t" r="r" b="b"/>
            <a:pathLst>
              <a:path w="4680585" h="2391410">
                <a:moveTo>
                  <a:pt x="4680204" y="2391156"/>
                </a:moveTo>
                <a:lnTo>
                  <a:pt x="4680204" y="0"/>
                </a:lnTo>
                <a:lnTo>
                  <a:pt x="0" y="0"/>
                </a:lnTo>
                <a:lnTo>
                  <a:pt x="0" y="2391156"/>
                </a:lnTo>
                <a:lnTo>
                  <a:pt x="24384" y="2391156"/>
                </a:lnTo>
                <a:lnTo>
                  <a:pt x="24384" y="47244"/>
                </a:lnTo>
                <a:lnTo>
                  <a:pt x="47244" y="24384"/>
                </a:lnTo>
                <a:lnTo>
                  <a:pt x="47244" y="47244"/>
                </a:lnTo>
                <a:lnTo>
                  <a:pt x="4632960" y="47244"/>
                </a:lnTo>
                <a:lnTo>
                  <a:pt x="4632960" y="24384"/>
                </a:lnTo>
                <a:lnTo>
                  <a:pt x="4655820" y="47244"/>
                </a:lnTo>
                <a:lnTo>
                  <a:pt x="4655820" y="2391156"/>
                </a:lnTo>
                <a:lnTo>
                  <a:pt x="4680204" y="2391156"/>
                </a:lnTo>
                <a:close/>
              </a:path>
              <a:path w="4680585" h="2391410">
                <a:moveTo>
                  <a:pt x="47244" y="47244"/>
                </a:moveTo>
                <a:lnTo>
                  <a:pt x="47244" y="24384"/>
                </a:lnTo>
                <a:lnTo>
                  <a:pt x="24384" y="47244"/>
                </a:lnTo>
                <a:lnTo>
                  <a:pt x="47244" y="47244"/>
                </a:lnTo>
                <a:close/>
              </a:path>
              <a:path w="4680585" h="2391410">
                <a:moveTo>
                  <a:pt x="47244" y="2343912"/>
                </a:moveTo>
                <a:lnTo>
                  <a:pt x="47244" y="47244"/>
                </a:lnTo>
                <a:lnTo>
                  <a:pt x="24384" y="47244"/>
                </a:lnTo>
                <a:lnTo>
                  <a:pt x="24384" y="2343912"/>
                </a:lnTo>
                <a:lnTo>
                  <a:pt x="47244" y="2343912"/>
                </a:lnTo>
                <a:close/>
              </a:path>
              <a:path w="4680585" h="2391410">
                <a:moveTo>
                  <a:pt x="4655820" y="2343912"/>
                </a:moveTo>
                <a:lnTo>
                  <a:pt x="24384" y="2343912"/>
                </a:lnTo>
                <a:lnTo>
                  <a:pt x="47244" y="2368296"/>
                </a:lnTo>
                <a:lnTo>
                  <a:pt x="47244" y="2391156"/>
                </a:lnTo>
                <a:lnTo>
                  <a:pt x="4632960" y="2391156"/>
                </a:lnTo>
                <a:lnTo>
                  <a:pt x="4632960" y="2368296"/>
                </a:lnTo>
                <a:lnTo>
                  <a:pt x="4655820" y="2343912"/>
                </a:lnTo>
                <a:close/>
              </a:path>
              <a:path w="4680585" h="2391410">
                <a:moveTo>
                  <a:pt x="47244" y="2391156"/>
                </a:moveTo>
                <a:lnTo>
                  <a:pt x="47244" y="2368296"/>
                </a:lnTo>
                <a:lnTo>
                  <a:pt x="24384" y="2343912"/>
                </a:lnTo>
                <a:lnTo>
                  <a:pt x="24384" y="2391156"/>
                </a:lnTo>
                <a:lnTo>
                  <a:pt x="47244" y="2391156"/>
                </a:lnTo>
                <a:close/>
              </a:path>
              <a:path w="4680585" h="2391410">
                <a:moveTo>
                  <a:pt x="4655820" y="47244"/>
                </a:moveTo>
                <a:lnTo>
                  <a:pt x="4632960" y="24384"/>
                </a:lnTo>
                <a:lnTo>
                  <a:pt x="4632960" y="47244"/>
                </a:lnTo>
                <a:lnTo>
                  <a:pt x="4655820" y="47244"/>
                </a:lnTo>
                <a:close/>
              </a:path>
              <a:path w="4680585" h="2391410">
                <a:moveTo>
                  <a:pt x="4655820" y="2343912"/>
                </a:moveTo>
                <a:lnTo>
                  <a:pt x="4655820" y="47244"/>
                </a:lnTo>
                <a:lnTo>
                  <a:pt x="4632960" y="47244"/>
                </a:lnTo>
                <a:lnTo>
                  <a:pt x="4632960" y="2343912"/>
                </a:lnTo>
                <a:lnTo>
                  <a:pt x="4655820" y="2343912"/>
                </a:lnTo>
                <a:close/>
              </a:path>
              <a:path w="4680585" h="2391410">
                <a:moveTo>
                  <a:pt x="4655820" y="2391156"/>
                </a:moveTo>
                <a:lnTo>
                  <a:pt x="4655820" y="2343912"/>
                </a:lnTo>
                <a:lnTo>
                  <a:pt x="4632960" y="2368296"/>
                </a:lnTo>
                <a:lnTo>
                  <a:pt x="4632960" y="2391156"/>
                </a:lnTo>
                <a:lnTo>
                  <a:pt x="4655820" y="2391156"/>
                </a:lnTo>
                <a:close/>
              </a:path>
            </a:pathLst>
          </a:custGeom>
          <a:solidFill>
            <a:srgbClr val="FF0000"/>
          </a:solidFill>
        </p:spPr>
        <p:txBody>
          <a:bodyPr wrap="square" lIns="0" tIns="0" rIns="0" bIns="0" rtlCol="0"/>
          <a:lstStyle/>
          <a:p>
            <a:endParaRPr sz="1588"/>
          </a:p>
        </p:txBody>
      </p:sp>
      <p:sp>
        <p:nvSpPr>
          <p:cNvPr id="7" name="object 7"/>
          <p:cNvSpPr txBox="1"/>
          <p:nvPr/>
        </p:nvSpPr>
        <p:spPr>
          <a:xfrm>
            <a:off x="3251498" y="1767839"/>
            <a:ext cx="918322" cy="212124"/>
          </a:xfrm>
          <a:prstGeom prst="rect">
            <a:avLst/>
          </a:prstGeom>
        </p:spPr>
        <p:txBody>
          <a:bodyPr vert="horz" wrap="square" lIns="0" tIns="15128" rIns="0" bIns="0" rtlCol="0">
            <a:spAutoFit/>
          </a:bodyPr>
          <a:lstStyle/>
          <a:p>
            <a:pPr marL="11206">
              <a:spcBef>
                <a:spcPts val="119"/>
              </a:spcBef>
            </a:pPr>
            <a:r>
              <a:rPr sz="1279" spc="18" dirty="0">
                <a:latin typeface="Calibri"/>
                <a:cs typeface="Calibri"/>
              </a:rPr>
              <a:t>A</a:t>
            </a:r>
            <a:r>
              <a:rPr sz="1279" spc="9" dirty="0">
                <a:latin typeface="Calibri"/>
                <a:cs typeface="Calibri"/>
              </a:rPr>
              <a:t>SS</a:t>
            </a:r>
            <a:r>
              <a:rPr sz="1279" spc="4" dirty="0">
                <a:latin typeface="Calibri"/>
                <a:cs typeface="Calibri"/>
              </a:rPr>
              <a:t>E</a:t>
            </a:r>
            <a:r>
              <a:rPr sz="1279" spc="13" dirty="0">
                <a:latin typeface="Calibri"/>
                <a:cs typeface="Calibri"/>
              </a:rPr>
              <a:t>SSM</a:t>
            </a:r>
            <a:r>
              <a:rPr sz="1279" spc="4" dirty="0">
                <a:latin typeface="Calibri"/>
                <a:cs typeface="Calibri"/>
              </a:rPr>
              <a:t>E</a:t>
            </a:r>
            <a:r>
              <a:rPr sz="1279" spc="18" dirty="0">
                <a:latin typeface="Calibri"/>
                <a:cs typeface="Calibri"/>
              </a:rPr>
              <a:t>NT</a:t>
            </a:r>
            <a:endParaRPr sz="1279">
              <a:latin typeface="Calibri"/>
              <a:cs typeface="Calibri"/>
            </a:endParaRPr>
          </a:p>
        </p:txBody>
      </p:sp>
      <p:sp>
        <p:nvSpPr>
          <p:cNvPr id="8" name="object 8"/>
          <p:cNvSpPr txBox="1"/>
          <p:nvPr/>
        </p:nvSpPr>
        <p:spPr>
          <a:xfrm>
            <a:off x="7257375" y="1800112"/>
            <a:ext cx="1122829" cy="212124"/>
          </a:xfrm>
          <a:prstGeom prst="rect">
            <a:avLst/>
          </a:prstGeom>
        </p:spPr>
        <p:txBody>
          <a:bodyPr vert="horz" wrap="square" lIns="0" tIns="15128" rIns="0" bIns="0" rtlCol="0">
            <a:spAutoFit/>
          </a:bodyPr>
          <a:lstStyle/>
          <a:p>
            <a:pPr marL="11206">
              <a:spcBef>
                <a:spcPts val="119"/>
              </a:spcBef>
            </a:pPr>
            <a:r>
              <a:rPr sz="1279" spc="9" dirty="0">
                <a:latin typeface="Calibri"/>
                <a:cs typeface="Calibri"/>
              </a:rPr>
              <a:t>INTERVENTIONS</a:t>
            </a:r>
            <a:endParaRPr sz="1279">
              <a:latin typeface="Calibri"/>
              <a:cs typeface="Calibri"/>
            </a:endParaRPr>
          </a:p>
        </p:txBody>
      </p:sp>
      <p:sp>
        <p:nvSpPr>
          <p:cNvPr id="9" name="object 9"/>
          <p:cNvSpPr/>
          <p:nvPr/>
        </p:nvSpPr>
        <p:spPr>
          <a:xfrm>
            <a:off x="6130963" y="2197250"/>
            <a:ext cx="4129928" cy="1884269"/>
          </a:xfrm>
          <a:custGeom>
            <a:avLst/>
            <a:gdLst/>
            <a:ahLst/>
            <a:cxnLst/>
            <a:rect l="l" t="t" r="r" b="b"/>
            <a:pathLst>
              <a:path w="4680584" h="2135504">
                <a:moveTo>
                  <a:pt x="4680204" y="2135124"/>
                </a:moveTo>
                <a:lnTo>
                  <a:pt x="4680204" y="0"/>
                </a:lnTo>
                <a:lnTo>
                  <a:pt x="0" y="0"/>
                </a:lnTo>
                <a:lnTo>
                  <a:pt x="0" y="2135124"/>
                </a:lnTo>
                <a:lnTo>
                  <a:pt x="24384" y="2135124"/>
                </a:lnTo>
                <a:lnTo>
                  <a:pt x="24384" y="47244"/>
                </a:lnTo>
                <a:lnTo>
                  <a:pt x="47244" y="22860"/>
                </a:lnTo>
                <a:lnTo>
                  <a:pt x="47244" y="47244"/>
                </a:lnTo>
                <a:lnTo>
                  <a:pt x="4632960" y="47244"/>
                </a:lnTo>
                <a:lnTo>
                  <a:pt x="4632960" y="22860"/>
                </a:lnTo>
                <a:lnTo>
                  <a:pt x="4655820" y="47244"/>
                </a:lnTo>
                <a:lnTo>
                  <a:pt x="4655820" y="2135124"/>
                </a:lnTo>
                <a:lnTo>
                  <a:pt x="4680204" y="2135124"/>
                </a:lnTo>
                <a:close/>
              </a:path>
              <a:path w="4680584" h="2135504">
                <a:moveTo>
                  <a:pt x="47244" y="47244"/>
                </a:moveTo>
                <a:lnTo>
                  <a:pt x="47244" y="22860"/>
                </a:lnTo>
                <a:lnTo>
                  <a:pt x="24384" y="47244"/>
                </a:lnTo>
                <a:lnTo>
                  <a:pt x="47244" y="47244"/>
                </a:lnTo>
                <a:close/>
              </a:path>
              <a:path w="4680584" h="2135504">
                <a:moveTo>
                  <a:pt x="47244" y="2087880"/>
                </a:moveTo>
                <a:lnTo>
                  <a:pt x="47244" y="47244"/>
                </a:lnTo>
                <a:lnTo>
                  <a:pt x="24384" y="47244"/>
                </a:lnTo>
                <a:lnTo>
                  <a:pt x="24384" y="2087880"/>
                </a:lnTo>
                <a:lnTo>
                  <a:pt x="47244" y="2087880"/>
                </a:lnTo>
                <a:close/>
              </a:path>
              <a:path w="4680584" h="2135504">
                <a:moveTo>
                  <a:pt x="4655820" y="2087880"/>
                </a:moveTo>
                <a:lnTo>
                  <a:pt x="24384" y="2087880"/>
                </a:lnTo>
                <a:lnTo>
                  <a:pt x="47244" y="2110740"/>
                </a:lnTo>
                <a:lnTo>
                  <a:pt x="47244" y="2135124"/>
                </a:lnTo>
                <a:lnTo>
                  <a:pt x="4632960" y="2135124"/>
                </a:lnTo>
                <a:lnTo>
                  <a:pt x="4632960" y="2110740"/>
                </a:lnTo>
                <a:lnTo>
                  <a:pt x="4655820" y="2087880"/>
                </a:lnTo>
                <a:close/>
              </a:path>
              <a:path w="4680584" h="2135504">
                <a:moveTo>
                  <a:pt x="47244" y="2135124"/>
                </a:moveTo>
                <a:lnTo>
                  <a:pt x="47244" y="2110740"/>
                </a:lnTo>
                <a:lnTo>
                  <a:pt x="24384" y="2087880"/>
                </a:lnTo>
                <a:lnTo>
                  <a:pt x="24384" y="2135124"/>
                </a:lnTo>
                <a:lnTo>
                  <a:pt x="47244" y="2135124"/>
                </a:lnTo>
                <a:close/>
              </a:path>
              <a:path w="4680584" h="2135504">
                <a:moveTo>
                  <a:pt x="4655820" y="47244"/>
                </a:moveTo>
                <a:lnTo>
                  <a:pt x="4632960" y="22860"/>
                </a:lnTo>
                <a:lnTo>
                  <a:pt x="4632960" y="47244"/>
                </a:lnTo>
                <a:lnTo>
                  <a:pt x="4655820" y="47244"/>
                </a:lnTo>
                <a:close/>
              </a:path>
              <a:path w="4680584" h="2135504">
                <a:moveTo>
                  <a:pt x="4655820" y="2087880"/>
                </a:moveTo>
                <a:lnTo>
                  <a:pt x="4655820" y="47244"/>
                </a:lnTo>
                <a:lnTo>
                  <a:pt x="4632960" y="47244"/>
                </a:lnTo>
                <a:lnTo>
                  <a:pt x="4632960" y="2087880"/>
                </a:lnTo>
                <a:lnTo>
                  <a:pt x="4655820" y="2087880"/>
                </a:lnTo>
                <a:close/>
              </a:path>
              <a:path w="4680584" h="2135504">
                <a:moveTo>
                  <a:pt x="4655820" y="2135124"/>
                </a:moveTo>
                <a:lnTo>
                  <a:pt x="4655820" y="2087880"/>
                </a:lnTo>
                <a:lnTo>
                  <a:pt x="4632960" y="2110740"/>
                </a:lnTo>
                <a:lnTo>
                  <a:pt x="4632960" y="2135124"/>
                </a:lnTo>
                <a:lnTo>
                  <a:pt x="4655820" y="2135124"/>
                </a:lnTo>
                <a:close/>
              </a:path>
            </a:pathLst>
          </a:custGeom>
          <a:solidFill>
            <a:srgbClr val="00AF4F"/>
          </a:solidFill>
        </p:spPr>
        <p:txBody>
          <a:bodyPr wrap="square" lIns="0" tIns="0" rIns="0" bIns="0" rtlCol="0"/>
          <a:lstStyle/>
          <a:p>
            <a:endParaRPr sz="1588"/>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68518" y="1088440"/>
            <a:ext cx="1566882" cy="692384"/>
          </a:xfrm>
          <a:prstGeom prst="rect">
            <a:avLst/>
          </a:prstGeom>
        </p:spPr>
        <p:txBody>
          <a:bodyPr vert="horz" wrap="square" lIns="0" tIns="15128" rIns="0" bIns="0" rtlCol="0" anchor="ctr">
            <a:spAutoFit/>
          </a:bodyPr>
          <a:lstStyle/>
          <a:p>
            <a:pPr marL="11206">
              <a:lnSpc>
                <a:spcPct val="100000"/>
              </a:lnSpc>
              <a:spcBef>
                <a:spcPts val="119"/>
              </a:spcBef>
            </a:pPr>
            <a:r>
              <a:rPr spc="-26" dirty="0"/>
              <a:t>Day</a:t>
            </a:r>
            <a:r>
              <a:rPr spc="-128" dirty="0"/>
              <a:t> </a:t>
            </a:r>
            <a:r>
              <a:rPr spc="13" dirty="0"/>
              <a:t>5</a:t>
            </a:r>
          </a:p>
        </p:txBody>
      </p:sp>
      <p:sp>
        <p:nvSpPr>
          <p:cNvPr id="3" name="object 3"/>
          <p:cNvSpPr txBox="1"/>
          <p:nvPr/>
        </p:nvSpPr>
        <p:spPr>
          <a:xfrm>
            <a:off x="2301239" y="2235796"/>
            <a:ext cx="3578038" cy="1646370"/>
          </a:xfrm>
          <a:prstGeom prst="rect">
            <a:avLst/>
          </a:prstGeom>
        </p:spPr>
        <p:txBody>
          <a:bodyPr vert="horz" wrap="square" lIns="0" tIns="46504" rIns="0" bIns="0" rtlCol="0">
            <a:spAutoFit/>
          </a:bodyPr>
          <a:lstStyle/>
          <a:p>
            <a:pPr marL="200036" marR="26896" indent="-166977">
              <a:lnSpc>
                <a:spcPts val="2206"/>
              </a:lnSpc>
              <a:spcBef>
                <a:spcPts val="366"/>
              </a:spcBef>
              <a:buFont typeface="Arial MT"/>
              <a:buChar char="•"/>
              <a:tabLst>
                <a:tab pos="200595" algn="l"/>
              </a:tabLst>
            </a:pPr>
            <a:r>
              <a:rPr sz="2030" spc="4" dirty="0">
                <a:latin typeface="Calibri"/>
                <a:cs typeface="Calibri"/>
              </a:rPr>
              <a:t>HR: 93 </a:t>
            </a:r>
            <a:r>
              <a:rPr sz="2030" dirty="0">
                <a:latin typeface="Calibri"/>
                <a:cs typeface="Calibri"/>
              </a:rPr>
              <a:t>bpm, </a:t>
            </a:r>
            <a:r>
              <a:rPr sz="2030" spc="4" dirty="0">
                <a:latin typeface="Calibri"/>
                <a:cs typeface="Calibri"/>
              </a:rPr>
              <a:t>BP: 120/79 </a:t>
            </a:r>
            <a:r>
              <a:rPr sz="2030" spc="9" dirty="0">
                <a:latin typeface="Calibri"/>
                <a:cs typeface="Calibri"/>
              </a:rPr>
              <a:t>mmHg, </a:t>
            </a:r>
            <a:r>
              <a:rPr sz="2030" spc="-446" dirty="0">
                <a:latin typeface="Calibri"/>
                <a:cs typeface="Calibri"/>
              </a:rPr>
              <a:t> </a:t>
            </a:r>
            <a:r>
              <a:rPr sz="2030" spc="4" dirty="0">
                <a:latin typeface="Calibri"/>
                <a:cs typeface="Calibri"/>
              </a:rPr>
              <a:t>RR:</a:t>
            </a:r>
            <a:r>
              <a:rPr sz="2030" spc="-9" dirty="0">
                <a:latin typeface="Calibri"/>
                <a:cs typeface="Calibri"/>
              </a:rPr>
              <a:t> </a:t>
            </a:r>
            <a:r>
              <a:rPr sz="2030" spc="4" dirty="0">
                <a:latin typeface="Calibri"/>
                <a:cs typeface="Calibri"/>
              </a:rPr>
              <a:t>15 </a:t>
            </a:r>
            <a:r>
              <a:rPr sz="2030" dirty="0">
                <a:latin typeface="Calibri"/>
                <a:cs typeface="Calibri"/>
              </a:rPr>
              <a:t>bpm, 0</a:t>
            </a:r>
            <a:r>
              <a:rPr sz="1985" baseline="-20370" dirty="0">
                <a:latin typeface="Calibri"/>
                <a:cs typeface="Calibri"/>
              </a:rPr>
              <a:t>2</a:t>
            </a:r>
            <a:r>
              <a:rPr sz="2030" dirty="0">
                <a:latin typeface="Calibri"/>
                <a:cs typeface="Calibri"/>
              </a:rPr>
              <a:t>Sat:</a:t>
            </a:r>
            <a:r>
              <a:rPr sz="2030" spc="-4" dirty="0">
                <a:latin typeface="Calibri"/>
                <a:cs typeface="Calibri"/>
              </a:rPr>
              <a:t> </a:t>
            </a:r>
            <a:r>
              <a:rPr sz="2030" spc="4" dirty="0">
                <a:latin typeface="Calibri"/>
                <a:cs typeface="Calibri"/>
              </a:rPr>
              <a:t>95%,</a:t>
            </a:r>
            <a:r>
              <a:rPr sz="2030" dirty="0">
                <a:latin typeface="Calibri"/>
                <a:cs typeface="Calibri"/>
              </a:rPr>
              <a:t> </a:t>
            </a:r>
            <a:r>
              <a:rPr sz="2030" spc="9" dirty="0">
                <a:latin typeface="Calibri"/>
                <a:cs typeface="Calibri"/>
              </a:rPr>
              <a:t>CVP</a:t>
            </a:r>
            <a:r>
              <a:rPr sz="2030" spc="-22" dirty="0">
                <a:latin typeface="Calibri"/>
                <a:cs typeface="Calibri"/>
              </a:rPr>
              <a:t> </a:t>
            </a:r>
            <a:r>
              <a:rPr sz="2030" spc="4" dirty="0">
                <a:latin typeface="Calibri"/>
                <a:cs typeface="Calibri"/>
              </a:rPr>
              <a:t>12</a:t>
            </a:r>
            <a:endParaRPr sz="2030">
              <a:latin typeface="Calibri"/>
              <a:cs typeface="Calibri"/>
            </a:endParaRPr>
          </a:p>
          <a:p>
            <a:pPr marL="200036">
              <a:lnSpc>
                <a:spcPts val="2162"/>
              </a:lnSpc>
            </a:pPr>
            <a:r>
              <a:rPr sz="2030" spc="4" dirty="0">
                <a:latin typeface="Calibri"/>
                <a:cs typeface="Calibri"/>
              </a:rPr>
              <a:t>mmHg</a:t>
            </a:r>
            <a:endParaRPr sz="2030">
              <a:latin typeface="Calibri"/>
              <a:cs typeface="Calibri"/>
            </a:endParaRPr>
          </a:p>
          <a:p>
            <a:pPr marL="200036" indent="-166977">
              <a:spcBef>
                <a:spcPts val="499"/>
              </a:spcBef>
              <a:buFont typeface="Arial MT"/>
              <a:buChar char="•"/>
              <a:tabLst>
                <a:tab pos="200595" algn="l"/>
              </a:tabLst>
            </a:pPr>
            <a:r>
              <a:rPr sz="2030" dirty="0">
                <a:latin typeface="Calibri"/>
                <a:cs typeface="Calibri"/>
              </a:rPr>
              <a:t>Lasix</a:t>
            </a:r>
            <a:r>
              <a:rPr sz="2030" spc="-9" dirty="0">
                <a:latin typeface="Calibri"/>
                <a:cs typeface="Calibri"/>
              </a:rPr>
              <a:t> </a:t>
            </a:r>
            <a:r>
              <a:rPr sz="2030" dirty="0">
                <a:latin typeface="Calibri"/>
                <a:cs typeface="Calibri"/>
              </a:rPr>
              <a:t>daily</a:t>
            </a:r>
            <a:r>
              <a:rPr sz="2030" spc="-9" dirty="0">
                <a:latin typeface="Calibri"/>
                <a:cs typeface="Calibri"/>
              </a:rPr>
              <a:t> </a:t>
            </a:r>
            <a:r>
              <a:rPr sz="2030" dirty="0">
                <a:latin typeface="Calibri"/>
                <a:cs typeface="Calibri"/>
              </a:rPr>
              <a:t>dose </a:t>
            </a:r>
            <a:r>
              <a:rPr sz="2030" spc="4" dirty="0">
                <a:latin typeface="Calibri"/>
                <a:cs typeface="Calibri"/>
              </a:rPr>
              <a:t>160</a:t>
            </a:r>
            <a:r>
              <a:rPr sz="2030" spc="-13" dirty="0">
                <a:latin typeface="Calibri"/>
                <a:cs typeface="Calibri"/>
              </a:rPr>
              <a:t> </a:t>
            </a:r>
            <a:r>
              <a:rPr sz="2030" spc="4" dirty="0">
                <a:latin typeface="Calibri"/>
                <a:cs typeface="Calibri"/>
              </a:rPr>
              <a:t>mg</a:t>
            </a:r>
            <a:r>
              <a:rPr sz="2030" spc="-13" dirty="0">
                <a:latin typeface="Calibri"/>
                <a:cs typeface="Calibri"/>
              </a:rPr>
              <a:t> </a:t>
            </a:r>
            <a:r>
              <a:rPr sz="2030" spc="-9" dirty="0">
                <a:latin typeface="Calibri"/>
                <a:cs typeface="Calibri"/>
              </a:rPr>
              <a:t>(day</a:t>
            </a:r>
            <a:r>
              <a:rPr sz="2030" spc="-4" dirty="0">
                <a:latin typeface="Calibri"/>
                <a:cs typeface="Calibri"/>
              </a:rPr>
              <a:t> </a:t>
            </a:r>
            <a:r>
              <a:rPr sz="2030" spc="4" dirty="0">
                <a:latin typeface="Calibri"/>
                <a:cs typeface="Calibri"/>
              </a:rPr>
              <a:t>4)</a:t>
            </a:r>
            <a:endParaRPr sz="2030">
              <a:latin typeface="Calibri"/>
              <a:cs typeface="Calibri"/>
            </a:endParaRPr>
          </a:p>
          <a:p>
            <a:pPr marL="200036" indent="-166977">
              <a:spcBef>
                <a:spcPts val="485"/>
              </a:spcBef>
              <a:buFont typeface="Arial MT"/>
              <a:buChar char="•"/>
              <a:tabLst>
                <a:tab pos="200595" algn="l"/>
              </a:tabLst>
            </a:pPr>
            <a:r>
              <a:rPr sz="2030" dirty="0">
                <a:latin typeface="Calibri"/>
                <a:cs typeface="Calibri"/>
              </a:rPr>
              <a:t>Rales</a:t>
            </a:r>
            <a:r>
              <a:rPr sz="2030" spc="-26" dirty="0">
                <a:latin typeface="Calibri"/>
                <a:cs typeface="Calibri"/>
              </a:rPr>
              <a:t> </a:t>
            </a:r>
            <a:r>
              <a:rPr sz="2030" spc="4" dirty="0">
                <a:latin typeface="Calibri"/>
                <a:cs typeface="Calibri"/>
              </a:rPr>
              <a:t>1/3</a:t>
            </a:r>
            <a:r>
              <a:rPr sz="2030" dirty="0">
                <a:latin typeface="Calibri"/>
                <a:cs typeface="Calibri"/>
              </a:rPr>
              <a:t> lung fields</a:t>
            </a:r>
            <a:endParaRPr sz="2030">
              <a:latin typeface="Calibri"/>
              <a:cs typeface="Calibri"/>
            </a:endParaRPr>
          </a:p>
        </p:txBody>
      </p:sp>
      <p:sp>
        <p:nvSpPr>
          <p:cNvPr id="4" name="object 4"/>
          <p:cNvSpPr txBox="1"/>
          <p:nvPr/>
        </p:nvSpPr>
        <p:spPr>
          <a:xfrm>
            <a:off x="6207160" y="2269414"/>
            <a:ext cx="3520327" cy="325405"/>
          </a:xfrm>
          <a:prstGeom prst="rect">
            <a:avLst/>
          </a:prstGeom>
        </p:spPr>
        <p:txBody>
          <a:bodyPr vert="horz" wrap="square" lIns="0" tIns="12886" rIns="0" bIns="0" rtlCol="0">
            <a:spAutoFit/>
          </a:bodyPr>
          <a:lstStyle/>
          <a:p>
            <a:pPr marL="177623" indent="-166977">
              <a:spcBef>
                <a:spcPts val="101"/>
              </a:spcBef>
              <a:buFont typeface="Arial MT"/>
              <a:buChar char="•"/>
              <a:tabLst>
                <a:tab pos="178183" algn="l"/>
              </a:tabLst>
            </a:pPr>
            <a:r>
              <a:rPr sz="2030" spc="4" dirty="0">
                <a:latin typeface="Calibri"/>
                <a:cs typeface="Calibri"/>
              </a:rPr>
              <a:t>IV</a:t>
            </a:r>
            <a:r>
              <a:rPr sz="2030" spc="-26" dirty="0">
                <a:latin typeface="Calibri"/>
                <a:cs typeface="Calibri"/>
              </a:rPr>
              <a:t> </a:t>
            </a:r>
            <a:r>
              <a:rPr sz="2030" dirty="0">
                <a:latin typeface="Calibri"/>
                <a:cs typeface="Calibri"/>
              </a:rPr>
              <a:t>Lasix</a:t>
            </a:r>
            <a:r>
              <a:rPr sz="2030" dirty="0">
                <a:latin typeface="Wingdings"/>
                <a:cs typeface="Wingdings"/>
              </a:rPr>
              <a:t></a:t>
            </a:r>
            <a:r>
              <a:rPr sz="2030" spc="-62" dirty="0">
                <a:latin typeface="Times New Roman"/>
                <a:cs typeface="Times New Roman"/>
              </a:rPr>
              <a:t> </a:t>
            </a:r>
            <a:r>
              <a:rPr sz="2030" dirty="0">
                <a:latin typeface="Calibri"/>
                <a:cs typeface="Calibri"/>
              </a:rPr>
              <a:t>switched</a:t>
            </a:r>
            <a:r>
              <a:rPr sz="2030" spc="-31" dirty="0">
                <a:latin typeface="Calibri"/>
                <a:cs typeface="Calibri"/>
              </a:rPr>
              <a:t> </a:t>
            </a:r>
            <a:r>
              <a:rPr sz="2030" spc="-4" dirty="0">
                <a:latin typeface="Calibri"/>
                <a:cs typeface="Calibri"/>
              </a:rPr>
              <a:t>to</a:t>
            </a:r>
            <a:r>
              <a:rPr sz="2030" spc="-18" dirty="0">
                <a:latin typeface="Calibri"/>
                <a:cs typeface="Calibri"/>
              </a:rPr>
              <a:t> </a:t>
            </a:r>
            <a:r>
              <a:rPr sz="2030" spc="-9" dirty="0">
                <a:latin typeface="Calibri"/>
                <a:cs typeface="Calibri"/>
              </a:rPr>
              <a:t>oral</a:t>
            </a:r>
            <a:r>
              <a:rPr sz="2030" spc="-18" dirty="0">
                <a:latin typeface="Calibri"/>
                <a:cs typeface="Calibri"/>
              </a:rPr>
              <a:t> </a:t>
            </a:r>
            <a:r>
              <a:rPr sz="2030" dirty="0">
                <a:latin typeface="Calibri"/>
                <a:cs typeface="Calibri"/>
              </a:rPr>
              <a:t>Lasix</a:t>
            </a:r>
            <a:endParaRPr sz="2030">
              <a:latin typeface="Calibri"/>
              <a:cs typeface="Calibri"/>
            </a:endParaRPr>
          </a:p>
        </p:txBody>
      </p:sp>
      <p:graphicFrame>
        <p:nvGraphicFramePr>
          <p:cNvPr id="5" name="object 5"/>
          <p:cNvGraphicFramePr>
            <a:graphicFrameLocks noGrp="1"/>
          </p:cNvGraphicFramePr>
          <p:nvPr/>
        </p:nvGraphicFramePr>
        <p:xfrm>
          <a:off x="1856899" y="4282300"/>
          <a:ext cx="8377514" cy="1611588"/>
        </p:xfrm>
        <a:graphic>
          <a:graphicData uri="http://schemas.openxmlformats.org/drawingml/2006/table">
            <a:tbl>
              <a:tblPr firstRow="1" bandRow="1">
                <a:tableStyleId>{2D5ABB26-0587-4C30-8999-92F81FD0307C}</a:tableStyleId>
              </a:tblPr>
              <a:tblGrid>
                <a:gridCol w="1196788">
                  <a:extLst>
                    <a:ext uri="{9D8B030D-6E8A-4147-A177-3AD203B41FA5}">
                      <a16:colId xmlns:a16="http://schemas.microsoft.com/office/drawing/2014/main" val="20000"/>
                    </a:ext>
                  </a:extLst>
                </a:gridCol>
                <a:gridCol w="1196788">
                  <a:extLst>
                    <a:ext uri="{9D8B030D-6E8A-4147-A177-3AD203B41FA5}">
                      <a16:colId xmlns:a16="http://schemas.microsoft.com/office/drawing/2014/main" val="20001"/>
                    </a:ext>
                  </a:extLst>
                </a:gridCol>
                <a:gridCol w="1308287">
                  <a:extLst>
                    <a:ext uri="{9D8B030D-6E8A-4147-A177-3AD203B41FA5}">
                      <a16:colId xmlns:a16="http://schemas.microsoft.com/office/drawing/2014/main" val="20002"/>
                    </a:ext>
                  </a:extLst>
                </a:gridCol>
                <a:gridCol w="1085290">
                  <a:extLst>
                    <a:ext uri="{9D8B030D-6E8A-4147-A177-3AD203B41FA5}">
                      <a16:colId xmlns:a16="http://schemas.microsoft.com/office/drawing/2014/main" val="20003"/>
                    </a:ext>
                  </a:extLst>
                </a:gridCol>
                <a:gridCol w="1196787">
                  <a:extLst>
                    <a:ext uri="{9D8B030D-6E8A-4147-A177-3AD203B41FA5}">
                      <a16:colId xmlns:a16="http://schemas.microsoft.com/office/drawing/2014/main" val="20004"/>
                    </a:ext>
                  </a:extLst>
                </a:gridCol>
                <a:gridCol w="1196787">
                  <a:extLst>
                    <a:ext uri="{9D8B030D-6E8A-4147-A177-3AD203B41FA5}">
                      <a16:colId xmlns:a16="http://schemas.microsoft.com/office/drawing/2014/main" val="20005"/>
                    </a:ext>
                  </a:extLst>
                </a:gridCol>
                <a:gridCol w="1196787">
                  <a:extLst>
                    <a:ext uri="{9D8B030D-6E8A-4147-A177-3AD203B41FA5}">
                      <a16:colId xmlns:a16="http://schemas.microsoft.com/office/drawing/2014/main" val="20006"/>
                    </a:ext>
                  </a:extLst>
                </a:gridCol>
              </a:tblGrid>
              <a:tr h="465267">
                <a:tc>
                  <a:txBody>
                    <a:bodyPr/>
                    <a:lstStyle/>
                    <a:p>
                      <a:pPr marL="74295">
                        <a:lnSpc>
                          <a:spcPct val="100000"/>
                        </a:lnSpc>
                        <a:spcBef>
                          <a:spcPts val="240"/>
                        </a:spcBef>
                      </a:pPr>
                      <a:r>
                        <a:rPr sz="1300" b="1" spc="-20" dirty="0">
                          <a:solidFill>
                            <a:srgbClr val="FFFFFF"/>
                          </a:solidFill>
                          <a:latin typeface="Calibri"/>
                          <a:cs typeface="Calibri"/>
                        </a:rPr>
                        <a:t>Total</a:t>
                      </a:r>
                      <a:r>
                        <a:rPr sz="1300" b="1" spc="-25" dirty="0">
                          <a:solidFill>
                            <a:srgbClr val="FFFFFF"/>
                          </a:solidFill>
                          <a:latin typeface="Calibri"/>
                          <a:cs typeface="Calibri"/>
                        </a:rPr>
                        <a:t> </a:t>
                      </a:r>
                      <a:r>
                        <a:rPr sz="1300" b="1" spc="10" dirty="0">
                          <a:solidFill>
                            <a:srgbClr val="FFFFFF"/>
                          </a:solidFill>
                          <a:latin typeface="Calibri"/>
                          <a:cs typeface="Calibri"/>
                        </a:rPr>
                        <a:t>weight</a:t>
                      </a:r>
                      <a:r>
                        <a:rPr sz="1300" b="1" spc="-40" dirty="0">
                          <a:solidFill>
                            <a:srgbClr val="FFFFFF"/>
                          </a:solidFill>
                          <a:latin typeface="Calibri"/>
                          <a:cs typeface="Calibri"/>
                        </a:rPr>
                        <a:t> </a:t>
                      </a:r>
                      <a:r>
                        <a:rPr sz="1300" spc="300" dirty="0">
                          <a:solidFill>
                            <a:srgbClr val="FFFFFF"/>
                          </a:solidFill>
                          <a:latin typeface="Cambria Math"/>
                          <a:cs typeface="Cambria Math"/>
                        </a:rPr>
                        <a:t>𝗈</a:t>
                      </a:r>
                      <a:endParaRPr sz="1300">
                        <a:latin typeface="Cambria Math"/>
                        <a:cs typeface="Cambria Math"/>
                      </a:endParaRPr>
                    </a:p>
                  </a:txBody>
                  <a:tcPr marL="0" marR="0" marT="268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403860">
                        <a:lnSpc>
                          <a:spcPct val="102099"/>
                        </a:lnSpc>
                        <a:spcBef>
                          <a:spcPts val="190"/>
                        </a:spcBef>
                      </a:pPr>
                      <a:r>
                        <a:rPr sz="1300" b="1" spc="10" dirty="0">
                          <a:solidFill>
                            <a:srgbClr val="FFFFFF"/>
                          </a:solidFill>
                          <a:latin typeface="Calibri"/>
                          <a:cs typeface="Calibri"/>
                        </a:rPr>
                        <a:t>Daily</a:t>
                      </a:r>
                      <a:r>
                        <a:rPr sz="1300" b="1" spc="-70" dirty="0">
                          <a:solidFill>
                            <a:srgbClr val="FFFFFF"/>
                          </a:solidFill>
                          <a:latin typeface="Calibri"/>
                          <a:cs typeface="Calibri"/>
                        </a:rPr>
                        <a:t> </a:t>
                      </a:r>
                      <a:r>
                        <a:rPr sz="1300" b="1" spc="15" dirty="0">
                          <a:solidFill>
                            <a:srgbClr val="FFFFFF"/>
                          </a:solidFill>
                          <a:latin typeface="Calibri"/>
                          <a:cs typeface="Calibri"/>
                        </a:rPr>
                        <a:t>Urine </a:t>
                      </a:r>
                      <a:r>
                        <a:rPr sz="1300" b="1" spc="-310" dirty="0">
                          <a:solidFill>
                            <a:srgbClr val="FFFFFF"/>
                          </a:solidFill>
                          <a:latin typeface="Calibri"/>
                          <a:cs typeface="Calibri"/>
                        </a:rPr>
                        <a:t> </a:t>
                      </a:r>
                      <a:r>
                        <a:rPr sz="1300" b="1" spc="20" dirty="0">
                          <a:solidFill>
                            <a:srgbClr val="FFFFFF"/>
                          </a:solidFill>
                          <a:latin typeface="Calibri"/>
                          <a:cs typeface="Calibri"/>
                        </a:rPr>
                        <a:t>output</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551815" indent="42545">
                        <a:lnSpc>
                          <a:spcPct val="102099"/>
                        </a:lnSpc>
                        <a:spcBef>
                          <a:spcPts val="190"/>
                        </a:spcBef>
                      </a:pPr>
                      <a:r>
                        <a:rPr sz="1300" b="1" spc="-20" dirty="0">
                          <a:solidFill>
                            <a:srgbClr val="FFFFFF"/>
                          </a:solidFill>
                          <a:latin typeface="Calibri"/>
                          <a:cs typeface="Calibri"/>
                        </a:rPr>
                        <a:t>Total</a:t>
                      </a:r>
                      <a:r>
                        <a:rPr sz="1300" b="1" spc="-55" dirty="0">
                          <a:solidFill>
                            <a:srgbClr val="FFFFFF"/>
                          </a:solidFill>
                          <a:latin typeface="Calibri"/>
                          <a:cs typeface="Calibri"/>
                        </a:rPr>
                        <a:t> </a:t>
                      </a:r>
                      <a:r>
                        <a:rPr sz="1300" b="1" spc="10" dirty="0">
                          <a:solidFill>
                            <a:srgbClr val="FFFFFF"/>
                          </a:solidFill>
                          <a:latin typeface="Calibri"/>
                          <a:cs typeface="Calibri"/>
                        </a:rPr>
                        <a:t>Fluid </a:t>
                      </a:r>
                      <a:r>
                        <a:rPr sz="1300" b="1" spc="-315" dirty="0">
                          <a:solidFill>
                            <a:srgbClr val="FFFFFF"/>
                          </a:solidFill>
                          <a:latin typeface="Calibri"/>
                          <a:cs typeface="Calibri"/>
                        </a:rPr>
                        <a:t> </a:t>
                      </a:r>
                      <a:r>
                        <a:rPr sz="1300" b="1" spc="15" dirty="0">
                          <a:solidFill>
                            <a:srgbClr val="FFFFFF"/>
                          </a:solidFill>
                          <a:latin typeface="Calibri"/>
                          <a:cs typeface="Calibri"/>
                        </a:rPr>
                        <a:t>balance</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0" dirty="0">
                          <a:solidFill>
                            <a:srgbClr val="FFFFFF"/>
                          </a:solidFill>
                          <a:latin typeface="Calibri"/>
                          <a:cs typeface="Calibri"/>
                        </a:rPr>
                        <a:t>Creatinine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5" dirty="0">
                          <a:solidFill>
                            <a:srgbClr val="FFFFFF"/>
                          </a:solidFill>
                          <a:latin typeface="Calibri"/>
                          <a:cs typeface="Calibri"/>
                        </a:rPr>
                        <a:t>Hct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20" dirty="0">
                          <a:solidFill>
                            <a:srgbClr val="FFFFFF"/>
                          </a:solidFill>
                          <a:latin typeface="Calibri"/>
                          <a:cs typeface="Calibri"/>
                        </a:rPr>
                        <a:t>Sodium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930">
                        <a:lnSpc>
                          <a:spcPct val="100000"/>
                        </a:lnSpc>
                        <a:spcBef>
                          <a:spcPts val="229"/>
                        </a:spcBef>
                      </a:pPr>
                      <a:r>
                        <a:rPr sz="1300" b="1" spc="10" dirty="0">
                          <a:solidFill>
                            <a:srgbClr val="FFFFFF"/>
                          </a:solidFill>
                          <a:latin typeface="Calibri"/>
                          <a:cs typeface="Calibri"/>
                        </a:rPr>
                        <a:t>Potasium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extLst>
                  <a:ext uri="{0D108BD9-81ED-4DB2-BD59-A6C34878D82A}">
                    <a16:rowId xmlns:a16="http://schemas.microsoft.com/office/drawing/2014/main" val="10000"/>
                  </a:ext>
                </a:extLst>
              </a:tr>
              <a:tr h="991047">
                <a:tc>
                  <a:txBody>
                    <a:bodyPr/>
                    <a:lstStyle/>
                    <a:p>
                      <a:pPr marL="74295">
                        <a:lnSpc>
                          <a:spcPct val="100000"/>
                        </a:lnSpc>
                        <a:spcBef>
                          <a:spcPts val="240"/>
                        </a:spcBef>
                      </a:pPr>
                      <a:r>
                        <a:rPr sz="1300" spc="10" dirty="0">
                          <a:latin typeface="Calibri"/>
                          <a:cs typeface="Calibri"/>
                        </a:rPr>
                        <a:t>-8.5kg</a:t>
                      </a:r>
                      <a:r>
                        <a:rPr sz="1300" spc="-30" dirty="0">
                          <a:latin typeface="Calibri"/>
                          <a:cs typeface="Calibri"/>
                        </a:rPr>
                        <a:t> </a:t>
                      </a:r>
                      <a:r>
                        <a:rPr sz="1300" spc="15" dirty="0">
                          <a:latin typeface="Calibri"/>
                          <a:cs typeface="Calibri"/>
                        </a:rPr>
                        <a:t>(0.35/40</a:t>
                      </a:r>
                      <a:endParaRPr sz="1300">
                        <a:latin typeface="Calibri"/>
                        <a:cs typeface="Calibri"/>
                      </a:endParaRPr>
                    </a:p>
                    <a:p>
                      <a:pPr marL="74295" marR="341630">
                        <a:lnSpc>
                          <a:spcPts val="1789"/>
                        </a:lnSpc>
                        <a:spcBef>
                          <a:spcPts val="55"/>
                        </a:spcBef>
                      </a:pPr>
                      <a:r>
                        <a:rPr sz="1300" spc="20" dirty="0">
                          <a:latin typeface="Calibri"/>
                          <a:cs typeface="Calibri"/>
                        </a:rPr>
                        <a:t>mg </a:t>
                      </a:r>
                      <a:r>
                        <a:rPr sz="1300" spc="25" dirty="0">
                          <a:latin typeface="Calibri"/>
                          <a:cs typeface="Calibri"/>
                        </a:rPr>
                        <a:t> </a:t>
                      </a:r>
                      <a:r>
                        <a:rPr sz="1300" dirty="0">
                          <a:latin typeface="Calibri"/>
                          <a:cs typeface="Calibri"/>
                        </a:rPr>
                        <a:t>f</a:t>
                      </a:r>
                      <a:r>
                        <a:rPr sz="1300" spc="-5" dirty="0">
                          <a:latin typeface="Calibri"/>
                          <a:cs typeface="Calibri"/>
                        </a:rPr>
                        <a:t>u</a:t>
                      </a:r>
                      <a:r>
                        <a:rPr sz="1300" spc="-30" dirty="0">
                          <a:latin typeface="Calibri"/>
                          <a:cs typeface="Calibri"/>
                        </a:rPr>
                        <a:t>r</a:t>
                      </a:r>
                      <a:r>
                        <a:rPr sz="1300" spc="-10" dirty="0">
                          <a:latin typeface="Calibri"/>
                          <a:cs typeface="Calibri"/>
                        </a:rPr>
                        <a:t>o</a:t>
                      </a:r>
                      <a:r>
                        <a:rPr sz="1300" spc="5" dirty="0">
                          <a:latin typeface="Calibri"/>
                          <a:cs typeface="Calibri"/>
                        </a:rPr>
                        <a:t>s</a:t>
                      </a:r>
                      <a:r>
                        <a:rPr sz="1300" dirty="0">
                          <a:latin typeface="Calibri"/>
                          <a:cs typeface="Calibri"/>
                        </a:rPr>
                        <a:t>e</a:t>
                      </a:r>
                      <a:r>
                        <a:rPr sz="1300" spc="-5" dirty="0">
                          <a:latin typeface="Calibri"/>
                          <a:cs typeface="Calibri"/>
                        </a:rPr>
                        <a:t>m</a:t>
                      </a:r>
                      <a:r>
                        <a:rPr sz="1300" spc="-10" dirty="0">
                          <a:latin typeface="Calibri"/>
                          <a:cs typeface="Calibri"/>
                        </a:rPr>
                        <a:t>i</a:t>
                      </a:r>
                      <a:r>
                        <a:rPr sz="1300" spc="-5" dirty="0">
                          <a:latin typeface="Calibri"/>
                          <a:cs typeface="Calibri"/>
                        </a:rPr>
                        <a:t>d</a:t>
                      </a:r>
                      <a:r>
                        <a:rPr sz="1300" dirty="0">
                          <a:latin typeface="Calibri"/>
                          <a:cs typeface="Calibri"/>
                        </a:rPr>
                        <a:t>e)</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5" dirty="0">
                          <a:latin typeface="Calibri"/>
                          <a:cs typeface="Calibri"/>
                        </a:rPr>
                        <a:t>1,954</a:t>
                      </a:r>
                      <a:r>
                        <a:rPr sz="1300" spc="-30" dirty="0">
                          <a:latin typeface="Calibri"/>
                          <a:cs typeface="Calibri"/>
                        </a:rPr>
                        <a:t> </a:t>
                      </a:r>
                      <a:r>
                        <a:rPr sz="1300" spc="20" dirty="0">
                          <a:latin typeface="Calibri"/>
                          <a:cs typeface="Calibri"/>
                        </a:rPr>
                        <a:t>mL</a:t>
                      </a:r>
                      <a:r>
                        <a:rPr sz="1300" spc="-5" dirty="0">
                          <a:latin typeface="Calibri"/>
                          <a:cs typeface="Calibri"/>
                        </a:rPr>
                        <a:t> </a:t>
                      </a:r>
                      <a:r>
                        <a:rPr sz="1300" spc="10" dirty="0">
                          <a:latin typeface="Calibri"/>
                          <a:cs typeface="Calibri"/>
                        </a:rPr>
                        <a:t>(0.9</a:t>
                      </a:r>
                      <a:endParaRPr sz="1300">
                        <a:latin typeface="Calibri"/>
                        <a:cs typeface="Calibri"/>
                      </a:endParaRPr>
                    </a:p>
                    <a:p>
                      <a:pPr marL="74295">
                        <a:lnSpc>
                          <a:spcPct val="100000"/>
                        </a:lnSpc>
                        <a:spcBef>
                          <a:spcPts val="35"/>
                        </a:spcBef>
                      </a:pPr>
                      <a:r>
                        <a:rPr sz="1300" spc="15" dirty="0">
                          <a:latin typeface="Calibri"/>
                          <a:cs typeface="Calibri"/>
                        </a:rPr>
                        <a:t>ml/kg/hr)</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a:t>
                      </a:r>
                      <a:r>
                        <a:rPr sz="1300" spc="-20" dirty="0">
                          <a:latin typeface="Calibri"/>
                          <a:cs typeface="Calibri"/>
                        </a:rPr>
                        <a:t> </a:t>
                      </a:r>
                      <a:r>
                        <a:rPr sz="1300" spc="10" dirty="0">
                          <a:latin typeface="Calibri"/>
                          <a:cs typeface="Calibri"/>
                        </a:rPr>
                        <a:t>7.9</a:t>
                      </a:r>
                      <a:r>
                        <a:rPr sz="1300" spc="-15" dirty="0">
                          <a:latin typeface="Calibri"/>
                          <a:cs typeface="Calibri"/>
                        </a:rPr>
                        <a:t> </a:t>
                      </a:r>
                      <a:r>
                        <a:rPr sz="1300" spc="15" dirty="0">
                          <a:latin typeface="Calibri"/>
                          <a:cs typeface="Calibri"/>
                        </a:rPr>
                        <a:t>L</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2.9</a:t>
                      </a:r>
                      <a:r>
                        <a:rPr sz="1300" spc="-15" dirty="0">
                          <a:latin typeface="Calibri"/>
                          <a:cs typeface="Calibri"/>
                        </a:rPr>
                        <a:t> </a:t>
                      </a:r>
                      <a:r>
                        <a:rPr sz="1300" spc="25" dirty="0">
                          <a:latin typeface="Calibri"/>
                          <a:cs typeface="Calibri"/>
                        </a:rPr>
                        <a:t>mg/dL</a:t>
                      </a:r>
                      <a:r>
                        <a:rPr sz="1300" spc="5"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20" dirty="0">
                          <a:latin typeface="Calibri"/>
                          <a:cs typeface="Calibri"/>
                        </a:rPr>
                        <a:t>39%</a:t>
                      </a:r>
                      <a:r>
                        <a:rPr sz="1300" spc="-4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5" dirty="0">
                          <a:latin typeface="Calibri"/>
                          <a:cs typeface="Calibri"/>
                        </a:rPr>
                        <a:t>134</a:t>
                      </a:r>
                      <a:r>
                        <a:rPr sz="1300" spc="305" dirty="0">
                          <a:latin typeface="Calibri"/>
                          <a:cs typeface="Calibri"/>
                        </a:rPr>
                        <a:t> </a:t>
                      </a:r>
                      <a:r>
                        <a:rPr sz="1300" spc="15" dirty="0">
                          <a:latin typeface="Calibri"/>
                          <a:cs typeface="Calibri"/>
                        </a:rPr>
                        <a:t>mmol/L</a:t>
                      </a:r>
                      <a:r>
                        <a:rPr sz="1300" spc="-5" dirty="0">
                          <a:latin typeface="Calibri"/>
                          <a:cs typeface="Calibri"/>
                        </a:rPr>
                        <a:t> </a:t>
                      </a:r>
                      <a:r>
                        <a:rPr sz="1300" b="1" spc="30" dirty="0">
                          <a:solidFill>
                            <a:srgbClr val="0D0D0D"/>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4.1</a:t>
                      </a:r>
                      <a:r>
                        <a:rPr sz="1300" spc="-15" dirty="0">
                          <a:latin typeface="Calibri"/>
                          <a:cs typeface="Calibri"/>
                        </a:rPr>
                        <a:t> </a:t>
                      </a:r>
                      <a:r>
                        <a:rPr sz="1300" spc="15" dirty="0">
                          <a:latin typeface="Calibri"/>
                          <a:cs typeface="Calibri"/>
                        </a:rPr>
                        <a:t>mmol/L</a:t>
                      </a:r>
                      <a:r>
                        <a:rPr sz="1300" spc="-5"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extLst>
                  <a:ext uri="{0D108BD9-81ED-4DB2-BD59-A6C34878D82A}">
                    <a16:rowId xmlns:a16="http://schemas.microsoft.com/office/drawing/2014/main" val="10001"/>
                  </a:ext>
                </a:extLst>
              </a:tr>
            </a:tbl>
          </a:graphicData>
        </a:graphic>
      </p:graphicFrame>
      <p:sp>
        <p:nvSpPr>
          <p:cNvPr id="6" name="object 6"/>
          <p:cNvSpPr/>
          <p:nvPr/>
        </p:nvSpPr>
        <p:spPr>
          <a:xfrm>
            <a:off x="6130963" y="2143461"/>
            <a:ext cx="4129928" cy="1884269"/>
          </a:xfrm>
          <a:custGeom>
            <a:avLst/>
            <a:gdLst/>
            <a:ahLst/>
            <a:cxnLst/>
            <a:rect l="l" t="t" r="r" b="b"/>
            <a:pathLst>
              <a:path w="4680584" h="2135504">
                <a:moveTo>
                  <a:pt x="4680204" y="2135124"/>
                </a:moveTo>
                <a:lnTo>
                  <a:pt x="4680204" y="0"/>
                </a:lnTo>
                <a:lnTo>
                  <a:pt x="0" y="0"/>
                </a:lnTo>
                <a:lnTo>
                  <a:pt x="0" y="2135124"/>
                </a:lnTo>
                <a:lnTo>
                  <a:pt x="24384" y="2135124"/>
                </a:lnTo>
                <a:lnTo>
                  <a:pt x="24384" y="47244"/>
                </a:lnTo>
                <a:lnTo>
                  <a:pt x="47244" y="24384"/>
                </a:lnTo>
                <a:lnTo>
                  <a:pt x="47244" y="47244"/>
                </a:lnTo>
                <a:lnTo>
                  <a:pt x="4632960" y="47244"/>
                </a:lnTo>
                <a:lnTo>
                  <a:pt x="4632960" y="24384"/>
                </a:lnTo>
                <a:lnTo>
                  <a:pt x="4655820" y="47244"/>
                </a:lnTo>
                <a:lnTo>
                  <a:pt x="4655820" y="2135124"/>
                </a:lnTo>
                <a:lnTo>
                  <a:pt x="4680204" y="2135124"/>
                </a:lnTo>
                <a:close/>
              </a:path>
              <a:path w="4680584" h="2135504">
                <a:moveTo>
                  <a:pt x="47244" y="47244"/>
                </a:moveTo>
                <a:lnTo>
                  <a:pt x="47244" y="24384"/>
                </a:lnTo>
                <a:lnTo>
                  <a:pt x="24384" y="47244"/>
                </a:lnTo>
                <a:lnTo>
                  <a:pt x="47244" y="47244"/>
                </a:lnTo>
                <a:close/>
              </a:path>
              <a:path w="4680584" h="2135504">
                <a:moveTo>
                  <a:pt x="47244" y="2087880"/>
                </a:moveTo>
                <a:lnTo>
                  <a:pt x="47244" y="47244"/>
                </a:lnTo>
                <a:lnTo>
                  <a:pt x="24384" y="47244"/>
                </a:lnTo>
                <a:lnTo>
                  <a:pt x="24384" y="2087880"/>
                </a:lnTo>
                <a:lnTo>
                  <a:pt x="47244" y="2087880"/>
                </a:lnTo>
                <a:close/>
              </a:path>
              <a:path w="4680584" h="2135504">
                <a:moveTo>
                  <a:pt x="4655820" y="2087880"/>
                </a:moveTo>
                <a:lnTo>
                  <a:pt x="24384" y="2087880"/>
                </a:lnTo>
                <a:lnTo>
                  <a:pt x="47244" y="2110740"/>
                </a:lnTo>
                <a:lnTo>
                  <a:pt x="47244" y="2135124"/>
                </a:lnTo>
                <a:lnTo>
                  <a:pt x="4632960" y="2135124"/>
                </a:lnTo>
                <a:lnTo>
                  <a:pt x="4632960" y="2110740"/>
                </a:lnTo>
                <a:lnTo>
                  <a:pt x="4655820" y="2087880"/>
                </a:lnTo>
                <a:close/>
              </a:path>
              <a:path w="4680584" h="2135504">
                <a:moveTo>
                  <a:pt x="47244" y="2135124"/>
                </a:moveTo>
                <a:lnTo>
                  <a:pt x="47244" y="2110740"/>
                </a:lnTo>
                <a:lnTo>
                  <a:pt x="24384" y="2087880"/>
                </a:lnTo>
                <a:lnTo>
                  <a:pt x="24384" y="2135124"/>
                </a:lnTo>
                <a:lnTo>
                  <a:pt x="47244" y="2135124"/>
                </a:lnTo>
                <a:close/>
              </a:path>
              <a:path w="4680584" h="2135504">
                <a:moveTo>
                  <a:pt x="4655820" y="47244"/>
                </a:moveTo>
                <a:lnTo>
                  <a:pt x="4632960" y="24384"/>
                </a:lnTo>
                <a:lnTo>
                  <a:pt x="4632960" y="47244"/>
                </a:lnTo>
                <a:lnTo>
                  <a:pt x="4655820" y="47244"/>
                </a:lnTo>
                <a:close/>
              </a:path>
              <a:path w="4680584" h="2135504">
                <a:moveTo>
                  <a:pt x="4655820" y="2087880"/>
                </a:moveTo>
                <a:lnTo>
                  <a:pt x="4655820" y="47244"/>
                </a:lnTo>
                <a:lnTo>
                  <a:pt x="4632960" y="47244"/>
                </a:lnTo>
                <a:lnTo>
                  <a:pt x="4632960" y="2087880"/>
                </a:lnTo>
                <a:lnTo>
                  <a:pt x="4655820" y="2087880"/>
                </a:lnTo>
                <a:close/>
              </a:path>
              <a:path w="4680584" h="2135504">
                <a:moveTo>
                  <a:pt x="4655820" y="2135124"/>
                </a:moveTo>
                <a:lnTo>
                  <a:pt x="4655820" y="2087880"/>
                </a:lnTo>
                <a:lnTo>
                  <a:pt x="4632960" y="2110740"/>
                </a:lnTo>
                <a:lnTo>
                  <a:pt x="4632960" y="2135124"/>
                </a:lnTo>
                <a:lnTo>
                  <a:pt x="4655820" y="2135124"/>
                </a:lnTo>
                <a:close/>
              </a:path>
            </a:pathLst>
          </a:custGeom>
          <a:solidFill>
            <a:srgbClr val="00AF4F"/>
          </a:solidFill>
        </p:spPr>
        <p:txBody>
          <a:bodyPr wrap="square" lIns="0" tIns="0" rIns="0" bIns="0" rtlCol="0"/>
          <a:lstStyle/>
          <a:p>
            <a:endParaRPr sz="1588"/>
          </a:p>
        </p:txBody>
      </p:sp>
      <p:sp>
        <p:nvSpPr>
          <p:cNvPr id="7" name="object 7"/>
          <p:cNvSpPr/>
          <p:nvPr/>
        </p:nvSpPr>
        <p:spPr>
          <a:xfrm>
            <a:off x="1932791" y="1961926"/>
            <a:ext cx="4129928" cy="2110068"/>
          </a:xfrm>
          <a:custGeom>
            <a:avLst/>
            <a:gdLst/>
            <a:ahLst/>
            <a:cxnLst/>
            <a:rect l="l" t="t" r="r" b="b"/>
            <a:pathLst>
              <a:path w="4680585" h="2391410">
                <a:moveTo>
                  <a:pt x="4680204" y="2391156"/>
                </a:moveTo>
                <a:lnTo>
                  <a:pt x="4680204" y="0"/>
                </a:lnTo>
                <a:lnTo>
                  <a:pt x="0" y="0"/>
                </a:lnTo>
                <a:lnTo>
                  <a:pt x="0" y="2391156"/>
                </a:lnTo>
                <a:lnTo>
                  <a:pt x="24384" y="2391156"/>
                </a:lnTo>
                <a:lnTo>
                  <a:pt x="24384" y="47244"/>
                </a:lnTo>
                <a:lnTo>
                  <a:pt x="47244" y="22860"/>
                </a:lnTo>
                <a:lnTo>
                  <a:pt x="47244" y="47244"/>
                </a:lnTo>
                <a:lnTo>
                  <a:pt x="4632960" y="47244"/>
                </a:lnTo>
                <a:lnTo>
                  <a:pt x="4632960" y="22860"/>
                </a:lnTo>
                <a:lnTo>
                  <a:pt x="4655820" y="47244"/>
                </a:lnTo>
                <a:lnTo>
                  <a:pt x="4655820" y="2391156"/>
                </a:lnTo>
                <a:lnTo>
                  <a:pt x="4680204" y="2391156"/>
                </a:lnTo>
                <a:close/>
              </a:path>
              <a:path w="4680585" h="2391410">
                <a:moveTo>
                  <a:pt x="47244" y="47244"/>
                </a:moveTo>
                <a:lnTo>
                  <a:pt x="47244" y="22860"/>
                </a:lnTo>
                <a:lnTo>
                  <a:pt x="24384" y="47244"/>
                </a:lnTo>
                <a:lnTo>
                  <a:pt x="47244" y="47244"/>
                </a:lnTo>
                <a:close/>
              </a:path>
              <a:path w="4680585" h="2391410">
                <a:moveTo>
                  <a:pt x="47244" y="2343912"/>
                </a:moveTo>
                <a:lnTo>
                  <a:pt x="47244" y="47244"/>
                </a:lnTo>
                <a:lnTo>
                  <a:pt x="24384" y="47244"/>
                </a:lnTo>
                <a:lnTo>
                  <a:pt x="24384" y="2343912"/>
                </a:lnTo>
                <a:lnTo>
                  <a:pt x="47244" y="2343912"/>
                </a:lnTo>
                <a:close/>
              </a:path>
              <a:path w="4680585" h="2391410">
                <a:moveTo>
                  <a:pt x="4655820" y="2343912"/>
                </a:moveTo>
                <a:lnTo>
                  <a:pt x="24384" y="2343912"/>
                </a:lnTo>
                <a:lnTo>
                  <a:pt x="47244" y="2368296"/>
                </a:lnTo>
                <a:lnTo>
                  <a:pt x="47244" y="2391156"/>
                </a:lnTo>
                <a:lnTo>
                  <a:pt x="4632960" y="2391156"/>
                </a:lnTo>
                <a:lnTo>
                  <a:pt x="4632960" y="2368296"/>
                </a:lnTo>
                <a:lnTo>
                  <a:pt x="4655820" y="2343912"/>
                </a:lnTo>
                <a:close/>
              </a:path>
              <a:path w="4680585" h="2391410">
                <a:moveTo>
                  <a:pt x="47244" y="2391156"/>
                </a:moveTo>
                <a:lnTo>
                  <a:pt x="47244" y="2368296"/>
                </a:lnTo>
                <a:lnTo>
                  <a:pt x="24384" y="2343912"/>
                </a:lnTo>
                <a:lnTo>
                  <a:pt x="24384" y="2391156"/>
                </a:lnTo>
                <a:lnTo>
                  <a:pt x="47244" y="2391156"/>
                </a:lnTo>
                <a:close/>
              </a:path>
              <a:path w="4680585" h="2391410">
                <a:moveTo>
                  <a:pt x="4655820" y="47244"/>
                </a:moveTo>
                <a:lnTo>
                  <a:pt x="4632960" y="22860"/>
                </a:lnTo>
                <a:lnTo>
                  <a:pt x="4632960" y="47244"/>
                </a:lnTo>
                <a:lnTo>
                  <a:pt x="4655820" y="47244"/>
                </a:lnTo>
                <a:close/>
              </a:path>
              <a:path w="4680585" h="2391410">
                <a:moveTo>
                  <a:pt x="4655820" y="2343912"/>
                </a:moveTo>
                <a:lnTo>
                  <a:pt x="4655820" y="47244"/>
                </a:lnTo>
                <a:lnTo>
                  <a:pt x="4632960" y="47244"/>
                </a:lnTo>
                <a:lnTo>
                  <a:pt x="4632960" y="2343912"/>
                </a:lnTo>
                <a:lnTo>
                  <a:pt x="4655820" y="2343912"/>
                </a:lnTo>
                <a:close/>
              </a:path>
              <a:path w="4680585" h="2391410">
                <a:moveTo>
                  <a:pt x="4655820" y="2391156"/>
                </a:moveTo>
                <a:lnTo>
                  <a:pt x="4655820" y="2343912"/>
                </a:lnTo>
                <a:lnTo>
                  <a:pt x="4632960" y="2368296"/>
                </a:lnTo>
                <a:lnTo>
                  <a:pt x="4632960" y="2391156"/>
                </a:lnTo>
                <a:lnTo>
                  <a:pt x="4655820" y="2391156"/>
                </a:lnTo>
                <a:close/>
              </a:path>
            </a:pathLst>
          </a:custGeom>
          <a:solidFill>
            <a:srgbClr val="FF0000"/>
          </a:solidFill>
        </p:spPr>
        <p:txBody>
          <a:bodyPr wrap="square" lIns="0" tIns="0" rIns="0" bIns="0" rtlCol="0"/>
          <a:lstStyle/>
          <a:p>
            <a:endParaRPr sz="1588"/>
          </a:p>
        </p:txBody>
      </p:sp>
      <p:sp>
        <p:nvSpPr>
          <p:cNvPr id="8" name="object 8"/>
          <p:cNvSpPr txBox="1"/>
          <p:nvPr/>
        </p:nvSpPr>
        <p:spPr>
          <a:xfrm>
            <a:off x="3572883" y="1626645"/>
            <a:ext cx="918322" cy="212124"/>
          </a:xfrm>
          <a:prstGeom prst="rect">
            <a:avLst/>
          </a:prstGeom>
        </p:spPr>
        <p:txBody>
          <a:bodyPr vert="horz" wrap="square" lIns="0" tIns="15128" rIns="0" bIns="0" rtlCol="0">
            <a:spAutoFit/>
          </a:bodyPr>
          <a:lstStyle/>
          <a:p>
            <a:pPr marL="11206">
              <a:spcBef>
                <a:spcPts val="119"/>
              </a:spcBef>
            </a:pPr>
            <a:r>
              <a:rPr sz="1279" spc="18" dirty="0">
                <a:latin typeface="Calibri"/>
                <a:cs typeface="Calibri"/>
              </a:rPr>
              <a:t>A</a:t>
            </a:r>
            <a:r>
              <a:rPr sz="1279" spc="9" dirty="0">
                <a:latin typeface="Calibri"/>
                <a:cs typeface="Calibri"/>
              </a:rPr>
              <a:t>SS</a:t>
            </a:r>
            <a:r>
              <a:rPr sz="1279" spc="4" dirty="0">
                <a:latin typeface="Calibri"/>
                <a:cs typeface="Calibri"/>
              </a:rPr>
              <a:t>E</a:t>
            </a:r>
            <a:r>
              <a:rPr sz="1279" spc="13" dirty="0">
                <a:latin typeface="Calibri"/>
                <a:cs typeface="Calibri"/>
              </a:rPr>
              <a:t>SSM</a:t>
            </a:r>
            <a:r>
              <a:rPr sz="1279" spc="4" dirty="0">
                <a:latin typeface="Calibri"/>
                <a:cs typeface="Calibri"/>
              </a:rPr>
              <a:t>E</a:t>
            </a:r>
            <a:r>
              <a:rPr sz="1279" spc="18" dirty="0">
                <a:latin typeface="Calibri"/>
                <a:cs typeface="Calibri"/>
              </a:rPr>
              <a:t>NT</a:t>
            </a:r>
            <a:endParaRPr sz="1279">
              <a:latin typeface="Calibri"/>
              <a:cs typeface="Calibri"/>
            </a:endParaRPr>
          </a:p>
        </p:txBody>
      </p:sp>
      <p:sp>
        <p:nvSpPr>
          <p:cNvPr id="9" name="object 9"/>
          <p:cNvSpPr txBox="1"/>
          <p:nvPr/>
        </p:nvSpPr>
        <p:spPr>
          <a:xfrm>
            <a:off x="7401259" y="1606475"/>
            <a:ext cx="1122829" cy="212124"/>
          </a:xfrm>
          <a:prstGeom prst="rect">
            <a:avLst/>
          </a:prstGeom>
        </p:spPr>
        <p:txBody>
          <a:bodyPr vert="horz" wrap="square" lIns="0" tIns="15128" rIns="0" bIns="0" rtlCol="0">
            <a:spAutoFit/>
          </a:bodyPr>
          <a:lstStyle/>
          <a:p>
            <a:pPr marL="11206">
              <a:spcBef>
                <a:spcPts val="119"/>
              </a:spcBef>
            </a:pPr>
            <a:r>
              <a:rPr sz="1279" spc="9" dirty="0">
                <a:latin typeface="Calibri"/>
                <a:cs typeface="Calibri"/>
              </a:rPr>
              <a:t>INTERVENTIONS</a:t>
            </a:r>
            <a:endParaRPr sz="1279">
              <a:latin typeface="Calibri"/>
              <a:cs typeface="Calibri"/>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0" y="1131471"/>
            <a:ext cx="1689549" cy="692384"/>
          </a:xfrm>
          <a:prstGeom prst="rect">
            <a:avLst/>
          </a:prstGeom>
        </p:spPr>
        <p:txBody>
          <a:bodyPr vert="horz" wrap="square" lIns="0" tIns="15128" rIns="0" bIns="0" rtlCol="0" anchor="ctr">
            <a:spAutoFit/>
          </a:bodyPr>
          <a:lstStyle/>
          <a:p>
            <a:pPr marL="11206">
              <a:lnSpc>
                <a:spcPct val="100000"/>
              </a:lnSpc>
              <a:spcBef>
                <a:spcPts val="119"/>
              </a:spcBef>
            </a:pPr>
            <a:r>
              <a:rPr spc="-26" dirty="0"/>
              <a:t>Day</a:t>
            </a:r>
            <a:r>
              <a:rPr spc="-128" dirty="0"/>
              <a:t> </a:t>
            </a:r>
            <a:r>
              <a:rPr spc="13" dirty="0"/>
              <a:t>6</a:t>
            </a:r>
          </a:p>
        </p:txBody>
      </p:sp>
      <p:sp>
        <p:nvSpPr>
          <p:cNvPr id="3" name="object 3"/>
          <p:cNvSpPr txBox="1"/>
          <p:nvPr/>
        </p:nvSpPr>
        <p:spPr>
          <a:xfrm>
            <a:off x="2301239" y="2235796"/>
            <a:ext cx="3578038" cy="1646370"/>
          </a:xfrm>
          <a:prstGeom prst="rect">
            <a:avLst/>
          </a:prstGeom>
        </p:spPr>
        <p:txBody>
          <a:bodyPr vert="horz" wrap="square" lIns="0" tIns="46504" rIns="0" bIns="0" rtlCol="0">
            <a:spAutoFit/>
          </a:bodyPr>
          <a:lstStyle/>
          <a:p>
            <a:pPr marL="200036" marR="26896" indent="-166977">
              <a:lnSpc>
                <a:spcPts val="2206"/>
              </a:lnSpc>
              <a:spcBef>
                <a:spcPts val="366"/>
              </a:spcBef>
              <a:buFont typeface="Arial MT"/>
              <a:buChar char="•"/>
              <a:tabLst>
                <a:tab pos="200595" algn="l"/>
              </a:tabLst>
            </a:pPr>
            <a:r>
              <a:rPr sz="2030" spc="4" dirty="0">
                <a:latin typeface="Calibri"/>
                <a:cs typeface="Calibri"/>
              </a:rPr>
              <a:t>HR: 94 </a:t>
            </a:r>
            <a:r>
              <a:rPr sz="2030" dirty="0">
                <a:latin typeface="Calibri"/>
                <a:cs typeface="Calibri"/>
              </a:rPr>
              <a:t>bpm, </a:t>
            </a:r>
            <a:r>
              <a:rPr sz="2030" spc="4" dirty="0">
                <a:latin typeface="Calibri"/>
                <a:cs typeface="Calibri"/>
              </a:rPr>
              <a:t>BP: 124/81 </a:t>
            </a:r>
            <a:r>
              <a:rPr sz="2030" spc="9" dirty="0">
                <a:latin typeface="Calibri"/>
                <a:cs typeface="Calibri"/>
              </a:rPr>
              <a:t>mmHg, </a:t>
            </a:r>
            <a:r>
              <a:rPr sz="2030" spc="-446" dirty="0">
                <a:latin typeface="Calibri"/>
                <a:cs typeface="Calibri"/>
              </a:rPr>
              <a:t> </a:t>
            </a:r>
            <a:r>
              <a:rPr sz="2030" spc="4" dirty="0">
                <a:latin typeface="Calibri"/>
                <a:cs typeface="Calibri"/>
              </a:rPr>
              <a:t>RR:</a:t>
            </a:r>
            <a:r>
              <a:rPr sz="2030" spc="-9" dirty="0">
                <a:latin typeface="Calibri"/>
                <a:cs typeface="Calibri"/>
              </a:rPr>
              <a:t> </a:t>
            </a:r>
            <a:r>
              <a:rPr sz="2030" spc="4" dirty="0">
                <a:latin typeface="Calibri"/>
                <a:cs typeface="Calibri"/>
              </a:rPr>
              <a:t>14 </a:t>
            </a:r>
            <a:r>
              <a:rPr sz="2030" dirty="0">
                <a:latin typeface="Calibri"/>
                <a:cs typeface="Calibri"/>
              </a:rPr>
              <a:t>bpm, 0</a:t>
            </a:r>
            <a:r>
              <a:rPr sz="1985" baseline="-20370" dirty="0">
                <a:latin typeface="Calibri"/>
                <a:cs typeface="Calibri"/>
              </a:rPr>
              <a:t>2</a:t>
            </a:r>
            <a:r>
              <a:rPr sz="2030" dirty="0">
                <a:latin typeface="Calibri"/>
                <a:cs typeface="Calibri"/>
              </a:rPr>
              <a:t>Sat:</a:t>
            </a:r>
            <a:r>
              <a:rPr sz="2030" spc="-4" dirty="0">
                <a:latin typeface="Calibri"/>
                <a:cs typeface="Calibri"/>
              </a:rPr>
              <a:t> </a:t>
            </a:r>
            <a:r>
              <a:rPr sz="2030" spc="4" dirty="0">
                <a:latin typeface="Calibri"/>
                <a:cs typeface="Calibri"/>
              </a:rPr>
              <a:t>96%,</a:t>
            </a:r>
            <a:r>
              <a:rPr sz="2030" dirty="0">
                <a:latin typeface="Calibri"/>
                <a:cs typeface="Calibri"/>
              </a:rPr>
              <a:t> </a:t>
            </a:r>
            <a:r>
              <a:rPr sz="2030" spc="9" dirty="0">
                <a:latin typeface="Calibri"/>
                <a:cs typeface="Calibri"/>
              </a:rPr>
              <a:t>CVP</a:t>
            </a:r>
            <a:r>
              <a:rPr sz="2030" spc="-22" dirty="0">
                <a:latin typeface="Calibri"/>
                <a:cs typeface="Calibri"/>
              </a:rPr>
              <a:t> </a:t>
            </a:r>
            <a:r>
              <a:rPr sz="2030" spc="4" dirty="0">
                <a:latin typeface="Calibri"/>
                <a:cs typeface="Calibri"/>
              </a:rPr>
              <a:t>11</a:t>
            </a:r>
            <a:endParaRPr sz="2030">
              <a:latin typeface="Calibri"/>
              <a:cs typeface="Calibri"/>
            </a:endParaRPr>
          </a:p>
          <a:p>
            <a:pPr marL="200036">
              <a:lnSpc>
                <a:spcPts val="2162"/>
              </a:lnSpc>
            </a:pPr>
            <a:r>
              <a:rPr sz="2030" spc="4" dirty="0">
                <a:latin typeface="Calibri"/>
                <a:cs typeface="Calibri"/>
              </a:rPr>
              <a:t>mmHg</a:t>
            </a:r>
            <a:endParaRPr sz="2030">
              <a:latin typeface="Calibri"/>
              <a:cs typeface="Calibri"/>
            </a:endParaRPr>
          </a:p>
          <a:p>
            <a:pPr marL="200036" indent="-166977">
              <a:spcBef>
                <a:spcPts val="499"/>
              </a:spcBef>
              <a:buFont typeface="Arial MT"/>
              <a:buChar char="•"/>
              <a:tabLst>
                <a:tab pos="200595" algn="l"/>
              </a:tabLst>
            </a:pPr>
            <a:r>
              <a:rPr sz="2030" dirty="0">
                <a:latin typeface="Calibri"/>
                <a:cs typeface="Calibri"/>
              </a:rPr>
              <a:t>Lasix</a:t>
            </a:r>
            <a:r>
              <a:rPr sz="2030" spc="-13" dirty="0">
                <a:latin typeface="Calibri"/>
                <a:cs typeface="Calibri"/>
              </a:rPr>
              <a:t> </a:t>
            </a:r>
            <a:r>
              <a:rPr sz="2030" dirty="0">
                <a:latin typeface="Calibri"/>
                <a:cs typeface="Calibri"/>
              </a:rPr>
              <a:t>daily</a:t>
            </a:r>
            <a:r>
              <a:rPr sz="2030" spc="-9" dirty="0">
                <a:latin typeface="Calibri"/>
                <a:cs typeface="Calibri"/>
              </a:rPr>
              <a:t> </a:t>
            </a:r>
            <a:r>
              <a:rPr sz="2030" dirty="0">
                <a:latin typeface="Calibri"/>
                <a:cs typeface="Calibri"/>
              </a:rPr>
              <a:t>dose</a:t>
            </a:r>
            <a:r>
              <a:rPr sz="2030" spc="-4" dirty="0">
                <a:latin typeface="Calibri"/>
                <a:cs typeface="Calibri"/>
              </a:rPr>
              <a:t> </a:t>
            </a:r>
            <a:r>
              <a:rPr sz="2030" spc="4" dirty="0">
                <a:latin typeface="Calibri"/>
                <a:cs typeface="Calibri"/>
              </a:rPr>
              <a:t>160</a:t>
            </a:r>
            <a:r>
              <a:rPr sz="2030" spc="-13" dirty="0">
                <a:latin typeface="Calibri"/>
                <a:cs typeface="Calibri"/>
              </a:rPr>
              <a:t> </a:t>
            </a:r>
            <a:r>
              <a:rPr sz="2030" spc="4" dirty="0">
                <a:latin typeface="Calibri"/>
                <a:cs typeface="Calibri"/>
              </a:rPr>
              <a:t>mg</a:t>
            </a:r>
            <a:r>
              <a:rPr sz="2030" spc="-18" dirty="0">
                <a:latin typeface="Calibri"/>
                <a:cs typeface="Calibri"/>
              </a:rPr>
              <a:t> </a:t>
            </a:r>
            <a:r>
              <a:rPr sz="2030" spc="-4" dirty="0">
                <a:latin typeface="Calibri"/>
                <a:cs typeface="Calibri"/>
              </a:rPr>
              <a:t>(oral)</a:t>
            </a:r>
            <a:endParaRPr sz="2030">
              <a:latin typeface="Calibri"/>
              <a:cs typeface="Calibri"/>
            </a:endParaRPr>
          </a:p>
          <a:p>
            <a:pPr marL="200036" indent="-166977">
              <a:spcBef>
                <a:spcPts val="485"/>
              </a:spcBef>
              <a:buFont typeface="Arial MT"/>
              <a:buChar char="•"/>
              <a:tabLst>
                <a:tab pos="200595" algn="l"/>
              </a:tabLst>
            </a:pPr>
            <a:r>
              <a:rPr sz="2030" dirty="0">
                <a:latin typeface="Calibri"/>
                <a:cs typeface="Calibri"/>
              </a:rPr>
              <a:t>Rales</a:t>
            </a:r>
            <a:r>
              <a:rPr sz="2030" spc="-22" dirty="0">
                <a:latin typeface="Calibri"/>
                <a:cs typeface="Calibri"/>
              </a:rPr>
              <a:t> </a:t>
            </a:r>
            <a:r>
              <a:rPr sz="2030" spc="4" dirty="0">
                <a:latin typeface="Calibri"/>
                <a:cs typeface="Calibri"/>
              </a:rPr>
              <a:t>&lt; 1/3</a:t>
            </a:r>
            <a:r>
              <a:rPr sz="2030" spc="-13" dirty="0">
                <a:latin typeface="Calibri"/>
                <a:cs typeface="Calibri"/>
              </a:rPr>
              <a:t> </a:t>
            </a:r>
            <a:r>
              <a:rPr sz="2030" dirty="0">
                <a:latin typeface="Calibri"/>
                <a:cs typeface="Calibri"/>
              </a:rPr>
              <a:t>lung</a:t>
            </a:r>
            <a:r>
              <a:rPr sz="2030" spc="4" dirty="0">
                <a:latin typeface="Calibri"/>
                <a:cs typeface="Calibri"/>
              </a:rPr>
              <a:t> </a:t>
            </a:r>
            <a:r>
              <a:rPr sz="2030" dirty="0">
                <a:latin typeface="Calibri"/>
                <a:cs typeface="Calibri"/>
              </a:rPr>
              <a:t>fields</a:t>
            </a:r>
            <a:endParaRPr sz="2030">
              <a:latin typeface="Calibri"/>
              <a:cs typeface="Calibri"/>
            </a:endParaRPr>
          </a:p>
        </p:txBody>
      </p:sp>
      <p:sp>
        <p:nvSpPr>
          <p:cNvPr id="4" name="object 4"/>
          <p:cNvSpPr txBox="1"/>
          <p:nvPr/>
        </p:nvSpPr>
        <p:spPr>
          <a:xfrm>
            <a:off x="6356422" y="2060985"/>
            <a:ext cx="3399864" cy="987729"/>
          </a:xfrm>
          <a:prstGeom prst="rect">
            <a:avLst/>
          </a:prstGeom>
        </p:spPr>
        <p:txBody>
          <a:bodyPr vert="horz" wrap="square" lIns="0" tIns="46504" rIns="0" bIns="0" rtlCol="0">
            <a:spAutoFit/>
          </a:bodyPr>
          <a:lstStyle/>
          <a:p>
            <a:pPr marL="177623" marR="4483" indent="-166977">
              <a:lnSpc>
                <a:spcPts val="2206"/>
              </a:lnSpc>
              <a:spcBef>
                <a:spcPts val="366"/>
              </a:spcBef>
              <a:buFont typeface="Arial MT"/>
              <a:buChar char="•"/>
              <a:tabLst>
                <a:tab pos="178183" algn="l"/>
              </a:tabLst>
            </a:pPr>
            <a:r>
              <a:rPr sz="2030" spc="-4" dirty="0">
                <a:latin typeface="Calibri"/>
                <a:cs typeface="Calibri"/>
              </a:rPr>
              <a:t>Started</a:t>
            </a:r>
            <a:r>
              <a:rPr sz="2030" spc="-35" dirty="0">
                <a:latin typeface="Calibri"/>
                <a:cs typeface="Calibri"/>
              </a:rPr>
              <a:t> </a:t>
            </a:r>
            <a:r>
              <a:rPr sz="2030" spc="4" dirty="0">
                <a:latin typeface="Calibri"/>
                <a:cs typeface="Calibri"/>
              </a:rPr>
              <a:t>on</a:t>
            </a:r>
            <a:r>
              <a:rPr sz="2030" spc="-18" dirty="0">
                <a:latin typeface="Calibri"/>
                <a:cs typeface="Calibri"/>
              </a:rPr>
              <a:t> </a:t>
            </a:r>
            <a:r>
              <a:rPr sz="2030" dirty="0">
                <a:latin typeface="Calibri"/>
                <a:cs typeface="Calibri"/>
              </a:rPr>
              <a:t>carvedilol</a:t>
            </a:r>
            <a:r>
              <a:rPr sz="2030" spc="-18" dirty="0">
                <a:latin typeface="Calibri"/>
                <a:cs typeface="Calibri"/>
              </a:rPr>
              <a:t> </a:t>
            </a:r>
            <a:r>
              <a:rPr sz="2030" spc="4" dirty="0">
                <a:latin typeface="Calibri"/>
                <a:cs typeface="Calibri"/>
              </a:rPr>
              <a:t>3.125</a:t>
            </a:r>
            <a:r>
              <a:rPr sz="2030" spc="-13" dirty="0">
                <a:latin typeface="Calibri"/>
                <a:cs typeface="Calibri"/>
              </a:rPr>
              <a:t> </a:t>
            </a:r>
            <a:r>
              <a:rPr sz="2030" spc="4" dirty="0">
                <a:latin typeface="Calibri"/>
                <a:cs typeface="Calibri"/>
              </a:rPr>
              <a:t>mg </a:t>
            </a:r>
            <a:r>
              <a:rPr sz="2030" spc="-446" dirty="0">
                <a:latin typeface="Calibri"/>
                <a:cs typeface="Calibri"/>
              </a:rPr>
              <a:t> </a:t>
            </a:r>
            <a:r>
              <a:rPr sz="2030" spc="4" dirty="0">
                <a:latin typeface="Calibri"/>
                <a:cs typeface="Calibri"/>
              </a:rPr>
              <a:t>BID</a:t>
            </a:r>
            <a:endParaRPr sz="2030">
              <a:latin typeface="Calibri"/>
              <a:cs typeface="Calibri"/>
            </a:endParaRPr>
          </a:p>
          <a:p>
            <a:pPr marL="177623" indent="-166977">
              <a:spcBef>
                <a:spcPts val="459"/>
              </a:spcBef>
              <a:buFont typeface="Arial MT"/>
              <a:buChar char="•"/>
              <a:tabLst>
                <a:tab pos="178183" algn="l"/>
              </a:tabLst>
            </a:pPr>
            <a:r>
              <a:rPr sz="2030" spc="4" dirty="0">
                <a:latin typeface="Calibri"/>
                <a:cs typeface="Calibri"/>
              </a:rPr>
              <a:t>K+</a:t>
            </a:r>
            <a:r>
              <a:rPr sz="2030" spc="-9" dirty="0">
                <a:latin typeface="Calibri"/>
                <a:cs typeface="Calibri"/>
              </a:rPr>
              <a:t> </a:t>
            </a:r>
            <a:r>
              <a:rPr sz="2030" dirty="0">
                <a:latin typeface="Calibri"/>
                <a:cs typeface="Calibri"/>
              </a:rPr>
              <a:t>and</a:t>
            </a:r>
            <a:r>
              <a:rPr sz="2030" spc="-9" dirty="0">
                <a:latin typeface="Calibri"/>
                <a:cs typeface="Calibri"/>
              </a:rPr>
              <a:t> </a:t>
            </a:r>
            <a:r>
              <a:rPr sz="2030" spc="4" dirty="0">
                <a:latin typeface="Calibri"/>
                <a:cs typeface="Calibri"/>
              </a:rPr>
              <a:t>Mg+</a:t>
            </a:r>
            <a:r>
              <a:rPr sz="2030" spc="-4" dirty="0">
                <a:latin typeface="Calibri"/>
                <a:cs typeface="Calibri"/>
              </a:rPr>
              <a:t> replaced</a:t>
            </a:r>
            <a:endParaRPr sz="2030">
              <a:latin typeface="Calibri"/>
              <a:cs typeface="Calibri"/>
            </a:endParaRPr>
          </a:p>
        </p:txBody>
      </p:sp>
      <p:graphicFrame>
        <p:nvGraphicFramePr>
          <p:cNvPr id="5" name="object 5"/>
          <p:cNvGraphicFramePr>
            <a:graphicFrameLocks noGrp="1"/>
          </p:cNvGraphicFramePr>
          <p:nvPr/>
        </p:nvGraphicFramePr>
        <p:xfrm>
          <a:off x="2004816" y="4306505"/>
          <a:ext cx="8064872" cy="1486530"/>
        </p:xfrm>
        <a:graphic>
          <a:graphicData uri="http://schemas.openxmlformats.org/drawingml/2006/table">
            <a:tbl>
              <a:tblPr firstRow="1" bandRow="1">
                <a:tableStyleId>{2D5ABB26-0587-4C30-8999-92F81FD0307C}</a:tableStyleId>
              </a:tblPr>
              <a:tblGrid>
                <a:gridCol w="1088091">
                  <a:extLst>
                    <a:ext uri="{9D8B030D-6E8A-4147-A177-3AD203B41FA5}">
                      <a16:colId xmlns:a16="http://schemas.microsoft.com/office/drawing/2014/main" val="20000"/>
                    </a:ext>
                  </a:extLst>
                </a:gridCol>
                <a:gridCol w="1089212">
                  <a:extLst>
                    <a:ext uri="{9D8B030D-6E8A-4147-A177-3AD203B41FA5}">
                      <a16:colId xmlns:a16="http://schemas.microsoft.com/office/drawing/2014/main" val="20001"/>
                    </a:ext>
                  </a:extLst>
                </a:gridCol>
                <a:gridCol w="1188943">
                  <a:extLst>
                    <a:ext uri="{9D8B030D-6E8A-4147-A177-3AD203B41FA5}">
                      <a16:colId xmlns:a16="http://schemas.microsoft.com/office/drawing/2014/main" val="20002"/>
                    </a:ext>
                  </a:extLst>
                </a:gridCol>
                <a:gridCol w="987238">
                  <a:extLst>
                    <a:ext uri="{9D8B030D-6E8A-4147-A177-3AD203B41FA5}">
                      <a16:colId xmlns:a16="http://schemas.microsoft.com/office/drawing/2014/main" val="20003"/>
                    </a:ext>
                  </a:extLst>
                </a:gridCol>
                <a:gridCol w="1089211">
                  <a:extLst>
                    <a:ext uri="{9D8B030D-6E8A-4147-A177-3AD203B41FA5}">
                      <a16:colId xmlns:a16="http://schemas.microsoft.com/office/drawing/2014/main" val="20004"/>
                    </a:ext>
                  </a:extLst>
                </a:gridCol>
                <a:gridCol w="1207434">
                  <a:extLst>
                    <a:ext uri="{9D8B030D-6E8A-4147-A177-3AD203B41FA5}">
                      <a16:colId xmlns:a16="http://schemas.microsoft.com/office/drawing/2014/main" val="20005"/>
                    </a:ext>
                  </a:extLst>
                </a:gridCol>
                <a:gridCol w="1414743">
                  <a:extLst>
                    <a:ext uri="{9D8B030D-6E8A-4147-A177-3AD203B41FA5}">
                      <a16:colId xmlns:a16="http://schemas.microsoft.com/office/drawing/2014/main" val="20006"/>
                    </a:ext>
                  </a:extLst>
                </a:gridCol>
              </a:tblGrid>
              <a:tr h="465267">
                <a:tc>
                  <a:txBody>
                    <a:bodyPr/>
                    <a:lstStyle/>
                    <a:p>
                      <a:pPr marL="74295">
                        <a:lnSpc>
                          <a:spcPct val="100000"/>
                        </a:lnSpc>
                        <a:spcBef>
                          <a:spcPts val="229"/>
                        </a:spcBef>
                      </a:pPr>
                      <a:r>
                        <a:rPr sz="1300" b="1" spc="-20" dirty="0">
                          <a:solidFill>
                            <a:srgbClr val="FFFFFF"/>
                          </a:solidFill>
                          <a:latin typeface="Calibri"/>
                          <a:cs typeface="Calibri"/>
                        </a:rPr>
                        <a:t>Total</a:t>
                      </a:r>
                      <a:r>
                        <a:rPr sz="1300" b="1" spc="-35" dirty="0">
                          <a:solidFill>
                            <a:srgbClr val="FFFFFF"/>
                          </a:solidFill>
                          <a:latin typeface="Calibri"/>
                          <a:cs typeface="Calibri"/>
                        </a:rPr>
                        <a:t> </a:t>
                      </a:r>
                      <a:r>
                        <a:rPr sz="1300" b="1" spc="10" dirty="0">
                          <a:solidFill>
                            <a:srgbClr val="FFFFFF"/>
                          </a:solidFill>
                          <a:latin typeface="Calibri"/>
                          <a:cs typeface="Calibri"/>
                        </a:rPr>
                        <a:t>weight</a:t>
                      </a:r>
                      <a:endParaRPr sz="1300">
                        <a:latin typeface="Calibri"/>
                        <a:cs typeface="Calibri"/>
                      </a:endParaRPr>
                    </a:p>
                    <a:p>
                      <a:pPr marL="74295">
                        <a:lnSpc>
                          <a:spcPct val="100000"/>
                        </a:lnSpc>
                        <a:spcBef>
                          <a:spcPts val="45"/>
                        </a:spcBef>
                      </a:pPr>
                      <a:r>
                        <a:rPr sz="1300" spc="300" dirty="0">
                          <a:solidFill>
                            <a:srgbClr val="FFFFFF"/>
                          </a:solidFill>
                          <a:latin typeface="Cambria Math"/>
                          <a:cs typeface="Cambria Math"/>
                        </a:rPr>
                        <a:t>𝗈</a:t>
                      </a:r>
                      <a:endParaRPr sz="1300">
                        <a:latin typeface="Cambria Math"/>
                        <a:cs typeface="Cambria Math"/>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281940">
                        <a:lnSpc>
                          <a:spcPct val="102099"/>
                        </a:lnSpc>
                        <a:spcBef>
                          <a:spcPts val="190"/>
                        </a:spcBef>
                      </a:pPr>
                      <a:r>
                        <a:rPr sz="1300" b="1" spc="10" dirty="0">
                          <a:solidFill>
                            <a:srgbClr val="FFFFFF"/>
                          </a:solidFill>
                          <a:latin typeface="Calibri"/>
                          <a:cs typeface="Calibri"/>
                        </a:rPr>
                        <a:t>Daily</a:t>
                      </a:r>
                      <a:r>
                        <a:rPr sz="1300" b="1" spc="-70" dirty="0">
                          <a:solidFill>
                            <a:srgbClr val="FFFFFF"/>
                          </a:solidFill>
                          <a:latin typeface="Calibri"/>
                          <a:cs typeface="Calibri"/>
                        </a:rPr>
                        <a:t> </a:t>
                      </a:r>
                      <a:r>
                        <a:rPr sz="1300" b="1" spc="15" dirty="0">
                          <a:solidFill>
                            <a:srgbClr val="FFFFFF"/>
                          </a:solidFill>
                          <a:latin typeface="Calibri"/>
                          <a:cs typeface="Calibri"/>
                        </a:rPr>
                        <a:t>Urine </a:t>
                      </a:r>
                      <a:r>
                        <a:rPr sz="1300" b="1" spc="-310" dirty="0">
                          <a:solidFill>
                            <a:srgbClr val="FFFFFF"/>
                          </a:solidFill>
                          <a:latin typeface="Calibri"/>
                          <a:cs typeface="Calibri"/>
                        </a:rPr>
                        <a:t> </a:t>
                      </a:r>
                      <a:r>
                        <a:rPr sz="1300" b="1" spc="20" dirty="0">
                          <a:solidFill>
                            <a:srgbClr val="FFFFFF"/>
                          </a:solidFill>
                          <a:latin typeface="Calibri"/>
                          <a:cs typeface="Calibri"/>
                        </a:rPr>
                        <a:t>output</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415925" indent="42545">
                        <a:lnSpc>
                          <a:spcPct val="102099"/>
                        </a:lnSpc>
                        <a:spcBef>
                          <a:spcPts val="190"/>
                        </a:spcBef>
                      </a:pPr>
                      <a:r>
                        <a:rPr sz="1300" b="1" spc="-20" dirty="0">
                          <a:solidFill>
                            <a:srgbClr val="FFFFFF"/>
                          </a:solidFill>
                          <a:latin typeface="Calibri"/>
                          <a:cs typeface="Calibri"/>
                        </a:rPr>
                        <a:t>Total</a:t>
                      </a:r>
                      <a:r>
                        <a:rPr sz="1300" b="1" spc="-55" dirty="0">
                          <a:solidFill>
                            <a:srgbClr val="FFFFFF"/>
                          </a:solidFill>
                          <a:latin typeface="Calibri"/>
                          <a:cs typeface="Calibri"/>
                        </a:rPr>
                        <a:t> </a:t>
                      </a:r>
                      <a:r>
                        <a:rPr sz="1300" b="1" spc="10" dirty="0">
                          <a:solidFill>
                            <a:srgbClr val="FFFFFF"/>
                          </a:solidFill>
                          <a:latin typeface="Calibri"/>
                          <a:cs typeface="Calibri"/>
                        </a:rPr>
                        <a:t>Fluid </a:t>
                      </a:r>
                      <a:r>
                        <a:rPr sz="1300" b="1" spc="-310" dirty="0">
                          <a:solidFill>
                            <a:srgbClr val="FFFFFF"/>
                          </a:solidFill>
                          <a:latin typeface="Calibri"/>
                          <a:cs typeface="Calibri"/>
                        </a:rPr>
                        <a:t> </a:t>
                      </a:r>
                      <a:r>
                        <a:rPr sz="1300" b="1" spc="15" dirty="0">
                          <a:solidFill>
                            <a:srgbClr val="FFFFFF"/>
                          </a:solidFill>
                          <a:latin typeface="Calibri"/>
                          <a:cs typeface="Calibri"/>
                        </a:rPr>
                        <a:t>balance</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0" dirty="0">
                          <a:solidFill>
                            <a:srgbClr val="FFFFFF"/>
                          </a:solidFill>
                          <a:latin typeface="Calibri"/>
                          <a:cs typeface="Calibri"/>
                        </a:rPr>
                        <a:t>Creatinine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6200">
                        <a:lnSpc>
                          <a:spcPct val="100000"/>
                        </a:lnSpc>
                        <a:spcBef>
                          <a:spcPts val="229"/>
                        </a:spcBef>
                      </a:pPr>
                      <a:r>
                        <a:rPr sz="1300" b="1" spc="15" dirty="0">
                          <a:solidFill>
                            <a:srgbClr val="FFFFFF"/>
                          </a:solidFill>
                          <a:latin typeface="Calibri"/>
                          <a:cs typeface="Calibri"/>
                        </a:rPr>
                        <a:t>Hct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20" dirty="0">
                          <a:solidFill>
                            <a:srgbClr val="FFFFFF"/>
                          </a:solidFill>
                          <a:latin typeface="Calibri"/>
                          <a:cs typeface="Calibri"/>
                        </a:rPr>
                        <a:t>Sodium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930">
                        <a:lnSpc>
                          <a:spcPct val="100000"/>
                        </a:lnSpc>
                        <a:spcBef>
                          <a:spcPts val="229"/>
                        </a:spcBef>
                      </a:pPr>
                      <a:r>
                        <a:rPr sz="1300" b="1" spc="10" dirty="0">
                          <a:solidFill>
                            <a:srgbClr val="FFFFFF"/>
                          </a:solidFill>
                          <a:latin typeface="Calibri"/>
                          <a:cs typeface="Calibri"/>
                        </a:rPr>
                        <a:t>Potassium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extLst>
                  <a:ext uri="{0D108BD9-81ED-4DB2-BD59-A6C34878D82A}">
                    <a16:rowId xmlns:a16="http://schemas.microsoft.com/office/drawing/2014/main" val="10000"/>
                  </a:ext>
                </a:extLst>
              </a:tr>
              <a:tr h="246751">
                <a:tc>
                  <a:txBody>
                    <a:bodyPr/>
                    <a:lstStyle/>
                    <a:p>
                      <a:pPr marL="74295">
                        <a:lnSpc>
                          <a:spcPct val="100000"/>
                        </a:lnSpc>
                        <a:spcBef>
                          <a:spcPts val="229"/>
                        </a:spcBef>
                      </a:pPr>
                      <a:r>
                        <a:rPr sz="1300" spc="10" dirty="0">
                          <a:latin typeface="Calibri"/>
                          <a:cs typeface="Calibri"/>
                        </a:rPr>
                        <a:t>-9.9kg</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4295">
                        <a:lnSpc>
                          <a:spcPct val="100000"/>
                        </a:lnSpc>
                        <a:spcBef>
                          <a:spcPts val="229"/>
                        </a:spcBef>
                      </a:pPr>
                      <a:r>
                        <a:rPr sz="1300" spc="15" dirty="0">
                          <a:latin typeface="Calibri"/>
                          <a:cs typeface="Calibri"/>
                        </a:rPr>
                        <a:t>1,733</a:t>
                      </a:r>
                      <a:r>
                        <a:rPr sz="1300" spc="-30" dirty="0">
                          <a:latin typeface="Calibri"/>
                          <a:cs typeface="Calibri"/>
                        </a:rPr>
                        <a:t> </a:t>
                      </a:r>
                      <a:r>
                        <a:rPr sz="1300" spc="20" dirty="0">
                          <a:latin typeface="Calibri"/>
                          <a:cs typeface="Calibri"/>
                        </a:rPr>
                        <a:t>mL</a:t>
                      </a:r>
                      <a:r>
                        <a:rPr sz="1300" spc="-5" dirty="0">
                          <a:latin typeface="Calibri"/>
                          <a:cs typeface="Calibri"/>
                        </a:rPr>
                        <a:t> </a:t>
                      </a:r>
                      <a:r>
                        <a:rPr sz="1300" spc="10" dirty="0">
                          <a:latin typeface="Calibri"/>
                          <a:cs typeface="Calibri"/>
                        </a:rPr>
                        <a:t>(0.8</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4295">
                        <a:lnSpc>
                          <a:spcPct val="100000"/>
                        </a:lnSpc>
                        <a:spcBef>
                          <a:spcPts val="229"/>
                        </a:spcBef>
                      </a:pPr>
                      <a:r>
                        <a:rPr sz="1300" spc="10" dirty="0">
                          <a:latin typeface="Calibri"/>
                          <a:cs typeface="Calibri"/>
                        </a:rPr>
                        <a:t>-</a:t>
                      </a:r>
                      <a:r>
                        <a:rPr sz="1300" spc="-20" dirty="0">
                          <a:latin typeface="Calibri"/>
                          <a:cs typeface="Calibri"/>
                        </a:rPr>
                        <a:t> </a:t>
                      </a:r>
                      <a:r>
                        <a:rPr sz="1300" spc="10" dirty="0">
                          <a:latin typeface="Calibri"/>
                          <a:cs typeface="Calibri"/>
                        </a:rPr>
                        <a:t>8.7</a:t>
                      </a:r>
                      <a:r>
                        <a:rPr sz="1300" spc="-15" dirty="0">
                          <a:latin typeface="Calibri"/>
                          <a:cs typeface="Calibri"/>
                        </a:rPr>
                        <a:t> </a:t>
                      </a:r>
                      <a:r>
                        <a:rPr sz="1300" spc="15" dirty="0">
                          <a:latin typeface="Calibri"/>
                          <a:cs typeface="Calibri"/>
                        </a:rPr>
                        <a:t>L</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4295">
                        <a:lnSpc>
                          <a:spcPct val="100000"/>
                        </a:lnSpc>
                        <a:spcBef>
                          <a:spcPts val="229"/>
                        </a:spcBef>
                      </a:pPr>
                      <a:r>
                        <a:rPr sz="1300" spc="10" dirty="0">
                          <a:latin typeface="Calibri"/>
                          <a:cs typeface="Calibri"/>
                        </a:rPr>
                        <a:t>2.2</a:t>
                      </a:r>
                      <a:r>
                        <a:rPr sz="1300" spc="-10" dirty="0">
                          <a:latin typeface="Calibri"/>
                          <a:cs typeface="Calibri"/>
                        </a:rPr>
                        <a:t> </a:t>
                      </a:r>
                      <a:r>
                        <a:rPr sz="1300" spc="20" dirty="0">
                          <a:latin typeface="Calibri"/>
                          <a:cs typeface="Calibri"/>
                        </a:rPr>
                        <a:t>mg/dl</a:t>
                      </a:r>
                      <a:r>
                        <a:rPr sz="1300" spc="5"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5565">
                        <a:lnSpc>
                          <a:spcPct val="100000"/>
                        </a:lnSpc>
                        <a:spcBef>
                          <a:spcPts val="240"/>
                        </a:spcBef>
                      </a:pPr>
                      <a:r>
                        <a:rPr sz="1300" spc="20" dirty="0">
                          <a:latin typeface="Calibri"/>
                          <a:cs typeface="Calibri"/>
                        </a:rPr>
                        <a:t>39%</a:t>
                      </a:r>
                      <a:r>
                        <a:rPr sz="1300" spc="-40" dirty="0">
                          <a:latin typeface="Calibri"/>
                          <a:cs typeface="Calibri"/>
                        </a:rPr>
                        <a:t> </a:t>
                      </a:r>
                      <a:r>
                        <a:rPr sz="1300" spc="35" dirty="0">
                          <a:latin typeface="Wingdings"/>
                          <a:cs typeface="Wingdings"/>
                        </a:rPr>
                        <a:t></a:t>
                      </a:r>
                      <a:endParaRPr sz="1300">
                        <a:latin typeface="Wingdings"/>
                        <a:cs typeface="Wingdings"/>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4295">
                        <a:lnSpc>
                          <a:spcPct val="100000"/>
                        </a:lnSpc>
                        <a:spcBef>
                          <a:spcPts val="229"/>
                        </a:spcBef>
                      </a:pPr>
                      <a:r>
                        <a:rPr sz="1300" spc="15" dirty="0">
                          <a:latin typeface="Calibri"/>
                          <a:cs typeface="Calibri"/>
                        </a:rPr>
                        <a:t>136</a:t>
                      </a:r>
                      <a:r>
                        <a:rPr sz="1300" spc="-15" dirty="0">
                          <a:latin typeface="Calibri"/>
                          <a:cs typeface="Calibri"/>
                        </a:rPr>
                        <a:t> </a:t>
                      </a:r>
                      <a:r>
                        <a:rPr sz="1300" spc="15" dirty="0">
                          <a:latin typeface="Calibri"/>
                          <a:cs typeface="Calibri"/>
                        </a:rPr>
                        <a:t>mmol/L</a:t>
                      </a:r>
                      <a:r>
                        <a:rPr sz="1300" spc="-1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4295">
                        <a:lnSpc>
                          <a:spcPct val="100000"/>
                        </a:lnSpc>
                        <a:spcBef>
                          <a:spcPts val="229"/>
                        </a:spcBef>
                      </a:pPr>
                      <a:r>
                        <a:rPr sz="1300" spc="10" dirty="0">
                          <a:latin typeface="Calibri"/>
                          <a:cs typeface="Calibri"/>
                        </a:rPr>
                        <a:t>3.7</a:t>
                      </a:r>
                      <a:r>
                        <a:rPr sz="1300" spc="-25" dirty="0">
                          <a:latin typeface="Calibri"/>
                          <a:cs typeface="Calibri"/>
                        </a:rPr>
                        <a:t> </a:t>
                      </a:r>
                      <a:r>
                        <a:rPr sz="1300" spc="15" dirty="0">
                          <a:latin typeface="Calibri"/>
                          <a:cs typeface="Calibri"/>
                        </a:rPr>
                        <a:t>mmol/L</a:t>
                      </a:r>
                      <a:r>
                        <a:rPr sz="1300" b="1" spc="15" dirty="0">
                          <a:solidFill>
                            <a:srgbClr val="C00000"/>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extLst>
                  <a:ext uri="{0D108BD9-81ED-4DB2-BD59-A6C34878D82A}">
                    <a16:rowId xmlns:a16="http://schemas.microsoft.com/office/drawing/2014/main" val="10001"/>
                  </a:ext>
                </a:extLst>
              </a:tr>
              <a:tr h="199016">
                <a:tc>
                  <a:txBody>
                    <a:bodyPr/>
                    <a:lstStyle/>
                    <a:p>
                      <a:pPr marL="74295">
                        <a:lnSpc>
                          <a:spcPts val="1545"/>
                        </a:lnSpc>
                      </a:pPr>
                      <a:r>
                        <a:rPr sz="1300" spc="10" dirty="0">
                          <a:latin typeface="Calibri"/>
                          <a:cs typeface="Calibri"/>
                        </a:rPr>
                        <a:t>(0.38</a:t>
                      </a:r>
                      <a:r>
                        <a:rPr sz="1300" spc="-25" dirty="0">
                          <a:latin typeface="Calibri"/>
                          <a:cs typeface="Calibri"/>
                        </a:rPr>
                        <a:t> </a:t>
                      </a:r>
                      <a:r>
                        <a:rPr sz="1300" spc="25" dirty="0">
                          <a:latin typeface="Calibri"/>
                          <a:cs typeface="Calibri"/>
                        </a:rPr>
                        <a:t>kg/</a:t>
                      </a:r>
                      <a:r>
                        <a:rPr sz="1300" spc="5" dirty="0">
                          <a:latin typeface="Calibri"/>
                          <a:cs typeface="Calibri"/>
                        </a:rPr>
                        <a:t> </a:t>
                      </a:r>
                      <a:r>
                        <a:rPr sz="1300" spc="15" dirty="0">
                          <a:latin typeface="Calibri"/>
                          <a:cs typeface="Calibri"/>
                        </a:rPr>
                        <a:t>40</a:t>
                      </a:r>
                      <a:endParaRPr sz="1300">
                        <a:latin typeface="Calibri"/>
                        <a:cs typeface="Calibri"/>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marL="74295">
                        <a:lnSpc>
                          <a:spcPts val="1545"/>
                        </a:lnSpc>
                      </a:pPr>
                      <a:r>
                        <a:rPr sz="1300" spc="15" dirty="0">
                          <a:latin typeface="Calibri"/>
                          <a:cs typeface="Calibri"/>
                        </a:rPr>
                        <a:t>ml/kg/hr)</a:t>
                      </a:r>
                      <a:endParaRPr sz="1300">
                        <a:latin typeface="Calibri"/>
                        <a:cs typeface="Calibri"/>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extLst>
                  <a:ext uri="{0D108BD9-81ED-4DB2-BD59-A6C34878D82A}">
                    <a16:rowId xmlns:a16="http://schemas.microsoft.com/office/drawing/2014/main" val="10002"/>
                  </a:ext>
                </a:extLst>
              </a:tr>
              <a:tr h="199688">
                <a:tc>
                  <a:txBody>
                    <a:bodyPr/>
                    <a:lstStyle/>
                    <a:p>
                      <a:pPr marL="74295">
                        <a:lnSpc>
                          <a:spcPts val="1555"/>
                        </a:lnSpc>
                      </a:pPr>
                      <a:r>
                        <a:rPr sz="1300" spc="20" dirty="0">
                          <a:latin typeface="Calibri"/>
                          <a:cs typeface="Calibri"/>
                        </a:rPr>
                        <a:t>mg</a:t>
                      </a:r>
                      <a:endParaRPr sz="1300">
                        <a:latin typeface="Calibri"/>
                        <a:cs typeface="Calibri"/>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extLst>
                  <a:ext uri="{0D108BD9-81ED-4DB2-BD59-A6C34878D82A}">
                    <a16:rowId xmlns:a16="http://schemas.microsoft.com/office/drawing/2014/main" val="10003"/>
                  </a:ext>
                </a:extLst>
              </a:tr>
              <a:tr h="220534">
                <a:tc>
                  <a:txBody>
                    <a:bodyPr/>
                    <a:lstStyle/>
                    <a:p>
                      <a:pPr marL="74295">
                        <a:lnSpc>
                          <a:spcPts val="1550"/>
                        </a:lnSpc>
                      </a:pPr>
                      <a:r>
                        <a:rPr sz="1300" spc="10" dirty="0">
                          <a:latin typeface="Calibri"/>
                          <a:cs typeface="Calibri"/>
                        </a:rPr>
                        <a:t>furosemide)</a:t>
                      </a:r>
                      <a:endParaRPr sz="1300">
                        <a:latin typeface="Calibri"/>
                        <a:cs typeface="Calibri"/>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extLst>
                  <a:ext uri="{0D108BD9-81ED-4DB2-BD59-A6C34878D82A}">
                    <a16:rowId xmlns:a16="http://schemas.microsoft.com/office/drawing/2014/main" val="10004"/>
                  </a:ext>
                </a:extLst>
              </a:tr>
            </a:tbl>
          </a:graphicData>
        </a:graphic>
      </p:graphicFrame>
      <p:sp>
        <p:nvSpPr>
          <p:cNvPr id="6" name="object 6"/>
          <p:cNvSpPr/>
          <p:nvPr/>
        </p:nvSpPr>
        <p:spPr>
          <a:xfrm>
            <a:off x="1987924" y="2027816"/>
            <a:ext cx="4129928" cy="2110068"/>
          </a:xfrm>
          <a:custGeom>
            <a:avLst/>
            <a:gdLst/>
            <a:ahLst/>
            <a:cxnLst/>
            <a:rect l="l" t="t" r="r" b="b"/>
            <a:pathLst>
              <a:path w="4680585" h="2391410">
                <a:moveTo>
                  <a:pt x="4680204" y="2391156"/>
                </a:moveTo>
                <a:lnTo>
                  <a:pt x="4680204" y="0"/>
                </a:lnTo>
                <a:lnTo>
                  <a:pt x="0" y="0"/>
                </a:lnTo>
                <a:lnTo>
                  <a:pt x="0" y="2391156"/>
                </a:lnTo>
                <a:lnTo>
                  <a:pt x="24384" y="2391156"/>
                </a:lnTo>
                <a:lnTo>
                  <a:pt x="24384" y="47244"/>
                </a:lnTo>
                <a:lnTo>
                  <a:pt x="47244" y="24384"/>
                </a:lnTo>
                <a:lnTo>
                  <a:pt x="47244" y="47244"/>
                </a:lnTo>
                <a:lnTo>
                  <a:pt x="4632960" y="47244"/>
                </a:lnTo>
                <a:lnTo>
                  <a:pt x="4632960" y="24384"/>
                </a:lnTo>
                <a:lnTo>
                  <a:pt x="4655820" y="47244"/>
                </a:lnTo>
                <a:lnTo>
                  <a:pt x="4655820" y="2391156"/>
                </a:lnTo>
                <a:lnTo>
                  <a:pt x="4680204" y="2391156"/>
                </a:lnTo>
                <a:close/>
              </a:path>
              <a:path w="4680585" h="2391410">
                <a:moveTo>
                  <a:pt x="47244" y="47244"/>
                </a:moveTo>
                <a:lnTo>
                  <a:pt x="47244" y="24384"/>
                </a:lnTo>
                <a:lnTo>
                  <a:pt x="24384" y="47244"/>
                </a:lnTo>
                <a:lnTo>
                  <a:pt x="47244" y="47244"/>
                </a:lnTo>
                <a:close/>
              </a:path>
              <a:path w="4680585" h="2391410">
                <a:moveTo>
                  <a:pt x="47244" y="2345436"/>
                </a:moveTo>
                <a:lnTo>
                  <a:pt x="47244" y="47244"/>
                </a:lnTo>
                <a:lnTo>
                  <a:pt x="24384" y="47244"/>
                </a:lnTo>
                <a:lnTo>
                  <a:pt x="24384" y="2345436"/>
                </a:lnTo>
                <a:lnTo>
                  <a:pt x="47244" y="2345436"/>
                </a:lnTo>
                <a:close/>
              </a:path>
              <a:path w="4680585" h="2391410">
                <a:moveTo>
                  <a:pt x="4655820" y="2345436"/>
                </a:moveTo>
                <a:lnTo>
                  <a:pt x="24384" y="2345436"/>
                </a:lnTo>
                <a:lnTo>
                  <a:pt x="47244" y="2368296"/>
                </a:lnTo>
                <a:lnTo>
                  <a:pt x="47244" y="2391156"/>
                </a:lnTo>
                <a:lnTo>
                  <a:pt x="4632960" y="2391156"/>
                </a:lnTo>
                <a:lnTo>
                  <a:pt x="4632960" y="2368296"/>
                </a:lnTo>
                <a:lnTo>
                  <a:pt x="4655820" y="2345436"/>
                </a:lnTo>
                <a:close/>
              </a:path>
              <a:path w="4680585" h="2391410">
                <a:moveTo>
                  <a:pt x="47244" y="2391156"/>
                </a:moveTo>
                <a:lnTo>
                  <a:pt x="47244" y="2368296"/>
                </a:lnTo>
                <a:lnTo>
                  <a:pt x="24384" y="2345436"/>
                </a:lnTo>
                <a:lnTo>
                  <a:pt x="24384" y="2391156"/>
                </a:lnTo>
                <a:lnTo>
                  <a:pt x="47244" y="2391156"/>
                </a:lnTo>
                <a:close/>
              </a:path>
              <a:path w="4680585" h="2391410">
                <a:moveTo>
                  <a:pt x="4655820" y="47244"/>
                </a:moveTo>
                <a:lnTo>
                  <a:pt x="4632960" y="24384"/>
                </a:lnTo>
                <a:lnTo>
                  <a:pt x="4632960" y="47244"/>
                </a:lnTo>
                <a:lnTo>
                  <a:pt x="4655820" y="47244"/>
                </a:lnTo>
                <a:close/>
              </a:path>
              <a:path w="4680585" h="2391410">
                <a:moveTo>
                  <a:pt x="4655820" y="2345436"/>
                </a:moveTo>
                <a:lnTo>
                  <a:pt x="4655820" y="47244"/>
                </a:lnTo>
                <a:lnTo>
                  <a:pt x="4632960" y="47244"/>
                </a:lnTo>
                <a:lnTo>
                  <a:pt x="4632960" y="2345436"/>
                </a:lnTo>
                <a:lnTo>
                  <a:pt x="4655820" y="2345436"/>
                </a:lnTo>
                <a:close/>
              </a:path>
              <a:path w="4680585" h="2391410">
                <a:moveTo>
                  <a:pt x="4655820" y="2391156"/>
                </a:moveTo>
                <a:lnTo>
                  <a:pt x="4655820" y="2345436"/>
                </a:lnTo>
                <a:lnTo>
                  <a:pt x="4632960" y="2368296"/>
                </a:lnTo>
                <a:lnTo>
                  <a:pt x="4632960" y="2391156"/>
                </a:lnTo>
                <a:lnTo>
                  <a:pt x="4655820" y="2391156"/>
                </a:lnTo>
                <a:close/>
              </a:path>
            </a:pathLst>
          </a:custGeom>
          <a:solidFill>
            <a:srgbClr val="FF0000"/>
          </a:solidFill>
        </p:spPr>
        <p:txBody>
          <a:bodyPr wrap="square" lIns="0" tIns="0" rIns="0" bIns="0" rtlCol="0"/>
          <a:lstStyle/>
          <a:p>
            <a:endParaRPr sz="1588"/>
          </a:p>
        </p:txBody>
      </p:sp>
      <p:sp>
        <p:nvSpPr>
          <p:cNvPr id="7" name="object 7"/>
          <p:cNvSpPr/>
          <p:nvPr/>
        </p:nvSpPr>
        <p:spPr>
          <a:xfrm>
            <a:off x="6280225" y="2010335"/>
            <a:ext cx="4129928" cy="1882588"/>
          </a:xfrm>
          <a:custGeom>
            <a:avLst/>
            <a:gdLst/>
            <a:ahLst/>
            <a:cxnLst/>
            <a:rect l="l" t="t" r="r" b="b"/>
            <a:pathLst>
              <a:path w="4680584" h="2133600">
                <a:moveTo>
                  <a:pt x="4680204" y="2133600"/>
                </a:moveTo>
                <a:lnTo>
                  <a:pt x="4680204" y="0"/>
                </a:lnTo>
                <a:lnTo>
                  <a:pt x="0" y="0"/>
                </a:lnTo>
                <a:lnTo>
                  <a:pt x="0" y="2133600"/>
                </a:lnTo>
                <a:lnTo>
                  <a:pt x="24384" y="2133600"/>
                </a:lnTo>
                <a:lnTo>
                  <a:pt x="24384" y="45720"/>
                </a:lnTo>
                <a:lnTo>
                  <a:pt x="47244" y="22860"/>
                </a:lnTo>
                <a:lnTo>
                  <a:pt x="47244" y="45720"/>
                </a:lnTo>
                <a:lnTo>
                  <a:pt x="4632960" y="45720"/>
                </a:lnTo>
                <a:lnTo>
                  <a:pt x="4632960" y="22860"/>
                </a:lnTo>
                <a:lnTo>
                  <a:pt x="4655820" y="45720"/>
                </a:lnTo>
                <a:lnTo>
                  <a:pt x="4655820" y="2133600"/>
                </a:lnTo>
                <a:lnTo>
                  <a:pt x="4680204" y="2133600"/>
                </a:lnTo>
                <a:close/>
              </a:path>
              <a:path w="4680584" h="2133600">
                <a:moveTo>
                  <a:pt x="47244" y="45720"/>
                </a:moveTo>
                <a:lnTo>
                  <a:pt x="47244" y="22860"/>
                </a:lnTo>
                <a:lnTo>
                  <a:pt x="24384" y="45720"/>
                </a:lnTo>
                <a:lnTo>
                  <a:pt x="47244" y="45720"/>
                </a:lnTo>
                <a:close/>
              </a:path>
              <a:path w="4680584" h="2133600">
                <a:moveTo>
                  <a:pt x="47244" y="2086356"/>
                </a:moveTo>
                <a:lnTo>
                  <a:pt x="47244" y="45720"/>
                </a:lnTo>
                <a:lnTo>
                  <a:pt x="24384" y="45720"/>
                </a:lnTo>
                <a:lnTo>
                  <a:pt x="24384" y="2086356"/>
                </a:lnTo>
                <a:lnTo>
                  <a:pt x="47244" y="2086356"/>
                </a:lnTo>
                <a:close/>
              </a:path>
              <a:path w="4680584" h="2133600">
                <a:moveTo>
                  <a:pt x="4655820" y="2086356"/>
                </a:moveTo>
                <a:lnTo>
                  <a:pt x="24384" y="2086356"/>
                </a:lnTo>
                <a:lnTo>
                  <a:pt x="47244" y="2110740"/>
                </a:lnTo>
                <a:lnTo>
                  <a:pt x="47244" y="2133600"/>
                </a:lnTo>
                <a:lnTo>
                  <a:pt x="4632960" y="2133600"/>
                </a:lnTo>
                <a:lnTo>
                  <a:pt x="4632960" y="2110740"/>
                </a:lnTo>
                <a:lnTo>
                  <a:pt x="4655820" y="2086356"/>
                </a:lnTo>
                <a:close/>
              </a:path>
              <a:path w="4680584" h="2133600">
                <a:moveTo>
                  <a:pt x="47244" y="2133600"/>
                </a:moveTo>
                <a:lnTo>
                  <a:pt x="47244" y="2110740"/>
                </a:lnTo>
                <a:lnTo>
                  <a:pt x="24384" y="2086356"/>
                </a:lnTo>
                <a:lnTo>
                  <a:pt x="24384" y="2133600"/>
                </a:lnTo>
                <a:lnTo>
                  <a:pt x="47244" y="2133600"/>
                </a:lnTo>
                <a:close/>
              </a:path>
              <a:path w="4680584" h="2133600">
                <a:moveTo>
                  <a:pt x="4655820" y="45720"/>
                </a:moveTo>
                <a:lnTo>
                  <a:pt x="4632960" y="22860"/>
                </a:lnTo>
                <a:lnTo>
                  <a:pt x="4632960" y="45720"/>
                </a:lnTo>
                <a:lnTo>
                  <a:pt x="4655820" y="45720"/>
                </a:lnTo>
                <a:close/>
              </a:path>
              <a:path w="4680584" h="2133600">
                <a:moveTo>
                  <a:pt x="4655820" y="2086356"/>
                </a:moveTo>
                <a:lnTo>
                  <a:pt x="4655820" y="45720"/>
                </a:lnTo>
                <a:lnTo>
                  <a:pt x="4632960" y="45720"/>
                </a:lnTo>
                <a:lnTo>
                  <a:pt x="4632960" y="2086356"/>
                </a:lnTo>
                <a:lnTo>
                  <a:pt x="4655820" y="2086356"/>
                </a:lnTo>
                <a:close/>
              </a:path>
              <a:path w="4680584" h="2133600">
                <a:moveTo>
                  <a:pt x="4655820" y="2133600"/>
                </a:moveTo>
                <a:lnTo>
                  <a:pt x="4655820" y="2086356"/>
                </a:lnTo>
                <a:lnTo>
                  <a:pt x="4632960" y="2110740"/>
                </a:lnTo>
                <a:lnTo>
                  <a:pt x="4632960" y="2133600"/>
                </a:lnTo>
                <a:lnTo>
                  <a:pt x="4655820" y="2133600"/>
                </a:lnTo>
                <a:close/>
              </a:path>
            </a:pathLst>
          </a:custGeom>
          <a:solidFill>
            <a:srgbClr val="00AF4F"/>
          </a:solidFill>
        </p:spPr>
        <p:txBody>
          <a:bodyPr wrap="square" lIns="0" tIns="0" rIns="0" bIns="0" rtlCol="0"/>
          <a:lstStyle/>
          <a:p>
            <a:endParaRPr sz="1588"/>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0" y="1171812"/>
            <a:ext cx="1664149" cy="692384"/>
          </a:xfrm>
          <a:prstGeom prst="rect">
            <a:avLst/>
          </a:prstGeom>
        </p:spPr>
        <p:txBody>
          <a:bodyPr vert="horz" wrap="square" lIns="0" tIns="15128" rIns="0" bIns="0" rtlCol="0" anchor="ctr">
            <a:spAutoFit/>
          </a:bodyPr>
          <a:lstStyle/>
          <a:p>
            <a:pPr marL="11206">
              <a:lnSpc>
                <a:spcPct val="100000"/>
              </a:lnSpc>
              <a:spcBef>
                <a:spcPts val="119"/>
              </a:spcBef>
            </a:pPr>
            <a:r>
              <a:rPr spc="-26" dirty="0"/>
              <a:t>Day</a:t>
            </a:r>
            <a:r>
              <a:rPr spc="-128" dirty="0"/>
              <a:t> </a:t>
            </a:r>
            <a:r>
              <a:rPr spc="13" dirty="0"/>
              <a:t>9</a:t>
            </a:r>
          </a:p>
        </p:txBody>
      </p:sp>
      <p:sp>
        <p:nvSpPr>
          <p:cNvPr id="3" name="object 3"/>
          <p:cNvSpPr txBox="1"/>
          <p:nvPr/>
        </p:nvSpPr>
        <p:spPr>
          <a:xfrm>
            <a:off x="2323651" y="2173402"/>
            <a:ext cx="7009839" cy="764719"/>
          </a:xfrm>
          <a:prstGeom prst="rect">
            <a:avLst/>
          </a:prstGeom>
        </p:spPr>
        <p:txBody>
          <a:bodyPr vert="horz" wrap="square" lIns="0" tIns="75079" rIns="0" bIns="0" rtlCol="0">
            <a:spAutoFit/>
          </a:bodyPr>
          <a:lstStyle/>
          <a:p>
            <a:pPr marL="177623" indent="-166977">
              <a:spcBef>
                <a:spcPts val="591"/>
              </a:spcBef>
              <a:buFont typeface="Arial MT"/>
              <a:buChar char="•"/>
              <a:tabLst>
                <a:tab pos="178183" algn="l"/>
                <a:tab pos="523343" algn="l"/>
              </a:tabLst>
            </a:pPr>
            <a:r>
              <a:rPr sz="2030" spc="4" dirty="0">
                <a:latin typeface="Calibri"/>
                <a:cs typeface="Calibri"/>
              </a:rPr>
              <a:t>Cr</a:t>
            </a:r>
            <a:r>
              <a:rPr sz="2030" spc="4" dirty="0">
                <a:latin typeface="Times New Roman"/>
                <a:cs typeface="Times New Roman"/>
              </a:rPr>
              <a:t>	</a:t>
            </a:r>
            <a:r>
              <a:rPr sz="2030" spc="4" dirty="0">
                <a:latin typeface="Calibri"/>
                <a:cs typeface="Calibri"/>
              </a:rPr>
              <a:t>1.8</a:t>
            </a:r>
            <a:r>
              <a:rPr sz="2030" spc="-22" dirty="0">
                <a:latin typeface="Calibri"/>
                <a:cs typeface="Calibri"/>
              </a:rPr>
              <a:t> </a:t>
            </a:r>
            <a:r>
              <a:rPr sz="2030" spc="18" dirty="0">
                <a:latin typeface="Calibri"/>
                <a:cs typeface="Calibri"/>
              </a:rPr>
              <a:t>mg/dl</a:t>
            </a:r>
            <a:endParaRPr sz="2030">
              <a:latin typeface="Calibri"/>
              <a:cs typeface="Calibri"/>
            </a:endParaRPr>
          </a:p>
          <a:p>
            <a:pPr marL="177623" indent="-166977">
              <a:spcBef>
                <a:spcPts val="507"/>
              </a:spcBef>
              <a:buFont typeface="Arial MT"/>
              <a:buChar char="•"/>
              <a:tabLst>
                <a:tab pos="178183" algn="l"/>
              </a:tabLst>
            </a:pPr>
            <a:r>
              <a:rPr sz="2030" dirty="0">
                <a:latin typeface="Calibri"/>
                <a:cs typeface="Calibri"/>
              </a:rPr>
              <a:t>Coronary</a:t>
            </a:r>
            <a:r>
              <a:rPr sz="2030" spc="-13" dirty="0">
                <a:latin typeface="Calibri"/>
                <a:cs typeface="Calibri"/>
              </a:rPr>
              <a:t> </a:t>
            </a:r>
            <a:r>
              <a:rPr sz="2030" spc="-9" dirty="0">
                <a:latin typeface="Calibri"/>
                <a:cs typeface="Calibri"/>
              </a:rPr>
              <a:t>angiography</a:t>
            </a:r>
            <a:r>
              <a:rPr sz="2030" spc="-9" dirty="0">
                <a:latin typeface="Wingdings"/>
                <a:cs typeface="Wingdings"/>
              </a:rPr>
              <a:t></a:t>
            </a:r>
            <a:r>
              <a:rPr sz="2030" spc="-57" dirty="0">
                <a:latin typeface="Times New Roman"/>
                <a:cs typeface="Times New Roman"/>
              </a:rPr>
              <a:t> </a:t>
            </a:r>
            <a:r>
              <a:rPr sz="2030" spc="-4" dirty="0">
                <a:latin typeface="Calibri"/>
                <a:cs typeface="Calibri"/>
              </a:rPr>
              <a:t>non-obstructive</a:t>
            </a:r>
            <a:r>
              <a:rPr sz="2030" spc="4" dirty="0">
                <a:latin typeface="Calibri"/>
                <a:cs typeface="Calibri"/>
              </a:rPr>
              <a:t> </a:t>
            </a:r>
            <a:r>
              <a:rPr sz="2030" spc="-4" dirty="0">
                <a:latin typeface="Calibri"/>
                <a:cs typeface="Calibri"/>
              </a:rPr>
              <a:t>coronary</a:t>
            </a:r>
            <a:r>
              <a:rPr sz="2030" dirty="0">
                <a:latin typeface="Calibri"/>
                <a:cs typeface="Calibri"/>
              </a:rPr>
              <a:t> artery</a:t>
            </a:r>
            <a:r>
              <a:rPr sz="2030" spc="-9" dirty="0">
                <a:latin typeface="Calibri"/>
                <a:cs typeface="Calibri"/>
              </a:rPr>
              <a:t> </a:t>
            </a:r>
            <a:r>
              <a:rPr sz="2030" dirty="0">
                <a:latin typeface="Calibri"/>
                <a:cs typeface="Calibri"/>
              </a:rPr>
              <a:t>disease</a:t>
            </a:r>
            <a:endParaRPr sz="2030">
              <a:latin typeface="Calibri"/>
              <a:cs typeface="Calibri"/>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1" y="1171812"/>
            <a:ext cx="1799616" cy="692384"/>
          </a:xfrm>
          <a:prstGeom prst="rect">
            <a:avLst/>
          </a:prstGeom>
        </p:spPr>
        <p:txBody>
          <a:bodyPr vert="horz" wrap="square" lIns="0" tIns="15128" rIns="0" bIns="0" rtlCol="0" anchor="ctr">
            <a:spAutoFit/>
          </a:bodyPr>
          <a:lstStyle/>
          <a:p>
            <a:pPr marL="11206">
              <a:lnSpc>
                <a:spcPct val="100000"/>
              </a:lnSpc>
              <a:spcBef>
                <a:spcPts val="119"/>
              </a:spcBef>
            </a:pPr>
            <a:r>
              <a:rPr spc="-26" dirty="0"/>
              <a:t>Day</a:t>
            </a:r>
            <a:r>
              <a:rPr spc="-124" dirty="0"/>
              <a:t> </a:t>
            </a:r>
            <a:r>
              <a:rPr spc="4" dirty="0"/>
              <a:t>12</a:t>
            </a:r>
          </a:p>
        </p:txBody>
      </p:sp>
      <p:sp>
        <p:nvSpPr>
          <p:cNvPr id="3" name="object 3"/>
          <p:cNvSpPr txBox="1"/>
          <p:nvPr/>
        </p:nvSpPr>
        <p:spPr>
          <a:xfrm>
            <a:off x="2301240" y="2174747"/>
            <a:ext cx="6154831" cy="2678471"/>
          </a:xfrm>
          <a:prstGeom prst="rect">
            <a:avLst/>
          </a:prstGeom>
        </p:spPr>
        <p:txBody>
          <a:bodyPr vert="horz" wrap="square" lIns="0" tIns="73959" rIns="0" bIns="0" rtlCol="0">
            <a:spAutoFit/>
          </a:bodyPr>
          <a:lstStyle/>
          <a:p>
            <a:pPr marL="200036" indent="-166977">
              <a:spcBef>
                <a:spcPts val="582"/>
              </a:spcBef>
              <a:buFont typeface="Arial MT"/>
              <a:buChar char="•"/>
              <a:tabLst>
                <a:tab pos="200595" algn="l"/>
              </a:tabLst>
            </a:pPr>
            <a:r>
              <a:rPr sz="2030" spc="4" dirty="0">
                <a:latin typeface="Calibri"/>
                <a:cs typeface="Calibri"/>
              </a:rPr>
              <a:t>HR: 69</a:t>
            </a:r>
            <a:r>
              <a:rPr sz="2030" spc="-4" dirty="0">
                <a:latin typeface="Calibri"/>
                <a:cs typeface="Calibri"/>
              </a:rPr>
              <a:t> </a:t>
            </a:r>
            <a:r>
              <a:rPr sz="2030" dirty="0">
                <a:latin typeface="Calibri"/>
                <a:cs typeface="Calibri"/>
              </a:rPr>
              <a:t>bpm,</a:t>
            </a:r>
            <a:r>
              <a:rPr sz="2030" spc="13" dirty="0">
                <a:latin typeface="Calibri"/>
                <a:cs typeface="Calibri"/>
              </a:rPr>
              <a:t> </a:t>
            </a:r>
            <a:r>
              <a:rPr sz="2030" spc="4" dirty="0">
                <a:latin typeface="Calibri"/>
                <a:cs typeface="Calibri"/>
              </a:rPr>
              <a:t>BP:</a:t>
            </a:r>
            <a:r>
              <a:rPr sz="2030" dirty="0">
                <a:latin typeface="Calibri"/>
                <a:cs typeface="Calibri"/>
              </a:rPr>
              <a:t> </a:t>
            </a:r>
            <a:r>
              <a:rPr sz="2030" spc="4" dirty="0">
                <a:latin typeface="Calibri"/>
                <a:cs typeface="Calibri"/>
              </a:rPr>
              <a:t>102/59</a:t>
            </a:r>
            <a:r>
              <a:rPr sz="2030" spc="-4" dirty="0">
                <a:latin typeface="Calibri"/>
                <a:cs typeface="Calibri"/>
              </a:rPr>
              <a:t> </a:t>
            </a:r>
            <a:r>
              <a:rPr sz="2030" spc="9" dirty="0">
                <a:latin typeface="Calibri"/>
                <a:cs typeface="Calibri"/>
              </a:rPr>
              <a:t>mmHg,</a:t>
            </a:r>
            <a:r>
              <a:rPr sz="2030" spc="4" dirty="0">
                <a:latin typeface="Calibri"/>
                <a:cs typeface="Calibri"/>
              </a:rPr>
              <a:t> RR:</a:t>
            </a:r>
            <a:r>
              <a:rPr sz="2030" dirty="0">
                <a:latin typeface="Calibri"/>
                <a:cs typeface="Calibri"/>
              </a:rPr>
              <a:t> </a:t>
            </a:r>
            <a:r>
              <a:rPr sz="2030" spc="4" dirty="0">
                <a:latin typeface="Calibri"/>
                <a:cs typeface="Calibri"/>
              </a:rPr>
              <a:t>14</a:t>
            </a:r>
            <a:r>
              <a:rPr sz="2030" spc="-4" dirty="0">
                <a:latin typeface="Calibri"/>
                <a:cs typeface="Calibri"/>
              </a:rPr>
              <a:t> </a:t>
            </a:r>
            <a:r>
              <a:rPr sz="2030" dirty="0">
                <a:latin typeface="Calibri"/>
                <a:cs typeface="Calibri"/>
              </a:rPr>
              <a:t>bpm,</a:t>
            </a:r>
            <a:r>
              <a:rPr sz="2030" spc="13" dirty="0">
                <a:latin typeface="Calibri"/>
                <a:cs typeface="Calibri"/>
              </a:rPr>
              <a:t> </a:t>
            </a:r>
            <a:r>
              <a:rPr sz="2030" dirty="0">
                <a:latin typeface="Calibri"/>
                <a:cs typeface="Calibri"/>
              </a:rPr>
              <a:t>0</a:t>
            </a:r>
            <a:r>
              <a:rPr sz="1985" baseline="-20370" dirty="0">
                <a:latin typeface="Calibri"/>
                <a:cs typeface="Calibri"/>
              </a:rPr>
              <a:t>2</a:t>
            </a:r>
            <a:r>
              <a:rPr sz="2030" dirty="0">
                <a:latin typeface="Calibri"/>
                <a:cs typeface="Calibri"/>
              </a:rPr>
              <a:t>Sat:</a:t>
            </a:r>
            <a:r>
              <a:rPr sz="2030" spc="-4" dirty="0">
                <a:latin typeface="Calibri"/>
                <a:cs typeface="Calibri"/>
              </a:rPr>
              <a:t> </a:t>
            </a:r>
            <a:r>
              <a:rPr sz="2030" spc="4" dirty="0">
                <a:latin typeface="Calibri"/>
                <a:cs typeface="Calibri"/>
              </a:rPr>
              <a:t>96</a:t>
            </a:r>
            <a:r>
              <a:rPr sz="2030" spc="9" dirty="0">
                <a:latin typeface="Calibri"/>
                <a:cs typeface="Calibri"/>
              </a:rPr>
              <a:t> %</a:t>
            </a:r>
            <a:endParaRPr sz="2030" dirty="0">
              <a:latin typeface="Calibri"/>
              <a:cs typeface="Calibri"/>
            </a:endParaRPr>
          </a:p>
          <a:p>
            <a:pPr marL="200036" indent="-166977">
              <a:spcBef>
                <a:spcPts val="499"/>
              </a:spcBef>
              <a:buFont typeface="Arial MT"/>
              <a:buChar char="•"/>
              <a:tabLst>
                <a:tab pos="200595" algn="l"/>
              </a:tabLst>
            </a:pPr>
            <a:r>
              <a:rPr sz="2030" dirty="0">
                <a:latin typeface="Calibri"/>
                <a:cs typeface="Calibri"/>
              </a:rPr>
              <a:t>Clear</a:t>
            </a:r>
            <a:r>
              <a:rPr sz="2030" spc="-26" dirty="0">
                <a:latin typeface="Calibri"/>
                <a:cs typeface="Calibri"/>
              </a:rPr>
              <a:t> </a:t>
            </a:r>
            <a:r>
              <a:rPr sz="2030" dirty="0">
                <a:latin typeface="Calibri"/>
                <a:cs typeface="Calibri"/>
              </a:rPr>
              <a:t>lung fields,</a:t>
            </a:r>
            <a:r>
              <a:rPr sz="2030" spc="-13" dirty="0">
                <a:latin typeface="Calibri"/>
                <a:cs typeface="Calibri"/>
              </a:rPr>
              <a:t> </a:t>
            </a:r>
            <a:r>
              <a:rPr sz="2030" spc="9" dirty="0">
                <a:latin typeface="Calibri"/>
                <a:cs typeface="Calibri"/>
              </a:rPr>
              <a:t>JVP</a:t>
            </a:r>
            <a:r>
              <a:rPr sz="2030" spc="-22" dirty="0">
                <a:latin typeface="Calibri"/>
                <a:cs typeface="Calibri"/>
              </a:rPr>
              <a:t> </a:t>
            </a:r>
            <a:r>
              <a:rPr sz="2030" spc="4" dirty="0">
                <a:latin typeface="Calibri"/>
                <a:cs typeface="Calibri"/>
              </a:rPr>
              <a:t>4</a:t>
            </a:r>
            <a:r>
              <a:rPr sz="2030" dirty="0">
                <a:latin typeface="Calibri"/>
                <a:cs typeface="Calibri"/>
              </a:rPr>
              <a:t> </a:t>
            </a:r>
            <a:r>
              <a:rPr sz="2030" spc="9" dirty="0">
                <a:latin typeface="Calibri"/>
                <a:cs typeface="Calibri"/>
              </a:rPr>
              <a:t>cm</a:t>
            </a:r>
            <a:endParaRPr sz="2030" dirty="0">
              <a:latin typeface="Calibri"/>
              <a:cs typeface="Calibri"/>
            </a:endParaRPr>
          </a:p>
          <a:p>
            <a:pPr marL="200036" indent="-166977">
              <a:spcBef>
                <a:spcPts val="485"/>
              </a:spcBef>
              <a:buFont typeface="Arial MT"/>
              <a:buChar char="•"/>
              <a:tabLst>
                <a:tab pos="200595" algn="l"/>
              </a:tabLst>
            </a:pPr>
            <a:r>
              <a:rPr sz="2030" spc="4" dirty="0">
                <a:latin typeface="Calibri"/>
                <a:cs typeface="Calibri"/>
              </a:rPr>
              <a:t>Cr</a:t>
            </a:r>
            <a:r>
              <a:rPr sz="2030" spc="-9" dirty="0">
                <a:latin typeface="Calibri"/>
                <a:cs typeface="Calibri"/>
              </a:rPr>
              <a:t> stable</a:t>
            </a:r>
            <a:r>
              <a:rPr sz="2030" spc="-4" dirty="0">
                <a:latin typeface="Calibri"/>
                <a:cs typeface="Calibri"/>
              </a:rPr>
              <a:t> </a:t>
            </a:r>
            <a:r>
              <a:rPr sz="2030" spc="4" dirty="0">
                <a:latin typeface="Calibri"/>
                <a:cs typeface="Calibri"/>
              </a:rPr>
              <a:t>(1.7</a:t>
            </a:r>
            <a:r>
              <a:rPr sz="2030" spc="-4" dirty="0">
                <a:latin typeface="Calibri"/>
                <a:cs typeface="Calibri"/>
              </a:rPr>
              <a:t> </a:t>
            </a:r>
            <a:r>
              <a:rPr sz="2030" spc="13" dirty="0">
                <a:latin typeface="Calibri"/>
                <a:cs typeface="Calibri"/>
              </a:rPr>
              <a:t>mg/dL),</a:t>
            </a:r>
            <a:r>
              <a:rPr sz="2030" spc="-4" dirty="0">
                <a:latin typeface="Calibri"/>
                <a:cs typeface="Calibri"/>
              </a:rPr>
              <a:t> </a:t>
            </a:r>
            <a:r>
              <a:rPr sz="2030" dirty="0">
                <a:latin typeface="Calibri"/>
                <a:cs typeface="Calibri"/>
              </a:rPr>
              <a:t>NT-ProBNP</a:t>
            </a:r>
            <a:r>
              <a:rPr sz="2030" spc="-22" dirty="0">
                <a:latin typeface="Calibri"/>
                <a:cs typeface="Calibri"/>
              </a:rPr>
              <a:t> </a:t>
            </a:r>
            <a:r>
              <a:rPr sz="2030" spc="4" dirty="0">
                <a:latin typeface="Calibri"/>
                <a:cs typeface="Calibri"/>
              </a:rPr>
              <a:t>2,361</a:t>
            </a:r>
            <a:r>
              <a:rPr sz="2030" spc="13" dirty="0">
                <a:latin typeface="Calibri"/>
                <a:cs typeface="Calibri"/>
              </a:rPr>
              <a:t> </a:t>
            </a:r>
            <a:r>
              <a:rPr sz="2030" spc="18" dirty="0">
                <a:latin typeface="Calibri"/>
                <a:cs typeface="Calibri"/>
              </a:rPr>
              <a:t>pg/ml</a:t>
            </a:r>
            <a:endParaRPr sz="2030" dirty="0">
              <a:latin typeface="Calibri"/>
              <a:cs typeface="Calibri"/>
            </a:endParaRPr>
          </a:p>
          <a:p>
            <a:pPr marL="200036" indent="-166977">
              <a:spcBef>
                <a:spcPts val="499"/>
              </a:spcBef>
              <a:buFont typeface="Arial MT"/>
              <a:buChar char="•"/>
              <a:tabLst>
                <a:tab pos="200595" algn="l"/>
              </a:tabLst>
            </a:pPr>
            <a:r>
              <a:rPr sz="2030" spc="-4" dirty="0">
                <a:latin typeface="Calibri"/>
                <a:cs typeface="Calibri"/>
              </a:rPr>
              <a:t>Discharged</a:t>
            </a:r>
            <a:r>
              <a:rPr sz="2030" spc="-22" dirty="0">
                <a:latin typeface="Calibri"/>
                <a:cs typeface="Calibri"/>
              </a:rPr>
              <a:t> </a:t>
            </a:r>
            <a:r>
              <a:rPr sz="2030" dirty="0">
                <a:latin typeface="Calibri"/>
                <a:cs typeface="Calibri"/>
              </a:rPr>
              <a:t>on:</a:t>
            </a:r>
          </a:p>
          <a:p>
            <a:pPr marL="532308" lvl="1" indent="-165856">
              <a:spcBef>
                <a:spcPts val="202"/>
              </a:spcBef>
              <a:buFont typeface="Arial MT"/>
              <a:buChar char="•"/>
              <a:tabLst>
                <a:tab pos="532868" algn="l"/>
              </a:tabLst>
            </a:pPr>
            <a:r>
              <a:rPr sz="1721" spc="9" dirty="0">
                <a:latin typeface="Calibri"/>
                <a:cs typeface="Calibri"/>
              </a:rPr>
              <a:t>Carvedilol</a:t>
            </a:r>
            <a:r>
              <a:rPr sz="1721" spc="-40" dirty="0">
                <a:latin typeface="Calibri"/>
                <a:cs typeface="Calibri"/>
              </a:rPr>
              <a:t> </a:t>
            </a:r>
            <a:r>
              <a:rPr sz="1721" spc="9" dirty="0">
                <a:latin typeface="Calibri"/>
                <a:cs typeface="Calibri"/>
              </a:rPr>
              <a:t>3.125</a:t>
            </a:r>
            <a:r>
              <a:rPr sz="1721" spc="-44" dirty="0">
                <a:latin typeface="Calibri"/>
                <a:cs typeface="Calibri"/>
              </a:rPr>
              <a:t> </a:t>
            </a:r>
            <a:r>
              <a:rPr sz="1721" spc="31" dirty="0">
                <a:latin typeface="Calibri"/>
                <a:cs typeface="Calibri"/>
              </a:rPr>
              <a:t>mg/d</a:t>
            </a:r>
            <a:endParaRPr sz="1721" dirty="0">
              <a:latin typeface="Calibri"/>
              <a:cs typeface="Calibri"/>
            </a:endParaRPr>
          </a:p>
          <a:p>
            <a:pPr marL="532308" lvl="1" indent="-165856">
              <a:spcBef>
                <a:spcPts val="180"/>
              </a:spcBef>
              <a:buFont typeface="Arial MT"/>
              <a:buChar char="•"/>
              <a:tabLst>
                <a:tab pos="532868" algn="l"/>
              </a:tabLst>
            </a:pPr>
            <a:r>
              <a:rPr sz="1721" spc="9" dirty="0">
                <a:latin typeface="Calibri"/>
                <a:cs typeface="Calibri"/>
              </a:rPr>
              <a:t>Enalapril</a:t>
            </a:r>
            <a:r>
              <a:rPr sz="1721" spc="-44" dirty="0">
                <a:latin typeface="Calibri"/>
                <a:cs typeface="Calibri"/>
              </a:rPr>
              <a:t> </a:t>
            </a:r>
            <a:r>
              <a:rPr sz="1721" spc="9" dirty="0">
                <a:latin typeface="Calibri"/>
                <a:cs typeface="Calibri"/>
              </a:rPr>
              <a:t>2.5</a:t>
            </a:r>
            <a:r>
              <a:rPr sz="1721" spc="-35" dirty="0">
                <a:latin typeface="Calibri"/>
                <a:cs typeface="Calibri"/>
              </a:rPr>
              <a:t> </a:t>
            </a:r>
            <a:r>
              <a:rPr sz="1721" spc="31" dirty="0">
                <a:latin typeface="Calibri"/>
                <a:cs typeface="Calibri"/>
              </a:rPr>
              <a:t>mg/d</a:t>
            </a:r>
            <a:endParaRPr sz="1721" dirty="0">
              <a:latin typeface="Calibri"/>
              <a:cs typeface="Calibri"/>
            </a:endParaRPr>
          </a:p>
          <a:p>
            <a:pPr marL="532308" lvl="1" indent="-165856">
              <a:spcBef>
                <a:spcPts val="190"/>
              </a:spcBef>
              <a:buFont typeface="Arial MT"/>
              <a:buChar char="•"/>
              <a:tabLst>
                <a:tab pos="532868" algn="l"/>
              </a:tabLst>
            </a:pPr>
            <a:r>
              <a:rPr sz="1721" spc="4" dirty="0">
                <a:latin typeface="Calibri"/>
                <a:cs typeface="Calibri"/>
              </a:rPr>
              <a:t>Spironolactone</a:t>
            </a:r>
            <a:r>
              <a:rPr sz="1721" spc="-40" dirty="0">
                <a:latin typeface="Calibri"/>
                <a:cs typeface="Calibri"/>
              </a:rPr>
              <a:t> </a:t>
            </a:r>
            <a:r>
              <a:rPr sz="1721" spc="13" dirty="0">
                <a:latin typeface="Calibri"/>
                <a:cs typeface="Calibri"/>
              </a:rPr>
              <a:t>25</a:t>
            </a:r>
            <a:r>
              <a:rPr sz="1721" spc="-22" dirty="0">
                <a:latin typeface="Calibri"/>
                <a:cs typeface="Calibri"/>
              </a:rPr>
              <a:t> </a:t>
            </a:r>
            <a:r>
              <a:rPr sz="1721" spc="31" dirty="0">
                <a:latin typeface="Calibri"/>
                <a:cs typeface="Calibri"/>
              </a:rPr>
              <a:t>mg/d</a:t>
            </a:r>
            <a:endParaRPr sz="1721" dirty="0">
              <a:latin typeface="Calibri"/>
              <a:cs typeface="Calibri"/>
            </a:endParaRPr>
          </a:p>
          <a:p>
            <a:pPr marL="532308" lvl="1" indent="-165856">
              <a:spcBef>
                <a:spcPts val="190"/>
              </a:spcBef>
              <a:buFont typeface="Arial MT"/>
              <a:buChar char="•"/>
              <a:tabLst>
                <a:tab pos="532868" algn="l"/>
              </a:tabLst>
            </a:pPr>
            <a:r>
              <a:rPr sz="1721" spc="4" dirty="0">
                <a:latin typeface="Calibri"/>
                <a:cs typeface="Calibri"/>
              </a:rPr>
              <a:t>Lasix</a:t>
            </a:r>
            <a:r>
              <a:rPr sz="1721" spc="-18" dirty="0">
                <a:latin typeface="Calibri"/>
                <a:cs typeface="Calibri"/>
              </a:rPr>
              <a:t> </a:t>
            </a:r>
            <a:r>
              <a:rPr sz="1721" spc="13" dirty="0">
                <a:latin typeface="Calibri"/>
                <a:cs typeface="Calibri"/>
              </a:rPr>
              <a:t>60</a:t>
            </a:r>
            <a:r>
              <a:rPr sz="1721" spc="-22" dirty="0">
                <a:latin typeface="Calibri"/>
                <a:cs typeface="Calibri"/>
              </a:rPr>
              <a:t> </a:t>
            </a:r>
            <a:r>
              <a:rPr sz="1721" spc="13" dirty="0">
                <a:latin typeface="Calibri"/>
                <a:cs typeface="Calibri"/>
              </a:rPr>
              <a:t>mg</a:t>
            </a:r>
            <a:r>
              <a:rPr sz="1721" spc="-18" dirty="0">
                <a:latin typeface="Calibri"/>
                <a:cs typeface="Calibri"/>
              </a:rPr>
              <a:t> </a:t>
            </a:r>
            <a:r>
              <a:rPr sz="1721" spc="13" dirty="0">
                <a:latin typeface="Calibri"/>
                <a:cs typeface="Calibri"/>
              </a:rPr>
              <a:t>BID</a:t>
            </a:r>
            <a:endParaRPr sz="1721" dirty="0">
              <a:latin typeface="Calibri"/>
              <a:cs typeface="Calibri"/>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1" y="1438655"/>
            <a:ext cx="6270016" cy="384608"/>
          </a:xfrm>
          <a:prstGeom prst="rect">
            <a:avLst/>
          </a:prstGeom>
        </p:spPr>
        <p:txBody>
          <a:bodyPr vert="horz" wrap="square" lIns="0" tIns="15128" rIns="0" bIns="0" rtlCol="0" anchor="ctr">
            <a:spAutoFit/>
          </a:bodyPr>
          <a:lstStyle/>
          <a:p>
            <a:pPr marL="11206">
              <a:lnSpc>
                <a:spcPct val="100000"/>
              </a:lnSpc>
              <a:spcBef>
                <a:spcPts val="119"/>
              </a:spcBef>
            </a:pPr>
            <a:r>
              <a:rPr sz="2400" spc="-22" dirty="0">
                <a:latin typeface="Arial" panose="020B0604020202020204" pitchFamily="34" charset="0"/>
                <a:cs typeface="Arial" panose="020B0604020202020204" pitchFamily="34" charset="0"/>
              </a:rPr>
              <a:t>Pending</a:t>
            </a:r>
            <a:r>
              <a:rPr sz="2400" spc="-62" dirty="0">
                <a:latin typeface="Arial" panose="020B0604020202020204" pitchFamily="34" charset="0"/>
                <a:cs typeface="Arial" panose="020B0604020202020204" pitchFamily="34" charset="0"/>
              </a:rPr>
              <a:t> </a:t>
            </a:r>
            <a:r>
              <a:rPr sz="2400" spc="-22" dirty="0">
                <a:latin typeface="Arial" panose="020B0604020202020204" pitchFamily="34" charset="0"/>
                <a:cs typeface="Arial" panose="020B0604020202020204" pitchFamily="34" charset="0"/>
              </a:rPr>
              <a:t>Assesments/Interventions:</a:t>
            </a:r>
          </a:p>
        </p:txBody>
      </p:sp>
      <p:sp>
        <p:nvSpPr>
          <p:cNvPr id="3" name="object 3"/>
          <p:cNvSpPr txBox="1"/>
          <p:nvPr/>
        </p:nvSpPr>
        <p:spPr>
          <a:xfrm>
            <a:off x="2323651" y="2174747"/>
            <a:ext cx="3645834" cy="1054052"/>
          </a:xfrm>
          <a:prstGeom prst="rect">
            <a:avLst/>
          </a:prstGeom>
        </p:spPr>
        <p:txBody>
          <a:bodyPr vert="horz" wrap="square" lIns="0" tIns="73959" rIns="0" bIns="0" rtlCol="0">
            <a:spAutoFit/>
          </a:bodyPr>
          <a:lstStyle/>
          <a:p>
            <a:pPr marL="177623" indent="-166977">
              <a:spcBef>
                <a:spcPts val="582"/>
              </a:spcBef>
              <a:buFont typeface="Arial MT"/>
              <a:buChar char="•"/>
              <a:tabLst>
                <a:tab pos="178183" algn="l"/>
              </a:tabLst>
            </a:pPr>
            <a:r>
              <a:rPr sz="2030" spc="-35" dirty="0">
                <a:latin typeface="Calibri"/>
                <a:cs typeface="Calibri"/>
              </a:rPr>
              <a:t>LVEF</a:t>
            </a:r>
            <a:r>
              <a:rPr sz="2030" spc="-22" dirty="0">
                <a:latin typeface="Calibri"/>
                <a:cs typeface="Calibri"/>
              </a:rPr>
              <a:t> </a:t>
            </a:r>
            <a:r>
              <a:rPr sz="2030" dirty="0">
                <a:latin typeface="Calibri"/>
                <a:cs typeface="Calibri"/>
              </a:rPr>
              <a:t>and</a:t>
            </a:r>
            <a:r>
              <a:rPr sz="2030" spc="4" dirty="0">
                <a:latin typeface="Calibri"/>
                <a:cs typeface="Calibri"/>
              </a:rPr>
              <a:t> ICD</a:t>
            </a:r>
            <a:r>
              <a:rPr sz="2030" spc="-22" dirty="0">
                <a:latin typeface="Calibri"/>
                <a:cs typeface="Calibri"/>
              </a:rPr>
              <a:t> </a:t>
            </a:r>
            <a:r>
              <a:rPr sz="2030" spc="-4" dirty="0">
                <a:latin typeface="Calibri"/>
                <a:cs typeface="Calibri"/>
              </a:rPr>
              <a:t>assessment</a:t>
            </a:r>
            <a:endParaRPr sz="2030" dirty="0">
              <a:latin typeface="Calibri"/>
              <a:cs typeface="Calibri"/>
            </a:endParaRPr>
          </a:p>
          <a:p>
            <a:pPr marL="177623" indent="-166977">
              <a:spcBef>
                <a:spcPts val="499"/>
              </a:spcBef>
              <a:buFont typeface="Arial MT"/>
              <a:buChar char="•"/>
              <a:tabLst>
                <a:tab pos="178183" algn="l"/>
              </a:tabLst>
            </a:pPr>
            <a:r>
              <a:rPr sz="2030" spc="4" dirty="0">
                <a:latin typeface="Calibri"/>
                <a:cs typeface="Calibri"/>
              </a:rPr>
              <a:t>BB</a:t>
            </a:r>
            <a:r>
              <a:rPr sz="2030" spc="-9" dirty="0">
                <a:latin typeface="Calibri"/>
                <a:cs typeface="Calibri"/>
              </a:rPr>
              <a:t> </a:t>
            </a:r>
            <a:r>
              <a:rPr sz="2030" dirty="0">
                <a:latin typeface="Calibri"/>
                <a:cs typeface="Calibri"/>
              </a:rPr>
              <a:t>and</a:t>
            </a:r>
            <a:r>
              <a:rPr sz="2030" spc="-13" dirty="0">
                <a:latin typeface="Calibri"/>
                <a:cs typeface="Calibri"/>
              </a:rPr>
              <a:t> </a:t>
            </a:r>
            <a:r>
              <a:rPr sz="2030" dirty="0">
                <a:latin typeface="Calibri"/>
                <a:cs typeface="Calibri"/>
              </a:rPr>
              <a:t>ACEI</a:t>
            </a:r>
            <a:r>
              <a:rPr sz="2030" spc="-31" dirty="0">
                <a:latin typeface="Calibri"/>
                <a:cs typeface="Calibri"/>
              </a:rPr>
              <a:t> </a:t>
            </a:r>
            <a:r>
              <a:rPr sz="2030" spc="-4" dirty="0">
                <a:latin typeface="Calibri"/>
                <a:cs typeface="Calibri"/>
              </a:rPr>
              <a:t>up-titration</a:t>
            </a:r>
            <a:endParaRPr sz="2030" dirty="0">
              <a:latin typeface="Calibri"/>
              <a:cs typeface="Calibri"/>
            </a:endParaRPr>
          </a:p>
          <a:p>
            <a:pPr marL="559764" lvl="1" indent="-215725">
              <a:spcBef>
                <a:spcPts val="202"/>
              </a:spcBef>
              <a:buFont typeface="Arial MT"/>
              <a:buChar char="•"/>
              <a:tabLst>
                <a:tab pos="559764" algn="l"/>
                <a:tab pos="560324" algn="l"/>
              </a:tabLst>
            </a:pPr>
            <a:r>
              <a:rPr sz="1721" spc="9" dirty="0">
                <a:latin typeface="Calibri"/>
                <a:cs typeface="Calibri"/>
              </a:rPr>
              <a:t>Consider</a:t>
            </a:r>
            <a:r>
              <a:rPr sz="1721" spc="-22" dirty="0">
                <a:latin typeface="Calibri"/>
                <a:cs typeface="Calibri"/>
              </a:rPr>
              <a:t> </a:t>
            </a:r>
            <a:r>
              <a:rPr sz="1721" spc="4" dirty="0">
                <a:latin typeface="Calibri"/>
                <a:cs typeface="Calibri"/>
              </a:rPr>
              <a:t>replacing</a:t>
            </a:r>
            <a:r>
              <a:rPr sz="1721" spc="-22" dirty="0">
                <a:latin typeface="Calibri"/>
                <a:cs typeface="Calibri"/>
              </a:rPr>
              <a:t> </a:t>
            </a:r>
            <a:r>
              <a:rPr sz="1721" spc="4" dirty="0">
                <a:latin typeface="Calibri"/>
                <a:cs typeface="Calibri"/>
              </a:rPr>
              <a:t>ACEI</a:t>
            </a:r>
            <a:r>
              <a:rPr sz="1721" spc="-9" dirty="0">
                <a:latin typeface="Calibri"/>
                <a:cs typeface="Calibri"/>
              </a:rPr>
              <a:t> </a:t>
            </a:r>
            <a:r>
              <a:rPr sz="1721" spc="9" dirty="0">
                <a:latin typeface="Calibri"/>
                <a:cs typeface="Calibri"/>
              </a:rPr>
              <a:t>with</a:t>
            </a:r>
            <a:r>
              <a:rPr sz="1721" spc="-4" dirty="0">
                <a:latin typeface="Calibri"/>
                <a:cs typeface="Calibri"/>
              </a:rPr>
              <a:t> </a:t>
            </a:r>
            <a:r>
              <a:rPr sz="1721" spc="13" dirty="0">
                <a:latin typeface="Calibri"/>
                <a:cs typeface="Calibri"/>
              </a:rPr>
              <a:t>ARNI</a:t>
            </a:r>
            <a:endParaRPr sz="1721" dirty="0">
              <a:latin typeface="Calibri"/>
              <a:cs typeface="Calibri"/>
            </a:endParaRPr>
          </a:p>
        </p:txBody>
      </p:sp>
    </p:spTree>
  </p:cSld>
  <p:clrMapOvr>
    <a:masterClrMapping/>
  </p:clrMapOvr>
  <p:transition/>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485B1E6D9C5C444A881D3DAEDD3BC030" ma:contentTypeVersion="7" ma:contentTypeDescription="Создание документа." ma:contentTypeScope="" ma:versionID="0070e07703d7fed9dfd6dae6208e2964">
  <xsd:schema xmlns:xsd="http://www.w3.org/2001/XMLSchema" xmlns:xs="http://www.w3.org/2001/XMLSchema" xmlns:p="http://schemas.microsoft.com/office/2006/metadata/properties" xmlns:ns2="c7afcae2-14af-4004-831e-46f6a764594b" targetNamespace="http://schemas.microsoft.com/office/2006/metadata/properties" ma:root="true" ma:fieldsID="ae83e8eec4c6de65b49c9568a7a9c972" ns2:_="">
    <xsd:import namespace="c7afcae2-14af-4004-831e-46f6a764594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afcae2-14af-4004-831e-46f6a76459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AD78168-F757-4B4D-BA52-AF3CC8F4BBAC}">
  <ds:schemaRefs>
    <ds:schemaRef ds:uri="http://schemas.microsoft.com/sharepoint/v3/contenttype/forms"/>
  </ds:schemaRefs>
</ds:datastoreItem>
</file>

<file path=customXml/itemProps2.xml><?xml version="1.0" encoding="utf-8"?>
<ds:datastoreItem xmlns:ds="http://schemas.openxmlformats.org/officeDocument/2006/customXml" ds:itemID="{19003A07-936A-4C16-8349-847DD06FB4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afcae2-14af-4004-831e-46f6a76459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AAE488-517D-40E1-8DA5-2425EE790BC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181</TotalTime>
  <Words>4428</Words>
  <Application>Microsoft Office PowerPoint</Application>
  <PresentationFormat>Widescreen</PresentationFormat>
  <Paragraphs>406</Paragraphs>
  <Slides>34</Slides>
  <Notes>3</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Тема Office</vt:lpstr>
      <vt:lpstr>ACUTE HEART FAILURE. PULMONARY OEDEMA.</vt:lpstr>
      <vt:lpstr>PowerPoint Presentation</vt:lpstr>
      <vt:lpstr>Diagnostic workup of new onset acute heart failure. </vt:lpstr>
      <vt:lpstr>Diagnostic tests in patients with AHF</vt:lpstr>
      <vt:lpstr> Clinical presentations of AHF</vt:lpstr>
      <vt:lpstr>PowerPoint Presentation</vt:lpstr>
      <vt:lpstr>Management of acute decompensated heart failure.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vt:lpstr>
      <vt:lpstr>Physical exam</vt:lpstr>
      <vt:lpstr>PowerPoint Presentation</vt:lpstr>
      <vt:lpstr>Chest X-ray</vt:lpstr>
      <vt:lpstr>Lab tests</vt:lpstr>
      <vt:lpstr>Initial treatment</vt:lpstr>
      <vt:lpstr>2-hour reassessment</vt:lpstr>
      <vt:lpstr>Day 2</vt:lpstr>
      <vt:lpstr>Day 3</vt:lpstr>
      <vt:lpstr>Day 4</vt:lpstr>
      <vt:lpstr>Day 5</vt:lpstr>
      <vt:lpstr>Day 6</vt:lpstr>
      <vt:lpstr>Day 9</vt:lpstr>
      <vt:lpstr>Day 12</vt:lpstr>
      <vt:lpstr>Pending Assesments/Interventions: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Олена Володимирівна Хижняк</dc:creator>
  <cp:lastModifiedBy>Олена Володимирівна Хижняк</cp:lastModifiedBy>
  <cp:revision>19</cp:revision>
  <dcterms:created xsi:type="dcterms:W3CDTF">2023-09-02T18:35:51Z</dcterms:created>
  <dcterms:modified xsi:type="dcterms:W3CDTF">2024-02-19T09:00:32Z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0x010100485B1E6D9C5C444A881D3DAEDD3BC030</vt:lpwstr>
  </property>
</Properties>
</file>