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Lst>
  <p:notesMasterIdLst>
    <p:notesMasterId r:id="rId35"/>
  </p:notesMasterIdLst>
  <p:sldIdLst>
    <p:sldId id="256" r:id="rId5"/>
    <p:sldId id="310" r:id="rId6"/>
    <p:sldId id="309" r:id="rId7"/>
    <p:sldId id="317" r:id="rId8"/>
    <p:sldId id="313" r:id="rId9"/>
    <p:sldId id="311" r:id="rId10"/>
    <p:sldId id="305" r:id="rId11"/>
    <p:sldId id="312" r:id="rId12"/>
    <p:sldId id="306" r:id="rId13"/>
    <p:sldId id="307" r:id="rId14"/>
    <p:sldId id="319" r:id="rId15"/>
    <p:sldId id="292" r:id="rId16"/>
    <p:sldId id="295" r:id="rId17"/>
    <p:sldId id="293" r:id="rId18"/>
    <p:sldId id="321" r:id="rId19"/>
    <p:sldId id="314" r:id="rId20"/>
    <p:sldId id="315" r:id="rId21"/>
    <p:sldId id="261" r:id="rId22"/>
    <p:sldId id="320" r:id="rId23"/>
    <p:sldId id="322" r:id="rId24"/>
    <p:sldId id="323" r:id="rId25"/>
    <p:sldId id="297" r:id="rId26"/>
    <p:sldId id="258" r:id="rId27"/>
    <p:sldId id="324" r:id="rId28"/>
    <p:sldId id="288" r:id="rId29"/>
    <p:sldId id="325" r:id="rId30"/>
    <p:sldId id="326" r:id="rId31"/>
    <p:sldId id="290" r:id="rId32"/>
    <p:sldId id="300" r:id="rId33"/>
    <p:sldId id="327" r:id="rId34"/>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474"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B71B54-84D1-49D5-BFCC-D1645C98BBC7}" type="datetimeFigureOut">
              <a:rPr lang="uk-UA" smtClean="0"/>
              <a:pPr/>
              <a:t>19.02.2024</a:t>
            </a:fld>
            <a:endParaRPr lang="uk-UA"/>
          </a:p>
        </p:txBody>
      </p:sp>
      <p:sp>
        <p:nvSpPr>
          <p:cNvPr id="4" name="Місце для зображення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uk-UA"/>
          </a:p>
        </p:txBody>
      </p:sp>
      <p:sp>
        <p:nvSpPr>
          <p:cNvPr id="5" name="Місце для нотаток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6" name="Місце для нижнього колонтитула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uk-UA"/>
          </a:p>
        </p:txBody>
      </p:sp>
      <p:sp>
        <p:nvSpPr>
          <p:cNvPr id="7" name="Місце для номера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FE1159-4152-48CC-ADCD-92D86454BD58}" type="slidenum">
              <a:rPr lang="uk-UA" smtClean="0"/>
              <a:pPr/>
              <a:t>‹#›</a:t>
            </a:fld>
            <a:endParaRPr lang="uk-U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idx="2"/>
          </p:nvPr>
        </p:nvSpPr>
        <p:spPr>
          <a:xfrm>
            <a:off x="1143000" y="685800"/>
            <a:ext cx="4572000" cy="3429000"/>
          </a:xfrm>
          <a:prstGeom prst="rect">
            <a:avLst/>
          </a:prstGeom>
          <a:noFill/>
          <a:ln w="12700">
            <a:miter lim="800000"/>
          </a:ln>
        </p:spPr>
      </p:sp>
      <p:sp>
        <p:nvSpPr>
          <p:cNvPr id="6147" name="Notes Placeholder 2"/>
          <p:cNvSpPr>
            <a:spLocks noGrp="1"/>
          </p:cNvSpPr>
          <p:nvPr>
            <p:ph type="body" idx="3"/>
          </p:nvPr>
        </p:nvSpPr>
        <p:spPr>
          <a:xfrm>
            <a:off x="685800" y="4343400"/>
            <a:ext cx="5486400" cy="4114800"/>
          </a:xfrm>
          <a:prstGeom prst="rect">
            <a:avLst/>
          </a:prstGeom>
          <a:noFill/>
          <a:ln w="9525">
            <a:noFill/>
            <a:miter lim="800000"/>
          </a:ln>
        </p:spPr>
        <p:txBody>
          <a:bodyPr vert="horz" wrap="square" lIns="91440" tIns="45720" rIns="91440" bIns="45720" anchor="t" anchorCtr="0">
            <a:noAutofit/>
          </a:bodyPr>
          <a:lstStyle>
            <a:lvl1pPr marL="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1pPr>
            <a:lvl2pPr marL="4572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2pPr>
            <a:lvl3pPr marL="9144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3pPr>
            <a:lvl4pPr marL="13716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4pPr>
            <a:lvl5pPr marL="18288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5pPr>
          </a:lstStyle>
          <a:p>
            <a:pPr marL="0" lvl="0" indent="0"/>
            <a:r>
              <a:rPr lang="en-US" altLang="en-US" b="1">
                <a:latin typeface="Arial" pitchFamily="34" charset="0"/>
                <a:ea typeface="Arial" pitchFamily="34" charset="0"/>
              </a:rPr>
              <a:t>Figure 10 </a:t>
            </a:r>
            <a:r>
              <a:rPr lang="en-US" altLang="en-US">
                <a:latin typeface="Arial" pitchFamily="34" charset="0"/>
                <a:ea typeface="Arial" pitchFamily="34" charset="0"/>
              </a:rPr>
              <a:t>Management of cardiogenic shock. ACS = acute coronary syndrome; BTT = bridge to transplantation; MCS = mechanical circulatory support; PCI = percutaneous coronary intervention. aPCI in ACS, pericardiocentesis in tamponade, mitral valve surgery in papillary muscle rupture. In case of interventricular septum rupture, MCS as BTT should be considered. bOther causes include acute valve regurgitation, pulmonary embolism, infection, acute myocarditis, arrhythmia (see Figure 12).
</a:t>
            </a:r>
          </a:p>
          <a:p>
            <a:pPr marL="0" lvl="0" indent="0"/>
            <a:r>
              <a:rPr lang="en-US" altLang="en-US">
                <a:latin typeface="Arial" pitchFamily="34" charset="0"/>
                <a:ea typeface="Arial" pitchFamily="34" charset="0"/>
              </a:rPr>
              <a:t>Unless provided in the caption above, the following copyright applies to the content of this slide: This article has been co-published with permission in the European Heart Journal and European Journal of Heart Failure. © the European Society of Cardiology 2021. All rights reserved. The articles are identical except for minor stylistic and spelling differences in keeping with each journal’s style. Either citation can be used when citing this article. For permissions, please email journals.permissions@oup.com.This article is published and distributed under the terms of the Oxford University Press, Standard Journals Publication Model (https://academic.oup.com/journals/pages/open_access/funder_policies/chorus/standard_publication_model)</a:t>
            </a:r>
          </a:p>
        </p:txBody>
      </p:sp>
      <p:sp>
        <p:nvSpPr>
          <p:cNvPr id="6148" name="Slide Number Placeholder 3"/>
          <p:cNvSpPr>
            <a:spLocks noGrp="1"/>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5pPr>
          </a:lstStyle>
          <a:p>
            <a:pPr marL="0" lvl="0" indent="0" algn="r" eaLnBrk="1" hangingPunct="1"/>
            <a:fld id="{E7874917-09A2-440E-AFBD-36DF649C858A}" type="slidenum">
              <a:rPr lang="en-US" altLang="en-US" sz="1200"/>
              <a:t>18</a:t>
            </a:fld>
            <a:endParaRPr lang="en-US"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normAutofit/>
          </a:bodyPr>
          <a:lstStyle/>
          <a:p>
            <a:endParaRPr lang="uk-UA" dirty="0"/>
          </a:p>
        </p:txBody>
      </p:sp>
      <p:sp>
        <p:nvSpPr>
          <p:cNvPr id="4" name="Місце для номера слайда 3"/>
          <p:cNvSpPr>
            <a:spLocks noGrp="1"/>
          </p:cNvSpPr>
          <p:nvPr>
            <p:ph type="sldNum" sz="quarter" idx="10"/>
          </p:nvPr>
        </p:nvSpPr>
        <p:spPr/>
        <p:txBody>
          <a:bodyPr/>
          <a:lstStyle/>
          <a:p>
            <a:fld id="{E8FE1159-4152-48CC-ADCD-92D86454BD58}" type="slidenum">
              <a:rPr lang="uk-UA" smtClean="0"/>
              <a:pPr/>
              <a:t>23</a:t>
            </a:fld>
            <a:endParaRPr lang="uk-U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normAutofit/>
          </a:bodyPr>
          <a:lstStyle/>
          <a:p>
            <a:endParaRPr lang="uk-UA" dirty="0"/>
          </a:p>
        </p:txBody>
      </p:sp>
      <p:sp>
        <p:nvSpPr>
          <p:cNvPr id="4" name="Місце для номера слайда 3"/>
          <p:cNvSpPr>
            <a:spLocks noGrp="1"/>
          </p:cNvSpPr>
          <p:nvPr>
            <p:ph type="sldNum" sz="quarter" idx="10"/>
          </p:nvPr>
        </p:nvSpPr>
        <p:spPr/>
        <p:txBody>
          <a:bodyPr/>
          <a:lstStyle/>
          <a:p>
            <a:fld id="{E8FE1159-4152-48CC-ADCD-92D86454BD58}" type="slidenum">
              <a:rPr lang="uk-UA" smtClean="0"/>
              <a:pPr/>
              <a:t>25</a:t>
            </a:fld>
            <a:endParaRPr lang="uk-U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normAutofit/>
          </a:bodyPr>
          <a:lstStyle/>
          <a:p>
            <a:endParaRPr lang="uk-UA" dirty="0"/>
          </a:p>
        </p:txBody>
      </p:sp>
      <p:sp>
        <p:nvSpPr>
          <p:cNvPr id="4" name="Місце для номера слайда 3"/>
          <p:cNvSpPr>
            <a:spLocks noGrp="1"/>
          </p:cNvSpPr>
          <p:nvPr>
            <p:ph type="sldNum" sz="quarter" idx="10"/>
          </p:nvPr>
        </p:nvSpPr>
        <p:spPr/>
        <p:txBody>
          <a:bodyPr/>
          <a:lstStyle/>
          <a:p>
            <a:fld id="{E8FE1159-4152-48CC-ADCD-92D86454BD58}" type="slidenum">
              <a:rPr lang="uk-UA" smtClean="0"/>
              <a:pPr/>
              <a:t>28</a:t>
            </a:fld>
            <a:endParaRPr lang="uk-U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normAutofit/>
          </a:bodyPr>
          <a:lstStyle/>
          <a:p>
            <a:endParaRPr lang="uk-UA" dirty="0"/>
          </a:p>
        </p:txBody>
      </p:sp>
      <p:sp>
        <p:nvSpPr>
          <p:cNvPr id="4" name="Місце для номера слайда 3"/>
          <p:cNvSpPr>
            <a:spLocks noGrp="1"/>
          </p:cNvSpPr>
          <p:nvPr>
            <p:ph type="sldNum" sz="quarter" idx="10"/>
          </p:nvPr>
        </p:nvSpPr>
        <p:spPr/>
        <p:txBody>
          <a:bodyPr/>
          <a:lstStyle/>
          <a:p>
            <a:fld id="{E8FE1159-4152-48CC-ADCD-92D86454BD58}" type="slidenum">
              <a:rPr lang="uk-UA" smtClean="0"/>
              <a:pPr/>
              <a:t>29</a:t>
            </a:fld>
            <a:endParaRPr lang="uk-U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uk-UA"/>
              <a:t>Зразок заголовка</a:t>
            </a:r>
            <a:endParaRPr kumimoji="0" lang="en-US"/>
          </a:p>
        </p:txBody>
      </p:sp>
      <p:sp>
        <p:nvSpPr>
          <p:cNvPr id="9" name="Підзаголовок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uk-UA"/>
              <a:t>Зразок підзаголовка</a:t>
            </a:r>
            <a:endParaRPr kumimoji="0" lang="en-US"/>
          </a:p>
        </p:txBody>
      </p:sp>
      <p:sp>
        <p:nvSpPr>
          <p:cNvPr id="28" name="Місце для дати 27"/>
          <p:cNvSpPr>
            <a:spLocks noGrp="1"/>
          </p:cNvSpPr>
          <p:nvPr>
            <p:ph type="dt" sz="half" idx="10"/>
          </p:nvPr>
        </p:nvSpPr>
        <p:spPr>
          <a:xfrm>
            <a:off x="6400800" y="6355080"/>
            <a:ext cx="2286000" cy="365760"/>
          </a:xfrm>
        </p:spPr>
        <p:txBody>
          <a:bodyPr/>
          <a:lstStyle>
            <a:lvl1pPr>
              <a:defRPr sz="1400"/>
            </a:lvl1pPr>
          </a:lstStyle>
          <a:p>
            <a:fld id="{2FE0801D-C89F-4D5E-846B-F3705DC8805F}" type="datetimeFigureOut">
              <a:rPr lang="uk-UA" smtClean="0"/>
              <a:pPr/>
              <a:t>19.02.2024</a:t>
            </a:fld>
            <a:endParaRPr lang="uk-UA"/>
          </a:p>
        </p:txBody>
      </p:sp>
      <p:sp>
        <p:nvSpPr>
          <p:cNvPr id="17" name="Місце для нижнього колонтитула 16"/>
          <p:cNvSpPr>
            <a:spLocks noGrp="1"/>
          </p:cNvSpPr>
          <p:nvPr>
            <p:ph type="ftr" sz="quarter" idx="11"/>
          </p:nvPr>
        </p:nvSpPr>
        <p:spPr>
          <a:xfrm>
            <a:off x="2898648" y="6355080"/>
            <a:ext cx="3474720" cy="365760"/>
          </a:xfrm>
        </p:spPr>
        <p:txBody>
          <a:bodyPr/>
          <a:lstStyle/>
          <a:p>
            <a:endParaRPr lang="uk-UA"/>
          </a:p>
        </p:txBody>
      </p:sp>
      <p:sp>
        <p:nvSpPr>
          <p:cNvPr id="29" name="Місце для номера слайда 28"/>
          <p:cNvSpPr>
            <a:spLocks noGrp="1"/>
          </p:cNvSpPr>
          <p:nvPr>
            <p:ph type="sldNum" sz="quarter" idx="12"/>
          </p:nvPr>
        </p:nvSpPr>
        <p:spPr>
          <a:xfrm>
            <a:off x="1216152" y="6355080"/>
            <a:ext cx="1219200" cy="365760"/>
          </a:xfrm>
        </p:spPr>
        <p:txBody>
          <a:bodyPr/>
          <a:lstStyle/>
          <a:p>
            <a:fld id="{D41341F9-0EEC-4BF1-B38E-6A769B7F5BA8}" type="slidenum">
              <a:rPr lang="uk-UA" smtClean="0"/>
              <a:pPr/>
              <a:t>‹#›</a:t>
            </a:fld>
            <a:endParaRPr lang="uk-UA"/>
          </a:p>
        </p:txBody>
      </p:sp>
      <p:sp>
        <p:nvSpPr>
          <p:cNvPr id="21" name="Прямокутник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Прямокутник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Прямокутник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кутник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uk-UA"/>
              <a:t>Зразок заголовка</a:t>
            </a:r>
            <a:endParaRPr kumimoji="0" lang="en-US"/>
          </a:p>
        </p:txBody>
      </p:sp>
      <p:sp>
        <p:nvSpPr>
          <p:cNvPr id="4" name="Місце для дати 3"/>
          <p:cNvSpPr>
            <a:spLocks noGrp="1"/>
          </p:cNvSpPr>
          <p:nvPr>
            <p:ph type="dt" sz="half" idx="10"/>
          </p:nvPr>
        </p:nvSpPr>
        <p:spPr/>
        <p:txBody>
          <a:bodyPr/>
          <a:lstStyle/>
          <a:p>
            <a:fld id="{2FE0801D-C89F-4D5E-846B-F3705DC8805F}" type="datetimeFigureOut">
              <a:rPr lang="uk-UA" smtClean="0"/>
              <a:pPr/>
              <a:t>19.02.2024</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D41341F9-0EEC-4BF1-B38E-6A769B7F5BA8}" type="slidenum">
              <a:rPr lang="uk-UA" smtClean="0"/>
              <a:pPr/>
              <a:t>‹#›</a:t>
            </a:fld>
            <a:endParaRPr lang="uk-UA"/>
          </a:p>
        </p:txBody>
      </p:sp>
      <p:sp>
        <p:nvSpPr>
          <p:cNvPr id="8" name="Місце для вмісту 7"/>
          <p:cNvSpPr>
            <a:spLocks noGrp="1"/>
          </p:cNvSpPr>
          <p:nvPr>
            <p:ph sz="quarter" idx="1"/>
          </p:nvPr>
        </p:nvSpPr>
        <p:spPr>
          <a:xfrm>
            <a:off x="457200" y="1219200"/>
            <a:ext cx="8229600" cy="4937760"/>
          </a:xfrm>
        </p:spPr>
        <p:txBody>
          <a:bodyPr/>
          <a:lstStyle/>
          <a:p>
            <a:pPr lvl="0" eaLnBrk="1" latinLnBrk="0" hangingPunct="1"/>
            <a:r>
              <a:rPr lang="uk-UA"/>
              <a:t>Зразок тексту</a:t>
            </a:r>
          </a:p>
          <a:p>
            <a:pPr lvl="1" eaLnBrk="1" latinLnBrk="0" hangingPunct="1"/>
            <a:r>
              <a:rPr lang="uk-UA"/>
              <a:t>Другий рівень</a:t>
            </a:r>
          </a:p>
          <a:p>
            <a:pPr lvl="2" eaLnBrk="1" latinLnBrk="0" hangingPunct="1"/>
            <a:r>
              <a:rPr lang="uk-UA"/>
              <a:t>Третій рівень</a:t>
            </a:r>
          </a:p>
          <a:p>
            <a:pPr lvl="3" eaLnBrk="1" latinLnBrk="0" hangingPunct="1"/>
            <a:r>
              <a:rPr lang="uk-UA"/>
              <a:t>Четвертий рівень</a:t>
            </a:r>
          </a:p>
          <a:p>
            <a:pPr lvl="4" eaLnBrk="1" latinLnBrk="0" hangingPunct="1"/>
            <a:r>
              <a:rPr lang="uk-UA"/>
              <a:t>П'ятий рівень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озділу">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uk-UA"/>
              <a:t>Зразок заголовка</a:t>
            </a:r>
            <a:endParaRPr kumimoji="0" lang="en-US"/>
          </a:p>
        </p:txBody>
      </p:sp>
      <p:sp>
        <p:nvSpPr>
          <p:cNvPr id="3" name="Місце для тексту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uk-UA"/>
              <a:t>Зразок тексту</a:t>
            </a:r>
          </a:p>
        </p:txBody>
      </p:sp>
      <p:sp>
        <p:nvSpPr>
          <p:cNvPr id="4" name="Місце для дати 3"/>
          <p:cNvSpPr>
            <a:spLocks noGrp="1"/>
          </p:cNvSpPr>
          <p:nvPr>
            <p:ph type="dt" sz="half" idx="10"/>
          </p:nvPr>
        </p:nvSpPr>
        <p:spPr>
          <a:xfrm>
            <a:off x="6400800" y="6355080"/>
            <a:ext cx="2286000" cy="365760"/>
          </a:xfrm>
        </p:spPr>
        <p:txBody>
          <a:bodyPr/>
          <a:lstStyle/>
          <a:p>
            <a:fld id="{2FE0801D-C89F-4D5E-846B-F3705DC8805F}" type="datetimeFigureOut">
              <a:rPr lang="uk-UA" smtClean="0"/>
              <a:pPr/>
              <a:t>19.02.2024</a:t>
            </a:fld>
            <a:endParaRPr lang="uk-UA"/>
          </a:p>
        </p:txBody>
      </p:sp>
      <p:sp>
        <p:nvSpPr>
          <p:cNvPr id="5" name="Місце для нижнього колонтитула 4"/>
          <p:cNvSpPr>
            <a:spLocks noGrp="1"/>
          </p:cNvSpPr>
          <p:nvPr>
            <p:ph type="ftr" sz="quarter" idx="11"/>
          </p:nvPr>
        </p:nvSpPr>
        <p:spPr>
          <a:xfrm>
            <a:off x="2898648" y="6355080"/>
            <a:ext cx="3474720" cy="365760"/>
          </a:xfrm>
        </p:spPr>
        <p:txBody>
          <a:bodyPr/>
          <a:lstStyle/>
          <a:p>
            <a:endParaRPr lang="uk-UA"/>
          </a:p>
        </p:txBody>
      </p:sp>
      <p:sp>
        <p:nvSpPr>
          <p:cNvPr id="6" name="Місце для номера слайда 5"/>
          <p:cNvSpPr>
            <a:spLocks noGrp="1"/>
          </p:cNvSpPr>
          <p:nvPr>
            <p:ph type="sldNum" sz="quarter" idx="12"/>
          </p:nvPr>
        </p:nvSpPr>
        <p:spPr>
          <a:xfrm>
            <a:off x="1069848" y="6355080"/>
            <a:ext cx="1520952" cy="365760"/>
          </a:xfrm>
        </p:spPr>
        <p:txBody>
          <a:bodyPr/>
          <a:lstStyle/>
          <a:p>
            <a:fld id="{D41341F9-0EEC-4BF1-B38E-6A769B7F5BA8}" type="slidenum">
              <a:rPr lang="uk-UA" smtClean="0"/>
              <a:pPr/>
              <a:t>‹#›</a:t>
            </a:fld>
            <a:endParaRPr lang="uk-UA"/>
          </a:p>
        </p:txBody>
      </p:sp>
      <p:sp>
        <p:nvSpPr>
          <p:cNvPr id="7" name="Прямокутник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кутник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uk-UA"/>
              <a:t>Зразок заголовка</a:t>
            </a:r>
            <a:endParaRPr kumimoji="0" lang="en-US"/>
          </a:p>
        </p:txBody>
      </p:sp>
      <p:sp>
        <p:nvSpPr>
          <p:cNvPr id="5" name="Місце для дати 4"/>
          <p:cNvSpPr>
            <a:spLocks noGrp="1"/>
          </p:cNvSpPr>
          <p:nvPr>
            <p:ph type="dt" sz="half" idx="10"/>
          </p:nvPr>
        </p:nvSpPr>
        <p:spPr/>
        <p:txBody>
          <a:bodyPr/>
          <a:lstStyle/>
          <a:p>
            <a:fld id="{2FE0801D-C89F-4D5E-846B-F3705DC8805F}" type="datetimeFigureOut">
              <a:rPr lang="uk-UA" smtClean="0"/>
              <a:pPr/>
              <a:t>19.02.2024</a:t>
            </a:fld>
            <a:endParaRPr lang="uk-UA"/>
          </a:p>
        </p:txBody>
      </p:sp>
      <p:sp>
        <p:nvSpPr>
          <p:cNvPr id="6" name="Місце для нижнього колонтитула 5"/>
          <p:cNvSpPr>
            <a:spLocks noGrp="1"/>
          </p:cNvSpPr>
          <p:nvPr>
            <p:ph type="ftr" sz="quarter" idx="11"/>
          </p:nvPr>
        </p:nvSpPr>
        <p:spPr/>
        <p:txBody>
          <a:bodyPr/>
          <a:lstStyle/>
          <a:p>
            <a:endParaRPr lang="uk-UA"/>
          </a:p>
        </p:txBody>
      </p:sp>
      <p:sp>
        <p:nvSpPr>
          <p:cNvPr id="7" name="Місце для номера слайда 6"/>
          <p:cNvSpPr>
            <a:spLocks noGrp="1"/>
          </p:cNvSpPr>
          <p:nvPr>
            <p:ph type="sldNum" sz="quarter" idx="12"/>
          </p:nvPr>
        </p:nvSpPr>
        <p:spPr/>
        <p:txBody>
          <a:bodyPr/>
          <a:lstStyle/>
          <a:p>
            <a:fld id="{D41341F9-0EEC-4BF1-B38E-6A769B7F5BA8}" type="slidenum">
              <a:rPr lang="uk-UA" smtClean="0"/>
              <a:pPr/>
              <a:t>‹#›</a:t>
            </a:fld>
            <a:endParaRPr lang="uk-UA"/>
          </a:p>
        </p:txBody>
      </p:sp>
      <p:sp>
        <p:nvSpPr>
          <p:cNvPr id="9" name="Місце для вмісту 8"/>
          <p:cNvSpPr>
            <a:spLocks noGrp="1"/>
          </p:cNvSpPr>
          <p:nvPr>
            <p:ph sz="quarter" idx="1"/>
          </p:nvPr>
        </p:nvSpPr>
        <p:spPr>
          <a:xfrm>
            <a:off x="457200" y="1219200"/>
            <a:ext cx="4041648" cy="4937760"/>
          </a:xfrm>
        </p:spPr>
        <p:txBody>
          <a:bodyPr/>
          <a:lstStyle/>
          <a:p>
            <a:pPr lvl="0" eaLnBrk="1" latinLnBrk="0" hangingPunct="1"/>
            <a:r>
              <a:rPr lang="uk-UA"/>
              <a:t>Зразок тексту</a:t>
            </a:r>
          </a:p>
          <a:p>
            <a:pPr lvl="1" eaLnBrk="1" latinLnBrk="0" hangingPunct="1"/>
            <a:r>
              <a:rPr lang="uk-UA"/>
              <a:t>Другий рівень</a:t>
            </a:r>
          </a:p>
          <a:p>
            <a:pPr lvl="2" eaLnBrk="1" latinLnBrk="0" hangingPunct="1"/>
            <a:r>
              <a:rPr lang="uk-UA"/>
              <a:t>Третій рівень</a:t>
            </a:r>
          </a:p>
          <a:p>
            <a:pPr lvl="3" eaLnBrk="1" latinLnBrk="0" hangingPunct="1"/>
            <a:r>
              <a:rPr lang="uk-UA"/>
              <a:t>Четвертий рівень</a:t>
            </a:r>
          </a:p>
          <a:p>
            <a:pPr lvl="4" eaLnBrk="1" latinLnBrk="0" hangingPunct="1"/>
            <a:r>
              <a:rPr lang="uk-UA"/>
              <a:t>П'ятий рівень</a:t>
            </a:r>
            <a:endParaRPr kumimoji="0" lang="en-US"/>
          </a:p>
        </p:txBody>
      </p:sp>
      <p:sp>
        <p:nvSpPr>
          <p:cNvPr id="11" name="Місце для вмісту 10"/>
          <p:cNvSpPr>
            <a:spLocks noGrp="1"/>
          </p:cNvSpPr>
          <p:nvPr>
            <p:ph sz="quarter" idx="2"/>
          </p:nvPr>
        </p:nvSpPr>
        <p:spPr>
          <a:xfrm>
            <a:off x="4632198" y="1216152"/>
            <a:ext cx="4041648" cy="4937760"/>
          </a:xfrm>
        </p:spPr>
        <p:txBody>
          <a:bodyPr/>
          <a:lstStyle/>
          <a:p>
            <a:pPr lvl="0" eaLnBrk="1" latinLnBrk="0" hangingPunct="1"/>
            <a:r>
              <a:rPr lang="uk-UA"/>
              <a:t>Зразок тексту</a:t>
            </a:r>
          </a:p>
          <a:p>
            <a:pPr lvl="1" eaLnBrk="1" latinLnBrk="0" hangingPunct="1"/>
            <a:r>
              <a:rPr lang="uk-UA"/>
              <a:t>Другий рівень</a:t>
            </a:r>
          </a:p>
          <a:p>
            <a:pPr lvl="2" eaLnBrk="1" latinLnBrk="0" hangingPunct="1"/>
            <a:r>
              <a:rPr lang="uk-UA"/>
              <a:t>Третій рівень</a:t>
            </a:r>
          </a:p>
          <a:p>
            <a:pPr lvl="3" eaLnBrk="1" latinLnBrk="0" hangingPunct="1"/>
            <a:r>
              <a:rPr lang="uk-UA"/>
              <a:t>Четвертий рівень</a:t>
            </a:r>
          </a:p>
          <a:p>
            <a:pPr lvl="4" eaLnBrk="1" latinLnBrk="0" hangingPunct="1"/>
            <a:r>
              <a:rPr lang="uk-UA"/>
              <a:t>П'ятий рівень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nchor="ctr"/>
          <a:lstStyle>
            <a:lvl1pPr>
              <a:defRPr/>
            </a:lvl1pPr>
          </a:lstStyle>
          <a:p>
            <a:r>
              <a:rPr kumimoji="0" lang="uk-UA"/>
              <a:t>Зразок заголовка</a:t>
            </a:r>
            <a:endParaRPr kumimoji="0" lang="en-US"/>
          </a:p>
        </p:txBody>
      </p:sp>
      <p:sp>
        <p:nvSpPr>
          <p:cNvPr id="3" name="Місце для тексту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uk-UA"/>
              <a:t>Зразок тексту</a:t>
            </a:r>
          </a:p>
        </p:txBody>
      </p:sp>
      <p:sp>
        <p:nvSpPr>
          <p:cNvPr id="4" name="Місце для тексту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uk-UA"/>
              <a:t>Зразок тексту</a:t>
            </a:r>
          </a:p>
        </p:txBody>
      </p:sp>
      <p:sp>
        <p:nvSpPr>
          <p:cNvPr id="7" name="Місце для дати 6"/>
          <p:cNvSpPr>
            <a:spLocks noGrp="1"/>
          </p:cNvSpPr>
          <p:nvPr>
            <p:ph type="dt" sz="half" idx="10"/>
          </p:nvPr>
        </p:nvSpPr>
        <p:spPr/>
        <p:txBody>
          <a:bodyPr/>
          <a:lstStyle/>
          <a:p>
            <a:fld id="{2FE0801D-C89F-4D5E-846B-F3705DC8805F}" type="datetimeFigureOut">
              <a:rPr lang="uk-UA" smtClean="0"/>
              <a:pPr/>
              <a:t>19.02.2024</a:t>
            </a:fld>
            <a:endParaRPr lang="uk-UA"/>
          </a:p>
        </p:txBody>
      </p:sp>
      <p:sp>
        <p:nvSpPr>
          <p:cNvPr id="8" name="Місце для нижнього колонтитула 7"/>
          <p:cNvSpPr>
            <a:spLocks noGrp="1"/>
          </p:cNvSpPr>
          <p:nvPr>
            <p:ph type="ftr" sz="quarter" idx="11"/>
          </p:nvPr>
        </p:nvSpPr>
        <p:spPr/>
        <p:txBody>
          <a:bodyPr/>
          <a:lstStyle/>
          <a:p>
            <a:endParaRPr lang="uk-UA"/>
          </a:p>
        </p:txBody>
      </p:sp>
      <p:sp>
        <p:nvSpPr>
          <p:cNvPr id="9" name="Місце для номера слайда 8"/>
          <p:cNvSpPr>
            <a:spLocks noGrp="1"/>
          </p:cNvSpPr>
          <p:nvPr>
            <p:ph type="sldNum" sz="quarter" idx="12"/>
          </p:nvPr>
        </p:nvSpPr>
        <p:spPr/>
        <p:txBody>
          <a:bodyPr/>
          <a:lstStyle/>
          <a:p>
            <a:fld id="{D41341F9-0EEC-4BF1-B38E-6A769B7F5BA8}" type="slidenum">
              <a:rPr lang="uk-UA" smtClean="0"/>
              <a:pPr/>
              <a:t>‹#›</a:t>
            </a:fld>
            <a:endParaRPr lang="uk-UA"/>
          </a:p>
        </p:txBody>
      </p:sp>
      <p:sp>
        <p:nvSpPr>
          <p:cNvPr id="11" name="Місце для вмісту 10"/>
          <p:cNvSpPr>
            <a:spLocks noGrp="1"/>
          </p:cNvSpPr>
          <p:nvPr>
            <p:ph sz="quarter" idx="2"/>
          </p:nvPr>
        </p:nvSpPr>
        <p:spPr>
          <a:xfrm>
            <a:off x="457200" y="2133600"/>
            <a:ext cx="4038600" cy="4038600"/>
          </a:xfrm>
        </p:spPr>
        <p:txBody>
          <a:bodyPr/>
          <a:lstStyle/>
          <a:p>
            <a:pPr lvl="0" eaLnBrk="1" latinLnBrk="0" hangingPunct="1"/>
            <a:r>
              <a:rPr lang="uk-UA"/>
              <a:t>Зразок тексту</a:t>
            </a:r>
          </a:p>
          <a:p>
            <a:pPr lvl="1" eaLnBrk="1" latinLnBrk="0" hangingPunct="1"/>
            <a:r>
              <a:rPr lang="uk-UA"/>
              <a:t>Другий рівень</a:t>
            </a:r>
          </a:p>
          <a:p>
            <a:pPr lvl="2" eaLnBrk="1" latinLnBrk="0" hangingPunct="1"/>
            <a:r>
              <a:rPr lang="uk-UA"/>
              <a:t>Третій рівень</a:t>
            </a:r>
          </a:p>
          <a:p>
            <a:pPr lvl="3" eaLnBrk="1" latinLnBrk="0" hangingPunct="1"/>
            <a:r>
              <a:rPr lang="uk-UA"/>
              <a:t>Четвертий рівень</a:t>
            </a:r>
          </a:p>
          <a:p>
            <a:pPr lvl="4" eaLnBrk="1" latinLnBrk="0" hangingPunct="1"/>
            <a:r>
              <a:rPr lang="uk-UA"/>
              <a:t>П'ятий рівень</a:t>
            </a:r>
            <a:endParaRPr kumimoji="0" lang="en-US"/>
          </a:p>
        </p:txBody>
      </p:sp>
      <p:sp>
        <p:nvSpPr>
          <p:cNvPr id="13" name="Місце для вмісту 12"/>
          <p:cNvSpPr>
            <a:spLocks noGrp="1"/>
          </p:cNvSpPr>
          <p:nvPr>
            <p:ph sz="quarter" idx="4"/>
          </p:nvPr>
        </p:nvSpPr>
        <p:spPr>
          <a:xfrm>
            <a:off x="4648200" y="2133600"/>
            <a:ext cx="4038600" cy="4038600"/>
          </a:xfrm>
        </p:spPr>
        <p:txBody>
          <a:bodyPr/>
          <a:lstStyle/>
          <a:p>
            <a:pPr lvl="0" eaLnBrk="1" latinLnBrk="0" hangingPunct="1"/>
            <a:r>
              <a:rPr lang="uk-UA"/>
              <a:t>Зразок тексту</a:t>
            </a:r>
          </a:p>
          <a:p>
            <a:pPr lvl="1" eaLnBrk="1" latinLnBrk="0" hangingPunct="1"/>
            <a:r>
              <a:rPr lang="uk-UA"/>
              <a:t>Другий рівень</a:t>
            </a:r>
          </a:p>
          <a:p>
            <a:pPr lvl="2" eaLnBrk="1" latinLnBrk="0" hangingPunct="1"/>
            <a:r>
              <a:rPr lang="uk-UA"/>
              <a:t>Третій рівень</a:t>
            </a:r>
          </a:p>
          <a:p>
            <a:pPr lvl="3" eaLnBrk="1" latinLnBrk="0" hangingPunct="1"/>
            <a:r>
              <a:rPr lang="uk-UA"/>
              <a:t>Четвертий рівень</a:t>
            </a:r>
          </a:p>
          <a:p>
            <a:pPr lvl="4" eaLnBrk="1" latinLnBrk="0" hangingPunct="1"/>
            <a:r>
              <a:rPr lang="uk-UA"/>
              <a:t>П'ятий рівень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uk-UA"/>
              <a:t>Зразок заголовка</a:t>
            </a:r>
            <a:endParaRPr kumimoji="0" lang="en-US"/>
          </a:p>
        </p:txBody>
      </p:sp>
      <p:sp>
        <p:nvSpPr>
          <p:cNvPr id="3" name="Місце для дати 2"/>
          <p:cNvSpPr>
            <a:spLocks noGrp="1"/>
          </p:cNvSpPr>
          <p:nvPr>
            <p:ph type="dt" sz="half" idx="10"/>
          </p:nvPr>
        </p:nvSpPr>
        <p:spPr/>
        <p:txBody>
          <a:bodyPr/>
          <a:lstStyle/>
          <a:p>
            <a:fld id="{2FE0801D-C89F-4D5E-846B-F3705DC8805F}" type="datetimeFigureOut">
              <a:rPr lang="uk-UA" smtClean="0"/>
              <a:pPr/>
              <a:t>19.02.2024</a:t>
            </a:fld>
            <a:endParaRPr lang="uk-UA"/>
          </a:p>
        </p:txBody>
      </p:sp>
      <p:sp>
        <p:nvSpPr>
          <p:cNvPr id="4" name="Місце для нижнього колонтитула 3"/>
          <p:cNvSpPr>
            <a:spLocks noGrp="1"/>
          </p:cNvSpPr>
          <p:nvPr>
            <p:ph type="ftr" sz="quarter" idx="11"/>
          </p:nvPr>
        </p:nvSpPr>
        <p:spPr/>
        <p:txBody>
          <a:bodyPr/>
          <a:lstStyle/>
          <a:p>
            <a:endParaRPr lang="uk-UA"/>
          </a:p>
        </p:txBody>
      </p:sp>
      <p:sp>
        <p:nvSpPr>
          <p:cNvPr id="5" name="Місце для номера слайда 4"/>
          <p:cNvSpPr>
            <a:spLocks noGrp="1"/>
          </p:cNvSpPr>
          <p:nvPr>
            <p:ph type="sldNum" sz="quarter" idx="12"/>
          </p:nvPr>
        </p:nvSpPr>
        <p:spPr/>
        <p:txBody>
          <a:bodyPr/>
          <a:lstStyle/>
          <a:p>
            <a:fld id="{D41341F9-0EEC-4BF1-B38E-6A769B7F5BA8}" type="slidenum">
              <a:rPr lang="uk-UA" smtClean="0"/>
              <a:pPr/>
              <a:t>‹#›</a:t>
            </a:fld>
            <a:endParaRPr lang="uk-UA"/>
          </a:p>
        </p:txBody>
      </p:sp>
      <p:sp>
        <p:nvSpPr>
          <p:cNvPr id="6" name="Рівнобедрений трикут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ий слайд">
    <p:spTree>
      <p:nvGrpSpPr>
        <p:cNvPr id="1" name=""/>
        <p:cNvGrpSpPr/>
        <p:nvPr/>
      </p:nvGrpSpPr>
      <p:grpSpPr>
        <a:xfrm>
          <a:off x="0" y="0"/>
          <a:ext cx="0" cy="0"/>
          <a:chOff x="0" y="0"/>
          <a:chExt cx="0" cy="0"/>
        </a:xfrm>
      </p:grpSpPr>
      <p:sp>
        <p:nvSpPr>
          <p:cNvPr id="2" name="Місце для дати 1"/>
          <p:cNvSpPr>
            <a:spLocks noGrp="1"/>
          </p:cNvSpPr>
          <p:nvPr>
            <p:ph type="dt" sz="half" idx="10"/>
          </p:nvPr>
        </p:nvSpPr>
        <p:spPr/>
        <p:txBody>
          <a:bodyPr/>
          <a:lstStyle/>
          <a:p>
            <a:fld id="{2FE0801D-C89F-4D5E-846B-F3705DC8805F}" type="datetimeFigureOut">
              <a:rPr lang="uk-UA" smtClean="0"/>
              <a:pPr/>
              <a:t>19.02.2024</a:t>
            </a:fld>
            <a:endParaRPr lang="uk-UA"/>
          </a:p>
        </p:txBody>
      </p:sp>
      <p:sp>
        <p:nvSpPr>
          <p:cNvPr id="3" name="Місце для нижнього колонтитула 2"/>
          <p:cNvSpPr>
            <a:spLocks noGrp="1"/>
          </p:cNvSpPr>
          <p:nvPr>
            <p:ph type="ftr" sz="quarter" idx="11"/>
          </p:nvPr>
        </p:nvSpPr>
        <p:spPr/>
        <p:txBody>
          <a:bodyPr/>
          <a:lstStyle/>
          <a:p>
            <a:endParaRPr lang="uk-UA"/>
          </a:p>
        </p:txBody>
      </p:sp>
      <p:sp>
        <p:nvSpPr>
          <p:cNvPr id="4" name="Місце для номера слайда 3"/>
          <p:cNvSpPr>
            <a:spLocks noGrp="1"/>
          </p:cNvSpPr>
          <p:nvPr>
            <p:ph type="sldNum" sz="quarter" idx="12"/>
          </p:nvPr>
        </p:nvSpPr>
        <p:spPr/>
        <p:txBody>
          <a:bodyPr/>
          <a:lstStyle/>
          <a:p>
            <a:fld id="{D41341F9-0EEC-4BF1-B38E-6A769B7F5BA8}" type="slidenum">
              <a:rPr lang="uk-UA" smtClean="0"/>
              <a:pPr/>
              <a:t>‹#›</a:t>
            </a:fld>
            <a:endParaRPr lang="uk-UA"/>
          </a:p>
        </p:txBody>
      </p:sp>
      <p:sp>
        <p:nvSpPr>
          <p:cNvPr id="5" name="Пряма сполучна лінія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Рівнобедрений трикут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Вміст і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uk-UA"/>
              <a:t>Зразок заголовка</a:t>
            </a:r>
            <a:endParaRPr kumimoji="0" lang="en-US"/>
          </a:p>
        </p:txBody>
      </p:sp>
      <p:sp>
        <p:nvSpPr>
          <p:cNvPr id="3" name="Місце для тексту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uk-UA"/>
              <a:t>Зразок тексту</a:t>
            </a:r>
          </a:p>
        </p:txBody>
      </p:sp>
      <p:sp>
        <p:nvSpPr>
          <p:cNvPr id="5" name="Місце для дати 4"/>
          <p:cNvSpPr>
            <a:spLocks noGrp="1"/>
          </p:cNvSpPr>
          <p:nvPr>
            <p:ph type="dt" sz="half" idx="10"/>
          </p:nvPr>
        </p:nvSpPr>
        <p:spPr/>
        <p:txBody>
          <a:bodyPr/>
          <a:lstStyle/>
          <a:p>
            <a:fld id="{2FE0801D-C89F-4D5E-846B-F3705DC8805F}" type="datetimeFigureOut">
              <a:rPr lang="uk-UA" smtClean="0"/>
              <a:pPr/>
              <a:t>19.02.2024</a:t>
            </a:fld>
            <a:endParaRPr lang="uk-UA"/>
          </a:p>
        </p:txBody>
      </p:sp>
      <p:sp>
        <p:nvSpPr>
          <p:cNvPr id="6" name="Місце для нижнього колонтитула 5"/>
          <p:cNvSpPr>
            <a:spLocks noGrp="1"/>
          </p:cNvSpPr>
          <p:nvPr>
            <p:ph type="ftr" sz="quarter" idx="11"/>
          </p:nvPr>
        </p:nvSpPr>
        <p:spPr/>
        <p:txBody>
          <a:bodyPr/>
          <a:lstStyle/>
          <a:p>
            <a:endParaRPr lang="uk-UA"/>
          </a:p>
        </p:txBody>
      </p:sp>
      <p:sp>
        <p:nvSpPr>
          <p:cNvPr id="7" name="Місце для номера слайда 6"/>
          <p:cNvSpPr>
            <a:spLocks noGrp="1"/>
          </p:cNvSpPr>
          <p:nvPr>
            <p:ph type="sldNum" sz="quarter" idx="12"/>
          </p:nvPr>
        </p:nvSpPr>
        <p:spPr/>
        <p:txBody>
          <a:bodyPr/>
          <a:lstStyle/>
          <a:p>
            <a:fld id="{D41341F9-0EEC-4BF1-B38E-6A769B7F5BA8}" type="slidenum">
              <a:rPr lang="uk-UA" smtClean="0"/>
              <a:pPr/>
              <a:t>‹#›</a:t>
            </a:fld>
            <a:endParaRPr lang="uk-UA"/>
          </a:p>
        </p:txBody>
      </p:sp>
      <p:sp>
        <p:nvSpPr>
          <p:cNvPr id="8" name="Пряма сполучна ліні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а сполучна лінія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Рівнобедрений трикут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Місце для вмісту 11"/>
          <p:cNvSpPr>
            <a:spLocks noGrp="1"/>
          </p:cNvSpPr>
          <p:nvPr>
            <p:ph sz="quarter" idx="1"/>
          </p:nvPr>
        </p:nvSpPr>
        <p:spPr>
          <a:xfrm>
            <a:off x="304800" y="304800"/>
            <a:ext cx="5715000" cy="5715000"/>
          </a:xfrm>
        </p:spPr>
        <p:txBody>
          <a:bodyPr/>
          <a:lstStyle/>
          <a:p>
            <a:pPr lvl="0" eaLnBrk="1" latinLnBrk="0" hangingPunct="1"/>
            <a:r>
              <a:rPr lang="uk-UA"/>
              <a:t>Зразок тексту</a:t>
            </a:r>
          </a:p>
          <a:p>
            <a:pPr lvl="1" eaLnBrk="1" latinLnBrk="0" hangingPunct="1"/>
            <a:r>
              <a:rPr lang="uk-UA"/>
              <a:t>Другий рівень</a:t>
            </a:r>
          </a:p>
          <a:p>
            <a:pPr lvl="2" eaLnBrk="1" latinLnBrk="0" hangingPunct="1"/>
            <a:r>
              <a:rPr lang="uk-UA"/>
              <a:t>Третій рівень</a:t>
            </a:r>
          </a:p>
          <a:p>
            <a:pPr lvl="3" eaLnBrk="1" latinLnBrk="0" hangingPunct="1"/>
            <a:r>
              <a:rPr lang="uk-UA"/>
              <a:t>Четвертий рівень</a:t>
            </a:r>
          </a:p>
          <a:p>
            <a:pPr lvl="4" eaLnBrk="1" latinLnBrk="0" hangingPunct="1"/>
            <a:r>
              <a:rPr lang="uk-UA"/>
              <a:t>П'ятий рівень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Зображення з підписом">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uk-UA"/>
              <a:t>Зразок заголовка</a:t>
            </a:r>
            <a:endParaRPr kumimoji="0" lang="en-US"/>
          </a:p>
        </p:txBody>
      </p:sp>
      <p:sp>
        <p:nvSpPr>
          <p:cNvPr id="3" name="Місце для зображення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uk-UA"/>
              <a:t>Клацніть піктограму, щоб додати зображення</a:t>
            </a:r>
            <a:endParaRPr kumimoji="0" lang="en-US" dirty="0"/>
          </a:p>
        </p:txBody>
      </p:sp>
      <p:sp>
        <p:nvSpPr>
          <p:cNvPr id="4" name="Місце для тексту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uk-UA"/>
              <a:t>Зразок тексту</a:t>
            </a:r>
          </a:p>
        </p:txBody>
      </p:sp>
      <p:sp>
        <p:nvSpPr>
          <p:cNvPr id="5" name="Місце для дати 4"/>
          <p:cNvSpPr>
            <a:spLocks noGrp="1"/>
          </p:cNvSpPr>
          <p:nvPr>
            <p:ph type="dt" sz="half" idx="10"/>
          </p:nvPr>
        </p:nvSpPr>
        <p:spPr/>
        <p:txBody>
          <a:bodyPr/>
          <a:lstStyle/>
          <a:p>
            <a:fld id="{2FE0801D-C89F-4D5E-846B-F3705DC8805F}" type="datetimeFigureOut">
              <a:rPr lang="uk-UA" smtClean="0"/>
              <a:pPr/>
              <a:t>19.02.2024</a:t>
            </a:fld>
            <a:endParaRPr lang="uk-UA"/>
          </a:p>
        </p:txBody>
      </p:sp>
      <p:sp>
        <p:nvSpPr>
          <p:cNvPr id="6" name="Місце для нижнього колонтитула 5"/>
          <p:cNvSpPr>
            <a:spLocks noGrp="1"/>
          </p:cNvSpPr>
          <p:nvPr>
            <p:ph type="ftr" sz="quarter" idx="11"/>
          </p:nvPr>
        </p:nvSpPr>
        <p:spPr/>
        <p:txBody>
          <a:bodyPr/>
          <a:lstStyle/>
          <a:p>
            <a:endParaRPr lang="uk-UA"/>
          </a:p>
        </p:txBody>
      </p:sp>
      <p:sp>
        <p:nvSpPr>
          <p:cNvPr id="7" name="Місце для номера слайда 6"/>
          <p:cNvSpPr>
            <a:spLocks noGrp="1"/>
          </p:cNvSpPr>
          <p:nvPr>
            <p:ph type="sldNum" sz="quarter" idx="12"/>
          </p:nvPr>
        </p:nvSpPr>
        <p:spPr/>
        <p:txBody>
          <a:bodyPr/>
          <a:lstStyle/>
          <a:p>
            <a:fld id="{D41341F9-0EEC-4BF1-B38E-6A769B7F5BA8}" type="slidenum">
              <a:rPr lang="uk-UA" smtClean="0"/>
              <a:pPr/>
              <a:t>‹#›</a:t>
            </a:fld>
            <a:endParaRPr lang="uk-UA"/>
          </a:p>
        </p:txBody>
      </p:sp>
      <p:sp>
        <p:nvSpPr>
          <p:cNvPr id="8" name="Пряма сполучна ліні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Рівнобедрений трикут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кутник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uk-UA"/>
              <a:t>Зразок заголовка</a:t>
            </a:r>
            <a:endParaRPr kumimoji="0" lang="en-US"/>
          </a:p>
        </p:txBody>
      </p:sp>
      <p:sp>
        <p:nvSpPr>
          <p:cNvPr id="3" name="Місце для вертикального тексту 2"/>
          <p:cNvSpPr>
            <a:spLocks noGrp="1"/>
          </p:cNvSpPr>
          <p:nvPr>
            <p:ph type="body" orient="vert" idx="1"/>
          </p:nvPr>
        </p:nvSpPr>
        <p:spPr/>
        <p:txBody>
          <a:bodyPr vert="eaVert"/>
          <a:lstStyle/>
          <a:p>
            <a:pPr lvl="0" eaLnBrk="1" latinLnBrk="0" hangingPunct="1"/>
            <a:r>
              <a:rPr lang="uk-UA"/>
              <a:t>Зразок тексту</a:t>
            </a:r>
          </a:p>
          <a:p>
            <a:pPr lvl="1" eaLnBrk="1" latinLnBrk="0" hangingPunct="1"/>
            <a:r>
              <a:rPr lang="uk-UA"/>
              <a:t>Другий рівень</a:t>
            </a:r>
          </a:p>
          <a:p>
            <a:pPr lvl="2" eaLnBrk="1" latinLnBrk="0" hangingPunct="1"/>
            <a:r>
              <a:rPr lang="uk-UA"/>
              <a:t>Третій рівень</a:t>
            </a:r>
          </a:p>
          <a:p>
            <a:pPr lvl="3" eaLnBrk="1" latinLnBrk="0" hangingPunct="1"/>
            <a:r>
              <a:rPr lang="uk-UA"/>
              <a:t>Четвертий рівень</a:t>
            </a:r>
          </a:p>
          <a:p>
            <a:pPr lvl="4" eaLnBrk="1" latinLnBrk="0" hangingPunct="1"/>
            <a:r>
              <a:rPr lang="uk-UA"/>
              <a:t>П'ятий рівень</a:t>
            </a:r>
            <a:endParaRPr kumimoji="0" lang="en-US"/>
          </a:p>
        </p:txBody>
      </p:sp>
      <p:sp>
        <p:nvSpPr>
          <p:cNvPr id="4" name="Місце для дати 3"/>
          <p:cNvSpPr>
            <a:spLocks noGrp="1"/>
          </p:cNvSpPr>
          <p:nvPr>
            <p:ph type="dt" sz="half" idx="10"/>
          </p:nvPr>
        </p:nvSpPr>
        <p:spPr/>
        <p:txBody>
          <a:bodyPr/>
          <a:lstStyle/>
          <a:p>
            <a:fld id="{2FE0801D-C89F-4D5E-846B-F3705DC8805F}" type="datetimeFigureOut">
              <a:rPr lang="uk-UA" smtClean="0"/>
              <a:pPr/>
              <a:t>19.02.2024</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D41341F9-0EEC-4BF1-B38E-6A769B7F5BA8}" type="slidenum">
              <a:rPr lang="uk-UA" smtClean="0"/>
              <a:pPr/>
              <a:t>‹#›</a:t>
            </a:fld>
            <a:endParaRPr 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p:cNvSpPr>
            <a:spLocks noGrp="1"/>
          </p:cNvSpPr>
          <p:nvPr>
            <p:ph type="title" orient="vert"/>
          </p:nvPr>
        </p:nvSpPr>
        <p:spPr>
          <a:xfrm>
            <a:off x="6629400" y="274638"/>
            <a:ext cx="2057400" cy="5851525"/>
          </a:xfrm>
        </p:spPr>
        <p:txBody>
          <a:bodyPr vert="eaVert"/>
          <a:lstStyle/>
          <a:p>
            <a:r>
              <a:rPr kumimoji="0" lang="uk-UA"/>
              <a:t>Зразок заголовка</a:t>
            </a:r>
            <a:endParaRPr kumimoji="0" lang="en-US"/>
          </a:p>
        </p:txBody>
      </p:sp>
      <p:sp>
        <p:nvSpPr>
          <p:cNvPr id="3" name="Місце для вертикального тексту 2"/>
          <p:cNvSpPr>
            <a:spLocks noGrp="1"/>
          </p:cNvSpPr>
          <p:nvPr>
            <p:ph type="body" orient="vert" idx="1"/>
          </p:nvPr>
        </p:nvSpPr>
        <p:spPr>
          <a:xfrm>
            <a:off x="457200" y="274638"/>
            <a:ext cx="6019800" cy="5851525"/>
          </a:xfrm>
        </p:spPr>
        <p:txBody>
          <a:bodyPr vert="eaVert"/>
          <a:lstStyle/>
          <a:p>
            <a:pPr lvl="0" eaLnBrk="1" latinLnBrk="0" hangingPunct="1"/>
            <a:r>
              <a:rPr lang="uk-UA"/>
              <a:t>Зразок тексту</a:t>
            </a:r>
          </a:p>
          <a:p>
            <a:pPr lvl="1" eaLnBrk="1" latinLnBrk="0" hangingPunct="1"/>
            <a:r>
              <a:rPr lang="uk-UA"/>
              <a:t>Другий рівень</a:t>
            </a:r>
          </a:p>
          <a:p>
            <a:pPr lvl="2" eaLnBrk="1" latinLnBrk="0" hangingPunct="1"/>
            <a:r>
              <a:rPr lang="uk-UA"/>
              <a:t>Третій рівень</a:t>
            </a:r>
          </a:p>
          <a:p>
            <a:pPr lvl="3" eaLnBrk="1" latinLnBrk="0" hangingPunct="1"/>
            <a:r>
              <a:rPr lang="uk-UA"/>
              <a:t>Четвертий рівень</a:t>
            </a:r>
          </a:p>
          <a:p>
            <a:pPr lvl="4" eaLnBrk="1" latinLnBrk="0" hangingPunct="1"/>
            <a:r>
              <a:rPr lang="uk-UA"/>
              <a:t>П'ятий рівень</a:t>
            </a:r>
            <a:endParaRPr kumimoji="0" lang="en-US"/>
          </a:p>
        </p:txBody>
      </p:sp>
      <p:sp>
        <p:nvSpPr>
          <p:cNvPr id="4" name="Місце для дати 3"/>
          <p:cNvSpPr>
            <a:spLocks noGrp="1"/>
          </p:cNvSpPr>
          <p:nvPr>
            <p:ph type="dt" sz="half" idx="10"/>
          </p:nvPr>
        </p:nvSpPr>
        <p:spPr/>
        <p:txBody>
          <a:bodyPr/>
          <a:lstStyle/>
          <a:p>
            <a:fld id="{2FE0801D-C89F-4D5E-846B-F3705DC8805F}" type="datetimeFigureOut">
              <a:rPr lang="uk-UA" smtClean="0"/>
              <a:pPr/>
              <a:t>19.02.2024</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D41341F9-0EEC-4BF1-B38E-6A769B7F5BA8}" type="slidenum">
              <a:rPr lang="uk-UA" smtClean="0"/>
              <a:pPr/>
              <a:t>‹#›</a:t>
            </a:fld>
            <a:endParaRPr lang="uk-UA"/>
          </a:p>
        </p:txBody>
      </p:sp>
      <p:sp>
        <p:nvSpPr>
          <p:cNvPr id="7" name="Пряма сполучна лінія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Рівнобедрений трикутник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а сполучна лінія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3"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en-US" sz="3200" b="0" strike="noStrike" spc="-1">
              <a:latin typeface="Arial"/>
            </a:endParaRPr>
          </a:p>
        </p:txBody>
      </p:sp>
    </p:spTree>
    <p:extLst>
      <p:ext uri="{BB962C8B-B14F-4D97-AF65-F5344CB8AC3E}">
        <p14:creationId xmlns:p14="http://schemas.microsoft.com/office/powerpoint/2010/main" val="14004386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80731"/>
            <a:ext cx="8229600" cy="444182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Placeholder 1"/>
          <p:cNvSpPr>
            <a:spLocks noGrp="1"/>
          </p:cNvSpPr>
          <p:nvPr>
            <p:ph type="title"/>
          </p:nvPr>
        </p:nvSpPr>
        <p:spPr bwMode="auto">
          <a:xfrm>
            <a:off x="457200" y="425450"/>
            <a:ext cx="6108853" cy="612775"/>
          </a:xfrm>
          <a:prstGeom prst="rect">
            <a:avLst/>
          </a:prstGeom>
          <a:noFill/>
          <a:ln>
            <a:noFill/>
          </a:ln>
        </p:spPr>
        <p:txBody>
          <a:bodyPr/>
          <a:lstStyle/>
          <a:p>
            <a:pPr lvl="0"/>
            <a:r>
              <a:rPr lang="en-US" altLang="en-US"/>
              <a:t>Click to edit Master title style</a:t>
            </a:r>
          </a:p>
        </p:txBody>
      </p:sp>
      <p:sp>
        <p:nvSpPr>
          <p:cNvPr id="2054" name="Footer Placeholder 3"/>
          <p:cNvSpPr>
            <a:spLocks noGrp="1"/>
          </p:cNvSpPr>
          <p:nvPr>
            <p:ph type="ftr" sz="quarter" idx="10"/>
          </p:nvPr>
        </p:nvSpPr>
        <p:spPr>
          <a:xfrm>
            <a:off x="0" y="5994400"/>
            <a:ext cx="7677150" cy="863600"/>
          </a:xfrm>
          <a:prstGeom prst="rect">
            <a:avLst/>
          </a:prstGeom>
        </p:spPr>
        <p:txBody>
          <a:bodyPr vert="horz" lIns="180000" tIns="0" rIns="180000" bIns="0" rtlCol="0" anchor="ctr"/>
          <a:lstStyle>
            <a:lvl1pPr eaLnBrk="0" hangingPunct="0">
              <a:defRPr sz="1000"/>
            </a:lvl1pPr>
          </a:lstStyle>
          <a:p>
            <a:pPr marL="0" marR="0" lvl="0" indent="0" algn="l" defTabSz="914400" rtl="0" eaLnBrk="0" fontAlgn="base" latinLnBrk="0" hangingPunct="0">
              <a:lnSpc>
                <a:spcPct val="100000"/>
              </a:lnSpc>
              <a:spcBef>
                <a:spcPct val="0"/>
              </a:spcBef>
              <a:spcAft>
                <a:spcPts val="600"/>
              </a:spcAft>
              <a:buClrTx/>
              <a:buSzTx/>
              <a:buFontTx/>
              <a:buNone/>
              <a:defRPr/>
            </a:pPr>
            <a:endParaRPr kumimoji="0" lang="en-US" sz="1000" b="0" i="0" u="none" strike="noStrike" kern="1200" cap="none" spc="0" normalizeH="0" baseline="0" noProof="0">
              <a:ln>
                <a:noFill/>
              </a:ln>
              <a:solidFill>
                <a:srgbClr val="2A2A2A"/>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20460018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Місце для заголовка 21"/>
          <p:cNvSpPr>
            <a:spLocks noGrp="1"/>
          </p:cNvSpPr>
          <p:nvPr>
            <p:ph type="title"/>
          </p:nvPr>
        </p:nvSpPr>
        <p:spPr>
          <a:xfrm>
            <a:off x="457200" y="152400"/>
            <a:ext cx="8229600" cy="990600"/>
          </a:xfrm>
          <a:prstGeom prst="rect">
            <a:avLst/>
          </a:prstGeom>
        </p:spPr>
        <p:txBody>
          <a:bodyPr vert="horz" anchor="b" anchorCtr="0">
            <a:normAutofit/>
          </a:bodyPr>
          <a:lstStyle/>
          <a:p>
            <a:r>
              <a:rPr kumimoji="0" lang="uk-UA"/>
              <a:t>Зразок заголовка</a:t>
            </a:r>
            <a:endParaRPr kumimoji="0" lang="en-US"/>
          </a:p>
        </p:txBody>
      </p:sp>
      <p:sp>
        <p:nvSpPr>
          <p:cNvPr id="13" name="Місце для тексту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uk-UA"/>
              <a:t>Зразок тексту</a:t>
            </a:r>
          </a:p>
          <a:p>
            <a:pPr lvl="1" eaLnBrk="1" latinLnBrk="0" hangingPunct="1"/>
            <a:r>
              <a:rPr kumimoji="0" lang="uk-UA"/>
              <a:t>Другий рівень</a:t>
            </a:r>
          </a:p>
          <a:p>
            <a:pPr lvl="2" eaLnBrk="1" latinLnBrk="0" hangingPunct="1"/>
            <a:r>
              <a:rPr kumimoji="0" lang="uk-UA"/>
              <a:t>Третій рівень</a:t>
            </a:r>
          </a:p>
          <a:p>
            <a:pPr lvl="3" eaLnBrk="1" latinLnBrk="0" hangingPunct="1"/>
            <a:r>
              <a:rPr kumimoji="0" lang="uk-UA"/>
              <a:t>Четвертий рівень</a:t>
            </a:r>
          </a:p>
          <a:p>
            <a:pPr lvl="4" eaLnBrk="1" latinLnBrk="0" hangingPunct="1"/>
            <a:r>
              <a:rPr kumimoji="0" lang="uk-UA"/>
              <a:t>П'ятий рівень</a:t>
            </a:r>
            <a:endParaRPr kumimoji="0" lang="en-US"/>
          </a:p>
        </p:txBody>
      </p:sp>
      <p:sp>
        <p:nvSpPr>
          <p:cNvPr id="14" name="Місце для дати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2FE0801D-C89F-4D5E-846B-F3705DC8805F}" type="datetimeFigureOut">
              <a:rPr lang="uk-UA" smtClean="0"/>
              <a:pPr/>
              <a:t>19.02.2024</a:t>
            </a:fld>
            <a:endParaRPr lang="uk-UA"/>
          </a:p>
        </p:txBody>
      </p:sp>
      <p:sp>
        <p:nvSpPr>
          <p:cNvPr id="3" name="Місце для нижнього колонтитула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uk-UA"/>
          </a:p>
        </p:txBody>
      </p:sp>
      <p:sp>
        <p:nvSpPr>
          <p:cNvPr id="23" name="Місце для номера слайда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D41341F9-0EEC-4BF1-B38E-6A769B7F5BA8}" type="slidenum">
              <a:rPr lang="uk-UA" smtClean="0"/>
              <a:pPr/>
              <a:t>‹#›</a:t>
            </a:fld>
            <a:endParaRPr lang="uk-UA"/>
          </a:p>
        </p:txBody>
      </p:sp>
      <p:sp>
        <p:nvSpPr>
          <p:cNvPr id="28" name="Пряма сполучна лінія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Пряма сполучна лінія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Рівнобедрений трикутник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doi.org/10.1093/eurheartj/ehab368" TargetMode="External"/><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71538" y="3714752"/>
            <a:ext cx="7143800" cy="1143008"/>
          </a:xfrm>
        </p:spPr>
        <p:txBody>
          <a:bodyPr>
            <a:noAutofit/>
          </a:bodyPr>
          <a:lstStyle/>
          <a:p>
            <a:pPr algn="ctr"/>
            <a:r>
              <a:rPr lang="en-US" sz="2400" b="1" dirty="0"/>
              <a:t>Algorithms of EC in cardiogenic shock.</a:t>
            </a:r>
            <a:br>
              <a:rPr lang="en-US" sz="2400" b="1" dirty="0"/>
            </a:br>
            <a:r>
              <a:rPr lang="en-US" sz="2400" b="1" dirty="0"/>
              <a:t>Cardiac arrest.</a:t>
            </a:r>
            <a:endParaRPr lang="uk-UA" sz="2400" b="1" dirty="0"/>
          </a:p>
        </p:txBody>
      </p:sp>
      <p:sp>
        <p:nvSpPr>
          <p:cNvPr id="4" name="Прямокутник 3"/>
          <p:cNvSpPr/>
          <p:nvPr/>
        </p:nvSpPr>
        <p:spPr>
          <a:xfrm>
            <a:off x="1142977" y="857232"/>
            <a:ext cx="7275782" cy="872034"/>
          </a:xfrm>
          <a:prstGeom prst="rect">
            <a:avLst/>
          </a:prstGeom>
        </p:spPr>
        <p:txBody>
          <a:bodyPr wrap="square">
            <a:spAutoFit/>
          </a:bodyPr>
          <a:lstStyle/>
          <a:p>
            <a:pPr algn="ctr">
              <a:lnSpc>
                <a:spcPct val="150000"/>
              </a:lnSpc>
            </a:pPr>
            <a:r>
              <a:rPr lang="en-US" dirty="0">
                <a:latin typeface="Arial" pitchFamily="34" charset="0"/>
                <a:cs typeface="Arial" pitchFamily="34" charset="0"/>
              </a:rPr>
              <a:t>Odesa National Medical University</a:t>
            </a:r>
            <a:endParaRPr lang="uk-UA" dirty="0">
              <a:latin typeface="Arial" pitchFamily="34" charset="0"/>
              <a:cs typeface="Arial" pitchFamily="34" charset="0"/>
            </a:endParaRPr>
          </a:p>
          <a:p>
            <a:pPr algn="ctr">
              <a:lnSpc>
                <a:spcPct val="150000"/>
              </a:lnSpc>
            </a:pPr>
            <a:r>
              <a:rPr lang="en-US" dirty="0">
                <a:latin typeface="Arial" pitchFamily="34" charset="0"/>
                <a:cs typeface="Arial" pitchFamily="34" charset="0"/>
              </a:rPr>
              <a:t>Department of Internal Medicine #2</a:t>
            </a:r>
            <a:endParaRPr lang="uk-UA" dirty="0">
              <a:latin typeface="Arial" pitchFamily="34" charset="0"/>
              <a:cs typeface="Arial" pitchFamily="34" charset="0"/>
            </a:endParaRPr>
          </a:p>
        </p:txBody>
      </p:sp>
      <p:sp>
        <p:nvSpPr>
          <p:cNvPr id="5" name="Прямокутник 4"/>
          <p:cNvSpPr/>
          <p:nvPr/>
        </p:nvSpPr>
        <p:spPr>
          <a:xfrm>
            <a:off x="3631678" y="5214950"/>
            <a:ext cx="1351652" cy="369332"/>
          </a:xfrm>
          <a:prstGeom prst="rect">
            <a:avLst/>
          </a:prstGeom>
        </p:spPr>
        <p:txBody>
          <a:bodyPr wrap="none">
            <a:spAutoFit/>
          </a:bodyPr>
          <a:lstStyle/>
          <a:p>
            <a:r>
              <a:rPr lang="uk-UA" dirty="0">
                <a:latin typeface="Arial" pitchFamily="34" charset="0"/>
                <a:cs typeface="Arial" pitchFamily="34" charset="0"/>
              </a:rPr>
              <a:t>2023-2024 </a:t>
            </a:r>
            <a:endParaRPr lang="uk-U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able 1.png">
            <a:extLst>
              <a:ext uri="{FF2B5EF4-FFF2-40B4-BE49-F238E27FC236}">
                <a16:creationId xmlns:a16="http://schemas.microsoft.com/office/drawing/2014/main" id="{58868B08-26CD-403C-A8FE-C1FFDB2536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 y="0"/>
            <a:ext cx="84582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5426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ontinuum.png">
            <a:extLst>
              <a:ext uri="{FF2B5EF4-FFF2-40B4-BE49-F238E27FC236}">
                <a16:creationId xmlns:a16="http://schemas.microsoft.com/office/drawing/2014/main" id="{A964B212-6801-4E81-92F5-52E4795FDB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12776"/>
            <a:ext cx="9144000" cy="3600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227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Shape 1"/>
          <p:cNvSpPr txBox="1"/>
          <p:nvPr/>
        </p:nvSpPr>
        <p:spPr>
          <a:xfrm>
            <a:off x="504000" y="5869980"/>
            <a:ext cx="8640000" cy="451800"/>
          </a:xfrm>
          <a:prstGeom prst="rect">
            <a:avLst/>
          </a:prstGeom>
          <a:noFill/>
          <a:ln>
            <a:noFill/>
          </a:ln>
        </p:spPr>
        <p:txBody>
          <a:bodyPr lIns="90000" tIns="45000" rIns="90000" bIns="45000"/>
          <a:lstStyle/>
          <a:p>
            <a:r>
              <a:rPr lang="en-US" sz="1200" b="1" strike="noStrike" spc="-1" dirty="0">
                <a:solidFill>
                  <a:srgbClr val="000000"/>
                </a:solidFill>
                <a:latin typeface="Arial"/>
              </a:rPr>
              <a:t>Behnam N. Tehrani et al. </a:t>
            </a:r>
            <a:r>
              <a:rPr lang="en-US" sz="1200" b="1" i="1" strike="noStrike" spc="-1" dirty="0">
                <a:solidFill>
                  <a:srgbClr val="000000"/>
                </a:solidFill>
                <a:latin typeface="Arial"/>
              </a:rPr>
              <a:t>J Am Coll </a:t>
            </a:r>
            <a:r>
              <a:rPr lang="en-US" sz="1200" b="1" i="1" strike="noStrike" spc="-1" dirty="0" err="1">
                <a:solidFill>
                  <a:srgbClr val="000000"/>
                </a:solidFill>
                <a:latin typeface="Arial"/>
              </a:rPr>
              <a:t>Cardiol</a:t>
            </a:r>
            <a:r>
              <a:rPr lang="en-US" sz="1200" b="1" i="1" strike="noStrike" spc="-1" dirty="0">
                <a:solidFill>
                  <a:srgbClr val="000000"/>
                </a:solidFill>
                <a:latin typeface="Arial"/>
              </a:rPr>
              <a:t> HF</a:t>
            </a:r>
            <a:r>
              <a:rPr lang="en-US" sz="1200" b="1" strike="noStrike" spc="-1" dirty="0">
                <a:solidFill>
                  <a:srgbClr val="000000"/>
                </a:solidFill>
                <a:latin typeface="Arial"/>
              </a:rPr>
              <a:t> 2020; 8:879-891.</a:t>
            </a:r>
            <a:endParaRPr lang="en-US" sz="1200" b="0" strike="noStrike" spc="-1" dirty="0">
              <a:solidFill>
                <a:srgbClr val="000000"/>
              </a:solidFill>
              <a:latin typeface="Arial"/>
            </a:endParaRPr>
          </a:p>
        </p:txBody>
      </p:sp>
      <p:pic>
        <p:nvPicPr>
          <p:cNvPr id="39" name="Main graphic"/>
          <p:cNvPicPr/>
          <p:nvPr/>
        </p:nvPicPr>
        <p:blipFill>
          <a:blip r:embed="rId2"/>
          <a:stretch/>
        </p:blipFill>
        <p:spPr>
          <a:xfrm>
            <a:off x="467544" y="404664"/>
            <a:ext cx="7632848" cy="4965816"/>
          </a:xfrm>
          <a:prstGeom prst="rect">
            <a:avLst/>
          </a:prstGeom>
          <a:ln>
            <a:noFill/>
          </a:ln>
        </p:spPr>
      </p:pic>
      <p:sp>
        <p:nvSpPr>
          <p:cNvPr id="40" name="TextShape 2"/>
          <p:cNvSpPr txBox="1"/>
          <p:nvPr/>
        </p:nvSpPr>
        <p:spPr>
          <a:xfrm>
            <a:off x="365760" y="6400800"/>
            <a:ext cx="3757320" cy="355680"/>
          </a:xfrm>
          <a:prstGeom prst="rect">
            <a:avLst/>
          </a:prstGeom>
          <a:noFill/>
          <a:ln>
            <a:noFill/>
          </a:ln>
        </p:spPr>
        <p:txBody>
          <a:bodyPr lIns="90000" tIns="45000" rIns="90000" bIns="45000"/>
          <a:lstStyle/>
          <a:p>
            <a:r>
              <a:rPr lang="en-US" sz="1000" b="0" i="1" strike="noStrike" spc="-1" baseline="-25000">
                <a:solidFill>
                  <a:srgbClr val="000000"/>
                </a:solidFill>
                <a:latin typeface="Arial"/>
              </a:rPr>
              <a:t>2020 American College of Cardiology Foundation</a:t>
            </a:r>
            <a:endParaRPr lang="en-US" sz="1000" b="0" strike="noStrike" spc="-1">
              <a:solidFill>
                <a:srgbClr val="000000"/>
              </a:solidFill>
              <a:latin typeface="Arial"/>
            </a:endParaRPr>
          </a:p>
        </p:txBody>
      </p:sp>
      <p:pic>
        <p:nvPicPr>
          <p:cNvPr id="41" name="Journal Logo"/>
          <p:cNvPicPr/>
          <p:nvPr/>
        </p:nvPicPr>
        <p:blipFill>
          <a:blip r:embed="rId3"/>
          <a:stretch/>
        </p:blipFill>
        <p:spPr>
          <a:xfrm>
            <a:off x="6941520" y="6107040"/>
            <a:ext cx="2166480" cy="714240"/>
          </a:xfrm>
          <a:prstGeom prst="rect">
            <a:avLst/>
          </a:prstGeom>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ardiogenic shock | Learn the Heart">
            <a:extLst>
              <a:ext uri="{FF2B5EF4-FFF2-40B4-BE49-F238E27FC236}">
                <a16:creationId xmlns:a16="http://schemas.microsoft.com/office/drawing/2014/main" id="{935452F7-6328-4404-B17A-9FF5EEF666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980728"/>
            <a:ext cx="7488831" cy="4032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34849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AB1988E2-A13E-4988-90E5-734805B8D379}"/>
              </a:ext>
            </a:extLst>
          </p:cNvPr>
          <p:cNvSpPr/>
          <p:nvPr/>
        </p:nvSpPr>
        <p:spPr>
          <a:xfrm>
            <a:off x="971600" y="2551837"/>
            <a:ext cx="7848872" cy="2677656"/>
          </a:xfrm>
          <a:prstGeom prst="rect">
            <a:avLst/>
          </a:prstGeom>
        </p:spPr>
        <p:txBody>
          <a:bodyPr wrap="square">
            <a:spAutoFit/>
          </a:bodyPr>
          <a:lstStyle/>
          <a:p>
            <a:r>
              <a:rPr lang="en-US" sz="2800" dirty="0">
                <a:solidFill>
                  <a:srgbClr val="474747"/>
                </a:solidFill>
                <a:latin typeface="Arial" panose="020B0604020202020204" pitchFamily="34" charset="0"/>
              </a:rPr>
              <a:t>“Heart failure” and “cardiogenic shock” do not refer to just one entity. Further classification is according to:</a:t>
            </a:r>
          </a:p>
          <a:p>
            <a:endParaRPr lang="en-US" sz="2800" dirty="0">
              <a:solidFill>
                <a:srgbClr val="474747"/>
              </a:solidFill>
              <a:latin typeface="Arial" panose="020B0604020202020204" pitchFamily="34" charset="0"/>
            </a:endParaRPr>
          </a:p>
          <a:p>
            <a:pPr>
              <a:buFont typeface="+mj-lt"/>
              <a:buAutoNum type="arabicPeriod"/>
            </a:pPr>
            <a:r>
              <a:rPr lang="en-US" sz="2800" dirty="0">
                <a:solidFill>
                  <a:srgbClr val="474747"/>
                </a:solidFill>
                <a:latin typeface="Arial" panose="020B0604020202020204" pitchFamily="34" charset="0"/>
              </a:rPr>
              <a:t>Portion of the cardiac cycle (systole/diastole)</a:t>
            </a:r>
          </a:p>
          <a:p>
            <a:pPr>
              <a:buFont typeface="+mj-lt"/>
              <a:buAutoNum type="arabicPeriod"/>
            </a:pPr>
            <a:r>
              <a:rPr lang="en-US" sz="2800" dirty="0">
                <a:solidFill>
                  <a:srgbClr val="474747"/>
                </a:solidFill>
                <a:latin typeface="Arial" panose="020B0604020202020204" pitchFamily="34" charset="0"/>
              </a:rPr>
              <a:t>Side of the heart (right/left)</a:t>
            </a:r>
            <a:endParaRPr lang="en-US" sz="2800" b="0" i="0" dirty="0">
              <a:solidFill>
                <a:srgbClr val="474747"/>
              </a:solidFill>
              <a:effectLst/>
              <a:latin typeface="Arial" panose="020B0604020202020204" pitchFamily="34" charset="0"/>
            </a:endParaRPr>
          </a:p>
        </p:txBody>
      </p:sp>
    </p:spTree>
    <p:extLst>
      <p:ext uri="{BB962C8B-B14F-4D97-AF65-F5344CB8AC3E}">
        <p14:creationId xmlns:p14="http://schemas.microsoft.com/office/powerpoint/2010/main" val="3783839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Main graphic"/>
          <p:cNvPicPr/>
          <p:nvPr/>
        </p:nvPicPr>
        <p:blipFill>
          <a:blip r:embed="rId2"/>
          <a:stretch/>
        </p:blipFill>
        <p:spPr>
          <a:xfrm>
            <a:off x="1422360" y="1472760"/>
            <a:ext cx="6350040" cy="2388960"/>
          </a:xfrm>
          <a:prstGeom prst="rect">
            <a:avLst/>
          </a:prstGeom>
          <a:ln>
            <a:noFill/>
          </a:ln>
        </p:spPr>
      </p:pic>
      <p:pic>
        <p:nvPicPr>
          <p:cNvPr id="37" name="logo"/>
          <p:cNvPicPr/>
          <p:nvPr/>
        </p:nvPicPr>
        <p:blipFill>
          <a:blip r:embed="rId3"/>
          <a:stretch/>
        </p:blipFill>
        <p:spPr>
          <a:xfrm>
            <a:off x="274320" y="6035040"/>
            <a:ext cx="360000" cy="475200"/>
          </a:xfrm>
          <a:prstGeom prst="rect">
            <a:avLst/>
          </a:prstGeom>
          <a:ln>
            <a:noFill/>
          </a:ln>
        </p:spPr>
      </p:pic>
      <p:sp>
        <p:nvSpPr>
          <p:cNvPr id="38" name="TextShape 1"/>
          <p:cNvSpPr txBox="1"/>
          <p:nvPr/>
        </p:nvSpPr>
        <p:spPr>
          <a:xfrm>
            <a:off x="887040" y="5577840"/>
            <a:ext cx="4410720" cy="1188720"/>
          </a:xfrm>
          <a:prstGeom prst="rect">
            <a:avLst/>
          </a:prstGeom>
          <a:noFill/>
          <a:ln>
            <a:noFill/>
          </a:ln>
        </p:spPr>
        <p:txBody>
          <a:bodyPr lIns="36000" tIns="46800" rIns="36000" bIns="46800" anchor="b" anchorCtr="1"/>
          <a:lstStyle/>
          <a:p>
            <a:r>
              <a:rPr lang="en-US" sz="1100" b="0" strike="noStrike" spc="-1">
                <a:solidFill>
                  <a:srgbClr val="000000"/>
                </a:solidFill>
                <a:latin typeface="Arial"/>
              </a:rPr>
              <a:t>Cyrus Vahdatpour. Journal of the American Heart Association. Cardiogenic Shock, Volume: 8, Issue: 8, DOI: (10.1161/JAHA.119.011991) </a:t>
            </a:r>
          </a:p>
        </p:txBody>
      </p:sp>
      <p:sp>
        <p:nvSpPr>
          <p:cNvPr id="39" name="TextShape 2"/>
          <p:cNvSpPr txBox="1"/>
          <p:nvPr/>
        </p:nvSpPr>
        <p:spPr>
          <a:xfrm>
            <a:off x="5294160" y="5394960"/>
            <a:ext cx="3846240" cy="1371600"/>
          </a:xfrm>
          <a:prstGeom prst="rect">
            <a:avLst/>
          </a:prstGeom>
          <a:noFill/>
          <a:ln>
            <a:noFill/>
          </a:ln>
        </p:spPr>
        <p:txBody>
          <a:bodyPr lIns="36000" tIns="46800" rIns="36000" bIns="46800" anchor="b" anchorCtr="1"/>
          <a:lstStyle/>
          <a:p>
            <a:r>
              <a:rPr lang="en-US" sz="1000" b="0" strike="noStrike" spc="-1">
                <a:solidFill>
                  <a:srgbClr val="000000"/>
                </a:solidFill>
                <a:latin typeface="Arial"/>
              </a:rPr>
              <a:t>Copyright © 2019 The Authors. Published on behalf of the American Heart Association, Inc., by Wiley Blackwell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Non Ischemic Causes.png">
            <a:extLst>
              <a:ext uri="{FF2B5EF4-FFF2-40B4-BE49-F238E27FC236}">
                <a16:creationId xmlns:a16="http://schemas.microsoft.com/office/drawing/2014/main" id="{028CA1BE-55AC-4AC7-A47C-606B2190C6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5363"/>
            <a:ext cx="9144000" cy="4865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2941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Main graphic"/>
          <p:cNvPicPr/>
          <p:nvPr/>
        </p:nvPicPr>
        <p:blipFill>
          <a:blip r:embed="rId2"/>
          <a:stretch/>
        </p:blipFill>
        <p:spPr>
          <a:xfrm>
            <a:off x="887040" y="1052736"/>
            <a:ext cx="3739680" cy="3809880"/>
          </a:xfrm>
          <a:prstGeom prst="rect">
            <a:avLst/>
          </a:prstGeom>
          <a:ln>
            <a:noFill/>
          </a:ln>
        </p:spPr>
      </p:pic>
      <p:pic>
        <p:nvPicPr>
          <p:cNvPr id="37" name="logo"/>
          <p:cNvPicPr/>
          <p:nvPr/>
        </p:nvPicPr>
        <p:blipFill>
          <a:blip r:embed="rId3"/>
          <a:stretch/>
        </p:blipFill>
        <p:spPr>
          <a:xfrm>
            <a:off x="274320" y="6035040"/>
            <a:ext cx="360000" cy="475200"/>
          </a:xfrm>
          <a:prstGeom prst="rect">
            <a:avLst/>
          </a:prstGeom>
          <a:ln>
            <a:noFill/>
          </a:ln>
        </p:spPr>
      </p:pic>
      <p:sp>
        <p:nvSpPr>
          <p:cNvPr id="38" name="TextShape 1"/>
          <p:cNvSpPr txBox="1"/>
          <p:nvPr/>
        </p:nvSpPr>
        <p:spPr>
          <a:xfrm>
            <a:off x="887040" y="5577840"/>
            <a:ext cx="4410720" cy="1188720"/>
          </a:xfrm>
          <a:prstGeom prst="rect">
            <a:avLst/>
          </a:prstGeom>
          <a:noFill/>
          <a:ln>
            <a:noFill/>
          </a:ln>
        </p:spPr>
        <p:txBody>
          <a:bodyPr lIns="36000" tIns="46800" rIns="36000" bIns="46800" anchor="b" anchorCtr="1"/>
          <a:lstStyle/>
          <a:p>
            <a:r>
              <a:rPr lang="en-US" sz="1100" b="0" strike="noStrike" spc="-1">
                <a:solidFill>
                  <a:srgbClr val="000000"/>
                </a:solidFill>
                <a:latin typeface="Arial"/>
              </a:rPr>
              <a:t>Cyrus Vahdatpour. Journal of the American Heart Association. Cardiogenic Shock, Volume: 8, Issue: 8, DOI: (10.1161/JAHA.119.011991) </a:t>
            </a:r>
          </a:p>
        </p:txBody>
      </p:sp>
      <p:sp>
        <p:nvSpPr>
          <p:cNvPr id="39" name="TextShape 2"/>
          <p:cNvSpPr txBox="1"/>
          <p:nvPr/>
        </p:nvSpPr>
        <p:spPr>
          <a:xfrm>
            <a:off x="5294160" y="5394960"/>
            <a:ext cx="3846240" cy="1371600"/>
          </a:xfrm>
          <a:prstGeom prst="rect">
            <a:avLst/>
          </a:prstGeom>
          <a:noFill/>
          <a:ln>
            <a:noFill/>
          </a:ln>
        </p:spPr>
        <p:txBody>
          <a:bodyPr lIns="36000" tIns="46800" rIns="36000" bIns="46800" anchor="b" anchorCtr="1"/>
          <a:lstStyle/>
          <a:p>
            <a:r>
              <a:rPr lang="en-US" sz="1600" dirty="0">
                <a:latin typeface="Arial" panose="020B0604020202020204" pitchFamily="34" charset="0"/>
                <a:cs typeface="Arial" panose="020B0604020202020204" pitchFamily="34" charset="0"/>
              </a:rPr>
              <a:t>ECG and coronary angiogram of a 53‐year‐old male who presented following sudden onset of nausea, and syncope. The patient was profoundly hypotensive on arrival and an ECG revealed complete atrioventricular dissociation with junctional bradycardia. Coronary angiography demonstrated (</a:t>
            </a:r>
            <a:r>
              <a:rPr lang="en-US" sz="1600" b="1" dirty="0">
                <a:latin typeface="Arial" panose="020B0604020202020204" pitchFamily="34" charset="0"/>
                <a:cs typeface="Arial" panose="020B0604020202020204" pitchFamily="34" charset="0"/>
              </a:rPr>
              <a:t>A</a:t>
            </a:r>
            <a:r>
              <a:rPr lang="en-US" sz="1600" dirty="0">
                <a:latin typeface="Arial" panose="020B0604020202020204" pitchFamily="34" charset="0"/>
                <a:cs typeface="Arial" panose="020B0604020202020204" pitchFamily="34" charset="0"/>
              </a:rPr>
              <a:t>) a high‐grade proximal LAD stenosis with Thrombolysis in Myocardial Infarction 2 flow and (</a:t>
            </a:r>
            <a:r>
              <a:rPr lang="en-US" sz="1600" b="1" dirty="0">
                <a:latin typeface="Arial" panose="020B0604020202020204" pitchFamily="34" charset="0"/>
                <a:cs typeface="Arial" panose="020B0604020202020204" pitchFamily="34" charset="0"/>
              </a:rPr>
              <a:t>B</a:t>
            </a:r>
            <a:r>
              <a:rPr lang="en-US" sz="1600" dirty="0">
                <a:latin typeface="Arial" panose="020B0604020202020204" pitchFamily="34" charset="0"/>
                <a:cs typeface="Arial" panose="020B0604020202020204" pitchFamily="34" charset="0"/>
              </a:rPr>
              <a:t>) a total thrombotic proximal right coronary artery (RCA) occlusion. An </a:t>
            </a:r>
            <a:r>
              <a:rPr lang="en-US" sz="1600" dirty="0" err="1">
                <a:latin typeface="Arial" panose="020B0604020202020204" pitchFamily="34" charset="0"/>
                <a:cs typeface="Arial" panose="020B0604020202020204" pitchFamily="34" charset="0"/>
              </a:rPr>
              <a:t>Impella</a:t>
            </a:r>
            <a:r>
              <a:rPr lang="en-US" sz="1600" dirty="0">
                <a:latin typeface="Arial" panose="020B0604020202020204" pitchFamily="34" charset="0"/>
                <a:cs typeface="Arial" panose="020B0604020202020204" pitchFamily="34" charset="0"/>
              </a:rPr>
              <a:t> 2.5 was inserted for left ventricular support and PCI to the LAD was performed with a drug eluting stent. He recovered, the </a:t>
            </a:r>
            <a:r>
              <a:rPr lang="en-US" sz="1600" dirty="0" err="1">
                <a:latin typeface="Arial" panose="020B0604020202020204" pitchFamily="34" charset="0"/>
                <a:cs typeface="Arial" panose="020B0604020202020204" pitchFamily="34" charset="0"/>
              </a:rPr>
              <a:t>Impella</a:t>
            </a:r>
            <a:r>
              <a:rPr lang="en-US" sz="1600" dirty="0">
                <a:latin typeface="Arial" panose="020B0604020202020204" pitchFamily="34" charset="0"/>
                <a:cs typeface="Arial" panose="020B0604020202020204" pitchFamily="34" charset="0"/>
              </a:rPr>
              <a:t> was discontinued, and he was discharged. LAD indicates left anterior descending; PCI, percutaneous intervention.</a:t>
            </a:r>
            <a:endParaRPr lang="en-US" sz="1600" b="0" strike="noStrike" spc="-1" dirty="0">
              <a:solidFill>
                <a:srgbClr val="000000"/>
              </a:solidFill>
              <a:latin typeface="Arial" panose="020B0604020202020204" pitchFamily="34" charset="0"/>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1953322-13F4-4CC4-B0BA-9B0A29FAE95B}"/>
              </a:ext>
            </a:extLst>
          </p:cNvPr>
          <p:cNvSpPr>
            <a:spLocks noGrp="1"/>
          </p:cNvSpPr>
          <p:nvPr>
            <p:ph type="title"/>
          </p:nvPr>
        </p:nvSpPr>
        <p:spPr/>
        <p:txBody>
          <a:bodyPr>
            <a:normAutofit/>
          </a:bodyPr>
          <a:lstStyle/>
          <a:p>
            <a:r>
              <a:rPr lang="en-US" sz="1800" dirty="0">
                <a:latin typeface="Arial" panose="020B0604020202020204" pitchFamily="34" charset="0"/>
                <a:cs typeface="Arial" panose="020B0604020202020204" pitchFamily="34" charset="0"/>
              </a:rPr>
              <a:t>The </a:t>
            </a:r>
            <a:r>
              <a:rPr lang="en-US" sz="1800" dirty="0" err="1">
                <a:latin typeface="Arial" panose="020B0604020202020204" pitchFamily="34" charset="0"/>
                <a:cs typeface="Arial" panose="020B0604020202020204" pitchFamily="34" charset="0"/>
              </a:rPr>
              <a:t>Impella</a:t>
            </a:r>
            <a:r>
              <a:rPr lang="en-US" sz="1800" dirty="0">
                <a:latin typeface="Arial" panose="020B0604020202020204" pitchFamily="34" charset="0"/>
                <a:cs typeface="Arial" panose="020B0604020202020204" pitchFamily="34" charset="0"/>
              </a:rPr>
              <a:t> 5.5 with </a:t>
            </a:r>
            <a:r>
              <a:rPr lang="en-US" sz="1800" dirty="0" err="1">
                <a:latin typeface="Arial" panose="020B0604020202020204" pitchFamily="34" charset="0"/>
                <a:cs typeface="Arial" panose="020B0604020202020204" pitchFamily="34" charset="0"/>
              </a:rPr>
              <a:t>SmartAssist</a:t>
            </a:r>
            <a:r>
              <a:rPr lang="en-US" sz="1800" dirty="0">
                <a:latin typeface="Arial" panose="020B0604020202020204" pitchFamily="34" charset="0"/>
                <a:cs typeface="Arial" panose="020B0604020202020204" pitchFamily="34" charset="0"/>
              </a:rPr>
              <a:t> pulls blood from the left ventricle through an inlet area near the tip of the pump and expels blood from the catheter into the ascending aorta.</a:t>
            </a:r>
            <a:endParaRPr lang="uk-UA" sz="1800" dirty="0">
              <a:latin typeface="Arial" panose="020B0604020202020204" pitchFamily="34" charset="0"/>
              <a:cs typeface="Arial" panose="020B0604020202020204" pitchFamily="34" charset="0"/>
            </a:endParaRPr>
          </a:p>
        </p:txBody>
      </p:sp>
      <p:pic>
        <p:nvPicPr>
          <p:cNvPr id="5" name="Місце для вмісту 4">
            <a:extLst>
              <a:ext uri="{FF2B5EF4-FFF2-40B4-BE49-F238E27FC236}">
                <a16:creationId xmlns:a16="http://schemas.microsoft.com/office/drawing/2014/main" id="{0C6B9FEB-52EB-4FD1-A6AE-E01A84AF7C76}"/>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3224576" y="1219200"/>
            <a:ext cx="2694847" cy="4937125"/>
          </a:xfrm>
        </p:spPr>
      </p:pic>
    </p:spTree>
    <p:extLst>
      <p:ext uri="{BB962C8B-B14F-4D97-AF65-F5344CB8AC3E}">
        <p14:creationId xmlns:p14="http://schemas.microsoft.com/office/powerpoint/2010/main" val="8781783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Shape 1"/>
          <p:cNvSpPr txBox="1"/>
          <p:nvPr/>
        </p:nvSpPr>
        <p:spPr>
          <a:xfrm>
            <a:off x="700922" y="6238260"/>
            <a:ext cx="8640000" cy="451800"/>
          </a:xfrm>
          <a:prstGeom prst="rect">
            <a:avLst/>
          </a:prstGeom>
          <a:noFill/>
          <a:ln>
            <a:noFill/>
          </a:ln>
        </p:spPr>
        <p:txBody>
          <a:bodyPr lIns="90000" tIns="45000" rIns="90000" bIns="45000"/>
          <a:lstStyle/>
          <a:p>
            <a:r>
              <a:rPr lang="en-US" sz="1200" b="1" strike="noStrike" spc="-1" dirty="0">
                <a:solidFill>
                  <a:srgbClr val="000000"/>
                </a:solidFill>
                <a:latin typeface="Arial"/>
              </a:rPr>
              <a:t>Behnam N. Tehrani et al. </a:t>
            </a:r>
            <a:r>
              <a:rPr lang="en-US" sz="1200" b="1" i="1" strike="noStrike" spc="-1" dirty="0">
                <a:solidFill>
                  <a:srgbClr val="000000"/>
                </a:solidFill>
                <a:latin typeface="Arial"/>
              </a:rPr>
              <a:t>J Am Coll </a:t>
            </a:r>
            <a:r>
              <a:rPr lang="en-US" sz="1200" b="1" i="1" strike="noStrike" spc="-1" dirty="0" err="1">
                <a:solidFill>
                  <a:srgbClr val="000000"/>
                </a:solidFill>
                <a:latin typeface="Arial"/>
              </a:rPr>
              <a:t>Cardiol</a:t>
            </a:r>
            <a:r>
              <a:rPr lang="en-US" sz="1200" b="1" i="1" strike="noStrike" spc="-1" dirty="0">
                <a:solidFill>
                  <a:srgbClr val="000000"/>
                </a:solidFill>
                <a:latin typeface="Arial"/>
              </a:rPr>
              <a:t> HF</a:t>
            </a:r>
            <a:r>
              <a:rPr lang="en-US" sz="1200" b="1" strike="noStrike" spc="-1" dirty="0">
                <a:solidFill>
                  <a:srgbClr val="000000"/>
                </a:solidFill>
                <a:latin typeface="Arial"/>
              </a:rPr>
              <a:t> 2020; 8:879-891.</a:t>
            </a:r>
            <a:endParaRPr lang="en-US" sz="1200" b="0" strike="noStrike" spc="-1" dirty="0">
              <a:solidFill>
                <a:srgbClr val="000000"/>
              </a:solidFill>
              <a:latin typeface="Arial"/>
            </a:endParaRPr>
          </a:p>
        </p:txBody>
      </p:sp>
      <p:pic>
        <p:nvPicPr>
          <p:cNvPr id="39" name="Main graphic"/>
          <p:cNvPicPr/>
          <p:nvPr/>
        </p:nvPicPr>
        <p:blipFill>
          <a:blip r:embed="rId2"/>
          <a:stretch/>
        </p:blipFill>
        <p:spPr>
          <a:xfrm>
            <a:off x="1475656" y="1196752"/>
            <a:ext cx="6624736" cy="4779068"/>
          </a:xfrm>
          <a:prstGeom prst="rect">
            <a:avLst/>
          </a:prstGeom>
          <a:ln>
            <a:noFill/>
          </a:ln>
        </p:spPr>
      </p:pic>
      <p:sp>
        <p:nvSpPr>
          <p:cNvPr id="40" name="TextShape 2"/>
          <p:cNvSpPr txBox="1"/>
          <p:nvPr/>
        </p:nvSpPr>
        <p:spPr>
          <a:xfrm>
            <a:off x="365760" y="6400800"/>
            <a:ext cx="3757320" cy="355680"/>
          </a:xfrm>
          <a:prstGeom prst="rect">
            <a:avLst/>
          </a:prstGeom>
          <a:noFill/>
          <a:ln>
            <a:noFill/>
          </a:ln>
        </p:spPr>
        <p:txBody>
          <a:bodyPr lIns="90000" tIns="45000" rIns="90000" bIns="45000"/>
          <a:lstStyle/>
          <a:p>
            <a:r>
              <a:rPr lang="en-US" sz="1000" b="0" i="1" strike="noStrike" spc="-1" baseline="-25000">
                <a:solidFill>
                  <a:srgbClr val="000000"/>
                </a:solidFill>
                <a:latin typeface="Arial"/>
              </a:rPr>
              <a:t>2020 American College of Cardiology Foundation</a:t>
            </a:r>
            <a:endParaRPr lang="en-US" sz="1000" b="0" strike="noStrike" spc="-1">
              <a:solidFill>
                <a:srgbClr val="000000"/>
              </a:solidFill>
              <a:latin typeface="Arial"/>
            </a:endParaRPr>
          </a:p>
        </p:txBody>
      </p:sp>
      <p:pic>
        <p:nvPicPr>
          <p:cNvPr id="41" name="Journal Logo"/>
          <p:cNvPicPr/>
          <p:nvPr/>
        </p:nvPicPr>
        <p:blipFill>
          <a:blip r:embed="rId3"/>
          <a:stretch/>
        </p:blipFill>
        <p:spPr>
          <a:xfrm>
            <a:off x="6941520" y="6107040"/>
            <a:ext cx="2166480" cy="714240"/>
          </a:xfrm>
          <a:prstGeom prst="rect">
            <a:avLst/>
          </a:prstGeom>
          <a:ln>
            <a:noFill/>
          </a:ln>
        </p:spPr>
      </p:pic>
      <p:sp>
        <p:nvSpPr>
          <p:cNvPr id="2" name="Прямокутник 1">
            <a:extLst>
              <a:ext uri="{FF2B5EF4-FFF2-40B4-BE49-F238E27FC236}">
                <a16:creationId xmlns:a16="http://schemas.microsoft.com/office/drawing/2014/main" id="{301DBEF2-8EF7-4A7E-86B8-1493DA3401AE}"/>
              </a:ext>
            </a:extLst>
          </p:cNvPr>
          <p:cNvSpPr/>
          <p:nvPr/>
        </p:nvSpPr>
        <p:spPr>
          <a:xfrm>
            <a:off x="899592" y="101520"/>
            <a:ext cx="7416824" cy="1169551"/>
          </a:xfrm>
          <a:prstGeom prst="rect">
            <a:avLst/>
          </a:prstGeom>
        </p:spPr>
        <p:txBody>
          <a:bodyPr wrap="square">
            <a:spAutoFit/>
          </a:bodyPr>
          <a:lstStyle/>
          <a:p>
            <a:r>
              <a:rPr lang="en-GB" sz="1000" b="1" dirty="0">
                <a:solidFill>
                  <a:srgbClr val="000000"/>
                </a:solidFill>
                <a:latin typeface="Arial" panose="020B0604020202020204" pitchFamily="34" charset="0"/>
                <a:cs typeface="Arial" panose="020B0604020202020204" pitchFamily="34" charset="0"/>
              </a:rPr>
              <a:t>Current Mechanical Circulatory Support Devices Used for the Treatment of Cardiogenic Shock</a:t>
            </a:r>
          </a:p>
          <a:p>
            <a:r>
              <a:rPr lang="en-GB" sz="1000" dirty="0">
                <a:solidFill>
                  <a:srgbClr val="757575"/>
                </a:solidFill>
                <a:latin typeface="Arial" panose="020B0604020202020204" pitchFamily="34" charset="0"/>
                <a:cs typeface="Arial" panose="020B0604020202020204" pitchFamily="34" charset="0"/>
              </a:rPr>
              <a:t>The hemodynamic profiles of the various circulatory support devices available for treatment of cardiogenic shock. ADHF = acute decompensated heart failure; AMI = acute myocardial infarction; AO = aorta; Bi-V = biventricular; CS = cardiogenic shock; FA = femoral artery; FDA = Food and Drug Administration; HR-PCI = high risk percutaneous coronary intervention; IABP = intra-aortic balloon pump; IJ = internal jugular; LA = left atrium; LV = left ventricular; LVAD = left ventricular assist device; PA = pulmonary artery; RA = right atrium; RPM = revolutions per minute; RV = right ventricular; RVF = right ventricular failure; VA-ECMO = </a:t>
            </a:r>
            <a:r>
              <a:rPr lang="en-GB" sz="1000" dirty="0" err="1">
                <a:solidFill>
                  <a:srgbClr val="757575"/>
                </a:solidFill>
                <a:latin typeface="Arial" panose="020B0604020202020204" pitchFamily="34" charset="0"/>
                <a:cs typeface="Arial" panose="020B0604020202020204" pitchFamily="34" charset="0"/>
              </a:rPr>
              <a:t>venoarterial</a:t>
            </a:r>
            <a:r>
              <a:rPr lang="en-GB" sz="1000" dirty="0">
                <a:solidFill>
                  <a:srgbClr val="757575"/>
                </a:solidFill>
                <a:latin typeface="Arial" panose="020B0604020202020204" pitchFamily="34" charset="0"/>
                <a:cs typeface="Arial" panose="020B0604020202020204" pitchFamily="34" charset="0"/>
              </a:rPr>
              <a:t> extracorporeal membrane oxygenation. </a:t>
            </a:r>
            <a:endParaRPr lang="en-GB" sz="1000" b="0" i="0" dirty="0">
              <a:solidFill>
                <a:srgbClr val="757575"/>
              </a:solidFill>
              <a:effectLst/>
              <a:latin typeface="Arial" panose="020B0604020202020204" pitchFamily="34" charset="0"/>
              <a:cs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7138233" y="357166"/>
            <a:ext cx="1505733" cy="461665"/>
          </a:xfrm>
          <a:prstGeom prst="rect">
            <a:avLst/>
          </a:prstGeom>
        </p:spPr>
        <p:txBody>
          <a:bodyPr wrap="square">
            <a:spAutoFit/>
          </a:bodyPr>
          <a:lstStyle/>
          <a:p>
            <a:r>
              <a:rPr lang="en-US" sz="2400" dirty="0">
                <a:solidFill>
                  <a:srgbClr val="002060"/>
                </a:solidFill>
              </a:rPr>
              <a:t>Patient A</a:t>
            </a:r>
            <a:r>
              <a:rPr lang="uk-UA" sz="2400" dirty="0">
                <a:solidFill>
                  <a:srgbClr val="002060"/>
                </a:solidFill>
              </a:rPr>
              <a:t> .</a:t>
            </a:r>
          </a:p>
        </p:txBody>
      </p:sp>
      <p:sp>
        <p:nvSpPr>
          <p:cNvPr id="5" name="Прямокутник 4"/>
          <p:cNvSpPr/>
          <p:nvPr/>
        </p:nvSpPr>
        <p:spPr>
          <a:xfrm>
            <a:off x="428596" y="1155688"/>
            <a:ext cx="8143932" cy="4708981"/>
          </a:xfrm>
          <a:prstGeom prst="rect">
            <a:avLst/>
          </a:prstGeom>
        </p:spPr>
        <p:txBody>
          <a:bodyPr wrap="square">
            <a:spAutoFit/>
          </a:bodyPr>
          <a:lstStyle/>
          <a:p>
            <a:pPr algn="just">
              <a:buFont typeface="Arial" pitchFamily="34" charset="0"/>
              <a:buChar char="•"/>
            </a:pPr>
            <a:r>
              <a:rPr lang="en-US" sz="2000" dirty="0"/>
              <a:t>Was admitted to cardiology department 20 min ago with complaints on heaviness behind the breastbone, palpitation, general weakness, “fog before the eyes”.</a:t>
            </a:r>
            <a:endParaRPr lang="uk-UA" sz="2000" dirty="0"/>
          </a:p>
          <a:p>
            <a:pPr algn="just"/>
            <a:endParaRPr lang="uk-UA" sz="2000" dirty="0"/>
          </a:p>
          <a:p>
            <a:pPr algn="just">
              <a:buFont typeface="Arial" pitchFamily="34" charset="0"/>
              <a:buChar char="•"/>
            </a:pPr>
            <a:r>
              <a:rPr lang="en-US" sz="2000" dirty="0"/>
              <a:t>Got sick 2 hours ago, after significant physical overload (carrying appr. 15 kg in both hands for a distance of more than 1 km during heatwave). Noticed intensive chest pain with irradiation to left arm. At this time, the patient had already reached home, took </a:t>
            </a:r>
            <a:r>
              <a:rPr lang="en-US" sz="2000" dirty="0" err="1"/>
              <a:t>Corvalol</a:t>
            </a:r>
            <a:r>
              <a:rPr lang="en-US" sz="2000" dirty="0"/>
              <a:t> and </a:t>
            </a:r>
            <a:r>
              <a:rPr lang="en-US" sz="2000" dirty="0" err="1"/>
              <a:t>Spasmalgon</a:t>
            </a:r>
            <a:r>
              <a:rPr lang="en-US" sz="2000" dirty="0"/>
              <a:t>. </a:t>
            </a:r>
            <a:endParaRPr lang="uk-UA" sz="2000" dirty="0"/>
          </a:p>
          <a:p>
            <a:pPr algn="just"/>
            <a:endParaRPr lang="uk-UA" sz="2000" dirty="0"/>
          </a:p>
          <a:p>
            <a:pPr algn="just">
              <a:buFont typeface="Arial" pitchFamily="34" charset="0"/>
              <a:buChar char="•"/>
            </a:pPr>
            <a:r>
              <a:rPr lang="en-US" sz="2000" dirty="0"/>
              <a:t>Taking into account absence of relief, the patient called cardiology ambulance 1 hour later. STEMI was diagnosed. </a:t>
            </a:r>
            <a:r>
              <a:rPr lang="en-US" sz="2000" dirty="0" err="1"/>
              <a:t>Promedolol</a:t>
            </a:r>
            <a:r>
              <a:rPr lang="en-US" sz="2000" dirty="0"/>
              <a:t> </a:t>
            </a:r>
            <a:r>
              <a:rPr lang="en-US" sz="2000" dirty="0" err="1"/>
              <a:t>anaesthesia</a:t>
            </a:r>
            <a:r>
              <a:rPr lang="en-US" sz="2000" dirty="0"/>
              <a:t> was performed, and the patient was given 325 mg of aspirin orally. The patient was </a:t>
            </a:r>
            <a:r>
              <a:rPr lang="en-US" sz="2000" dirty="0" err="1"/>
              <a:t>hospitalised</a:t>
            </a:r>
            <a:r>
              <a:rPr lang="en-US" sz="2000" dirty="0"/>
              <a:t>.</a:t>
            </a:r>
            <a:endParaRPr lang="uk-UA" sz="2000" dirty="0"/>
          </a:p>
          <a:p>
            <a:pPr algn="just">
              <a:buFont typeface="Arial" pitchFamily="34" charset="0"/>
              <a:buChar char="•"/>
            </a:pPr>
            <a:r>
              <a:rPr lang="en-US" sz="2000" dirty="0"/>
              <a:t>During the transport and in the hospital, the above complaints were added to the sternum pain.</a:t>
            </a:r>
            <a:endParaRPr lang="uk-UA"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Инфаркт миокарда: передне-перегородочный и передне-распространенный"/>
          <p:cNvPicPr>
            <a:picLocks noChangeAspect="1" noChangeArrowheads="1"/>
          </p:cNvPicPr>
          <p:nvPr/>
        </p:nvPicPr>
        <p:blipFill>
          <a:blip r:embed="rId2" cstate="print"/>
          <a:srcRect/>
          <a:stretch>
            <a:fillRect/>
          </a:stretch>
        </p:blipFill>
        <p:spPr bwMode="auto">
          <a:xfrm>
            <a:off x="357158" y="2327426"/>
            <a:ext cx="8429684" cy="2641301"/>
          </a:xfrm>
          <a:prstGeom prst="rect">
            <a:avLst/>
          </a:prstGeom>
          <a:noFill/>
        </p:spPr>
      </p:pic>
      <p:sp>
        <p:nvSpPr>
          <p:cNvPr id="5" name="Прямокутник 4"/>
          <p:cNvSpPr/>
          <p:nvPr/>
        </p:nvSpPr>
        <p:spPr>
          <a:xfrm>
            <a:off x="7138233" y="357166"/>
            <a:ext cx="1505733" cy="461665"/>
          </a:xfrm>
          <a:prstGeom prst="rect">
            <a:avLst/>
          </a:prstGeom>
        </p:spPr>
        <p:txBody>
          <a:bodyPr wrap="square">
            <a:spAutoFit/>
          </a:bodyPr>
          <a:lstStyle/>
          <a:p>
            <a:r>
              <a:rPr lang="uk-UA" sz="2400" dirty="0">
                <a:solidFill>
                  <a:srgbClr val="002060"/>
                </a:solidFill>
              </a:rPr>
              <a:t>Пацієнт А.</a:t>
            </a:r>
          </a:p>
        </p:txBody>
      </p:sp>
      <p:cxnSp>
        <p:nvCxnSpPr>
          <p:cNvPr id="7" name="Пряма зі стрілкою 6"/>
          <p:cNvCxnSpPr/>
          <p:nvPr/>
        </p:nvCxnSpPr>
        <p:spPr>
          <a:xfrm rot="5400000">
            <a:off x="5464975" y="2536025"/>
            <a:ext cx="214314" cy="142876"/>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9" name="Пряма зі стрілкою 8"/>
          <p:cNvCxnSpPr/>
          <p:nvPr/>
        </p:nvCxnSpPr>
        <p:spPr>
          <a:xfrm rot="5400000">
            <a:off x="5536413" y="3321843"/>
            <a:ext cx="214314" cy="142876"/>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Пряма зі стрілкою 9"/>
          <p:cNvCxnSpPr/>
          <p:nvPr/>
        </p:nvCxnSpPr>
        <p:spPr>
          <a:xfrm rot="5400000">
            <a:off x="5536413" y="4179099"/>
            <a:ext cx="214314" cy="142876"/>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Пряма зі стрілкою 10"/>
          <p:cNvCxnSpPr/>
          <p:nvPr/>
        </p:nvCxnSpPr>
        <p:spPr>
          <a:xfrm rot="5400000">
            <a:off x="7322363" y="2536025"/>
            <a:ext cx="214314" cy="142876"/>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7138233" y="357166"/>
            <a:ext cx="1505733" cy="461665"/>
          </a:xfrm>
          <a:prstGeom prst="rect">
            <a:avLst/>
          </a:prstGeom>
        </p:spPr>
        <p:txBody>
          <a:bodyPr wrap="square">
            <a:spAutoFit/>
          </a:bodyPr>
          <a:lstStyle/>
          <a:p>
            <a:r>
              <a:rPr lang="uk-UA" sz="2400">
                <a:solidFill>
                  <a:srgbClr val="002060"/>
                </a:solidFill>
              </a:rPr>
              <a:t> </a:t>
            </a:r>
            <a:r>
              <a:rPr lang="uk-UA" sz="2400" dirty="0">
                <a:solidFill>
                  <a:srgbClr val="002060"/>
                </a:solidFill>
              </a:rPr>
              <a:t>А.</a:t>
            </a:r>
          </a:p>
        </p:txBody>
      </p:sp>
      <p:sp>
        <p:nvSpPr>
          <p:cNvPr id="3073" name="Rectangle 1"/>
          <p:cNvSpPr>
            <a:spLocks noChangeArrowheads="1"/>
          </p:cNvSpPr>
          <p:nvPr/>
        </p:nvSpPr>
        <p:spPr bwMode="auto">
          <a:xfrm>
            <a:off x="571472" y="1274850"/>
            <a:ext cx="8143932"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buFontTx/>
              <a:buChar char="•"/>
            </a:pPr>
            <a:r>
              <a:rPr lang="en-US" sz="2000" dirty="0">
                <a:ea typeface="Calibri" pitchFamily="34" charset="0"/>
                <a:cs typeface="Times New Roman" pitchFamily="18" charset="0"/>
              </a:rPr>
              <a:t>General condition of the patient is serious </a:t>
            </a:r>
          </a:p>
          <a:p>
            <a:pPr lvl="0" fontAlgn="base">
              <a:spcBef>
                <a:spcPct val="0"/>
              </a:spcBef>
              <a:spcAft>
                <a:spcPct val="0"/>
              </a:spcAft>
            </a:pPr>
            <a:endParaRPr lang="en-US" sz="2000" dirty="0">
              <a:ea typeface="Calibri" pitchFamily="34" charset="0"/>
              <a:cs typeface="Times New Roman" pitchFamily="18" charset="0"/>
            </a:endParaRPr>
          </a:p>
          <a:p>
            <a:pPr lvl="0" fontAlgn="base">
              <a:spcBef>
                <a:spcPct val="0"/>
              </a:spcBef>
              <a:spcAft>
                <a:spcPct val="0"/>
              </a:spcAft>
              <a:buFontTx/>
              <a:buChar char="•"/>
            </a:pPr>
            <a:r>
              <a:rPr lang="en-US" sz="2000" dirty="0">
                <a:ea typeface="Calibri" pitchFamily="34" charset="0"/>
                <a:cs typeface="Times New Roman" pitchFamily="18" charset="0"/>
              </a:rPr>
              <a:t>The patient is somewhat inhibited, in a stupor, but consciousness is preserved</a:t>
            </a:r>
          </a:p>
          <a:p>
            <a:pPr lvl="0" fontAlgn="base">
              <a:spcBef>
                <a:spcPct val="0"/>
              </a:spcBef>
              <a:spcAft>
                <a:spcPct val="0"/>
              </a:spcAft>
            </a:pPr>
            <a:endParaRPr lang="en-US" sz="2000" dirty="0">
              <a:ea typeface="Calibri" pitchFamily="34" charset="0"/>
              <a:cs typeface="Times New Roman" pitchFamily="18" charset="0"/>
            </a:endParaRPr>
          </a:p>
          <a:p>
            <a:pPr lvl="0" fontAlgn="base">
              <a:spcBef>
                <a:spcPct val="0"/>
              </a:spcBef>
              <a:spcAft>
                <a:spcPct val="0"/>
              </a:spcAft>
              <a:buFontTx/>
              <a:buChar char="•"/>
            </a:pPr>
            <a:r>
              <a:rPr lang="en-US" sz="2000" dirty="0">
                <a:ea typeface="Calibri" pitchFamily="34" charset="0"/>
                <a:cs typeface="Times New Roman" pitchFamily="18" charset="0"/>
              </a:rPr>
              <a:t>Acrocyanosis, skin is moist, cold</a:t>
            </a:r>
          </a:p>
          <a:p>
            <a:pPr lvl="0" fontAlgn="base">
              <a:spcBef>
                <a:spcPct val="0"/>
              </a:spcBef>
              <a:spcAft>
                <a:spcPct val="0"/>
              </a:spcAft>
            </a:pPr>
            <a:endParaRPr lang="en-US" sz="2000" dirty="0">
              <a:ea typeface="Calibri" pitchFamily="34" charset="0"/>
              <a:cs typeface="Times New Roman" pitchFamily="18" charset="0"/>
            </a:endParaRPr>
          </a:p>
          <a:p>
            <a:pPr lvl="0" fontAlgn="base">
              <a:spcBef>
                <a:spcPct val="0"/>
              </a:spcBef>
              <a:spcAft>
                <a:spcPct val="0"/>
              </a:spcAft>
              <a:buFontTx/>
              <a:buChar char="•"/>
            </a:pPr>
            <a:r>
              <a:rPr lang="en-US" sz="2000" dirty="0">
                <a:ea typeface="Calibri" pitchFamily="34" charset="0"/>
                <a:cs typeface="Times New Roman" pitchFamily="18" charset="0"/>
              </a:rPr>
              <a:t>The pulse on the radial arteries is threadlike, rhythmic, heart rate - 124 per 1 minute, blood pressure - 82/50 mm Hg.</a:t>
            </a:r>
          </a:p>
          <a:p>
            <a:pPr lvl="0" fontAlgn="base">
              <a:spcBef>
                <a:spcPct val="0"/>
              </a:spcBef>
              <a:spcAft>
                <a:spcPct val="0"/>
              </a:spcAft>
            </a:pPr>
            <a:endParaRPr lang="en-US" sz="2000" dirty="0">
              <a:ea typeface="Calibri" pitchFamily="34" charset="0"/>
              <a:cs typeface="Times New Roman" pitchFamily="18" charset="0"/>
            </a:endParaRPr>
          </a:p>
          <a:p>
            <a:pPr lvl="0" fontAlgn="base">
              <a:spcBef>
                <a:spcPct val="0"/>
              </a:spcBef>
              <a:spcAft>
                <a:spcPct val="0"/>
              </a:spcAft>
              <a:buFontTx/>
              <a:buChar char="•"/>
            </a:pPr>
            <a:r>
              <a:rPr lang="en-US" sz="2000" dirty="0">
                <a:ea typeface="Calibri" pitchFamily="34" charset="0"/>
                <a:cs typeface="Times New Roman" pitchFamily="18" charset="0"/>
              </a:rPr>
              <a:t>A small number of scattered dry rales + weakening of breathing in the basal lungs, respiratory rate - 24 per 1 min. </a:t>
            </a:r>
          </a:p>
          <a:p>
            <a:pPr lvl="0" fontAlgn="base">
              <a:spcBef>
                <a:spcPct val="0"/>
              </a:spcBef>
              <a:spcAft>
                <a:spcPct val="0"/>
              </a:spcAft>
            </a:pPr>
            <a:endParaRPr lang="en-US" sz="2000" dirty="0">
              <a:ea typeface="Calibri" pitchFamily="34" charset="0"/>
              <a:cs typeface="Times New Roman" pitchFamily="18" charset="0"/>
            </a:endParaRPr>
          </a:p>
          <a:p>
            <a:pPr lvl="0" fontAlgn="base">
              <a:spcBef>
                <a:spcPct val="0"/>
              </a:spcBef>
              <a:spcAft>
                <a:spcPct val="0"/>
              </a:spcAft>
              <a:buFontTx/>
              <a:buChar char="•"/>
            </a:pPr>
            <a:r>
              <a:rPr lang="en-US" sz="2000" dirty="0">
                <a:ea typeface="Calibri" pitchFamily="34" charset="0"/>
                <a:cs typeface="Times New Roman" pitchFamily="18" charset="0"/>
              </a:rPr>
              <a:t>According to the patient, the last urination was 5 hours ago, during bladder </a:t>
            </a:r>
            <a:r>
              <a:rPr lang="en-US" sz="2000" dirty="0" err="1">
                <a:ea typeface="Calibri" pitchFamily="34" charset="0"/>
                <a:cs typeface="Times New Roman" pitchFamily="18" charset="0"/>
              </a:rPr>
              <a:t>catheterisation</a:t>
            </a:r>
            <a:r>
              <a:rPr lang="en-US" sz="2000" dirty="0">
                <a:ea typeface="Calibri" pitchFamily="34" charset="0"/>
                <a:cs typeface="Times New Roman" pitchFamily="18" charset="0"/>
              </a:rPr>
              <a:t> the amount of urine obtained was 50 ml</a:t>
            </a:r>
            <a:endParaRPr kumimoji="0" lang="uk-UA" sz="2000" b="0" i="0" u="none" strike="noStrike" cap="none" normalizeH="0" baseline="0" dirty="0">
              <a:ln>
                <a:noFill/>
              </a:ln>
              <a:solidFill>
                <a:schemeClr val="tx1"/>
              </a:solidFill>
              <a:effectLst/>
              <a:cs typeface="Arial" pitchFamily="34" charset="0"/>
            </a:endParaRPr>
          </a:p>
        </p:txBody>
      </p:sp>
      <p:pic>
        <p:nvPicPr>
          <p:cNvPr id="3" name="Рисунок 2">
            <a:extLst>
              <a:ext uri="{FF2B5EF4-FFF2-40B4-BE49-F238E27FC236}">
                <a16:creationId xmlns:a16="http://schemas.microsoft.com/office/drawing/2014/main" id="{5D21D997-ACD6-4288-B89F-3B498E1272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8514"/>
            <a:ext cx="9144000" cy="646097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B358145-3BA0-472F-AF9D-67585D707235}"/>
              </a:ext>
            </a:extLst>
          </p:cNvPr>
          <p:cNvPicPr>
            <a:picLocks noChangeAspect="1"/>
          </p:cNvPicPr>
          <p:nvPr/>
        </p:nvPicPr>
        <p:blipFill>
          <a:blip r:embed="rId2"/>
          <a:stretch>
            <a:fillRect/>
          </a:stretch>
        </p:blipFill>
        <p:spPr>
          <a:xfrm>
            <a:off x="730830" y="116632"/>
            <a:ext cx="7344816" cy="5997460"/>
          </a:xfrm>
          <a:prstGeom prst="rect">
            <a:avLst/>
          </a:prstGeom>
        </p:spPr>
      </p:pic>
      <p:sp>
        <p:nvSpPr>
          <p:cNvPr id="3" name="Прямокутник 2">
            <a:extLst>
              <a:ext uri="{FF2B5EF4-FFF2-40B4-BE49-F238E27FC236}">
                <a16:creationId xmlns:a16="http://schemas.microsoft.com/office/drawing/2014/main" id="{B3078037-6E89-46C8-B3B6-08F9EEA5EF73}"/>
              </a:ext>
            </a:extLst>
          </p:cNvPr>
          <p:cNvSpPr/>
          <p:nvPr/>
        </p:nvSpPr>
        <p:spPr>
          <a:xfrm>
            <a:off x="251520" y="6237312"/>
            <a:ext cx="8892480" cy="707886"/>
          </a:xfrm>
          <a:prstGeom prst="rect">
            <a:avLst/>
          </a:prstGeom>
        </p:spPr>
        <p:txBody>
          <a:bodyPr wrap="square">
            <a:spAutoFit/>
          </a:bodyPr>
          <a:lstStyle/>
          <a:p>
            <a:r>
              <a:rPr lang="en-GB" sz="1000" dirty="0">
                <a:latin typeface="Arial" panose="020B0604020202020204" pitchFamily="34" charset="0"/>
                <a:cs typeface="Arial" panose="020B0604020202020204" pitchFamily="34" charset="0"/>
              </a:rPr>
              <a:t>The Society for Cardiovascular Angiography and Interventions classification </a:t>
            </a:r>
            <a:r>
              <a:rPr lang="en-GB" sz="1000" dirty="0" err="1">
                <a:latin typeface="Arial" panose="020B0604020202020204" pitchFamily="34" charset="0"/>
                <a:cs typeface="Arial" panose="020B0604020202020204" pitchFamily="34" charset="0"/>
              </a:rPr>
              <a:t>scheme.CS</a:t>
            </a:r>
            <a:r>
              <a:rPr lang="en-GB" sz="1000" dirty="0">
                <a:latin typeface="Arial" panose="020B0604020202020204" pitchFamily="34" charset="0"/>
                <a:cs typeface="Arial" panose="020B0604020202020204" pitchFamily="34" charset="0"/>
              </a:rPr>
              <a:t>: cardiogenic shock; JVP: jugular venous pressure; SBP: systolic blood pressure; CVP: central venous pressure; PA sat: pulmonary artery saturation; BNP: brain natriuretic peptide; MAP: mean arterial pressure; PCWP: pulmonary capillary wedge pressure; RAP: right atrial pressure; PAPI: pulmonary artery </a:t>
            </a:r>
            <a:r>
              <a:rPr lang="en-GB" sz="1000" dirty="0" err="1">
                <a:latin typeface="Arial" panose="020B0604020202020204" pitchFamily="34" charset="0"/>
                <a:cs typeface="Arial" panose="020B0604020202020204" pitchFamily="34" charset="0"/>
              </a:rPr>
              <a:t>pulsatility</a:t>
            </a:r>
            <a:r>
              <a:rPr lang="en-GB" sz="1000" dirty="0">
                <a:latin typeface="Arial" panose="020B0604020202020204" pitchFamily="34" charset="0"/>
                <a:cs typeface="Arial" panose="020B0604020202020204" pitchFamily="34" charset="0"/>
              </a:rPr>
              <a:t> index; GFR: glomerular filtration rate; LFT: liver function test; CPR: cardiopulmonary resuscitation; ECMO: extracorporeal membrane oxygenation; </a:t>
            </a:r>
            <a:r>
              <a:rPr lang="en-GB" sz="1000" dirty="0" err="1">
                <a:latin typeface="Arial" panose="020B0604020202020204" pitchFamily="34" charset="0"/>
                <a:cs typeface="Arial" panose="020B0604020202020204" pitchFamily="34" charset="0"/>
              </a:rPr>
              <a:t>BiPaP</a:t>
            </a:r>
            <a:r>
              <a:rPr lang="en-GB" sz="1000" dirty="0">
                <a:latin typeface="Arial" panose="020B0604020202020204" pitchFamily="34" charset="0"/>
                <a:cs typeface="Arial" panose="020B0604020202020204" pitchFamily="34" charset="0"/>
              </a:rPr>
              <a:t>: bilevel positive airway pressure</a:t>
            </a:r>
            <a:endParaRPr lang="uk-UA"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378360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igure 1">
            <a:extLst>
              <a:ext uri="{FF2B5EF4-FFF2-40B4-BE49-F238E27FC236}">
                <a16:creationId xmlns:a16="http://schemas.microsoft.com/office/drawing/2014/main" id="{48F1E1C9-C088-4532-95A2-A9AE56E87E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7250"/>
            <a:ext cx="9144000" cy="5141913"/>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кутник 1">
            <a:extLst>
              <a:ext uri="{FF2B5EF4-FFF2-40B4-BE49-F238E27FC236}">
                <a16:creationId xmlns:a16="http://schemas.microsoft.com/office/drawing/2014/main" id="{3471278C-8CF8-4665-AF73-2B51E8210DDF}"/>
              </a:ext>
            </a:extLst>
          </p:cNvPr>
          <p:cNvSpPr/>
          <p:nvPr/>
        </p:nvSpPr>
        <p:spPr>
          <a:xfrm>
            <a:off x="1691680" y="6093296"/>
            <a:ext cx="6984776" cy="646331"/>
          </a:xfrm>
          <a:prstGeom prst="rect">
            <a:avLst/>
          </a:prstGeom>
        </p:spPr>
        <p:txBody>
          <a:bodyPr wrap="square">
            <a:spAutoFit/>
          </a:bodyPr>
          <a:lstStyle/>
          <a:p>
            <a:r>
              <a:rPr lang="en-US" i="1" dirty="0">
                <a:solidFill>
                  <a:srgbClr val="222122"/>
                </a:solidFill>
                <a:latin typeface="Acto"/>
              </a:rPr>
              <a:t>Photo Credit: Sinha SS. SCAI stage across hospitalization and in-hospital mortality among cardiogenic shock patients. Presented at: THT 2022.</a:t>
            </a:r>
            <a:endParaRPr lang="uk-UA" dirty="0"/>
          </a:p>
        </p:txBody>
      </p:sp>
    </p:spTree>
    <p:extLst>
      <p:ext uri="{BB962C8B-B14F-4D97-AF65-F5344CB8AC3E}">
        <p14:creationId xmlns:p14="http://schemas.microsoft.com/office/powerpoint/2010/main" val="34835829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
            <a:extLst>
              <a:ext uri="{FF2B5EF4-FFF2-40B4-BE49-F238E27FC236}">
                <a16:creationId xmlns:a16="http://schemas.microsoft.com/office/drawing/2014/main" id="{8784378B-C0A9-4CA9-9B94-4028C40224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0"/>
            <a:ext cx="734481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8289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3"/>
          <p:cNvSpPr>
            <a:spLocks noGrp="1"/>
          </p:cNvSpPr>
          <p:nvPr>
            <p:ph type="ftr" idx="10"/>
          </p:nvPr>
        </p:nvSpPr>
        <p:spPr>
          <a:xfrm>
            <a:off x="0" y="6245224"/>
            <a:ext cx="7677150" cy="612776"/>
          </a:xfrm>
          <a:prstGeom prst="rect">
            <a:avLst/>
          </a:prstGeom>
          <a:noFill/>
          <a:ln>
            <a:noFill/>
            <a:miter lim="800000"/>
          </a:ln>
        </p:spPr>
        <p:txBody>
          <a:bodyPr lIns="180000" tIns="0" rIns="180000" bIns="0" anchor="ctr" anchorCtr="0">
            <a:no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en-US" altLang="en-US" sz="16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en-US" altLang="en-US" sz="14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en-US" altLang="en-US" sz="12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en-US" altLang="en-US" sz="12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en-US" altLang="en-US" sz="1100" b="0" i="0" u="none"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9pPr>
          </a:lstStyle>
          <a:p>
            <a:pPr marL="0" lvl="0" indent="0" eaLnBrk="1" hangingPunct="1">
              <a:spcBef>
                <a:spcPct val="0"/>
              </a:spcBef>
              <a:spcAft>
                <a:spcPts val="600"/>
              </a:spcAft>
              <a:buNone/>
            </a:pPr>
            <a:r>
              <a:rPr lang="en-US" altLang="en-US" sz="1000" i="1">
                <a:solidFill>
                  <a:srgbClr val="333333"/>
                </a:solidFill>
              </a:rPr>
              <a:t>Eur Heart J</a:t>
            </a:r>
            <a:r>
              <a:rPr lang="en-US" altLang="en-US" sz="1000">
                <a:solidFill>
                  <a:srgbClr val="333333"/>
                </a:solidFill>
              </a:rPr>
              <a:t>, Volume 42, Issue 36, 21 September 2021, Pages 3599–3726, </a:t>
            </a:r>
            <a:r>
              <a:rPr lang="en-US" altLang="en-US" sz="1000">
                <a:solidFill>
                  <a:srgbClr val="333333"/>
                </a:solidFill>
                <a:hlinkClick r:id="rId3"/>
              </a:rPr>
              <a:t>https://doi.org/10.1093/eurheartj/ehab368</a:t>
            </a:r>
            <a:endParaRPr lang="en-US" altLang="en-US" sz="1000">
              <a:solidFill>
                <a:srgbClr val="333333"/>
              </a:solidFill>
            </a:endParaRPr>
          </a:p>
          <a:p>
            <a:pPr marL="0" lvl="0" indent="0" eaLnBrk="1" hangingPunct="1">
              <a:spcBef>
                <a:spcPct val="0"/>
              </a:spcBef>
              <a:spcAft>
                <a:spcPts val="600"/>
              </a:spcAft>
              <a:buFontTx/>
              <a:buNone/>
            </a:pPr>
            <a:r>
              <a:rPr lang="en-US" altLang="en-US" sz="800">
                <a:solidFill>
                  <a:srgbClr val="2A2A2A"/>
                </a:solidFill>
              </a:rPr>
              <a:t>The content of this slide may be subject to copyright: please see the slide notes for details.</a:t>
            </a:r>
            <a:endParaRPr lang="en-US" altLang="en-US" sz="800">
              <a:solidFill>
                <a:srgbClr val="333333"/>
              </a:solidFill>
            </a:endParaRPr>
          </a:p>
        </p:txBody>
      </p:sp>
      <p:sp>
        <p:nvSpPr>
          <p:cNvPr id="5123" name="Title 1"/>
          <p:cNvSpPr>
            <a:spLocks noGrp="1"/>
          </p:cNvSpPr>
          <p:nvPr>
            <p:ph type="title"/>
          </p:nvPr>
        </p:nvSpPr>
        <p:spPr>
          <a:xfrm>
            <a:off x="457200" y="425450"/>
            <a:ext cx="6707088" cy="612775"/>
          </a:xfrm>
          <a:prstGeom prst="rect">
            <a:avLst/>
          </a:prstGeom>
          <a:noFill/>
          <a:ln>
            <a:miter lim="800000"/>
          </a:ln>
        </p:spPr>
        <p:txBody>
          <a:bodyPr vert="horz" wrap="square" lIns="0" tIns="0" rIns="0" bIns="0"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pPr lvl="0"/>
            <a:r>
              <a:rPr lang="en-GB" altLang="en-US" sz="1200" dirty="0"/>
              <a:t>Management of cardiogenic shock. </a:t>
            </a:r>
            <a:r>
              <a:rPr lang="en-GB" altLang="en-US" sz="1200" b="0" dirty="0"/>
              <a:t>ACS = acute coronary syndrome; BTT = bridge to transplantation; MCS = mechanical circulatory support; PCI = percutaneous coronary intervention. </a:t>
            </a:r>
            <a:r>
              <a:rPr lang="en-GB" altLang="en-US" sz="1200" b="0" baseline="30000" dirty="0" err="1"/>
              <a:t>a</a:t>
            </a:r>
            <a:r>
              <a:rPr lang="en-GB" altLang="en-US" sz="1200" b="0" dirty="0" err="1"/>
              <a:t>PCI</a:t>
            </a:r>
            <a:r>
              <a:rPr lang="en-GB" altLang="en-US" sz="1200" b="0" dirty="0"/>
              <a:t> in ACS, pericardiocentesis in tamponade, mitral valve surgery in papillary muscle rupture. In case of interventricular septum rupture, MCS as BTT should be considered. </a:t>
            </a:r>
            <a:r>
              <a:rPr lang="en-GB" altLang="en-US" sz="1200" b="0" baseline="30000" dirty="0" err="1"/>
              <a:t>b</a:t>
            </a:r>
            <a:r>
              <a:rPr lang="en-GB" altLang="en-US" sz="1200" b="0" dirty="0" err="1"/>
              <a:t>Other</a:t>
            </a:r>
            <a:r>
              <a:rPr lang="en-GB" altLang="en-US" sz="1200" b="0" dirty="0"/>
              <a:t> causes include acute valve regurgitation, pulmonary embolism, infection, acute myocarditis, arrhythmia</a:t>
            </a:r>
            <a:endParaRPr lang="en-US" altLang="en-US" sz="1200" b="0" dirty="0"/>
          </a:p>
        </p:txBody>
      </p:sp>
      <p:pic>
        <p:nvPicPr>
          <p:cNvPr id="5124" name="Picture 4" descr="Oxford University Press"/>
          <p:cNvPicPr>
            <a:picLocks noChangeAspect="1"/>
          </p:cNvPicPr>
          <p:nvPr/>
        </p:nvPicPr>
        <p:blipFill>
          <a:blip r:embed="rId4"/>
          <a:stretch>
            <a:fillRect/>
          </a:stretch>
        </p:blipFill>
        <p:spPr>
          <a:xfrm>
            <a:off x="7904162" y="6294438"/>
            <a:ext cx="1058862" cy="244475"/>
          </a:xfrm>
          <a:prstGeom prst="rect">
            <a:avLst/>
          </a:prstGeom>
          <a:noFill/>
          <a:ln>
            <a:noFill/>
            <a:miter lim="800000"/>
          </a:ln>
        </p:spPr>
      </p:pic>
      <p:pic>
        <p:nvPicPr>
          <p:cNvPr id="5125" name="New picture"/>
          <p:cNvPicPr/>
          <p:nvPr/>
        </p:nvPicPr>
        <p:blipFill>
          <a:blip r:embed="rId5"/>
          <a:stretch>
            <a:fillRect/>
          </a:stretch>
        </p:blipFill>
        <p:spPr>
          <a:xfrm>
            <a:off x="1691680" y="1700808"/>
            <a:ext cx="5760640" cy="4457700"/>
          </a:xfrm>
          <a:prstGeom prst="rect">
            <a:avLst/>
          </a:prstGeom>
        </p:spPr>
      </p:pic>
      <p:pic>
        <p:nvPicPr>
          <p:cNvPr id="5126" name="New picture"/>
          <p:cNvPicPr/>
          <p:nvPr/>
        </p:nvPicPr>
        <p:blipFill>
          <a:blip r:embed="rId6"/>
          <a:stretch>
            <a:fillRect/>
          </a:stretch>
        </p:blipFill>
        <p:spPr>
          <a:xfrm>
            <a:off x="7565241" y="425450"/>
            <a:ext cx="1121558" cy="508000"/>
          </a:xfrm>
          <a:prstGeom prst="rect">
            <a:avLst/>
          </a:prstGeom>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www.researchgate.net/profile/Elric-Zweck/publication/340629947/figure/fig1/AS:880266432225280@1586883280237/Cardiogenic-Shock-Algorithm-developed-by-the-INOVA-Heart-and-Vascular-Institute_W640.jpg">
            <a:extLst>
              <a:ext uri="{FF2B5EF4-FFF2-40B4-BE49-F238E27FC236}">
                <a16:creationId xmlns:a16="http://schemas.microsoft.com/office/drawing/2014/main" id="{BAE9733F-017F-4726-9E35-02E9C882C3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0"/>
            <a:ext cx="777686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33547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ars.els-cdn.com/content/image/1-s2.0-S2174204916301945-gr1.jpg">
            <a:extLst>
              <a:ext uri="{FF2B5EF4-FFF2-40B4-BE49-F238E27FC236}">
                <a16:creationId xmlns:a16="http://schemas.microsoft.com/office/drawing/2014/main" id="{4E21950D-9669-420E-8D03-96E6658B9B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111970"/>
            <a:ext cx="6192688" cy="5275138"/>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кутник 1">
            <a:extLst>
              <a:ext uri="{FF2B5EF4-FFF2-40B4-BE49-F238E27FC236}">
                <a16:creationId xmlns:a16="http://schemas.microsoft.com/office/drawing/2014/main" id="{88FF5678-C39D-402D-9C1F-FECE484310C8}"/>
              </a:ext>
            </a:extLst>
          </p:cNvPr>
          <p:cNvSpPr/>
          <p:nvPr/>
        </p:nvSpPr>
        <p:spPr>
          <a:xfrm>
            <a:off x="1331640" y="188640"/>
            <a:ext cx="7272808" cy="923330"/>
          </a:xfrm>
          <a:prstGeom prst="rect">
            <a:avLst/>
          </a:prstGeom>
        </p:spPr>
        <p:txBody>
          <a:bodyPr wrap="square">
            <a:spAutoFit/>
          </a:bodyPr>
          <a:lstStyle/>
          <a:p>
            <a:r>
              <a:rPr lang="en-GB" dirty="0">
                <a:solidFill>
                  <a:srgbClr val="2E2E2E"/>
                </a:solidFill>
                <a:latin typeface="ElsevierGulliver"/>
              </a:rPr>
              <a:t>Proposed therapeutic scheme for patients in cardiogenic shock unresponsive to fluid therapy. CI: cardiac index; LVEF: left ventricular ejection fraction; MAP: mean arterial pressure; RV: right ventricular</a:t>
            </a:r>
            <a:endParaRPr lang="uk-UA" dirty="0"/>
          </a:p>
        </p:txBody>
      </p:sp>
    </p:spTree>
    <p:extLst>
      <p:ext uri="{BB962C8B-B14F-4D97-AF65-F5344CB8AC3E}">
        <p14:creationId xmlns:p14="http://schemas.microsoft.com/office/powerpoint/2010/main" val="6669311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oronary Arteries">
            <a:extLst>
              <a:ext uri="{FF2B5EF4-FFF2-40B4-BE49-F238E27FC236}">
                <a16:creationId xmlns:a16="http://schemas.microsoft.com/office/drawing/2014/main" id="{416871B8-D2B4-4616-8829-BC4E532302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0" y="1268760"/>
            <a:ext cx="5261570" cy="3960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76261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7138233" y="357166"/>
            <a:ext cx="1505733" cy="461665"/>
          </a:xfrm>
          <a:prstGeom prst="rect">
            <a:avLst/>
          </a:prstGeom>
        </p:spPr>
        <p:txBody>
          <a:bodyPr wrap="square">
            <a:spAutoFit/>
          </a:bodyPr>
          <a:lstStyle/>
          <a:p>
            <a:r>
              <a:rPr lang="uk-UA" sz="2400" dirty="0">
                <a:solidFill>
                  <a:srgbClr val="002060"/>
                </a:solidFill>
              </a:rPr>
              <a:t>Пацієнт А.</a:t>
            </a:r>
          </a:p>
        </p:txBody>
      </p:sp>
      <p:sp>
        <p:nvSpPr>
          <p:cNvPr id="5" name="Прямокутник 4"/>
          <p:cNvSpPr/>
          <p:nvPr/>
        </p:nvSpPr>
        <p:spPr>
          <a:xfrm>
            <a:off x="785786" y="1285860"/>
            <a:ext cx="7858180" cy="1200329"/>
          </a:xfrm>
          <a:prstGeom prst="rect">
            <a:avLst/>
          </a:prstGeom>
        </p:spPr>
        <p:txBody>
          <a:bodyPr wrap="square">
            <a:spAutoFit/>
          </a:bodyPr>
          <a:lstStyle/>
          <a:p>
            <a:pPr lvl="0" fontAlgn="base">
              <a:spcBef>
                <a:spcPct val="0"/>
              </a:spcBef>
              <a:spcAft>
                <a:spcPct val="0"/>
              </a:spcAft>
              <a:buFontTx/>
              <a:buChar char="•"/>
            </a:pPr>
            <a:r>
              <a:rPr lang="en-US" dirty="0">
                <a:ea typeface="Calibri" pitchFamily="34" charset="0"/>
                <a:cs typeface="Times New Roman" pitchFamily="18" charset="0"/>
              </a:rPr>
              <a:t>For 1 hour the patient was infused with dobutamine, after </a:t>
            </a:r>
            <a:r>
              <a:rPr lang="en-US" dirty="0" err="1">
                <a:ea typeface="Calibri" pitchFamily="34" charset="0"/>
                <a:cs typeface="Times New Roman" pitchFamily="18" charset="0"/>
              </a:rPr>
              <a:t>stabilisation</a:t>
            </a:r>
            <a:r>
              <a:rPr lang="en-US" dirty="0">
                <a:ea typeface="Calibri" pitchFamily="34" charset="0"/>
                <a:cs typeface="Times New Roman" pitchFamily="18" charset="0"/>
              </a:rPr>
              <a:t> of </a:t>
            </a:r>
            <a:r>
              <a:rPr lang="en-US" dirty="0" err="1">
                <a:ea typeface="Calibri" pitchFamily="34" charset="0"/>
                <a:cs typeface="Times New Roman" pitchFamily="18" charset="0"/>
              </a:rPr>
              <a:t>haemodynamics</a:t>
            </a:r>
            <a:r>
              <a:rPr lang="en-US" dirty="0">
                <a:ea typeface="Calibri" pitchFamily="34" charset="0"/>
                <a:cs typeface="Times New Roman" pitchFamily="18" charset="0"/>
              </a:rPr>
              <a:t> at the level of : BP - 102/74 mmHg and heart rate - 102 per 1 min, the patient underwent coronary angiography (subtotal stenosis of the proximal third of the LAD  with subsequent stenting)</a:t>
            </a:r>
            <a:endParaRPr lang="uk-UA" dirty="0">
              <a:ea typeface="Calibri" pitchFamily="34" charset="0"/>
              <a:cs typeface="Times New Roman" pitchFamily="18" charset="0"/>
            </a:endParaRPr>
          </a:p>
        </p:txBody>
      </p:sp>
      <p:pic>
        <p:nvPicPr>
          <p:cNvPr id="29700" name="Picture 4" descr="Безымянный17"/>
          <p:cNvPicPr>
            <a:picLocks noChangeAspect="1" noChangeArrowheads="1"/>
          </p:cNvPicPr>
          <p:nvPr/>
        </p:nvPicPr>
        <p:blipFill>
          <a:blip r:embed="rId2"/>
          <a:srcRect l="21417" t="9544" r="22677" b="9544"/>
          <a:stretch>
            <a:fillRect/>
          </a:stretch>
        </p:blipFill>
        <p:spPr bwMode="auto">
          <a:xfrm>
            <a:off x="785786" y="2731621"/>
            <a:ext cx="3571900" cy="3412023"/>
          </a:xfrm>
          <a:prstGeom prst="rect">
            <a:avLst/>
          </a:prstGeom>
          <a:noFill/>
        </p:spPr>
      </p:pic>
      <p:pic>
        <p:nvPicPr>
          <p:cNvPr id="29702" name="Picture 6" descr="https://clinic.gov.ua/wp-content/uploads/arterii3.jpg"/>
          <p:cNvPicPr>
            <a:picLocks noChangeAspect="1" noChangeArrowheads="1"/>
          </p:cNvPicPr>
          <p:nvPr/>
        </p:nvPicPr>
        <p:blipFill>
          <a:blip r:embed="rId3"/>
          <a:srcRect l="21417" t="7521" r="22677" b="9402"/>
          <a:stretch>
            <a:fillRect/>
          </a:stretch>
        </p:blipFill>
        <p:spPr bwMode="auto">
          <a:xfrm>
            <a:off x="4714876" y="2729289"/>
            <a:ext cx="3357586" cy="3342917"/>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sz="quarter" idx="1"/>
          </p:nvPr>
        </p:nvSpPr>
        <p:spPr>
          <a:xfrm>
            <a:off x="714348" y="1500174"/>
            <a:ext cx="7786742" cy="4214842"/>
          </a:xfrm>
        </p:spPr>
        <p:txBody>
          <a:bodyPr>
            <a:normAutofit fontScale="92500" lnSpcReduction="10000"/>
          </a:bodyPr>
          <a:lstStyle/>
          <a:p>
            <a:r>
              <a:rPr lang="en-US" dirty="0"/>
              <a:t>As you walk to the public transport stop, you see a small crowd of people and hear shouts of "help, he's dying!!!"</a:t>
            </a:r>
          </a:p>
          <a:p>
            <a:r>
              <a:rPr lang="en-US" dirty="0"/>
              <a:t>As you make your way through the crowd, you see a neatly dressed elderly man lying face up on the pavement, with no signs of life.</a:t>
            </a:r>
          </a:p>
          <a:p>
            <a:r>
              <a:rPr lang="en-US" dirty="0"/>
              <a:t>His face is pale, not twisted.</a:t>
            </a:r>
          </a:p>
          <a:p>
            <a:r>
              <a:rPr lang="en-US" dirty="0"/>
              <a:t>You cannot detect a pulse on the carotid arteries. </a:t>
            </a:r>
          </a:p>
          <a:p>
            <a:r>
              <a:rPr lang="en-US" dirty="0"/>
              <a:t>The pupils' reaction to light is lively.</a:t>
            </a:r>
          </a:p>
          <a:p>
            <a:r>
              <a:rPr lang="en-US" dirty="0"/>
              <a:t>Asking others what happened, you get the following answer: “He was walking, swayed and collapsed about two minutes ago".</a:t>
            </a:r>
            <a:endParaRPr lang="uk-UA" dirty="0"/>
          </a:p>
        </p:txBody>
      </p:sp>
      <p:sp>
        <p:nvSpPr>
          <p:cNvPr id="4" name="Прямокутник 3"/>
          <p:cNvSpPr/>
          <p:nvPr/>
        </p:nvSpPr>
        <p:spPr>
          <a:xfrm>
            <a:off x="7138233" y="571480"/>
            <a:ext cx="1505733" cy="461665"/>
          </a:xfrm>
          <a:prstGeom prst="rect">
            <a:avLst/>
          </a:prstGeom>
        </p:spPr>
        <p:txBody>
          <a:bodyPr wrap="square">
            <a:spAutoFit/>
          </a:bodyPr>
          <a:lstStyle/>
          <a:p>
            <a:r>
              <a:rPr lang="en-US" sz="2400" dirty="0">
                <a:solidFill>
                  <a:srgbClr val="002060"/>
                </a:solidFill>
              </a:rPr>
              <a:t>Patient B.</a:t>
            </a:r>
            <a:endParaRPr lang="uk-UA" sz="2400" dirty="0">
              <a:solidFill>
                <a:srgbClr val="00206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s://cpr.heart.org/-/media/CPR-Images/CPR-Guidelines-Images/Part-3-Adult-Basic-and-Advanced-Life-Support/AlgorithmBLS_Adult_200624.jpg?h=800&amp;w=627&amp;hash=8898D3544653F4389FBC244B82E71CE3">
            <a:extLst>
              <a:ext uri="{FF2B5EF4-FFF2-40B4-BE49-F238E27FC236}">
                <a16:creationId xmlns:a16="http://schemas.microsoft.com/office/drawing/2014/main" id="{069327F2-EB3A-425D-9568-D7A9D125FA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7" y="0"/>
            <a:ext cx="614402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кутник 1">
            <a:extLst>
              <a:ext uri="{FF2B5EF4-FFF2-40B4-BE49-F238E27FC236}">
                <a16:creationId xmlns:a16="http://schemas.microsoft.com/office/drawing/2014/main" id="{83270928-0F18-45FD-8293-6C71CD780144}"/>
              </a:ext>
            </a:extLst>
          </p:cNvPr>
          <p:cNvSpPr/>
          <p:nvPr/>
        </p:nvSpPr>
        <p:spPr>
          <a:xfrm>
            <a:off x="4572000" y="260648"/>
            <a:ext cx="4572000" cy="400110"/>
          </a:xfrm>
          <a:prstGeom prst="rect">
            <a:avLst/>
          </a:prstGeom>
        </p:spPr>
        <p:txBody>
          <a:bodyPr>
            <a:spAutoFit/>
          </a:bodyPr>
          <a:lstStyle/>
          <a:p>
            <a:r>
              <a:rPr lang="en-GB" sz="1000" dirty="0">
                <a:solidFill>
                  <a:srgbClr val="222328"/>
                </a:solidFill>
                <a:latin typeface="Arial" panose="020B0604020202020204" pitchFamily="34" charset="0"/>
                <a:cs typeface="Arial" panose="020B0604020202020204" pitchFamily="34" charset="0"/>
              </a:rPr>
              <a:t>AED indicates automated external defibrillator; ALS, advanced life support; BLS, basic life support; and CPR, cardiopulmonary resuscitation.</a:t>
            </a:r>
            <a:endParaRPr lang="en-GB" sz="1000" dirty="0">
              <a:solidFill>
                <a:srgbClr val="222328"/>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19404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sz="quarter" idx="1"/>
          </p:nvPr>
        </p:nvSpPr>
        <p:spPr>
          <a:xfrm>
            <a:off x="714348" y="1500174"/>
            <a:ext cx="7786742" cy="4214842"/>
          </a:xfrm>
        </p:spPr>
        <p:txBody>
          <a:bodyPr>
            <a:normAutofit/>
          </a:bodyPr>
          <a:lstStyle/>
          <a:p>
            <a:r>
              <a:rPr lang="en-US" dirty="0"/>
              <a:t>Airway is clear</a:t>
            </a:r>
          </a:p>
          <a:p>
            <a:r>
              <a:rPr lang="en-US" dirty="0"/>
              <a:t>CPR 30:2 performed within 1 minute</a:t>
            </a:r>
          </a:p>
          <a:p>
            <a:r>
              <a:rPr lang="en-US" dirty="0"/>
              <a:t>Spontaneous breathing has not been restored AED (automated external defibrillator) is not available</a:t>
            </a:r>
          </a:p>
          <a:p>
            <a:r>
              <a:rPr lang="en-US" dirty="0"/>
              <a:t>Continue CPR 30:2 until the ambulance arrives or until the person opens their eyes, takes a breath, starts moving</a:t>
            </a:r>
            <a:endParaRPr lang="uk-UA" dirty="0">
              <a:solidFill>
                <a:srgbClr val="00206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AlgorithmACLS_CA_200731.jpg (631×800)">
            <a:extLst>
              <a:ext uri="{FF2B5EF4-FFF2-40B4-BE49-F238E27FC236}">
                <a16:creationId xmlns:a16="http://schemas.microsoft.com/office/drawing/2014/main" id="{E320B223-E848-4771-A5F1-0BDE1E31D7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0"/>
            <a:ext cx="78488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24718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AlgorithmACLS_CA_Circular_200612.jpg (700×653)">
            <a:extLst>
              <a:ext uri="{FF2B5EF4-FFF2-40B4-BE49-F238E27FC236}">
                <a16:creationId xmlns:a16="http://schemas.microsoft.com/office/drawing/2014/main" id="{B920F493-47A0-4A1F-9A1D-BCB5FACEDF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319088"/>
            <a:ext cx="7704856" cy="6219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32098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sz="quarter" idx="1"/>
          </p:nvPr>
        </p:nvSpPr>
        <p:spPr>
          <a:xfrm>
            <a:off x="714348" y="1500174"/>
            <a:ext cx="7786742" cy="4000528"/>
          </a:xfrm>
        </p:spPr>
        <p:txBody>
          <a:bodyPr>
            <a:normAutofit fontScale="92500"/>
          </a:bodyPr>
          <a:lstStyle/>
          <a:p>
            <a:r>
              <a:rPr lang="en-US" dirty="0"/>
              <a:t>As you walk down the corridor of the therapeutic department, you hear the sound of a body falling in ward 5.</a:t>
            </a:r>
          </a:p>
          <a:p>
            <a:r>
              <a:rPr lang="en-US" dirty="0"/>
              <a:t>Running into the ward, you see patient V. lying face down in an unnatural position.</a:t>
            </a:r>
          </a:p>
          <a:p>
            <a:r>
              <a:rPr lang="en-US" dirty="0"/>
              <a:t>When you ask "What happened?" You do not hear an answer. </a:t>
            </a:r>
          </a:p>
          <a:p>
            <a:r>
              <a:rPr lang="en-US" dirty="0"/>
              <a:t>The patient's face is pale, not contorted.</a:t>
            </a:r>
          </a:p>
          <a:p>
            <a:r>
              <a:rPr lang="en-US" dirty="0"/>
              <a:t>You cannot detect a pulse on the carotid arteries.</a:t>
            </a:r>
          </a:p>
          <a:p>
            <a:r>
              <a:rPr lang="en-US" dirty="0"/>
              <a:t>Pupil reaction to light is vivid</a:t>
            </a:r>
            <a:endParaRPr lang="uk-UA"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sz="quarter" idx="1"/>
          </p:nvPr>
        </p:nvSpPr>
        <p:spPr>
          <a:xfrm>
            <a:off x="714348" y="1785926"/>
            <a:ext cx="7786742" cy="3214710"/>
          </a:xfrm>
        </p:spPr>
        <p:txBody>
          <a:bodyPr>
            <a:normAutofit lnSpcReduction="10000"/>
          </a:bodyPr>
          <a:lstStyle/>
          <a:p>
            <a:r>
              <a:rPr lang="en-US" dirty="0"/>
              <a:t>The patient's rhythm did not recover after the first defibrillator discharge </a:t>
            </a:r>
          </a:p>
          <a:p>
            <a:r>
              <a:rPr lang="en-US" dirty="0"/>
              <a:t>The 2nd and then the 3rd defibrillator shocks were performed with a 360 J discharge (the first shock was 200 J)The patient took a deep breath and opened his eyes</a:t>
            </a:r>
          </a:p>
          <a:p>
            <a:r>
              <a:rPr lang="en-US" dirty="0"/>
              <a:t>The ECG monitor shows sinus tachycardia with frequent ventricular extrasystoles</a:t>
            </a:r>
            <a:endParaRPr lang="uk-UA" dirty="0"/>
          </a:p>
        </p:txBody>
      </p:sp>
      <p:sp>
        <p:nvSpPr>
          <p:cNvPr id="5" name="Прямокутник 4"/>
          <p:cNvSpPr/>
          <p:nvPr/>
        </p:nvSpPr>
        <p:spPr>
          <a:xfrm>
            <a:off x="7138233" y="571480"/>
            <a:ext cx="1505733" cy="461665"/>
          </a:xfrm>
          <a:prstGeom prst="rect">
            <a:avLst/>
          </a:prstGeom>
        </p:spPr>
        <p:txBody>
          <a:bodyPr wrap="square">
            <a:spAutoFit/>
          </a:bodyPr>
          <a:lstStyle/>
          <a:p>
            <a:r>
              <a:rPr lang="en-US" sz="2400" dirty="0">
                <a:solidFill>
                  <a:srgbClr val="002060"/>
                </a:solidFill>
              </a:rPr>
              <a:t>Patient V.</a:t>
            </a:r>
            <a:endParaRPr lang="uk-UA" sz="2400" dirty="0">
              <a:solidFill>
                <a:srgbClr val="00206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49B62595-3E95-424E-9851-F99D835148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320879"/>
            <a:ext cx="8928992" cy="6216242"/>
          </a:xfrm>
          <a:prstGeom prst="rect">
            <a:avLst/>
          </a:prstGeom>
        </p:spPr>
      </p:pic>
    </p:spTree>
    <p:extLst>
      <p:ext uri="{BB962C8B-B14F-4D97-AF65-F5344CB8AC3E}">
        <p14:creationId xmlns:p14="http://schemas.microsoft.com/office/powerpoint/2010/main" val="19952708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ихідна">
  <a:themeElements>
    <a:clrScheme name="Вихідна">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Вихідна">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Вихідна">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Документ" ma:contentTypeID="0x010100485B1E6D9C5C444A881D3DAEDD3BC030" ma:contentTypeVersion="7" ma:contentTypeDescription="Создание документа." ma:contentTypeScope="" ma:versionID="0070e07703d7fed9dfd6dae6208e2964">
  <xsd:schema xmlns:xsd="http://www.w3.org/2001/XMLSchema" xmlns:xs="http://www.w3.org/2001/XMLSchema" xmlns:p="http://schemas.microsoft.com/office/2006/metadata/properties" xmlns:ns2="c7afcae2-14af-4004-831e-46f6a764594b" targetNamespace="http://schemas.microsoft.com/office/2006/metadata/properties" ma:root="true" ma:fieldsID="ae83e8eec4c6de65b49c9568a7a9c972" ns2:_="">
    <xsd:import namespace="c7afcae2-14af-4004-831e-46f6a764594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afcae2-14af-4004-831e-46f6a76459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52335ED-27BB-45A9-AED3-1E5A49294AAA}">
  <ds:schemaRefs>
    <ds:schemaRef ds:uri="http://schemas.microsoft.com/sharepoint/v3/contenttype/forms"/>
  </ds:schemaRefs>
</ds:datastoreItem>
</file>

<file path=customXml/itemProps2.xml><?xml version="1.0" encoding="utf-8"?>
<ds:datastoreItem xmlns:ds="http://schemas.openxmlformats.org/officeDocument/2006/customXml" ds:itemID="{C7070078-94D1-4B79-A57D-62246514C7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7afcae2-14af-4004-831e-46f6a76459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D8BD3AF-A052-48D8-9868-D80530A53225}">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Origin</Template>
  <TotalTime>872</TotalTime>
  <Words>1642</Words>
  <Application>Microsoft Office PowerPoint</Application>
  <PresentationFormat>On-screen Show (4:3)</PresentationFormat>
  <Paragraphs>76</Paragraphs>
  <Slides>30</Slides>
  <Notes>5</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Вихідна</vt:lpstr>
      <vt:lpstr>Algorithms of EC in cardiogenic shock. Cardiac arrest.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Impella 5.5 with SmartAssist pulls blood from the left ventricle through an inlet area near the tip of the pump and expels blood from the catheter into the ascending aorta.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Management of cardiogenic shock. ACS = acute coronary syndrome; BTT = bridge to transplantation; MCS = mechanical circulatory support; PCI = percutaneous coronary intervention. aPCI in ACS, pericardiocentesis in tamponade, mitral valve surgery in papillary muscle rupture. In case of interventricular septum rupture, MCS as BTT should be considered. bOther causes include acute valve regurgitation, pulmonary embolism, infection, acute myocarditis, arrhythmia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Алгоритм курації пацієнта з підозрою на гострий перикардит та/чи тампонадою серця</dc:title>
  <dc:creator>e130871pmm</dc:creator>
  <cp:lastModifiedBy>Олена Володимирівна Хижняк</cp:lastModifiedBy>
  <cp:revision>69</cp:revision>
  <dcterms:created xsi:type="dcterms:W3CDTF">2023-06-30T06:17:17Z</dcterms:created>
  <dcterms:modified xsi:type="dcterms:W3CDTF">2024-02-19T09:01:26Z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0x010100485B1E6D9C5C444A881D3DAEDD3BC030</vt:lpwstr>
  </property>
</Properties>
</file>