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362" r:id="rId3"/>
    <p:sldId id="334" r:id="rId4"/>
    <p:sldId id="258" r:id="rId5"/>
    <p:sldId id="354" r:id="rId6"/>
    <p:sldId id="359" r:id="rId7"/>
    <p:sldId id="335" r:id="rId8"/>
    <p:sldId id="336" r:id="rId9"/>
    <p:sldId id="360" r:id="rId10"/>
    <p:sldId id="364" r:id="rId11"/>
    <p:sldId id="367" r:id="rId12"/>
    <p:sldId id="368" r:id="rId13"/>
    <p:sldId id="370" r:id="rId14"/>
    <p:sldId id="361" r:id="rId15"/>
    <p:sldId id="337" r:id="rId16"/>
    <p:sldId id="338" r:id="rId17"/>
    <p:sldId id="339" r:id="rId18"/>
    <p:sldId id="357" r:id="rId19"/>
    <p:sldId id="355" r:id="rId20"/>
    <p:sldId id="356" r:id="rId21"/>
    <p:sldId id="358" r:id="rId22"/>
    <p:sldId id="340" r:id="rId23"/>
    <p:sldId id="341" r:id="rId24"/>
    <p:sldId id="372" r:id="rId25"/>
    <p:sldId id="373" r:id="rId26"/>
    <p:sldId id="365" r:id="rId27"/>
    <p:sldId id="371" r:id="rId28"/>
    <p:sldId id="374" r:id="rId29"/>
    <p:sldId id="375" r:id="rId30"/>
    <p:sldId id="376" r:id="rId31"/>
    <p:sldId id="377" r:id="rId32"/>
    <p:sldId id="378" r:id="rId33"/>
    <p:sldId id="379" r:id="rId34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953" autoAdjust="0"/>
    <p:restoredTop sz="94660"/>
  </p:normalViewPr>
  <p:slideViewPr>
    <p:cSldViewPr>
      <p:cViewPr>
        <p:scale>
          <a:sx n="60" d="100"/>
          <a:sy n="60" d="100"/>
        </p:scale>
        <p:origin x="-1332" y="-120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0" name="CustomShape 2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cxn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755640" y="5078160"/>
            <a:ext cx="6045120" cy="48085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1200" spc="-1">
                <a:latin typeface="Times New Roman"/>
              </a:rPr>
              <a:t>Для правки формата примечаний щёлкните мышью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hdr"/>
          </p:nvPr>
        </p:nvSpPr>
        <p:spPr>
          <a:xfrm>
            <a:off x="0" y="-360"/>
            <a:ext cx="3278160" cy="5317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14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dt"/>
          </p:nvPr>
        </p:nvSpPr>
        <p:spPr>
          <a:xfrm>
            <a:off x="4278240" y="-360"/>
            <a:ext cx="3278160" cy="5317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14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  <p:sp>
        <p:nvSpPr>
          <p:cNvPr id="44" name="PlaceHolder 6"/>
          <p:cNvSpPr>
            <a:spLocks noGrp="1"/>
          </p:cNvSpPr>
          <p:nvPr>
            <p:ph type="ftr"/>
          </p:nvPr>
        </p:nvSpPr>
        <p:spPr>
          <a:xfrm>
            <a:off x="0" y="10156680"/>
            <a:ext cx="3278160" cy="53208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uk-UA" sz="14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  <p:sp>
        <p:nvSpPr>
          <p:cNvPr id="45" name="PlaceHolder 7"/>
          <p:cNvSpPr>
            <a:spLocks noGrp="1"/>
          </p:cNvSpPr>
          <p:nvPr>
            <p:ph type="sldNum"/>
          </p:nvPr>
        </p:nvSpPr>
        <p:spPr>
          <a:xfrm>
            <a:off x="4278240" y="10156680"/>
            <a:ext cx="3278160" cy="53208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A388C15C-E4BE-4FC1-9D6A-CE7B5574BBAF}" type="slidenum">
              <a:rPr lang="en-GB" sz="1400" spc="-1">
                <a:solidFill>
                  <a:srgbClr val="000000"/>
                </a:solidFill>
                <a:latin typeface="Times New Roman"/>
              </a:rPr>
              <a:pPr algn="r">
                <a:lnSpc>
                  <a:spcPct val="95000"/>
                </a:lnSpc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4278240" y="10156680"/>
            <a:ext cx="3278160" cy="53208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BDC0BA28-B0F6-4E44-A1B0-8738EA4DB687}" type="slidenum">
              <a:rPr lang="en-GB" sz="1400" spc="-1">
                <a:solidFill>
                  <a:srgbClr val="000000"/>
                </a:solidFill>
                <a:latin typeface="Times New Roman"/>
              </a:rPr>
              <a:pPr algn="r">
                <a:lnSpc>
                  <a:spcPct val="95000"/>
                </a:lnSpc>
              </a:pPr>
              <a:t>1</a:t>
            </a:fld>
            <a:endParaRPr/>
          </a:p>
        </p:txBody>
      </p:sp>
      <p:sp>
        <p:nvSpPr>
          <p:cNvPr id="140" name="CustomShape 2"/>
          <p:cNvSpPr/>
          <p:nvPr/>
        </p:nvSpPr>
        <p:spPr>
          <a:xfrm>
            <a:off x="1106640" y="812880"/>
            <a:ext cx="5343480" cy="4006800"/>
          </a:xfr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TextShape 3"/>
          <p:cNvSpPr txBox="1"/>
          <p:nvPr/>
        </p:nvSpPr>
        <p:spPr>
          <a:xfrm>
            <a:off x="755640" y="5078160"/>
            <a:ext cx="6045120" cy="48085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4278240" y="10156680"/>
            <a:ext cx="3278160" cy="53208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70946330-B4DF-4C34-8F99-0670E34E5A7D}" type="slidenum">
              <a:rPr lang="en-GB" sz="1400" spc="-1">
                <a:solidFill>
                  <a:srgbClr val="000000"/>
                </a:solidFill>
                <a:latin typeface="Times New Roman"/>
              </a:rPr>
              <a:pPr algn="r">
                <a:lnSpc>
                  <a:spcPct val="95000"/>
                </a:lnSpc>
              </a:pPr>
              <a:t>4</a:t>
            </a:fld>
            <a:endParaRPr/>
          </a:p>
        </p:txBody>
      </p:sp>
      <p:sp>
        <p:nvSpPr>
          <p:cNvPr id="143" name="CustomShape 2"/>
          <p:cNvSpPr/>
          <p:nvPr/>
        </p:nvSpPr>
        <p:spPr>
          <a:xfrm>
            <a:off x="1106640" y="812880"/>
            <a:ext cx="5344920" cy="4008240"/>
          </a:xfr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TextShape 3"/>
          <p:cNvSpPr txBox="1"/>
          <p:nvPr/>
        </p:nvSpPr>
        <p:spPr>
          <a:xfrm>
            <a:off x="755280" y="5078160"/>
            <a:ext cx="6046920" cy="48099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3280" y="1767960"/>
            <a:ext cx="9067680" cy="498636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106200"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768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476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9800" y="1767960"/>
            <a:ext cx="442476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3280" y="261720"/>
            <a:ext cx="9067680" cy="621072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106200"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3280" y="43725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9800" y="1767960"/>
            <a:ext cx="442476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476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9800" y="17679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9800" y="43725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9800" y="17679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3280" y="4372560"/>
            <a:ext cx="906768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768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3280" y="4372560"/>
            <a:ext cx="906768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9800" y="17679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9800" y="43725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3280" y="4372560"/>
            <a:ext cx="4424760" cy="23781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280" y="261000"/>
            <a:ext cx="906768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768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7680" cy="49863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Рисунок 36"/>
          <p:cNvPicPr/>
          <p:nvPr/>
        </p:nvPicPr>
        <p:blipFill>
          <a:blip r:embed="rId2" cstate="print"/>
          <a:stretch/>
        </p:blipFill>
        <p:spPr>
          <a:xfrm>
            <a:off x="1912320" y="1767600"/>
            <a:ext cx="6249600" cy="4986360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/>
          <p:cNvPicPr/>
          <p:nvPr/>
        </p:nvPicPr>
        <p:blipFill>
          <a:blip r:embed="rId2" cstate="print"/>
          <a:stretch/>
        </p:blipFill>
        <p:spPr>
          <a:xfrm>
            <a:off x="1912320" y="1767600"/>
            <a:ext cx="6249600" cy="4986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3280" y="261720"/>
            <a:ext cx="9067680" cy="133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uk-UA" sz="4400" spc="-1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7680" cy="4986360"/>
          </a:xfrm>
          <a:prstGeom prst="rect">
            <a:avLst/>
          </a:prstGeom>
        </p:spPr>
        <p:txBody>
          <a:bodyPr lIns="0" tIns="0" rIns="0" bIns="0"/>
          <a:lstStyle/>
          <a:p>
            <a:pPr marL="430200" indent="-324000">
              <a:buSzPct val="45000"/>
              <a:buFont typeface="Wingdings" charset="2"/>
              <a:buChar char=""/>
            </a:pPr>
            <a:r>
              <a:rPr lang="uk-UA" sz="3200" spc="-1">
                <a:latin typeface="Arial"/>
              </a:rPr>
              <a:t>Для правки структуры щёлкните мышью</a:t>
            </a:r>
            <a:endParaRPr/>
          </a:p>
          <a:p>
            <a:pPr marL="861840" lvl="1" indent="-285840">
              <a:buSzPct val="75000"/>
              <a:buFont typeface="Symbol" charset="2"/>
              <a:buChar char=""/>
            </a:pPr>
            <a:r>
              <a:rPr lang="uk-UA" sz="2800" spc="-1">
                <a:latin typeface="Arial"/>
              </a:rPr>
              <a:t>Второй уровень структуры</a:t>
            </a:r>
            <a:endParaRPr/>
          </a:p>
          <a:p>
            <a:pPr marL="1293480" lvl="2" indent="-215640">
              <a:buSzPct val="45000"/>
              <a:buFont typeface="Wingdings" charset="2"/>
              <a:buChar char=""/>
            </a:pPr>
            <a:r>
              <a:rPr lang="uk-UA" sz="2400" spc="-1">
                <a:latin typeface="Arial"/>
              </a:rPr>
              <a:t>Третий уровень структуры</a:t>
            </a:r>
            <a:endParaRPr/>
          </a:p>
          <a:p>
            <a:pPr marL="1725480" lvl="3" indent="-214200">
              <a:buSzPct val="75000"/>
              <a:buFont typeface="Symbol" charset="2"/>
              <a:buChar char=""/>
            </a:pPr>
            <a:r>
              <a:rPr lang="uk-UA" sz="2000" spc="-1">
                <a:latin typeface="Arial"/>
              </a:rPr>
              <a:t>Четвёртый уровень структуры</a:t>
            </a:r>
            <a:endParaRPr/>
          </a:p>
          <a:p>
            <a:pPr marL="2157120" lvl="4" indent="-215640">
              <a:buSzPct val="45000"/>
              <a:buFont typeface="Wingdings" charset="2"/>
              <a:buChar char=""/>
            </a:pPr>
            <a:r>
              <a:rPr lang="uk-UA" sz="2000" spc="-1">
                <a:latin typeface="Arial"/>
              </a:rPr>
              <a:t>Пятый уровень структуры</a:t>
            </a:r>
            <a:endParaRPr/>
          </a:p>
          <a:p>
            <a:pPr marL="2157120" lvl="5" indent="-215640">
              <a:buSzPct val="45000"/>
              <a:buFont typeface="Wingdings" charset="2"/>
              <a:buChar char=""/>
            </a:pPr>
            <a:r>
              <a:rPr lang="uk-UA" sz="2000" spc="-1">
                <a:latin typeface="Arial"/>
              </a:rPr>
              <a:t>Шестой уровень структуры</a:t>
            </a:r>
            <a:endParaRPr/>
          </a:p>
          <a:p>
            <a:pPr marL="2157120" lvl="6" indent="-215640">
              <a:buSzPct val="45000"/>
              <a:buFont typeface="Wingdings" charset="2"/>
              <a:buChar char=""/>
            </a:pPr>
            <a:r>
              <a:rPr lang="uk-UA" sz="2000" spc="-1">
                <a:latin typeface="Arial"/>
              </a:rPr>
              <a:t>Седьмой уровень структуры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2920" y="6886440"/>
            <a:ext cx="2344680" cy="517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1800" spc="-1">
                <a:latin typeface="Arial"/>
              </a:rPr>
              <a:t> 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8080" y="6886440"/>
            <a:ext cx="3192480" cy="517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1800" spc="-1">
                <a:latin typeface="Arial"/>
              </a:rPr>
              <a:t> 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720" y="6886440"/>
            <a:ext cx="2345040" cy="517680"/>
          </a:xfrm>
          <a:prstGeom prst="rect">
            <a:avLst/>
          </a:prstGeom>
        </p:spPr>
        <p:txBody>
          <a:bodyPr lIns="0" tIns="0" rIns="0" bIns="0"/>
          <a:lstStyle/>
          <a:p>
            <a:fld id="{613AE521-158D-4C83-A677-BD8D5210C3EB}" type="slidenum">
              <a:rPr lang="uk-UA" sz="1800" spc="-1">
                <a:latin typeface="Arial"/>
              </a:rPr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502920" y="539640"/>
            <a:ext cx="9069480" cy="28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93000"/>
              </a:lnSpc>
            </a:pPr>
            <a:endParaRPr lang="uk-UA" sz="2800" b="1" spc="-1" dirty="0" smtClean="0">
              <a:latin typeface="Arial"/>
            </a:endParaRPr>
          </a:p>
          <a:p>
            <a:pPr algn="ctr">
              <a:lnSpc>
                <a:spcPct val="93000"/>
              </a:lnSpc>
            </a:pPr>
            <a:endParaRPr lang="uk-UA" sz="2800" b="1" spc="-1" dirty="0" smtClean="0">
              <a:latin typeface="Arial"/>
            </a:endParaRPr>
          </a:p>
          <a:p>
            <a:pPr algn="ctr">
              <a:lnSpc>
                <a:spcPct val="93000"/>
              </a:lnSpc>
            </a:pPr>
            <a:endParaRPr lang="uk-UA" sz="2800" b="1" spc="-1" dirty="0" smtClean="0">
              <a:latin typeface="Arial"/>
            </a:endParaRPr>
          </a:p>
          <a:p>
            <a:pPr algn="ctr">
              <a:lnSpc>
                <a:spcPct val="93000"/>
              </a:lnSpc>
            </a:pPr>
            <a:r>
              <a:rPr lang="uk-UA" sz="2800" b="1" spc="-1" dirty="0" err="1" smtClean="0">
                <a:latin typeface="Arial"/>
              </a:rPr>
              <a:t>Невідкладни</a:t>
            </a:r>
            <a:r>
              <a:rPr lang="uk-UA" sz="2800" b="1" spc="-1" dirty="0" smtClean="0">
                <a:latin typeface="Arial"/>
              </a:rPr>
              <a:t> стани при серцево-судинних захворюваннях</a:t>
            </a:r>
            <a:r>
              <a:rPr lang="en-US" sz="2800" b="1" spc="-1" dirty="0" smtClean="0">
                <a:latin typeface="Arial"/>
              </a:rPr>
              <a:t>:</a:t>
            </a:r>
            <a:r>
              <a:rPr lang="uk-UA" sz="2800" b="1" spc="-1" dirty="0" smtClean="0">
                <a:latin typeface="Arial"/>
              </a:rPr>
              <a:t> алгоритми діагностики та лікування, розбір клінічних ситуацій при ускладнених </a:t>
            </a:r>
            <a:r>
              <a:rPr lang="uk-UA" sz="2800" b="1" spc="-1" dirty="0" err="1" smtClean="0">
                <a:latin typeface="Arial"/>
              </a:rPr>
              <a:t>гіпертензивних</a:t>
            </a:r>
            <a:r>
              <a:rPr lang="uk-UA" sz="2800" b="1" spc="-1" dirty="0" smtClean="0">
                <a:latin typeface="Arial"/>
              </a:rPr>
              <a:t>  кризах</a:t>
            </a:r>
            <a:endParaRPr sz="2800"/>
          </a:p>
        </p:txBody>
      </p:sp>
      <p:sp>
        <p:nvSpPr>
          <p:cNvPr id="47" name="TextShape 2"/>
          <p:cNvSpPr txBox="1"/>
          <p:nvPr/>
        </p:nvSpPr>
        <p:spPr>
          <a:xfrm>
            <a:off x="360000" y="3408120"/>
            <a:ext cx="9575640" cy="3762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95000"/>
              </a:lnSpc>
            </a:pPr>
            <a:r>
              <a:rPr lang="en-GB" sz="2600" b="1" spc="-1" dirty="0">
                <a:latin typeface="Times New Roman"/>
              </a:rPr>
              <a:t> </a:t>
            </a:r>
            <a:endParaRPr/>
          </a:p>
          <a:p>
            <a:pPr algn="r">
              <a:lnSpc>
                <a:spcPct val="95000"/>
              </a:lnSpc>
            </a:pPr>
            <a:r>
              <a:rPr lang="en-GB" sz="2600" b="1" spc="-1" dirty="0">
                <a:latin typeface="Times New Roman"/>
              </a:rPr>
              <a:t> </a:t>
            </a:r>
            <a:endParaRPr/>
          </a:p>
          <a:p>
            <a:pPr algn="r">
              <a:lnSpc>
                <a:spcPct val="95000"/>
              </a:lnSpc>
            </a:pPr>
            <a:r>
              <a:rPr lang="en-GB" sz="2600" b="1" spc="-1" dirty="0">
                <a:latin typeface="Times New Roman"/>
              </a:rPr>
              <a:t> </a:t>
            </a:r>
            <a:endParaRPr/>
          </a:p>
          <a:p>
            <a:pPr algn="r">
              <a:lnSpc>
                <a:spcPct val="95000"/>
              </a:lnSpc>
            </a:pPr>
            <a:r>
              <a:rPr lang="en-GB" sz="2600" b="1" spc="-1" dirty="0">
                <a:latin typeface="Times New Roman"/>
              </a:rPr>
              <a:t> </a:t>
            </a:r>
            <a:endParaRPr/>
          </a:p>
          <a:p>
            <a:pPr algn="r">
              <a:lnSpc>
                <a:spcPct val="95000"/>
              </a:lnSpc>
            </a:pPr>
            <a:r>
              <a:rPr lang="uk-UA" sz="2600" b="1" spc="-1" dirty="0" smtClean="0">
                <a:latin typeface="Times New Roman"/>
              </a:rPr>
              <a:t>Внутрішня медицина 2 </a:t>
            </a:r>
            <a:r>
              <a:rPr lang="uk-UA" sz="2600" b="1" spc="-1" dirty="0" err="1" smtClean="0">
                <a:latin typeface="Times New Roman"/>
              </a:rPr>
              <a:t>ОНМедУ</a:t>
            </a:r>
            <a:r>
              <a:rPr lang="uk-UA" sz="2600" b="1" spc="-1" dirty="0" smtClean="0">
                <a:latin typeface="Times New Roman"/>
              </a:rPr>
              <a:t>.</a:t>
            </a:r>
            <a:r>
              <a:rPr lang="en-GB" sz="2600" b="1" spc="-1" dirty="0" smtClean="0">
                <a:latin typeface="Times New Roman"/>
              </a:rPr>
              <a:t>                                          </a:t>
            </a:r>
            <a:r>
              <a:rPr lang="uk-UA" sz="2600" b="1" spc="-1" dirty="0" smtClean="0">
                <a:latin typeface="Times New Roman"/>
              </a:rPr>
              <a:t> </a:t>
            </a:r>
            <a:r>
              <a:rPr lang="en-GB" sz="2600" b="1" spc="-1" dirty="0" smtClean="0">
                <a:latin typeface="Times New Roman"/>
              </a:rPr>
              <a:t> </a:t>
            </a:r>
            <a:r>
              <a:rPr lang="uk-UA" sz="2600" b="1" spc="-1" dirty="0" smtClean="0">
                <a:latin typeface="Times New Roman"/>
              </a:rPr>
              <a:t>Доцент Яблонська В.Б. </a:t>
            </a:r>
            <a:endParaRPr smtClean="0"/>
          </a:p>
          <a:p>
            <a:pPr algn="ctr">
              <a:lnSpc>
                <a:spcPct val="95000"/>
              </a:lnSpc>
            </a:pPr>
            <a:r>
              <a:rPr lang="en-GB" sz="2600" b="1" spc="-1" dirty="0" smtClean="0">
                <a:latin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                                                  </a:t>
            </a:r>
            <a:r>
              <a:rPr lang="uk-UA" sz="2800" dirty="0" smtClean="0">
                <a:solidFill>
                  <a:srgbClr val="002060"/>
                </a:solidFill>
              </a:rPr>
              <a:t>Пацієнт Н.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82594" y="3494085"/>
            <a:ext cx="9067680" cy="1341000"/>
          </a:xfrm>
        </p:spPr>
        <p:txBody>
          <a:bodyPr/>
          <a:lstStyle/>
          <a:p>
            <a:r>
              <a:rPr lang="ru-RU" dirty="0" smtClean="0"/>
              <a:t>      </a:t>
            </a:r>
            <a:r>
              <a:rPr lang="uk-UA" sz="2000" dirty="0" smtClean="0"/>
              <a:t>Пацієнт Н., 64 років, скаржився на головний біль в </a:t>
            </a:r>
            <a:r>
              <a:rPr lang="uk-UA" sz="2000" dirty="0" err="1" smtClean="0"/>
              <a:t>потилочній</a:t>
            </a:r>
            <a:r>
              <a:rPr lang="uk-UA" sz="2000" dirty="0" smtClean="0"/>
              <a:t> ділянці,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запаморочення, епізоди нудоти, шум у голові.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Страждає гіпертонічною хворобою 9 років, планово приймав інгібітори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АПФ та </a:t>
            </a:r>
            <a:r>
              <a:rPr lang="uk-UA" sz="2000" dirty="0" err="1" smtClean="0"/>
              <a:t>антаганісти</a:t>
            </a:r>
            <a:r>
              <a:rPr lang="uk-UA" sz="2000" dirty="0" smtClean="0"/>
              <a:t> кальцію. У зв’язку з підйомом артеріального тиску до 216/114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</a:t>
            </a:r>
            <a:r>
              <a:rPr lang="uk-UA" sz="2000" dirty="0" err="1" smtClean="0"/>
              <a:t>ст</a:t>
            </a:r>
            <a:r>
              <a:rPr lang="uk-UA" sz="2000" dirty="0" smtClean="0"/>
              <a:t> звернувся за медичною допомогою та був госпіталізований до терапевтичного відділення, оскільки з’явилися  потемніння перед очима, блювання та артеріальний тиск</a:t>
            </a:r>
          </a:p>
          <a:p>
            <a:r>
              <a:rPr lang="uk-UA" sz="2000" dirty="0"/>
              <a:t>з</a:t>
            </a:r>
            <a:r>
              <a:rPr lang="uk-UA" sz="2000" dirty="0" smtClean="0"/>
              <a:t>алишався на рівні 184/102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</a:t>
            </a:r>
            <a:r>
              <a:rPr lang="uk-UA" sz="2000" dirty="0" err="1" smtClean="0"/>
              <a:t>ст</a:t>
            </a:r>
            <a:r>
              <a:rPr lang="uk-UA" sz="2000" dirty="0" smtClean="0"/>
              <a:t> після введення </a:t>
            </a:r>
            <a:r>
              <a:rPr lang="uk-UA" sz="2000" dirty="0" err="1" smtClean="0"/>
              <a:t>внутрішньовенно</a:t>
            </a:r>
            <a:r>
              <a:rPr lang="uk-UA" sz="2000" dirty="0" smtClean="0"/>
              <a:t> </a:t>
            </a:r>
            <a:r>
              <a:rPr lang="uk-UA" sz="2000" dirty="0" err="1" smtClean="0"/>
              <a:t>фуросеміду</a:t>
            </a:r>
            <a:r>
              <a:rPr lang="uk-UA" sz="2000" dirty="0" smtClean="0"/>
              <a:t> і магнію сульфату та перорального прийому </a:t>
            </a:r>
            <a:r>
              <a:rPr lang="uk-UA" sz="2000" dirty="0" err="1" smtClean="0"/>
              <a:t>каптоприлу</a:t>
            </a:r>
            <a:r>
              <a:rPr lang="uk-UA" sz="2000" dirty="0" smtClean="0"/>
              <a:t>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Під час об’єктивного огляду  пацієнт контактний, адекватний, свідомість</a:t>
            </a:r>
          </a:p>
          <a:p>
            <a:r>
              <a:rPr lang="uk-UA" sz="2000" dirty="0"/>
              <a:t>я</a:t>
            </a:r>
            <a:r>
              <a:rPr lang="uk-UA" sz="2000" dirty="0" smtClean="0"/>
              <a:t>сна. Шкіра обличчя та шиї </a:t>
            </a:r>
            <a:r>
              <a:rPr lang="uk-UA" sz="2000" dirty="0" err="1" smtClean="0"/>
              <a:t>гіперемованна</a:t>
            </a:r>
            <a:r>
              <a:rPr lang="uk-UA" sz="2000" dirty="0" smtClean="0"/>
              <a:t>. Ліва межа відносної серцевої тупості зміщена вліво на 2 см. Тони серця приглушені, ритмічні, акцент </a:t>
            </a:r>
          </a:p>
          <a:p>
            <a:r>
              <a:rPr lang="uk-UA" sz="2000" dirty="0" smtClean="0"/>
              <a:t>2 тону над аортою. ЧСС 86 ударів за хвилину. Пастозність гомілок та стоп.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Через годину стан пацієнта погіршився, з’явилися відчуття втрати свідомості, оніміння в лівих кінцівках, порушення зору та ходьби.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</a:t>
            </a:r>
            <a:r>
              <a:rPr lang="uk-UA" sz="3200" dirty="0" smtClean="0"/>
              <a:t> Визначення </a:t>
            </a:r>
            <a:r>
              <a:rPr lang="uk-UA" sz="3200" dirty="0" err="1" smtClean="0"/>
              <a:t>гіпертензивного</a:t>
            </a:r>
            <a:r>
              <a:rPr lang="uk-UA" sz="3200" dirty="0" smtClean="0"/>
              <a:t> кризу </a:t>
            </a:r>
            <a:br>
              <a:rPr lang="uk-UA" sz="3200" dirty="0" smtClean="0"/>
            </a:br>
            <a:r>
              <a:rPr lang="uk-UA" sz="3200" dirty="0"/>
              <a:t> </a:t>
            </a:r>
            <a:r>
              <a:rPr lang="uk-UA" sz="3200" dirty="0" smtClean="0"/>
              <a:t>                      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39718" y="2351077"/>
            <a:ext cx="9067680" cy="1341000"/>
          </a:xfrm>
        </p:spPr>
        <p:txBody>
          <a:bodyPr/>
          <a:lstStyle/>
          <a:p>
            <a:r>
              <a:rPr lang="uk-UA" dirty="0" smtClean="0"/>
              <a:t>   </a:t>
            </a:r>
            <a:r>
              <a:rPr lang="uk-UA" sz="2000" b="1" dirty="0" err="1" smtClean="0"/>
              <a:t>Гіпертензивний</a:t>
            </a:r>
            <a:r>
              <a:rPr lang="uk-UA" sz="2000" b="1" dirty="0" smtClean="0"/>
              <a:t> криз – </a:t>
            </a:r>
            <a:r>
              <a:rPr lang="uk-UA" sz="2000" dirty="0" smtClean="0"/>
              <a:t>це раптове значне підвищення артеріального</a:t>
            </a:r>
          </a:p>
          <a:p>
            <a:endParaRPr lang="uk-UA" sz="2000" b="1" dirty="0" smtClean="0"/>
          </a:p>
          <a:p>
            <a:r>
              <a:rPr lang="uk-UA" sz="2000" b="1" dirty="0" smtClean="0"/>
              <a:t>   </a:t>
            </a:r>
            <a:r>
              <a:rPr lang="uk-UA" sz="2000" dirty="0" smtClean="0"/>
              <a:t>тиску (АТ) від нормального або підвищеного рівня, яке майже  завжди</a:t>
            </a:r>
          </a:p>
          <a:p>
            <a:r>
              <a:rPr lang="uk-UA" sz="2000" dirty="0"/>
              <a:t> 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супроводжується появою чи посиланням розладів з боку органів-мішеней</a:t>
            </a:r>
          </a:p>
          <a:p>
            <a:endParaRPr lang="uk-UA" sz="2000" dirty="0"/>
          </a:p>
          <a:p>
            <a:r>
              <a:rPr lang="uk-UA" sz="2000" dirty="0" smtClean="0"/>
              <a:t>   або вегетативної  нервової системи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</a:t>
            </a:r>
            <a:endParaRPr lang="uk-UA" sz="2000" dirty="0"/>
          </a:p>
          <a:p>
            <a:r>
              <a:rPr lang="uk-UA" sz="2000" dirty="0" smtClean="0"/>
              <a:t> 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502920" y="345600"/>
            <a:ext cx="9070920" cy="1171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93000"/>
              </a:lnSpc>
            </a:pPr>
            <a:r>
              <a:rPr lang="uk-UA" sz="4800" spc="-1" dirty="0" smtClean="0">
                <a:latin typeface="Arial"/>
              </a:rPr>
              <a:t>Класифікація </a:t>
            </a:r>
            <a:r>
              <a:rPr lang="uk-UA" sz="4800" spc="-1" dirty="0" err="1" smtClean="0">
                <a:latin typeface="Arial"/>
              </a:rPr>
              <a:t>гіпертензивних</a:t>
            </a:r>
            <a:r>
              <a:rPr lang="uk-UA" sz="4800" spc="-1" dirty="0" smtClean="0">
                <a:latin typeface="Arial"/>
              </a:rPr>
              <a:t> кризів</a:t>
            </a:r>
            <a:endParaRPr dirty="0"/>
          </a:p>
        </p:txBody>
      </p:sp>
      <p:sp>
        <p:nvSpPr>
          <p:cNvPr id="50" name="TextShape 2"/>
          <p:cNvSpPr txBox="1"/>
          <p:nvPr/>
        </p:nvSpPr>
        <p:spPr>
          <a:xfrm>
            <a:off x="253966" y="1851011"/>
            <a:ext cx="9070920" cy="489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marL="861840" lvl="1" indent="-285840">
              <a:lnSpc>
                <a:spcPct val="93000"/>
              </a:lnSpc>
              <a:buSzPct val="75000"/>
            </a:pP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    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Залежно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від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наявності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чи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відсутності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ураження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органів-мішеней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і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необхідності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термінового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зниження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АТ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виділяють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ускладнені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та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неускладнені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</a:t>
            </a:r>
            <a:r>
              <a:rPr lang="ru-RU" sz="2400" i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кризи</a:t>
            </a: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. </a:t>
            </a:r>
          </a:p>
          <a:p>
            <a:pPr marL="861840" lvl="1" indent="-285840">
              <a:lnSpc>
                <a:spcPct val="93000"/>
              </a:lnSpc>
              <a:buSzPct val="75000"/>
            </a:pPr>
            <a:r>
              <a:rPr lang="ru-RU" sz="24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     </a:t>
            </a:r>
            <a:r>
              <a:rPr lang="ar-SA" sz="3200" i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‏</a:t>
            </a:r>
          </a:p>
          <a:p>
            <a:pPr marL="1293480" lvl="2" indent="-215640">
              <a:lnSpc>
                <a:spcPct val="93000"/>
              </a:lnSpc>
              <a:buSzPct val="45000"/>
              <a:buFont typeface="Wingdings" charset="2"/>
              <a:buChar char=""/>
            </a:pPr>
            <a:r>
              <a:rPr lang="uk-UA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Lucida Sans Unicode"/>
              </a:rPr>
              <a:t>Неускладнені </a:t>
            </a:r>
            <a:r>
              <a:rPr lang="uk-UA" sz="2000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Lucida Sans Unicode"/>
              </a:rPr>
              <a:t>гіпертензивні</a:t>
            </a:r>
            <a:r>
              <a:rPr lang="uk-UA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Lucida Sans Unicode"/>
              </a:rPr>
              <a:t> кризи </a:t>
            </a:r>
            <a:r>
              <a:rPr lang="uk-UA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– без гострого або прогресуючого ураження органів-мішеней, становлять потенційну загрозу життю хворого і потребують швидкого (протягом кількох годин) зниження АТ </a:t>
            </a:r>
          </a:p>
          <a:p>
            <a:pPr marL="1293480" lvl="2" indent="-215640">
              <a:lnSpc>
                <a:spcPct val="93000"/>
              </a:lnSpc>
              <a:buSzPct val="45000"/>
              <a:buFont typeface="Wingdings" charset="2"/>
              <a:buChar char=""/>
            </a:pPr>
            <a:endParaRPr sz="2000" smtClean="0"/>
          </a:p>
          <a:p>
            <a:pPr marL="1293480" lvl="2" indent="-215640">
              <a:lnSpc>
                <a:spcPct val="93000"/>
              </a:lnSpc>
              <a:buSzPct val="45000"/>
              <a:buFont typeface="Wingdings" charset="2"/>
              <a:buChar char=""/>
            </a:pPr>
            <a:r>
              <a:rPr lang="uk-UA" sz="20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Ускладнені </a:t>
            </a:r>
            <a:r>
              <a:rPr lang="uk-UA" sz="2000" b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гіпертензивні</a:t>
            </a:r>
            <a:r>
              <a:rPr lang="uk-UA" sz="20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кризи </a:t>
            </a:r>
            <a:r>
              <a:rPr lang="uk-UA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– проявляються ознаками гострого або прогресуючого ураження органів-мішеней, становлять пряму загрозу життю хворого, потребують негайного, протягом однієї години, зниження АТ. Лікування здійснюється в умовах палати інтенсивної терапії із застосуванням </a:t>
            </a:r>
            <a:r>
              <a:rPr lang="uk-UA" sz="20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парентерального</a:t>
            </a:r>
            <a:r>
              <a:rPr lang="uk-UA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введення </a:t>
            </a:r>
            <a:r>
              <a:rPr lang="uk-UA" sz="20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антигіпертензивних</a:t>
            </a:r>
            <a:r>
              <a:rPr lang="uk-UA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Lucida Sans Unicode"/>
              </a:rPr>
              <a:t> препаратів.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          </a:t>
            </a:r>
            <a:r>
              <a:rPr lang="uk-UA" sz="3200" b="1" dirty="0" smtClean="0"/>
              <a:t>Класифікація </a:t>
            </a:r>
            <a:r>
              <a:rPr lang="uk-UA" sz="3200" b="1" dirty="0" err="1" smtClean="0"/>
              <a:t>гіпертезивних</a:t>
            </a:r>
            <a:r>
              <a:rPr lang="uk-UA" sz="3200" b="1" dirty="0" smtClean="0"/>
              <a:t> кризів 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3779837"/>
            <a:ext cx="9067680" cy="1341000"/>
          </a:xfrm>
        </p:spPr>
        <p:txBody>
          <a:bodyPr/>
          <a:lstStyle/>
          <a:p>
            <a:r>
              <a:rPr lang="uk-UA" sz="2400" dirty="0" smtClean="0"/>
              <a:t>      </a:t>
            </a:r>
            <a:r>
              <a:rPr lang="uk-UA" sz="2400" b="1" dirty="0" smtClean="0"/>
              <a:t>Характер ускладнень при </a:t>
            </a:r>
            <a:r>
              <a:rPr lang="uk-UA" sz="2400" b="1" dirty="0" err="1" smtClean="0"/>
              <a:t>гіпертензивних</a:t>
            </a:r>
            <a:r>
              <a:rPr lang="uk-UA" sz="2400" b="1" dirty="0" smtClean="0"/>
              <a:t> кризах</a:t>
            </a:r>
          </a:p>
          <a:p>
            <a:r>
              <a:rPr lang="uk-UA" sz="2400" b="1" dirty="0" smtClean="0"/>
              <a:t>    </a:t>
            </a:r>
          </a:p>
          <a:p>
            <a:r>
              <a:rPr lang="uk-UA" sz="2400" dirty="0" smtClean="0"/>
              <a:t>       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1. Інфаркт міокарда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 2. Гостра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розшаровуюча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аневризма аорти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 3. Інсульт</a:t>
            </a: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4. Гостра недостатність лівого шлуночка</a:t>
            </a: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5. Нестабільна стенокардія</a:t>
            </a: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6. Аритмії (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пароксизми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тахікардії, фібриляції та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трипотіння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    передсердь,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шлуночкова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екстрасистолія високих градацій)</a:t>
            </a: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7.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Транзиторна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ішемічна атака</a:t>
            </a: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8. Еклампсія</a:t>
            </a: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9. Гостра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гіпертензивна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енцефалопатія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10. Кровотеча ( в т.ч. носова)</a:t>
            </a: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11. Гостра ниркова недостатність </a:t>
            </a:r>
          </a:p>
          <a:p>
            <a:endParaRPr lang="uk-UA" dirty="0"/>
          </a:p>
          <a:p>
            <a:r>
              <a:rPr lang="uk-UA" dirty="0" smtClean="0"/>
              <a:t>    </a:t>
            </a:r>
            <a:r>
              <a:rPr lang="uk-UA" b="1" dirty="0" smtClean="0"/>
              <a:t> </a:t>
            </a:r>
            <a:endParaRPr lang="uk-UA" sz="2400" b="1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</a:t>
            </a:r>
            <a:r>
              <a:rPr lang="uk-UA" sz="2400" dirty="0" smtClean="0"/>
              <a:t>Механізми розвитку ускладнень </a:t>
            </a:r>
            <a:r>
              <a:rPr lang="uk-UA" sz="2400" dirty="0" err="1" smtClean="0"/>
              <a:t>гіпертензивного</a:t>
            </a:r>
            <a:r>
              <a:rPr lang="uk-UA" sz="2400" dirty="0" smtClean="0"/>
              <a:t> кризу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1012945" y="3065457"/>
            <a:ext cx="9067680" cy="1341000"/>
          </a:xfrm>
        </p:spPr>
        <p:txBody>
          <a:bodyPr/>
          <a:lstStyle/>
          <a:p>
            <a:r>
              <a:rPr lang="uk-UA" b="1" dirty="0" smtClean="0"/>
              <a:t>   </a:t>
            </a:r>
            <a:r>
              <a:rPr lang="uk-UA" sz="2000" b="1" dirty="0" smtClean="0"/>
              <a:t>Гостре порушення мозкового кровообігу </a:t>
            </a:r>
            <a:r>
              <a:rPr lang="uk-UA" sz="2000" dirty="0" smtClean="0"/>
              <a:t>– одне з найважчих ускладнень </a:t>
            </a:r>
            <a:r>
              <a:rPr lang="uk-UA" sz="2000" dirty="0" err="1" smtClean="0"/>
              <a:t>гіпертензивного</a:t>
            </a:r>
            <a:r>
              <a:rPr lang="uk-UA" sz="2000" dirty="0" smtClean="0"/>
              <a:t> кризу.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Коли середній АТ перевищує 150-180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</a:t>
            </a:r>
            <a:r>
              <a:rPr lang="uk-UA" sz="2000" dirty="0" err="1" smtClean="0"/>
              <a:t>ст</a:t>
            </a:r>
            <a:r>
              <a:rPr lang="uk-UA" sz="2000" dirty="0" smtClean="0"/>
              <a:t>, не </a:t>
            </a:r>
            <a:r>
              <a:rPr lang="uk-UA" sz="2000" dirty="0" err="1" smtClean="0"/>
              <a:t>спрацювують</a:t>
            </a:r>
            <a:r>
              <a:rPr lang="uk-UA" sz="2000" dirty="0" smtClean="0"/>
              <a:t> механізми авторегуляції в судинному ложі мозку. Результатом цього є залежне від АТ пасивне збільшення </a:t>
            </a:r>
            <a:r>
              <a:rPr lang="uk-UA" sz="2000" dirty="0" err="1" smtClean="0"/>
              <a:t>кровотоку</a:t>
            </a:r>
            <a:r>
              <a:rPr lang="uk-UA" sz="2000" dirty="0" smtClean="0"/>
              <a:t>, що веде до збільшення проникності мозкових артеріол та капілярів, що веде до розвитку набряку мозку та </a:t>
            </a:r>
            <a:r>
              <a:rPr lang="uk-UA" sz="2000" dirty="0" err="1" smtClean="0"/>
              <a:t>мікрогеморагій</a:t>
            </a:r>
            <a:r>
              <a:rPr lang="uk-UA" sz="2000" dirty="0" smtClean="0"/>
              <a:t>. Надалі набряк, здавлюючи капіляри, призводить до </a:t>
            </a:r>
            <a:r>
              <a:rPr lang="uk-UA" sz="2000" b="1" dirty="0" smtClean="0"/>
              <a:t>порушення мозкового кровообігу </a:t>
            </a:r>
            <a:r>
              <a:rPr lang="uk-UA" sz="2000" dirty="0" smtClean="0"/>
              <a:t>та розвитку локальної або </a:t>
            </a:r>
            <a:r>
              <a:rPr lang="uk-UA" sz="2000" dirty="0" err="1" smtClean="0"/>
              <a:t>генералізованої</a:t>
            </a:r>
            <a:r>
              <a:rPr lang="uk-UA" sz="2000" dirty="0" smtClean="0"/>
              <a:t> ішемії мозку.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Раптове підвищення АТ також призводить до спонтанного збільшення </a:t>
            </a:r>
            <a:r>
              <a:rPr lang="uk-UA" sz="2000" dirty="0" err="1" smtClean="0"/>
              <a:t>постнавантаження</a:t>
            </a:r>
            <a:r>
              <a:rPr lang="uk-UA" sz="2000" dirty="0" smtClean="0"/>
              <a:t>, підвищення тиску наповнення лівого шлуночка, систолічної напруги стінки, потреб міокарда в кисні та до зменшення коронарного </a:t>
            </a:r>
            <a:r>
              <a:rPr lang="uk-UA" sz="2000" dirty="0" err="1" smtClean="0"/>
              <a:t>кровотоку</a:t>
            </a:r>
            <a:r>
              <a:rPr lang="uk-UA" sz="2000" dirty="0" smtClean="0"/>
              <a:t>, що веде до розвитку ішемії. У результаті розвивається </a:t>
            </a:r>
            <a:r>
              <a:rPr lang="uk-UA" sz="2000" b="1" dirty="0" smtClean="0"/>
              <a:t>стенокардія, інфаркт міокарда, серцева астма чи набряк легень.</a:t>
            </a:r>
            <a:endParaRPr lang="ru-RU" sz="2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 smtClean="0"/>
              <a:t>        </a:t>
            </a:r>
            <a:r>
              <a:rPr lang="uk-UA" sz="3200" dirty="0"/>
              <a:t>С</a:t>
            </a:r>
            <a:r>
              <a:rPr lang="uk-UA" sz="3200" dirty="0" smtClean="0"/>
              <a:t>имптоматика </a:t>
            </a:r>
            <a:r>
              <a:rPr lang="uk-UA" sz="3200" dirty="0" err="1" smtClean="0"/>
              <a:t>гіпертезивних</a:t>
            </a:r>
            <a:r>
              <a:rPr lang="uk-UA" sz="3200" dirty="0" smtClean="0"/>
              <a:t> кризів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39718" y="2065325"/>
            <a:ext cx="9286940" cy="4286280"/>
          </a:xfrm>
        </p:spPr>
        <p:txBody>
          <a:bodyPr numCol="2"/>
          <a:lstStyle/>
          <a:p>
            <a:r>
              <a:rPr lang="uk-UA" b="1" dirty="0" smtClean="0"/>
              <a:t> Ураження органу </a:t>
            </a:r>
          </a:p>
          <a:p>
            <a:endParaRPr lang="uk-UA" b="1" dirty="0"/>
          </a:p>
          <a:p>
            <a:r>
              <a:rPr lang="uk-UA" b="1" dirty="0" smtClean="0"/>
              <a:t>Головний мозок</a:t>
            </a:r>
          </a:p>
          <a:p>
            <a:r>
              <a:rPr lang="uk-UA" b="1" dirty="0" smtClean="0"/>
              <a:t>- </a:t>
            </a:r>
            <a:r>
              <a:rPr lang="uk-UA" sz="1600" dirty="0" smtClean="0"/>
              <a:t>гостра </a:t>
            </a:r>
            <a:r>
              <a:rPr lang="uk-UA" sz="1600" dirty="0" err="1" smtClean="0"/>
              <a:t>гіпертензивна</a:t>
            </a:r>
            <a:r>
              <a:rPr lang="uk-UA" sz="1600" dirty="0" smtClean="0"/>
              <a:t> </a:t>
            </a:r>
            <a:r>
              <a:rPr lang="uk-UA" sz="1600" dirty="0" err="1" smtClean="0"/>
              <a:t>енцефалоптія</a:t>
            </a:r>
            <a:endParaRPr lang="uk-UA" sz="1600" dirty="0" smtClean="0"/>
          </a:p>
          <a:p>
            <a:endParaRPr lang="uk-UA" dirty="0" smtClean="0"/>
          </a:p>
          <a:p>
            <a:r>
              <a:rPr lang="uk-UA" b="1" dirty="0" smtClean="0"/>
              <a:t>Серце</a:t>
            </a:r>
          </a:p>
          <a:p>
            <a:r>
              <a:rPr lang="uk-UA" b="1" dirty="0" smtClean="0"/>
              <a:t>- </a:t>
            </a:r>
            <a:r>
              <a:rPr lang="uk-UA" sz="1600" dirty="0" smtClean="0"/>
              <a:t>гостра </a:t>
            </a:r>
            <a:r>
              <a:rPr lang="uk-UA" sz="1600" dirty="0" err="1" smtClean="0"/>
              <a:t>лівошлуночкова</a:t>
            </a:r>
            <a:r>
              <a:rPr lang="uk-UA" sz="1600" dirty="0" smtClean="0"/>
              <a:t> недостатність</a:t>
            </a:r>
          </a:p>
          <a:p>
            <a:r>
              <a:rPr lang="uk-UA" sz="1600" dirty="0" smtClean="0"/>
              <a:t> </a:t>
            </a:r>
            <a:r>
              <a:rPr lang="uk-UA" sz="1600" b="1" dirty="0" smtClean="0"/>
              <a:t>- </a:t>
            </a:r>
            <a:r>
              <a:rPr lang="uk-UA" sz="1600" dirty="0" smtClean="0"/>
              <a:t>ішемія міокарда/інфаркт міокарда</a:t>
            </a:r>
          </a:p>
          <a:p>
            <a:endParaRPr lang="uk-UA" dirty="0" smtClean="0"/>
          </a:p>
          <a:p>
            <a:r>
              <a:rPr lang="uk-UA" b="1" dirty="0" smtClean="0"/>
              <a:t>Нирки </a:t>
            </a:r>
          </a:p>
          <a:p>
            <a:r>
              <a:rPr lang="uk-UA" sz="2000" dirty="0" err="1" smtClean="0"/>
              <a:t>-</a:t>
            </a:r>
            <a:r>
              <a:rPr lang="uk-UA" sz="1600" dirty="0" err="1" smtClean="0"/>
              <a:t>гостра</a:t>
            </a:r>
            <a:r>
              <a:rPr lang="uk-UA" sz="1600" dirty="0" smtClean="0"/>
              <a:t> ниркова недостатність</a:t>
            </a:r>
          </a:p>
          <a:p>
            <a:endParaRPr lang="uk-UA" dirty="0" smtClean="0"/>
          </a:p>
          <a:p>
            <a:r>
              <a:rPr lang="uk-UA" b="1" dirty="0" smtClean="0"/>
              <a:t>Судини</a:t>
            </a:r>
          </a:p>
          <a:p>
            <a:r>
              <a:rPr lang="uk-UA" dirty="0" smtClean="0"/>
              <a:t>- </a:t>
            </a:r>
            <a:r>
              <a:rPr lang="uk-UA" sz="1600" dirty="0" smtClean="0"/>
              <a:t>розшарування аорти</a:t>
            </a:r>
          </a:p>
          <a:p>
            <a:r>
              <a:rPr lang="uk-UA" sz="1600" dirty="0" smtClean="0"/>
              <a:t>- розрив дрібних артерій</a:t>
            </a:r>
          </a:p>
          <a:p>
            <a:endParaRPr lang="uk-UA" sz="1600" dirty="0" smtClean="0"/>
          </a:p>
          <a:p>
            <a:r>
              <a:rPr lang="uk-UA" sz="1600" b="1" dirty="0" smtClean="0"/>
              <a:t>О</a:t>
            </a:r>
            <a:r>
              <a:rPr lang="uk-UA" b="1" dirty="0" smtClean="0"/>
              <a:t>чі</a:t>
            </a:r>
          </a:p>
          <a:p>
            <a:endParaRPr lang="uk-UA" dirty="0" smtClean="0"/>
          </a:p>
          <a:p>
            <a:r>
              <a:rPr lang="uk-UA" sz="2000" dirty="0" smtClean="0"/>
              <a:t> </a:t>
            </a:r>
            <a:r>
              <a:rPr lang="uk-UA" sz="2000" b="1" spc="-1" dirty="0" smtClean="0">
                <a:latin typeface="Monotype Sorts"/>
                <a:ea typeface="Monotype Sorts"/>
              </a:rPr>
              <a:t>Клінічна симптоматика</a:t>
            </a:r>
          </a:p>
          <a:p>
            <a:endParaRPr lang="uk-UA" sz="2000" b="1" spc="-1" dirty="0" smtClean="0">
              <a:latin typeface="Monotype Sorts"/>
              <a:ea typeface="Monotype Sorts"/>
            </a:endParaRPr>
          </a:p>
          <a:p>
            <a:r>
              <a:rPr lang="uk-UA" sz="1600" spc="-1" dirty="0" smtClean="0">
                <a:latin typeface="Monotype Sorts"/>
              </a:rPr>
              <a:t>головний біль, нудота, блювота, порушення зору, судоми, </a:t>
            </a:r>
            <a:r>
              <a:rPr lang="uk-UA" sz="1600" spc="-1" dirty="0" err="1" smtClean="0">
                <a:latin typeface="Monotype Sorts"/>
              </a:rPr>
              <a:t>транзиторна</a:t>
            </a:r>
            <a:r>
              <a:rPr lang="uk-UA" sz="1600" spc="-1" dirty="0" smtClean="0">
                <a:latin typeface="Monotype Sorts"/>
              </a:rPr>
              <a:t> ішемічна атака, сплутаність свідомості, сонливість, втрата свідомості </a:t>
            </a:r>
          </a:p>
          <a:p>
            <a:r>
              <a:rPr lang="uk-UA" sz="1600" spc="-1" dirty="0" smtClean="0">
                <a:latin typeface="Monotype Sorts"/>
              </a:rPr>
              <a:t> </a:t>
            </a: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Задишка, ядуха</a:t>
            </a: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Стенокардія </a:t>
            </a:r>
            <a:r>
              <a:rPr lang="uk-UA" sz="1600" dirty="0" smtClean="0"/>
              <a:t>   </a:t>
            </a:r>
          </a:p>
          <a:p>
            <a:r>
              <a:rPr lang="uk-UA" sz="1600" dirty="0"/>
              <a:t> </a:t>
            </a:r>
            <a:r>
              <a:rPr lang="uk-UA" sz="1600" dirty="0" smtClean="0"/>
              <a:t>                   </a:t>
            </a:r>
          </a:p>
          <a:p>
            <a:endParaRPr lang="uk-UA" sz="2000" dirty="0" smtClean="0"/>
          </a:p>
          <a:p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Олігурія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/анурія</a:t>
            </a:r>
          </a:p>
          <a:p>
            <a:endParaRPr lang="uk-UA" sz="1600" dirty="0"/>
          </a:p>
          <a:p>
            <a:endParaRPr lang="uk-UA" sz="1600" dirty="0" smtClean="0"/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Інтенсивний біль у грудній клітці</a:t>
            </a: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Носова кровотеча</a:t>
            </a:r>
          </a:p>
          <a:p>
            <a:endParaRPr lang="uk-UA" sz="1600" dirty="0"/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Крововилив, набряк сітківки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842" y="279375"/>
            <a:ext cx="9067680" cy="1341000"/>
          </a:xfrm>
        </p:spPr>
        <p:txBody>
          <a:bodyPr/>
          <a:lstStyle/>
          <a:p>
            <a:r>
              <a:rPr lang="uk-UA" sz="2800" dirty="0" smtClean="0"/>
              <a:t>            </a:t>
            </a:r>
            <a:r>
              <a:rPr lang="uk-UA" sz="2400" b="1" dirty="0" smtClean="0"/>
              <a:t>Алгоритм ведення гіпертонічного кризу  </a:t>
            </a: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/>
              <a:t>            Уточнення попередньої причини високого АТ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253966" y="4279903"/>
            <a:ext cx="9067680" cy="1341000"/>
          </a:xfrm>
        </p:spPr>
        <p:txBody>
          <a:bodyPr/>
          <a:lstStyle/>
          <a:p>
            <a:r>
              <a:rPr lang="uk-UA" b="1" dirty="0" smtClean="0"/>
              <a:t>    </a:t>
            </a:r>
            <a:r>
              <a:rPr lang="uk-UA" dirty="0" smtClean="0"/>
              <a:t>Чи є достатні критерії для постановки гіпертонічного кризу</a:t>
            </a:r>
            <a:r>
              <a:rPr lang="en-US" dirty="0" smtClean="0"/>
              <a:t>?</a:t>
            </a:r>
            <a:r>
              <a:rPr lang="uk-UA" dirty="0" smtClean="0"/>
              <a:t>         </a:t>
            </a:r>
            <a:r>
              <a:rPr lang="en-US" dirty="0"/>
              <a:t> </a:t>
            </a:r>
            <a:r>
              <a:rPr lang="en-US" b="1" dirty="0" smtClean="0">
                <a:sym typeface="Wingdings" pitchFamily="2" charset="2"/>
              </a:rPr>
              <a:t>   </a:t>
            </a:r>
            <a:r>
              <a:rPr lang="uk-UA" b="1" dirty="0" smtClean="0">
                <a:sym typeface="Wingdings" pitchFamily="2" charset="2"/>
              </a:rPr>
              <a:t>ні</a:t>
            </a:r>
            <a:endParaRPr lang="uk-UA" b="1" dirty="0" smtClean="0"/>
          </a:p>
          <a:p>
            <a:r>
              <a:rPr lang="uk-UA" sz="2000" dirty="0"/>
              <a:t> </a:t>
            </a:r>
            <a:r>
              <a:rPr lang="uk-UA" dirty="0" smtClean="0"/>
              <a:t>- раптовий початок (від декількох хвилин до декількох годин)                   </a:t>
            </a:r>
            <a:r>
              <a:rPr lang="en-US" dirty="0" smtClean="0"/>
              <a:t>|</a:t>
            </a:r>
          </a:p>
          <a:p>
            <a:r>
              <a:rPr lang="en-US" dirty="0"/>
              <a:t> </a:t>
            </a:r>
            <a:r>
              <a:rPr lang="en-US" dirty="0" smtClean="0"/>
              <a:t>-</a:t>
            </a:r>
            <a:r>
              <a:rPr lang="uk-UA" dirty="0" smtClean="0"/>
              <a:t> індивідуально високий рівень АТ</a:t>
            </a:r>
            <a:r>
              <a:rPr lang="en-US" dirty="0" smtClean="0"/>
              <a:t>                                                  </a:t>
            </a:r>
            <a:r>
              <a:rPr lang="uk-UA" dirty="0" smtClean="0"/>
              <a:t>Спостереження і</a:t>
            </a:r>
            <a:r>
              <a:rPr lang="en-US" dirty="0" smtClean="0"/>
              <a:t>         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- поява ознак погіршення </a:t>
            </a:r>
            <a:r>
              <a:rPr lang="uk-UA" dirty="0" err="1" smtClean="0"/>
              <a:t>регіонарного</a:t>
            </a:r>
            <a:r>
              <a:rPr lang="uk-UA" dirty="0" smtClean="0"/>
              <a:t> кровообігу                         направлення в</a:t>
            </a:r>
          </a:p>
          <a:p>
            <a:r>
              <a:rPr lang="uk-UA" dirty="0"/>
              <a:t> </a:t>
            </a:r>
            <a:r>
              <a:rPr lang="uk-UA" dirty="0" smtClean="0"/>
              <a:t>- наявність вираженої вегетативної симптоматики                         поліклініку 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</a:t>
            </a:r>
            <a:r>
              <a:rPr lang="en-US" dirty="0" smtClean="0"/>
              <a:t>|</a:t>
            </a:r>
            <a:endParaRPr lang="uk-UA" dirty="0" smtClean="0"/>
          </a:p>
          <a:p>
            <a:r>
              <a:rPr lang="uk-UA" b="1" dirty="0"/>
              <a:t> </a:t>
            </a:r>
            <a:r>
              <a:rPr lang="uk-UA" b="1" dirty="0" smtClean="0"/>
              <a:t>                                     так       </a:t>
            </a:r>
            <a:r>
              <a:rPr lang="en-US" b="1" dirty="0" smtClean="0">
                <a:sym typeface="Wingdings" pitchFamily="2" charset="2"/>
              </a:rPr>
              <a:t></a:t>
            </a:r>
            <a:r>
              <a:rPr lang="uk-UA" b="1" dirty="0" smtClean="0">
                <a:sym typeface="Wingdings" pitchFamily="2" charset="2"/>
              </a:rPr>
              <a:t>                                     Є ознаки ураження</a:t>
            </a:r>
            <a:r>
              <a:rPr lang="uk-UA" b="1" dirty="0" smtClean="0"/>
              <a:t>  органів</a:t>
            </a:r>
            <a:r>
              <a:rPr lang="uk-UA" b="1" dirty="0" smtClean="0">
                <a:sym typeface="Wingdings" pitchFamily="2" charset="2"/>
              </a:rPr>
              <a:t> </a:t>
            </a:r>
            <a:endParaRPr lang="en-US" b="1" dirty="0" smtClean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                                   </a:t>
            </a:r>
            <a:r>
              <a:rPr lang="en-US" b="1" dirty="0" smtClean="0">
                <a:sym typeface="Wingdings" pitchFamily="2" charset="2"/>
              </a:rPr>
              <a:t>|</a:t>
            </a:r>
            <a:r>
              <a:rPr lang="uk-UA" b="1" dirty="0" smtClean="0">
                <a:sym typeface="Wingdings" pitchFamily="2" charset="2"/>
              </a:rPr>
              <a:t>                                                                                 </a:t>
            </a:r>
            <a:r>
              <a:rPr lang="en-US" b="1" dirty="0" smtClean="0">
                <a:sym typeface="Wingdings" pitchFamily="2" charset="2"/>
              </a:rPr>
              <a:t>|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uk-UA" dirty="0">
                <a:sym typeface="Wingdings" pitchFamily="2" charset="2"/>
              </a:rPr>
              <a:t> </a:t>
            </a:r>
            <a:r>
              <a:rPr lang="uk-UA" b="1" dirty="0" smtClean="0">
                <a:sym typeface="Wingdings" pitchFamily="2" charset="2"/>
              </a:rPr>
              <a:t>Немає ознак ураження органів </a:t>
            </a:r>
            <a:r>
              <a:rPr lang="uk-UA" b="1" dirty="0" err="1" smtClean="0">
                <a:sym typeface="Wingdings" pitchFamily="2" charset="2"/>
              </a:rPr>
              <a:t>мишеней</a:t>
            </a:r>
            <a:r>
              <a:rPr lang="uk-UA" b="1" dirty="0" smtClean="0">
                <a:sym typeface="Wingdings" pitchFamily="2" charset="2"/>
              </a:rPr>
              <a:t>  </a:t>
            </a:r>
            <a:r>
              <a:rPr lang="en-US" b="1" dirty="0" smtClean="0">
                <a:sym typeface="Wingdings" pitchFamily="2" charset="2"/>
              </a:rPr>
              <a:t>                        </a:t>
            </a:r>
            <a:r>
              <a:rPr lang="uk-UA" b="1" dirty="0" smtClean="0">
                <a:sym typeface="Wingdings" pitchFamily="2" charset="2"/>
              </a:rPr>
              <a:t>        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uk-UA" dirty="0" err="1" smtClean="0">
                <a:sym typeface="Wingdings" pitchFamily="2" charset="2"/>
              </a:rPr>
              <a:t>Парентеральні</a:t>
            </a:r>
            <a:endParaRPr lang="uk-UA" dirty="0" smtClean="0">
              <a:sym typeface="Wingdings" pitchFamily="2" charset="2"/>
            </a:endParaRP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або </a:t>
            </a:r>
            <a:r>
              <a:rPr lang="uk-UA" dirty="0" err="1" smtClean="0">
                <a:sym typeface="Wingdings" pitchFamily="2" charset="2"/>
              </a:rPr>
              <a:t>безсимптомне</a:t>
            </a:r>
            <a:r>
              <a:rPr lang="uk-UA" dirty="0" smtClean="0">
                <a:sym typeface="Wingdings" pitchFamily="2" charset="2"/>
              </a:rPr>
              <a:t> підвищення  </a:t>
            </a:r>
            <a:r>
              <a:rPr lang="uk-UA" dirty="0" err="1" smtClean="0">
                <a:sym typeface="Wingdings" pitchFamily="2" charset="2"/>
              </a:rPr>
              <a:t>АТс</a:t>
            </a:r>
            <a:r>
              <a:rPr lang="en-US" dirty="0" smtClean="0">
                <a:sym typeface="Wingdings" pitchFamily="2" charset="2"/>
              </a:rPr>
              <a:t>&gt;</a:t>
            </a:r>
            <a:r>
              <a:rPr lang="uk-UA" dirty="0" smtClean="0">
                <a:sym typeface="Wingdings" pitchFamily="2" charset="2"/>
              </a:rPr>
              <a:t>або=220 мм </a:t>
            </a:r>
            <a:r>
              <a:rPr lang="uk-UA" dirty="0" err="1" smtClean="0">
                <a:sym typeface="Wingdings" pitchFamily="2" charset="2"/>
              </a:rPr>
              <a:t>рт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uk-UA" dirty="0" err="1" smtClean="0">
                <a:sym typeface="Wingdings" pitchFamily="2" charset="2"/>
              </a:rPr>
              <a:t>ст</a:t>
            </a:r>
            <a:r>
              <a:rPr lang="uk-UA" dirty="0" smtClean="0">
                <a:sym typeface="Wingdings" pitchFamily="2" charset="2"/>
              </a:rPr>
              <a:t>             </a:t>
            </a:r>
            <a:r>
              <a:rPr lang="uk-UA" dirty="0" err="1" smtClean="0">
                <a:sym typeface="Wingdings" pitchFamily="2" charset="2"/>
              </a:rPr>
              <a:t>антигіпертензивні</a:t>
            </a:r>
            <a:endParaRPr lang="uk-UA" dirty="0" smtClean="0">
              <a:sym typeface="Wingdings" pitchFamily="2" charset="2"/>
            </a:endParaRP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та/або </a:t>
            </a:r>
            <a:r>
              <a:rPr lang="uk-UA" dirty="0" err="1" smtClean="0">
                <a:sym typeface="Wingdings" pitchFamily="2" charset="2"/>
              </a:rPr>
              <a:t>АТд</a:t>
            </a:r>
            <a:r>
              <a:rPr lang="en-US" dirty="0" smtClean="0">
                <a:sym typeface="Wingdings" pitchFamily="2" charset="2"/>
              </a:rPr>
              <a:t>&gt;</a:t>
            </a:r>
            <a:r>
              <a:rPr lang="uk-UA" dirty="0" smtClean="0">
                <a:sym typeface="Wingdings" pitchFamily="2" charset="2"/>
              </a:rPr>
              <a:t>або=120 мм </a:t>
            </a:r>
            <a:r>
              <a:rPr lang="uk-UA" dirty="0" err="1" smtClean="0">
                <a:sym typeface="Wingdings" pitchFamily="2" charset="2"/>
              </a:rPr>
              <a:t>рт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uk-UA" dirty="0" err="1" smtClean="0">
                <a:sym typeface="Wingdings" pitchFamily="2" charset="2"/>
              </a:rPr>
              <a:t>ст</a:t>
            </a:r>
            <a:r>
              <a:rPr lang="uk-UA" dirty="0" smtClean="0">
                <a:sym typeface="Wingdings" pitchFamily="2" charset="2"/>
              </a:rPr>
              <a:t>                                                            препарати  </a:t>
            </a: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           </a:t>
            </a:r>
            <a:r>
              <a:rPr lang="en-US" dirty="0" smtClean="0">
                <a:sym typeface="Wingdings" pitchFamily="2" charset="2"/>
              </a:rPr>
              <a:t>|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uk-UA" dirty="0" err="1" smtClean="0">
                <a:sym typeface="Wingdings" pitchFamily="2" charset="2"/>
              </a:rPr>
              <a:t>Пероралні</a:t>
            </a:r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/ </a:t>
            </a:r>
            <a:r>
              <a:rPr lang="uk-UA" dirty="0" err="1" smtClean="0">
                <a:sym typeface="Wingdings" pitchFamily="2" charset="2"/>
              </a:rPr>
              <a:t>парентеральні</a:t>
            </a:r>
            <a:r>
              <a:rPr lang="uk-UA" dirty="0" smtClean="0">
                <a:sym typeface="Wingdings" pitchFamily="2" charset="2"/>
              </a:rPr>
              <a:t>  </a:t>
            </a:r>
            <a:r>
              <a:rPr lang="uk-UA" dirty="0" err="1" smtClean="0">
                <a:sym typeface="Wingdings" pitchFamily="2" charset="2"/>
              </a:rPr>
              <a:t>антигіпертензивні</a:t>
            </a:r>
            <a:r>
              <a:rPr lang="uk-UA" dirty="0" smtClean="0">
                <a:sym typeface="Wingdings" pitchFamily="2" charset="2"/>
              </a:rPr>
              <a:t> препарати</a:t>
            </a: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           </a:t>
            </a:r>
            <a:r>
              <a:rPr lang="en-US" dirty="0" smtClean="0">
                <a:sym typeface="Wingdings" pitchFamily="2" charset="2"/>
              </a:rPr>
              <a:t>|                            |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 </a:t>
            </a:r>
            <a:r>
              <a:rPr lang="uk-UA" b="1" dirty="0" smtClean="0">
                <a:sym typeface="Wingdings" pitchFamily="2" charset="2"/>
              </a:rPr>
              <a:t>Є контроль      Немає контролю АТ    </a:t>
            </a:r>
            <a:r>
              <a:rPr lang="uk-UA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Wingdings" pitchFamily="2" charset="2"/>
              </a:rPr>
              <a:t>    </a:t>
            </a:r>
            <a:r>
              <a:rPr lang="uk-UA" dirty="0" smtClean="0">
                <a:sym typeface="Wingdings" pitchFamily="2" charset="2"/>
              </a:rPr>
              <a:t>- Виражена </a:t>
            </a:r>
            <a:r>
              <a:rPr lang="uk-UA" dirty="0" err="1" smtClean="0">
                <a:sym typeface="Wingdings" pitchFamily="2" charset="2"/>
              </a:rPr>
              <a:t>енцефалопатія</a:t>
            </a:r>
            <a:r>
              <a:rPr lang="en-US" dirty="0" smtClean="0">
                <a:sym typeface="Wingdings" pitchFamily="2" charset="2"/>
              </a:rPr>
              <a:t>?</a:t>
            </a:r>
            <a:r>
              <a:rPr lang="uk-UA" dirty="0" smtClean="0">
                <a:sym typeface="Wingdings" pitchFamily="2" charset="2"/>
              </a:rPr>
              <a:t>  Інсульт</a:t>
            </a:r>
            <a:r>
              <a:rPr lang="en-US" dirty="0" smtClean="0">
                <a:sym typeface="Wingdings" pitchFamily="2" charset="2"/>
              </a:rPr>
              <a:t>?</a:t>
            </a:r>
          </a:p>
          <a:p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        |</a:t>
            </a:r>
            <a:r>
              <a:rPr lang="uk-UA" dirty="0" smtClean="0">
                <a:sym typeface="Wingdings" pitchFamily="2" charset="2"/>
              </a:rPr>
              <a:t>                                                               - </a:t>
            </a:r>
            <a:r>
              <a:rPr lang="uk-UA" dirty="0" err="1" smtClean="0">
                <a:sym typeface="Wingdings" pitchFamily="2" charset="2"/>
              </a:rPr>
              <a:t>Субарахноїдальний</a:t>
            </a:r>
            <a:r>
              <a:rPr lang="uk-UA" dirty="0" smtClean="0">
                <a:sym typeface="Wingdings" pitchFamily="2" charset="2"/>
              </a:rPr>
              <a:t> крововилив</a:t>
            </a:r>
            <a:r>
              <a:rPr lang="en-US" dirty="0" smtClean="0">
                <a:sym typeface="Wingdings" pitchFamily="2" charset="2"/>
              </a:rPr>
              <a:t>?</a:t>
            </a:r>
            <a:r>
              <a:rPr lang="uk-UA" dirty="0" smtClean="0">
                <a:sym typeface="Wingdings" pitchFamily="2" charset="2"/>
              </a:rPr>
              <a:t> </a:t>
            </a: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uk-UA" b="1" dirty="0" smtClean="0">
                <a:sym typeface="Wingdings" pitchFamily="2" charset="2"/>
              </a:rPr>
              <a:t>Спостереження</a:t>
            </a:r>
            <a:r>
              <a:rPr lang="uk-UA" dirty="0" smtClean="0">
                <a:sym typeface="Wingdings" pitchFamily="2" charset="2"/>
              </a:rPr>
              <a:t>                                                -  Гостро виникле порушення зору</a:t>
            </a:r>
            <a:r>
              <a:rPr lang="en-US" dirty="0" smtClean="0">
                <a:sym typeface="Wingdings" pitchFamily="2" charset="2"/>
              </a:rPr>
              <a:t>?</a:t>
            </a:r>
            <a:r>
              <a:rPr lang="uk-UA" dirty="0" smtClean="0">
                <a:sym typeface="Wingdings" pitchFamily="2" charset="2"/>
              </a:rPr>
              <a:t>..</a:t>
            </a: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uk-UA" b="1" dirty="0" smtClean="0">
                <a:sym typeface="Wingdings" pitchFamily="2" charset="2"/>
              </a:rPr>
              <a:t>і направлення в</a:t>
            </a:r>
            <a:r>
              <a:rPr lang="en-US" b="1" dirty="0" smtClean="0">
                <a:sym typeface="Wingdings" pitchFamily="2" charset="2"/>
              </a:rPr>
              <a:t>                                                                                               |</a:t>
            </a:r>
            <a:r>
              <a:rPr lang="en-US" dirty="0" smtClean="0">
                <a:sym typeface="Wingdings" pitchFamily="2" charset="2"/>
              </a:rPr>
              <a:t>                </a:t>
            </a:r>
            <a:endParaRPr lang="uk-UA" dirty="0" smtClean="0">
              <a:sym typeface="Wingdings" pitchFamily="2" charset="2"/>
            </a:endParaRPr>
          </a:p>
          <a:p>
            <a:r>
              <a:rPr lang="uk-UA" dirty="0">
                <a:sym typeface="Wingdings" pitchFamily="2" charset="2"/>
              </a:rPr>
              <a:t> </a:t>
            </a:r>
            <a:r>
              <a:rPr lang="uk-UA" dirty="0" smtClean="0">
                <a:sym typeface="Wingdings" pitchFamily="2" charset="2"/>
              </a:rPr>
              <a:t> </a:t>
            </a:r>
            <a:r>
              <a:rPr lang="uk-UA" b="1" dirty="0" smtClean="0">
                <a:sym typeface="Wingdings" pitchFamily="2" charset="2"/>
              </a:rPr>
              <a:t>поліклініку    </a:t>
            </a:r>
            <a:r>
              <a:rPr lang="en-US" b="1" dirty="0" smtClean="0">
                <a:sym typeface="Wingdings" pitchFamily="2" charset="2"/>
              </a:rPr>
              <a:t>                                                </a:t>
            </a:r>
            <a:r>
              <a:rPr lang="uk-UA" b="1" dirty="0" smtClean="0">
                <a:sym typeface="Wingdings" pitchFamily="2" charset="2"/>
              </a:rPr>
              <a:t>         </a:t>
            </a:r>
            <a:r>
              <a:rPr lang="en-US" b="1" dirty="0" smtClean="0">
                <a:sym typeface="Wingdings" pitchFamily="2" charset="2"/>
              </a:rPr>
              <a:t>  </a:t>
            </a:r>
            <a:r>
              <a:rPr lang="uk-UA" b="1" dirty="0" smtClean="0">
                <a:sym typeface="Wingdings" pitchFamily="2" charset="2"/>
              </a:rPr>
              <a:t>Госпіталізація до стаціонару                 </a:t>
            </a:r>
            <a:r>
              <a:rPr lang="uk-UA" b="1" dirty="0" smtClean="0"/>
              <a:t>          </a:t>
            </a:r>
            <a:r>
              <a:rPr lang="en-US" b="1" dirty="0" smtClean="0"/>
              <a:t> </a:t>
            </a:r>
            <a:endParaRPr lang="uk-UA" b="1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     </a:t>
            </a:r>
            <a:endParaRPr lang="uk-UA" sz="2000" dirty="0"/>
          </a:p>
          <a:p>
            <a:endParaRPr lang="uk-UA" sz="2000" dirty="0" smtClean="0"/>
          </a:p>
          <a:p>
            <a:endParaRPr lang="uk-UA" sz="2000" dirty="0"/>
          </a:p>
          <a:p>
            <a:r>
              <a:rPr lang="uk-UA" sz="2000" dirty="0" smtClean="0"/>
              <a:t>  </a:t>
            </a:r>
          </a:p>
          <a:p>
            <a:endParaRPr lang="uk-UA" sz="2000" b="1" dirty="0"/>
          </a:p>
          <a:p>
            <a:endParaRPr lang="ru-RU" sz="2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</a:t>
            </a:r>
            <a:r>
              <a:rPr lang="uk-UA" dirty="0" smtClean="0"/>
              <a:t>          </a:t>
            </a:r>
            <a:r>
              <a:rPr lang="uk-UA" sz="2400" dirty="0" smtClean="0"/>
              <a:t>Ознаки відсутності контролю артеріального тиску</a:t>
            </a:r>
            <a:br>
              <a:rPr lang="uk-UA" sz="2400" dirty="0" smtClean="0"/>
            </a:br>
            <a:r>
              <a:rPr lang="uk-UA" sz="2400" dirty="0"/>
              <a:t> </a:t>
            </a:r>
            <a:r>
              <a:rPr lang="uk-UA" sz="2400" dirty="0" smtClean="0"/>
              <a:t>                   при купуванні </a:t>
            </a:r>
            <a:r>
              <a:rPr lang="uk-UA" sz="2400" dirty="0" err="1" smtClean="0"/>
              <a:t>гипертензивного</a:t>
            </a:r>
            <a:r>
              <a:rPr lang="uk-UA" sz="2400" dirty="0" smtClean="0"/>
              <a:t> кризу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2254230" y="1279507"/>
            <a:ext cx="9067680" cy="4986360"/>
          </a:xfrm>
        </p:spPr>
        <p:txBody>
          <a:bodyPr/>
          <a:lstStyle/>
          <a:p>
            <a:r>
              <a:rPr lang="uk-UA" sz="2400" dirty="0" smtClean="0"/>
              <a:t>   - Виражена </a:t>
            </a:r>
            <a:r>
              <a:rPr lang="uk-UA" sz="2400" dirty="0" err="1" smtClean="0"/>
              <a:t>енцефалопатія</a:t>
            </a:r>
            <a:endParaRPr lang="uk-UA" sz="2400" dirty="0" smtClean="0"/>
          </a:p>
          <a:p>
            <a:r>
              <a:rPr lang="uk-UA" sz="2400" dirty="0"/>
              <a:t> </a:t>
            </a:r>
            <a:r>
              <a:rPr lang="uk-UA" sz="2400" dirty="0" smtClean="0"/>
              <a:t>  - Інсульт</a:t>
            </a:r>
          </a:p>
          <a:p>
            <a:r>
              <a:rPr lang="uk-UA" sz="2400" dirty="0"/>
              <a:t> </a:t>
            </a:r>
            <a:r>
              <a:rPr lang="uk-UA" sz="2400" dirty="0" smtClean="0"/>
              <a:t>  - </a:t>
            </a:r>
            <a:r>
              <a:rPr lang="uk-UA" sz="2400" dirty="0" err="1" smtClean="0"/>
              <a:t>Субарахноїдальний</a:t>
            </a:r>
            <a:r>
              <a:rPr lang="uk-UA" sz="2400" dirty="0" smtClean="0"/>
              <a:t> крововилив</a:t>
            </a:r>
          </a:p>
          <a:p>
            <a:r>
              <a:rPr lang="uk-UA" sz="2400" dirty="0"/>
              <a:t> </a:t>
            </a:r>
            <a:r>
              <a:rPr lang="uk-UA" sz="2400" dirty="0" smtClean="0"/>
              <a:t>  - Набряк легень</a:t>
            </a:r>
          </a:p>
          <a:p>
            <a:r>
              <a:rPr lang="uk-UA" sz="2400" dirty="0"/>
              <a:t> </a:t>
            </a:r>
            <a:r>
              <a:rPr lang="uk-UA" sz="2400" dirty="0" smtClean="0"/>
              <a:t>  - Гостро виникле порушення зору</a:t>
            </a:r>
          </a:p>
          <a:p>
            <a:r>
              <a:rPr lang="uk-UA" sz="2400" dirty="0"/>
              <a:t> </a:t>
            </a:r>
            <a:r>
              <a:rPr lang="uk-UA" sz="2400" dirty="0" smtClean="0"/>
              <a:t>  - Артеріальна гіпертензія </a:t>
            </a:r>
            <a:r>
              <a:rPr lang="uk-UA" sz="2400" dirty="0" err="1" smtClean="0"/>
              <a:t>неуточненої</a:t>
            </a:r>
            <a:r>
              <a:rPr lang="uk-UA" sz="2400" dirty="0" smtClean="0"/>
              <a:t>  етіології</a:t>
            </a:r>
          </a:p>
          <a:p>
            <a:r>
              <a:rPr lang="uk-UA" sz="2400" dirty="0"/>
              <a:t> </a:t>
            </a:r>
            <a:r>
              <a:rPr lang="uk-UA" sz="2400" dirty="0" smtClean="0"/>
              <a:t>  - Гостра ниркова недостатність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                                 </a:t>
            </a:r>
            <a:r>
              <a:rPr lang="uk-UA" sz="2800" dirty="0" smtClean="0">
                <a:solidFill>
                  <a:srgbClr val="002060"/>
                </a:solidFill>
              </a:rPr>
              <a:t>Пацієнт Н. 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68280" y="3279771"/>
            <a:ext cx="9109064" cy="1341000"/>
          </a:xfrm>
        </p:spPr>
        <p:txBody>
          <a:bodyPr/>
          <a:lstStyle/>
          <a:p>
            <a:r>
              <a:rPr lang="uk-UA" dirty="0" smtClean="0"/>
              <a:t>  </a:t>
            </a:r>
            <a:r>
              <a:rPr lang="uk-UA" b="1" dirty="0" smtClean="0"/>
              <a:t> </a:t>
            </a:r>
            <a:r>
              <a:rPr lang="uk-UA" sz="2000" dirty="0" smtClean="0"/>
              <a:t>Чи є достатні критерії для постановки гіпертонічного кризу</a:t>
            </a:r>
            <a:r>
              <a:rPr lang="en-US" sz="2000" dirty="0" smtClean="0"/>
              <a:t>?</a:t>
            </a:r>
            <a:r>
              <a:rPr lang="uk-UA" sz="2000" dirty="0" smtClean="0"/>
              <a:t>        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uk-UA" sz="2000" dirty="0" smtClean="0">
                <a:sym typeface="Wingdings" pitchFamily="2" charset="2"/>
              </a:rPr>
              <a:t>     так</a:t>
            </a:r>
          </a:p>
          <a:p>
            <a:endParaRPr lang="uk-UA" dirty="0">
              <a:sym typeface="Wingdings" pitchFamily="2" charset="2"/>
            </a:endParaRPr>
          </a:p>
          <a:p>
            <a:r>
              <a:rPr lang="uk-UA" dirty="0" smtClean="0">
                <a:sym typeface="Wingdings" pitchFamily="2" charset="2"/>
              </a:rPr>
              <a:t>    </a:t>
            </a:r>
            <a:r>
              <a:rPr lang="uk-UA" sz="2000" dirty="0" smtClean="0">
                <a:sym typeface="Wingdings" pitchFamily="2" charset="2"/>
              </a:rPr>
              <a:t>Чи є</a:t>
            </a:r>
            <a:r>
              <a:rPr lang="uk-UA" sz="2000" b="1" dirty="0" smtClean="0">
                <a:sym typeface="Wingdings" pitchFamily="2" charset="2"/>
              </a:rPr>
              <a:t> </a:t>
            </a:r>
            <a:r>
              <a:rPr lang="uk-UA" sz="2000" dirty="0" smtClean="0">
                <a:sym typeface="Wingdings" pitchFamily="2" charset="2"/>
              </a:rPr>
              <a:t>ознаки ураження</a:t>
            </a:r>
            <a:r>
              <a:rPr lang="uk-UA" sz="2000" dirty="0" smtClean="0"/>
              <a:t>  органів</a:t>
            </a:r>
            <a:r>
              <a:rPr lang="en-US" sz="2000" dirty="0" smtClean="0"/>
              <a:t>?     </a:t>
            </a:r>
            <a:r>
              <a:rPr lang="en-US" sz="2000" dirty="0" smtClean="0">
                <a:sym typeface="Wingdings" pitchFamily="2" charset="2"/>
              </a:rPr>
              <a:t>   </a:t>
            </a:r>
            <a:r>
              <a:rPr lang="en-US" sz="2000" dirty="0" smtClean="0"/>
              <a:t>  </a:t>
            </a:r>
            <a:r>
              <a:rPr lang="uk-UA" sz="2000" dirty="0" smtClean="0"/>
              <a:t>так, </a:t>
            </a:r>
            <a:r>
              <a:rPr lang="uk-UA" sz="2000" dirty="0"/>
              <a:t>г</a:t>
            </a:r>
            <a:r>
              <a:rPr lang="uk-UA" sz="2000" dirty="0" smtClean="0"/>
              <a:t>оловний мозок</a:t>
            </a:r>
          </a:p>
          <a:p>
            <a:endParaRPr lang="uk-UA" sz="2000" dirty="0"/>
          </a:p>
          <a:p>
            <a:r>
              <a:rPr lang="uk-UA" sz="2000" dirty="0" smtClean="0"/>
              <a:t>   Чи є достатні критерії для постановки ускладненого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гіпертонічного кризу</a:t>
            </a:r>
            <a:r>
              <a:rPr lang="en-US" sz="2000" dirty="0" smtClean="0"/>
              <a:t>?</a:t>
            </a:r>
            <a:r>
              <a:rPr lang="uk-UA" sz="2000" dirty="0" smtClean="0"/>
              <a:t>                                                                        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uk-UA" sz="2000" dirty="0" smtClean="0">
                <a:sym typeface="Wingdings" pitchFamily="2" charset="2"/>
              </a:rPr>
              <a:t>     так</a:t>
            </a:r>
            <a:endParaRPr lang="uk-UA" sz="2000" dirty="0" smtClean="0"/>
          </a:p>
          <a:p>
            <a:r>
              <a:rPr lang="uk-UA" dirty="0"/>
              <a:t> 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</a:t>
            </a:r>
            <a:r>
              <a:rPr lang="uk-UA" sz="2000" dirty="0" smtClean="0"/>
              <a:t>Чи є контроль АТ</a:t>
            </a:r>
            <a:r>
              <a:rPr lang="en-US" sz="2000" dirty="0" smtClean="0"/>
              <a:t>?      </a:t>
            </a:r>
            <a:r>
              <a:rPr lang="en-US" sz="2000" dirty="0" smtClean="0">
                <a:sym typeface="Wingdings" pitchFamily="2" charset="2"/>
              </a:rPr>
              <a:t>   </a:t>
            </a:r>
            <a:r>
              <a:rPr lang="uk-UA" sz="2000" dirty="0" smtClean="0">
                <a:sym typeface="Wingdings" pitchFamily="2" charset="2"/>
              </a:rPr>
              <a:t>ні ( Інсульт</a:t>
            </a:r>
            <a:r>
              <a:rPr lang="en-US" sz="2000" dirty="0" smtClean="0">
                <a:sym typeface="Wingdings" pitchFamily="2" charset="2"/>
              </a:rPr>
              <a:t>?</a:t>
            </a:r>
            <a:r>
              <a:rPr lang="uk-UA" sz="2000" dirty="0" smtClean="0">
                <a:sym typeface="Wingdings" pitchFamily="2" charset="2"/>
              </a:rPr>
              <a:t>)</a:t>
            </a:r>
          </a:p>
          <a:p>
            <a:endParaRPr lang="uk-UA" sz="2000" dirty="0">
              <a:sym typeface="Wingdings" pitchFamily="2" charset="2"/>
            </a:endParaRPr>
          </a:p>
          <a:p>
            <a:r>
              <a:rPr lang="uk-UA" sz="2000" dirty="0" smtClean="0">
                <a:sym typeface="Wingdings" pitchFamily="2" charset="2"/>
              </a:rPr>
              <a:t>    Пацієнту рекомендована невідкладна консультація невропатолога та </a:t>
            </a:r>
          </a:p>
          <a:p>
            <a:r>
              <a:rPr lang="uk-UA" sz="2000" dirty="0">
                <a:sym typeface="Wingdings" pitchFamily="2" charset="2"/>
              </a:rPr>
              <a:t>  </a:t>
            </a:r>
            <a:r>
              <a:rPr lang="uk-UA" sz="2000" dirty="0" smtClean="0">
                <a:sym typeface="Wingdings" pitchFamily="2" charset="2"/>
              </a:rPr>
              <a:t>  переведення для подальшого лікування у відділення інтенсивної </a:t>
            </a:r>
          </a:p>
          <a:p>
            <a:r>
              <a:rPr lang="uk-UA" sz="2000" dirty="0">
                <a:sym typeface="Wingdings" pitchFamily="2" charset="2"/>
              </a:rPr>
              <a:t> </a:t>
            </a:r>
            <a:r>
              <a:rPr lang="uk-UA" sz="2000" dirty="0" smtClean="0">
                <a:sym typeface="Wingdings" pitchFamily="2" charset="2"/>
              </a:rPr>
              <a:t>   терапії</a:t>
            </a:r>
          </a:p>
          <a:p>
            <a:endParaRPr lang="uk-UA" sz="2000" dirty="0">
              <a:sym typeface="Wingdings" pitchFamily="2" charset="2"/>
            </a:endParaRPr>
          </a:p>
          <a:p>
            <a:r>
              <a:rPr lang="uk-UA" sz="2000" dirty="0" smtClean="0">
                <a:sym typeface="Wingdings" pitchFamily="2" charset="2"/>
              </a:rPr>
              <a:t> </a:t>
            </a:r>
            <a:r>
              <a:rPr lang="en-US" dirty="0" smtClean="0"/>
              <a:t>                                        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                                </a:t>
            </a:r>
            <a:r>
              <a:rPr lang="uk-UA" sz="2800" dirty="0" smtClean="0">
                <a:solidFill>
                  <a:srgbClr val="002060"/>
                </a:solidFill>
              </a:rPr>
              <a:t>Пацієнт Н.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3636961"/>
            <a:ext cx="8888366" cy="1341000"/>
          </a:xfrm>
        </p:spPr>
        <p:txBody>
          <a:bodyPr/>
          <a:lstStyle/>
          <a:p>
            <a:r>
              <a:rPr lang="uk-UA" dirty="0" smtClean="0"/>
              <a:t>  </a:t>
            </a:r>
            <a:r>
              <a:rPr lang="uk-UA" dirty="0"/>
              <a:t> </a:t>
            </a:r>
            <a:r>
              <a:rPr lang="uk-UA" dirty="0" smtClean="0"/>
              <a:t>    Висновок невропатолога - гостре порушення мозкового кровообігу </a:t>
            </a:r>
            <a:r>
              <a:rPr lang="uk-UA" dirty="0" err="1" smtClean="0"/>
              <a:t>неуточнений</a:t>
            </a:r>
            <a:r>
              <a:rPr lang="uk-UA" dirty="0" smtClean="0"/>
              <a:t> тип у басейні правої СМА, легкий центральний геміпарез зліва, лівобічна </a:t>
            </a:r>
            <a:r>
              <a:rPr lang="uk-UA" dirty="0" err="1" smtClean="0"/>
              <a:t>гемігіпестезія</a:t>
            </a:r>
            <a:r>
              <a:rPr lang="uk-UA" dirty="0" smtClean="0"/>
              <a:t>.</a:t>
            </a:r>
          </a:p>
          <a:p>
            <a:r>
              <a:rPr lang="uk-UA" dirty="0"/>
              <a:t> </a:t>
            </a:r>
            <a:r>
              <a:rPr lang="uk-UA" dirty="0" smtClean="0"/>
              <a:t>    </a:t>
            </a:r>
          </a:p>
          <a:p>
            <a:r>
              <a:rPr lang="uk-UA" dirty="0"/>
              <a:t> </a:t>
            </a:r>
            <a:r>
              <a:rPr lang="uk-UA" dirty="0" smtClean="0"/>
              <a:t>      Пацієнту призначено обстеження</a:t>
            </a:r>
            <a:r>
              <a:rPr lang="en-US" dirty="0" smtClean="0"/>
              <a:t>:</a:t>
            </a:r>
          </a:p>
          <a:p>
            <a:r>
              <a:rPr lang="en-US" dirty="0"/>
              <a:t> </a:t>
            </a:r>
            <a:r>
              <a:rPr lang="en-US" dirty="0" smtClean="0"/>
              <a:t>      - </a:t>
            </a:r>
            <a:r>
              <a:rPr lang="uk-UA" dirty="0" smtClean="0"/>
              <a:t>лабораторні тести</a:t>
            </a:r>
          </a:p>
          <a:p>
            <a:r>
              <a:rPr lang="uk-UA" dirty="0"/>
              <a:t> </a:t>
            </a:r>
            <a:r>
              <a:rPr lang="uk-UA" dirty="0" smtClean="0"/>
              <a:t>      - ЕКГ</a:t>
            </a:r>
          </a:p>
          <a:p>
            <a:r>
              <a:rPr lang="uk-UA" dirty="0"/>
              <a:t> </a:t>
            </a:r>
            <a:r>
              <a:rPr lang="uk-UA" dirty="0" smtClean="0"/>
              <a:t>      - МРТ головного мозку</a:t>
            </a:r>
          </a:p>
          <a:p>
            <a:r>
              <a:rPr lang="uk-UA" dirty="0"/>
              <a:t> </a:t>
            </a:r>
            <a:r>
              <a:rPr lang="uk-UA" dirty="0" smtClean="0"/>
              <a:t>      - Дуплексне сканування </a:t>
            </a:r>
            <a:r>
              <a:rPr lang="uk-UA" dirty="0" err="1" smtClean="0"/>
              <a:t>брахіоцефальних</a:t>
            </a:r>
            <a:r>
              <a:rPr lang="uk-UA" dirty="0" smtClean="0"/>
              <a:t> артерій</a:t>
            </a:r>
          </a:p>
          <a:p>
            <a:r>
              <a:rPr lang="uk-UA" dirty="0"/>
              <a:t> </a:t>
            </a:r>
            <a:r>
              <a:rPr lang="uk-UA" dirty="0" smtClean="0"/>
              <a:t>      - </a:t>
            </a:r>
            <a:r>
              <a:rPr lang="uk-UA" dirty="0" err="1" smtClean="0"/>
              <a:t>ЕхоКГ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   - УЗД нирок, щитовидної залози</a:t>
            </a:r>
          </a:p>
          <a:p>
            <a:r>
              <a:rPr lang="uk-UA" dirty="0"/>
              <a:t> </a:t>
            </a:r>
            <a:r>
              <a:rPr lang="uk-UA" dirty="0" smtClean="0"/>
              <a:t>      - Рентгенологічне дослідження ОГП</a:t>
            </a:r>
          </a:p>
          <a:p>
            <a:r>
              <a:rPr lang="uk-UA" dirty="0"/>
              <a:t> </a:t>
            </a:r>
            <a:r>
              <a:rPr lang="uk-UA" dirty="0" smtClean="0"/>
              <a:t>      - консультація офтальмолога</a:t>
            </a:r>
          </a:p>
          <a:p>
            <a:endParaRPr lang="uk-UA" dirty="0"/>
          </a:p>
          <a:p>
            <a:r>
              <a:rPr lang="uk-UA" dirty="0" smtClean="0"/>
              <a:t>        Скарги у  пацієнта на відчуття втрати свідомості, оніміння в лівих кінцівках,</a:t>
            </a:r>
          </a:p>
          <a:p>
            <a:r>
              <a:rPr lang="uk-UA" dirty="0" smtClean="0"/>
              <a:t>    порушення зору та ходьби через 2 години відсутні.</a:t>
            </a:r>
          </a:p>
          <a:p>
            <a:r>
              <a:rPr lang="uk-UA" dirty="0"/>
              <a:t> </a:t>
            </a:r>
            <a:r>
              <a:rPr lang="uk-UA" dirty="0" smtClean="0"/>
              <a:t>       Висновок невропатолога при повторному огляді через добу – </a:t>
            </a:r>
            <a:r>
              <a:rPr lang="uk-UA" dirty="0" err="1" smtClean="0"/>
              <a:t>транзіторна</a:t>
            </a:r>
            <a:r>
              <a:rPr lang="uk-UA" dirty="0" smtClean="0"/>
              <a:t> </a:t>
            </a:r>
          </a:p>
          <a:p>
            <a:r>
              <a:rPr lang="uk-UA" dirty="0"/>
              <a:t> </a:t>
            </a:r>
            <a:r>
              <a:rPr lang="uk-UA" dirty="0" smtClean="0"/>
              <a:t>   ішемічна атака у басейні правої СМА.</a:t>
            </a:r>
          </a:p>
          <a:p>
            <a:r>
              <a:rPr lang="uk-UA" dirty="0"/>
              <a:t> </a:t>
            </a:r>
            <a:r>
              <a:rPr lang="uk-UA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                                </a:t>
            </a:r>
            <a:r>
              <a:rPr lang="uk-UA" sz="2800" b="1" dirty="0" smtClean="0">
                <a:solidFill>
                  <a:srgbClr val="002060"/>
                </a:solidFill>
              </a:rPr>
              <a:t>Пацієнт Н.  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68280" y="3279771"/>
            <a:ext cx="9067680" cy="1341000"/>
          </a:xfrm>
        </p:spPr>
        <p:txBody>
          <a:bodyPr/>
          <a:lstStyle/>
          <a:p>
            <a:r>
              <a:rPr lang="uk-UA" dirty="0" smtClean="0"/>
              <a:t>    </a:t>
            </a:r>
            <a:r>
              <a:rPr lang="uk-UA" b="1" dirty="0" smtClean="0"/>
              <a:t>Результати лабораторно-інструментальних методів обстеження пацієнта</a:t>
            </a:r>
          </a:p>
          <a:p>
            <a:endParaRPr lang="uk-UA" dirty="0" smtClean="0"/>
          </a:p>
          <a:p>
            <a:r>
              <a:rPr lang="uk-UA" dirty="0" smtClean="0"/>
              <a:t>      Глюкоза – 5.3 </a:t>
            </a:r>
            <a:r>
              <a:rPr lang="uk-UA" dirty="0" err="1" smtClean="0"/>
              <a:t>ммоль</a:t>
            </a:r>
            <a:r>
              <a:rPr lang="uk-UA" dirty="0" smtClean="0"/>
              <a:t>/л, </a:t>
            </a:r>
            <a:r>
              <a:rPr lang="uk-UA" dirty="0" err="1" smtClean="0"/>
              <a:t>креатинін</a:t>
            </a:r>
            <a:r>
              <a:rPr lang="uk-UA" dirty="0" smtClean="0"/>
              <a:t> – 81 </a:t>
            </a:r>
            <a:r>
              <a:rPr lang="uk-UA" dirty="0" err="1" smtClean="0"/>
              <a:t>мкмоль</a:t>
            </a:r>
            <a:r>
              <a:rPr lang="uk-UA" dirty="0" smtClean="0"/>
              <a:t>/л, калій – 4.72 </a:t>
            </a:r>
            <a:r>
              <a:rPr lang="uk-UA" dirty="0" err="1" smtClean="0"/>
              <a:t>ммоль</a:t>
            </a:r>
            <a:r>
              <a:rPr lang="uk-UA" dirty="0" smtClean="0"/>
              <a:t>/л. загальний білок – 71.7 г/л. загальний холестерин – 6.9 </a:t>
            </a:r>
            <a:r>
              <a:rPr lang="uk-UA" dirty="0" err="1" smtClean="0"/>
              <a:t>ммоль</a:t>
            </a:r>
            <a:r>
              <a:rPr lang="uk-UA" dirty="0" smtClean="0"/>
              <a:t>/л. </a:t>
            </a:r>
            <a:r>
              <a:rPr lang="uk-UA" dirty="0" err="1" smtClean="0"/>
              <a:t>тригліцериди</a:t>
            </a:r>
            <a:r>
              <a:rPr lang="uk-UA" dirty="0" smtClean="0"/>
              <a:t> 1.3 </a:t>
            </a:r>
            <a:r>
              <a:rPr lang="uk-UA" dirty="0" err="1" smtClean="0"/>
              <a:t>ммоль</a:t>
            </a:r>
            <a:r>
              <a:rPr lang="uk-UA" dirty="0" smtClean="0"/>
              <a:t>/л, </a:t>
            </a:r>
          </a:p>
          <a:p>
            <a:r>
              <a:rPr lang="uk-UA" dirty="0" smtClean="0"/>
              <a:t>ЛПНЩ – 4.28 </a:t>
            </a:r>
            <a:r>
              <a:rPr lang="uk-UA" dirty="0" err="1" smtClean="0"/>
              <a:t>ммодь</a:t>
            </a:r>
            <a:r>
              <a:rPr lang="uk-UA" dirty="0" smtClean="0"/>
              <a:t>/л, ЛПВЩ – 1.2 </a:t>
            </a:r>
            <a:r>
              <a:rPr lang="uk-UA" dirty="0" err="1" smtClean="0"/>
              <a:t>ммоль</a:t>
            </a:r>
            <a:r>
              <a:rPr lang="uk-UA" dirty="0" smtClean="0"/>
              <a:t>/л, ПТІ – 100%, фібриноген 3.6 г/л, </a:t>
            </a:r>
            <a:r>
              <a:rPr lang="uk-UA" dirty="0" err="1" smtClean="0"/>
              <a:t>тромбіновий</a:t>
            </a:r>
            <a:r>
              <a:rPr lang="uk-UA" dirty="0" smtClean="0"/>
              <a:t> час – 15 секунд</a:t>
            </a:r>
          </a:p>
          <a:p>
            <a:r>
              <a:rPr lang="uk-UA" b="1" dirty="0" smtClean="0"/>
              <a:t>      ЕКГ </a:t>
            </a:r>
            <a:r>
              <a:rPr lang="uk-UA" dirty="0" smtClean="0"/>
              <a:t>– ритм </a:t>
            </a:r>
            <a:r>
              <a:rPr lang="uk-UA" dirty="0" err="1" smtClean="0"/>
              <a:t>синусовий</a:t>
            </a:r>
            <a:r>
              <a:rPr lang="uk-UA" dirty="0" smtClean="0"/>
              <a:t>, правильний, ЧСС 82 удару за хвилину, електрична вісь серця зміщена вліво, ознаки гіпертрофії лівого шлуночка серця.</a:t>
            </a:r>
          </a:p>
          <a:p>
            <a:r>
              <a:rPr lang="uk-UA" dirty="0" smtClean="0"/>
              <a:t>      </a:t>
            </a:r>
            <a:r>
              <a:rPr lang="uk-UA" b="1" dirty="0" err="1"/>
              <a:t>Е</a:t>
            </a:r>
            <a:r>
              <a:rPr lang="uk-UA" b="1" dirty="0" err="1" smtClean="0"/>
              <a:t>хоКГ</a:t>
            </a:r>
            <a:r>
              <a:rPr lang="uk-UA" dirty="0" smtClean="0"/>
              <a:t> – глобальна скоротлива здатність міокарду ЛШ не порушена. ФВ 63%. Концентрична гіпертрофія міокарда ЛШ. ДДФ ЛШ 1 типу. Зон гіпокінезу не виявлено. Перикард без особливостей.</a:t>
            </a:r>
          </a:p>
          <a:p>
            <a:r>
              <a:rPr lang="uk-UA" dirty="0" smtClean="0"/>
              <a:t>      </a:t>
            </a:r>
            <a:r>
              <a:rPr lang="uk-UA" b="1" dirty="0" smtClean="0"/>
              <a:t>Дуплексне сканування </a:t>
            </a:r>
            <a:r>
              <a:rPr lang="uk-UA" b="1" dirty="0" err="1" smtClean="0"/>
              <a:t>брахіоцефальних</a:t>
            </a:r>
            <a:r>
              <a:rPr lang="uk-UA" b="1" dirty="0" smtClean="0"/>
              <a:t> артерій </a:t>
            </a:r>
            <a:r>
              <a:rPr lang="uk-UA" dirty="0" smtClean="0"/>
              <a:t>– дифузні атеросклеротичні зміни сонних артерій, стеноз 26% гирла правої ВСА, 25% гирла лівої ВСА без локальних порушень гемодинаміки.</a:t>
            </a:r>
          </a:p>
          <a:p>
            <a:r>
              <a:rPr lang="uk-UA" dirty="0" smtClean="0"/>
              <a:t>      </a:t>
            </a:r>
            <a:r>
              <a:rPr lang="uk-UA" b="1" dirty="0" smtClean="0"/>
              <a:t>МРТ головного мозку </a:t>
            </a:r>
            <a:r>
              <a:rPr lang="uk-UA" dirty="0" smtClean="0"/>
              <a:t>– ознак гострого порушення кровообігу мозку немає.</a:t>
            </a:r>
          </a:p>
          <a:p>
            <a:r>
              <a:rPr lang="uk-UA" dirty="0" smtClean="0"/>
              <a:t>      </a:t>
            </a:r>
            <a:r>
              <a:rPr lang="uk-UA" b="1" dirty="0" smtClean="0"/>
              <a:t>Офтальмолог</a:t>
            </a:r>
            <a:r>
              <a:rPr lang="uk-UA" dirty="0" smtClean="0"/>
              <a:t> – </a:t>
            </a:r>
            <a:r>
              <a:rPr lang="uk-UA" dirty="0" err="1" smtClean="0"/>
              <a:t>гіпертензивна</a:t>
            </a:r>
            <a:r>
              <a:rPr lang="uk-UA" dirty="0" smtClean="0"/>
              <a:t> </a:t>
            </a:r>
            <a:r>
              <a:rPr lang="uk-UA" dirty="0" err="1" smtClean="0"/>
              <a:t>ангіопатія</a:t>
            </a:r>
            <a:r>
              <a:rPr lang="uk-UA" dirty="0" smtClean="0"/>
              <a:t> сітківки.</a:t>
            </a:r>
          </a:p>
          <a:p>
            <a:r>
              <a:rPr lang="uk-UA" dirty="0"/>
              <a:t> </a:t>
            </a:r>
            <a:r>
              <a:rPr lang="uk-UA" dirty="0" smtClean="0"/>
              <a:t>     За результатами УЗД нирок, щитовидної залози, рентгенологічного дослідження  </a:t>
            </a:r>
          </a:p>
          <a:p>
            <a:r>
              <a:rPr lang="uk-UA" dirty="0"/>
              <a:t> </a:t>
            </a:r>
            <a:r>
              <a:rPr lang="uk-UA" dirty="0" smtClean="0"/>
              <a:t> ОГП патологічних змін немає. 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                              </a:t>
            </a:r>
            <a:r>
              <a:rPr lang="uk-UA" sz="2800" b="1" dirty="0" smtClean="0">
                <a:solidFill>
                  <a:srgbClr val="002060"/>
                </a:solidFill>
              </a:rPr>
              <a:t>Пацієнт Н. 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754032" y="993755"/>
            <a:ext cx="9067680" cy="4986360"/>
          </a:xfrm>
        </p:spPr>
        <p:txBody>
          <a:bodyPr/>
          <a:lstStyle/>
          <a:p>
            <a:r>
              <a:rPr lang="uk-UA" dirty="0" smtClean="0"/>
              <a:t>  </a:t>
            </a:r>
            <a:r>
              <a:rPr lang="uk-UA" b="1" dirty="0" smtClean="0"/>
              <a:t>Клінічний  діагноз.</a:t>
            </a:r>
          </a:p>
          <a:p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Гіпертонічна хвороба </a:t>
            </a:r>
            <a:r>
              <a:rPr lang="en-US" dirty="0" smtClean="0"/>
              <a:t>III</a:t>
            </a:r>
            <a:r>
              <a:rPr lang="uk-UA" dirty="0"/>
              <a:t> </a:t>
            </a:r>
            <a:r>
              <a:rPr lang="uk-UA" dirty="0" smtClean="0"/>
              <a:t>стадія, 3 ступень, ризик 4, кризовий перебіг.</a:t>
            </a:r>
          </a:p>
          <a:p>
            <a:r>
              <a:rPr lang="uk-UA" dirty="0"/>
              <a:t> </a:t>
            </a:r>
            <a:r>
              <a:rPr lang="uk-UA" dirty="0" smtClean="0"/>
              <a:t>  Ускладнений </a:t>
            </a:r>
            <a:r>
              <a:rPr lang="uk-UA" dirty="0" err="1" smtClean="0"/>
              <a:t>гіпертензивний</a:t>
            </a:r>
            <a:r>
              <a:rPr lang="uk-UA" dirty="0" smtClean="0"/>
              <a:t> криз (дата). </a:t>
            </a:r>
          </a:p>
          <a:p>
            <a:r>
              <a:rPr lang="uk-UA" dirty="0"/>
              <a:t> </a:t>
            </a:r>
            <a:r>
              <a:rPr lang="uk-UA" dirty="0" smtClean="0"/>
              <a:t>  </a:t>
            </a:r>
            <a:r>
              <a:rPr lang="uk-UA" dirty="0" err="1" smtClean="0"/>
              <a:t>Транзіторна</a:t>
            </a:r>
            <a:r>
              <a:rPr lang="uk-UA" dirty="0" smtClean="0"/>
              <a:t>  ішемічна атака у басейні  правої СМА (дата). </a:t>
            </a:r>
          </a:p>
          <a:p>
            <a:r>
              <a:rPr lang="uk-UA" dirty="0"/>
              <a:t> </a:t>
            </a:r>
            <a:r>
              <a:rPr lang="uk-UA" dirty="0" smtClean="0"/>
              <a:t>  </a:t>
            </a:r>
            <a:r>
              <a:rPr lang="uk-UA" dirty="0" err="1" smtClean="0"/>
              <a:t>Дисциркуляторна</a:t>
            </a:r>
            <a:r>
              <a:rPr lang="uk-UA" dirty="0" smtClean="0"/>
              <a:t> </a:t>
            </a:r>
            <a:r>
              <a:rPr lang="uk-UA" dirty="0" err="1" smtClean="0"/>
              <a:t>енцефалопатія</a:t>
            </a:r>
            <a:r>
              <a:rPr lang="uk-UA" dirty="0" smtClean="0"/>
              <a:t> </a:t>
            </a:r>
            <a:r>
              <a:rPr lang="en-US" dirty="0" smtClean="0"/>
              <a:t>II</a:t>
            </a:r>
            <a:r>
              <a:rPr lang="uk-UA" dirty="0" smtClean="0"/>
              <a:t> ст. (атеросклеротична, </a:t>
            </a:r>
            <a:r>
              <a:rPr lang="uk-UA" dirty="0" err="1" smtClean="0"/>
              <a:t>гіпертензивна</a:t>
            </a:r>
            <a:r>
              <a:rPr lang="uk-UA" dirty="0" smtClean="0"/>
              <a:t>), </a:t>
            </a:r>
          </a:p>
          <a:p>
            <a:r>
              <a:rPr lang="uk-UA" dirty="0"/>
              <a:t> </a:t>
            </a:r>
            <a:r>
              <a:rPr lang="uk-UA" dirty="0" smtClean="0"/>
              <a:t>  ст. декомпенсації, </a:t>
            </a:r>
            <a:r>
              <a:rPr lang="uk-UA" dirty="0" err="1" smtClean="0"/>
              <a:t>цефалгічний</a:t>
            </a:r>
            <a:r>
              <a:rPr lang="uk-UA" dirty="0" smtClean="0"/>
              <a:t>, </a:t>
            </a:r>
            <a:r>
              <a:rPr lang="uk-UA" dirty="0" err="1" smtClean="0"/>
              <a:t>вестибуло-атактичний</a:t>
            </a:r>
            <a:r>
              <a:rPr lang="uk-UA" dirty="0" smtClean="0"/>
              <a:t> синдроми.</a:t>
            </a:r>
          </a:p>
          <a:p>
            <a:r>
              <a:rPr lang="uk-UA" dirty="0"/>
              <a:t> </a:t>
            </a:r>
            <a:r>
              <a:rPr lang="uk-UA" dirty="0" smtClean="0"/>
              <a:t>  </a:t>
            </a:r>
            <a:r>
              <a:rPr lang="uk-UA" dirty="0" err="1" smtClean="0"/>
              <a:t>СНзб</a:t>
            </a:r>
            <a:r>
              <a:rPr lang="uk-UA" dirty="0" smtClean="0"/>
              <a:t> ФВ (63%), стадія С, </a:t>
            </a:r>
            <a:r>
              <a:rPr lang="en-US" dirty="0" smtClean="0"/>
              <a:t>NYHA II </a:t>
            </a:r>
            <a:r>
              <a:rPr lang="uk-UA" dirty="0" smtClean="0"/>
              <a:t>ФВ.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</a:t>
            </a:r>
            <a:r>
              <a:rPr lang="uk-UA" b="1" dirty="0" smtClean="0"/>
              <a:t>                   </a:t>
            </a:r>
            <a:r>
              <a:rPr lang="uk-UA" sz="2800" b="1" dirty="0" smtClean="0"/>
              <a:t>Лікування при </a:t>
            </a:r>
            <a:r>
              <a:rPr lang="uk-UA" sz="2800" b="1" dirty="0" err="1" smtClean="0"/>
              <a:t>гіпертензивному</a:t>
            </a:r>
            <a:r>
              <a:rPr lang="uk-UA" sz="2800" b="1" dirty="0" smtClean="0"/>
              <a:t> кризі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82594" y="1422383"/>
            <a:ext cx="9067680" cy="4986360"/>
          </a:xfrm>
        </p:spPr>
        <p:txBody>
          <a:bodyPr/>
          <a:lstStyle/>
          <a:p>
            <a:r>
              <a:rPr lang="uk-UA" dirty="0" smtClean="0"/>
              <a:t>     </a:t>
            </a:r>
            <a:r>
              <a:rPr lang="uk-UA" sz="2000" dirty="0" smtClean="0"/>
              <a:t>Ймовірно загроза розвитку або наявності ускладнень при </a:t>
            </a:r>
            <a:r>
              <a:rPr lang="uk-UA" sz="2000" dirty="0" err="1" smtClean="0"/>
              <a:t>гіпертензивному</a:t>
            </a:r>
            <a:r>
              <a:rPr lang="uk-UA" sz="2000" dirty="0" smtClean="0"/>
              <a:t> кризі вимагають екстреного терапевтичного втручання та зниження АТ протягом перших двох годин ургентного лікування.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При ускладненому </a:t>
            </a:r>
            <a:r>
              <a:rPr lang="uk-UA" sz="2000" dirty="0" err="1" smtClean="0"/>
              <a:t>гіпертензивному</a:t>
            </a:r>
            <a:r>
              <a:rPr lang="uk-UA" sz="2000" dirty="0" smtClean="0"/>
              <a:t> кризі пацієнта госпіталізують до палати інтенсивної терапії та негайно приступають до інтенсивної терапії, при цьому </a:t>
            </a:r>
            <a:r>
              <a:rPr lang="uk-UA" sz="2000" dirty="0" err="1" smtClean="0"/>
              <a:t>антигіпертензивні</a:t>
            </a:r>
            <a:r>
              <a:rPr lang="uk-UA" sz="2000" dirty="0" smtClean="0"/>
              <a:t> препарати вводяться </a:t>
            </a:r>
            <a:r>
              <a:rPr lang="uk-UA" sz="2000" dirty="0" err="1" smtClean="0"/>
              <a:t>внутрішньовенно</a:t>
            </a:r>
            <a:r>
              <a:rPr lang="uk-UA" sz="2000" dirty="0" smtClean="0"/>
              <a:t>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Одним із основних правил лікування </a:t>
            </a:r>
            <a:r>
              <a:rPr lang="uk-UA" sz="2000" dirty="0" err="1" smtClean="0"/>
              <a:t>гіпертензивних</a:t>
            </a:r>
            <a:r>
              <a:rPr lang="uk-UA" sz="2000" dirty="0" smtClean="0"/>
              <a:t> кризів є контрольоване зниження АТ. Занадто агресивне лікування (особливо у пацієнтів похилого віку) може призвести до падіння </a:t>
            </a:r>
            <a:r>
              <a:rPr lang="uk-UA" sz="2000" dirty="0" err="1" smtClean="0"/>
              <a:t>перфузійного</a:t>
            </a:r>
            <a:r>
              <a:rPr lang="uk-UA" sz="2000" dirty="0" smtClean="0"/>
              <a:t> тиску нижче рівня, необхідного для нормального функціонування органів. Результатом неадекватної перфузії може бути подальше пошкодження мозку, міокарда та/або нирок, тому розумною метою при ускладнених кризах є контроль темпу зниження АТ.</a:t>
            </a:r>
            <a:endParaRPr lang="ru-RU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 </a:t>
            </a:r>
            <a:r>
              <a:rPr lang="uk-UA" sz="2800" dirty="0" smtClean="0"/>
              <a:t> Темп зниження артеріального тиску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1993887"/>
            <a:ext cx="9067680" cy="4986360"/>
          </a:xfrm>
        </p:spPr>
        <p:txBody>
          <a:bodyPr/>
          <a:lstStyle/>
          <a:p>
            <a:r>
              <a:rPr lang="uk-UA" b="1" dirty="0" smtClean="0"/>
              <a:t>                                                             Високий АТ</a:t>
            </a:r>
          </a:p>
          <a:p>
            <a:endParaRPr lang="uk-UA" b="1" dirty="0"/>
          </a:p>
          <a:p>
            <a:r>
              <a:rPr lang="uk-UA" b="1" dirty="0" smtClean="0"/>
              <a:t> </a:t>
            </a:r>
            <a:r>
              <a:rPr lang="uk-UA" dirty="0" smtClean="0"/>
              <a:t>Немає ознак ураження органів мішеней   </a:t>
            </a:r>
            <a:r>
              <a:rPr lang="en-US" dirty="0" smtClean="0"/>
              <a:t>    </a:t>
            </a:r>
            <a:r>
              <a:rPr lang="uk-UA" dirty="0" smtClean="0"/>
              <a:t>Є ознаки ураження органів </a:t>
            </a:r>
            <a:r>
              <a:rPr lang="uk-UA" dirty="0" err="1" smtClean="0"/>
              <a:t>мишеней</a:t>
            </a:r>
            <a:endParaRPr lang="uk-UA" dirty="0" smtClean="0"/>
          </a:p>
          <a:p>
            <a:r>
              <a:rPr lang="uk-UA" b="1" dirty="0"/>
              <a:t> </a:t>
            </a:r>
            <a:r>
              <a:rPr lang="uk-UA" b="1" dirty="0" smtClean="0"/>
              <a:t> </a:t>
            </a:r>
            <a:r>
              <a:rPr lang="uk-UA" dirty="0" smtClean="0"/>
              <a:t>або </a:t>
            </a:r>
            <a:r>
              <a:rPr lang="uk-UA" dirty="0" err="1" smtClean="0"/>
              <a:t>безсимптомне</a:t>
            </a:r>
            <a:r>
              <a:rPr lang="uk-UA" dirty="0" smtClean="0"/>
              <a:t> підвищення</a:t>
            </a:r>
          </a:p>
          <a:p>
            <a:r>
              <a:rPr lang="uk-UA" dirty="0"/>
              <a:t> </a:t>
            </a:r>
            <a:r>
              <a:rPr lang="uk-UA" dirty="0" smtClean="0"/>
              <a:t> </a:t>
            </a:r>
            <a:r>
              <a:rPr lang="uk-UA" dirty="0" err="1" smtClean="0"/>
              <a:t>АТс</a:t>
            </a:r>
            <a:r>
              <a:rPr lang="en-US" dirty="0" smtClean="0"/>
              <a:t>&gt;</a:t>
            </a:r>
            <a:r>
              <a:rPr lang="uk-UA" dirty="0" err="1" smtClean="0"/>
              <a:t>або=</a:t>
            </a:r>
            <a:r>
              <a:rPr lang="uk-UA" dirty="0" smtClean="0"/>
              <a:t> 220 мм </a:t>
            </a:r>
            <a:r>
              <a:rPr lang="uk-UA" dirty="0" err="1" smtClean="0"/>
              <a:t>рт</a:t>
            </a:r>
            <a:r>
              <a:rPr lang="uk-UA" dirty="0" smtClean="0"/>
              <a:t> </a:t>
            </a:r>
            <a:r>
              <a:rPr lang="uk-UA" dirty="0" err="1" smtClean="0"/>
              <a:t>ст</a:t>
            </a:r>
            <a:r>
              <a:rPr lang="uk-UA" dirty="0" smtClean="0"/>
              <a:t>  та/або</a:t>
            </a:r>
          </a:p>
          <a:p>
            <a:r>
              <a:rPr lang="uk-UA" dirty="0"/>
              <a:t> </a:t>
            </a:r>
            <a:r>
              <a:rPr lang="uk-UA" dirty="0" smtClean="0"/>
              <a:t> </a:t>
            </a:r>
            <a:r>
              <a:rPr lang="uk-UA" dirty="0" err="1" smtClean="0"/>
              <a:t>АТд</a:t>
            </a:r>
            <a:r>
              <a:rPr lang="en-US" dirty="0" smtClean="0"/>
              <a:t>&gt;</a:t>
            </a:r>
            <a:r>
              <a:rPr lang="uk-UA" dirty="0" smtClean="0"/>
              <a:t>або=120 мм </a:t>
            </a:r>
            <a:r>
              <a:rPr lang="uk-UA" dirty="0" err="1" smtClean="0"/>
              <a:t>рт</a:t>
            </a:r>
            <a:r>
              <a:rPr lang="uk-UA" dirty="0" smtClean="0"/>
              <a:t> </a:t>
            </a:r>
            <a:r>
              <a:rPr lang="uk-UA" dirty="0" err="1" smtClean="0"/>
              <a:t>ст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              </a:t>
            </a:r>
            <a:r>
              <a:rPr lang="en-US" dirty="0" smtClean="0"/>
              <a:t>|                                                                            |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</a:t>
            </a:r>
            <a:r>
              <a:rPr lang="uk-UA" b="1" dirty="0" smtClean="0"/>
              <a:t>Неускладнений криз                                       Ускладнений криз</a:t>
            </a:r>
          </a:p>
          <a:p>
            <a:r>
              <a:rPr lang="uk-UA" b="1" dirty="0"/>
              <a:t> </a:t>
            </a:r>
            <a:r>
              <a:rPr lang="uk-UA" b="1" dirty="0" smtClean="0"/>
              <a:t>                 </a:t>
            </a:r>
            <a:r>
              <a:rPr lang="en-US" b="1" dirty="0" smtClean="0"/>
              <a:t>|                                                                            |</a:t>
            </a:r>
          </a:p>
          <a:p>
            <a:r>
              <a:rPr lang="en-US" b="1" dirty="0"/>
              <a:t> </a:t>
            </a:r>
            <a:r>
              <a:rPr lang="uk-UA" dirty="0" smtClean="0"/>
              <a:t>Пероральні </a:t>
            </a:r>
            <a:r>
              <a:rPr lang="uk-UA" dirty="0" err="1" smtClean="0"/>
              <a:t>антигіпертензивні</a:t>
            </a:r>
            <a:r>
              <a:rPr lang="uk-UA" dirty="0" smtClean="0"/>
              <a:t>  препарати    </a:t>
            </a:r>
            <a:r>
              <a:rPr lang="uk-UA" dirty="0" err="1" smtClean="0"/>
              <a:t>Парентеральні</a:t>
            </a:r>
            <a:r>
              <a:rPr lang="uk-UA" dirty="0" smtClean="0"/>
              <a:t> </a:t>
            </a:r>
            <a:r>
              <a:rPr lang="uk-UA" dirty="0" err="1" smtClean="0"/>
              <a:t>антигіпертензивні</a:t>
            </a:r>
            <a:r>
              <a:rPr lang="uk-UA" dirty="0" smtClean="0"/>
              <a:t> </a:t>
            </a:r>
          </a:p>
          <a:p>
            <a:r>
              <a:rPr lang="uk-UA" dirty="0"/>
              <a:t> </a:t>
            </a:r>
            <a:r>
              <a:rPr lang="uk-UA" dirty="0" smtClean="0"/>
              <a:t>(</a:t>
            </a:r>
            <a:r>
              <a:rPr lang="uk-UA" dirty="0" err="1" smtClean="0"/>
              <a:t>каптоприл</a:t>
            </a:r>
            <a:r>
              <a:rPr lang="uk-UA" dirty="0" smtClean="0"/>
              <a:t>, </a:t>
            </a:r>
            <a:r>
              <a:rPr lang="uk-UA" dirty="0" err="1" smtClean="0"/>
              <a:t>фуросемід</a:t>
            </a:r>
            <a:r>
              <a:rPr lang="uk-UA" dirty="0" smtClean="0"/>
              <a:t>, </a:t>
            </a:r>
            <a:r>
              <a:rPr lang="uk-UA" dirty="0" err="1" smtClean="0"/>
              <a:t>ніфедипін</a:t>
            </a:r>
            <a:r>
              <a:rPr lang="uk-UA" dirty="0" smtClean="0"/>
              <a:t>,                препарати (натрію </a:t>
            </a:r>
            <a:r>
              <a:rPr lang="uk-UA" dirty="0" err="1" smtClean="0"/>
              <a:t>нітропрусид</a:t>
            </a:r>
            <a:r>
              <a:rPr lang="uk-UA" dirty="0" smtClean="0"/>
              <a:t>, </a:t>
            </a:r>
          </a:p>
          <a:p>
            <a:r>
              <a:rPr lang="uk-UA" dirty="0"/>
              <a:t> </a:t>
            </a:r>
            <a:r>
              <a:rPr lang="uk-UA" dirty="0" smtClean="0"/>
              <a:t> </a:t>
            </a:r>
            <a:r>
              <a:rPr lang="uk-UA" dirty="0" err="1" smtClean="0"/>
              <a:t>клопідин</a:t>
            </a:r>
            <a:r>
              <a:rPr lang="uk-UA" dirty="0" smtClean="0"/>
              <a:t>,  </a:t>
            </a:r>
            <a:r>
              <a:rPr lang="uk-UA" dirty="0" err="1" smtClean="0"/>
              <a:t>пропранолол</a:t>
            </a:r>
            <a:r>
              <a:rPr lang="uk-UA" dirty="0" smtClean="0"/>
              <a:t>)                                </a:t>
            </a:r>
            <a:r>
              <a:rPr lang="uk-UA" dirty="0" err="1" smtClean="0"/>
              <a:t>лабеталол</a:t>
            </a:r>
            <a:r>
              <a:rPr lang="uk-UA" dirty="0" smtClean="0"/>
              <a:t>, нітрогліцерин, </a:t>
            </a:r>
            <a:r>
              <a:rPr lang="uk-UA" dirty="0" err="1" smtClean="0"/>
              <a:t>еналаприл</a:t>
            </a:r>
            <a:r>
              <a:rPr lang="uk-UA" dirty="0" smtClean="0"/>
              <a:t>,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                                   </a:t>
            </a:r>
            <a:r>
              <a:rPr lang="uk-UA" dirty="0" err="1" smtClean="0"/>
              <a:t>фуросемід</a:t>
            </a:r>
            <a:r>
              <a:rPr lang="uk-UA" dirty="0" smtClean="0"/>
              <a:t>, </a:t>
            </a:r>
            <a:r>
              <a:rPr lang="uk-UA" dirty="0" err="1" smtClean="0"/>
              <a:t>есмолол</a:t>
            </a:r>
            <a:r>
              <a:rPr lang="uk-UA" dirty="0" smtClean="0"/>
              <a:t>, </a:t>
            </a:r>
            <a:r>
              <a:rPr lang="uk-UA" dirty="0" err="1" smtClean="0"/>
              <a:t>уранідил</a:t>
            </a:r>
            <a:r>
              <a:rPr lang="uk-UA" dirty="0" smtClean="0"/>
              <a:t>)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</a:t>
            </a:r>
            <a:r>
              <a:rPr lang="en-US" dirty="0" smtClean="0"/>
              <a:t>|                                                                             |</a:t>
            </a:r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uk-UA" dirty="0" smtClean="0"/>
              <a:t>Поступове зниження АТ протягом                Швидке зниження АТ протягом</a:t>
            </a:r>
          </a:p>
          <a:p>
            <a:r>
              <a:rPr lang="uk-UA" dirty="0"/>
              <a:t>  </a:t>
            </a:r>
            <a:r>
              <a:rPr lang="uk-UA" dirty="0" smtClean="0"/>
              <a:t>2-6 годин з подальшим                                  30-120 хвилин на 15-25 %.</a:t>
            </a:r>
          </a:p>
          <a:p>
            <a:r>
              <a:rPr lang="uk-UA" dirty="0"/>
              <a:t> </a:t>
            </a:r>
            <a:r>
              <a:rPr lang="uk-UA" dirty="0" smtClean="0"/>
              <a:t> призначенням / переглядом постійної          Протягом 2-6 годин зниження та </a:t>
            </a:r>
          </a:p>
          <a:p>
            <a:r>
              <a:rPr lang="uk-UA" dirty="0"/>
              <a:t> </a:t>
            </a:r>
            <a:r>
              <a:rPr lang="uk-UA" dirty="0" smtClean="0"/>
              <a:t> </a:t>
            </a:r>
            <a:r>
              <a:rPr lang="uk-UA" dirty="0" err="1" smtClean="0"/>
              <a:t>антигіпертензивної</a:t>
            </a:r>
            <a:r>
              <a:rPr lang="uk-UA" dirty="0" smtClean="0"/>
              <a:t> терапії                             підтримання АТ на рівні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                                   160/100 мм </a:t>
            </a:r>
            <a:r>
              <a:rPr lang="uk-UA" dirty="0" err="1" smtClean="0"/>
              <a:t>рт</a:t>
            </a:r>
            <a:r>
              <a:rPr lang="uk-UA" dirty="0" smtClean="0"/>
              <a:t> ст.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                                   Далі – перехід на пероральні препарати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</a:t>
            </a:r>
            <a:r>
              <a:rPr lang="uk-UA" sz="2800" b="1" dirty="0" smtClean="0"/>
              <a:t>Диференційований підхід до терапії пацієнтів </a:t>
            </a:r>
            <a:br>
              <a:rPr lang="uk-UA" sz="2800" b="1" dirty="0" smtClean="0"/>
            </a:br>
            <a:r>
              <a:rPr lang="uk-UA" sz="2800" b="1" dirty="0"/>
              <a:t> </a:t>
            </a:r>
            <a:r>
              <a:rPr lang="uk-UA" sz="2800" b="1" dirty="0" smtClean="0"/>
              <a:t>        з ускладненим </a:t>
            </a:r>
            <a:r>
              <a:rPr lang="uk-UA" sz="2800" b="1" dirty="0" err="1" smtClean="0"/>
              <a:t>гіпертензивним</a:t>
            </a:r>
            <a:r>
              <a:rPr lang="uk-UA" sz="2800" b="1" dirty="0" smtClean="0"/>
              <a:t> кризом    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82594" y="1208069"/>
            <a:ext cx="9067680" cy="4986360"/>
          </a:xfrm>
        </p:spPr>
        <p:txBody>
          <a:bodyPr/>
          <a:lstStyle/>
          <a:p>
            <a:r>
              <a:rPr lang="uk-UA" dirty="0" smtClean="0"/>
              <a:t>      </a:t>
            </a:r>
            <a:endParaRPr lang="uk-UA" b="1" dirty="0" smtClean="0"/>
          </a:p>
          <a:p>
            <a:endParaRPr lang="uk-UA" dirty="0" smtClean="0"/>
          </a:p>
          <a:p>
            <a:r>
              <a:rPr lang="uk-UA" dirty="0" smtClean="0"/>
              <a:t> </a:t>
            </a:r>
            <a:endParaRPr lang="ru-RU" dirty="0" smtClean="0"/>
          </a:p>
          <a:p>
            <a:r>
              <a:rPr lang="uk-UA" dirty="0" smtClean="0"/>
              <a:t> </a:t>
            </a:r>
          </a:p>
          <a:p>
            <a:r>
              <a:rPr lang="uk-UA" sz="2400" b="1" dirty="0" smtClean="0"/>
              <a:t>                   Гостра </a:t>
            </a:r>
            <a:r>
              <a:rPr lang="uk-UA" sz="2400" b="1" dirty="0" err="1" smtClean="0"/>
              <a:t>гіпертензивна</a:t>
            </a:r>
            <a:r>
              <a:rPr lang="uk-UA" sz="2400" b="1" dirty="0" smtClean="0"/>
              <a:t> </a:t>
            </a:r>
            <a:r>
              <a:rPr lang="uk-UA" sz="2400" b="1" dirty="0" err="1" smtClean="0"/>
              <a:t>енцефалопатія</a:t>
            </a:r>
            <a:endParaRPr lang="uk-UA" sz="2400" b="1" dirty="0" smtClean="0"/>
          </a:p>
          <a:p>
            <a:endParaRPr lang="uk-UA" sz="2400" b="1" dirty="0"/>
          </a:p>
          <a:p>
            <a:r>
              <a:rPr lang="uk-UA" sz="2000" dirty="0"/>
              <a:t> </a:t>
            </a:r>
            <a:r>
              <a:rPr lang="uk-UA" sz="2000" dirty="0" smtClean="0"/>
              <a:t>  </a:t>
            </a:r>
            <a:r>
              <a:rPr lang="uk-UA" sz="2000" b="1" dirty="0"/>
              <a:t>М</a:t>
            </a:r>
            <a:r>
              <a:rPr lang="uk-UA" sz="2000" b="1" dirty="0" smtClean="0"/>
              <a:t>ета терапії </a:t>
            </a:r>
            <a:r>
              <a:rPr lang="uk-UA" sz="2000" dirty="0" smtClean="0"/>
              <a:t>– зниження середнього АТ на 25% упродовж 8 годин.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</a:t>
            </a:r>
            <a:r>
              <a:rPr lang="uk-UA" sz="2000" b="1" dirty="0" smtClean="0"/>
              <a:t>Початок терапії</a:t>
            </a:r>
            <a:r>
              <a:rPr lang="uk-UA" sz="2000" dirty="0" smtClean="0"/>
              <a:t> – початковий рівень АТ</a:t>
            </a:r>
            <a:r>
              <a:rPr lang="en-US" sz="2000" dirty="0" smtClean="0"/>
              <a:t>&gt;</a:t>
            </a:r>
            <a:r>
              <a:rPr lang="uk-UA" sz="2000" dirty="0" smtClean="0"/>
              <a:t>140/90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ст.</a:t>
            </a:r>
          </a:p>
          <a:p>
            <a:endParaRPr lang="uk-UA" sz="2000" dirty="0"/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Препарати вибору </a:t>
            </a:r>
            <a:r>
              <a:rPr lang="uk-UA" sz="2000" dirty="0" smtClean="0"/>
              <a:t>– </a:t>
            </a:r>
            <a:r>
              <a:rPr lang="uk-UA" sz="2000" dirty="0" err="1" smtClean="0"/>
              <a:t>лабеталол</a:t>
            </a:r>
            <a:r>
              <a:rPr lang="uk-UA" sz="2000" dirty="0" smtClean="0"/>
              <a:t>, </a:t>
            </a:r>
            <a:r>
              <a:rPr lang="uk-UA" sz="2000" dirty="0" err="1" smtClean="0"/>
              <a:t>есмолол</a:t>
            </a:r>
            <a:r>
              <a:rPr lang="uk-UA" sz="2000" dirty="0" smtClean="0"/>
              <a:t>.</a:t>
            </a:r>
          </a:p>
          <a:p>
            <a:endParaRPr lang="uk-UA" sz="2000" dirty="0"/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Не рекомендовані препарати </a:t>
            </a:r>
            <a:r>
              <a:rPr lang="uk-UA" sz="2000" dirty="0" smtClean="0"/>
              <a:t>– </a:t>
            </a:r>
            <a:r>
              <a:rPr lang="uk-UA" sz="2000" dirty="0" err="1" smtClean="0"/>
              <a:t>нітропрусид</a:t>
            </a:r>
            <a:r>
              <a:rPr lang="uk-UA" sz="2000" dirty="0" smtClean="0"/>
              <a:t>, </a:t>
            </a:r>
            <a:r>
              <a:rPr lang="uk-UA" sz="2000" dirty="0" err="1" smtClean="0"/>
              <a:t>гідралазин</a:t>
            </a:r>
            <a:endParaRPr lang="uk-UA" sz="2000" dirty="0" smtClean="0"/>
          </a:p>
          <a:p>
            <a:endParaRPr lang="ru-RU" sz="24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dirty="0" smtClean="0"/>
              <a:t> Диференційований підхід до терапії пацієнтів </a:t>
            </a:r>
            <a:br>
              <a:rPr lang="uk-UA" sz="2800" b="1" dirty="0" smtClean="0"/>
            </a:br>
            <a:r>
              <a:rPr lang="uk-UA" sz="2800" b="1" dirty="0" smtClean="0"/>
              <a:t>         з ускладненим </a:t>
            </a:r>
            <a:r>
              <a:rPr lang="uk-UA" sz="2800" b="1" dirty="0" err="1" smtClean="0"/>
              <a:t>гіпертензивним</a:t>
            </a:r>
            <a:r>
              <a:rPr lang="uk-UA" sz="2800" b="1" dirty="0" smtClean="0"/>
              <a:t> кризом 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68280" y="3422647"/>
            <a:ext cx="9067680" cy="1341000"/>
          </a:xfrm>
        </p:spPr>
        <p:txBody>
          <a:bodyPr/>
          <a:lstStyle/>
          <a:p>
            <a:r>
              <a:rPr lang="uk-UA" sz="2000" b="1" dirty="0" smtClean="0"/>
              <a:t>                        </a:t>
            </a:r>
          </a:p>
          <a:p>
            <a:endParaRPr lang="uk-UA" sz="2000" b="1" dirty="0"/>
          </a:p>
          <a:p>
            <a:endParaRPr lang="uk-UA" sz="2000" b="1" dirty="0" smtClean="0"/>
          </a:p>
          <a:p>
            <a:endParaRPr lang="uk-UA" sz="2000" b="1" dirty="0"/>
          </a:p>
          <a:p>
            <a:r>
              <a:rPr lang="uk-UA" sz="2000" b="1" dirty="0" smtClean="0"/>
              <a:t>                              </a:t>
            </a:r>
            <a:r>
              <a:rPr lang="uk-UA" sz="2400" b="1" dirty="0" smtClean="0"/>
              <a:t>Гострий ішемічний інсульт</a:t>
            </a:r>
          </a:p>
          <a:p>
            <a:r>
              <a:rPr lang="uk-UA" sz="2400" b="1" dirty="0"/>
              <a:t> </a:t>
            </a:r>
            <a:r>
              <a:rPr lang="uk-UA" sz="2400" b="1" dirty="0" smtClean="0"/>
              <a:t> </a:t>
            </a:r>
          </a:p>
          <a:p>
            <a:r>
              <a:rPr lang="uk-UA" sz="2000" b="1" dirty="0"/>
              <a:t> </a:t>
            </a:r>
            <a:r>
              <a:rPr lang="uk-UA" sz="2000" b="1" dirty="0" smtClean="0"/>
              <a:t>  При проведенні </a:t>
            </a:r>
            <a:r>
              <a:rPr lang="uk-UA" sz="2000" b="1" dirty="0" err="1" smtClean="0"/>
              <a:t>тромболітичної</a:t>
            </a:r>
            <a:r>
              <a:rPr lang="uk-UA" sz="2000" b="1" dirty="0" smtClean="0"/>
              <a:t> терапії </a:t>
            </a:r>
          </a:p>
          <a:p>
            <a:endParaRPr lang="uk-UA" sz="2000" b="1" dirty="0"/>
          </a:p>
          <a:p>
            <a:r>
              <a:rPr lang="uk-UA" sz="2000" dirty="0" smtClean="0"/>
              <a:t>   Мета терапії –      зниження та підтримання САТ</a:t>
            </a:r>
            <a:r>
              <a:rPr lang="en-US" sz="2000" dirty="0" smtClean="0"/>
              <a:t>&lt;</a:t>
            </a:r>
            <a:r>
              <a:rPr lang="uk-UA" sz="2000" dirty="0" smtClean="0"/>
              <a:t>180 та ДАТ</a:t>
            </a:r>
            <a:r>
              <a:rPr lang="en-US" sz="2000" dirty="0" smtClean="0"/>
              <a:t>&lt;</a:t>
            </a:r>
            <a:r>
              <a:rPr lang="uk-UA" sz="2000" dirty="0" smtClean="0"/>
              <a:t>105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</a:t>
            </a:r>
            <a:r>
              <a:rPr lang="uk-UA" sz="2000" dirty="0" err="1" smtClean="0"/>
              <a:t>ст</a:t>
            </a:r>
            <a:r>
              <a:rPr lang="uk-UA" sz="2000" dirty="0" smtClean="0"/>
              <a:t>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упродовж 24 годин.  </a:t>
            </a:r>
          </a:p>
          <a:p>
            <a:r>
              <a:rPr lang="uk-UA" sz="2000" dirty="0" smtClean="0"/>
              <a:t>   Початок терапії – САТ</a:t>
            </a:r>
            <a:r>
              <a:rPr lang="en-US" sz="2000" dirty="0" smtClean="0"/>
              <a:t>&gt;</a:t>
            </a:r>
            <a:r>
              <a:rPr lang="uk-UA" sz="2000" dirty="0" smtClean="0"/>
              <a:t>185 або ДАТ</a:t>
            </a:r>
            <a:r>
              <a:rPr lang="en-US" sz="2000" dirty="0" smtClean="0"/>
              <a:t> &gt;</a:t>
            </a:r>
            <a:r>
              <a:rPr lang="uk-UA" sz="2000" dirty="0" smtClean="0"/>
              <a:t> 110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ст.</a:t>
            </a:r>
          </a:p>
          <a:p>
            <a:endParaRPr lang="uk-UA" sz="2000" dirty="0"/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Без проведення </a:t>
            </a:r>
            <a:r>
              <a:rPr lang="uk-UA" sz="2000" b="1" dirty="0" err="1" smtClean="0"/>
              <a:t>тромболітичної</a:t>
            </a:r>
            <a:r>
              <a:rPr lang="uk-UA" sz="2000" b="1" dirty="0" smtClean="0"/>
              <a:t> терапії</a:t>
            </a:r>
          </a:p>
          <a:p>
            <a:endParaRPr lang="uk-UA" sz="2000" b="1" dirty="0"/>
          </a:p>
          <a:p>
            <a:r>
              <a:rPr lang="uk-UA" sz="2000" b="1" dirty="0" smtClean="0"/>
              <a:t>   </a:t>
            </a:r>
            <a:r>
              <a:rPr lang="uk-UA" sz="2000" dirty="0" smtClean="0"/>
              <a:t>Мета терапії –      зниження середнього АТ на 10-15% за 2-3 години, </a:t>
            </a:r>
          </a:p>
          <a:p>
            <a:r>
              <a:rPr lang="uk-UA" sz="2000" dirty="0" smtClean="0"/>
              <a:t>                                 на 15-25% упродовж 24 годин.  </a:t>
            </a:r>
          </a:p>
          <a:p>
            <a:r>
              <a:rPr lang="uk-UA" sz="2000" dirty="0" smtClean="0"/>
              <a:t>   Початок терапії – САТ</a:t>
            </a:r>
            <a:r>
              <a:rPr lang="en-US" sz="2000" dirty="0" smtClean="0"/>
              <a:t>&gt;</a:t>
            </a:r>
            <a:r>
              <a:rPr lang="uk-UA" sz="2000" dirty="0" smtClean="0"/>
              <a:t>220 або ДАТ</a:t>
            </a:r>
            <a:r>
              <a:rPr lang="en-US" sz="2000" dirty="0" smtClean="0"/>
              <a:t> &gt;</a:t>
            </a:r>
            <a:r>
              <a:rPr lang="uk-UA" sz="2000" dirty="0" smtClean="0"/>
              <a:t> 120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ст. </a:t>
            </a:r>
          </a:p>
          <a:p>
            <a:endParaRPr lang="uk-UA" sz="2000" dirty="0" smtClean="0"/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Препарати вибору </a:t>
            </a:r>
            <a:r>
              <a:rPr lang="uk-UA" sz="2000" dirty="0" smtClean="0"/>
              <a:t>– </a:t>
            </a:r>
            <a:r>
              <a:rPr lang="uk-UA" sz="2000" dirty="0" err="1" smtClean="0"/>
              <a:t>лабеталол</a:t>
            </a:r>
            <a:r>
              <a:rPr lang="uk-UA" sz="2000" dirty="0" smtClean="0"/>
              <a:t>, </a:t>
            </a:r>
            <a:r>
              <a:rPr lang="uk-UA" sz="2000" dirty="0" err="1" smtClean="0"/>
              <a:t>урапідил</a:t>
            </a:r>
            <a:r>
              <a:rPr lang="uk-UA" sz="2000" dirty="0" smtClean="0"/>
              <a:t>.</a:t>
            </a:r>
          </a:p>
          <a:p>
            <a:endParaRPr lang="uk-UA" sz="2000" dirty="0" smtClean="0"/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Не рекомендовані препарати </a:t>
            </a:r>
            <a:r>
              <a:rPr lang="uk-UA" sz="2000" dirty="0" smtClean="0"/>
              <a:t>– </a:t>
            </a:r>
            <a:r>
              <a:rPr lang="uk-UA" sz="2000" dirty="0" err="1" smtClean="0"/>
              <a:t>нітропрусид</a:t>
            </a:r>
            <a:endParaRPr lang="uk-UA" sz="2000" dirty="0" smtClean="0"/>
          </a:p>
          <a:p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</a:t>
            </a:r>
            <a:endParaRPr lang="ru-RU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39718" y="3636961"/>
            <a:ext cx="9067680" cy="1341000"/>
          </a:xfrm>
        </p:spPr>
        <p:txBody>
          <a:bodyPr/>
          <a:lstStyle/>
          <a:p>
            <a:r>
              <a:rPr lang="uk-UA" sz="2400" dirty="0" smtClean="0"/>
              <a:t>                             </a:t>
            </a:r>
            <a:r>
              <a:rPr lang="uk-UA" sz="2800" b="1" dirty="0" smtClean="0"/>
              <a:t> </a:t>
            </a:r>
            <a:r>
              <a:rPr lang="uk-UA" sz="2400" b="1" dirty="0" err="1" smtClean="0"/>
              <a:t>Геморагічний</a:t>
            </a:r>
            <a:r>
              <a:rPr lang="uk-UA" sz="2400" b="1" dirty="0" smtClean="0"/>
              <a:t> інсульт </a:t>
            </a:r>
          </a:p>
          <a:p>
            <a:endParaRPr lang="uk-UA" sz="2800" b="1" dirty="0" smtClean="0"/>
          </a:p>
          <a:p>
            <a:r>
              <a:rPr lang="uk-UA" sz="2400" dirty="0" smtClean="0"/>
              <a:t>   </a:t>
            </a:r>
            <a:r>
              <a:rPr lang="uk-UA" sz="2400" b="1" dirty="0" smtClean="0"/>
              <a:t>Мета терапії </a:t>
            </a:r>
            <a:endParaRPr lang="uk-UA" sz="2400" b="1" dirty="0"/>
          </a:p>
          <a:p>
            <a:r>
              <a:rPr lang="uk-UA" sz="2400" b="1" dirty="0" smtClean="0"/>
              <a:t>   </a:t>
            </a:r>
            <a:r>
              <a:rPr lang="uk-UA" sz="2000" dirty="0" smtClean="0"/>
              <a:t>Не підвищений ВЧТ (</a:t>
            </a:r>
            <a:r>
              <a:rPr lang="en-US" sz="2000" dirty="0" smtClean="0"/>
              <a:t>&lt;</a:t>
            </a:r>
            <a:r>
              <a:rPr lang="uk-UA" sz="2000" dirty="0" smtClean="0"/>
              <a:t>25) – САТ</a:t>
            </a:r>
            <a:r>
              <a:rPr lang="en-US" sz="2000" dirty="0" smtClean="0"/>
              <a:t>&lt;</a:t>
            </a:r>
            <a:r>
              <a:rPr lang="uk-UA" sz="2000" dirty="0" smtClean="0"/>
              <a:t>160 та середній АТ</a:t>
            </a:r>
            <a:r>
              <a:rPr lang="en-US" sz="2000" dirty="0" smtClean="0"/>
              <a:t>&lt;110</a:t>
            </a:r>
            <a:r>
              <a:rPr lang="uk-UA" sz="2000" dirty="0" smtClean="0"/>
              <a:t>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</a:t>
            </a:r>
            <a:r>
              <a:rPr lang="uk-UA" sz="2000" dirty="0" err="1" smtClean="0"/>
              <a:t>ст</a:t>
            </a:r>
            <a:r>
              <a:rPr lang="uk-UA" sz="2000" dirty="0" smtClean="0"/>
              <a:t>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              упродовж 24 годин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Підвищений ВЧТ (</a:t>
            </a:r>
            <a:r>
              <a:rPr lang="en-US" sz="2000" dirty="0" smtClean="0"/>
              <a:t>&gt;</a:t>
            </a:r>
            <a:r>
              <a:rPr lang="uk-UA" sz="2000" dirty="0" smtClean="0"/>
              <a:t>25)      - САТ</a:t>
            </a:r>
            <a:r>
              <a:rPr lang="en-US" sz="2000" dirty="0" smtClean="0"/>
              <a:t>&lt;</a:t>
            </a:r>
            <a:r>
              <a:rPr lang="uk-UA" sz="2000" dirty="0" smtClean="0"/>
              <a:t>180 та середній АТ</a:t>
            </a:r>
            <a:r>
              <a:rPr lang="en-US" sz="2000" dirty="0" smtClean="0"/>
              <a:t>&lt;1</a:t>
            </a:r>
            <a:r>
              <a:rPr lang="uk-UA" sz="2000" dirty="0" smtClean="0"/>
              <a:t>3</a:t>
            </a:r>
            <a:r>
              <a:rPr lang="en-US" sz="2000" dirty="0" smtClean="0"/>
              <a:t>0</a:t>
            </a:r>
            <a:r>
              <a:rPr lang="uk-UA" sz="2000" dirty="0" smtClean="0"/>
              <a:t>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</a:t>
            </a:r>
            <a:r>
              <a:rPr lang="uk-UA" sz="2000" dirty="0" err="1" smtClean="0"/>
              <a:t>ст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             та </a:t>
            </a:r>
            <a:r>
              <a:rPr lang="uk-UA" sz="2000" dirty="0" err="1" smtClean="0"/>
              <a:t>перфуз</a:t>
            </a:r>
            <a:r>
              <a:rPr lang="uk-UA" sz="2000" dirty="0" smtClean="0"/>
              <a:t>. тиск ГМ</a:t>
            </a:r>
            <a:r>
              <a:rPr lang="en-US" sz="2000" dirty="0" smtClean="0"/>
              <a:t>&gt;</a:t>
            </a:r>
            <a:r>
              <a:rPr lang="uk-UA" sz="2000" dirty="0" smtClean="0"/>
              <a:t>60-80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Зниження САТ до 140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</a:t>
            </a:r>
            <a:r>
              <a:rPr lang="uk-UA" sz="2000" dirty="0" err="1" smtClean="0"/>
              <a:t>ст</a:t>
            </a:r>
            <a:r>
              <a:rPr lang="uk-UA" sz="2000" dirty="0" smtClean="0"/>
              <a:t> вважається безпечним</a:t>
            </a:r>
          </a:p>
          <a:p>
            <a:r>
              <a:rPr lang="uk-UA" sz="2400" dirty="0" smtClean="0"/>
              <a:t>  </a:t>
            </a:r>
          </a:p>
          <a:p>
            <a:r>
              <a:rPr lang="uk-UA" sz="2400" dirty="0" smtClean="0"/>
              <a:t>   </a:t>
            </a:r>
            <a:r>
              <a:rPr lang="uk-UA" sz="2400" b="1" dirty="0" smtClean="0"/>
              <a:t>Початок терапії</a:t>
            </a:r>
            <a:r>
              <a:rPr lang="uk-UA" sz="2400" dirty="0" smtClean="0"/>
              <a:t> – </a:t>
            </a:r>
            <a:r>
              <a:rPr lang="uk-UA" sz="2000" dirty="0" smtClean="0"/>
              <a:t>САТ</a:t>
            </a:r>
            <a:r>
              <a:rPr lang="en-US" sz="2000" dirty="0" smtClean="0"/>
              <a:t>&gt;</a:t>
            </a:r>
            <a:r>
              <a:rPr lang="uk-UA" sz="2000" dirty="0" smtClean="0"/>
              <a:t>180 або середній АТ</a:t>
            </a:r>
            <a:r>
              <a:rPr lang="en-US" sz="2000" dirty="0" smtClean="0"/>
              <a:t>&gt;</a:t>
            </a:r>
            <a:r>
              <a:rPr lang="uk-UA" sz="2000" dirty="0" smtClean="0"/>
              <a:t>130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ст.</a:t>
            </a:r>
          </a:p>
          <a:p>
            <a:endParaRPr lang="uk-UA" sz="2400" dirty="0" smtClean="0"/>
          </a:p>
          <a:p>
            <a:r>
              <a:rPr lang="uk-UA" sz="2400" dirty="0" smtClean="0"/>
              <a:t>   </a:t>
            </a:r>
            <a:r>
              <a:rPr lang="uk-UA" sz="2400" b="1" dirty="0" smtClean="0"/>
              <a:t>Препарати вибору </a:t>
            </a:r>
            <a:r>
              <a:rPr lang="uk-UA" sz="2400" dirty="0" smtClean="0"/>
              <a:t>– </a:t>
            </a:r>
            <a:r>
              <a:rPr lang="uk-UA" sz="2000" dirty="0" err="1" smtClean="0"/>
              <a:t>лабеталол</a:t>
            </a:r>
            <a:r>
              <a:rPr lang="uk-UA" sz="2000" dirty="0" smtClean="0"/>
              <a:t>, </a:t>
            </a:r>
            <a:r>
              <a:rPr lang="uk-UA" sz="2000" dirty="0" err="1" smtClean="0"/>
              <a:t>есмолол</a:t>
            </a:r>
            <a:r>
              <a:rPr lang="uk-UA" sz="2000" dirty="0" smtClean="0"/>
              <a:t>, </a:t>
            </a:r>
            <a:r>
              <a:rPr lang="uk-UA" sz="2000" dirty="0" err="1" smtClean="0"/>
              <a:t>урапідил</a:t>
            </a:r>
            <a:endParaRPr lang="uk-UA" sz="2000" dirty="0" smtClean="0"/>
          </a:p>
          <a:p>
            <a:endParaRPr lang="uk-UA" sz="2400" dirty="0" smtClean="0"/>
          </a:p>
          <a:p>
            <a:r>
              <a:rPr lang="uk-UA" sz="2400" dirty="0" smtClean="0"/>
              <a:t>   </a:t>
            </a:r>
            <a:r>
              <a:rPr lang="uk-UA" sz="2400" b="1" dirty="0" smtClean="0"/>
              <a:t>Не рекомендовані препарати </a:t>
            </a:r>
            <a:r>
              <a:rPr lang="uk-UA" sz="2400" dirty="0" smtClean="0"/>
              <a:t>– </a:t>
            </a:r>
            <a:r>
              <a:rPr lang="uk-UA" sz="2000" dirty="0" err="1" smtClean="0"/>
              <a:t>нітропрусид</a:t>
            </a:r>
            <a:r>
              <a:rPr lang="uk-UA" sz="2000" dirty="0" smtClean="0"/>
              <a:t>, </a:t>
            </a:r>
            <a:r>
              <a:rPr lang="uk-UA" sz="2000" dirty="0" err="1" smtClean="0"/>
              <a:t>гідралазин</a:t>
            </a:r>
            <a:r>
              <a:rPr lang="uk-UA" sz="2000" dirty="0" smtClean="0"/>
              <a:t> </a:t>
            </a:r>
            <a:endParaRPr lang="uk-UA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18" y="922317"/>
            <a:ext cx="9067680" cy="1341000"/>
          </a:xfrm>
        </p:spPr>
        <p:txBody>
          <a:bodyPr/>
          <a:lstStyle/>
          <a:p>
            <a:r>
              <a:rPr lang="uk-UA" dirty="0" smtClean="0"/>
              <a:t>          </a:t>
            </a:r>
            <a:r>
              <a:rPr lang="uk-UA" b="1" dirty="0" smtClean="0"/>
              <a:t> </a:t>
            </a:r>
            <a:r>
              <a:rPr lang="uk-UA" sz="2400" b="1" dirty="0" smtClean="0"/>
              <a:t>Диференційований підхід до терапії пацієнтів </a:t>
            </a:r>
            <a:br>
              <a:rPr lang="uk-UA" sz="2400" b="1" dirty="0" smtClean="0"/>
            </a:br>
            <a:r>
              <a:rPr lang="uk-UA" sz="2400" b="1" dirty="0" smtClean="0"/>
              <a:t>               з ускладненим </a:t>
            </a:r>
            <a:r>
              <a:rPr lang="uk-UA" sz="2400" b="1" dirty="0" err="1" smtClean="0"/>
              <a:t>гіпертензивним</a:t>
            </a:r>
            <a:r>
              <a:rPr lang="uk-UA" sz="2400" b="1" dirty="0" smtClean="0"/>
              <a:t> кризом</a:t>
            </a:r>
            <a:br>
              <a:rPr lang="uk-UA" sz="2400" b="1" dirty="0" smtClean="0"/>
            </a:br>
            <a:r>
              <a:rPr lang="uk-UA" sz="2400" b="1" dirty="0" smtClean="0"/>
              <a:t>  </a:t>
            </a:r>
            <a:br>
              <a:rPr lang="uk-UA" sz="2400" b="1" dirty="0" smtClean="0"/>
            </a:br>
            <a:r>
              <a:rPr lang="uk-UA" sz="2400" b="1" dirty="0"/>
              <a:t/>
            </a:r>
            <a:br>
              <a:rPr lang="uk-UA" sz="2400" b="1" dirty="0"/>
            </a:b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</a:t>
            </a:r>
            <a:r>
              <a:rPr lang="uk-UA" sz="3200" b="1" dirty="0" smtClean="0"/>
              <a:t> </a:t>
            </a:r>
            <a:r>
              <a:rPr lang="uk-UA" sz="2400" b="1" dirty="0" smtClean="0"/>
              <a:t>Диференційований підхід до терапії пацієнтів </a:t>
            </a:r>
            <a:br>
              <a:rPr lang="uk-UA" sz="2400" b="1" dirty="0" smtClean="0"/>
            </a:br>
            <a:r>
              <a:rPr lang="uk-UA" sz="2400" b="1" dirty="0" smtClean="0"/>
              <a:t>               з ускладненим </a:t>
            </a:r>
            <a:r>
              <a:rPr lang="uk-UA" sz="2400" b="1" dirty="0" err="1" smtClean="0"/>
              <a:t>гіпертензивним</a:t>
            </a:r>
            <a:r>
              <a:rPr lang="uk-UA" sz="2400" b="1" dirty="0" smtClean="0"/>
              <a:t> кризом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03808" y="3491805"/>
            <a:ext cx="9067680" cy="1341000"/>
          </a:xfrm>
        </p:spPr>
        <p:txBody>
          <a:bodyPr/>
          <a:lstStyle/>
          <a:p>
            <a:pPr algn="ctr"/>
            <a:endParaRPr lang="en-US" sz="2000" dirty="0" smtClean="0"/>
          </a:p>
          <a:p>
            <a:r>
              <a:rPr lang="uk-UA" sz="2400" b="1" dirty="0"/>
              <a:t> </a:t>
            </a:r>
            <a:r>
              <a:rPr lang="uk-UA" sz="2400" b="1" dirty="0" smtClean="0"/>
              <a:t>                        </a:t>
            </a:r>
          </a:p>
          <a:p>
            <a:endParaRPr lang="uk-UA" sz="2400" b="1" dirty="0"/>
          </a:p>
          <a:p>
            <a:r>
              <a:rPr lang="uk-UA" sz="2400" b="1" dirty="0" smtClean="0"/>
              <a:t>                         </a:t>
            </a:r>
            <a:r>
              <a:rPr lang="uk-UA" sz="2400" b="1" dirty="0" err="1" smtClean="0"/>
              <a:t>Субарахноїдальна</a:t>
            </a:r>
            <a:r>
              <a:rPr lang="uk-UA" sz="2400" b="1" dirty="0" smtClean="0"/>
              <a:t> кровотеча</a:t>
            </a:r>
          </a:p>
          <a:p>
            <a:endParaRPr lang="uk-UA" sz="2800" b="1" dirty="0" smtClean="0"/>
          </a:p>
          <a:p>
            <a:r>
              <a:rPr lang="uk-UA" sz="2400" dirty="0" smtClean="0"/>
              <a:t>   </a:t>
            </a:r>
            <a:r>
              <a:rPr lang="uk-UA" sz="2400" b="1" dirty="0" smtClean="0"/>
              <a:t>Мета терапії</a:t>
            </a:r>
          </a:p>
          <a:p>
            <a:r>
              <a:rPr lang="uk-UA" sz="2400" b="1" dirty="0"/>
              <a:t> </a:t>
            </a:r>
            <a:r>
              <a:rPr lang="uk-UA" sz="2400" b="1" dirty="0" smtClean="0"/>
              <a:t>  </a:t>
            </a:r>
            <a:r>
              <a:rPr lang="uk-UA" sz="2000" dirty="0" smtClean="0"/>
              <a:t>До операції -           зниження та підтримання САТ</a:t>
            </a:r>
            <a:r>
              <a:rPr lang="en-US" sz="2000" dirty="0" smtClean="0"/>
              <a:t>&lt;</a:t>
            </a:r>
            <a:r>
              <a:rPr lang="uk-UA" sz="2000" dirty="0" smtClean="0"/>
              <a:t>140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</a:t>
            </a:r>
            <a:r>
              <a:rPr lang="uk-UA" sz="2000" dirty="0" err="1" smtClean="0"/>
              <a:t>ст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Після операції –      підтримання рівня САТ</a:t>
            </a:r>
            <a:r>
              <a:rPr lang="en-US" sz="2000" dirty="0" smtClean="0"/>
              <a:t>&lt;</a:t>
            </a:r>
            <a:r>
              <a:rPr lang="uk-UA" sz="2000" dirty="0" smtClean="0"/>
              <a:t>200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</a:t>
            </a:r>
            <a:r>
              <a:rPr lang="uk-UA" sz="2000" dirty="0" err="1" smtClean="0"/>
              <a:t>ст</a:t>
            </a:r>
            <a:endParaRPr lang="uk-UA" sz="2000" dirty="0" smtClean="0"/>
          </a:p>
          <a:p>
            <a:r>
              <a:rPr lang="uk-UA" sz="2400" dirty="0" smtClean="0"/>
              <a:t>  </a:t>
            </a:r>
          </a:p>
          <a:p>
            <a:r>
              <a:rPr lang="uk-UA" sz="2400" dirty="0" smtClean="0"/>
              <a:t>   </a:t>
            </a:r>
            <a:r>
              <a:rPr lang="uk-UA" sz="2400" b="1" dirty="0" smtClean="0"/>
              <a:t>Початок терапії</a:t>
            </a:r>
            <a:r>
              <a:rPr lang="uk-UA" sz="2400" dirty="0" smtClean="0"/>
              <a:t> – </a:t>
            </a:r>
            <a:r>
              <a:rPr lang="uk-UA" sz="2000" dirty="0" smtClean="0"/>
              <a:t>САТ</a:t>
            </a:r>
            <a:r>
              <a:rPr lang="en-US" sz="2000" dirty="0" smtClean="0"/>
              <a:t>&gt;</a:t>
            </a:r>
            <a:r>
              <a:rPr lang="uk-UA" sz="2000" dirty="0" smtClean="0"/>
              <a:t>160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ст.</a:t>
            </a:r>
          </a:p>
          <a:p>
            <a:endParaRPr lang="uk-UA" sz="2400" dirty="0" smtClean="0"/>
          </a:p>
          <a:p>
            <a:r>
              <a:rPr lang="uk-UA" sz="2400" dirty="0" smtClean="0"/>
              <a:t>   </a:t>
            </a:r>
            <a:r>
              <a:rPr lang="uk-UA" sz="2400" b="1" dirty="0" smtClean="0"/>
              <a:t>Препарати вибору </a:t>
            </a:r>
            <a:r>
              <a:rPr lang="uk-UA" sz="2400" dirty="0" smtClean="0"/>
              <a:t>– </a:t>
            </a:r>
            <a:r>
              <a:rPr lang="uk-UA" sz="2000" dirty="0" err="1" smtClean="0"/>
              <a:t>лабеталол</a:t>
            </a:r>
            <a:r>
              <a:rPr lang="uk-UA" sz="2000" dirty="0" smtClean="0"/>
              <a:t>, </a:t>
            </a:r>
            <a:r>
              <a:rPr lang="uk-UA" sz="2000" dirty="0" err="1" smtClean="0"/>
              <a:t>урапідил</a:t>
            </a:r>
            <a:r>
              <a:rPr lang="uk-UA" sz="2000" dirty="0" smtClean="0"/>
              <a:t>, </a:t>
            </a:r>
            <a:r>
              <a:rPr lang="uk-UA" sz="2000" dirty="0" err="1" smtClean="0"/>
              <a:t>есмолол</a:t>
            </a:r>
            <a:r>
              <a:rPr lang="uk-UA" sz="2000" dirty="0" smtClean="0"/>
              <a:t>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            </a:t>
            </a:r>
            <a:r>
              <a:rPr lang="uk-UA" sz="2000" dirty="0" err="1" smtClean="0"/>
              <a:t>Німодипін</a:t>
            </a:r>
            <a:r>
              <a:rPr lang="uk-UA" sz="2000" dirty="0" smtClean="0"/>
              <a:t> всім пацієнтам (попередження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            мозкового </a:t>
            </a:r>
            <a:r>
              <a:rPr lang="uk-UA" sz="2000" dirty="0" err="1" smtClean="0"/>
              <a:t>вазоспазму</a:t>
            </a:r>
            <a:r>
              <a:rPr lang="uk-UA" sz="2000" dirty="0" smtClean="0"/>
              <a:t>)</a:t>
            </a:r>
          </a:p>
          <a:p>
            <a:endParaRPr lang="uk-UA" sz="2400" dirty="0" smtClean="0"/>
          </a:p>
          <a:p>
            <a:r>
              <a:rPr lang="uk-UA" sz="2400" dirty="0" smtClean="0"/>
              <a:t>   </a:t>
            </a:r>
            <a:r>
              <a:rPr lang="uk-UA" sz="2400" b="1" dirty="0" smtClean="0"/>
              <a:t>Не рекомендовані препарати </a:t>
            </a:r>
            <a:r>
              <a:rPr lang="uk-UA" sz="2400" dirty="0" smtClean="0"/>
              <a:t>– </a:t>
            </a:r>
            <a:r>
              <a:rPr lang="uk-UA" sz="2000" dirty="0" err="1" smtClean="0"/>
              <a:t>нітропрусид</a:t>
            </a:r>
            <a:r>
              <a:rPr lang="uk-UA" sz="2000" dirty="0" smtClean="0"/>
              <a:t>, </a:t>
            </a:r>
            <a:r>
              <a:rPr lang="uk-UA" sz="2000" dirty="0" err="1" smtClean="0"/>
              <a:t>гідралазин</a:t>
            </a:r>
            <a:endParaRPr lang="uk-UA" sz="2000" dirty="0" smtClean="0"/>
          </a:p>
          <a:p>
            <a:pPr algn="ctr"/>
            <a:r>
              <a:rPr lang="en-US" sz="2400" dirty="0" smtClean="0"/>
              <a:t> </a:t>
            </a:r>
            <a:r>
              <a:rPr lang="uk-UA" sz="2400" dirty="0" smtClean="0"/>
              <a:t>.</a:t>
            </a:r>
          </a:p>
          <a:p>
            <a:endParaRPr lang="uk-UA" dirty="0" smtClean="0"/>
          </a:p>
          <a:p>
            <a:r>
              <a:rPr lang="uk-UA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404" y="350813"/>
            <a:ext cx="9067680" cy="1341000"/>
          </a:xfrm>
        </p:spPr>
        <p:txBody>
          <a:bodyPr/>
          <a:lstStyle/>
          <a:p>
            <a:r>
              <a:rPr lang="uk-UA" dirty="0" smtClean="0"/>
              <a:t>      </a:t>
            </a:r>
            <a:r>
              <a:rPr lang="en-US" dirty="0" smtClean="0"/>
              <a:t>   </a:t>
            </a:r>
            <a:r>
              <a:rPr lang="en-US" sz="3200" b="1" dirty="0" smtClean="0"/>
              <a:t> </a:t>
            </a:r>
            <a:r>
              <a:rPr lang="uk-UA" sz="2400" b="1" dirty="0" smtClean="0"/>
              <a:t>Диференційований підхід до терапії пацієнтів </a:t>
            </a:r>
            <a:br>
              <a:rPr lang="uk-UA" sz="2400" b="1" dirty="0" smtClean="0"/>
            </a:br>
            <a:r>
              <a:rPr lang="uk-UA" sz="2400" b="1" dirty="0" smtClean="0"/>
              <a:t>               з ускладненим </a:t>
            </a:r>
            <a:r>
              <a:rPr lang="uk-UA" sz="2400" b="1" dirty="0" err="1" smtClean="0"/>
              <a:t>гіпертензивним</a:t>
            </a:r>
            <a:r>
              <a:rPr lang="uk-UA" sz="2400" b="1" dirty="0" smtClean="0"/>
              <a:t> кризом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75816" y="3203773"/>
            <a:ext cx="9067680" cy="1341000"/>
          </a:xfrm>
        </p:spPr>
        <p:txBody>
          <a:bodyPr/>
          <a:lstStyle/>
          <a:p>
            <a:r>
              <a:rPr lang="uk-UA" dirty="0" smtClean="0"/>
              <a:t>     </a:t>
            </a:r>
            <a:endParaRPr lang="en-US" b="1" dirty="0" smtClean="0"/>
          </a:p>
          <a:p>
            <a:r>
              <a:rPr lang="uk-UA" sz="2000" b="1" dirty="0" smtClean="0"/>
              <a:t>                             Гострий коронарний синдром</a:t>
            </a:r>
          </a:p>
          <a:p>
            <a:endParaRPr lang="uk-UA" sz="2000" b="1" dirty="0" smtClean="0"/>
          </a:p>
          <a:p>
            <a:r>
              <a:rPr lang="uk-UA" dirty="0" smtClean="0"/>
              <a:t>   </a:t>
            </a:r>
            <a:r>
              <a:rPr lang="uk-UA" b="1" dirty="0" smtClean="0"/>
              <a:t>Мета терапії </a:t>
            </a:r>
            <a:r>
              <a:rPr lang="uk-UA" dirty="0" smtClean="0"/>
              <a:t>– зниження середнього АТ на 20-30% </a:t>
            </a:r>
          </a:p>
          <a:p>
            <a:r>
              <a:rPr lang="uk-UA" dirty="0" smtClean="0"/>
              <a:t>  </a:t>
            </a:r>
          </a:p>
          <a:p>
            <a:r>
              <a:rPr lang="uk-UA" dirty="0" smtClean="0"/>
              <a:t>   </a:t>
            </a:r>
            <a:r>
              <a:rPr lang="uk-UA" b="1" dirty="0" smtClean="0"/>
              <a:t>Початок терапії</a:t>
            </a:r>
            <a:r>
              <a:rPr lang="uk-UA" dirty="0" smtClean="0"/>
              <a:t> – початковий рівень САТ</a:t>
            </a:r>
            <a:r>
              <a:rPr lang="en-US" dirty="0" smtClean="0"/>
              <a:t>&gt;</a:t>
            </a:r>
            <a:r>
              <a:rPr lang="uk-UA" dirty="0" smtClean="0"/>
              <a:t>160 або ДАТ</a:t>
            </a:r>
            <a:r>
              <a:rPr lang="en-US" dirty="0" smtClean="0"/>
              <a:t> &gt;</a:t>
            </a:r>
            <a:r>
              <a:rPr lang="uk-UA" dirty="0" smtClean="0"/>
              <a:t>100 мм </a:t>
            </a:r>
            <a:r>
              <a:rPr lang="uk-UA" dirty="0" err="1" smtClean="0"/>
              <a:t>рт</a:t>
            </a:r>
            <a:r>
              <a:rPr lang="uk-UA" dirty="0" smtClean="0"/>
              <a:t> ст.</a:t>
            </a:r>
          </a:p>
          <a:p>
            <a:endParaRPr lang="uk-UA" dirty="0" smtClean="0"/>
          </a:p>
          <a:p>
            <a:r>
              <a:rPr lang="uk-UA" dirty="0" smtClean="0"/>
              <a:t>   </a:t>
            </a:r>
            <a:r>
              <a:rPr lang="uk-UA" b="1" dirty="0" smtClean="0"/>
              <a:t>Препарати вибору </a:t>
            </a:r>
            <a:r>
              <a:rPr lang="uk-UA" dirty="0" smtClean="0"/>
              <a:t>– бета-блокатори , нітрогліцерин</a:t>
            </a:r>
          </a:p>
          <a:p>
            <a:endParaRPr lang="uk-UA" dirty="0" smtClean="0"/>
          </a:p>
          <a:p>
            <a:r>
              <a:rPr lang="uk-UA" dirty="0" smtClean="0"/>
              <a:t>   </a:t>
            </a:r>
            <a:r>
              <a:rPr lang="uk-UA" b="1" dirty="0" smtClean="0"/>
              <a:t>Не рекомендовані препарати </a:t>
            </a:r>
            <a:r>
              <a:rPr lang="uk-UA" dirty="0" smtClean="0"/>
              <a:t>– </a:t>
            </a:r>
            <a:r>
              <a:rPr lang="uk-UA" dirty="0" err="1" smtClean="0"/>
              <a:t>нітропрусид</a:t>
            </a:r>
            <a:r>
              <a:rPr lang="uk-UA" dirty="0" smtClean="0"/>
              <a:t>, </a:t>
            </a:r>
            <a:r>
              <a:rPr lang="uk-UA" dirty="0" err="1" smtClean="0"/>
              <a:t>еналаприлат</a:t>
            </a:r>
            <a:endParaRPr lang="en-US" b="1" dirty="0" smtClean="0"/>
          </a:p>
          <a:p>
            <a:endParaRPr lang="en-US" b="1" dirty="0" smtClean="0"/>
          </a:p>
          <a:p>
            <a:r>
              <a:rPr lang="uk-UA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sz="2400" b="1" dirty="0" smtClean="0"/>
              <a:t>Диференційований підхід до терапії пацієнтів </a:t>
            </a:r>
            <a:br>
              <a:rPr lang="uk-UA" sz="2400" b="1" dirty="0" smtClean="0"/>
            </a:br>
            <a:r>
              <a:rPr lang="uk-UA" sz="2400" b="1" dirty="0" smtClean="0"/>
              <a:t>               з ускладненим </a:t>
            </a:r>
            <a:r>
              <a:rPr lang="uk-UA" sz="2400" b="1" dirty="0" err="1" smtClean="0"/>
              <a:t>гіпертензивним</a:t>
            </a:r>
            <a:r>
              <a:rPr lang="uk-UA" sz="2400" b="1" dirty="0" smtClean="0"/>
              <a:t> кризом </a:t>
            </a:r>
            <a:r>
              <a:rPr lang="ru-RU" sz="2400" b="1" spc="-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968346" y="3494085"/>
            <a:ext cx="8099334" cy="1341000"/>
          </a:xfrm>
        </p:spPr>
        <p:txBody>
          <a:bodyPr/>
          <a:lstStyle/>
          <a:p>
            <a:pPr marL="1293480" lvl="2" indent="-215640">
              <a:lnSpc>
                <a:spcPct val="93000"/>
              </a:lnSpc>
              <a:buSzPct val="45000"/>
            </a:pPr>
            <a:endParaRPr lang="uk-UA" sz="280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Lucida Sans Unicode"/>
              <a:cs typeface="Times New Roman" pitchFamily="18" charset="0"/>
            </a:endParaRPr>
          </a:p>
          <a:p>
            <a:r>
              <a:rPr lang="uk-UA" sz="2000" b="1" dirty="0" smtClean="0"/>
              <a:t> </a:t>
            </a:r>
            <a:r>
              <a:rPr lang="uk-UA" sz="2000" b="1" dirty="0"/>
              <a:t> </a:t>
            </a:r>
            <a:r>
              <a:rPr lang="uk-UA" sz="2000" b="1" dirty="0" smtClean="0"/>
              <a:t>                             Розшарування аорти</a:t>
            </a:r>
          </a:p>
          <a:p>
            <a:endParaRPr lang="uk-UA" sz="2000" b="1" dirty="0" smtClean="0"/>
          </a:p>
          <a:p>
            <a:r>
              <a:rPr lang="uk-UA" dirty="0" smtClean="0"/>
              <a:t>   </a:t>
            </a:r>
            <a:r>
              <a:rPr lang="uk-UA" b="1" dirty="0" smtClean="0"/>
              <a:t>Мета терапії </a:t>
            </a:r>
            <a:r>
              <a:rPr lang="uk-UA" dirty="0" smtClean="0"/>
              <a:t>– САТ від 100 до 120 мм </a:t>
            </a:r>
            <a:r>
              <a:rPr lang="uk-UA" dirty="0" err="1" smtClean="0"/>
              <a:t>рт</a:t>
            </a:r>
            <a:r>
              <a:rPr lang="uk-UA" dirty="0" smtClean="0"/>
              <a:t> </a:t>
            </a:r>
            <a:r>
              <a:rPr lang="uk-UA" dirty="0" err="1" smtClean="0"/>
              <a:t>ст</a:t>
            </a:r>
            <a:r>
              <a:rPr lang="uk-UA" dirty="0" smtClean="0"/>
              <a:t>, сер АТ</a:t>
            </a:r>
            <a:r>
              <a:rPr lang="en-US" dirty="0" smtClean="0"/>
              <a:t>&lt;</a:t>
            </a:r>
            <a:r>
              <a:rPr lang="uk-UA" dirty="0" smtClean="0"/>
              <a:t>80 мм </a:t>
            </a:r>
            <a:r>
              <a:rPr lang="uk-UA" dirty="0" err="1" smtClean="0"/>
              <a:t>рт</a:t>
            </a:r>
            <a:r>
              <a:rPr lang="uk-UA" dirty="0" smtClean="0"/>
              <a:t> </a:t>
            </a:r>
            <a:r>
              <a:rPr lang="uk-UA" dirty="0" err="1" smtClean="0"/>
              <a:t>ст</a:t>
            </a:r>
            <a:r>
              <a:rPr lang="uk-UA" dirty="0"/>
              <a:t> </a:t>
            </a:r>
            <a:r>
              <a:rPr lang="uk-UA" dirty="0" smtClean="0"/>
              <a:t>(бажано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зменшення ЧСС</a:t>
            </a:r>
            <a:r>
              <a:rPr lang="en-US" dirty="0" smtClean="0"/>
              <a:t> &lt;</a:t>
            </a:r>
            <a:r>
              <a:rPr lang="uk-UA" dirty="0" smtClean="0"/>
              <a:t> 60 за 1 </a:t>
            </a:r>
            <a:r>
              <a:rPr lang="uk-UA" dirty="0" err="1" smtClean="0"/>
              <a:t>хв</a:t>
            </a:r>
            <a:endParaRPr lang="uk-UA" dirty="0" smtClean="0"/>
          </a:p>
          <a:p>
            <a:r>
              <a:rPr lang="uk-UA" dirty="0" smtClean="0"/>
              <a:t>  </a:t>
            </a:r>
          </a:p>
          <a:p>
            <a:r>
              <a:rPr lang="uk-UA" dirty="0" smtClean="0"/>
              <a:t>   </a:t>
            </a:r>
            <a:r>
              <a:rPr lang="uk-UA" b="1" dirty="0" smtClean="0"/>
              <a:t>Початок терапії</a:t>
            </a:r>
            <a:r>
              <a:rPr lang="uk-UA" dirty="0" smtClean="0"/>
              <a:t> – початковий рівень САТ</a:t>
            </a:r>
            <a:r>
              <a:rPr lang="en-US" dirty="0" smtClean="0"/>
              <a:t>&gt;</a:t>
            </a:r>
            <a:r>
              <a:rPr lang="uk-UA" dirty="0" smtClean="0"/>
              <a:t>120 мм </a:t>
            </a:r>
            <a:r>
              <a:rPr lang="uk-UA" dirty="0" err="1" smtClean="0"/>
              <a:t>рт</a:t>
            </a:r>
            <a:r>
              <a:rPr lang="uk-UA" dirty="0" smtClean="0"/>
              <a:t> ст.</a:t>
            </a:r>
          </a:p>
          <a:p>
            <a:endParaRPr lang="uk-UA" dirty="0" smtClean="0"/>
          </a:p>
          <a:p>
            <a:r>
              <a:rPr lang="uk-UA" dirty="0" smtClean="0"/>
              <a:t>   </a:t>
            </a:r>
            <a:r>
              <a:rPr lang="uk-UA" b="1" dirty="0" smtClean="0"/>
              <a:t>Препарати вибору </a:t>
            </a:r>
            <a:r>
              <a:rPr lang="uk-UA" dirty="0" smtClean="0"/>
              <a:t>– </a:t>
            </a:r>
            <a:r>
              <a:rPr lang="uk-UA" dirty="0" err="1" smtClean="0"/>
              <a:t>есмолол</a:t>
            </a:r>
            <a:r>
              <a:rPr lang="uk-UA" dirty="0" smtClean="0"/>
              <a:t> / </a:t>
            </a:r>
            <a:r>
              <a:rPr lang="uk-UA" dirty="0" err="1" smtClean="0"/>
              <a:t>лабетолол</a:t>
            </a:r>
            <a:r>
              <a:rPr lang="uk-UA" dirty="0" smtClean="0"/>
              <a:t> / </a:t>
            </a:r>
            <a:r>
              <a:rPr lang="uk-UA" dirty="0" err="1" smtClean="0"/>
              <a:t>метопролол</a:t>
            </a:r>
            <a:r>
              <a:rPr lang="uk-UA" dirty="0" smtClean="0"/>
              <a:t> (перший ряд) чи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</a:t>
            </a:r>
            <a:r>
              <a:rPr lang="uk-UA" dirty="0" err="1" smtClean="0"/>
              <a:t>дилтіазем</a:t>
            </a:r>
            <a:r>
              <a:rPr lang="uk-UA" dirty="0" smtClean="0"/>
              <a:t> / </a:t>
            </a:r>
            <a:r>
              <a:rPr lang="uk-UA" dirty="0" err="1" smtClean="0"/>
              <a:t>верапаміл</a:t>
            </a:r>
            <a:r>
              <a:rPr lang="uk-UA" dirty="0" smtClean="0"/>
              <a:t> (при</a:t>
            </a:r>
            <a:r>
              <a:rPr lang="en-US" dirty="0" smtClean="0"/>
              <a:t> </a:t>
            </a:r>
            <a:r>
              <a:rPr lang="uk-UA" dirty="0" smtClean="0"/>
              <a:t>протипоказаннях до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бета-блокаторів) + </a:t>
            </a:r>
            <a:r>
              <a:rPr lang="uk-UA" dirty="0" err="1" smtClean="0"/>
              <a:t>нітропрусид</a:t>
            </a:r>
            <a:r>
              <a:rPr lang="uk-UA" dirty="0" smtClean="0"/>
              <a:t>, </a:t>
            </a:r>
            <a:r>
              <a:rPr lang="uk-UA" dirty="0" err="1" smtClean="0"/>
              <a:t>еналаприл</a:t>
            </a:r>
            <a:r>
              <a:rPr lang="uk-UA" dirty="0" smtClean="0"/>
              <a:t>,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</a:t>
            </a:r>
            <a:r>
              <a:rPr lang="uk-UA" dirty="0" err="1" smtClean="0"/>
              <a:t>урапідил</a:t>
            </a:r>
            <a:r>
              <a:rPr lang="uk-UA" dirty="0" smtClean="0"/>
              <a:t> (другий ряд – у разі недостатнього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ефекту бета-блокаторів)</a:t>
            </a:r>
          </a:p>
          <a:p>
            <a:endParaRPr lang="uk-UA" dirty="0" smtClean="0"/>
          </a:p>
          <a:p>
            <a:r>
              <a:rPr lang="uk-UA" dirty="0" smtClean="0"/>
              <a:t>   </a:t>
            </a:r>
            <a:r>
              <a:rPr lang="uk-UA" b="1" dirty="0" smtClean="0"/>
              <a:t>Не рекомендовані препарати </a:t>
            </a:r>
            <a:r>
              <a:rPr lang="uk-UA" dirty="0" smtClean="0"/>
              <a:t>– призначення </a:t>
            </a:r>
            <a:r>
              <a:rPr lang="uk-UA" dirty="0" err="1" smtClean="0"/>
              <a:t>вазодилататорів</a:t>
            </a:r>
            <a:r>
              <a:rPr lang="uk-UA" dirty="0" smtClean="0"/>
              <a:t> до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                    застосування бета-блокаторів                                                                                </a:t>
            </a:r>
            <a:endParaRPr lang="uk-UA" sz="280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Lucida Sans Unicode"/>
              <a:cs typeface="Times New Roman" pitchFamily="18" charset="0"/>
            </a:endParaRPr>
          </a:p>
          <a:p>
            <a:pPr marL="1293480" lvl="2" indent="-215640">
              <a:lnSpc>
                <a:spcPct val="93000"/>
              </a:lnSpc>
              <a:buSzPct val="45000"/>
            </a:pPr>
            <a:r>
              <a:rPr lang="uk-UA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Lucida Sans Unicode"/>
                <a:cs typeface="Times New Roman" pitchFamily="18" charset="0"/>
              </a:rPr>
              <a:t>  </a:t>
            </a:r>
            <a:endParaRPr lang="uk-UA" sz="2800" spc="-1" dirty="0" smtClean="0">
              <a:latin typeface="Times New Roman" pitchFamily="18" charset="0"/>
              <a:ea typeface="Arial"/>
              <a:cs typeface="Times New Roman" pitchFamily="18" charset="0"/>
            </a:endParaRPr>
          </a:p>
          <a:p>
            <a:pPr marL="1293480" lvl="2" indent="-215640">
              <a:lnSpc>
                <a:spcPct val="93000"/>
              </a:lnSpc>
              <a:buSzPct val="45000"/>
              <a:buFontTx/>
              <a:buChar char="-"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/>
              <a:t> </a:t>
            </a:r>
            <a:endParaRPr lang="uk-U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    </a:t>
            </a:r>
            <a:r>
              <a:rPr lang="uk-UA" sz="2400" b="1" dirty="0" smtClean="0"/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/>
              <a:t>Диференційований підхід до терапії пацієнтів </a:t>
            </a:r>
            <a:br>
              <a:rPr lang="uk-UA" sz="2400" b="1" dirty="0" smtClean="0"/>
            </a:br>
            <a:r>
              <a:rPr lang="uk-UA" sz="2400" b="1" dirty="0" smtClean="0"/>
              <a:t>               з ускладненим </a:t>
            </a:r>
            <a:r>
              <a:rPr lang="uk-UA" sz="2400" b="1" dirty="0" err="1" smtClean="0"/>
              <a:t>гіпертензивним</a:t>
            </a:r>
            <a:r>
              <a:rPr lang="uk-UA" sz="2400" b="1" dirty="0" smtClean="0"/>
              <a:t> кризом </a:t>
            </a:r>
            <a:r>
              <a:rPr lang="ru-RU" sz="2400" b="1" spc="-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/>
              <a:t> </a:t>
            </a:r>
            <a:r>
              <a:rPr lang="uk-UA" sz="2800" b="1" dirty="0" smtClean="0"/>
              <a:t>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3494085"/>
            <a:ext cx="9067680" cy="1341000"/>
          </a:xfrm>
        </p:spPr>
        <p:txBody>
          <a:bodyPr/>
          <a:lstStyle/>
          <a:p>
            <a:r>
              <a:rPr lang="uk-UA" sz="2400" b="1" dirty="0" smtClean="0"/>
              <a:t>             Гостра </a:t>
            </a:r>
            <a:r>
              <a:rPr lang="uk-UA" sz="2400" b="1" dirty="0" err="1" smtClean="0"/>
              <a:t>лівошлуночкова</a:t>
            </a:r>
            <a:r>
              <a:rPr lang="uk-UA" sz="2400" b="1" dirty="0" smtClean="0"/>
              <a:t> недостатність</a:t>
            </a:r>
          </a:p>
          <a:p>
            <a:endParaRPr lang="uk-UA" sz="2400" b="1" dirty="0" smtClean="0"/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Мета терапії </a:t>
            </a:r>
            <a:r>
              <a:rPr lang="uk-UA" sz="2000" dirty="0" smtClean="0"/>
              <a:t>– зниження середнього АТ на 20-30% </a:t>
            </a:r>
          </a:p>
          <a:p>
            <a:r>
              <a:rPr lang="uk-UA" sz="2000" dirty="0" smtClean="0"/>
              <a:t>  </a:t>
            </a:r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Початок терапії</a:t>
            </a:r>
            <a:r>
              <a:rPr lang="uk-UA" sz="2000" dirty="0" smtClean="0"/>
              <a:t> – початковий рівень АТ</a:t>
            </a:r>
            <a:r>
              <a:rPr lang="en-US" sz="2000" dirty="0" smtClean="0"/>
              <a:t>&gt;</a:t>
            </a:r>
            <a:r>
              <a:rPr lang="uk-UA" sz="2000" dirty="0" smtClean="0"/>
              <a:t>140/90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ст.</a:t>
            </a:r>
          </a:p>
          <a:p>
            <a:endParaRPr lang="uk-UA" sz="2000" dirty="0" smtClean="0"/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Препарати вибору </a:t>
            </a:r>
            <a:r>
              <a:rPr lang="uk-UA" sz="2000" dirty="0" smtClean="0"/>
              <a:t>– основні</a:t>
            </a:r>
            <a:r>
              <a:rPr lang="en-US" sz="2000" dirty="0" smtClean="0"/>
              <a:t>:</a:t>
            </a:r>
            <a:r>
              <a:rPr lang="uk-UA" sz="2000" dirty="0" smtClean="0"/>
              <a:t> нітрогліцерин / </a:t>
            </a:r>
            <a:r>
              <a:rPr lang="uk-UA" sz="2000" dirty="0" err="1" smtClean="0"/>
              <a:t>нітропрусид</a:t>
            </a:r>
            <a:r>
              <a:rPr lang="uk-UA" sz="2000" dirty="0" smtClean="0"/>
              <a:t> + </a:t>
            </a:r>
            <a:r>
              <a:rPr lang="uk-UA" sz="2000" dirty="0" err="1" smtClean="0"/>
              <a:t>діуретик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   альтернативні</a:t>
            </a:r>
            <a:r>
              <a:rPr lang="en-US" sz="2000" dirty="0" smtClean="0"/>
              <a:t>:</a:t>
            </a:r>
            <a:r>
              <a:rPr lang="uk-UA" sz="2000" dirty="0" err="1" smtClean="0"/>
              <a:t>еналаприл</a:t>
            </a:r>
            <a:r>
              <a:rPr lang="uk-UA" sz="2000" dirty="0" smtClean="0"/>
              <a:t>, </a:t>
            </a:r>
            <a:r>
              <a:rPr lang="uk-UA" sz="2000" dirty="0" err="1" smtClean="0"/>
              <a:t>урапідил</a:t>
            </a:r>
            <a:endParaRPr lang="uk-UA" sz="2000" dirty="0" smtClean="0"/>
          </a:p>
          <a:p>
            <a:endParaRPr lang="uk-UA" sz="2000" dirty="0" smtClean="0"/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Не рекомендовані препарати </a:t>
            </a:r>
            <a:r>
              <a:rPr lang="uk-UA" sz="2000" dirty="0" smtClean="0"/>
              <a:t>– </a:t>
            </a:r>
            <a:r>
              <a:rPr lang="uk-UA" sz="2000" dirty="0" err="1" smtClean="0"/>
              <a:t>есмолол</a:t>
            </a:r>
            <a:r>
              <a:rPr lang="uk-UA" sz="2000" dirty="0" smtClean="0"/>
              <a:t>, </a:t>
            </a:r>
            <a:r>
              <a:rPr lang="uk-UA" sz="2000" dirty="0" err="1" smtClean="0"/>
              <a:t>метопролол</a:t>
            </a:r>
            <a:r>
              <a:rPr lang="uk-UA" sz="2000" dirty="0" smtClean="0"/>
              <a:t>, </a:t>
            </a:r>
            <a:r>
              <a:rPr lang="uk-UA" sz="2000" dirty="0" err="1" smtClean="0"/>
              <a:t>лабеталол</a:t>
            </a:r>
            <a:endParaRPr lang="uk-UA" sz="2000" dirty="0" smtClean="0"/>
          </a:p>
          <a:p>
            <a:endParaRPr lang="uk-UA" sz="2000" dirty="0" smtClean="0"/>
          </a:p>
          <a:p>
            <a:endParaRPr lang="uk-UA" sz="2000" dirty="0" smtClean="0"/>
          </a:p>
          <a:p>
            <a:r>
              <a:rPr lang="uk-UA" sz="2000" dirty="0" smtClean="0"/>
              <a:t>     </a:t>
            </a:r>
            <a:endParaRPr lang="ru-RU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      </a:t>
            </a:r>
            <a:r>
              <a:rPr lang="uk-UA" sz="2400" b="1" dirty="0" smtClean="0"/>
              <a:t>Диференційований підхід до терапії пацієнтів </a:t>
            </a:r>
            <a:br>
              <a:rPr lang="uk-UA" sz="2400" b="1" dirty="0" smtClean="0"/>
            </a:br>
            <a:r>
              <a:rPr lang="uk-UA" sz="2400" b="1" dirty="0" smtClean="0"/>
              <a:t>               з ускладненим </a:t>
            </a:r>
            <a:r>
              <a:rPr lang="uk-UA" sz="2400" b="1" dirty="0" err="1" smtClean="0"/>
              <a:t>гіпертензивним</a:t>
            </a:r>
            <a:r>
              <a:rPr lang="uk-UA" sz="2400" b="1" dirty="0" smtClean="0"/>
              <a:t> кризом </a:t>
            </a:r>
            <a:r>
              <a:rPr lang="ru-RU" sz="2400" b="1" spc="-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68280" y="2573315"/>
            <a:ext cx="9067680" cy="4986360"/>
          </a:xfrm>
        </p:spPr>
        <p:txBody>
          <a:bodyPr/>
          <a:lstStyle/>
          <a:p>
            <a:endParaRPr lang="uk-UA" sz="2400" dirty="0"/>
          </a:p>
          <a:p>
            <a:r>
              <a:rPr lang="uk-UA" sz="2400" dirty="0" smtClean="0"/>
              <a:t>      </a:t>
            </a:r>
            <a:r>
              <a:rPr lang="uk-UA" sz="2800" b="1" dirty="0" smtClean="0"/>
              <a:t>                        </a:t>
            </a:r>
            <a:r>
              <a:rPr lang="uk-UA" sz="2400" b="1" dirty="0" smtClean="0"/>
              <a:t>Еклампсія</a:t>
            </a:r>
          </a:p>
          <a:p>
            <a:endParaRPr lang="uk-UA" sz="2800" b="1" dirty="0" smtClean="0"/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Мета терапії </a:t>
            </a:r>
            <a:r>
              <a:rPr lang="uk-UA" sz="2000" dirty="0" smtClean="0"/>
              <a:t>– припинення судом, відновлення прохідності дихальних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шляхів</a:t>
            </a:r>
          </a:p>
          <a:p>
            <a:r>
              <a:rPr lang="uk-UA" sz="2000" dirty="0" smtClean="0"/>
              <a:t>  </a:t>
            </a:r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Початок терапії</a:t>
            </a:r>
            <a:r>
              <a:rPr lang="uk-UA" sz="2000" dirty="0" smtClean="0"/>
              <a:t> – судоми при АТ</a:t>
            </a:r>
            <a:r>
              <a:rPr lang="en-US" sz="2000" dirty="0" smtClean="0"/>
              <a:t>&gt;</a:t>
            </a:r>
            <a:r>
              <a:rPr lang="uk-UA" sz="2000" dirty="0" smtClean="0"/>
              <a:t> або = 140/90 мм </a:t>
            </a:r>
            <a:r>
              <a:rPr lang="uk-UA" sz="2000" dirty="0" err="1" smtClean="0"/>
              <a:t>рт</a:t>
            </a:r>
            <a:r>
              <a:rPr lang="uk-UA" sz="2000" dirty="0" smtClean="0"/>
              <a:t> </a:t>
            </a:r>
            <a:r>
              <a:rPr lang="uk-UA" sz="2000" dirty="0" err="1" smtClean="0"/>
              <a:t>ст</a:t>
            </a:r>
            <a:r>
              <a:rPr lang="uk-UA" sz="2000" dirty="0" smtClean="0"/>
              <a:t> у вагітної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роділлі, породіллі</a:t>
            </a:r>
          </a:p>
          <a:p>
            <a:endParaRPr lang="uk-UA" sz="2000" dirty="0" smtClean="0"/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Препарати вибору </a:t>
            </a:r>
            <a:r>
              <a:rPr lang="uk-UA" sz="2000" dirty="0" smtClean="0"/>
              <a:t>– магнію сульфат</a:t>
            </a:r>
          </a:p>
          <a:p>
            <a:endParaRPr lang="uk-UA" sz="2000" dirty="0" smtClean="0"/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Не рекомендовані препарати </a:t>
            </a:r>
            <a:r>
              <a:rPr lang="uk-UA" sz="2000" dirty="0" smtClean="0"/>
              <a:t>– інгібітори АПФ</a:t>
            </a:r>
            <a:endParaRPr lang="en-US" sz="2000" b="1" dirty="0" smtClean="0"/>
          </a:p>
          <a:p>
            <a:endParaRPr lang="en-US" sz="2400" b="1" dirty="0" smtClean="0"/>
          </a:p>
          <a:p>
            <a:r>
              <a:rPr lang="uk-UA" sz="2400" dirty="0" smtClean="0"/>
              <a:t> </a:t>
            </a:r>
          </a:p>
          <a:p>
            <a:endParaRPr lang="uk-UA" sz="2400" dirty="0"/>
          </a:p>
          <a:p>
            <a:r>
              <a:rPr lang="uk-UA" sz="2000" dirty="0" smtClean="0"/>
              <a:t>          </a:t>
            </a:r>
          </a:p>
          <a:p>
            <a:endParaRPr lang="uk-UA" sz="2000" dirty="0"/>
          </a:p>
          <a:p>
            <a:endParaRPr lang="ru-RU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</a:t>
            </a:r>
            <a:r>
              <a:rPr lang="uk-UA" sz="2800" b="1" dirty="0" smtClean="0"/>
              <a:t>Диференційований підхід до терапії пацієнтів </a:t>
            </a:r>
            <a:br>
              <a:rPr lang="uk-UA" sz="2800" b="1" dirty="0" smtClean="0"/>
            </a:br>
            <a:r>
              <a:rPr lang="uk-UA" sz="2800" b="1" dirty="0" smtClean="0"/>
              <a:t>           з ускладненим </a:t>
            </a:r>
            <a:r>
              <a:rPr lang="uk-UA" sz="2800" b="1" dirty="0" err="1" smtClean="0"/>
              <a:t>гіпертензивним</a:t>
            </a:r>
            <a:r>
              <a:rPr lang="uk-UA" sz="2800" b="1" dirty="0" smtClean="0"/>
              <a:t> кризом </a:t>
            </a:r>
            <a:r>
              <a:rPr lang="ru-RU" sz="2800" b="1" spc="-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68280" y="1851011"/>
            <a:ext cx="9067680" cy="4986360"/>
          </a:xfrm>
        </p:spPr>
        <p:txBody>
          <a:bodyPr/>
          <a:lstStyle/>
          <a:p>
            <a:r>
              <a:rPr lang="uk-UA" dirty="0" smtClean="0"/>
              <a:t> </a:t>
            </a:r>
            <a:r>
              <a:rPr lang="uk-UA" sz="2000" b="1" dirty="0"/>
              <a:t> 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Гіперсимпатикотонія</a:t>
            </a:r>
            <a:r>
              <a:rPr lang="uk-UA" sz="2000" b="1" dirty="0" smtClean="0"/>
              <a:t> (</a:t>
            </a:r>
            <a:r>
              <a:rPr lang="uk-UA" sz="2000" b="1" dirty="0" err="1" smtClean="0"/>
              <a:t>феохромоцитома</a:t>
            </a:r>
            <a:r>
              <a:rPr lang="uk-UA" sz="2000" b="1" dirty="0" smtClean="0"/>
              <a:t>) / інтоксикація кокаїном,</a:t>
            </a:r>
          </a:p>
          <a:p>
            <a:r>
              <a:rPr lang="uk-UA" sz="2000" b="1" dirty="0" smtClean="0"/>
              <a:t>                     </a:t>
            </a:r>
            <a:r>
              <a:rPr lang="uk-UA" sz="2000" b="1" dirty="0" err="1" smtClean="0"/>
              <a:t>амфетамінами</a:t>
            </a:r>
            <a:r>
              <a:rPr lang="uk-UA" sz="2000" b="1" dirty="0" smtClean="0"/>
              <a:t> / синдром відміни </a:t>
            </a:r>
            <a:r>
              <a:rPr lang="uk-UA" sz="2000" b="1" dirty="0" err="1" smtClean="0"/>
              <a:t>клонідину</a:t>
            </a:r>
            <a:endParaRPr lang="uk-UA" sz="2000" b="1" dirty="0" smtClean="0"/>
          </a:p>
          <a:p>
            <a:endParaRPr lang="uk-UA" sz="2000" b="1" dirty="0"/>
          </a:p>
          <a:p>
            <a:endParaRPr lang="uk-UA" sz="2000" b="1" dirty="0" smtClean="0"/>
          </a:p>
          <a:p>
            <a:endParaRPr lang="uk-UA" sz="2400" b="1" dirty="0" smtClean="0"/>
          </a:p>
          <a:p>
            <a:r>
              <a:rPr lang="uk-UA" dirty="0" smtClean="0"/>
              <a:t>   </a:t>
            </a:r>
            <a:r>
              <a:rPr lang="uk-UA" b="1" dirty="0" smtClean="0"/>
              <a:t>Мета терапії      </a:t>
            </a:r>
            <a:r>
              <a:rPr lang="uk-UA" dirty="0" smtClean="0"/>
              <a:t>– зниження  середнього АТ на 20-30%</a:t>
            </a:r>
          </a:p>
          <a:p>
            <a:endParaRPr lang="uk-UA" dirty="0" smtClean="0"/>
          </a:p>
          <a:p>
            <a:r>
              <a:rPr lang="uk-UA" dirty="0" smtClean="0"/>
              <a:t>   </a:t>
            </a:r>
            <a:r>
              <a:rPr lang="uk-UA" b="1" dirty="0" smtClean="0"/>
              <a:t>Початок терапії</a:t>
            </a:r>
            <a:r>
              <a:rPr lang="uk-UA" dirty="0" smtClean="0"/>
              <a:t> – початковий  рівень АТ</a:t>
            </a:r>
            <a:r>
              <a:rPr lang="en-US" dirty="0" smtClean="0"/>
              <a:t>&gt;</a:t>
            </a:r>
            <a:r>
              <a:rPr lang="uk-UA" dirty="0" smtClean="0"/>
              <a:t> 140/90 мм </a:t>
            </a:r>
            <a:r>
              <a:rPr lang="uk-UA" dirty="0" err="1" smtClean="0"/>
              <a:t>рт</a:t>
            </a:r>
            <a:r>
              <a:rPr lang="uk-UA" dirty="0" smtClean="0"/>
              <a:t> </a:t>
            </a:r>
            <a:r>
              <a:rPr lang="uk-UA" dirty="0" err="1" smtClean="0"/>
              <a:t>ст</a:t>
            </a:r>
            <a:r>
              <a:rPr lang="uk-UA" dirty="0" smtClean="0"/>
              <a:t> </a:t>
            </a:r>
          </a:p>
          <a:p>
            <a:endParaRPr lang="uk-UA" dirty="0" smtClean="0"/>
          </a:p>
          <a:p>
            <a:r>
              <a:rPr lang="uk-UA" dirty="0" smtClean="0"/>
              <a:t>   </a:t>
            </a:r>
            <a:r>
              <a:rPr lang="uk-UA" b="1" dirty="0" smtClean="0"/>
              <a:t>Препарати вибору </a:t>
            </a:r>
            <a:r>
              <a:rPr lang="uk-UA" dirty="0" smtClean="0"/>
              <a:t>– </a:t>
            </a:r>
            <a:r>
              <a:rPr lang="uk-UA" dirty="0" err="1" smtClean="0"/>
              <a:t>альфа-адреноблокатор</a:t>
            </a:r>
            <a:r>
              <a:rPr lang="uk-UA" dirty="0" smtClean="0"/>
              <a:t> (</a:t>
            </a:r>
            <a:r>
              <a:rPr lang="uk-UA" dirty="0" err="1" smtClean="0"/>
              <a:t>урапідил</a:t>
            </a:r>
            <a:r>
              <a:rPr lang="uk-UA" dirty="0" smtClean="0"/>
              <a:t>).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альтернативні </a:t>
            </a:r>
            <a:r>
              <a:rPr lang="en-US" dirty="0" smtClean="0"/>
              <a:t>:</a:t>
            </a:r>
            <a:r>
              <a:rPr lang="uk-UA" dirty="0" smtClean="0"/>
              <a:t> нітрогліцерин / </a:t>
            </a:r>
            <a:r>
              <a:rPr lang="uk-UA" dirty="0" err="1" smtClean="0"/>
              <a:t>нітропрусид</a:t>
            </a:r>
            <a:r>
              <a:rPr lang="uk-UA" dirty="0" smtClean="0"/>
              <a:t>, </a:t>
            </a:r>
            <a:r>
              <a:rPr lang="uk-UA" dirty="0" err="1" smtClean="0"/>
              <a:t>верапаміл</a:t>
            </a:r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   </a:t>
            </a:r>
            <a:r>
              <a:rPr lang="uk-UA" b="1" dirty="0" smtClean="0"/>
              <a:t>Не рекомендовані препарати </a:t>
            </a:r>
            <a:r>
              <a:rPr lang="uk-UA" dirty="0" smtClean="0"/>
              <a:t>– </a:t>
            </a:r>
            <a:r>
              <a:rPr lang="uk-UA" dirty="0" err="1" smtClean="0"/>
              <a:t>бета-адреноблокатори</a:t>
            </a:r>
            <a:r>
              <a:rPr lang="uk-UA" dirty="0" smtClean="0"/>
              <a:t>  без попереднього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                   призначення альфа-блокаторів </a:t>
            </a:r>
            <a:endParaRPr lang="ru-RU" dirty="0" smtClean="0"/>
          </a:p>
          <a:p>
            <a:endParaRPr lang="uk-UA" dirty="0" smtClean="0"/>
          </a:p>
          <a:p>
            <a:endParaRPr lang="uk-UA" dirty="0"/>
          </a:p>
          <a:p>
            <a:r>
              <a:rPr lang="uk-UA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/>
              <a:t>     </a:t>
            </a:r>
            <a:r>
              <a:rPr lang="uk-UA" sz="2800" b="1" dirty="0" smtClean="0"/>
              <a:t>Диференційований підхід до терапії пацієнтів </a:t>
            </a:r>
            <a:br>
              <a:rPr lang="uk-UA" sz="2800" b="1" dirty="0" smtClean="0"/>
            </a:br>
            <a:r>
              <a:rPr lang="uk-UA" sz="2800" b="1" dirty="0" smtClean="0"/>
              <a:t>           з ускладненим </a:t>
            </a:r>
            <a:r>
              <a:rPr lang="uk-UA" sz="2800" b="1" dirty="0" err="1" smtClean="0"/>
              <a:t>гіпертензивним</a:t>
            </a:r>
            <a:r>
              <a:rPr lang="uk-UA" sz="2800" b="1" dirty="0" smtClean="0"/>
              <a:t> кризом 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1708135"/>
            <a:ext cx="9067680" cy="4986360"/>
          </a:xfrm>
        </p:spPr>
        <p:txBody>
          <a:bodyPr/>
          <a:lstStyle/>
          <a:p>
            <a:r>
              <a:rPr lang="uk-UA" dirty="0" smtClean="0"/>
              <a:t>               </a:t>
            </a:r>
            <a:r>
              <a:rPr lang="uk-UA" sz="2400" b="1" dirty="0" smtClean="0"/>
              <a:t> </a:t>
            </a:r>
            <a:r>
              <a:rPr lang="uk-UA" sz="2000" b="1" dirty="0" err="1" smtClean="0"/>
              <a:t>Інтраопераційна</a:t>
            </a:r>
            <a:r>
              <a:rPr lang="uk-UA" sz="2000" b="1" dirty="0" smtClean="0"/>
              <a:t> та </a:t>
            </a:r>
            <a:r>
              <a:rPr lang="uk-UA" sz="2000" b="1" dirty="0" err="1" smtClean="0"/>
              <a:t>постопераційна</a:t>
            </a:r>
            <a:r>
              <a:rPr lang="uk-UA" sz="2000" b="1" dirty="0" smtClean="0"/>
              <a:t> гіпертензія</a:t>
            </a:r>
          </a:p>
          <a:p>
            <a:endParaRPr lang="uk-UA" sz="2400" b="1" dirty="0" smtClean="0"/>
          </a:p>
          <a:p>
            <a:r>
              <a:rPr lang="uk-UA" sz="1600" dirty="0" smtClean="0"/>
              <a:t>   </a:t>
            </a:r>
            <a:r>
              <a:rPr lang="uk-UA" sz="1600" b="1" dirty="0" smtClean="0"/>
              <a:t>Мета терапії </a:t>
            </a:r>
            <a:r>
              <a:rPr lang="uk-UA" sz="1600" dirty="0" smtClean="0"/>
              <a:t>– зниження  ДАТ на 10-15% або до 110 мм </a:t>
            </a:r>
            <a:r>
              <a:rPr lang="uk-UA" sz="1600" dirty="0" err="1" smtClean="0"/>
              <a:t>рт</a:t>
            </a:r>
            <a:r>
              <a:rPr lang="uk-UA" sz="1600" dirty="0" smtClean="0"/>
              <a:t> </a:t>
            </a:r>
            <a:r>
              <a:rPr lang="uk-UA" sz="1600" dirty="0" err="1" smtClean="0"/>
              <a:t>ст</a:t>
            </a:r>
            <a:r>
              <a:rPr lang="uk-UA" sz="1600" dirty="0" smtClean="0"/>
              <a:t> за 30-60 хв.</a:t>
            </a:r>
          </a:p>
          <a:p>
            <a:r>
              <a:rPr lang="uk-UA" sz="1600" dirty="0"/>
              <a:t> </a:t>
            </a:r>
            <a:r>
              <a:rPr lang="uk-UA" sz="1600" dirty="0" smtClean="0"/>
              <a:t>                            В цілому зниження сер АТ не більше 25%.</a:t>
            </a:r>
          </a:p>
          <a:p>
            <a:r>
              <a:rPr lang="uk-UA" sz="1600" dirty="0"/>
              <a:t> </a:t>
            </a:r>
            <a:r>
              <a:rPr lang="uk-UA" sz="1600" dirty="0" smtClean="0"/>
              <a:t>                            Зниження АТ проводити на фоні помірної </a:t>
            </a:r>
            <a:r>
              <a:rPr lang="uk-UA" sz="1600" dirty="0" err="1" smtClean="0"/>
              <a:t>інфузійної</a:t>
            </a:r>
            <a:r>
              <a:rPr lang="uk-UA" sz="1600" dirty="0" smtClean="0"/>
              <a:t> терапії.</a:t>
            </a:r>
          </a:p>
          <a:p>
            <a:r>
              <a:rPr lang="uk-UA" sz="1600" dirty="0" smtClean="0"/>
              <a:t>  </a:t>
            </a:r>
          </a:p>
          <a:p>
            <a:r>
              <a:rPr lang="uk-UA" sz="1600" dirty="0" smtClean="0"/>
              <a:t>   </a:t>
            </a:r>
            <a:r>
              <a:rPr lang="uk-UA" sz="1600" b="1" dirty="0" smtClean="0"/>
              <a:t>Початок терапії</a:t>
            </a:r>
            <a:r>
              <a:rPr lang="uk-UA" sz="1600" dirty="0" smtClean="0"/>
              <a:t> – САТ або сер АТ</a:t>
            </a:r>
            <a:r>
              <a:rPr lang="en-US" sz="1600" dirty="0" smtClean="0"/>
              <a:t>&gt;</a:t>
            </a:r>
            <a:r>
              <a:rPr lang="uk-UA" sz="1600" dirty="0" smtClean="0"/>
              <a:t> 20% від рівня АТ до операції</a:t>
            </a:r>
          </a:p>
          <a:p>
            <a:endParaRPr lang="uk-UA" sz="1600" dirty="0" smtClean="0"/>
          </a:p>
          <a:p>
            <a:r>
              <a:rPr lang="uk-UA" sz="1600" dirty="0" smtClean="0"/>
              <a:t>   </a:t>
            </a:r>
            <a:r>
              <a:rPr lang="uk-UA" sz="1600" b="1" dirty="0" smtClean="0"/>
              <a:t>Препарати вибору </a:t>
            </a:r>
            <a:r>
              <a:rPr lang="uk-UA" sz="1600" dirty="0" smtClean="0"/>
              <a:t>– </a:t>
            </a:r>
            <a:r>
              <a:rPr lang="uk-UA" sz="1600" dirty="0" err="1" smtClean="0"/>
              <a:t>урапідил</a:t>
            </a:r>
            <a:r>
              <a:rPr lang="uk-UA" sz="1600" dirty="0" smtClean="0"/>
              <a:t>, </a:t>
            </a:r>
            <a:r>
              <a:rPr lang="uk-UA" sz="1600" dirty="0" err="1" smtClean="0"/>
              <a:t>лабетолол</a:t>
            </a:r>
            <a:r>
              <a:rPr lang="uk-UA" sz="1600" dirty="0" smtClean="0"/>
              <a:t>, </a:t>
            </a:r>
            <a:r>
              <a:rPr lang="uk-UA" sz="1600" dirty="0" err="1" smtClean="0"/>
              <a:t>есмолол</a:t>
            </a:r>
            <a:r>
              <a:rPr lang="uk-UA" sz="1600" dirty="0" smtClean="0"/>
              <a:t> </a:t>
            </a:r>
          </a:p>
          <a:p>
            <a:endParaRPr lang="uk-UA" dirty="0"/>
          </a:p>
          <a:p>
            <a:r>
              <a:rPr lang="uk-UA" b="1" dirty="0" smtClean="0"/>
              <a:t>                                          </a:t>
            </a:r>
            <a:r>
              <a:rPr lang="uk-UA" sz="2000" b="1" dirty="0" smtClean="0"/>
              <a:t>Кардіохірургія</a:t>
            </a:r>
          </a:p>
          <a:p>
            <a:endParaRPr lang="uk-UA" dirty="0"/>
          </a:p>
          <a:p>
            <a:r>
              <a:rPr lang="uk-UA" b="1" dirty="0" smtClean="0"/>
              <a:t>   </a:t>
            </a:r>
            <a:r>
              <a:rPr lang="uk-UA" sz="1600" b="1" dirty="0" smtClean="0"/>
              <a:t>Мета терапії </a:t>
            </a:r>
            <a:r>
              <a:rPr lang="uk-UA" sz="1600" dirty="0" smtClean="0"/>
              <a:t>– підтримання САТ </a:t>
            </a:r>
            <a:r>
              <a:rPr lang="en-US" sz="1600" dirty="0" smtClean="0"/>
              <a:t>&lt; 140 </a:t>
            </a:r>
            <a:r>
              <a:rPr lang="uk-UA" sz="1600" dirty="0" smtClean="0"/>
              <a:t> та ДАТ </a:t>
            </a:r>
            <a:r>
              <a:rPr lang="en-US" sz="1600" dirty="0" smtClean="0"/>
              <a:t>&lt;</a:t>
            </a:r>
            <a:r>
              <a:rPr lang="uk-UA" sz="1600" dirty="0" smtClean="0"/>
              <a:t> 90 мм </a:t>
            </a:r>
            <a:r>
              <a:rPr lang="uk-UA" sz="1600" dirty="0" err="1" smtClean="0"/>
              <a:t>рт</a:t>
            </a:r>
            <a:r>
              <a:rPr lang="uk-UA" sz="1600" dirty="0" smtClean="0"/>
              <a:t> </a:t>
            </a:r>
            <a:r>
              <a:rPr lang="uk-UA" sz="1600" dirty="0" err="1" smtClean="0"/>
              <a:t>ст</a:t>
            </a:r>
            <a:r>
              <a:rPr lang="uk-UA" sz="1600" dirty="0" smtClean="0"/>
              <a:t> </a:t>
            </a:r>
          </a:p>
          <a:p>
            <a:r>
              <a:rPr lang="uk-UA" sz="1600" dirty="0" smtClean="0"/>
              <a:t>  </a:t>
            </a:r>
          </a:p>
          <a:p>
            <a:r>
              <a:rPr lang="uk-UA" sz="1600" dirty="0" smtClean="0"/>
              <a:t>   </a:t>
            </a:r>
            <a:r>
              <a:rPr lang="uk-UA" sz="1600" b="1" dirty="0" smtClean="0"/>
              <a:t>Початок терапії</a:t>
            </a:r>
            <a:r>
              <a:rPr lang="uk-UA" sz="1600" dirty="0" smtClean="0"/>
              <a:t> – АТ </a:t>
            </a:r>
            <a:r>
              <a:rPr lang="en-US" sz="1600" dirty="0" smtClean="0"/>
              <a:t>&gt;</a:t>
            </a:r>
            <a:r>
              <a:rPr lang="uk-UA" sz="1600" dirty="0" smtClean="0"/>
              <a:t> 140/90 або сер АТ </a:t>
            </a:r>
            <a:r>
              <a:rPr lang="en-US" sz="1600" dirty="0" smtClean="0"/>
              <a:t>&gt;</a:t>
            </a:r>
            <a:r>
              <a:rPr lang="uk-UA" sz="1600" dirty="0" smtClean="0"/>
              <a:t> 105 мм </a:t>
            </a:r>
            <a:r>
              <a:rPr lang="uk-UA" sz="1600" dirty="0" err="1" smtClean="0"/>
              <a:t>рт</a:t>
            </a:r>
            <a:r>
              <a:rPr lang="uk-UA" sz="1600" dirty="0" smtClean="0"/>
              <a:t> </a:t>
            </a:r>
            <a:r>
              <a:rPr lang="uk-UA" sz="1600" dirty="0" err="1" smtClean="0"/>
              <a:t>ст</a:t>
            </a:r>
            <a:r>
              <a:rPr lang="uk-UA" sz="1600" dirty="0" smtClean="0"/>
              <a:t> </a:t>
            </a:r>
          </a:p>
          <a:p>
            <a:endParaRPr lang="uk-UA" sz="1600" dirty="0" smtClean="0"/>
          </a:p>
          <a:p>
            <a:r>
              <a:rPr lang="uk-UA" sz="1600" dirty="0" smtClean="0"/>
              <a:t>   </a:t>
            </a:r>
            <a:r>
              <a:rPr lang="uk-UA" sz="1600" b="1" dirty="0" smtClean="0"/>
              <a:t>Препарати вибору </a:t>
            </a:r>
            <a:r>
              <a:rPr lang="uk-UA" sz="1600" dirty="0" smtClean="0"/>
              <a:t>– </a:t>
            </a:r>
            <a:r>
              <a:rPr lang="uk-UA" sz="1600" smtClean="0"/>
              <a:t>урапідил</a:t>
            </a:r>
            <a:r>
              <a:rPr lang="uk-UA" sz="1600" dirty="0" smtClean="0"/>
              <a:t>, нітрогліцерин, </a:t>
            </a:r>
            <a:r>
              <a:rPr lang="uk-UA" sz="1600" dirty="0" err="1" smtClean="0"/>
              <a:t>лабетолол</a:t>
            </a:r>
            <a:r>
              <a:rPr lang="uk-UA" sz="1600" dirty="0" smtClean="0"/>
              <a:t>, </a:t>
            </a:r>
            <a:r>
              <a:rPr lang="uk-UA" sz="1600" dirty="0" err="1" smtClean="0"/>
              <a:t>есмолол</a:t>
            </a:r>
            <a:r>
              <a:rPr lang="uk-UA" sz="1600" dirty="0" smtClean="0"/>
              <a:t> , </a:t>
            </a:r>
            <a:r>
              <a:rPr lang="uk-UA" sz="1600" dirty="0" err="1" smtClean="0"/>
              <a:t>нітропрусид</a:t>
            </a:r>
            <a:endParaRPr lang="uk-UA" sz="1600" dirty="0" smtClean="0"/>
          </a:p>
          <a:p>
            <a:endParaRPr lang="uk-UA" sz="1600" dirty="0" smtClean="0"/>
          </a:p>
          <a:p>
            <a:r>
              <a:rPr lang="uk-UA" sz="1600" dirty="0" smtClean="0"/>
              <a:t>   </a:t>
            </a:r>
            <a:r>
              <a:rPr lang="uk-UA" sz="1600" b="1" dirty="0" smtClean="0"/>
              <a:t>Не рекомендовані препарати </a:t>
            </a:r>
            <a:r>
              <a:rPr lang="uk-UA" sz="1600" dirty="0" smtClean="0"/>
              <a:t>– не рекомендоване застосування бета-блокаторів  </a:t>
            </a:r>
          </a:p>
          <a:p>
            <a:r>
              <a:rPr lang="uk-UA" sz="1600" dirty="0"/>
              <a:t> </a:t>
            </a:r>
            <a:r>
              <a:rPr lang="uk-UA" sz="1600" dirty="0" smtClean="0"/>
              <a:t>                                                         при супутній СН  </a:t>
            </a:r>
            <a:endParaRPr lang="ru-RU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                                             </a:t>
            </a:r>
            <a:r>
              <a:rPr lang="uk-UA" sz="2800" b="1" dirty="0" smtClean="0">
                <a:solidFill>
                  <a:srgbClr val="002060"/>
                </a:solidFill>
              </a:rPr>
              <a:t>Пацієнт Н. 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82594" y="3208333"/>
            <a:ext cx="9067680" cy="1341000"/>
          </a:xfrm>
        </p:spPr>
        <p:txBody>
          <a:bodyPr/>
          <a:lstStyle/>
          <a:p>
            <a:r>
              <a:rPr lang="uk-UA" dirty="0" smtClean="0"/>
              <a:t>  </a:t>
            </a:r>
            <a:r>
              <a:rPr lang="uk-UA" b="1" dirty="0" smtClean="0"/>
              <a:t> </a:t>
            </a:r>
            <a:r>
              <a:rPr lang="uk-UA" sz="2000" b="1" dirty="0" smtClean="0"/>
              <a:t>Гострий ішемічний інсульт</a:t>
            </a:r>
          </a:p>
          <a:p>
            <a:r>
              <a:rPr lang="uk-UA" sz="2000" b="1" dirty="0" smtClean="0"/>
              <a:t>  </a:t>
            </a:r>
          </a:p>
          <a:p>
            <a:r>
              <a:rPr lang="uk-UA" b="1" dirty="0" smtClean="0"/>
              <a:t>   При проведенні </a:t>
            </a:r>
            <a:r>
              <a:rPr lang="uk-UA" b="1" dirty="0" err="1" smtClean="0"/>
              <a:t>тромболітичної</a:t>
            </a:r>
            <a:r>
              <a:rPr lang="uk-UA" b="1" dirty="0" smtClean="0"/>
              <a:t> терапії </a:t>
            </a:r>
          </a:p>
          <a:p>
            <a:endParaRPr lang="uk-UA" b="1" dirty="0" smtClean="0"/>
          </a:p>
          <a:p>
            <a:r>
              <a:rPr lang="uk-UA" dirty="0" smtClean="0"/>
              <a:t>   Мета терапії –      зниження та підтримання САТ</a:t>
            </a:r>
            <a:r>
              <a:rPr lang="en-US" dirty="0" smtClean="0"/>
              <a:t>&lt;</a:t>
            </a:r>
            <a:r>
              <a:rPr lang="uk-UA" dirty="0" smtClean="0"/>
              <a:t>180 та ДАТ</a:t>
            </a:r>
            <a:r>
              <a:rPr lang="en-US" dirty="0" smtClean="0"/>
              <a:t>&lt;</a:t>
            </a:r>
            <a:r>
              <a:rPr lang="uk-UA" dirty="0" smtClean="0"/>
              <a:t>105 мм </a:t>
            </a:r>
            <a:r>
              <a:rPr lang="uk-UA" dirty="0" err="1" smtClean="0"/>
              <a:t>рт</a:t>
            </a:r>
            <a:r>
              <a:rPr lang="uk-UA" dirty="0" smtClean="0"/>
              <a:t> </a:t>
            </a:r>
            <a:r>
              <a:rPr lang="uk-UA" dirty="0" err="1" smtClean="0"/>
              <a:t>ст</a:t>
            </a:r>
            <a:r>
              <a:rPr lang="uk-UA" dirty="0" smtClean="0"/>
              <a:t> </a:t>
            </a:r>
          </a:p>
          <a:p>
            <a:r>
              <a:rPr lang="uk-UA" dirty="0" smtClean="0"/>
              <a:t>                                 упродовж 24 годин.  </a:t>
            </a:r>
          </a:p>
          <a:p>
            <a:r>
              <a:rPr lang="uk-UA" dirty="0" smtClean="0"/>
              <a:t>   Початок терапії – САТ</a:t>
            </a:r>
            <a:r>
              <a:rPr lang="en-US" dirty="0" smtClean="0"/>
              <a:t>&gt;</a:t>
            </a:r>
            <a:r>
              <a:rPr lang="uk-UA" dirty="0" smtClean="0"/>
              <a:t>185 або ДАТ</a:t>
            </a:r>
            <a:r>
              <a:rPr lang="en-US" dirty="0" smtClean="0"/>
              <a:t> &gt;</a:t>
            </a:r>
            <a:r>
              <a:rPr lang="uk-UA" dirty="0" smtClean="0"/>
              <a:t> 110 мм </a:t>
            </a:r>
            <a:r>
              <a:rPr lang="uk-UA" dirty="0" err="1" smtClean="0"/>
              <a:t>рт</a:t>
            </a:r>
            <a:r>
              <a:rPr lang="uk-UA" dirty="0" smtClean="0"/>
              <a:t> ст.</a:t>
            </a:r>
          </a:p>
          <a:p>
            <a:endParaRPr lang="uk-UA" dirty="0" smtClean="0"/>
          </a:p>
          <a:p>
            <a:r>
              <a:rPr lang="uk-UA" dirty="0" smtClean="0"/>
              <a:t>   </a:t>
            </a:r>
            <a:r>
              <a:rPr lang="uk-UA" b="1" dirty="0" smtClean="0"/>
              <a:t>Без проведення </a:t>
            </a:r>
            <a:r>
              <a:rPr lang="uk-UA" b="1" dirty="0" err="1" smtClean="0"/>
              <a:t>тромболітичної</a:t>
            </a:r>
            <a:r>
              <a:rPr lang="uk-UA" b="1" dirty="0" smtClean="0"/>
              <a:t> терапії</a:t>
            </a:r>
          </a:p>
          <a:p>
            <a:endParaRPr lang="uk-UA" b="1" dirty="0" smtClean="0"/>
          </a:p>
          <a:p>
            <a:r>
              <a:rPr lang="uk-UA" b="1" dirty="0" smtClean="0"/>
              <a:t>   </a:t>
            </a:r>
            <a:r>
              <a:rPr lang="uk-UA" dirty="0" smtClean="0"/>
              <a:t>Мета терапії –      зниження середнього АТ на 10-15% за 2-3 години, </a:t>
            </a:r>
          </a:p>
          <a:p>
            <a:r>
              <a:rPr lang="uk-UA" dirty="0" smtClean="0"/>
              <a:t>                                 на 15-25% упродовж 24 годин.  </a:t>
            </a:r>
          </a:p>
          <a:p>
            <a:r>
              <a:rPr lang="uk-UA" dirty="0" smtClean="0"/>
              <a:t>   Початок терапії – САТ</a:t>
            </a:r>
            <a:r>
              <a:rPr lang="en-US" dirty="0" smtClean="0"/>
              <a:t>&gt;</a:t>
            </a:r>
            <a:r>
              <a:rPr lang="uk-UA" dirty="0" smtClean="0"/>
              <a:t>220 або ДАТ</a:t>
            </a:r>
            <a:r>
              <a:rPr lang="en-US" dirty="0" smtClean="0"/>
              <a:t> &gt;</a:t>
            </a:r>
            <a:r>
              <a:rPr lang="uk-UA" dirty="0" smtClean="0"/>
              <a:t> 120 мм </a:t>
            </a:r>
            <a:r>
              <a:rPr lang="uk-UA" dirty="0" err="1" smtClean="0"/>
              <a:t>рт</a:t>
            </a:r>
            <a:r>
              <a:rPr lang="uk-UA" dirty="0" smtClean="0"/>
              <a:t> ст.  </a:t>
            </a:r>
          </a:p>
          <a:p>
            <a:endParaRPr lang="uk-UA" dirty="0"/>
          </a:p>
          <a:p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У пацієнта Н рівень АТ упродовж 24 годин був 172-180 / 98-102 мм </a:t>
            </a:r>
            <a:r>
              <a:rPr lang="uk-UA" dirty="0" err="1" smtClean="0"/>
              <a:t>рт</a:t>
            </a:r>
            <a:r>
              <a:rPr lang="uk-UA" dirty="0" smtClean="0"/>
              <a:t> ст. </a:t>
            </a:r>
            <a:endParaRPr lang="uk-UA" dirty="0"/>
          </a:p>
          <a:p>
            <a:r>
              <a:rPr lang="uk-UA" dirty="0" smtClean="0"/>
              <a:t>  Невідкладна </a:t>
            </a:r>
            <a:r>
              <a:rPr lang="uk-UA" dirty="0" err="1" smtClean="0"/>
              <a:t>антигіпертензивна</a:t>
            </a:r>
            <a:r>
              <a:rPr lang="uk-UA" dirty="0" smtClean="0"/>
              <a:t> терапія не проводилася. 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404" y="279375"/>
            <a:ext cx="9067680" cy="1341000"/>
          </a:xfrm>
        </p:spPr>
        <p:txBody>
          <a:bodyPr/>
          <a:lstStyle/>
          <a:p>
            <a:r>
              <a:rPr lang="uk-UA" sz="2000" dirty="0" smtClean="0"/>
              <a:t>                                               </a:t>
            </a:r>
            <a:r>
              <a:rPr lang="uk-UA" sz="2800" b="1" dirty="0" smtClean="0">
                <a:solidFill>
                  <a:srgbClr val="002060"/>
                </a:solidFill>
              </a:rPr>
              <a:t>Пацієнт Н.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11156" y="3279771"/>
            <a:ext cx="8959804" cy="1341000"/>
          </a:xfrm>
        </p:spPr>
        <p:txBody>
          <a:bodyPr/>
          <a:lstStyle/>
          <a:p>
            <a:r>
              <a:rPr lang="uk-UA" dirty="0" smtClean="0"/>
              <a:t>    Рекомендована терапія.</a:t>
            </a:r>
          </a:p>
          <a:p>
            <a:endParaRPr lang="uk-UA" dirty="0"/>
          </a:p>
          <a:p>
            <a:r>
              <a:rPr lang="uk-UA" dirty="0" smtClean="0"/>
              <a:t>   - режим постільний</a:t>
            </a:r>
          </a:p>
          <a:p>
            <a:r>
              <a:rPr lang="uk-UA" dirty="0"/>
              <a:t> </a:t>
            </a:r>
            <a:r>
              <a:rPr lang="uk-UA" dirty="0" smtClean="0"/>
              <a:t>  - дотримання дієти з обмеженням солі, вуглеводів</a:t>
            </a:r>
          </a:p>
          <a:p>
            <a:r>
              <a:rPr lang="uk-UA" dirty="0"/>
              <a:t> </a:t>
            </a:r>
            <a:r>
              <a:rPr lang="uk-UA" dirty="0" smtClean="0"/>
              <a:t>  - </a:t>
            </a:r>
            <a:r>
              <a:rPr lang="uk-UA" dirty="0" err="1" smtClean="0"/>
              <a:t>амлодипін</a:t>
            </a:r>
            <a:r>
              <a:rPr lang="uk-UA" dirty="0" smtClean="0"/>
              <a:t> 10 мг, 1 таблетка на добу</a:t>
            </a:r>
          </a:p>
          <a:p>
            <a:r>
              <a:rPr lang="uk-UA" dirty="0"/>
              <a:t> </a:t>
            </a:r>
            <a:r>
              <a:rPr lang="uk-UA" dirty="0" smtClean="0"/>
              <a:t>  - </a:t>
            </a:r>
            <a:r>
              <a:rPr lang="uk-UA" dirty="0" err="1" smtClean="0"/>
              <a:t>раміприл</a:t>
            </a:r>
            <a:r>
              <a:rPr lang="uk-UA" dirty="0" smtClean="0"/>
              <a:t> 10 мг, 1 таблетка на добу</a:t>
            </a:r>
          </a:p>
          <a:p>
            <a:r>
              <a:rPr lang="uk-UA" dirty="0"/>
              <a:t> </a:t>
            </a:r>
            <a:r>
              <a:rPr lang="uk-UA" dirty="0" smtClean="0"/>
              <a:t>  - </a:t>
            </a:r>
            <a:r>
              <a:rPr lang="uk-UA" dirty="0" err="1" smtClean="0"/>
              <a:t>аторвастатин</a:t>
            </a:r>
            <a:r>
              <a:rPr lang="uk-UA" dirty="0" smtClean="0"/>
              <a:t> 40 мг на добу</a:t>
            </a:r>
          </a:p>
          <a:p>
            <a:r>
              <a:rPr lang="uk-UA" dirty="0"/>
              <a:t> </a:t>
            </a:r>
            <a:r>
              <a:rPr lang="uk-UA" dirty="0" smtClean="0"/>
              <a:t>  - </a:t>
            </a:r>
            <a:r>
              <a:rPr lang="uk-UA" dirty="0" err="1" smtClean="0"/>
              <a:t>аспиірин</a:t>
            </a:r>
            <a:r>
              <a:rPr lang="uk-UA" dirty="0" smtClean="0"/>
              <a:t> 100 мг на добу після їжі</a:t>
            </a:r>
          </a:p>
          <a:p>
            <a:r>
              <a:rPr lang="uk-UA" dirty="0"/>
              <a:t> </a:t>
            </a:r>
            <a:r>
              <a:rPr lang="uk-UA" dirty="0" smtClean="0"/>
              <a:t>  - </a:t>
            </a:r>
            <a:r>
              <a:rPr lang="uk-UA" dirty="0" err="1" smtClean="0"/>
              <a:t>еноксапарин</a:t>
            </a:r>
            <a:r>
              <a:rPr lang="uk-UA" dirty="0" smtClean="0"/>
              <a:t> 0.4 п/к </a:t>
            </a:r>
            <a:r>
              <a:rPr lang="uk-UA" dirty="0" err="1" smtClean="0"/>
              <a:t>навколопупочну</a:t>
            </a:r>
            <a:r>
              <a:rPr lang="uk-UA" dirty="0" smtClean="0"/>
              <a:t>  область 2 </a:t>
            </a:r>
            <a:r>
              <a:rPr lang="uk-UA" dirty="0" err="1" smtClean="0"/>
              <a:t>раза</a:t>
            </a:r>
            <a:r>
              <a:rPr lang="uk-UA" dirty="0" smtClean="0"/>
              <a:t> на добу</a:t>
            </a:r>
          </a:p>
          <a:p>
            <a:r>
              <a:rPr lang="uk-UA" dirty="0"/>
              <a:t> </a:t>
            </a:r>
            <a:r>
              <a:rPr lang="uk-UA" dirty="0" smtClean="0"/>
              <a:t>  - </a:t>
            </a:r>
            <a:r>
              <a:rPr lang="uk-UA" dirty="0" err="1" smtClean="0"/>
              <a:t>цитиколін</a:t>
            </a:r>
            <a:r>
              <a:rPr lang="uk-UA" dirty="0" smtClean="0"/>
              <a:t> натрію 1000 мг на 200 </a:t>
            </a:r>
            <a:r>
              <a:rPr lang="uk-UA" dirty="0" err="1" smtClean="0"/>
              <a:t>мл</a:t>
            </a:r>
            <a:r>
              <a:rPr lang="uk-UA" dirty="0" smtClean="0"/>
              <a:t>  фізіологічного розчину в/</a:t>
            </a:r>
            <a:r>
              <a:rPr lang="uk-UA" dirty="0" err="1" smtClean="0"/>
              <a:t>в</a:t>
            </a:r>
            <a:r>
              <a:rPr lang="uk-UA" dirty="0" smtClean="0"/>
              <a:t> </a:t>
            </a:r>
            <a:r>
              <a:rPr lang="uk-UA" dirty="0" err="1" smtClean="0"/>
              <a:t>крапельно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- </a:t>
            </a:r>
            <a:r>
              <a:rPr lang="uk-UA" dirty="0" err="1" smtClean="0"/>
              <a:t>церебролізин</a:t>
            </a:r>
            <a:r>
              <a:rPr lang="uk-UA" dirty="0" smtClean="0"/>
              <a:t> 10 </a:t>
            </a:r>
            <a:r>
              <a:rPr lang="uk-UA" dirty="0" err="1" smtClean="0"/>
              <a:t>мл</a:t>
            </a:r>
            <a:r>
              <a:rPr lang="uk-UA" dirty="0" smtClean="0"/>
              <a:t> в/</a:t>
            </a:r>
            <a:r>
              <a:rPr lang="uk-UA" dirty="0" err="1" smtClean="0"/>
              <a:t>в</a:t>
            </a:r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   </a:t>
            </a:r>
            <a:r>
              <a:rPr lang="uk-UA" sz="2800" b="1" dirty="0" smtClean="0"/>
              <a:t>Основні препарати для лікування </a:t>
            </a:r>
            <a:br>
              <a:rPr lang="uk-UA" sz="2800" b="1" dirty="0" smtClean="0"/>
            </a:br>
            <a:r>
              <a:rPr lang="uk-UA" sz="2800" b="1" dirty="0"/>
              <a:t> </a:t>
            </a:r>
            <a:r>
              <a:rPr lang="uk-UA" sz="2800" b="1" dirty="0" smtClean="0"/>
              <a:t>            ускладнених </a:t>
            </a:r>
            <a:r>
              <a:rPr lang="uk-UA" sz="2800" b="1" dirty="0" err="1" smtClean="0"/>
              <a:t>гіпертензивних</a:t>
            </a:r>
            <a:r>
              <a:rPr lang="uk-UA" sz="2800" b="1" dirty="0" smtClean="0"/>
              <a:t> кризів 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39718" y="1636697"/>
            <a:ext cx="9067680" cy="4986360"/>
          </a:xfrm>
        </p:spPr>
        <p:txBody>
          <a:bodyPr/>
          <a:lstStyle/>
          <a:p>
            <a:r>
              <a:rPr lang="uk-UA" dirty="0" smtClean="0"/>
              <a:t>                                                  </a:t>
            </a:r>
            <a:r>
              <a:rPr lang="uk-UA" sz="2400" b="1" dirty="0" smtClean="0"/>
              <a:t>Нітрогліцерин</a:t>
            </a:r>
          </a:p>
          <a:p>
            <a:endParaRPr lang="uk-UA" sz="2400" dirty="0"/>
          </a:p>
          <a:p>
            <a:r>
              <a:rPr lang="uk-UA" sz="2400" dirty="0" smtClean="0"/>
              <a:t>  </a:t>
            </a:r>
            <a:r>
              <a:rPr lang="uk-UA" sz="2000" b="1" dirty="0" smtClean="0"/>
              <a:t>Доза та спосіб введення </a:t>
            </a:r>
            <a:r>
              <a:rPr lang="uk-UA" sz="2000" dirty="0" smtClean="0"/>
              <a:t>–</a:t>
            </a:r>
            <a:r>
              <a:rPr lang="uk-UA" sz="2000" b="1" dirty="0" smtClean="0"/>
              <a:t> </a:t>
            </a:r>
            <a:r>
              <a:rPr lang="uk-UA" sz="2000" dirty="0" smtClean="0"/>
              <a:t>5 </a:t>
            </a:r>
            <a:r>
              <a:rPr lang="uk-UA" sz="2000" dirty="0" err="1" smtClean="0"/>
              <a:t>мкг</a:t>
            </a:r>
            <a:r>
              <a:rPr lang="uk-UA" sz="2000" dirty="0"/>
              <a:t> </a:t>
            </a:r>
            <a:r>
              <a:rPr lang="uk-UA" sz="2000" dirty="0" smtClean="0"/>
              <a:t>/ </a:t>
            </a:r>
            <a:r>
              <a:rPr lang="uk-UA" sz="2000" dirty="0" err="1" smtClean="0"/>
              <a:t>хв</a:t>
            </a:r>
            <a:r>
              <a:rPr lang="uk-UA" sz="2000" dirty="0" smtClean="0"/>
              <a:t>, підвищення на 5-10 </a:t>
            </a:r>
            <a:r>
              <a:rPr lang="uk-UA" sz="2000" dirty="0" err="1" smtClean="0"/>
              <a:t>мкг</a:t>
            </a:r>
            <a:r>
              <a:rPr lang="uk-UA" sz="2000" dirty="0" smtClean="0"/>
              <a:t> / </a:t>
            </a:r>
            <a:r>
              <a:rPr lang="uk-UA" sz="2000" dirty="0" err="1" smtClean="0"/>
              <a:t>хв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              кожні 5 </a:t>
            </a:r>
            <a:r>
              <a:rPr lang="uk-UA" sz="2000" dirty="0" err="1" smtClean="0"/>
              <a:t>хв</a:t>
            </a:r>
            <a:r>
              <a:rPr lang="uk-UA" sz="2000" dirty="0" smtClean="0"/>
              <a:t>  до </a:t>
            </a:r>
            <a:r>
              <a:rPr lang="uk-UA" sz="2000" dirty="0" err="1" smtClean="0"/>
              <a:t>макс</a:t>
            </a:r>
            <a:r>
              <a:rPr lang="uk-UA" sz="2000" dirty="0" smtClean="0"/>
              <a:t> 200 </a:t>
            </a:r>
            <a:r>
              <a:rPr lang="uk-UA" sz="2000" dirty="0" err="1" smtClean="0"/>
              <a:t>мкг</a:t>
            </a:r>
            <a:r>
              <a:rPr lang="uk-UA" sz="2000" dirty="0" smtClean="0"/>
              <a:t> / </a:t>
            </a:r>
            <a:r>
              <a:rPr lang="uk-UA" sz="2000" dirty="0" err="1" smtClean="0"/>
              <a:t>хв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              </a:t>
            </a:r>
            <a:endParaRPr lang="uk-UA" sz="2000" b="1" dirty="0"/>
          </a:p>
          <a:p>
            <a:r>
              <a:rPr lang="uk-UA" sz="2000" b="1" dirty="0" smtClean="0"/>
              <a:t>   Початок дії </a:t>
            </a:r>
            <a:r>
              <a:rPr lang="uk-UA" sz="2000" dirty="0" smtClean="0"/>
              <a:t>– 2-5 </a:t>
            </a:r>
            <a:r>
              <a:rPr lang="uk-UA" sz="2000" dirty="0" err="1" smtClean="0"/>
              <a:t>хв</a:t>
            </a:r>
            <a:endParaRPr lang="uk-UA" sz="2000" dirty="0" smtClean="0"/>
          </a:p>
          <a:p>
            <a:endParaRPr lang="uk-UA" sz="2000" b="1" dirty="0"/>
          </a:p>
          <a:p>
            <a:r>
              <a:rPr lang="uk-UA" sz="2000" b="1" dirty="0" smtClean="0"/>
              <a:t>  Тривалість дії </a:t>
            </a:r>
            <a:r>
              <a:rPr lang="uk-UA" sz="2000" dirty="0" smtClean="0"/>
              <a:t>– 5-10 </a:t>
            </a:r>
            <a:r>
              <a:rPr lang="uk-UA" sz="2000" dirty="0" err="1" smtClean="0"/>
              <a:t>хв</a:t>
            </a:r>
            <a:endParaRPr lang="uk-UA" sz="2000" dirty="0" smtClean="0"/>
          </a:p>
          <a:p>
            <a:endParaRPr lang="uk-UA" b="1" dirty="0"/>
          </a:p>
          <a:p>
            <a:r>
              <a:rPr lang="uk-UA" sz="2000" b="1" dirty="0" smtClean="0"/>
              <a:t>   Протипоказання </a:t>
            </a:r>
            <a:r>
              <a:rPr lang="uk-UA" sz="2000" dirty="0" smtClean="0"/>
              <a:t>–</a:t>
            </a:r>
            <a:r>
              <a:rPr lang="uk-UA" sz="2000" b="1" dirty="0" smtClean="0"/>
              <a:t> </a:t>
            </a:r>
            <a:r>
              <a:rPr lang="uk-UA" sz="2000" dirty="0" smtClean="0"/>
              <a:t>протипоказаний при </a:t>
            </a:r>
            <a:r>
              <a:rPr lang="uk-UA" sz="2000" dirty="0" err="1" smtClean="0"/>
              <a:t>закритокутовій</a:t>
            </a:r>
            <a:r>
              <a:rPr lang="uk-UA" sz="2000" dirty="0" smtClean="0"/>
              <a:t> глаукомі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та підвищенні ВЧТ, обережно при порушенні </a:t>
            </a:r>
          </a:p>
          <a:p>
            <a:r>
              <a:rPr lang="uk-UA" sz="2000" dirty="0" smtClean="0"/>
              <a:t>                                    мозкового або ниркового кровообігу                        </a:t>
            </a:r>
          </a:p>
          <a:p>
            <a:endParaRPr lang="uk-UA" sz="2000" b="1" dirty="0"/>
          </a:p>
          <a:p>
            <a:r>
              <a:rPr lang="uk-UA" sz="2000" b="1" dirty="0" smtClean="0"/>
              <a:t>   Побічні ефекти </a:t>
            </a:r>
            <a:r>
              <a:rPr lang="uk-UA" sz="2000" dirty="0" smtClean="0"/>
              <a:t>– головний біль, блювота, </a:t>
            </a:r>
            <a:r>
              <a:rPr lang="uk-UA" sz="2000" dirty="0" err="1" smtClean="0"/>
              <a:t>метгемоглобінемія</a:t>
            </a:r>
            <a:r>
              <a:rPr lang="uk-UA" sz="2000" dirty="0" smtClean="0"/>
              <a:t>,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толерантність   при тривалому використанні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400" b="1" dirty="0" smtClean="0"/>
              <a:t>                  Основні препарати для лікування </a:t>
            </a:r>
            <a:br>
              <a:rPr lang="uk-UA" sz="2400" b="1" dirty="0" smtClean="0"/>
            </a:br>
            <a:r>
              <a:rPr lang="uk-UA" sz="2400" b="1" dirty="0" smtClean="0"/>
              <a:t>                 ускладнених </a:t>
            </a:r>
            <a:r>
              <a:rPr lang="uk-UA" sz="2400" b="1" dirty="0" err="1" smtClean="0"/>
              <a:t>гіпертензивних</a:t>
            </a:r>
            <a:r>
              <a:rPr lang="uk-UA" sz="2400" b="1" dirty="0" smtClean="0"/>
              <a:t> кризів 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396842" y="3851275"/>
            <a:ext cx="9067680" cy="1341000"/>
          </a:xfrm>
        </p:spPr>
        <p:txBody>
          <a:bodyPr/>
          <a:lstStyle/>
          <a:p>
            <a:r>
              <a:rPr lang="uk-UA" dirty="0" smtClean="0"/>
              <a:t>                                         </a:t>
            </a:r>
            <a:r>
              <a:rPr lang="uk-UA" sz="2400" b="1" dirty="0" err="1" smtClean="0"/>
              <a:t>Нітропрусид</a:t>
            </a:r>
            <a:r>
              <a:rPr lang="uk-UA" sz="2400" b="1" dirty="0" smtClean="0"/>
              <a:t> натрію</a:t>
            </a:r>
          </a:p>
          <a:p>
            <a:endParaRPr lang="uk-UA" sz="2400" dirty="0" smtClean="0"/>
          </a:p>
          <a:p>
            <a:r>
              <a:rPr lang="uk-UA" sz="2400" dirty="0" smtClean="0"/>
              <a:t>  </a:t>
            </a:r>
            <a:r>
              <a:rPr lang="uk-UA" sz="2000" b="1" dirty="0" smtClean="0"/>
              <a:t>Доза та спосіб введення </a:t>
            </a:r>
            <a:r>
              <a:rPr lang="uk-UA" sz="2000" dirty="0" smtClean="0"/>
              <a:t>–</a:t>
            </a:r>
            <a:r>
              <a:rPr lang="uk-UA" sz="2000" b="1" dirty="0" smtClean="0"/>
              <a:t> </a:t>
            </a:r>
            <a:r>
              <a:rPr lang="uk-UA" sz="2000" dirty="0" smtClean="0"/>
              <a:t>0</a:t>
            </a:r>
            <a:r>
              <a:rPr lang="uk-UA" sz="2000" b="1" dirty="0" smtClean="0"/>
              <a:t>.</a:t>
            </a:r>
            <a:r>
              <a:rPr lang="uk-UA" sz="2000" dirty="0" smtClean="0"/>
              <a:t>5 </a:t>
            </a:r>
            <a:r>
              <a:rPr lang="uk-UA" sz="2000" dirty="0" err="1" smtClean="0"/>
              <a:t>мкг</a:t>
            </a:r>
            <a:r>
              <a:rPr lang="uk-UA" sz="2000" dirty="0" smtClean="0"/>
              <a:t> / кг / </a:t>
            </a:r>
            <a:r>
              <a:rPr lang="uk-UA" sz="2000" dirty="0" err="1" smtClean="0"/>
              <a:t>хв</a:t>
            </a:r>
            <a:r>
              <a:rPr lang="uk-UA" sz="2000" dirty="0" smtClean="0"/>
              <a:t>, підвищення 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             до </a:t>
            </a:r>
            <a:r>
              <a:rPr lang="uk-UA" sz="2000" dirty="0" err="1" smtClean="0"/>
              <a:t>макс</a:t>
            </a:r>
            <a:r>
              <a:rPr lang="uk-UA" sz="2000" dirty="0" smtClean="0"/>
              <a:t> 8-10 </a:t>
            </a:r>
            <a:r>
              <a:rPr lang="uk-UA" sz="2000" dirty="0" err="1" smtClean="0"/>
              <a:t>мкг</a:t>
            </a:r>
            <a:r>
              <a:rPr lang="uk-UA" sz="2000" dirty="0" smtClean="0"/>
              <a:t> / кг /</a:t>
            </a:r>
            <a:r>
              <a:rPr lang="uk-UA" sz="2000" dirty="0" err="1" smtClean="0"/>
              <a:t>хв</a:t>
            </a:r>
            <a:r>
              <a:rPr lang="uk-UA" sz="2000" dirty="0" smtClean="0"/>
              <a:t>,</a:t>
            </a:r>
          </a:p>
          <a:p>
            <a:r>
              <a:rPr lang="uk-UA" sz="2000" dirty="0" smtClean="0"/>
              <a:t>                                                 </a:t>
            </a:r>
            <a:r>
              <a:rPr lang="uk-UA" sz="2000" dirty="0" err="1" smtClean="0"/>
              <a:t>інфузія</a:t>
            </a:r>
            <a:r>
              <a:rPr lang="uk-UA" sz="2000" dirty="0" smtClean="0"/>
              <a:t> тіосульфату для зниження  токсичності</a:t>
            </a:r>
            <a:endParaRPr lang="uk-UA" sz="2000" b="1" dirty="0" smtClean="0"/>
          </a:p>
          <a:p>
            <a:r>
              <a:rPr lang="uk-UA" b="1" dirty="0" smtClean="0"/>
              <a:t>   </a:t>
            </a:r>
            <a:r>
              <a:rPr lang="uk-UA" sz="2000" b="1" dirty="0" smtClean="0"/>
              <a:t>Початок дії </a:t>
            </a:r>
            <a:r>
              <a:rPr lang="uk-UA" sz="2000" dirty="0" smtClean="0"/>
              <a:t>– негайно</a:t>
            </a:r>
          </a:p>
          <a:p>
            <a:endParaRPr lang="uk-UA" sz="2000" b="1" dirty="0" smtClean="0"/>
          </a:p>
          <a:p>
            <a:r>
              <a:rPr lang="uk-UA" sz="2000" b="1" dirty="0" smtClean="0"/>
              <a:t>  Тривалість дії </a:t>
            </a:r>
            <a:r>
              <a:rPr lang="uk-UA" sz="2000" dirty="0" smtClean="0"/>
              <a:t>– 1-2 </a:t>
            </a:r>
            <a:r>
              <a:rPr lang="uk-UA" sz="2000" dirty="0" err="1" smtClean="0"/>
              <a:t>хв</a:t>
            </a:r>
            <a:endParaRPr lang="uk-UA" sz="2000" dirty="0" smtClean="0"/>
          </a:p>
          <a:p>
            <a:endParaRPr lang="uk-UA" b="1" dirty="0" smtClean="0"/>
          </a:p>
          <a:p>
            <a:r>
              <a:rPr lang="uk-UA" b="1" dirty="0" smtClean="0"/>
              <a:t>   </a:t>
            </a:r>
            <a:r>
              <a:rPr lang="uk-UA" sz="2000" b="1" dirty="0" smtClean="0"/>
              <a:t>Протипоказання </a:t>
            </a:r>
            <a:r>
              <a:rPr lang="uk-UA" sz="2000" dirty="0" smtClean="0"/>
              <a:t>–</a:t>
            </a:r>
            <a:r>
              <a:rPr lang="uk-UA" sz="2000" b="1" dirty="0" smtClean="0"/>
              <a:t> </a:t>
            </a:r>
            <a:r>
              <a:rPr lang="uk-UA" sz="2000" dirty="0" smtClean="0"/>
              <a:t>протипоказаний при вагітності та  гострій СН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зі збільшенням серцевого викиду, ІМ </a:t>
            </a:r>
          </a:p>
          <a:p>
            <a:r>
              <a:rPr lang="uk-UA" sz="2000" dirty="0" smtClean="0"/>
              <a:t>                                     обережно при патології нирок та печінки,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анемії, ішемії міокарда, підвищенні ВЧТ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</a:t>
            </a:r>
            <a:endParaRPr lang="uk-UA" b="1" dirty="0" smtClean="0"/>
          </a:p>
          <a:p>
            <a:r>
              <a:rPr lang="uk-UA" sz="2000" b="1" dirty="0" smtClean="0"/>
              <a:t>   Побічні ефекти </a:t>
            </a:r>
            <a:r>
              <a:rPr lang="uk-UA" sz="2000" dirty="0" smtClean="0"/>
              <a:t>– </a:t>
            </a:r>
            <a:r>
              <a:rPr lang="uk-UA" sz="2000" dirty="0" err="1" smtClean="0"/>
              <a:t>ціаноідоподібний</a:t>
            </a:r>
            <a:r>
              <a:rPr lang="uk-UA" sz="2000" dirty="0" smtClean="0"/>
              <a:t> ефект, нудота /блювота,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головний біль, судоми </a:t>
            </a:r>
          </a:p>
          <a:p>
            <a:r>
              <a:rPr lang="uk-UA" sz="2000" dirty="0" smtClean="0"/>
              <a:t>                                  </a:t>
            </a:r>
            <a:endParaRPr lang="ru-RU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4032" y="493689"/>
            <a:ext cx="9067680" cy="1341000"/>
          </a:xfrm>
        </p:spPr>
        <p:txBody>
          <a:bodyPr/>
          <a:lstStyle/>
          <a:p>
            <a:r>
              <a:rPr lang="uk-UA" sz="2400" dirty="0" smtClean="0"/>
              <a:t>                 </a:t>
            </a:r>
            <a:r>
              <a:rPr lang="uk-UA" sz="2400" b="1" dirty="0" smtClean="0"/>
              <a:t> Основні препарати для лікування </a:t>
            </a:r>
            <a:br>
              <a:rPr lang="uk-UA" sz="2400" b="1" dirty="0" smtClean="0"/>
            </a:br>
            <a:r>
              <a:rPr lang="uk-UA" sz="2400" b="1" dirty="0" smtClean="0"/>
              <a:t>                 ускладнених </a:t>
            </a:r>
            <a:r>
              <a:rPr lang="uk-UA" sz="2400" b="1" dirty="0" err="1" smtClean="0"/>
              <a:t>гіпертензивних</a:t>
            </a:r>
            <a:r>
              <a:rPr lang="uk-UA" sz="2400" b="1" dirty="0" smtClean="0"/>
              <a:t> кризів 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325404" y="3708399"/>
            <a:ext cx="8959804" cy="1341000"/>
          </a:xfrm>
        </p:spPr>
        <p:txBody>
          <a:bodyPr/>
          <a:lstStyle/>
          <a:p>
            <a:r>
              <a:rPr lang="uk-UA" dirty="0" smtClean="0"/>
              <a:t>                                                      </a:t>
            </a:r>
            <a:r>
              <a:rPr lang="uk-UA" sz="2400" b="1" dirty="0" err="1" smtClean="0"/>
              <a:t>Урапідил</a:t>
            </a:r>
            <a:r>
              <a:rPr lang="uk-UA" sz="2400" b="1" dirty="0" smtClean="0"/>
              <a:t> </a:t>
            </a:r>
          </a:p>
          <a:p>
            <a:endParaRPr lang="uk-UA" sz="2400" dirty="0" smtClean="0"/>
          </a:p>
          <a:p>
            <a:r>
              <a:rPr lang="uk-UA" sz="2000" b="1" dirty="0" smtClean="0"/>
              <a:t>Доза та спосіб введення </a:t>
            </a:r>
            <a:r>
              <a:rPr lang="uk-UA" sz="2000" dirty="0" smtClean="0"/>
              <a:t>–</a:t>
            </a:r>
            <a:r>
              <a:rPr lang="uk-UA" sz="2000" b="1" dirty="0" smtClean="0"/>
              <a:t> </a:t>
            </a:r>
            <a:r>
              <a:rPr lang="uk-UA" sz="2000" dirty="0" smtClean="0"/>
              <a:t>10-50 мг в/</a:t>
            </a:r>
            <a:r>
              <a:rPr lang="uk-UA" sz="2000" dirty="0" err="1" smtClean="0"/>
              <a:t>в</a:t>
            </a:r>
            <a:r>
              <a:rPr lang="uk-UA" sz="2000" dirty="0" smtClean="0"/>
              <a:t> </a:t>
            </a:r>
            <a:r>
              <a:rPr lang="uk-UA" sz="2000" dirty="0" err="1" smtClean="0"/>
              <a:t>болюсно</a:t>
            </a:r>
            <a:r>
              <a:rPr lang="uk-UA" sz="2000" dirty="0" smtClean="0"/>
              <a:t> (повторення кожні 5 </a:t>
            </a:r>
            <a:r>
              <a:rPr lang="uk-UA" sz="2000" dirty="0" err="1" smtClean="0"/>
              <a:t>хв</a:t>
            </a:r>
            <a:r>
              <a:rPr lang="uk-UA" sz="2000" dirty="0" smtClean="0"/>
              <a:t>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            до зниження АТ або до 100 мг), за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          необхідності - </a:t>
            </a:r>
            <a:r>
              <a:rPr lang="uk-UA" sz="2000" dirty="0" err="1" smtClean="0"/>
              <a:t>інфузія</a:t>
            </a:r>
            <a:r>
              <a:rPr lang="uk-UA" sz="2000" dirty="0" smtClean="0"/>
              <a:t> зі швидкістю </a:t>
            </a:r>
            <a:r>
              <a:rPr lang="uk-UA" sz="2000" dirty="0" err="1" smtClean="0"/>
              <a:t>макс</a:t>
            </a:r>
            <a:r>
              <a:rPr lang="uk-UA" sz="2000" dirty="0" smtClean="0"/>
              <a:t> 2 мг/</a:t>
            </a:r>
            <a:r>
              <a:rPr lang="uk-UA" sz="2000" dirty="0" err="1" smtClean="0"/>
              <a:t>хв</a:t>
            </a:r>
            <a:r>
              <a:rPr lang="uk-UA" sz="2000" dirty="0" smtClean="0"/>
              <a:t>, </a:t>
            </a:r>
          </a:p>
          <a:p>
            <a:r>
              <a:rPr lang="uk-UA" sz="2000" dirty="0" smtClean="0"/>
              <a:t>                                                підтримувальна </a:t>
            </a:r>
            <a:r>
              <a:rPr lang="uk-UA" sz="2000" b="1" dirty="0" smtClean="0"/>
              <a:t> </a:t>
            </a:r>
            <a:r>
              <a:rPr lang="uk-UA" sz="2000" dirty="0" smtClean="0"/>
              <a:t>доза 9 мг / годину</a:t>
            </a:r>
          </a:p>
          <a:p>
            <a:r>
              <a:rPr lang="uk-UA" sz="2000" b="1" dirty="0" smtClean="0"/>
              <a:t> Початок дії </a:t>
            </a:r>
            <a:r>
              <a:rPr lang="uk-UA" sz="2000" dirty="0" smtClean="0"/>
              <a:t>– 2-5 </a:t>
            </a:r>
            <a:r>
              <a:rPr lang="uk-UA" sz="2000" dirty="0" err="1" smtClean="0"/>
              <a:t>хв</a:t>
            </a:r>
            <a:endParaRPr lang="uk-UA" sz="2000" dirty="0" smtClean="0"/>
          </a:p>
          <a:p>
            <a:endParaRPr lang="uk-UA" sz="2000" b="1" dirty="0" smtClean="0"/>
          </a:p>
          <a:p>
            <a:r>
              <a:rPr lang="uk-UA" sz="2000" b="1" dirty="0" smtClean="0"/>
              <a:t> Тривалість дії </a:t>
            </a:r>
            <a:r>
              <a:rPr lang="uk-UA" sz="2000" dirty="0" smtClean="0"/>
              <a:t>– 4-6 </a:t>
            </a:r>
            <a:r>
              <a:rPr lang="uk-UA" sz="2000" dirty="0" err="1" smtClean="0"/>
              <a:t>год</a:t>
            </a:r>
            <a:endParaRPr lang="uk-UA" sz="2000" dirty="0" smtClean="0"/>
          </a:p>
          <a:p>
            <a:endParaRPr lang="uk-UA" b="1" dirty="0" smtClean="0"/>
          </a:p>
          <a:p>
            <a:r>
              <a:rPr lang="uk-UA" sz="2000" b="1" smtClean="0"/>
              <a:t>  </a:t>
            </a:r>
            <a:r>
              <a:rPr lang="uk-UA" sz="2000" b="1" dirty="0" smtClean="0"/>
              <a:t>Протипоказання </a:t>
            </a:r>
            <a:r>
              <a:rPr lang="uk-UA" sz="2000" dirty="0" smtClean="0"/>
              <a:t>–</a:t>
            </a:r>
            <a:r>
              <a:rPr lang="uk-UA" sz="2000" b="1" dirty="0" smtClean="0"/>
              <a:t> </a:t>
            </a:r>
            <a:r>
              <a:rPr lang="uk-UA" sz="2000" dirty="0" smtClean="0"/>
              <a:t>протипоказаний при аортальному стенозі,</a:t>
            </a:r>
          </a:p>
          <a:p>
            <a:r>
              <a:rPr lang="uk-UA" sz="2000" dirty="0" smtClean="0"/>
              <a:t>                                     обережно при патології нирок та печінки,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у пацієнтів похилого віку                                                                        </a:t>
            </a:r>
          </a:p>
          <a:p>
            <a:endParaRPr lang="uk-UA" sz="2000" b="1" dirty="0" smtClean="0"/>
          </a:p>
          <a:p>
            <a:r>
              <a:rPr lang="uk-UA" sz="2000" b="1" dirty="0" smtClean="0"/>
              <a:t>   Побічні ефекти </a:t>
            </a:r>
            <a:r>
              <a:rPr lang="uk-UA" sz="2000" dirty="0" smtClean="0"/>
              <a:t>– запаморочення, головний біль, нудота    </a:t>
            </a:r>
          </a:p>
          <a:p>
            <a:r>
              <a:rPr lang="uk-UA" sz="2000" dirty="0" smtClean="0"/>
              <a:t>                                  </a:t>
            </a:r>
            <a:endParaRPr lang="ru-RU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     </a:t>
            </a:r>
            <a:r>
              <a:rPr lang="uk-UA" sz="2400" b="1" dirty="0" smtClean="0"/>
              <a:t>Основні препарати для лікування </a:t>
            </a:r>
            <a:br>
              <a:rPr lang="uk-UA" sz="2400" b="1" dirty="0" smtClean="0"/>
            </a:br>
            <a:r>
              <a:rPr lang="uk-UA" sz="2400" b="1" dirty="0" smtClean="0"/>
              <a:t>                 ускладнених </a:t>
            </a:r>
            <a:r>
              <a:rPr lang="uk-UA" sz="2400" b="1" dirty="0" err="1" smtClean="0"/>
              <a:t>гіпертензивних</a:t>
            </a:r>
            <a:r>
              <a:rPr lang="uk-UA" sz="2400" b="1" dirty="0" smtClean="0"/>
              <a:t> кризів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39718" y="3565523"/>
            <a:ext cx="9067680" cy="1341000"/>
          </a:xfrm>
        </p:spPr>
        <p:txBody>
          <a:bodyPr/>
          <a:lstStyle/>
          <a:p>
            <a:r>
              <a:rPr lang="uk-UA" dirty="0" smtClean="0"/>
              <a:t>                                                     </a:t>
            </a:r>
            <a:r>
              <a:rPr lang="uk-UA" sz="2400" b="1" dirty="0" err="1" smtClean="0"/>
              <a:t>Лабеталол</a:t>
            </a:r>
            <a:endParaRPr lang="uk-UA" sz="2400" b="1" dirty="0" smtClean="0"/>
          </a:p>
          <a:p>
            <a:endParaRPr lang="uk-UA" sz="2400" dirty="0" smtClean="0"/>
          </a:p>
          <a:p>
            <a:r>
              <a:rPr lang="uk-UA" sz="2000" dirty="0" smtClean="0"/>
              <a:t>  </a:t>
            </a:r>
            <a:r>
              <a:rPr lang="uk-UA" sz="2000" b="1" dirty="0" smtClean="0"/>
              <a:t>Доза та спосіб введення </a:t>
            </a:r>
            <a:r>
              <a:rPr lang="uk-UA" sz="2000" dirty="0" smtClean="0"/>
              <a:t>–</a:t>
            </a:r>
            <a:r>
              <a:rPr lang="uk-UA" sz="2000" b="1" dirty="0" smtClean="0"/>
              <a:t> </a:t>
            </a:r>
            <a:r>
              <a:rPr lang="uk-UA" sz="2000" dirty="0" smtClean="0"/>
              <a:t>20 мг в/</a:t>
            </a:r>
            <a:r>
              <a:rPr lang="uk-UA" sz="2000" dirty="0" err="1" smtClean="0"/>
              <a:t>в</a:t>
            </a:r>
            <a:r>
              <a:rPr lang="uk-UA" sz="2000" dirty="0" smtClean="0"/>
              <a:t> </a:t>
            </a:r>
            <a:r>
              <a:rPr lang="uk-UA" sz="2000" dirty="0" err="1" smtClean="0"/>
              <a:t>болюсно</a:t>
            </a:r>
            <a:r>
              <a:rPr lang="uk-UA" sz="2000" dirty="0" smtClean="0"/>
              <a:t>, далі 20-80 мг кожні 10 </a:t>
            </a:r>
            <a:r>
              <a:rPr lang="uk-UA" sz="2000" dirty="0" err="1" smtClean="0"/>
              <a:t>хв</a:t>
            </a:r>
            <a:r>
              <a:rPr lang="uk-UA" sz="2000" dirty="0" smtClean="0"/>
              <a:t> </a:t>
            </a:r>
          </a:p>
          <a:p>
            <a:r>
              <a:rPr lang="uk-UA" sz="2000" dirty="0" smtClean="0"/>
              <a:t>                                                  або </a:t>
            </a:r>
            <a:r>
              <a:rPr lang="uk-UA" sz="2000" dirty="0" err="1" smtClean="0"/>
              <a:t>інфузія</a:t>
            </a:r>
            <a:r>
              <a:rPr lang="uk-UA" sz="2000" dirty="0" smtClean="0"/>
              <a:t>  0.5 - 2 мг / </a:t>
            </a:r>
            <a:r>
              <a:rPr lang="uk-UA" sz="2000" dirty="0" err="1" smtClean="0"/>
              <a:t>хв</a:t>
            </a:r>
            <a:r>
              <a:rPr lang="uk-UA" sz="2000" dirty="0" smtClean="0"/>
              <a:t>,  (</a:t>
            </a:r>
            <a:r>
              <a:rPr lang="uk-UA" sz="2000" dirty="0" err="1" smtClean="0"/>
              <a:t>макс</a:t>
            </a:r>
            <a:r>
              <a:rPr lang="uk-UA" sz="2000" dirty="0" smtClean="0"/>
              <a:t> 300 мг / добу)</a:t>
            </a:r>
          </a:p>
          <a:p>
            <a:r>
              <a:rPr lang="uk-UA" sz="2000" dirty="0" smtClean="0"/>
              <a:t>                                                 </a:t>
            </a:r>
          </a:p>
          <a:p>
            <a:r>
              <a:rPr lang="uk-UA" sz="2000" b="1" dirty="0" smtClean="0"/>
              <a:t>   Початок дії </a:t>
            </a:r>
            <a:r>
              <a:rPr lang="uk-UA" sz="2000" dirty="0" smtClean="0"/>
              <a:t>– 5-10 </a:t>
            </a:r>
            <a:r>
              <a:rPr lang="uk-UA" sz="2000" dirty="0" err="1" smtClean="0"/>
              <a:t>хв</a:t>
            </a:r>
            <a:endParaRPr lang="uk-UA" sz="2000" dirty="0" smtClean="0"/>
          </a:p>
          <a:p>
            <a:endParaRPr lang="uk-UA" sz="2000" b="1" dirty="0" smtClean="0"/>
          </a:p>
          <a:p>
            <a:r>
              <a:rPr lang="uk-UA" sz="2000" b="1" dirty="0" smtClean="0"/>
              <a:t>  Тривалість дії </a:t>
            </a:r>
            <a:r>
              <a:rPr lang="uk-UA" sz="2000" dirty="0" smtClean="0"/>
              <a:t>– 2-6 </a:t>
            </a:r>
            <a:r>
              <a:rPr lang="uk-UA" sz="2000" dirty="0" err="1" smtClean="0"/>
              <a:t>год</a:t>
            </a:r>
            <a:endParaRPr lang="uk-UA" sz="2000" dirty="0" smtClean="0"/>
          </a:p>
          <a:p>
            <a:endParaRPr lang="uk-UA" sz="2000" dirty="0"/>
          </a:p>
          <a:p>
            <a:r>
              <a:rPr lang="uk-UA" sz="2000" dirty="0" smtClean="0"/>
              <a:t>   </a:t>
            </a:r>
            <a:r>
              <a:rPr lang="uk-UA" sz="2000" b="1" dirty="0" smtClean="0"/>
              <a:t>Протипоказання </a:t>
            </a:r>
            <a:r>
              <a:rPr lang="uk-UA" sz="2000" dirty="0" smtClean="0"/>
              <a:t>–</a:t>
            </a:r>
            <a:r>
              <a:rPr lang="uk-UA" sz="2000" b="1" dirty="0" smtClean="0"/>
              <a:t> </a:t>
            </a:r>
            <a:r>
              <a:rPr lang="uk-UA" sz="2000" dirty="0" smtClean="0"/>
              <a:t>не використовувати у хворих з бронхіальною астмою </a:t>
            </a:r>
          </a:p>
          <a:p>
            <a:r>
              <a:rPr lang="uk-UA" sz="2000" dirty="0" smtClean="0"/>
              <a:t>                                    та ХОЗЛ,</a:t>
            </a:r>
            <a:r>
              <a:rPr lang="uk-UA" sz="2000" b="1" dirty="0" smtClean="0"/>
              <a:t> </a:t>
            </a:r>
            <a:r>
              <a:rPr lang="uk-UA" sz="2000" dirty="0" smtClean="0"/>
              <a:t>гострою систолічною СН, брадикардією,</a:t>
            </a:r>
            <a:r>
              <a:rPr lang="uk-UA" sz="2000" b="1" dirty="0" smtClean="0"/>
              <a:t> </a:t>
            </a:r>
            <a:endParaRPr lang="uk-UA" sz="2000" dirty="0" smtClean="0"/>
          </a:p>
          <a:p>
            <a:r>
              <a:rPr lang="uk-UA" sz="2000" dirty="0" smtClean="0"/>
              <a:t>                                    блокадами серця чи печінковою недостатністю                               </a:t>
            </a:r>
          </a:p>
          <a:p>
            <a:endParaRPr lang="uk-UA" sz="2000" b="1" dirty="0" smtClean="0"/>
          </a:p>
          <a:p>
            <a:r>
              <a:rPr lang="uk-UA" sz="2000" b="1" dirty="0" smtClean="0"/>
              <a:t>   Побічні ефекти </a:t>
            </a:r>
            <a:r>
              <a:rPr lang="uk-UA" sz="2000" dirty="0" smtClean="0"/>
              <a:t>– </a:t>
            </a:r>
            <a:r>
              <a:rPr lang="uk-UA" sz="2000" dirty="0" err="1" smtClean="0"/>
              <a:t>брадікардія</a:t>
            </a:r>
            <a:r>
              <a:rPr lang="uk-UA" sz="2000" dirty="0" smtClean="0"/>
              <a:t>, </a:t>
            </a:r>
            <a:r>
              <a:rPr lang="uk-UA" sz="2000" dirty="0" err="1" smtClean="0"/>
              <a:t>бронхоспазм</a:t>
            </a:r>
            <a:r>
              <a:rPr lang="uk-UA" sz="2000" dirty="0" smtClean="0"/>
              <a:t>, нудота / блювота,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АВ блокада </a:t>
            </a:r>
            <a:endParaRPr lang="ru-RU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      </a:t>
            </a:r>
            <a:r>
              <a:rPr lang="uk-UA" sz="2400" b="1" dirty="0" smtClean="0"/>
              <a:t>Основні препарати для лікування </a:t>
            </a:r>
            <a:br>
              <a:rPr lang="uk-UA" sz="2400" b="1" dirty="0" smtClean="0"/>
            </a:br>
            <a:r>
              <a:rPr lang="uk-UA" sz="2400" b="1" dirty="0" smtClean="0"/>
              <a:t>                 ускладнених </a:t>
            </a:r>
            <a:r>
              <a:rPr lang="uk-UA" sz="2400" b="1" dirty="0" err="1" smtClean="0"/>
              <a:t>гіпертензивних</a:t>
            </a:r>
            <a:r>
              <a:rPr lang="uk-UA" sz="2400" b="1" dirty="0" smtClean="0"/>
              <a:t> кризів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39718" y="3494085"/>
            <a:ext cx="9067680" cy="1341000"/>
          </a:xfrm>
        </p:spPr>
        <p:txBody>
          <a:bodyPr/>
          <a:lstStyle/>
          <a:p>
            <a:r>
              <a:rPr lang="uk-UA" dirty="0" smtClean="0"/>
              <a:t>                                                     </a:t>
            </a:r>
            <a:r>
              <a:rPr lang="uk-UA" sz="2400" b="1" dirty="0" err="1" smtClean="0"/>
              <a:t>Есмолол</a:t>
            </a:r>
            <a:endParaRPr lang="uk-UA" sz="2400" b="1" dirty="0" smtClean="0"/>
          </a:p>
          <a:p>
            <a:endParaRPr lang="uk-UA" sz="2400" dirty="0" smtClean="0"/>
          </a:p>
          <a:p>
            <a:r>
              <a:rPr lang="uk-UA" sz="2400" dirty="0" smtClean="0"/>
              <a:t>  </a:t>
            </a:r>
            <a:r>
              <a:rPr lang="uk-UA" sz="2000" b="1" dirty="0" smtClean="0"/>
              <a:t>Доза та спосіб введення </a:t>
            </a:r>
            <a:r>
              <a:rPr lang="uk-UA" sz="2000" dirty="0" smtClean="0"/>
              <a:t>–</a:t>
            </a:r>
            <a:r>
              <a:rPr lang="uk-UA" sz="2000" b="1" dirty="0" smtClean="0"/>
              <a:t> </a:t>
            </a:r>
            <a:r>
              <a:rPr lang="uk-UA" sz="2000" dirty="0" smtClean="0"/>
              <a:t>500 </a:t>
            </a:r>
            <a:r>
              <a:rPr lang="uk-UA" sz="2000" dirty="0" err="1" smtClean="0"/>
              <a:t>мкг</a:t>
            </a:r>
            <a:r>
              <a:rPr lang="uk-UA" sz="2000" dirty="0" smtClean="0"/>
              <a:t> / кг навантажувальна доза, далі </a:t>
            </a:r>
          </a:p>
          <a:p>
            <a:r>
              <a:rPr lang="uk-UA" sz="2000" dirty="0" smtClean="0"/>
              <a:t>                                                  </a:t>
            </a:r>
            <a:r>
              <a:rPr lang="uk-UA" sz="2000" dirty="0" err="1" smtClean="0"/>
              <a:t>інфузія</a:t>
            </a:r>
            <a:r>
              <a:rPr lang="uk-UA" sz="2000" dirty="0" smtClean="0"/>
              <a:t>  50 </a:t>
            </a:r>
            <a:r>
              <a:rPr lang="uk-UA" sz="2000" dirty="0" err="1" smtClean="0"/>
              <a:t>мкг</a:t>
            </a:r>
            <a:r>
              <a:rPr lang="uk-UA" sz="2000" dirty="0" smtClean="0"/>
              <a:t> / кг  / </a:t>
            </a:r>
            <a:r>
              <a:rPr lang="uk-UA" sz="2000" dirty="0" err="1" smtClean="0"/>
              <a:t>хв</a:t>
            </a:r>
            <a:r>
              <a:rPr lang="uk-UA" sz="2000" dirty="0" smtClean="0"/>
              <a:t>,  (</a:t>
            </a:r>
            <a:r>
              <a:rPr lang="uk-UA" sz="2000" dirty="0" err="1" smtClean="0"/>
              <a:t>макс</a:t>
            </a:r>
            <a:r>
              <a:rPr lang="uk-UA" sz="2000" dirty="0" smtClean="0"/>
              <a:t> 300 </a:t>
            </a:r>
            <a:r>
              <a:rPr lang="uk-UA" sz="2000" dirty="0" err="1" smtClean="0"/>
              <a:t>мкг</a:t>
            </a:r>
            <a:r>
              <a:rPr lang="uk-UA" sz="2000" dirty="0" smtClean="0"/>
              <a:t> / кг / </a:t>
            </a:r>
            <a:r>
              <a:rPr lang="uk-UA" sz="2000" dirty="0" err="1" smtClean="0"/>
              <a:t>хв</a:t>
            </a:r>
            <a:r>
              <a:rPr lang="uk-UA" sz="2000" dirty="0" smtClean="0"/>
              <a:t>)</a:t>
            </a:r>
          </a:p>
          <a:p>
            <a:r>
              <a:rPr lang="uk-UA" sz="2000" dirty="0" smtClean="0"/>
              <a:t>                                                 </a:t>
            </a:r>
          </a:p>
          <a:p>
            <a:r>
              <a:rPr lang="uk-UA" sz="2000" b="1" dirty="0" smtClean="0"/>
              <a:t>   Початок дії </a:t>
            </a:r>
            <a:r>
              <a:rPr lang="uk-UA" sz="2000" dirty="0" smtClean="0"/>
              <a:t>– 1-2 </a:t>
            </a:r>
            <a:r>
              <a:rPr lang="uk-UA" sz="2000" dirty="0" err="1" smtClean="0"/>
              <a:t>хв</a:t>
            </a:r>
            <a:endParaRPr lang="uk-UA" sz="2000" dirty="0" smtClean="0"/>
          </a:p>
          <a:p>
            <a:endParaRPr lang="uk-UA" sz="2000" b="1" dirty="0" smtClean="0"/>
          </a:p>
          <a:p>
            <a:r>
              <a:rPr lang="uk-UA" sz="2000" b="1" dirty="0" smtClean="0"/>
              <a:t>  Тривалість дії </a:t>
            </a:r>
            <a:r>
              <a:rPr lang="uk-UA" sz="2000" dirty="0" smtClean="0"/>
              <a:t>– 10-20 </a:t>
            </a:r>
            <a:r>
              <a:rPr lang="uk-UA" sz="2000" dirty="0" err="1" smtClean="0"/>
              <a:t>хв</a:t>
            </a:r>
            <a:r>
              <a:rPr lang="uk-UA" sz="2000" dirty="0" smtClean="0"/>
              <a:t> </a:t>
            </a:r>
          </a:p>
          <a:p>
            <a:endParaRPr lang="uk-UA" sz="2000" b="1" dirty="0" smtClean="0"/>
          </a:p>
          <a:p>
            <a:r>
              <a:rPr lang="uk-UA" sz="2000" b="1" dirty="0" smtClean="0"/>
              <a:t>   Протипоказання </a:t>
            </a:r>
            <a:r>
              <a:rPr lang="uk-UA" sz="2000" dirty="0" smtClean="0"/>
              <a:t>–</a:t>
            </a:r>
            <a:r>
              <a:rPr lang="uk-UA" sz="2000" b="1" dirty="0" smtClean="0"/>
              <a:t> </a:t>
            </a:r>
            <a:r>
              <a:rPr lang="uk-UA" sz="2000" dirty="0" smtClean="0"/>
              <a:t>не використовувати у хворих з бронхіальною астмою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та ХОЗЛ,</a:t>
            </a:r>
            <a:r>
              <a:rPr lang="uk-UA" sz="2000" b="1" dirty="0" smtClean="0"/>
              <a:t> </a:t>
            </a:r>
            <a:r>
              <a:rPr lang="uk-UA" sz="2000" dirty="0" smtClean="0"/>
              <a:t>гострою систолічною СН, брадикардією,</a:t>
            </a:r>
            <a:r>
              <a:rPr lang="uk-UA" sz="2000" b="1" dirty="0" smtClean="0"/>
              <a:t> </a:t>
            </a:r>
            <a:endParaRPr lang="uk-UA" sz="2000" dirty="0" smtClean="0"/>
          </a:p>
          <a:p>
            <a:r>
              <a:rPr lang="uk-UA" sz="2000" dirty="0" smtClean="0"/>
              <a:t>                                    блокадами серця чи печінковою недостатністю,</a:t>
            </a:r>
          </a:p>
          <a:p>
            <a:r>
              <a:rPr lang="uk-UA" sz="2000" dirty="0" smtClean="0"/>
              <a:t>                                    виведення не залежить від функції печінки та нирок                                  </a:t>
            </a:r>
          </a:p>
          <a:p>
            <a:endParaRPr lang="uk-UA" sz="2000" b="1" dirty="0" smtClean="0"/>
          </a:p>
          <a:p>
            <a:r>
              <a:rPr lang="uk-UA" sz="2000" b="1" dirty="0" smtClean="0"/>
              <a:t>   Побічні ефекти </a:t>
            </a:r>
            <a:r>
              <a:rPr lang="uk-UA" sz="2000" dirty="0" smtClean="0"/>
              <a:t>– </a:t>
            </a:r>
            <a:r>
              <a:rPr lang="uk-UA" sz="2000" dirty="0" err="1" smtClean="0"/>
              <a:t>брадікардія</a:t>
            </a:r>
            <a:r>
              <a:rPr lang="uk-UA" sz="2000" dirty="0" smtClean="0"/>
              <a:t>, </a:t>
            </a:r>
            <a:r>
              <a:rPr lang="uk-UA" sz="2000" dirty="0" err="1" smtClean="0"/>
              <a:t>бронхоспазм</a:t>
            </a:r>
            <a:r>
              <a:rPr lang="uk-UA" sz="2000" dirty="0" smtClean="0"/>
              <a:t>, нудота, АВ блокада  </a:t>
            </a:r>
            <a:endParaRPr lang="ru-RU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      </a:t>
            </a:r>
            <a:r>
              <a:rPr lang="uk-UA" sz="2400" b="1" dirty="0" smtClean="0"/>
              <a:t>Основні препарати для лікування </a:t>
            </a:r>
            <a:br>
              <a:rPr lang="uk-UA" sz="2400" b="1" dirty="0" smtClean="0"/>
            </a:br>
            <a:r>
              <a:rPr lang="uk-UA" sz="2400" b="1" dirty="0" smtClean="0"/>
              <a:t>                 ускладнених </a:t>
            </a:r>
            <a:r>
              <a:rPr lang="uk-UA" sz="2400" b="1" dirty="0" err="1" smtClean="0"/>
              <a:t>гіпертензивних</a:t>
            </a:r>
            <a:r>
              <a:rPr lang="uk-UA" sz="2400" b="1" dirty="0" smtClean="0"/>
              <a:t> кризів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68280" y="3565523"/>
            <a:ext cx="9067680" cy="1341000"/>
          </a:xfrm>
        </p:spPr>
        <p:txBody>
          <a:bodyPr/>
          <a:lstStyle/>
          <a:p>
            <a:r>
              <a:rPr lang="uk-UA" dirty="0" smtClean="0"/>
              <a:t>                                                     </a:t>
            </a:r>
            <a:r>
              <a:rPr lang="uk-UA" sz="2400" b="1" dirty="0" err="1" smtClean="0"/>
              <a:t>Еналаприл</a:t>
            </a:r>
            <a:endParaRPr lang="uk-UA" sz="2400" b="1" dirty="0" smtClean="0"/>
          </a:p>
          <a:p>
            <a:endParaRPr lang="uk-UA" sz="2400" dirty="0" smtClean="0"/>
          </a:p>
          <a:p>
            <a:r>
              <a:rPr lang="uk-UA" sz="2400" dirty="0" smtClean="0"/>
              <a:t>  </a:t>
            </a:r>
            <a:r>
              <a:rPr lang="uk-UA" sz="2000" b="1" dirty="0" smtClean="0"/>
              <a:t>Доза та спосіб введення </a:t>
            </a:r>
            <a:r>
              <a:rPr lang="uk-UA" sz="2000" dirty="0" smtClean="0"/>
              <a:t>–</a:t>
            </a:r>
            <a:r>
              <a:rPr lang="uk-UA" sz="2000" b="1" dirty="0" smtClean="0"/>
              <a:t> </a:t>
            </a:r>
            <a:r>
              <a:rPr lang="uk-UA" sz="2000" dirty="0" smtClean="0"/>
              <a:t>0.625 – 1.25 мг за 5 </a:t>
            </a:r>
            <a:r>
              <a:rPr lang="uk-UA" sz="2000" dirty="0" err="1" smtClean="0"/>
              <a:t>хв</a:t>
            </a:r>
            <a:r>
              <a:rPr lang="uk-UA" sz="2000" dirty="0" smtClean="0"/>
              <a:t> кожні 4-6 годин, </a:t>
            </a:r>
          </a:p>
          <a:p>
            <a:r>
              <a:rPr lang="uk-UA" sz="2000" dirty="0" smtClean="0"/>
              <a:t>                                                  збільшення дози на 1.25 мг до </a:t>
            </a:r>
            <a:r>
              <a:rPr lang="uk-UA" sz="2000" dirty="0" err="1" smtClean="0"/>
              <a:t>макс</a:t>
            </a:r>
            <a:r>
              <a:rPr lang="uk-UA" sz="2000" dirty="0" smtClean="0"/>
              <a:t> 5 мг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              кожні  6 годин                                                 </a:t>
            </a:r>
          </a:p>
          <a:p>
            <a:r>
              <a:rPr lang="uk-UA" sz="2000" b="1" dirty="0" smtClean="0"/>
              <a:t>   Початок дії </a:t>
            </a:r>
            <a:r>
              <a:rPr lang="uk-UA" sz="2000" dirty="0" smtClean="0"/>
              <a:t>– 15-30 </a:t>
            </a:r>
            <a:r>
              <a:rPr lang="uk-UA" sz="2000" dirty="0" err="1" smtClean="0"/>
              <a:t>хв</a:t>
            </a:r>
            <a:endParaRPr lang="uk-UA" sz="2000" dirty="0" smtClean="0"/>
          </a:p>
          <a:p>
            <a:endParaRPr lang="uk-UA" sz="2000" b="1" dirty="0" smtClean="0"/>
          </a:p>
          <a:p>
            <a:r>
              <a:rPr lang="uk-UA" sz="2000" b="1" dirty="0" smtClean="0"/>
              <a:t>  Тривалість дії </a:t>
            </a:r>
            <a:r>
              <a:rPr lang="uk-UA" sz="2000" dirty="0" smtClean="0"/>
              <a:t>– 12-24 години </a:t>
            </a:r>
          </a:p>
          <a:p>
            <a:endParaRPr lang="uk-UA" sz="2000" b="1" dirty="0" smtClean="0"/>
          </a:p>
          <a:p>
            <a:r>
              <a:rPr lang="uk-UA" sz="2000" b="1" dirty="0" smtClean="0"/>
              <a:t>  Протипоказання </a:t>
            </a:r>
            <a:r>
              <a:rPr lang="uk-UA" sz="2000" dirty="0" smtClean="0"/>
              <a:t>–</a:t>
            </a:r>
            <a:r>
              <a:rPr lang="uk-UA" sz="2000" b="1" dirty="0" smtClean="0"/>
              <a:t> </a:t>
            </a:r>
            <a:r>
              <a:rPr lang="uk-UA" sz="2000" dirty="0" smtClean="0"/>
              <a:t>протипоказаний при вагітності,</a:t>
            </a:r>
            <a:r>
              <a:rPr lang="uk-UA" sz="2000" b="1" dirty="0" smtClean="0"/>
              <a:t>  </a:t>
            </a:r>
            <a:r>
              <a:rPr lang="uk-UA" sz="2000" dirty="0" smtClean="0"/>
              <a:t>гострий  нирковій 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                          недостатності, стенозі ниркових артерій, </a:t>
            </a:r>
          </a:p>
          <a:p>
            <a:r>
              <a:rPr lang="uk-UA" sz="2000" dirty="0" smtClean="0"/>
              <a:t>                                    не рекомендовано при гострому ІМ</a:t>
            </a:r>
          </a:p>
          <a:p>
            <a:endParaRPr lang="uk-UA" sz="2000" b="1" dirty="0" smtClean="0"/>
          </a:p>
          <a:p>
            <a:r>
              <a:rPr lang="uk-UA" sz="2000" b="1" dirty="0" smtClean="0"/>
              <a:t>   Побічні ефекти </a:t>
            </a:r>
            <a:r>
              <a:rPr lang="uk-UA" sz="2000" dirty="0" smtClean="0"/>
              <a:t>– запаморочення, головний біль, </a:t>
            </a:r>
            <a:r>
              <a:rPr lang="uk-UA" sz="2000" dirty="0" err="1" smtClean="0"/>
              <a:t>гіпотензія</a:t>
            </a:r>
            <a:endParaRPr lang="ru-RU" sz="2000" dirty="0" smtClean="0"/>
          </a:p>
          <a:p>
            <a:r>
              <a:rPr lang="uk-UA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4451</TotalTime>
  <Words>3141</Words>
  <Application>Microsoft Office PowerPoint</Application>
  <PresentationFormat>Произвольный</PresentationFormat>
  <Paragraphs>511</Paragraphs>
  <Slides>33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Office Theme</vt:lpstr>
      <vt:lpstr>Слайд 1</vt:lpstr>
      <vt:lpstr>                                                  Пацієнт Н. </vt:lpstr>
      <vt:lpstr>                  Визначення гіпертензивного кризу                         </vt:lpstr>
      <vt:lpstr>Слайд 4</vt:lpstr>
      <vt:lpstr>          Класифікація гіпертезивних кризів </vt:lpstr>
      <vt:lpstr>            Механізми розвитку ускладнень гіпертензивного кризу</vt:lpstr>
      <vt:lpstr>        Симптоматика гіпертезивних кризів</vt:lpstr>
      <vt:lpstr>            Алгоритм ведення гіпертонічного кризу               Уточнення попередньої причини високого АТ</vt:lpstr>
      <vt:lpstr>           Ознаки відсутності контролю артеріального тиску                     при купуванні гипертензивного кризу</vt:lpstr>
      <vt:lpstr>                                 Пацієнт Н.  </vt:lpstr>
      <vt:lpstr>                                Пацієнт Н. </vt:lpstr>
      <vt:lpstr>                                                  Пацієнт Н.  </vt:lpstr>
      <vt:lpstr>                              Пацієнт Н.  </vt:lpstr>
      <vt:lpstr>                     Лікування при гіпертензивному кризі</vt:lpstr>
      <vt:lpstr>                    Темп зниження артеріального тиску</vt:lpstr>
      <vt:lpstr>        Диференційований підхід до терапії пацієнтів           з ускладненим гіпертензивним кризом    </vt:lpstr>
      <vt:lpstr> Диференційований підхід до терапії пацієнтів           з ускладненим гіпертензивним кризом </vt:lpstr>
      <vt:lpstr>           Диференційований підхід до терапії пацієнтів                 з ускладненим гіпертензивним кризом      </vt:lpstr>
      <vt:lpstr>              Диференційований підхід до терапії пацієнтів                 з ускладненим гіпертензивним кризом</vt:lpstr>
      <vt:lpstr>          Диференційований підхід до терапії пацієнтів                 з ускладненим гіпертензивним кризом </vt:lpstr>
      <vt:lpstr>       Диференційований підхід до терапії пацієнтів                 з ускладненим гіпертензивним кризом    </vt:lpstr>
      <vt:lpstr>      Диференційований підхід до терапії пацієнтів                 з ускладненим гіпертензивним кризом      </vt:lpstr>
      <vt:lpstr>      Диференційований підхід до терапії пацієнтів                 з ускладненим гіпертензивним кризом    </vt:lpstr>
      <vt:lpstr>         Диференційований підхід до терапії пацієнтів             з ускладненим гіпертензивним кризом    </vt:lpstr>
      <vt:lpstr>     Диференційований підхід до терапії пацієнтів             з ускладненим гіпертензивним кризом  </vt:lpstr>
      <vt:lpstr>                                             Пацієнт Н. </vt:lpstr>
      <vt:lpstr>                                               Пацієнт Н.</vt:lpstr>
      <vt:lpstr>                     Основні препарати для лікування               ускладнених гіпертензивних кризів </vt:lpstr>
      <vt:lpstr>                  Основні препарати для лікування                   ускладнених гіпертензивних кризів  </vt:lpstr>
      <vt:lpstr>                  Основні препарати для лікування                   ускладнених гіпертензивних кризів  </vt:lpstr>
      <vt:lpstr>                       Основні препарати для лікування                   ускладнених гіпертензивних кризів</vt:lpstr>
      <vt:lpstr>                        Основні препарати для лікування                   ускладнених гіпертензивних кризів</vt:lpstr>
      <vt:lpstr>                        Основні препарати для лікування                   ускладнених гіпертензивних кризів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STOMACH DYSPEPSIA. CHRONIC GASTRITIS. ULCER DISEASE AND OTHERS ULCERS OF STOMACH AND DUODENUM</dc:title>
  <dc:creator>Елена Хижняк</dc:creator>
  <cp:lastModifiedBy>Windows User</cp:lastModifiedBy>
  <cp:revision>561</cp:revision>
  <dcterms:modified xsi:type="dcterms:W3CDTF">2023-10-11T22:22:10Z</dcterms:modified>
  <dc:language>uk-UA</dc:language>
</cp:coreProperties>
</file>