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256" r:id="rId2"/>
    <p:sldId id="362" r:id="rId3"/>
    <p:sldId id="334" r:id="rId4"/>
    <p:sldId id="258" r:id="rId5"/>
    <p:sldId id="359" r:id="rId6"/>
    <p:sldId id="354" r:id="rId7"/>
    <p:sldId id="335" r:id="rId8"/>
    <p:sldId id="336" r:id="rId9"/>
    <p:sldId id="360" r:id="rId10"/>
    <p:sldId id="364" r:id="rId11"/>
    <p:sldId id="367" r:id="rId12"/>
    <p:sldId id="368" r:id="rId13"/>
    <p:sldId id="370" r:id="rId14"/>
    <p:sldId id="361" r:id="rId15"/>
    <p:sldId id="337" r:id="rId16"/>
    <p:sldId id="338" r:id="rId17"/>
    <p:sldId id="339" r:id="rId18"/>
    <p:sldId id="357" r:id="rId19"/>
    <p:sldId id="355" r:id="rId20"/>
    <p:sldId id="356" r:id="rId21"/>
    <p:sldId id="358" r:id="rId22"/>
    <p:sldId id="340" r:id="rId23"/>
    <p:sldId id="341" r:id="rId24"/>
    <p:sldId id="372" r:id="rId25"/>
    <p:sldId id="373" r:id="rId26"/>
    <p:sldId id="365" r:id="rId27"/>
    <p:sldId id="371" r:id="rId28"/>
    <p:sldId id="378" r:id="rId29"/>
    <p:sldId id="379" r:id="rId30"/>
    <p:sldId id="377" r:id="rId31"/>
    <p:sldId id="376" r:id="rId32"/>
    <p:sldId id="375" r:id="rId33"/>
    <p:sldId id="374" r:id="rId34"/>
  </p:sldIdLst>
  <p:sldSz cx="10080625" cy="7559675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9248" autoAdjust="0"/>
    <p:restoredTop sz="94660"/>
  </p:normalViewPr>
  <p:slideViewPr>
    <p:cSldViewPr>
      <p:cViewPr>
        <p:scale>
          <a:sx n="60" d="100"/>
          <a:sy n="60" d="100"/>
        </p:scale>
        <p:origin x="-1320" y="-120"/>
      </p:cViewPr>
      <p:guideLst>
        <p:guide orient="horz" pos="2381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1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40" name="CustomShape 2"/>
          <p:cNvSpPr/>
          <p:nvPr/>
        </p:nvSpPr>
        <p:spPr>
          <a:xfrm>
            <a:off x="0" y="0"/>
            <a:ext cx="7559640" cy="10691640"/>
          </a:xfrm>
          <a:custGeom>
            <a:avLst/>
            <a:gdLst/>
            <a:ahLst/>
            <a:cxnLst/>
            <a:rect l="0" t="0" r="r" b="b"/>
            <a:pathLst>
              <a:path w="21001" h="29701">
                <a:moveTo>
                  <a:pt x="3" y="0"/>
                </a:moveTo>
                <a:cubicBezTo>
                  <a:pt x="1" y="0"/>
                  <a:pt x="0" y="1"/>
                  <a:pt x="0" y="3"/>
                </a:cubicBezTo>
                <a:lnTo>
                  <a:pt x="0" y="29696"/>
                </a:lnTo>
                <a:cubicBezTo>
                  <a:pt x="0" y="29698"/>
                  <a:pt x="1" y="29700"/>
                  <a:pt x="3" y="29700"/>
                </a:cubicBezTo>
                <a:lnTo>
                  <a:pt x="20996" y="29700"/>
                </a:lnTo>
                <a:cubicBezTo>
                  <a:pt x="20998" y="29700"/>
                  <a:pt x="21000" y="29698"/>
                  <a:pt x="21000" y="29696"/>
                </a:cubicBezTo>
                <a:lnTo>
                  <a:pt x="21000" y="3"/>
                </a:lnTo>
                <a:cubicBezTo>
                  <a:pt x="21000" y="1"/>
                  <a:pt x="20998" y="0"/>
                  <a:pt x="20996" y="0"/>
                </a:cubicBezTo>
                <a:lnTo>
                  <a:pt x="3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755640" y="5078160"/>
            <a:ext cx="6045120" cy="480852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uk-UA" sz="1200" spc="-1">
                <a:latin typeface="Times New Roman"/>
              </a:rPr>
              <a:t>Для правки формата примечаний щёлкните мышью</a:t>
            </a:r>
            <a:endParaRPr/>
          </a:p>
        </p:txBody>
      </p:sp>
      <p:sp>
        <p:nvSpPr>
          <p:cNvPr id="42" name="PlaceHolder 4"/>
          <p:cNvSpPr>
            <a:spLocks noGrp="1"/>
          </p:cNvSpPr>
          <p:nvPr>
            <p:ph type="hdr"/>
          </p:nvPr>
        </p:nvSpPr>
        <p:spPr>
          <a:xfrm>
            <a:off x="0" y="-360"/>
            <a:ext cx="3278160" cy="53172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uk-UA" sz="1400" spc="-1">
                <a:solidFill>
                  <a:srgbClr val="000000"/>
                </a:solidFill>
                <a:latin typeface="Times New Roman"/>
              </a:rPr>
              <a:t> </a:t>
            </a:r>
            <a:endParaRPr/>
          </a:p>
        </p:txBody>
      </p:sp>
      <p:sp>
        <p:nvSpPr>
          <p:cNvPr id="43" name="PlaceHolder 5"/>
          <p:cNvSpPr>
            <a:spLocks noGrp="1"/>
          </p:cNvSpPr>
          <p:nvPr>
            <p:ph type="dt"/>
          </p:nvPr>
        </p:nvSpPr>
        <p:spPr>
          <a:xfrm>
            <a:off x="4278240" y="-360"/>
            <a:ext cx="3278160" cy="53172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uk-UA" sz="1400" spc="-1">
                <a:solidFill>
                  <a:srgbClr val="000000"/>
                </a:solidFill>
                <a:latin typeface="Times New Roman"/>
              </a:rPr>
              <a:t> </a:t>
            </a:r>
            <a:endParaRPr/>
          </a:p>
        </p:txBody>
      </p:sp>
      <p:sp>
        <p:nvSpPr>
          <p:cNvPr id="44" name="PlaceHolder 6"/>
          <p:cNvSpPr>
            <a:spLocks noGrp="1"/>
          </p:cNvSpPr>
          <p:nvPr>
            <p:ph type="ftr"/>
          </p:nvPr>
        </p:nvSpPr>
        <p:spPr>
          <a:xfrm>
            <a:off x="0" y="10156680"/>
            <a:ext cx="3278160" cy="53208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uk-UA" sz="1400" spc="-1">
                <a:solidFill>
                  <a:srgbClr val="000000"/>
                </a:solidFill>
                <a:latin typeface="Times New Roman"/>
              </a:rPr>
              <a:t> </a:t>
            </a:r>
            <a:endParaRPr/>
          </a:p>
        </p:txBody>
      </p:sp>
      <p:sp>
        <p:nvSpPr>
          <p:cNvPr id="45" name="PlaceHolder 7"/>
          <p:cNvSpPr>
            <a:spLocks noGrp="1"/>
          </p:cNvSpPr>
          <p:nvPr>
            <p:ph type="sldNum"/>
          </p:nvPr>
        </p:nvSpPr>
        <p:spPr>
          <a:xfrm>
            <a:off x="4278240" y="10156680"/>
            <a:ext cx="3278160" cy="53208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lnSpc>
                <a:spcPct val="95000"/>
              </a:lnSpc>
            </a:pPr>
            <a:fld id="{A388C15C-E4BE-4FC1-9D6A-CE7B5574BBAF}" type="slidenum">
              <a:rPr lang="en-GB" sz="1400" spc="-1">
                <a:solidFill>
                  <a:srgbClr val="000000"/>
                </a:solidFill>
                <a:latin typeface="Times New Roman"/>
              </a:rPr>
              <a:pPr algn="r">
                <a:lnSpc>
                  <a:spcPct val="95000"/>
                </a:lnSpc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CustomShape 1"/>
          <p:cNvSpPr/>
          <p:nvPr/>
        </p:nvSpPr>
        <p:spPr>
          <a:xfrm>
            <a:off x="4278240" y="10156680"/>
            <a:ext cx="3278160" cy="53208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95000"/>
              </a:lnSpc>
            </a:pPr>
            <a:fld id="{BDC0BA28-B0F6-4E44-A1B0-8738EA4DB687}" type="slidenum">
              <a:rPr lang="en-GB" sz="1400" spc="-1">
                <a:solidFill>
                  <a:srgbClr val="000000"/>
                </a:solidFill>
                <a:latin typeface="Times New Roman"/>
              </a:rPr>
              <a:pPr algn="r">
                <a:lnSpc>
                  <a:spcPct val="95000"/>
                </a:lnSpc>
              </a:pPr>
              <a:t>1</a:t>
            </a:fld>
            <a:endParaRPr/>
          </a:p>
        </p:txBody>
      </p:sp>
      <p:sp>
        <p:nvSpPr>
          <p:cNvPr id="140" name="CustomShape 2"/>
          <p:cNvSpPr/>
          <p:nvPr/>
        </p:nvSpPr>
        <p:spPr>
          <a:xfrm>
            <a:off x="1106640" y="812880"/>
            <a:ext cx="5343480" cy="4006800"/>
          </a:xfr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1" name="TextShape 3"/>
          <p:cNvSpPr txBox="1"/>
          <p:nvPr/>
        </p:nvSpPr>
        <p:spPr>
          <a:xfrm>
            <a:off x="755640" y="5078160"/>
            <a:ext cx="6045120" cy="480852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ustomShape 1"/>
          <p:cNvSpPr/>
          <p:nvPr/>
        </p:nvSpPr>
        <p:spPr>
          <a:xfrm>
            <a:off x="4278240" y="10156680"/>
            <a:ext cx="3278160" cy="53208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95000"/>
              </a:lnSpc>
            </a:pPr>
            <a:fld id="{70946330-B4DF-4C34-8F99-0670E34E5A7D}" type="slidenum">
              <a:rPr lang="en-GB" sz="1400" spc="-1">
                <a:solidFill>
                  <a:srgbClr val="000000"/>
                </a:solidFill>
                <a:latin typeface="Times New Roman"/>
              </a:rPr>
              <a:pPr algn="r">
                <a:lnSpc>
                  <a:spcPct val="95000"/>
                </a:lnSpc>
              </a:pPr>
              <a:t>4</a:t>
            </a:fld>
            <a:endParaRPr/>
          </a:p>
        </p:txBody>
      </p:sp>
      <p:sp>
        <p:nvSpPr>
          <p:cNvPr id="143" name="CustomShape 2"/>
          <p:cNvSpPr/>
          <p:nvPr/>
        </p:nvSpPr>
        <p:spPr>
          <a:xfrm>
            <a:off x="1106640" y="812880"/>
            <a:ext cx="5344920" cy="4008240"/>
          </a:xfr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4" name="TextShape 3"/>
          <p:cNvSpPr txBox="1"/>
          <p:nvPr/>
        </p:nvSpPr>
        <p:spPr>
          <a:xfrm>
            <a:off x="755280" y="5078160"/>
            <a:ext cx="6046920" cy="480996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3280" y="261000"/>
            <a:ext cx="9067680" cy="1341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3280" y="1767960"/>
            <a:ext cx="9067680" cy="4986360"/>
          </a:xfrm>
          <a:prstGeom prst="rect">
            <a:avLst/>
          </a:prstGeom>
        </p:spPr>
        <p:txBody>
          <a:bodyPr lIns="0" tIns="0" rIns="0" bIns="0" anchor="ctr"/>
          <a:lstStyle/>
          <a:p>
            <a:pPr marL="106200"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3280" y="261000"/>
            <a:ext cx="9067680" cy="1341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67680" cy="49863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280" y="261000"/>
            <a:ext cx="9067680" cy="1341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4760" cy="49863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49800" y="1767960"/>
            <a:ext cx="4424760" cy="49863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3280" y="261000"/>
            <a:ext cx="9067680" cy="1341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3280" y="261720"/>
            <a:ext cx="9067680" cy="6210720"/>
          </a:xfrm>
          <a:prstGeom prst="rect">
            <a:avLst/>
          </a:prstGeom>
        </p:spPr>
        <p:txBody>
          <a:bodyPr lIns="0" tIns="0" rIns="0" bIns="0" anchor="ctr"/>
          <a:lstStyle/>
          <a:p>
            <a:pPr marL="106200"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3280" y="261000"/>
            <a:ext cx="9067680" cy="1341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4760" cy="23781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3280" y="4372560"/>
            <a:ext cx="4424760" cy="23781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49800" y="1767960"/>
            <a:ext cx="4424760" cy="49863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280" y="261000"/>
            <a:ext cx="9067680" cy="1341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4760" cy="49863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49800" y="1767960"/>
            <a:ext cx="4424760" cy="23781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49800" y="4372560"/>
            <a:ext cx="4424760" cy="23781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280" y="261000"/>
            <a:ext cx="9067680" cy="1341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4760" cy="23781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49800" y="1767960"/>
            <a:ext cx="4424760" cy="23781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3280" y="4372560"/>
            <a:ext cx="9067680" cy="23781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280" y="261000"/>
            <a:ext cx="9067680" cy="1341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67680" cy="23781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3280" y="4372560"/>
            <a:ext cx="9067680" cy="23781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3280" y="261000"/>
            <a:ext cx="9067680" cy="1341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4760" cy="23781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49800" y="1767960"/>
            <a:ext cx="4424760" cy="23781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49800" y="4372560"/>
            <a:ext cx="4424760" cy="23781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3280" y="4372560"/>
            <a:ext cx="4424760" cy="23781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3280" y="261000"/>
            <a:ext cx="9067680" cy="1341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67680" cy="49863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67680" cy="49863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7" name="Рисунок 36"/>
          <p:cNvPicPr/>
          <p:nvPr/>
        </p:nvPicPr>
        <p:blipFill>
          <a:blip r:embed="rId2" cstate="print"/>
          <a:stretch/>
        </p:blipFill>
        <p:spPr>
          <a:xfrm>
            <a:off x="1912320" y="1767600"/>
            <a:ext cx="6249600" cy="4986360"/>
          </a:xfrm>
          <a:prstGeom prst="rect">
            <a:avLst/>
          </a:prstGeom>
          <a:ln>
            <a:noFill/>
          </a:ln>
        </p:spPr>
      </p:pic>
      <p:pic>
        <p:nvPicPr>
          <p:cNvPr id="38" name="Рисунок 37"/>
          <p:cNvPicPr/>
          <p:nvPr/>
        </p:nvPicPr>
        <p:blipFill>
          <a:blip r:embed="rId2" cstate="print"/>
          <a:stretch/>
        </p:blipFill>
        <p:spPr>
          <a:xfrm>
            <a:off x="1912320" y="1767600"/>
            <a:ext cx="6249600" cy="4986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3280" y="261720"/>
            <a:ext cx="9067680" cy="1339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uk-UA" sz="4400" spc="-1">
                <a:latin typeface="Arial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67680" cy="4986360"/>
          </a:xfrm>
          <a:prstGeom prst="rect">
            <a:avLst/>
          </a:prstGeom>
        </p:spPr>
        <p:txBody>
          <a:bodyPr lIns="0" tIns="0" rIns="0" bIns="0"/>
          <a:lstStyle/>
          <a:p>
            <a:pPr marL="430200" indent="-324000">
              <a:buSzPct val="45000"/>
              <a:buFont typeface="Wingdings" charset="2"/>
              <a:buChar char=""/>
            </a:pPr>
            <a:r>
              <a:rPr lang="uk-UA" sz="3200" spc="-1">
                <a:latin typeface="Arial"/>
              </a:rPr>
              <a:t>Для правки структуры щёлкните мышью</a:t>
            </a:r>
            <a:endParaRPr/>
          </a:p>
          <a:p>
            <a:pPr marL="861840" lvl="1" indent="-285840">
              <a:buSzPct val="75000"/>
              <a:buFont typeface="Symbol" charset="2"/>
              <a:buChar char=""/>
            </a:pPr>
            <a:r>
              <a:rPr lang="uk-UA" sz="2800" spc="-1">
                <a:latin typeface="Arial"/>
              </a:rPr>
              <a:t>Второй уровень структуры</a:t>
            </a:r>
            <a:endParaRPr/>
          </a:p>
          <a:p>
            <a:pPr marL="1293480" lvl="2" indent="-215640">
              <a:buSzPct val="45000"/>
              <a:buFont typeface="Wingdings" charset="2"/>
              <a:buChar char=""/>
            </a:pPr>
            <a:r>
              <a:rPr lang="uk-UA" sz="2400" spc="-1">
                <a:latin typeface="Arial"/>
              </a:rPr>
              <a:t>Третий уровень структуры</a:t>
            </a:r>
            <a:endParaRPr/>
          </a:p>
          <a:p>
            <a:pPr marL="1725480" lvl="3" indent="-214200">
              <a:buSzPct val="75000"/>
              <a:buFont typeface="Symbol" charset="2"/>
              <a:buChar char=""/>
            </a:pPr>
            <a:r>
              <a:rPr lang="uk-UA" sz="2000" spc="-1">
                <a:latin typeface="Arial"/>
              </a:rPr>
              <a:t>Четвёртый уровень структуры</a:t>
            </a:r>
            <a:endParaRPr/>
          </a:p>
          <a:p>
            <a:pPr marL="2157120" lvl="4" indent="-215640">
              <a:buSzPct val="45000"/>
              <a:buFont typeface="Wingdings" charset="2"/>
              <a:buChar char=""/>
            </a:pPr>
            <a:r>
              <a:rPr lang="uk-UA" sz="2000" spc="-1">
                <a:latin typeface="Arial"/>
              </a:rPr>
              <a:t>Пятый уровень структуры</a:t>
            </a:r>
            <a:endParaRPr/>
          </a:p>
          <a:p>
            <a:pPr marL="2157120" lvl="5" indent="-215640">
              <a:buSzPct val="45000"/>
              <a:buFont typeface="Wingdings" charset="2"/>
              <a:buChar char=""/>
            </a:pPr>
            <a:r>
              <a:rPr lang="uk-UA" sz="2000" spc="-1">
                <a:latin typeface="Arial"/>
              </a:rPr>
              <a:t>Шестой уровень структуры</a:t>
            </a:r>
            <a:endParaRPr/>
          </a:p>
          <a:p>
            <a:pPr marL="2157120" lvl="6" indent="-215640">
              <a:buSzPct val="45000"/>
              <a:buFont typeface="Wingdings" charset="2"/>
              <a:buChar char=""/>
            </a:pPr>
            <a:r>
              <a:rPr lang="uk-UA" sz="2000" spc="-1">
                <a:latin typeface="Arial"/>
              </a:rPr>
              <a:t>Седьмой уровень структуры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2920" y="6886440"/>
            <a:ext cx="2344680" cy="5176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uk-UA" sz="1800" spc="-1">
                <a:latin typeface="Arial"/>
              </a:rPr>
              <a:t> 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8080" y="6886440"/>
            <a:ext cx="3192480" cy="5176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uk-UA" sz="1800" spc="-1">
                <a:latin typeface="Arial"/>
              </a:rPr>
              <a:t> 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720" y="6886440"/>
            <a:ext cx="2345040" cy="517680"/>
          </a:xfrm>
          <a:prstGeom prst="rect">
            <a:avLst/>
          </a:prstGeom>
        </p:spPr>
        <p:txBody>
          <a:bodyPr lIns="0" tIns="0" rIns="0" bIns="0"/>
          <a:lstStyle/>
          <a:p>
            <a:fld id="{613AE521-158D-4C83-A677-BD8D5210C3EB}" type="slidenum">
              <a:rPr lang="uk-UA" sz="1800" spc="-1">
                <a:latin typeface="Arial"/>
              </a:rPr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Shape 1"/>
          <p:cNvSpPr txBox="1"/>
          <p:nvPr/>
        </p:nvSpPr>
        <p:spPr>
          <a:xfrm>
            <a:off x="468280" y="2493953"/>
            <a:ext cx="9069480" cy="288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Odesa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National Medical University</a:t>
            </a:r>
            <a:endParaRPr lang="uk-UA" sz="2400" dirty="0" smtClean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Department of Internal Medicine 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2</a:t>
            </a:r>
          </a:p>
          <a:p>
            <a:pPr algn="ctr">
              <a:lnSpc>
                <a:spcPct val="93000"/>
              </a:lnSpc>
            </a:pPr>
            <a:endParaRPr lang="uk-UA" sz="4400" b="1" spc="-1" dirty="0" smtClean="0">
              <a:latin typeface="Arial"/>
            </a:endParaRPr>
          </a:p>
          <a:p>
            <a:pPr algn="ctr">
              <a:lnSpc>
                <a:spcPct val="93000"/>
              </a:lnSpc>
            </a:pPr>
            <a:endParaRPr lang="uk-UA" sz="4400" b="1" spc="-1" dirty="0" smtClean="0">
              <a:latin typeface="Arial"/>
            </a:endParaRPr>
          </a:p>
          <a:p>
            <a:pPr algn="ctr">
              <a:lnSpc>
                <a:spcPct val="93000"/>
              </a:lnSpc>
            </a:pPr>
            <a:endParaRPr lang="uk-UA" sz="4400" b="1" spc="-1" dirty="0" smtClean="0">
              <a:latin typeface="Arial"/>
            </a:endParaRPr>
          </a:p>
          <a:p>
            <a:pPr algn="ctr">
              <a:lnSpc>
                <a:spcPct val="93000"/>
              </a:lnSpc>
            </a:pPr>
            <a:r>
              <a:rPr lang="en-US" sz="2800" b="1" dirty="0" smtClean="0"/>
              <a:t>Emergency conditions in cardiovascular diseases.  Treatment algorithm for a patient with</a:t>
            </a:r>
            <a:endParaRPr lang="ru-RU" sz="2800" b="1" dirty="0" smtClean="0"/>
          </a:p>
          <a:p>
            <a:pPr algn="ctr">
              <a:lnSpc>
                <a:spcPct val="93000"/>
              </a:lnSpc>
            </a:pPr>
            <a:r>
              <a:rPr lang="en-US" sz="2800" b="1" spc="-1" dirty="0" smtClean="0">
                <a:latin typeface="Arial"/>
              </a:rPr>
              <a:t>complicated hypertensive crisis</a:t>
            </a:r>
          </a:p>
          <a:p>
            <a:pPr algn="ctr">
              <a:lnSpc>
                <a:spcPct val="93000"/>
              </a:lnSpc>
            </a:pPr>
            <a:endParaRPr lang="en-US" sz="2800" b="1" spc="-1" dirty="0" smtClean="0">
              <a:latin typeface="Arial"/>
            </a:endParaRPr>
          </a:p>
          <a:p>
            <a:pPr algn="ctr">
              <a:lnSpc>
                <a:spcPct val="93000"/>
              </a:lnSpc>
            </a:pPr>
            <a:endParaRPr lang="en-US" sz="2800" b="1" spc="-1" dirty="0" smtClean="0">
              <a:latin typeface="Arial"/>
            </a:endParaRPr>
          </a:p>
          <a:p>
            <a:pPr algn="ctr">
              <a:lnSpc>
                <a:spcPct val="93000"/>
              </a:lnSpc>
            </a:pPr>
            <a:endParaRPr lang="en-US" sz="2800" b="1" spc="-1" dirty="0" smtClean="0">
              <a:latin typeface="Arial"/>
            </a:endParaRPr>
          </a:p>
          <a:p>
            <a:pPr algn="ctr">
              <a:lnSpc>
                <a:spcPct val="93000"/>
              </a:lnSpc>
            </a:pPr>
            <a:endParaRPr lang="en-US" sz="2800" b="1" spc="-1" dirty="0" smtClean="0">
              <a:latin typeface="Arial"/>
            </a:endParaRPr>
          </a:p>
          <a:p>
            <a:pPr algn="ctr">
              <a:lnSpc>
                <a:spcPct val="93000"/>
              </a:lnSpc>
            </a:pPr>
            <a:r>
              <a:rPr lang="en-US" sz="2400" spc="-1" dirty="0" smtClean="0">
                <a:latin typeface="Arial"/>
              </a:rPr>
              <a:t>2023-2024</a:t>
            </a:r>
          </a:p>
          <a:p>
            <a:pPr algn="ctr">
              <a:lnSpc>
                <a:spcPct val="93000"/>
              </a:lnSpc>
            </a:pPr>
            <a:endParaRPr lang="en-US" sz="2400" spc="-1" dirty="0" smtClean="0">
              <a:latin typeface="Arial"/>
            </a:endParaRPr>
          </a:p>
          <a:p>
            <a:pPr algn="ctr">
              <a:lnSpc>
                <a:spcPct val="93000"/>
              </a:lnSpc>
            </a:pPr>
            <a:endParaRPr lang="uk-UA" sz="2400" spc="-1" dirty="0" smtClean="0">
              <a:latin typeface="Arial"/>
            </a:endParaRPr>
          </a:p>
          <a:p>
            <a:pPr algn="ctr">
              <a:lnSpc>
                <a:spcPct val="93000"/>
              </a:lnSpc>
            </a:pPr>
            <a:endParaRPr/>
          </a:p>
        </p:txBody>
      </p:sp>
      <p:sp>
        <p:nvSpPr>
          <p:cNvPr id="47" name="TextShape 2"/>
          <p:cNvSpPr txBox="1"/>
          <p:nvPr/>
        </p:nvSpPr>
        <p:spPr>
          <a:xfrm>
            <a:off x="360000" y="3408120"/>
            <a:ext cx="9575640" cy="37623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lnSpc>
                <a:spcPct val="95000"/>
              </a:lnSpc>
            </a:pPr>
            <a:r>
              <a:rPr lang="en-GB" sz="2600" b="1" spc="-1" dirty="0">
                <a:latin typeface="Times New Roman"/>
              </a:rPr>
              <a:t> </a:t>
            </a:r>
            <a:endParaRPr/>
          </a:p>
          <a:p>
            <a:pPr algn="r">
              <a:lnSpc>
                <a:spcPct val="95000"/>
              </a:lnSpc>
            </a:pPr>
            <a:r>
              <a:rPr lang="en-GB" sz="2600" b="1" spc="-1" dirty="0">
                <a:latin typeface="Times New Roman"/>
              </a:rPr>
              <a:t> </a:t>
            </a:r>
            <a:endParaRPr/>
          </a:p>
          <a:p>
            <a:pPr algn="r">
              <a:lnSpc>
                <a:spcPct val="95000"/>
              </a:lnSpc>
            </a:pPr>
            <a:r>
              <a:rPr lang="en-GB" sz="2600" b="1" spc="-1" dirty="0">
                <a:latin typeface="Times New Roman"/>
              </a:rPr>
              <a:t> </a:t>
            </a:r>
            <a:endParaRPr/>
          </a:p>
          <a:p>
            <a:pPr algn="r">
              <a:lnSpc>
                <a:spcPct val="95000"/>
              </a:lnSpc>
            </a:pPr>
            <a:r>
              <a:rPr lang="en-GB" sz="2600" b="1" spc="-1" dirty="0">
                <a:latin typeface="Times New Roman"/>
              </a:rPr>
              <a:t> </a:t>
            </a:r>
            <a:endParaRPr/>
          </a:p>
          <a:p>
            <a:pPr algn="r">
              <a:lnSpc>
                <a:spcPct val="95000"/>
              </a:lnSpc>
            </a:pPr>
            <a:r>
              <a:rPr lang="uk-UA" sz="2600" b="1" spc="-1" dirty="0" smtClean="0">
                <a:latin typeface="Times New Roman"/>
              </a:rPr>
              <a:t> </a:t>
            </a:r>
            <a:endParaRPr smtClean="0"/>
          </a:p>
          <a:p>
            <a:pPr algn="ctr">
              <a:lnSpc>
                <a:spcPct val="95000"/>
              </a:lnSpc>
            </a:pPr>
            <a:r>
              <a:rPr lang="en-GB" sz="2600" b="1" spc="-1" dirty="0" smtClean="0">
                <a:latin typeface="Times New Roman"/>
              </a:rPr>
              <a:t> </a:t>
            </a:r>
            <a:r>
              <a:rPr lang="ru-RU" sz="2600" b="1" spc="-1" dirty="0" smtClean="0">
                <a:latin typeface="Times New Roman"/>
              </a:rPr>
              <a:t>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dirty="0" smtClean="0">
                <a:solidFill>
                  <a:srgbClr val="002060"/>
                </a:solidFill>
              </a:rPr>
              <a:t>                               </a:t>
            </a:r>
            <a:r>
              <a:rPr lang="en-US" sz="2800" dirty="0" smtClean="0">
                <a:solidFill>
                  <a:srgbClr val="002060"/>
                </a:solidFill>
              </a:rPr>
              <a:t>Patient N</a:t>
            </a:r>
            <a:r>
              <a:rPr lang="uk-UA" sz="2800" dirty="0" smtClean="0">
                <a:solidFill>
                  <a:srgbClr val="002060"/>
                </a:solidFill>
              </a:rPr>
              <a:t>. 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539718" y="3708399"/>
            <a:ext cx="9067680" cy="1341000"/>
          </a:xfrm>
        </p:spPr>
        <p:txBody>
          <a:bodyPr/>
          <a:lstStyle/>
          <a:p>
            <a:r>
              <a:rPr lang="ru-RU" sz="2000" dirty="0" smtClean="0"/>
              <a:t>     </a:t>
            </a:r>
            <a:r>
              <a:rPr lang="en-US" sz="2000" dirty="0" smtClean="0"/>
              <a:t>The 64-year-old patient complained of a headache in the occipital region</a:t>
            </a:r>
            <a:r>
              <a:rPr lang="uk-UA" sz="2000" dirty="0" smtClean="0"/>
              <a:t>,</a:t>
            </a:r>
            <a:r>
              <a:rPr lang="en-US" sz="2000" dirty="0" smtClean="0"/>
              <a:t> dizziness</a:t>
            </a:r>
            <a:r>
              <a:rPr lang="uk-UA" sz="2000" dirty="0" smtClean="0"/>
              <a:t>, </a:t>
            </a:r>
            <a:r>
              <a:rPr lang="en-US" sz="2000" dirty="0" smtClean="0"/>
              <a:t>nausea</a:t>
            </a:r>
            <a:r>
              <a:rPr lang="uk-UA" sz="2000" dirty="0" smtClean="0"/>
              <a:t>,</a:t>
            </a:r>
            <a:r>
              <a:rPr lang="en-US" sz="2000" dirty="0" smtClean="0"/>
              <a:t> noise in the head</a:t>
            </a:r>
            <a:r>
              <a:rPr lang="uk-UA" sz="2000" dirty="0" smtClean="0"/>
              <a:t>.</a:t>
            </a:r>
            <a:r>
              <a:rPr lang="ru-RU" sz="2000" dirty="0" smtClean="0"/>
              <a:t> </a:t>
            </a:r>
            <a:endParaRPr lang="en-US" sz="2000" dirty="0" smtClean="0"/>
          </a:p>
          <a:p>
            <a:r>
              <a:rPr lang="en-US" sz="2000" dirty="0"/>
              <a:t> </a:t>
            </a:r>
            <a:r>
              <a:rPr lang="en-US" sz="2000" dirty="0" smtClean="0"/>
              <a:t>     The patient has hypertension for 9 years</a:t>
            </a:r>
            <a:r>
              <a:rPr lang="uk-UA" sz="2000" dirty="0" smtClean="0"/>
              <a:t>,</a:t>
            </a:r>
            <a:r>
              <a:rPr lang="en-US" sz="2000" dirty="0" smtClean="0"/>
              <a:t> routinely takes </a:t>
            </a:r>
            <a:r>
              <a:rPr lang="en-US" sz="2000" dirty="0" err="1" smtClean="0"/>
              <a:t>ramipril</a:t>
            </a:r>
            <a:r>
              <a:rPr lang="en-US" sz="2000" dirty="0" smtClean="0"/>
              <a:t> and </a:t>
            </a:r>
            <a:r>
              <a:rPr lang="en-US" sz="2000" dirty="0" err="1" smtClean="0"/>
              <a:t>amlodipine</a:t>
            </a:r>
            <a:r>
              <a:rPr lang="uk-UA" sz="2000" dirty="0" smtClean="0"/>
              <a:t>. </a:t>
            </a:r>
            <a:r>
              <a:rPr lang="en-US" sz="2000" dirty="0" smtClean="0"/>
              <a:t>The patient sought medical help due to a rise in pressure up to 216</a:t>
            </a:r>
            <a:r>
              <a:rPr lang="uk-UA" sz="2000" dirty="0" smtClean="0"/>
              <a:t>/114</a:t>
            </a:r>
            <a:r>
              <a:rPr lang="en-US" sz="2000" dirty="0" smtClean="0"/>
              <a:t> mm Hg</a:t>
            </a:r>
            <a:r>
              <a:rPr lang="uk-UA" sz="2000" dirty="0" smtClean="0"/>
              <a:t>.</a:t>
            </a:r>
            <a:r>
              <a:rPr lang="en-US" sz="2000" dirty="0" smtClean="0"/>
              <a:t> The patient developed vomiting</a:t>
            </a:r>
            <a:r>
              <a:rPr lang="uk-UA" sz="2000" dirty="0" smtClean="0"/>
              <a:t>,</a:t>
            </a:r>
            <a:r>
              <a:rPr lang="en-US" sz="2000" dirty="0" smtClean="0"/>
              <a:t> darkening before the eyes</a:t>
            </a:r>
            <a:r>
              <a:rPr lang="uk-UA" sz="2000" dirty="0" smtClean="0"/>
              <a:t>,</a:t>
            </a:r>
            <a:r>
              <a:rPr lang="en-US" sz="2000" dirty="0" smtClean="0"/>
              <a:t> </a:t>
            </a:r>
            <a:endParaRPr lang="ru-RU" sz="2000" dirty="0" smtClean="0"/>
          </a:p>
          <a:p>
            <a:r>
              <a:rPr lang="en-US" sz="2000" dirty="0" smtClean="0"/>
              <a:t>the pressure remained at the level of 184</a:t>
            </a:r>
            <a:r>
              <a:rPr lang="uk-UA" sz="2000" dirty="0" smtClean="0"/>
              <a:t>/</a:t>
            </a:r>
            <a:r>
              <a:rPr lang="en-US" sz="2000" dirty="0" smtClean="0"/>
              <a:t>102 mm Hg</a:t>
            </a:r>
            <a:r>
              <a:rPr lang="uk-UA" sz="2000" dirty="0" smtClean="0"/>
              <a:t> </a:t>
            </a:r>
            <a:r>
              <a:rPr lang="en-US" sz="2000" dirty="0" smtClean="0"/>
              <a:t>after using intravenous </a:t>
            </a:r>
            <a:r>
              <a:rPr lang="en-US" sz="2000" dirty="0" err="1" smtClean="0"/>
              <a:t>furosemide</a:t>
            </a:r>
            <a:r>
              <a:rPr lang="uk-UA" sz="2000" dirty="0" smtClean="0"/>
              <a:t>,</a:t>
            </a:r>
            <a:r>
              <a:rPr lang="en-US" sz="2000" dirty="0" smtClean="0"/>
              <a:t> magnesium sulfate and oral </a:t>
            </a:r>
            <a:r>
              <a:rPr lang="en-US" sz="2000" dirty="0" err="1" smtClean="0"/>
              <a:t>captopril</a:t>
            </a:r>
            <a:r>
              <a:rPr lang="uk-UA" sz="2000" dirty="0" smtClean="0"/>
              <a:t>, </a:t>
            </a:r>
            <a:r>
              <a:rPr lang="en-US" sz="2000" dirty="0" smtClean="0"/>
              <a:t>therefore the patient was hospitalized in the therapeutic department</a:t>
            </a:r>
            <a:r>
              <a:rPr lang="uk-UA" sz="2000" dirty="0" smtClean="0"/>
              <a:t>.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 </a:t>
            </a:r>
            <a:r>
              <a:rPr lang="en-US" sz="2000" dirty="0" smtClean="0"/>
              <a:t>During an objective examination the patient is contact</a:t>
            </a:r>
            <a:r>
              <a:rPr lang="uk-UA" sz="2000" dirty="0" smtClean="0"/>
              <a:t>,</a:t>
            </a:r>
            <a:r>
              <a:rPr lang="en-US" sz="2000" dirty="0" smtClean="0"/>
              <a:t> adequate</a:t>
            </a:r>
            <a:r>
              <a:rPr lang="uk-UA" sz="2000" dirty="0" smtClean="0"/>
              <a:t>,</a:t>
            </a:r>
            <a:r>
              <a:rPr lang="en-US" sz="2000" dirty="0" smtClean="0"/>
              <a:t> consciousness is clear</a:t>
            </a:r>
            <a:r>
              <a:rPr lang="uk-UA" sz="2000" dirty="0" smtClean="0"/>
              <a:t>.</a:t>
            </a:r>
            <a:r>
              <a:rPr lang="en-US" sz="2000" dirty="0" smtClean="0"/>
              <a:t> The skin of the face and neck is hyperemic</a:t>
            </a:r>
            <a:r>
              <a:rPr lang="uk-UA" sz="2000" dirty="0" smtClean="0"/>
              <a:t>.</a:t>
            </a:r>
            <a:r>
              <a:rPr lang="en-US" sz="2000" dirty="0" smtClean="0"/>
              <a:t> The left border of relative cardiac dullness is shifted to the left by 2 cm</a:t>
            </a:r>
            <a:r>
              <a:rPr lang="uk-UA" sz="2000" dirty="0" smtClean="0"/>
              <a:t>.</a:t>
            </a:r>
            <a:r>
              <a:rPr lang="en-US" sz="2000" dirty="0" smtClean="0"/>
              <a:t> Heart sounds</a:t>
            </a:r>
            <a:r>
              <a:rPr lang="ru-RU" sz="2000" dirty="0" smtClean="0"/>
              <a:t> </a:t>
            </a:r>
            <a:r>
              <a:rPr lang="en-US" sz="2000" dirty="0" smtClean="0"/>
              <a:t> are dull</a:t>
            </a:r>
            <a:r>
              <a:rPr lang="uk-UA" sz="2000" dirty="0" smtClean="0"/>
              <a:t>,</a:t>
            </a:r>
            <a:r>
              <a:rPr lang="en-US" sz="2000" dirty="0" smtClean="0"/>
              <a:t> rhythmic</a:t>
            </a:r>
            <a:r>
              <a:rPr lang="uk-UA" sz="2000" dirty="0" smtClean="0"/>
              <a:t>,</a:t>
            </a:r>
            <a:r>
              <a:rPr lang="en-US" sz="2000" dirty="0" smtClean="0"/>
              <a:t> accent 2 tones over the aorta</a:t>
            </a:r>
            <a:r>
              <a:rPr lang="uk-UA" sz="2000" dirty="0" smtClean="0"/>
              <a:t>.  </a:t>
            </a:r>
            <a:r>
              <a:rPr lang="en-US" sz="2000" dirty="0" smtClean="0"/>
              <a:t>Heart rate 86 beats per minute</a:t>
            </a:r>
            <a:r>
              <a:rPr lang="uk-UA" sz="2000" dirty="0" smtClean="0"/>
              <a:t>.</a:t>
            </a:r>
            <a:r>
              <a:rPr lang="en-US" sz="2000" dirty="0" smtClean="0"/>
              <a:t> </a:t>
            </a:r>
            <a:r>
              <a:rPr lang="en-US" sz="2000" dirty="0" err="1" smtClean="0"/>
              <a:t>Pastosity</a:t>
            </a:r>
            <a:r>
              <a:rPr lang="en-US" sz="2000" dirty="0" smtClean="0"/>
              <a:t> of legs and feet</a:t>
            </a:r>
            <a:r>
              <a:rPr lang="uk-UA" sz="2000" dirty="0" smtClean="0"/>
              <a:t>. 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</a:t>
            </a:r>
            <a:r>
              <a:rPr lang="en-US" sz="2000" dirty="0" smtClean="0"/>
              <a:t>The patient`s condition worsened an hour later</a:t>
            </a:r>
            <a:r>
              <a:rPr lang="uk-UA" sz="2000" dirty="0" smtClean="0"/>
              <a:t>,</a:t>
            </a:r>
            <a:r>
              <a:rPr lang="en-US" sz="2000" dirty="0" smtClean="0"/>
              <a:t> the patient had a feeling of loss of consciousness</a:t>
            </a:r>
            <a:r>
              <a:rPr lang="uk-UA" sz="2000" dirty="0" smtClean="0"/>
              <a:t>.</a:t>
            </a:r>
            <a:r>
              <a:rPr lang="en-US" sz="2000" dirty="0" smtClean="0"/>
              <a:t> numbness of the left  arm and leg</a:t>
            </a:r>
            <a:r>
              <a:rPr lang="uk-UA" sz="2000" dirty="0" smtClean="0"/>
              <a:t>,</a:t>
            </a:r>
            <a:r>
              <a:rPr lang="en-US" sz="2000" dirty="0" smtClean="0"/>
              <a:t> walking</a:t>
            </a:r>
            <a:r>
              <a:rPr lang="uk-UA" sz="2000" dirty="0" smtClean="0"/>
              <a:t>.</a:t>
            </a:r>
            <a:r>
              <a:rPr lang="en-US" sz="2000" dirty="0" smtClean="0"/>
              <a:t>disorder</a:t>
            </a:r>
            <a:r>
              <a:rPr lang="uk-UA" sz="2000" dirty="0" smtClean="0"/>
              <a:t>.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  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</a:t>
            </a:r>
            <a:r>
              <a:rPr lang="uk-UA" sz="3200" dirty="0" smtClean="0"/>
              <a:t> </a:t>
            </a:r>
            <a:r>
              <a:rPr lang="en-US" sz="3200" dirty="0" smtClean="0"/>
              <a:t>Definition of hypertensive crisis</a:t>
            </a:r>
            <a:r>
              <a:rPr lang="uk-UA" sz="3200" dirty="0" smtClean="0"/>
              <a:t> </a:t>
            </a:r>
            <a:br>
              <a:rPr lang="uk-UA" sz="3200" dirty="0" smtClean="0"/>
            </a:br>
            <a:r>
              <a:rPr lang="uk-UA" sz="3200" dirty="0"/>
              <a:t> </a:t>
            </a:r>
            <a:r>
              <a:rPr lang="uk-UA" sz="3200" dirty="0" smtClean="0"/>
              <a:t>                      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539718" y="2351077"/>
            <a:ext cx="9067680" cy="1341000"/>
          </a:xfrm>
        </p:spPr>
        <p:txBody>
          <a:bodyPr/>
          <a:lstStyle/>
          <a:p>
            <a:r>
              <a:rPr lang="uk-UA" dirty="0" smtClean="0"/>
              <a:t>  </a:t>
            </a:r>
            <a:endParaRPr lang="en-US" dirty="0" smtClean="0"/>
          </a:p>
          <a:p>
            <a:r>
              <a:rPr lang="uk-UA" dirty="0" smtClean="0"/>
              <a:t> </a:t>
            </a:r>
            <a:endParaRPr lang="en-US" dirty="0" smtClean="0"/>
          </a:p>
          <a:p>
            <a:endParaRPr lang="en-US" sz="2000" b="1" dirty="0"/>
          </a:p>
          <a:p>
            <a:endParaRPr lang="en-US" sz="2000" b="1" dirty="0" smtClean="0"/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         </a:t>
            </a:r>
            <a:r>
              <a:rPr lang="en-US" sz="2000" b="1" dirty="0" smtClean="0"/>
              <a:t>Hypertensive crisis </a:t>
            </a:r>
            <a:r>
              <a:rPr lang="en-US" sz="2000" dirty="0" smtClean="0"/>
              <a:t>is a sudden significant increase in blood pressure </a:t>
            </a:r>
          </a:p>
          <a:p>
            <a:endParaRPr lang="en-US" sz="2000" dirty="0"/>
          </a:p>
          <a:p>
            <a:r>
              <a:rPr lang="en-US" sz="2000" dirty="0" smtClean="0"/>
              <a:t>   from normal or elevated levels</a:t>
            </a:r>
            <a:r>
              <a:rPr lang="uk-UA" sz="2000" dirty="0" smtClean="0"/>
              <a:t>,</a:t>
            </a:r>
            <a:r>
              <a:rPr lang="en-US" sz="2000" dirty="0" smtClean="0"/>
              <a:t> which is almost always accompanied by the </a:t>
            </a:r>
          </a:p>
          <a:p>
            <a:endParaRPr lang="en-US" sz="2000" dirty="0"/>
          </a:p>
          <a:p>
            <a:r>
              <a:rPr lang="en-US" sz="2000" dirty="0" smtClean="0"/>
              <a:t>   appearance or intensification of disorders of the target organs or the </a:t>
            </a:r>
          </a:p>
          <a:p>
            <a:endParaRPr lang="en-US" sz="2000" dirty="0"/>
          </a:p>
          <a:p>
            <a:r>
              <a:rPr lang="en-US" sz="2000" dirty="0" smtClean="0"/>
              <a:t>   autonomic nervous system</a:t>
            </a:r>
            <a:r>
              <a:rPr lang="uk-UA" sz="2000" dirty="0" smtClean="0"/>
              <a:t>.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</a:t>
            </a:r>
            <a:endParaRPr lang="uk-UA" sz="2000" dirty="0"/>
          </a:p>
          <a:p>
            <a:r>
              <a:rPr lang="uk-UA" sz="2000" dirty="0" smtClean="0"/>
              <a:t> </a:t>
            </a:r>
            <a:endParaRPr lang="ru-R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Shape 1"/>
          <p:cNvSpPr txBox="1"/>
          <p:nvPr/>
        </p:nvSpPr>
        <p:spPr>
          <a:xfrm>
            <a:off x="502920" y="345600"/>
            <a:ext cx="9070920" cy="1171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93000"/>
              </a:lnSpc>
            </a:pPr>
            <a:r>
              <a:rPr lang="en-US" sz="2800" b="1" dirty="0" smtClean="0"/>
              <a:t>Classification of hypertensive crises</a:t>
            </a:r>
            <a:endParaRPr sz="2800" b="1" dirty="0"/>
          </a:p>
        </p:txBody>
      </p:sp>
      <p:sp>
        <p:nvSpPr>
          <p:cNvPr id="50" name="TextShape 2"/>
          <p:cNvSpPr txBox="1"/>
          <p:nvPr/>
        </p:nvSpPr>
        <p:spPr>
          <a:xfrm>
            <a:off x="0" y="1350945"/>
            <a:ext cx="9070920" cy="4899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marL="861840" lvl="1" indent="-285840">
              <a:lnSpc>
                <a:spcPct val="93000"/>
              </a:lnSpc>
              <a:buSzPct val="75000"/>
            </a:pPr>
            <a:r>
              <a:rPr lang="ru-RU" sz="2400" i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      </a:t>
            </a:r>
            <a:endParaRPr lang="en-US" sz="2400" i="1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Lucida Sans Unicode"/>
            </a:endParaRPr>
          </a:p>
          <a:p>
            <a:pPr marL="861840" lvl="1" indent="-285840">
              <a:lnSpc>
                <a:spcPct val="93000"/>
              </a:lnSpc>
              <a:buSzPct val="75000"/>
            </a:pPr>
            <a:endParaRPr lang="en-US" sz="2400" i="1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Lucida Sans Unicode"/>
            </a:endParaRPr>
          </a:p>
          <a:p>
            <a:pPr marL="861840" lvl="1" indent="-285840">
              <a:lnSpc>
                <a:spcPct val="93000"/>
              </a:lnSpc>
              <a:buSzPct val="75000"/>
            </a:pPr>
            <a:r>
              <a:rPr lang="en-US" sz="2400" i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    </a:t>
            </a:r>
            <a:r>
              <a:rPr lang="en-US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ea typeface="Lucida Sans Unicode"/>
                <a:cs typeface="Times New Roman" pitchFamily="18" charset="0"/>
              </a:rPr>
              <a:t>Depending on the presence or absence of target organ damage </a:t>
            </a:r>
          </a:p>
          <a:p>
            <a:pPr marL="861840" lvl="1" indent="-285840">
              <a:lnSpc>
                <a:spcPct val="93000"/>
              </a:lnSpc>
              <a:buSzPct val="75000"/>
            </a:pPr>
            <a:r>
              <a:rPr lang="en-US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ea typeface="Lucida Sans Unicode"/>
                <a:cs typeface="Times New Roman" pitchFamily="18" charset="0"/>
              </a:rPr>
              <a:t>    and the need for an urgent decrease in blood </a:t>
            </a:r>
            <a:r>
              <a:rPr lang="en-US" sz="24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ea typeface="Lucida Sans Unicode"/>
                <a:cs typeface="Times New Roman" pitchFamily="18" charset="0"/>
              </a:rPr>
              <a:t>pressure</a:t>
            </a:r>
            <a:r>
              <a:rPr lang="uk-UA" sz="24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ea typeface="Lucida Sans Unicode"/>
                <a:cs typeface="Times New Roman" pitchFamily="18" charset="0"/>
              </a:rPr>
              <a:t>,</a:t>
            </a:r>
            <a:r>
              <a:rPr lang="en-US" sz="24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ea typeface="Lucida Sans Unicode"/>
                <a:cs typeface="Times New Roman" pitchFamily="18" charset="0"/>
              </a:rPr>
              <a:t> </a:t>
            </a:r>
          </a:p>
          <a:p>
            <a:pPr marL="861840" lvl="1" indent="-285840">
              <a:lnSpc>
                <a:spcPct val="93000"/>
              </a:lnSpc>
              <a:buSzPct val="75000"/>
            </a:pPr>
            <a:r>
              <a:rPr lang="en-US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ea typeface="Lucida Sans Unicode"/>
                <a:cs typeface="Times New Roman" pitchFamily="18" charset="0"/>
              </a:rPr>
              <a:t>    </a:t>
            </a:r>
            <a:r>
              <a:rPr lang="en-US" sz="24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ea typeface="Lucida Sans Unicode"/>
                <a:cs typeface="Times New Roman" pitchFamily="18" charset="0"/>
              </a:rPr>
              <a:t>complicated and uncomplicated crises are </a:t>
            </a:r>
            <a:r>
              <a:rPr lang="en-US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ea typeface="Lucida Sans Unicode"/>
                <a:cs typeface="Times New Roman" pitchFamily="18" charset="0"/>
              </a:rPr>
              <a:t>distinguished</a:t>
            </a:r>
            <a:endParaRPr lang="ru-RU" sz="240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itchFamily="18" charset="0"/>
              <a:ea typeface="Lucida Sans Unicode"/>
              <a:cs typeface="Times New Roman" pitchFamily="18" charset="0"/>
            </a:endParaRPr>
          </a:p>
          <a:p>
            <a:pPr marL="861840" lvl="1" indent="-285840">
              <a:lnSpc>
                <a:spcPct val="93000"/>
              </a:lnSpc>
              <a:buSzPct val="75000"/>
            </a:pPr>
            <a:r>
              <a:rPr lang="ru-RU" sz="2400" i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      </a:t>
            </a:r>
            <a:r>
              <a:rPr lang="ar-SA" sz="3200" i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‏</a:t>
            </a:r>
          </a:p>
          <a:p>
            <a:pPr marL="1293480" lvl="2" indent="-215640">
              <a:lnSpc>
                <a:spcPct val="93000"/>
              </a:lnSpc>
              <a:buSzPct val="45000"/>
              <a:buFont typeface="Wingdings" charset="2"/>
              <a:buChar char=""/>
            </a:pPr>
            <a:r>
              <a:rPr lang="en-US" sz="20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Lucida Sans Unicode"/>
              </a:rPr>
              <a:t>Uncomplicated hypertensive crises – </a:t>
            </a: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Lucida Sans Unicode"/>
              </a:rPr>
              <a:t>without  acute or progressive damage to target organs</a:t>
            </a:r>
            <a:r>
              <a:rPr lang="uk-UA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Lucida Sans Unicode"/>
              </a:rPr>
              <a:t>,</a:t>
            </a: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Lucida Sans Unicode"/>
              </a:rPr>
              <a:t> pose a potential threat to the life of the patient and require a rapid (over several hours)  decrease in blood pressure</a:t>
            </a:r>
            <a:r>
              <a:rPr lang="uk-UA" sz="20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 </a:t>
            </a:r>
          </a:p>
          <a:p>
            <a:pPr marL="1293480" lvl="2" indent="-215640">
              <a:lnSpc>
                <a:spcPct val="93000"/>
              </a:lnSpc>
              <a:buSzPct val="45000"/>
              <a:buFont typeface="Wingdings" charset="2"/>
              <a:buChar char=""/>
            </a:pPr>
            <a:endParaRPr sz="2000" smtClean="0"/>
          </a:p>
          <a:p>
            <a:pPr marL="1293480" lvl="2" indent="-215640">
              <a:lnSpc>
                <a:spcPct val="93000"/>
              </a:lnSpc>
              <a:buSzPct val="45000"/>
              <a:buFont typeface="Wingdings" charset="2"/>
              <a:buChar char=""/>
            </a:pPr>
            <a:r>
              <a:rPr lang="en-US" sz="20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Complicated hypertensive crises – </a:t>
            </a:r>
            <a:r>
              <a:rPr lang="en-US" sz="20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manifested by signs of acute or progressive damage to target organs</a:t>
            </a:r>
            <a:r>
              <a:rPr lang="uk-UA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, </a:t>
            </a: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p</a:t>
            </a:r>
            <a:r>
              <a:rPr lang="en-US" sz="20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ose a direct threat to the life of the patient</a:t>
            </a:r>
            <a:r>
              <a:rPr lang="uk-UA" sz="20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,</a:t>
            </a:r>
            <a:r>
              <a:rPr lang="en-US" sz="20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 require an urgent decrease in blood pressure within one hour</a:t>
            </a:r>
            <a:r>
              <a:rPr lang="uk-UA" sz="20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.  </a:t>
            </a: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The patient is treated in an intensive care unit with the use of </a:t>
            </a:r>
            <a:r>
              <a:rPr lang="en-US" sz="20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parenteral</a:t>
            </a: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 antihypertensive drugs</a:t>
            </a:r>
            <a:r>
              <a:rPr lang="uk-UA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.</a:t>
            </a:r>
            <a:r>
              <a:rPr lang="uk-UA" sz="20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.</a:t>
            </a:r>
            <a:endParaRPr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    </a:t>
            </a:r>
            <a:r>
              <a:rPr lang="en-US" sz="2000" b="1" dirty="0" smtClean="0"/>
              <a:t>Mechanisms of development of hypertensive crisis complications </a:t>
            </a:r>
            <a:endParaRPr lang="ru-RU" sz="2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1012945" y="3351209"/>
            <a:ext cx="9067680" cy="1341000"/>
          </a:xfrm>
        </p:spPr>
        <p:txBody>
          <a:bodyPr/>
          <a:lstStyle/>
          <a:p>
            <a:r>
              <a:rPr lang="en-US" sz="2400" b="1" dirty="0" smtClean="0"/>
              <a:t>  </a:t>
            </a:r>
            <a:r>
              <a:rPr lang="uk-UA" sz="2400" b="1" dirty="0" smtClean="0"/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Stroke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one of the most severe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compliccations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of a hypertensive crisis</a:t>
            </a:r>
            <a:r>
              <a:rPr lang="uk-UA" sz="2000" dirty="0" smtClean="0"/>
              <a:t>.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</a:t>
            </a:r>
            <a:r>
              <a:rPr lang="en-US" sz="2000" dirty="0" smtClean="0"/>
              <a:t>When the average arterial pressure rises above 150-180 mm Hg</a:t>
            </a:r>
            <a:r>
              <a:rPr lang="uk-UA" sz="2000" dirty="0" smtClean="0"/>
              <a:t>,</a:t>
            </a:r>
            <a:r>
              <a:rPr lang="en-US" sz="2000" dirty="0" smtClean="0"/>
              <a:t> the mechanisms of </a:t>
            </a:r>
            <a:r>
              <a:rPr lang="en-US" sz="2000" dirty="0" err="1" smtClean="0"/>
              <a:t>autoregulation</a:t>
            </a:r>
            <a:r>
              <a:rPr lang="en-US" sz="2000" dirty="0" smtClean="0"/>
              <a:t> in the vessels of he brain do not work</a:t>
            </a:r>
            <a:r>
              <a:rPr lang="uk-UA" sz="2000" dirty="0" smtClean="0"/>
              <a:t>. </a:t>
            </a:r>
            <a:r>
              <a:rPr lang="en-US" sz="2000" dirty="0" smtClean="0"/>
              <a:t>As a </a:t>
            </a:r>
          </a:p>
          <a:p>
            <a:r>
              <a:rPr lang="en-US" sz="2000" dirty="0"/>
              <a:t>r</a:t>
            </a:r>
            <a:r>
              <a:rPr lang="en-US" sz="2000" dirty="0" smtClean="0"/>
              <a:t>esult</a:t>
            </a:r>
            <a:r>
              <a:rPr lang="uk-UA" sz="2000" dirty="0" smtClean="0"/>
              <a:t>,</a:t>
            </a:r>
            <a:r>
              <a:rPr lang="en-US" sz="2000" dirty="0" smtClean="0"/>
              <a:t> the passive increase in blood flow dependent on blood pressure </a:t>
            </a:r>
          </a:p>
          <a:p>
            <a:r>
              <a:rPr lang="en-US" sz="2000" dirty="0" smtClean="0"/>
              <a:t>leads to an increase in the permeability of cerebral arterioles and capillaries</a:t>
            </a:r>
            <a:r>
              <a:rPr lang="uk-UA" sz="2000" dirty="0" smtClean="0"/>
              <a:t>.</a:t>
            </a:r>
            <a:endParaRPr lang="en-US" sz="2000" dirty="0" smtClean="0"/>
          </a:p>
          <a:p>
            <a:r>
              <a:rPr lang="en-US" sz="2000" dirty="0" smtClean="0"/>
              <a:t>This leads to the development of cerebral edema and </a:t>
            </a:r>
            <a:r>
              <a:rPr lang="en-US" sz="2000" dirty="0" err="1" smtClean="0"/>
              <a:t>microhemorrhages</a:t>
            </a:r>
            <a:r>
              <a:rPr lang="uk-UA" sz="2000" dirty="0" smtClean="0"/>
              <a:t>.</a:t>
            </a:r>
          </a:p>
          <a:p>
            <a:r>
              <a:rPr lang="en-US" sz="2000" dirty="0" smtClean="0"/>
              <a:t>The edema compresses the capillaries and leads to impaired cerebral</a:t>
            </a:r>
          </a:p>
          <a:p>
            <a:r>
              <a:rPr lang="en-US" sz="2000" dirty="0"/>
              <a:t>c</a:t>
            </a:r>
            <a:r>
              <a:rPr lang="en-US" sz="2000" dirty="0" smtClean="0"/>
              <a:t>irculation</a:t>
            </a:r>
            <a:r>
              <a:rPr lang="uk-UA" sz="2000" dirty="0" smtClean="0"/>
              <a:t>,</a:t>
            </a:r>
            <a:r>
              <a:rPr lang="en-US" sz="2000" dirty="0" smtClean="0"/>
              <a:t> the development of local and generalized cerebral ischemia</a:t>
            </a:r>
            <a:r>
              <a:rPr lang="uk-UA" sz="2000" dirty="0" smtClean="0"/>
              <a:t>.</a:t>
            </a:r>
            <a:endParaRPr lang="en-US" sz="2000" dirty="0" smtClean="0"/>
          </a:p>
          <a:p>
            <a:r>
              <a:rPr lang="en-US" sz="2000" dirty="0"/>
              <a:t> </a:t>
            </a:r>
            <a:r>
              <a:rPr lang="en-US" sz="2000" dirty="0" smtClean="0"/>
              <a:t>    The sudden increase in blood pressure also leads to a spontaneous </a:t>
            </a:r>
            <a:endParaRPr lang="en-US" sz="2000" dirty="0"/>
          </a:p>
          <a:p>
            <a:r>
              <a:rPr lang="en-US" sz="2000" dirty="0" smtClean="0"/>
              <a:t>Increase in </a:t>
            </a:r>
            <a:r>
              <a:rPr lang="en-US" sz="2000" dirty="0" err="1" smtClean="0"/>
              <a:t>afterload</a:t>
            </a:r>
            <a:r>
              <a:rPr lang="uk-UA" sz="2000" dirty="0" smtClean="0"/>
              <a:t>,</a:t>
            </a:r>
            <a:r>
              <a:rPr lang="en-US" sz="2000" dirty="0" smtClean="0"/>
              <a:t> an increase in left ventricular filling pressure</a:t>
            </a:r>
            <a:r>
              <a:rPr lang="uk-UA" sz="2000" dirty="0" smtClean="0"/>
              <a:t>,</a:t>
            </a:r>
            <a:r>
              <a:rPr lang="en-US" sz="2000" dirty="0" smtClean="0"/>
              <a:t> systolic</a:t>
            </a:r>
          </a:p>
          <a:p>
            <a:r>
              <a:rPr lang="en-US" sz="2000" dirty="0" smtClean="0"/>
              <a:t>wall tension</a:t>
            </a:r>
            <a:r>
              <a:rPr lang="uk-UA" sz="2000" dirty="0" smtClean="0"/>
              <a:t>,</a:t>
            </a:r>
            <a:r>
              <a:rPr lang="en-US" sz="2000" dirty="0" smtClean="0"/>
              <a:t> myocardial oxygen demand</a:t>
            </a:r>
            <a:r>
              <a:rPr lang="en-US" sz="2000" dirty="0"/>
              <a:t> </a:t>
            </a:r>
            <a:r>
              <a:rPr lang="en-US" sz="2000" dirty="0" smtClean="0"/>
              <a:t>and a decrease in coronary blood </a:t>
            </a:r>
          </a:p>
          <a:p>
            <a:r>
              <a:rPr lang="en-US" sz="2000" dirty="0"/>
              <a:t>f</a:t>
            </a:r>
            <a:r>
              <a:rPr lang="en-US" sz="2000" dirty="0" smtClean="0"/>
              <a:t>low</a:t>
            </a:r>
            <a:r>
              <a:rPr lang="uk-UA" sz="2000" dirty="0" smtClean="0"/>
              <a:t>.</a:t>
            </a:r>
            <a:r>
              <a:rPr lang="en-US" sz="2000" dirty="0" smtClean="0"/>
              <a:t> This leads to the development of ischemia</a:t>
            </a:r>
            <a:r>
              <a:rPr lang="uk-UA" sz="2000" dirty="0" smtClean="0"/>
              <a:t>.  </a:t>
            </a:r>
            <a:r>
              <a:rPr lang="en-US" sz="2000" dirty="0" smtClean="0"/>
              <a:t>As a result</a:t>
            </a:r>
            <a:r>
              <a:rPr lang="uk-UA" sz="2000" dirty="0" smtClean="0"/>
              <a:t>,</a:t>
            </a:r>
            <a:r>
              <a:rPr lang="en-US" sz="2000" dirty="0" smtClean="0"/>
              <a:t> it leads to the development of </a:t>
            </a:r>
            <a:r>
              <a:rPr lang="en-US" sz="2000" b="1" dirty="0" smtClean="0"/>
              <a:t>angina pectoris</a:t>
            </a:r>
            <a:r>
              <a:rPr lang="uk-UA" sz="2000" b="1" dirty="0" smtClean="0"/>
              <a:t>,</a:t>
            </a:r>
            <a:r>
              <a:rPr lang="en-US" sz="2000" b="1" dirty="0" smtClean="0"/>
              <a:t> myocardial infarction</a:t>
            </a:r>
            <a:r>
              <a:rPr lang="uk-UA" sz="2000" b="1" dirty="0" smtClean="0"/>
              <a:t>,</a:t>
            </a:r>
            <a:r>
              <a:rPr lang="en-US" sz="2000" b="1" dirty="0" smtClean="0"/>
              <a:t> cardiac asthma </a:t>
            </a:r>
          </a:p>
          <a:p>
            <a:r>
              <a:rPr lang="en-US" sz="2000" b="1" dirty="0" smtClean="0"/>
              <a:t>and pulmonary edema</a:t>
            </a:r>
            <a:r>
              <a:rPr lang="uk-UA" sz="2000" dirty="0" smtClean="0"/>
              <a:t>.</a:t>
            </a:r>
            <a:endParaRPr lang="en-US" sz="2000" dirty="0" smtClean="0"/>
          </a:p>
          <a:p>
            <a:r>
              <a:rPr lang="uk-UA" sz="2000" dirty="0" smtClean="0"/>
              <a:t>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          </a:t>
            </a:r>
            <a:r>
              <a:rPr lang="en-US" sz="3200" b="1" dirty="0" smtClean="0"/>
              <a:t>Classification of hypertensive crises</a:t>
            </a:r>
            <a:br>
              <a:rPr lang="en-US" sz="3200" b="1" dirty="0" smtClean="0"/>
            </a:br>
            <a:r>
              <a:rPr lang="uk-UA" sz="3200" b="1" dirty="0" smtClean="0"/>
              <a:t> </a:t>
            </a:r>
            <a:endParaRPr lang="ru-RU" sz="32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611156" y="3779837"/>
            <a:ext cx="9067680" cy="1341000"/>
          </a:xfrm>
        </p:spPr>
        <p:txBody>
          <a:bodyPr/>
          <a:lstStyle/>
          <a:p>
            <a:r>
              <a:rPr lang="uk-UA" sz="2400" dirty="0" smtClean="0"/>
              <a:t>      </a:t>
            </a:r>
            <a:r>
              <a:rPr lang="en-US" sz="2400" dirty="0" smtClean="0"/>
              <a:t>  </a:t>
            </a:r>
            <a:r>
              <a:rPr lang="en-US" sz="2400" b="1" dirty="0" smtClean="0"/>
              <a:t>Complications of the hypertensive crises</a:t>
            </a:r>
            <a:endParaRPr lang="uk-UA" sz="2400" b="1" dirty="0" smtClean="0"/>
          </a:p>
          <a:p>
            <a:r>
              <a:rPr lang="uk-UA" sz="2400" b="1" dirty="0" smtClean="0"/>
              <a:t>    </a:t>
            </a:r>
          </a:p>
          <a:p>
            <a:r>
              <a:rPr lang="uk-UA" sz="2400" dirty="0" smtClean="0"/>
              <a:t>       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Myocardial infarction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      2.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Acute dissecting aortic aneurysm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      3.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Stroke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     4.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Acute left ventricular failure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     5.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Unstable angina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     6.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Arrhythmias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paroxysms of tachycardia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atrial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fibrillation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and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atrial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flutter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high grade ventricular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extrasystole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     7.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Transient ischemic attack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     8. Е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clampsia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     9.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Acute hypertensive encephalopathy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    10.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Bleeding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including nosebleeds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    11.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Acute renal failure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uk-UA" dirty="0"/>
          </a:p>
          <a:p>
            <a:r>
              <a:rPr lang="uk-UA" dirty="0" smtClean="0"/>
              <a:t>    </a:t>
            </a:r>
            <a:r>
              <a:rPr lang="uk-UA" b="1" dirty="0" smtClean="0"/>
              <a:t> </a:t>
            </a:r>
            <a:endParaRPr lang="uk-UA" sz="2400" b="1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dirty="0" smtClean="0"/>
              <a:t>        </a:t>
            </a:r>
            <a:r>
              <a:rPr lang="en-US" sz="3200" dirty="0" smtClean="0"/>
              <a:t>  Symptoms of hypertensive crises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468280" y="2065325"/>
            <a:ext cx="9286940" cy="4286280"/>
          </a:xfrm>
        </p:spPr>
        <p:txBody>
          <a:bodyPr numCol="2"/>
          <a:lstStyle/>
          <a:p>
            <a:r>
              <a:rPr lang="uk-UA" b="1" dirty="0" smtClean="0"/>
              <a:t> </a:t>
            </a:r>
            <a:r>
              <a:rPr lang="en-US" b="1" dirty="0" smtClean="0"/>
              <a:t>Organ damage</a:t>
            </a:r>
            <a:r>
              <a:rPr lang="uk-UA" b="1" dirty="0" smtClean="0"/>
              <a:t> </a:t>
            </a:r>
          </a:p>
          <a:p>
            <a:endParaRPr lang="uk-UA" b="1" dirty="0"/>
          </a:p>
          <a:p>
            <a:r>
              <a:rPr lang="en-US" b="1" dirty="0" smtClean="0"/>
              <a:t>Brain</a:t>
            </a:r>
            <a:endParaRPr lang="uk-UA" b="1" dirty="0" smtClean="0"/>
          </a:p>
          <a:p>
            <a:pPr>
              <a:buFontTx/>
              <a:buChar char="-"/>
            </a:pPr>
            <a:r>
              <a:rPr lang="en-US" dirty="0" smtClean="0"/>
              <a:t>acute hypertensive encephalopathy</a:t>
            </a:r>
          </a:p>
          <a:p>
            <a:pPr>
              <a:buFontTx/>
              <a:buChar char="-"/>
            </a:pPr>
            <a:endParaRPr lang="en-US" sz="1600" dirty="0"/>
          </a:p>
          <a:p>
            <a:pPr>
              <a:buFontTx/>
              <a:buChar char="-"/>
            </a:pPr>
            <a:endParaRPr lang="uk-UA" sz="1600" dirty="0" smtClean="0"/>
          </a:p>
          <a:p>
            <a:endParaRPr lang="uk-UA" dirty="0" smtClean="0"/>
          </a:p>
          <a:p>
            <a:r>
              <a:rPr lang="en-US" b="1" dirty="0" smtClean="0"/>
              <a:t>Heart</a:t>
            </a:r>
            <a:endParaRPr lang="uk-UA" b="1" dirty="0" smtClean="0"/>
          </a:p>
          <a:p>
            <a:r>
              <a:rPr lang="uk-UA" b="1" dirty="0" smtClean="0"/>
              <a:t>- </a:t>
            </a:r>
            <a:r>
              <a:rPr lang="en-US" dirty="0" smtClean="0"/>
              <a:t>acute left ventricular failure</a:t>
            </a:r>
            <a:endParaRPr lang="uk-UA" dirty="0" smtClean="0"/>
          </a:p>
          <a:p>
            <a:pPr>
              <a:buFontTx/>
              <a:buChar char="-"/>
            </a:pPr>
            <a:r>
              <a:rPr lang="en-US" dirty="0" smtClean="0"/>
              <a:t>myocardial ischemia</a:t>
            </a:r>
            <a:r>
              <a:rPr lang="uk-UA" dirty="0" smtClean="0"/>
              <a:t>/</a:t>
            </a:r>
            <a:r>
              <a:rPr lang="en-US" dirty="0" smtClean="0"/>
              <a:t>myocardial infarction</a:t>
            </a:r>
          </a:p>
          <a:p>
            <a:endParaRPr lang="uk-UA" dirty="0" smtClean="0"/>
          </a:p>
          <a:p>
            <a:r>
              <a:rPr lang="en-US" b="1" dirty="0" smtClean="0"/>
              <a:t>Kidneys</a:t>
            </a:r>
            <a:r>
              <a:rPr lang="uk-UA" b="1" dirty="0" smtClean="0"/>
              <a:t> </a:t>
            </a:r>
          </a:p>
          <a:p>
            <a:r>
              <a:rPr lang="uk-UA" sz="2000" dirty="0" smtClean="0"/>
              <a:t>-</a:t>
            </a:r>
            <a:r>
              <a:rPr lang="en-US" dirty="0" smtClean="0"/>
              <a:t>acute renal failure</a:t>
            </a:r>
            <a:endParaRPr lang="uk-UA" dirty="0" smtClean="0"/>
          </a:p>
          <a:p>
            <a:endParaRPr lang="uk-UA" dirty="0" smtClean="0"/>
          </a:p>
          <a:p>
            <a:r>
              <a:rPr lang="en-US" b="1" dirty="0"/>
              <a:t>V</a:t>
            </a:r>
            <a:r>
              <a:rPr lang="en-US" b="1" dirty="0" smtClean="0"/>
              <a:t>essels</a:t>
            </a:r>
            <a:endParaRPr lang="uk-UA" b="1" dirty="0" smtClean="0"/>
          </a:p>
          <a:p>
            <a:r>
              <a:rPr lang="uk-UA" dirty="0" smtClean="0"/>
              <a:t>- </a:t>
            </a:r>
            <a:r>
              <a:rPr lang="en-US" dirty="0" smtClean="0"/>
              <a:t>dissection of the aorta</a:t>
            </a:r>
            <a:endParaRPr lang="uk-UA" dirty="0" smtClean="0"/>
          </a:p>
          <a:p>
            <a:r>
              <a:rPr lang="uk-UA" dirty="0" smtClean="0"/>
              <a:t>- </a:t>
            </a:r>
            <a:r>
              <a:rPr lang="en-US" dirty="0"/>
              <a:t>r</a:t>
            </a:r>
            <a:r>
              <a:rPr lang="en-US" dirty="0" smtClean="0"/>
              <a:t>upture of small arteries</a:t>
            </a:r>
            <a:endParaRPr lang="uk-UA" dirty="0" smtClean="0"/>
          </a:p>
          <a:p>
            <a:endParaRPr lang="uk-UA" sz="1600" dirty="0" smtClean="0"/>
          </a:p>
          <a:p>
            <a:r>
              <a:rPr lang="en-US" sz="1600" b="1" dirty="0" smtClean="0"/>
              <a:t>Eyes</a:t>
            </a:r>
          </a:p>
          <a:p>
            <a:endParaRPr lang="uk-UA" b="1" dirty="0" smtClean="0"/>
          </a:p>
          <a:p>
            <a:r>
              <a:rPr lang="uk-UA" sz="2000" dirty="0" smtClean="0"/>
              <a:t> </a:t>
            </a:r>
            <a:r>
              <a:rPr lang="en-US" sz="2000" dirty="0" smtClean="0"/>
              <a:t>C</a:t>
            </a:r>
            <a:r>
              <a:rPr lang="en-US" sz="2000" b="1" spc="-1" dirty="0" smtClean="0">
                <a:latin typeface="Monotype Sorts"/>
              </a:rPr>
              <a:t>linical symptoms</a:t>
            </a:r>
          </a:p>
          <a:p>
            <a:endParaRPr lang="uk-UA" sz="2000" b="1" spc="-1" dirty="0" smtClean="0">
              <a:latin typeface="Monotype Sorts"/>
              <a:ea typeface="Monotype Sorts"/>
            </a:endParaRPr>
          </a:p>
          <a:p>
            <a:r>
              <a:rPr lang="en-US" spc="-1" dirty="0" smtClean="0">
                <a:latin typeface="Monotype Sorts"/>
              </a:rPr>
              <a:t>Headache</a:t>
            </a:r>
            <a:r>
              <a:rPr lang="uk-UA" spc="-1" dirty="0" smtClean="0">
                <a:latin typeface="Monotype Sorts"/>
              </a:rPr>
              <a:t>,</a:t>
            </a:r>
            <a:r>
              <a:rPr lang="ru-RU" spc="-1" dirty="0">
                <a:latin typeface="Monotype Sorts"/>
              </a:rPr>
              <a:t> </a:t>
            </a:r>
            <a:r>
              <a:rPr lang="en-US" spc="-1" dirty="0" smtClean="0">
                <a:latin typeface="Monotype Sorts"/>
              </a:rPr>
              <a:t>nausea</a:t>
            </a:r>
            <a:r>
              <a:rPr lang="uk-UA" spc="-1" dirty="0" smtClean="0">
                <a:latin typeface="Monotype Sorts"/>
              </a:rPr>
              <a:t>, </a:t>
            </a:r>
            <a:r>
              <a:rPr lang="en-US" spc="-1" dirty="0" smtClean="0">
                <a:latin typeface="Monotype Sorts"/>
              </a:rPr>
              <a:t> vomiting</a:t>
            </a:r>
            <a:r>
              <a:rPr lang="uk-UA" spc="-1" dirty="0" smtClean="0">
                <a:latin typeface="Monotype Sorts"/>
              </a:rPr>
              <a:t>, </a:t>
            </a:r>
            <a:r>
              <a:rPr lang="en-US" spc="-1" dirty="0" smtClean="0">
                <a:latin typeface="Monotype Sorts"/>
              </a:rPr>
              <a:t>visual  disorders</a:t>
            </a:r>
            <a:r>
              <a:rPr lang="uk-UA" spc="-1" dirty="0" smtClean="0">
                <a:latin typeface="Monotype Sorts"/>
              </a:rPr>
              <a:t>, </a:t>
            </a:r>
            <a:r>
              <a:rPr lang="en-US" spc="-1" dirty="0" smtClean="0">
                <a:latin typeface="Monotype Sorts"/>
              </a:rPr>
              <a:t>convulsions</a:t>
            </a:r>
            <a:r>
              <a:rPr lang="uk-UA" spc="-1" dirty="0" smtClean="0">
                <a:latin typeface="Monotype Sorts"/>
              </a:rPr>
              <a:t>, </a:t>
            </a:r>
            <a:r>
              <a:rPr lang="en-US" spc="-1" dirty="0" smtClean="0">
                <a:latin typeface="Monotype Sorts"/>
              </a:rPr>
              <a:t>transient  ischemic attack</a:t>
            </a:r>
            <a:r>
              <a:rPr lang="uk-UA" spc="-1" dirty="0" smtClean="0">
                <a:latin typeface="Monotype Sorts"/>
              </a:rPr>
              <a:t>, </a:t>
            </a:r>
            <a:r>
              <a:rPr lang="en-US" spc="-1" dirty="0" smtClean="0">
                <a:latin typeface="Monotype Sorts"/>
              </a:rPr>
              <a:t>drowsiness</a:t>
            </a:r>
            <a:r>
              <a:rPr lang="uk-UA" spc="-1" dirty="0" smtClean="0">
                <a:latin typeface="Monotype Sorts"/>
              </a:rPr>
              <a:t>, </a:t>
            </a:r>
            <a:r>
              <a:rPr lang="en-US" spc="-1" dirty="0" smtClean="0">
                <a:latin typeface="Monotype Sorts"/>
              </a:rPr>
              <a:t>confusion and loss of consciousness</a:t>
            </a:r>
            <a:endParaRPr lang="uk-UA" spc="-1" dirty="0" smtClean="0">
              <a:latin typeface="Monotype Sorts"/>
            </a:endParaRPr>
          </a:p>
          <a:p>
            <a:r>
              <a:rPr lang="uk-UA" sz="1600" spc="-1" dirty="0" smtClean="0">
                <a:latin typeface="Monotype Sorts"/>
              </a:rPr>
              <a:t> </a:t>
            </a:r>
            <a:endParaRPr lang="en-US" sz="1600" spc="-1" dirty="0" smtClean="0">
              <a:latin typeface="Monotype Sorts"/>
            </a:endParaRPr>
          </a:p>
          <a:p>
            <a:endParaRPr lang="uk-UA" sz="1600" spc="-1" dirty="0" smtClean="0">
              <a:latin typeface="Monotype Sorts"/>
            </a:endParaRP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Dyspnea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suffocation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Angina pectoris</a:t>
            </a:r>
            <a:r>
              <a:rPr lang="uk-UA" dirty="0" smtClean="0"/>
              <a:t>   </a:t>
            </a:r>
          </a:p>
          <a:p>
            <a:r>
              <a:rPr lang="uk-UA" sz="1600" dirty="0"/>
              <a:t> </a:t>
            </a:r>
            <a:r>
              <a:rPr lang="uk-UA" sz="1600" dirty="0" smtClean="0"/>
              <a:t>                   </a:t>
            </a:r>
          </a:p>
          <a:p>
            <a:endParaRPr lang="uk-UA" sz="2000" dirty="0" smtClean="0"/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Oliguria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anuria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sz="1600" dirty="0"/>
          </a:p>
          <a:p>
            <a:endParaRPr lang="en-US" sz="1600" dirty="0" smtClean="0"/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Intense  chest pain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Nose bleed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sz="1600" dirty="0"/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Hemorrhage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retinal  edema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6842" y="279375"/>
            <a:ext cx="9067680" cy="1341000"/>
          </a:xfrm>
        </p:spPr>
        <p:txBody>
          <a:bodyPr/>
          <a:lstStyle/>
          <a:p>
            <a:r>
              <a:rPr lang="uk-UA" sz="2800" dirty="0" smtClean="0"/>
              <a:t>            </a:t>
            </a:r>
            <a:r>
              <a:rPr lang="en-US" sz="2800" dirty="0" smtClean="0"/>
              <a:t>Hypertensive crisis management algorithm</a:t>
            </a:r>
            <a:r>
              <a:rPr lang="uk-UA" sz="2400" b="1" dirty="0" smtClean="0"/>
              <a:t>  </a:t>
            </a:r>
            <a:r>
              <a:rPr lang="uk-UA" sz="2400" dirty="0" smtClean="0"/>
              <a:t/>
            </a:r>
            <a:br>
              <a:rPr lang="uk-UA" sz="2400" dirty="0" smtClean="0"/>
            </a:br>
            <a:r>
              <a:rPr lang="uk-UA" sz="2400" dirty="0" smtClean="0"/>
              <a:t>    </a:t>
            </a:r>
            <a:r>
              <a:rPr lang="en-US" sz="2400" dirty="0" smtClean="0"/>
              <a:t> </a:t>
            </a:r>
            <a:r>
              <a:rPr lang="uk-UA" sz="2400" dirty="0" smtClean="0"/>
              <a:t>  </a:t>
            </a:r>
            <a:r>
              <a:rPr lang="en-US" sz="2400" dirty="0" smtClean="0"/>
              <a:t>Clarification of the preliminary cause of high blood pressure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468280" y="4851407"/>
            <a:ext cx="9067680" cy="1341000"/>
          </a:xfrm>
        </p:spPr>
        <p:txBody>
          <a:bodyPr/>
          <a:lstStyle/>
          <a:p>
            <a:r>
              <a:rPr lang="uk-UA" b="1" dirty="0" smtClean="0"/>
              <a:t>    </a:t>
            </a:r>
            <a:r>
              <a:rPr lang="en-US" b="1" dirty="0" smtClean="0"/>
              <a:t>Criteria for a hypertensive crisis                                             </a:t>
            </a:r>
            <a:r>
              <a:rPr lang="uk-UA" dirty="0" smtClean="0"/>
              <a:t>         </a:t>
            </a:r>
            <a:r>
              <a:rPr lang="en-US" dirty="0" smtClean="0"/>
              <a:t> </a:t>
            </a:r>
            <a:r>
              <a:rPr lang="en-US" b="1" dirty="0" smtClean="0">
                <a:sym typeface="Wingdings" pitchFamily="2" charset="2"/>
              </a:rPr>
              <a:t>   no</a:t>
            </a:r>
            <a:endParaRPr lang="uk-UA" b="1" dirty="0" smtClean="0"/>
          </a:p>
          <a:p>
            <a:r>
              <a:rPr lang="uk-UA" sz="2000" dirty="0"/>
              <a:t> </a:t>
            </a:r>
            <a:r>
              <a:rPr lang="uk-UA" dirty="0" smtClean="0"/>
              <a:t>- </a:t>
            </a:r>
            <a:r>
              <a:rPr lang="en-US" dirty="0" smtClean="0"/>
              <a:t>sudden onset</a:t>
            </a:r>
            <a:r>
              <a:rPr lang="uk-UA" dirty="0" smtClean="0"/>
              <a:t> (</a:t>
            </a:r>
            <a:r>
              <a:rPr lang="en-US" dirty="0" smtClean="0"/>
              <a:t>from several minutes to several hours</a:t>
            </a:r>
            <a:r>
              <a:rPr lang="uk-UA" dirty="0" smtClean="0"/>
              <a:t>)       </a:t>
            </a:r>
            <a:r>
              <a:rPr lang="en-US" dirty="0" smtClean="0"/>
              <a:t>              </a:t>
            </a:r>
            <a:r>
              <a:rPr lang="uk-UA" dirty="0" smtClean="0"/>
              <a:t>            </a:t>
            </a:r>
            <a:r>
              <a:rPr lang="en-US" dirty="0" smtClean="0"/>
              <a:t>|</a:t>
            </a:r>
          </a:p>
          <a:p>
            <a:r>
              <a:rPr lang="en-US" dirty="0"/>
              <a:t> </a:t>
            </a:r>
            <a:r>
              <a:rPr lang="en-US" dirty="0" smtClean="0"/>
              <a:t>-</a:t>
            </a:r>
            <a:r>
              <a:rPr lang="uk-UA" dirty="0" smtClean="0"/>
              <a:t> </a:t>
            </a:r>
            <a:r>
              <a:rPr lang="en-US" dirty="0" smtClean="0"/>
              <a:t>individually high level of blood pressure                                       outpatient monitoring       </a:t>
            </a:r>
            <a:endParaRPr lang="uk-UA" dirty="0" smtClean="0"/>
          </a:p>
          <a:p>
            <a:r>
              <a:rPr lang="uk-UA" dirty="0"/>
              <a:t> </a:t>
            </a:r>
            <a:r>
              <a:rPr lang="uk-UA" dirty="0" smtClean="0"/>
              <a:t>- </a:t>
            </a:r>
            <a:r>
              <a:rPr lang="en-US" dirty="0" smtClean="0"/>
              <a:t>signs of deterioration of regional blood circulation</a:t>
            </a:r>
            <a:r>
              <a:rPr lang="uk-UA" dirty="0" smtClean="0"/>
              <a:t>                         </a:t>
            </a:r>
            <a:r>
              <a:rPr lang="en-US" dirty="0" smtClean="0"/>
              <a:t>     of the patient</a:t>
            </a:r>
            <a:endParaRPr lang="uk-UA" dirty="0" smtClean="0"/>
          </a:p>
          <a:p>
            <a:r>
              <a:rPr lang="uk-UA" dirty="0"/>
              <a:t> </a:t>
            </a:r>
            <a:r>
              <a:rPr lang="uk-UA" dirty="0" smtClean="0"/>
              <a:t>- </a:t>
            </a:r>
            <a:r>
              <a:rPr lang="en-US" dirty="0" smtClean="0"/>
              <a:t>pronounced vegetative symptoms                           </a:t>
            </a:r>
            <a:r>
              <a:rPr lang="uk-UA" dirty="0" smtClean="0"/>
              <a:t>                           </a:t>
            </a:r>
          </a:p>
          <a:p>
            <a:r>
              <a:rPr lang="uk-UA" dirty="0"/>
              <a:t> </a:t>
            </a:r>
            <a:r>
              <a:rPr lang="uk-UA" dirty="0" smtClean="0"/>
              <a:t>                                       </a:t>
            </a:r>
            <a:r>
              <a:rPr lang="en-US" dirty="0" smtClean="0"/>
              <a:t>|</a:t>
            </a:r>
            <a:endParaRPr lang="uk-UA" dirty="0" smtClean="0"/>
          </a:p>
          <a:p>
            <a:r>
              <a:rPr lang="uk-UA" b="1" dirty="0"/>
              <a:t> </a:t>
            </a:r>
            <a:r>
              <a:rPr lang="uk-UA" b="1" dirty="0" smtClean="0"/>
              <a:t>                                     </a:t>
            </a:r>
            <a:r>
              <a:rPr lang="en-US" b="1" dirty="0" smtClean="0"/>
              <a:t>yes</a:t>
            </a:r>
            <a:r>
              <a:rPr lang="uk-UA" b="1" dirty="0" smtClean="0"/>
              <a:t>       </a:t>
            </a:r>
            <a:r>
              <a:rPr lang="en-US" b="1" dirty="0" smtClean="0">
                <a:sym typeface="Wingdings" pitchFamily="2" charset="2"/>
              </a:rPr>
              <a:t></a:t>
            </a:r>
            <a:r>
              <a:rPr lang="uk-UA" b="1" dirty="0" smtClean="0">
                <a:sym typeface="Wingdings" pitchFamily="2" charset="2"/>
              </a:rPr>
              <a:t>                     </a:t>
            </a:r>
            <a:r>
              <a:rPr lang="en-US" b="1" dirty="0" smtClean="0">
                <a:sym typeface="Wingdings" pitchFamily="2" charset="2"/>
              </a:rPr>
              <a:t>there are signs of target organ damage</a:t>
            </a:r>
            <a:r>
              <a:rPr lang="uk-UA" b="1" dirty="0" smtClean="0">
                <a:sym typeface="Wingdings" pitchFamily="2" charset="2"/>
              </a:rPr>
              <a:t> </a:t>
            </a:r>
            <a:endParaRPr lang="en-US" b="1" dirty="0" smtClean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                                       </a:t>
            </a:r>
            <a:r>
              <a:rPr lang="en-US" b="1" dirty="0" smtClean="0">
                <a:sym typeface="Wingdings" pitchFamily="2" charset="2"/>
              </a:rPr>
              <a:t>|</a:t>
            </a:r>
            <a:r>
              <a:rPr lang="uk-UA" b="1" dirty="0" smtClean="0">
                <a:sym typeface="Wingdings" pitchFamily="2" charset="2"/>
              </a:rPr>
              <a:t>                                                                                 </a:t>
            </a:r>
            <a:r>
              <a:rPr lang="en-US" b="1" dirty="0" smtClean="0">
                <a:sym typeface="Wingdings" pitchFamily="2" charset="2"/>
              </a:rPr>
              <a:t>|</a:t>
            </a:r>
          </a:p>
          <a:p>
            <a:r>
              <a:rPr lang="en-US" b="1" dirty="0" smtClean="0">
                <a:sym typeface="Wingdings" pitchFamily="2" charset="2"/>
              </a:rPr>
              <a:t>  there are not signs of target organ damage</a:t>
            </a:r>
            <a:r>
              <a:rPr lang="uk-UA" b="1" dirty="0" smtClean="0">
                <a:sym typeface="Wingdings" pitchFamily="2" charset="2"/>
              </a:rPr>
              <a:t> </a:t>
            </a:r>
            <a:r>
              <a:rPr lang="en-US" b="1" dirty="0" smtClean="0">
                <a:sym typeface="Wingdings" pitchFamily="2" charset="2"/>
              </a:rPr>
              <a:t>                  </a:t>
            </a:r>
            <a:r>
              <a:rPr lang="uk-UA" b="1" dirty="0" smtClean="0">
                <a:sym typeface="Wingdings" pitchFamily="2" charset="2"/>
              </a:rPr>
              <a:t>       </a:t>
            </a:r>
            <a:r>
              <a:rPr lang="en-US" b="1" dirty="0" smtClean="0">
                <a:sym typeface="Wingdings" pitchFamily="2" charset="2"/>
              </a:rPr>
              <a:t>         </a:t>
            </a:r>
            <a:r>
              <a:rPr lang="uk-UA" b="1" dirty="0" smtClean="0">
                <a:sym typeface="Wingdings" pitchFamily="2" charset="2"/>
              </a:rPr>
              <a:t> </a:t>
            </a:r>
            <a:r>
              <a:rPr lang="en-US" b="1" dirty="0" smtClean="0">
                <a:sym typeface="Wingdings" pitchFamily="2" charset="2"/>
              </a:rPr>
              <a:t>  </a:t>
            </a:r>
            <a:r>
              <a:rPr lang="en-US" dirty="0" err="1" smtClean="0">
                <a:sym typeface="Wingdings" pitchFamily="2" charset="2"/>
              </a:rPr>
              <a:t>parenteral</a:t>
            </a:r>
            <a:endParaRPr lang="uk-UA" dirty="0" smtClean="0">
              <a:sym typeface="Wingdings" pitchFamily="2" charset="2"/>
            </a:endParaRPr>
          </a:p>
          <a:p>
            <a:r>
              <a:rPr lang="uk-UA" dirty="0">
                <a:sym typeface="Wingdings" pitchFamily="2" charset="2"/>
              </a:rPr>
              <a:t> </a:t>
            </a:r>
            <a:r>
              <a:rPr lang="uk-UA" dirty="0" smtClean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or asymptomatic increase in systolic BP&gt;or</a:t>
            </a:r>
            <a:r>
              <a:rPr lang="uk-UA" dirty="0" smtClean="0">
                <a:sym typeface="Wingdings" pitchFamily="2" charset="2"/>
              </a:rPr>
              <a:t>=220 </a:t>
            </a:r>
            <a:r>
              <a:rPr lang="en-US" dirty="0" smtClean="0">
                <a:sym typeface="Wingdings" pitchFamily="2" charset="2"/>
              </a:rPr>
              <a:t>mm Hg</a:t>
            </a:r>
            <a:r>
              <a:rPr lang="uk-UA" dirty="0" smtClean="0">
                <a:sym typeface="Wingdings" pitchFamily="2" charset="2"/>
              </a:rPr>
              <a:t>          </a:t>
            </a:r>
            <a:r>
              <a:rPr lang="en-US" dirty="0" smtClean="0">
                <a:sym typeface="Wingdings" pitchFamily="2" charset="2"/>
              </a:rPr>
              <a:t>    </a:t>
            </a:r>
            <a:r>
              <a:rPr lang="uk-UA" dirty="0" smtClean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uk-UA" dirty="0" smtClean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antihypertensive</a:t>
            </a:r>
            <a:endParaRPr lang="uk-UA" dirty="0" smtClean="0">
              <a:sym typeface="Wingdings" pitchFamily="2" charset="2"/>
            </a:endParaRPr>
          </a:p>
          <a:p>
            <a:r>
              <a:rPr lang="uk-UA" dirty="0">
                <a:sym typeface="Wingdings" pitchFamily="2" charset="2"/>
              </a:rPr>
              <a:t> </a:t>
            </a:r>
            <a:r>
              <a:rPr lang="uk-UA" dirty="0" smtClean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and</a:t>
            </a:r>
            <a:r>
              <a:rPr lang="uk-UA" dirty="0" smtClean="0">
                <a:sym typeface="Wingdings" pitchFamily="2" charset="2"/>
              </a:rPr>
              <a:t>/</a:t>
            </a:r>
            <a:r>
              <a:rPr lang="en-US" dirty="0" smtClean="0">
                <a:sym typeface="Wingdings" pitchFamily="2" charset="2"/>
              </a:rPr>
              <a:t>or diastolic BP&gt;or</a:t>
            </a:r>
            <a:r>
              <a:rPr lang="uk-UA" dirty="0" smtClean="0">
                <a:sym typeface="Wingdings" pitchFamily="2" charset="2"/>
              </a:rPr>
              <a:t>=120 </a:t>
            </a:r>
            <a:r>
              <a:rPr lang="en-US" dirty="0" smtClean="0">
                <a:sym typeface="Wingdings" pitchFamily="2" charset="2"/>
              </a:rPr>
              <a:t>mm Hg </a:t>
            </a:r>
            <a:r>
              <a:rPr lang="uk-UA" dirty="0" smtClean="0">
                <a:sym typeface="Wingdings" pitchFamily="2" charset="2"/>
              </a:rPr>
              <a:t>                                                       </a:t>
            </a:r>
            <a:r>
              <a:rPr lang="en-US" dirty="0" smtClean="0">
                <a:sym typeface="Wingdings" pitchFamily="2" charset="2"/>
              </a:rPr>
              <a:t>     drugs</a:t>
            </a:r>
            <a:r>
              <a:rPr lang="uk-UA" dirty="0" smtClean="0">
                <a:sym typeface="Wingdings" pitchFamily="2" charset="2"/>
              </a:rPr>
              <a:t>  </a:t>
            </a:r>
          </a:p>
          <a:p>
            <a:r>
              <a:rPr lang="uk-UA" dirty="0">
                <a:sym typeface="Wingdings" pitchFamily="2" charset="2"/>
              </a:rPr>
              <a:t> </a:t>
            </a:r>
            <a:r>
              <a:rPr lang="uk-UA" dirty="0" smtClean="0">
                <a:sym typeface="Wingdings" pitchFamily="2" charset="2"/>
              </a:rPr>
              <a:t>            </a:t>
            </a:r>
            <a:r>
              <a:rPr lang="en-US" dirty="0" smtClean="0">
                <a:sym typeface="Wingdings" pitchFamily="2" charset="2"/>
              </a:rPr>
              <a:t>|</a:t>
            </a:r>
          </a:p>
          <a:p>
            <a:r>
              <a:rPr lang="en-US" dirty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  oral</a:t>
            </a:r>
            <a:r>
              <a:rPr lang="uk-UA" dirty="0" smtClean="0">
                <a:sym typeface="Wingdings" pitchFamily="2" charset="2"/>
              </a:rPr>
              <a:t> / </a:t>
            </a:r>
            <a:r>
              <a:rPr lang="en-US" dirty="0" err="1" smtClean="0">
                <a:sym typeface="Wingdings" pitchFamily="2" charset="2"/>
              </a:rPr>
              <a:t>parenteral</a:t>
            </a:r>
            <a:r>
              <a:rPr lang="en-US" dirty="0" smtClean="0">
                <a:sym typeface="Wingdings" pitchFamily="2" charset="2"/>
              </a:rPr>
              <a:t> antihypertensive drugs</a:t>
            </a:r>
            <a:endParaRPr lang="uk-UA" dirty="0" smtClean="0">
              <a:sym typeface="Wingdings" pitchFamily="2" charset="2"/>
            </a:endParaRPr>
          </a:p>
          <a:p>
            <a:r>
              <a:rPr lang="uk-UA" dirty="0">
                <a:sym typeface="Wingdings" pitchFamily="2" charset="2"/>
              </a:rPr>
              <a:t> </a:t>
            </a:r>
            <a:r>
              <a:rPr lang="uk-UA" dirty="0" smtClean="0">
                <a:sym typeface="Wingdings" pitchFamily="2" charset="2"/>
              </a:rPr>
              <a:t>            </a:t>
            </a:r>
            <a:r>
              <a:rPr lang="en-US" dirty="0" smtClean="0">
                <a:sym typeface="Wingdings" pitchFamily="2" charset="2"/>
              </a:rPr>
              <a:t>|                            |</a:t>
            </a:r>
          </a:p>
          <a:p>
            <a:r>
              <a:rPr lang="en-US" dirty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uk-UA" dirty="0" smtClean="0">
                <a:sym typeface="Wingdings" pitchFamily="2" charset="2"/>
              </a:rPr>
              <a:t>  </a:t>
            </a:r>
            <a:r>
              <a:rPr lang="en-US" b="1" dirty="0" smtClean="0">
                <a:sym typeface="Wingdings" pitchFamily="2" charset="2"/>
              </a:rPr>
              <a:t>controlled BP     uncontrolled BP</a:t>
            </a:r>
            <a:r>
              <a:rPr lang="uk-UA" b="1" dirty="0" smtClean="0">
                <a:sym typeface="Wingdings" pitchFamily="2" charset="2"/>
              </a:rPr>
              <a:t>   </a:t>
            </a:r>
            <a:r>
              <a:rPr lang="en-US" b="1" dirty="0" smtClean="0">
                <a:sym typeface="Wingdings" pitchFamily="2" charset="2"/>
              </a:rPr>
              <a:t>     </a:t>
            </a:r>
            <a:r>
              <a:rPr lang="uk-UA" b="1" dirty="0" smtClean="0">
                <a:sym typeface="Wingdings" pitchFamily="2" charset="2"/>
              </a:rPr>
              <a:t> </a:t>
            </a:r>
            <a:r>
              <a:rPr lang="uk-UA" dirty="0" smtClean="0">
                <a:sym typeface="Wingdings" pitchFamily="2" charset="2"/>
              </a:rPr>
              <a:t></a:t>
            </a:r>
            <a:r>
              <a:rPr lang="en-US" dirty="0" smtClean="0">
                <a:sym typeface="Wingdings" pitchFamily="2" charset="2"/>
              </a:rPr>
              <a:t>    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H</a:t>
            </a:r>
            <a:r>
              <a:rPr lang="en-US" dirty="0" smtClean="0"/>
              <a:t>ypertensive encephalopathy</a:t>
            </a:r>
            <a:r>
              <a:rPr lang="en-US" dirty="0" smtClean="0">
                <a:sym typeface="Wingdings" pitchFamily="2" charset="2"/>
              </a:rPr>
              <a:t>?</a:t>
            </a:r>
            <a:r>
              <a:rPr lang="uk-UA" dirty="0" smtClean="0">
                <a:sym typeface="Wingdings" pitchFamily="2" charset="2"/>
              </a:rPr>
              <a:t>  </a:t>
            </a:r>
            <a:r>
              <a:rPr lang="en-US" dirty="0" smtClean="0">
                <a:sym typeface="Wingdings" pitchFamily="2" charset="2"/>
              </a:rPr>
              <a:t>Stroke?</a:t>
            </a:r>
          </a:p>
          <a:p>
            <a:r>
              <a:rPr lang="en-US" dirty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            |                                                                                             |</a:t>
            </a:r>
          </a:p>
          <a:p>
            <a:r>
              <a:rPr lang="en-US" dirty="0">
                <a:sym typeface="Wingdings" pitchFamily="2" charset="2"/>
              </a:rPr>
              <a:t> </a:t>
            </a:r>
            <a:r>
              <a:rPr lang="en-US" dirty="0" smtClean="0"/>
              <a:t>outpatient monitoring </a:t>
            </a:r>
          </a:p>
          <a:p>
            <a:r>
              <a:rPr lang="en-US" dirty="0" smtClean="0">
                <a:sym typeface="Wingdings" pitchFamily="2" charset="2"/>
              </a:rPr>
              <a:t>     </a:t>
            </a:r>
            <a:r>
              <a:rPr lang="en-US" dirty="0" smtClean="0"/>
              <a:t>of the patient                                                                    hospital admission</a:t>
            </a:r>
            <a:endParaRPr lang="uk-UA" dirty="0" smtClean="0">
              <a:sym typeface="Wingdings" pitchFamily="2" charset="2"/>
            </a:endParaRPr>
          </a:p>
          <a:p>
            <a:r>
              <a:rPr lang="uk-UA" dirty="0">
                <a:sym typeface="Wingdings" pitchFamily="2" charset="2"/>
              </a:rPr>
              <a:t> </a:t>
            </a:r>
            <a:r>
              <a:rPr lang="uk-UA" dirty="0" smtClean="0">
                <a:sym typeface="Wingdings" pitchFamily="2" charset="2"/>
              </a:rPr>
              <a:t>                                              </a:t>
            </a:r>
          </a:p>
          <a:p>
            <a:r>
              <a:rPr lang="uk-UA" dirty="0">
                <a:sym typeface="Wingdings" pitchFamily="2" charset="2"/>
              </a:rPr>
              <a:t> </a:t>
            </a:r>
            <a:r>
              <a:rPr lang="uk-UA" dirty="0" smtClean="0">
                <a:sym typeface="Wingdings" pitchFamily="2" charset="2"/>
              </a:rPr>
              <a:t> </a:t>
            </a:r>
            <a:r>
              <a:rPr lang="en-US" b="1" dirty="0" smtClean="0">
                <a:sym typeface="Wingdings" pitchFamily="2" charset="2"/>
              </a:rPr>
              <a:t>                                                                                             </a:t>
            </a:r>
            <a:r>
              <a:rPr lang="en-US" dirty="0" smtClean="0">
                <a:sym typeface="Wingdings" pitchFamily="2" charset="2"/>
              </a:rPr>
              <a:t>           </a:t>
            </a:r>
            <a:endParaRPr lang="uk-UA" dirty="0" smtClean="0">
              <a:sym typeface="Wingdings" pitchFamily="2" charset="2"/>
            </a:endParaRPr>
          </a:p>
          <a:p>
            <a:r>
              <a:rPr lang="uk-UA" dirty="0">
                <a:sym typeface="Wingdings" pitchFamily="2" charset="2"/>
              </a:rPr>
              <a:t> </a:t>
            </a:r>
            <a:r>
              <a:rPr lang="uk-UA" dirty="0" smtClean="0">
                <a:sym typeface="Wingdings" pitchFamily="2" charset="2"/>
              </a:rPr>
              <a:t> </a:t>
            </a:r>
            <a:r>
              <a:rPr lang="uk-UA" b="1" dirty="0" smtClean="0">
                <a:sym typeface="Wingdings" pitchFamily="2" charset="2"/>
              </a:rPr>
              <a:t>   </a:t>
            </a:r>
            <a:r>
              <a:rPr lang="en-US" b="1" dirty="0" smtClean="0">
                <a:sym typeface="Wingdings" pitchFamily="2" charset="2"/>
              </a:rPr>
              <a:t>                                                </a:t>
            </a:r>
            <a:r>
              <a:rPr lang="uk-UA" b="1" dirty="0" smtClean="0">
                <a:sym typeface="Wingdings" pitchFamily="2" charset="2"/>
              </a:rPr>
              <a:t>         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uk-UA" b="1" dirty="0" smtClean="0">
                <a:sym typeface="Wingdings" pitchFamily="2" charset="2"/>
              </a:rPr>
              <a:t>              </a:t>
            </a:r>
            <a:r>
              <a:rPr lang="uk-UA" b="1" dirty="0" smtClean="0"/>
              <a:t>          </a:t>
            </a:r>
            <a:r>
              <a:rPr lang="en-US" b="1" dirty="0" smtClean="0"/>
              <a:t> </a:t>
            </a:r>
            <a:endParaRPr lang="uk-UA" b="1" dirty="0" smtClean="0"/>
          </a:p>
          <a:p>
            <a:r>
              <a:rPr lang="uk-UA" sz="2000" dirty="0"/>
              <a:t> </a:t>
            </a:r>
            <a:r>
              <a:rPr lang="uk-UA" sz="2000" dirty="0" smtClean="0"/>
              <a:t>       </a:t>
            </a:r>
            <a:endParaRPr lang="uk-UA" sz="2000" dirty="0"/>
          </a:p>
          <a:p>
            <a:endParaRPr lang="uk-UA" sz="2000" dirty="0" smtClean="0"/>
          </a:p>
          <a:p>
            <a:endParaRPr lang="uk-UA" sz="2000" dirty="0"/>
          </a:p>
          <a:p>
            <a:r>
              <a:rPr lang="uk-UA" sz="2000" dirty="0" smtClean="0"/>
              <a:t>  </a:t>
            </a:r>
          </a:p>
          <a:p>
            <a:endParaRPr lang="uk-UA" sz="2000" b="1" dirty="0"/>
          </a:p>
          <a:p>
            <a:r>
              <a:rPr lang="en-US" sz="2000" b="1" dirty="0" smtClean="0"/>
              <a:t>  </a:t>
            </a:r>
            <a:endParaRPr lang="ru-RU" sz="20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dirty="0"/>
              <a:t> </a:t>
            </a:r>
            <a:r>
              <a:rPr lang="uk-UA" sz="2800" dirty="0" smtClean="0"/>
              <a:t>          </a:t>
            </a:r>
            <a:r>
              <a:rPr lang="en-US" sz="2800" dirty="0"/>
              <a:t>S</a:t>
            </a:r>
            <a:r>
              <a:rPr lang="en-US" sz="2800" dirty="0" smtClean="0"/>
              <a:t>igns of uncontrolled blood pressure during a </a:t>
            </a:r>
            <a:br>
              <a:rPr lang="en-US" sz="2800" dirty="0" smtClean="0"/>
            </a:br>
            <a:r>
              <a:rPr lang="en-US" sz="2800" dirty="0"/>
              <a:t> </a:t>
            </a:r>
            <a:r>
              <a:rPr lang="en-US" sz="2800" dirty="0" smtClean="0"/>
              <a:t>                           hypertensive crisis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2254230" y="1279507"/>
            <a:ext cx="9067680" cy="4986360"/>
          </a:xfrm>
        </p:spPr>
        <p:txBody>
          <a:bodyPr/>
          <a:lstStyle/>
          <a:p>
            <a:r>
              <a:rPr lang="uk-UA" sz="2400" dirty="0" smtClean="0"/>
              <a:t>   - </a:t>
            </a:r>
            <a:r>
              <a:rPr lang="en-US" sz="2400" dirty="0" smtClean="0"/>
              <a:t>Severe hypertensive encephalopathy</a:t>
            </a:r>
            <a:r>
              <a:rPr lang="uk-UA" sz="2400" dirty="0" smtClean="0">
                <a:sym typeface="Wingdings" pitchFamily="2" charset="2"/>
              </a:rPr>
              <a:t>  </a:t>
            </a:r>
            <a:endParaRPr lang="uk-UA" sz="2400" dirty="0" smtClean="0"/>
          </a:p>
          <a:p>
            <a:r>
              <a:rPr lang="uk-UA" sz="2400" dirty="0"/>
              <a:t> </a:t>
            </a:r>
            <a:r>
              <a:rPr lang="uk-UA" sz="2400" dirty="0" smtClean="0"/>
              <a:t>  - </a:t>
            </a:r>
            <a:r>
              <a:rPr lang="en-US" sz="2400" dirty="0" smtClean="0">
                <a:sym typeface="Wingdings" pitchFamily="2" charset="2"/>
              </a:rPr>
              <a:t>Stroke </a:t>
            </a:r>
            <a:endParaRPr lang="uk-UA" sz="2400" dirty="0" smtClean="0"/>
          </a:p>
          <a:p>
            <a:r>
              <a:rPr lang="uk-UA" sz="2400" dirty="0"/>
              <a:t> </a:t>
            </a:r>
            <a:r>
              <a:rPr lang="uk-UA" sz="2400" dirty="0" smtClean="0"/>
              <a:t>  - </a:t>
            </a:r>
            <a:r>
              <a:rPr lang="en-US" sz="2400" dirty="0"/>
              <a:t>S</a:t>
            </a:r>
            <a:r>
              <a:rPr lang="en-US" sz="2400" dirty="0" smtClean="0"/>
              <a:t>ubarachnoid hemorrhage</a:t>
            </a:r>
            <a:endParaRPr lang="uk-UA" sz="2400" dirty="0" smtClean="0"/>
          </a:p>
          <a:p>
            <a:r>
              <a:rPr lang="uk-UA" sz="2400" dirty="0"/>
              <a:t> </a:t>
            </a:r>
            <a:r>
              <a:rPr lang="uk-UA" sz="2400" dirty="0" smtClean="0"/>
              <a:t>  - </a:t>
            </a:r>
            <a:r>
              <a:rPr lang="en-US" sz="2400" dirty="0" smtClean="0"/>
              <a:t>Pulmonary edema</a:t>
            </a:r>
            <a:endParaRPr lang="uk-UA" sz="2400" dirty="0" smtClean="0"/>
          </a:p>
          <a:p>
            <a:r>
              <a:rPr lang="uk-UA" sz="2400" dirty="0"/>
              <a:t> </a:t>
            </a:r>
            <a:r>
              <a:rPr lang="uk-UA" sz="2400" dirty="0" smtClean="0"/>
              <a:t>  - </a:t>
            </a:r>
            <a:r>
              <a:rPr lang="en-US" sz="2400" dirty="0" smtClean="0"/>
              <a:t>Acute </a:t>
            </a:r>
            <a:r>
              <a:rPr lang="en-US" sz="2400" b="1" spc="-1" dirty="0" smtClean="0">
                <a:latin typeface="Monotype Sorts"/>
              </a:rPr>
              <a:t>visual disorders  </a:t>
            </a:r>
            <a:endParaRPr lang="uk-UA" sz="2400" b="1" dirty="0" smtClean="0"/>
          </a:p>
          <a:p>
            <a:r>
              <a:rPr lang="uk-UA" sz="2400" dirty="0" smtClean="0"/>
              <a:t>   - </a:t>
            </a:r>
            <a:r>
              <a:rPr lang="en-US" sz="2400" dirty="0" smtClean="0"/>
              <a:t>Arterial </a:t>
            </a:r>
            <a:r>
              <a:rPr lang="en-US" sz="2400" dirty="0" err="1" smtClean="0"/>
              <a:t>hypertensin</a:t>
            </a:r>
            <a:r>
              <a:rPr lang="en-US" sz="2400" dirty="0" smtClean="0"/>
              <a:t> of unspecified etiology</a:t>
            </a:r>
            <a:endParaRPr lang="uk-UA" sz="2400" dirty="0" smtClean="0"/>
          </a:p>
          <a:p>
            <a:r>
              <a:rPr lang="uk-UA" sz="2400" dirty="0" smtClean="0"/>
              <a:t>   - </a:t>
            </a:r>
            <a:r>
              <a:rPr lang="en-US" sz="2400" dirty="0"/>
              <a:t>A</a:t>
            </a:r>
            <a:r>
              <a:rPr lang="en-US" sz="2400" dirty="0" smtClean="0"/>
              <a:t>cute renal failure </a:t>
            </a:r>
            <a:endParaRPr lang="ru-RU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dirty="0" smtClean="0"/>
              <a:t>                                 </a:t>
            </a:r>
            <a:r>
              <a:rPr lang="en-US" sz="2800" dirty="0" smtClean="0">
                <a:solidFill>
                  <a:srgbClr val="002060"/>
                </a:solidFill>
              </a:rPr>
              <a:t>Patient N</a:t>
            </a:r>
            <a:r>
              <a:rPr lang="uk-UA" sz="2800" dirty="0" smtClean="0">
                <a:solidFill>
                  <a:srgbClr val="002060"/>
                </a:solidFill>
              </a:rPr>
              <a:t>.   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396842" y="4279903"/>
            <a:ext cx="9109064" cy="1341000"/>
          </a:xfrm>
        </p:spPr>
        <p:txBody>
          <a:bodyPr/>
          <a:lstStyle/>
          <a:p>
            <a:r>
              <a:rPr lang="uk-UA" smtClean="0"/>
              <a:t>  </a:t>
            </a:r>
            <a:r>
              <a:rPr lang="uk-UA" b="1" smtClean="0"/>
              <a:t> </a:t>
            </a:r>
            <a:r>
              <a:rPr lang="uk-UA" sz="2000" b="1" smtClean="0"/>
              <a:t> </a:t>
            </a:r>
            <a:r>
              <a:rPr lang="en-US" sz="2000" b="1" smtClean="0"/>
              <a:t>Sufficient criteria for a hypertensive crisis </a:t>
            </a:r>
            <a:r>
              <a:rPr lang="uk-UA" sz="2000" smtClean="0"/>
              <a:t>     </a:t>
            </a:r>
            <a:r>
              <a:rPr lang="en-US" sz="2000" smtClean="0"/>
              <a:t>                    </a:t>
            </a:r>
            <a:r>
              <a:rPr lang="uk-UA" sz="2000" smtClean="0"/>
              <a:t> </a:t>
            </a:r>
            <a:r>
              <a:rPr lang="en-US" sz="2000" smtClean="0">
                <a:sym typeface="Wingdings" pitchFamily="2" charset="2"/>
              </a:rPr>
              <a:t></a:t>
            </a:r>
            <a:r>
              <a:rPr lang="uk-UA" sz="2000" smtClean="0">
                <a:sym typeface="Wingdings" pitchFamily="2" charset="2"/>
              </a:rPr>
              <a:t>     </a:t>
            </a:r>
            <a:r>
              <a:rPr lang="uk-UA" sz="2000" b="1" smtClean="0"/>
              <a:t> </a:t>
            </a:r>
            <a:r>
              <a:rPr lang="en-US" sz="2000" b="1" smtClean="0"/>
              <a:t>yes</a:t>
            </a:r>
          </a:p>
          <a:p>
            <a:r>
              <a:rPr lang="uk-UA" sz="2000" b="1" smtClean="0"/>
              <a:t> </a:t>
            </a:r>
            <a:endParaRPr lang="uk-UA" dirty="0">
              <a:sym typeface="Wingdings" pitchFamily="2" charset="2"/>
            </a:endParaRPr>
          </a:p>
          <a:p>
            <a:r>
              <a:rPr lang="uk-UA" smtClean="0">
                <a:sym typeface="Wingdings" pitchFamily="2" charset="2"/>
              </a:rPr>
              <a:t>  </a:t>
            </a:r>
            <a:r>
              <a:rPr lang="en-US" sz="2000" b="1" smtClean="0">
                <a:sym typeface="Wingdings" pitchFamily="2" charset="2"/>
              </a:rPr>
              <a:t>  Signs of target organ damage</a:t>
            </a:r>
            <a:r>
              <a:rPr lang="uk-UA" sz="2000" b="1" smtClean="0">
                <a:sym typeface="Wingdings" pitchFamily="2" charset="2"/>
              </a:rPr>
              <a:t> </a:t>
            </a:r>
            <a:r>
              <a:rPr lang="en-US" sz="2000" smtClean="0"/>
              <a:t>                                               </a:t>
            </a:r>
            <a:r>
              <a:rPr lang="en-US" sz="2000" smtClean="0">
                <a:sym typeface="Wingdings" pitchFamily="2" charset="2"/>
              </a:rPr>
              <a:t>      </a:t>
            </a:r>
            <a:r>
              <a:rPr lang="en-US" sz="2000" b="1" smtClean="0"/>
              <a:t>yes</a:t>
            </a:r>
            <a:r>
              <a:rPr lang="uk-UA" sz="2000" smtClean="0"/>
              <a:t>, </a:t>
            </a:r>
            <a:r>
              <a:rPr lang="en-US" sz="2000" b="1" smtClean="0"/>
              <a:t>brain </a:t>
            </a:r>
          </a:p>
          <a:p>
            <a:endParaRPr lang="en-US" sz="2000" b="1"/>
          </a:p>
          <a:p>
            <a:r>
              <a:rPr lang="en-US" sz="2000" b="1" smtClean="0"/>
              <a:t>    Sufficient criteria for a complicated hypertensive crisis </a:t>
            </a:r>
            <a:r>
              <a:rPr lang="uk-UA" sz="2000" smtClean="0"/>
              <a:t>    </a:t>
            </a:r>
            <a:r>
              <a:rPr lang="en-US" sz="2000" smtClean="0">
                <a:sym typeface="Wingdings" pitchFamily="2" charset="2"/>
              </a:rPr>
              <a:t></a:t>
            </a:r>
            <a:r>
              <a:rPr lang="uk-UA" sz="2000" smtClean="0">
                <a:sym typeface="Wingdings" pitchFamily="2" charset="2"/>
              </a:rPr>
              <a:t>     </a:t>
            </a:r>
            <a:r>
              <a:rPr lang="uk-UA" sz="2000" b="1" smtClean="0"/>
              <a:t> </a:t>
            </a:r>
            <a:r>
              <a:rPr lang="en-US" sz="2000" b="1" smtClean="0"/>
              <a:t>yes </a:t>
            </a:r>
          </a:p>
          <a:p>
            <a:endParaRPr lang="en-US" sz="2000" b="1"/>
          </a:p>
          <a:p>
            <a:r>
              <a:rPr lang="en-US" sz="2000" smtClean="0"/>
              <a:t>    </a:t>
            </a:r>
            <a:r>
              <a:rPr lang="en-US" sz="2000" b="1" smtClean="0"/>
              <a:t>Uncontrolled blood pressure during a hypertensive crisis </a:t>
            </a:r>
            <a:r>
              <a:rPr lang="en-US" sz="2000" b="1" smtClean="0">
                <a:sym typeface="Wingdings" pitchFamily="2" charset="2"/>
              </a:rPr>
              <a:t>      </a:t>
            </a:r>
            <a:r>
              <a:rPr lang="en-US" sz="2000" b="1" smtClean="0"/>
              <a:t>yes </a:t>
            </a:r>
          </a:p>
          <a:p>
            <a:r>
              <a:rPr lang="en-US" sz="2000" b="1"/>
              <a:t> </a:t>
            </a:r>
            <a:r>
              <a:rPr lang="en-US" sz="2000" b="1" smtClean="0"/>
              <a:t>                                                                                                                s</a:t>
            </a: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troke?</a:t>
            </a:r>
            <a:r>
              <a:rPr lang="en-US" sz="2000" smtClean="0"/>
              <a:t> </a:t>
            </a: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000" b="1">
              <a:latin typeface="Times New Roman" pitchFamily="18" charset="0"/>
              <a:cs typeface="Times New Roman" pitchFamily="18" charset="0"/>
            </a:endParaRPr>
          </a:p>
          <a:p>
            <a:endParaRPr lang="en-US" sz="2000" b="1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The patient is recommended for urgent consultation of a neurologist</a:t>
            </a:r>
            <a:r>
              <a:rPr lang="uk-UA" sz="240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4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patient was transferred to the emergency department</a:t>
            </a:r>
            <a:r>
              <a:rPr lang="uk-UA" sz="240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000" b="1" smtClean="0"/>
              <a:t/>
            </a:r>
            <a:br>
              <a:rPr lang="en-US" sz="2000" b="1" smtClean="0"/>
            </a:br>
            <a:r>
              <a:rPr lang="en-US" sz="2000" b="1" smtClean="0"/>
              <a:t>                            </a:t>
            </a:r>
            <a:endParaRPr lang="uk-UA" sz="2000" b="1" dirty="0" smtClean="0"/>
          </a:p>
          <a:p>
            <a:endParaRPr lang="uk-UA" sz="2000" dirty="0"/>
          </a:p>
          <a:p>
            <a:r>
              <a:rPr lang="uk-UA" sz="2000" smtClean="0"/>
              <a:t>   </a:t>
            </a:r>
            <a:r>
              <a:rPr lang="uk-UA" smtClean="0"/>
              <a:t> </a:t>
            </a:r>
            <a:r>
              <a:rPr lang="en-US" smtClean="0"/>
              <a:t> </a:t>
            </a:r>
            <a:endParaRPr lang="uk-UA" dirty="0" smtClean="0"/>
          </a:p>
          <a:p>
            <a:r>
              <a:rPr lang="uk-UA"/>
              <a:t> </a:t>
            </a:r>
            <a:r>
              <a:rPr lang="uk-UA" smtClean="0"/>
              <a:t>   </a:t>
            </a:r>
            <a:endParaRPr lang="uk-UA" sz="2000" dirty="0">
              <a:sym typeface="Wingdings" pitchFamily="2" charset="2"/>
            </a:endParaRPr>
          </a:p>
          <a:p>
            <a:r>
              <a:rPr lang="uk-UA" sz="2000" smtClean="0">
                <a:sym typeface="Wingdings" pitchFamily="2" charset="2"/>
              </a:rPr>
              <a:t>    </a:t>
            </a:r>
            <a:endParaRPr lang="uk-UA" sz="2000" dirty="0">
              <a:sym typeface="Wingdings" pitchFamily="2" charset="2"/>
            </a:endParaRPr>
          </a:p>
          <a:p>
            <a:r>
              <a:rPr lang="uk-UA" sz="2000" smtClean="0">
                <a:sym typeface="Wingdings" pitchFamily="2" charset="2"/>
              </a:rPr>
              <a:t> </a:t>
            </a:r>
            <a:r>
              <a:rPr lang="en-US" smtClean="0"/>
              <a:t>                                           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dirty="0" smtClean="0"/>
              <a:t>                               </a:t>
            </a:r>
            <a:r>
              <a:rPr lang="en-US" sz="2800" dirty="0" smtClean="0">
                <a:solidFill>
                  <a:srgbClr val="002060"/>
                </a:solidFill>
              </a:rPr>
              <a:t>Patient N</a:t>
            </a:r>
            <a:r>
              <a:rPr lang="uk-UA" sz="2800" dirty="0" smtClean="0">
                <a:solidFill>
                  <a:srgbClr val="002060"/>
                </a:solidFill>
              </a:rPr>
              <a:t>.  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611156" y="3779837"/>
            <a:ext cx="8888366" cy="1341000"/>
          </a:xfrm>
        </p:spPr>
        <p:txBody>
          <a:bodyPr/>
          <a:lstStyle/>
          <a:p>
            <a:r>
              <a:rPr lang="uk-UA" dirty="0" smtClean="0"/>
              <a:t>  </a:t>
            </a:r>
            <a:r>
              <a:rPr lang="uk-UA" dirty="0"/>
              <a:t> </a:t>
            </a:r>
            <a:r>
              <a:rPr lang="uk-UA" dirty="0" smtClean="0"/>
              <a:t>    </a:t>
            </a:r>
            <a:r>
              <a:rPr lang="en-US" dirty="0" smtClean="0"/>
              <a:t>Conclusion of a neurologist: acute </a:t>
            </a:r>
            <a:r>
              <a:rPr lang="en-US" dirty="0" err="1" smtClean="0"/>
              <a:t>cerebrovascular</a:t>
            </a:r>
            <a:r>
              <a:rPr lang="en-US" dirty="0" smtClean="0"/>
              <a:t> accident</a:t>
            </a:r>
            <a:r>
              <a:rPr lang="uk-UA" dirty="0" smtClean="0"/>
              <a:t>,</a:t>
            </a:r>
            <a:r>
              <a:rPr lang="ru-RU" dirty="0" smtClean="0"/>
              <a:t> </a:t>
            </a:r>
            <a:r>
              <a:rPr lang="en-US" dirty="0" smtClean="0"/>
              <a:t>unspecified type in the territory of the right middle cerebral artery</a:t>
            </a:r>
            <a:r>
              <a:rPr lang="uk-UA" dirty="0" smtClean="0"/>
              <a:t>,</a:t>
            </a:r>
            <a:r>
              <a:rPr lang="en-US" dirty="0" smtClean="0"/>
              <a:t> mild central left </a:t>
            </a:r>
            <a:r>
              <a:rPr lang="en-US" dirty="0" err="1" smtClean="0"/>
              <a:t>hemiparesis</a:t>
            </a:r>
            <a:r>
              <a:rPr lang="uk-UA" dirty="0" smtClean="0"/>
              <a:t>, </a:t>
            </a:r>
            <a:r>
              <a:rPr lang="en-US" dirty="0" smtClean="0"/>
              <a:t>left   </a:t>
            </a:r>
            <a:r>
              <a:rPr lang="en-US" dirty="0" err="1" smtClean="0"/>
              <a:t>hemihypesthesia</a:t>
            </a:r>
            <a:r>
              <a:rPr lang="uk-UA" dirty="0"/>
              <a:t>.</a:t>
            </a:r>
            <a:endParaRPr lang="uk-UA" dirty="0" smtClean="0"/>
          </a:p>
          <a:p>
            <a:r>
              <a:rPr lang="uk-UA" dirty="0"/>
              <a:t> </a:t>
            </a:r>
            <a:r>
              <a:rPr lang="uk-UA" dirty="0" smtClean="0"/>
              <a:t>    </a:t>
            </a:r>
          </a:p>
          <a:p>
            <a:r>
              <a:rPr lang="uk-UA" dirty="0"/>
              <a:t> </a:t>
            </a:r>
            <a:r>
              <a:rPr lang="uk-UA" dirty="0" smtClean="0"/>
              <a:t>     </a:t>
            </a:r>
            <a:r>
              <a:rPr lang="en-US" dirty="0" smtClean="0"/>
              <a:t>The patient has been examined:</a:t>
            </a:r>
          </a:p>
          <a:p>
            <a:r>
              <a:rPr lang="en-US" dirty="0"/>
              <a:t> </a:t>
            </a:r>
            <a:r>
              <a:rPr lang="en-US" dirty="0" smtClean="0"/>
              <a:t>      - laboratory tests</a:t>
            </a:r>
            <a:endParaRPr lang="uk-UA" dirty="0" smtClean="0"/>
          </a:p>
          <a:p>
            <a:r>
              <a:rPr lang="uk-UA" dirty="0"/>
              <a:t> </a:t>
            </a:r>
            <a:r>
              <a:rPr lang="uk-UA" dirty="0" smtClean="0"/>
              <a:t>      - </a:t>
            </a:r>
            <a:r>
              <a:rPr lang="en-US" dirty="0" smtClean="0"/>
              <a:t>ECG</a:t>
            </a:r>
            <a:endParaRPr lang="uk-UA" dirty="0" smtClean="0"/>
          </a:p>
          <a:p>
            <a:r>
              <a:rPr lang="uk-UA" dirty="0"/>
              <a:t> </a:t>
            </a:r>
            <a:r>
              <a:rPr lang="uk-UA" dirty="0" smtClean="0"/>
              <a:t>      - </a:t>
            </a:r>
            <a:r>
              <a:rPr lang="en-US" dirty="0" smtClean="0"/>
              <a:t>Magnetic resonance imaging of the brain</a:t>
            </a:r>
          </a:p>
          <a:p>
            <a:r>
              <a:rPr lang="uk-UA" dirty="0" smtClean="0"/>
              <a:t>       - </a:t>
            </a:r>
            <a:r>
              <a:rPr lang="en-US" dirty="0" smtClean="0"/>
              <a:t>Duplex scanning of </a:t>
            </a:r>
            <a:r>
              <a:rPr lang="en-US" dirty="0" err="1" smtClean="0"/>
              <a:t>brachiocephalic</a:t>
            </a:r>
            <a:r>
              <a:rPr lang="en-US" dirty="0" smtClean="0"/>
              <a:t> arteries</a:t>
            </a:r>
            <a:endParaRPr lang="uk-UA" dirty="0" smtClean="0"/>
          </a:p>
          <a:p>
            <a:r>
              <a:rPr lang="uk-UA" dirty="0"/>
              <a:t> </a:t>
            </a:r>
            <a:r>
              <a:rPr lang="uk-UA" dirty="0" smtClean="0"/>
              <a:t>      - </a:t>
            </a:r>
            <a:r>
              <a:rPr lang="en-US" dirty="0" err="1" smtClean="0"/>
              <a:t>EchoCG</a:t>
            </a:r>
            <a:endParaRPr lang="uk-UA" dirty="0" smtClean="0"/>
          </a:p>
          <a:p>
            <a:r>
              <a:rPr lang="uk-UA" dirty="0"/>
              <a:t> </a:t>
            </a:r>
            <a:r>
              <a:rPr lang="uk-UA" dirty="0" smtClean="0"/>
              <a:t>      - </a:t>
            </a:r>
            <a:r>
              <a:rPr lang="en-US" dirty="0" err="1" smtClean="0"/>
              <a:t>Ultrasonography</a:t>
            </a:r>
            <a:r>
              <a:rPr lang="en-US" dirty="0" smtClean="0"/>
              <a:t> of the kidneys</a:t>
            </a:r>
            <a:r>
              <a:rPr lang="uk-UA" dirty="0" smtClean="0"/>
              <a:t>,</a:t>
            </a:r>
            <a:r>
              <a:rPr lang="en-US" dirty="0" smtClean="0"/>
              <a:t> thyroid gland</a:t>
            </a:r>
            <a:endParaRPr lang="uk-UA" dirty="0" smtClean="0"/>
          </a:p>
          <a:p>
            <a:r>
              <a:rPr lang="uk-UA" dirty="0"/>
              <a:t> </a:t>
            </a:r>
            <a:r>
              <a:rPr lang="uk-UA" dirty="0" smtClean="0"/>
              <a:t>      - </a:t>
            </a:r>
            <a:r>
              <a:rPr lang="en-US" dirty="0" smtClean="0"/>
              <a:t>Chest X-ray </a:t>
            </a:r>
          </a:p>
          <a:p>
            <a:r>
              <a:rPr lang="en-US" dirty="0" smtClean="0"/>
              <a:t>       - Ophthalmologist consultation</a:t>
            </a:r>
            <a:endParaRPr lang="uk-UA" dirty="0" smtClean="0"/>
          </a:p>
          <a:p>
            <a:r>
              <a:rPr lang="uk-UA" dirty="0"/>
              <a:t> </a:t>
            </a:r>
            <a:r>
              <a:rPr lang="uk-UA" dirty="0" smtClean="0"/>
              <a:t>      </a:t>
            </a:r>
            <a:endParaRPr lang="en-US" dirty="0"/>
          </a:p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 </a:t>
            </a:r>
            <a:r>
              <a:rPr lang="en-US" dirty="0"/>
              <a:t>T</a:t>
            </a:r>
            <a:r>
              <a:rPr lang="en-US" dirty="0" smtClean="0"/>
              <a:t>he patient had not complaints of loss of consciousness</a:t>
            </a:r>
            <a:r>
              <a:rPr lang="uk-UA" dirty="0"/>
              <a:t>,</a:t>
            </a:r>
            <a:r>
              <a:rPr lang="en-US" dirty="0" smtClean="0"/>
              <a:t> numbness of the left  arm and leg</a:t>
            </a:r>
            <a:r>
              <a:rPr lang="uk-UA" dirty="0" smtClean="0"/>
              <a:t>,</a:t>
            </a:r>
            <a:r>
              <a:rPr lang="en-US" dirty="0" smtClean="0"/>
              <a:t> walking</a:t>
            </a:r>
            <a:r>
              <a:rPr lang="uk-UA" dirty="0" smtClean="0"/>
              <a:t>.</a:t>
            </a:r>
            <a:r>
              <a:rPr lang="en-US" dirty="0" smtClean="0"/>
              <a:t>disorder  2 hours later</a:t>
            </a:r>
            <a:r>
              <a:rPr lang="uk-UA" dirty="0" smtClean="0"/>
              <a:t>.</a:t>
            </a:r>
            <a:endParaRPr lang="en-US" dirty="0" smtClean="0"/>
          </a:p>
          <a:p>
            <a:r>
              <a:rPr lang="en-US" dirty="0" smtClean="0"/>
              <a:t>        Conclusion of a neurologist on re-examination the next day: </a:t>
            </a:r>
            <a:r>
              <a:rPr lang="en-US" spc="-1" dirty="0" smtClean="0">
                <a:latin typeface="Monotype Sorts"/>
              </a:rPr>
              <a:t>transient  ischemic attack </a:t>
            </a:r>
            <a:r>
              <a:rPr lang="en-US" dirty="0" smtClean="0"/>
              <a:t>in the territory of the right middle cerebral artery</a:t>
            </a:r>
            <a:r>
              <a:rPr lang="uk-UA" dirty="0"/>
              <a:t>.</a:t>
            </a:r>
            <a:endParaRPr lang="uk-UA" dirty="0" smtClean="0"/>
          </a:p>
          <a:p>
            <a:endParaRPr lang="uk-UA" dirty="0"/>
          </a:p>
          <a:p>
            <a:r>
              <a:rPr lang="uk-UA" dirty="0" smtClean="0"/>
              <a:t> 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Patient N</a:t>
            </a:r>
            <a:r>
              <a:rPr lang="uk-UA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468280" y="3708399"/>
            <a:ext cx="9067680" cy="1341000"/>
          </a:xfrm>
        </p:spPr>
        <p:txBody>
          <a:bodyPr/>
          <a:lstStyle/>
          <a:p>
            <a:r>
              <a:rPr lang="uk-UA" sz="2400" b="1" dirty="0" smtClean="0"/>
              <a:t>   </a:t>
            </a:r>
            <a:r>
              <a:rPr lang="en-US" sz="2400" b="1" dirty="0" smtClean="0"/>
              <a:t>     </a:t>
            </a:r>
            <a:r>
              <a:rPr lang="uk-UA" sz="2400" b="1" dirty="0" smtClean="0"/>
              <a:t> </a:t>
            </a:r>
            <a:r>
              <a:rPr lang="en-US" sz="2400" b="1" dirty="0" smtClean="0"/>
              <a:t>Results of laboratory and </a:t>
            </a:r>
            <a:r>
              <a:rPr lang="en-US" sz="2400" b="1" dirty="0" err="1" smtClean="0"/>
              <a:t>instrunental</a:t>
            </a:r>
            <a:r>
              <a:rPr lang="en-US" sz="2400" b="1" dirty="0" smtClean="0"/>
              <a:t> methods </a:t>
            </a:r>
          </a:p>
          <a:p>
            <a:r>
              <a:rPr lang="en-US" sz="2400" b="1" dirty="0"/>
              <a:t> </a:t>
            </a:r>
            <a:r>
              <a:rPr lang="en-US" sz="2400" b="1" dirty="0" smtClean="0"/>
              <a:t>                       of examination of the patient</a:t>
            </a:r>
          </a:p>
          <a:p>
            <a:endParaRPr lang="uk-UA" dirty="0" smtClean="0"/>
          </a:p>
          <a:p>
            <a:r>
              <a:rPr lang="uk-UA" dirty="0" smtClean="0"/>
              <a:t>      </a:t>
            </a:r>
            <a:r>
              <a:rPr lang="en-US" dirty="0" smtClean="0"/>
              <a:t>Glucose</a:t>
            </a:r>
            <a:r>
              <a:rPr lang="uk-UA" dirty="0" smtClean="0"/>
              <a:t> – 5.3 </a:t>
            </a:r>
            <a:r>
              <a:rPr lang="en-US" dirty="0" err="1" smtClean="0"/>
              <a:t>mmol</a:t>
            </a:r>
            <a:r>
              <a:rPr lang="uk-UA" dirty="0" smtClean="0"/>
              <a:t>/</a:t>
            </a:r>
            <a:r>
              <a:rPr lang="en-US" dirty="0" smtClean="0"/>
              <a:t>l</a:t>
            </a:r>
            <a:r>
              <a:rPr lang="uk-UA" dirty="0" smtClean="0"/>
              <a:t>, </a:t>
            </a:r>
            <a:r>
              <a:rPr lang="en-US" dirty="0" smtClean="0"/>
              <a:t> </a:t>
            </a:r>
            <a:r>
              <a:rPr lang="en-US" dirty="0" err="1" smtClean="0"/>
              <a:t>creatinine</a:t>
            </a:r>
            <a:r>
              <a:rPr lang="uk-UA" dirty="0" smtClean="0"/>
              <a:t> – 81 </a:t>
            </a:r>
            <a:r>
              <a:rPr lang="en-US" dirty="0" err="1" smtClean="0"/>
              <a:t>mkmol</a:t>
            </a:r>
            <a:r>
              <a:rPr lang="uk-UA" dirty="0" smtClean="0"/>
              <a:t>/</a:t>
            </a:r>
            <a:r>
              <a:rPr lang="en-US" dirty="0" smtClean="0"/>
              <a:t>l </a:t>
            </a:r>
            <a:r>
              <a:rPr lang="uk-UA" dirty="0" smtClean="0"/>
              <a:t>, </a:t>
            </a:r>
            <a:r>
              <a:rPr lang="en-US" dirty="0" smtClean="0"/>
              <a:t>potassium</a:t>
            </a:r>
            <a:r>
              <a:rPr lang="uk-UA" dirty="0" smtClean="0"/>
              <a:t> – 4.72 </a:t>
            </a:r>
            <a:r>
              <a:rPr lang="en-US" dirty="0" err="1" smtClean="0"/>
              <a:t>mmol</a:t>
            </a:r>
            <a:r>
              <a:rPr lang="uk-UA" dirty="0" smtClean="0"/>
              <a:t>/</a:t>
            </a:r>
            <a:r>
              <a:rPr lang="en-US" dirty="0" smtClean="0"/>
              <a:t>l</a:t>
            </a:r>
            <a:r>
              <a:rPr lang="uk-UA" dirty="0" smtClean="0"/>
              <a:t>, </a:t>
            </a:r>
            <a:r>
              <a:rPr lang="en-US" dirty="0" smtClean="0"/>
              <a:t>total protein</a:t>
            </a:r>
            <a:r>
              <a:rPr lang="uk-UA" dirty="0" smtClean="0"/>
              <a:t>– 71.7 </a:t>
            </a:r>
            <a:r>
              <a:rPr lang="en-US" dirty="0" smtClean="0"/>
              <a:t>g</a:t>
            </a:r>
            <a:r>
              <a:rPr lang="uk-UA" dirty="0" smtClean="0"/>
              <a:t>/</a:t>
            </a:r>
            <a:r>
              <a:rPr lang="en-US" dirty="0" smtClean="0"/>
              <a:t>l</a:t>
            </a:r>
            <a:r>
              <a:rPr lang="uk-UA" dirty="0" smtClean="0"/>
              <a:t>. </a:t>
            </a:r>
            <a:r>
              <a:rPr lang="en-US" dirty="0" smtClean="0"/>
              <a:t>total cholesterol</a:t>
            </a:r>
            <a:r>
              <a:rPr lang="uk-UA" dirty="0" smtClean="0"/>
              <a:t> – 6.9 </a:t>
            </a:r>
            <a:r>
              <a:rPr lang="en-US" dirty="0" err="1" smtClean="0"/>
              <a:t>mmol</a:t>
            </a:r>
            <a:r>
              <a:rPr lang="uk-UA" dirty="0" smtClean="0"/>
              <a:t>/</a:t>
            </a:r>
            <a:r>
              <a:rPr lang="en-US" dirty="0" smtClean="0"/>
              <a:t>l</a:t>
            </a:r>
            <a:r>
              <a:rPr lang="uk-UA" dirty="0" smtClean="0"/>
              <a:t>, </a:t>
            </a:r>
            <a:r>
              <a:rPr lang="en-US" dirty="0" smtClean="0"/>
              <a:t>triglycerides -</a:t>
            </a:r>
            <a:r>
              <a:rPr lang="uk-UA" dirty="0" smtClean="0"/>
              <a:t> 1.3</a:t>
            </a:r>
            <a:r>
              <a:rPr lang="en-US" dirty="0" smtClean="0"/>
              <a:t> </a:t>
            </a:r>
            <a:r>
              <a:rPr lang="en-US" dirty="0" err="1" smtClean="0"/>
              <a:t>mmol</a:t>
            </a:r>
            <a:r>
              <a:rPr lang="uk-UA" dirty="0" smtClean="0"/>
              <a:t>/</a:t>
            </a:r>
            <a:r>
              <a:rPr lang="en-US" dirty="0" smtClean="0"/>
              <a:t>l</a:t>
            </a:r>
            <a:r>
              <a:rPr lang="uk-UA" dirty="0" smtClean="0"/>
              <a:t>, </a:t>
            </a:r>
          </a:p>
          <a:p>
            <a:r>
              <a:rPr lang="en-US" dirty="0" smtClean="0"/>
              <a:t>LDL</a:t>
            </a:r>
            <a:r>
              <a:rPr lang="uk-UA" dirty="0" smtClean="0"/>
              <a:t>– 4.28</a:t>
            </a:r>
            <a:r>
              <a:rPr lang="en-US" dirty="0" smtClean="0"/>
              <a:t> </a:t>
            </a:r>
            <a:r>
              <a:rPr lang="en-US" dirty="0" err="1" smtClean="0"/>
              <a:t>mmol</a:t>
            </a:r>
            <a:r>
              <a:rPr lang="uk-UA" dirty="0" smtClean="0"/>
              <a:t>/</a:t>
            </a:r>
            <a:r>
              <a:rPr lang="en-US" dirty="0" smtClean="0"/>
              <a:t>l</a:t>
            </a:r>
            <a:r>
              <a:rPr lang="uk-UA" dirty="0" smtClean="0"/>
              <a:t>,, </a:t>
            </a:r>
            <a:r>
              <a:rPr lang="en-US" dirty="0" smtClean="0"/>
              <a:t>HDL</a:t>
            </a:r>
            <a:r>
              <a:rPr lang="uk-UA" dirty="0" smtClean="0"/>
              <a:t>– 1.2 </a:t>
            </a:r>
            <a:r>
              <a:rPr lang="en-US" dirty="0" err="1" smtClean="0"/>
              <a:t>mmol</a:t>
            </a:r>
            <a:r>
              <a:rPr lang="uk-UA" dirty="0" smtClean="0"/>
              <a:t>/</a:t>
            </a:r>
            <a:r>
              <a:rPr lang="en-US" dirty="0" smtClean="0"/>
              <a:t>l</a:t>
            </a:r>
            <a:r>
              <a:rPr lang="uk-UA" dirty="0" smtClean="0"/>
              <a:t>,  </a:t>
            </a:r>
            <a:r>
              <a:rPr lang="en-US" dirty="0" err="1" smtClean="0"/>
              <a:t>prohrombin</a:t>
            </a:r>
            <a:r>
              <a:rPr lang="en-US" dirty="0" smtClean="0"/>
              <a:t> index</a:t>
            </a:r>
            <a:r>
              <a:rPr lang="uk-UA" dirty="0" smtClean="0"/>
              <a:t>– 100%, </a:t>
            </a:r>
            <a:r>
              <a:rPr lang="en-US" dirty="0" smtClean="0"/>
              <a:t>fibrinogen</a:t>
            </a:r>
            <a:r>
              <a:rPr lang="uk-UA" dirty="0" smtClean="0"/>
              <a:t> - 3.6 </a:t>
            </a:r>
            <a:r>
              <a:rPr lang="en-US" dirty="0" smtClean="0"/>
              <a:t>g</a:t>
            </a:r>
            <a:r>
              <a:rPr lang="uk-UA" dirty="0" smtClean="0"/>
              <a:t>/</a:t>
            </a:r>
            <a:r>
              <a:rPr lang="en-US" dirty="0" smtClean="0"/>
              <a:t>l</a:t>
            </a:r>
            <a:r>
              <a:rPr lang="uk-UA" dirty="0" smtClean="0"/>
              <a:t>, </a:t>
            </a:r>
            <a:r>
              <a:rPr lang="en-US" dirty="0" smtClean="0"/>
              <a:t>thrombin time</a:t>
            </a:r>
            <a:r>
              <a:rPr lang="uk-UA" dirty="0" smtClean="0"/>
              <a:t>– 15 </a:t>
            </a:r>
            <a:r>
              <a:rPr lang="en-US" dirty="0" smtClean="0"/>
              <a:t>seconds</a:t>
            </a:r>
            <a:r>
              <a:rPr lang="uk-UA" dirty="0" smtClean="0"/>
              <a:t>.</a:t>
            </a:r>
          </a:p>
          <a:p>
            <a:r>
              <a:rPr lang="uk-UA" b="1" dirty="0" smtClean="0"/>
              <a:t>      </a:t>
            </a:r>
            <a:r>
              <a:rPr lang="en-US" b="1" dirty="0" smtClean="0"/>
              <a:t>ECG</a:t>
            </a:r>
            <a:r>
              <a:rPr lang="uk-UA" b="1" dirty="0" smtClean="0"/>
              <a:t> </a:t>
            </a:r>
            <a:r>
              <a:rPr lang="uk-UA" dirty="0" smtClean="0"/>
              <a:t>– </a:t>
            </a:r>
            <a:r>
              <a:rPr lang="en-US" dirty="0" smtClean="0"/>
              <a:t>regular</a:t>
            </a:r>
            <a:r>
              <a:rPr lang="uk-UA" dirty="0" smtClean="0"/>
              <a:t>,</a:t>
            </a:r>
            <a:r>
              <a:rPr lang="en-US" dirty="0" smtClean="0"/>
              <a:t> sinus rhythm</a:t>
            </a:r>
            <a:r>
              <a:rPr lang="uk-UA" dirty="0" smtClean="0"/>
              <a:t>,  </a:t>
            </a:r>
            <a:r>
              <a:rPr lang="en-US" dirty="0" smtClean="0"/>
              <a:t>the heart rate -</a:t>
            </a:r>
            <a:r>
              <a:rPr lang="uk-UA" dirty="0" smtClean="0"/>
              <a:t>82 </a:t>
            </a:r>
            <a:r>
              <a:rPr lang="en-US" dirty="0" smtClean="0"/>
              <a:t>86 beats per minute</a:t>
            </a:r>
            <a:r>
              <a:rPr lang="uk-UA" dirty="0" smtClean="0"/>
              <a:t>, </a:t>
            </a:r>
            <a:r>
              <a:rPr lang="en-US" dirty="0" smtClean="0"/>
              <a:t>electrical axis of the heart is displaced to the left</a:t>
            </a:r>
            <a:r>
              <a:rPr lang="uk-UA" dirty="0" smtClean="0"/>
              <a:t>,</a:t>
            </a:r>
            <a:r>
              <a:rPr lang="en-US" dirty="0" smtClean="0"/>
              <a:t> signs of left ventricular hypertrophy</a:t>
            </a:r>
            <a:r>
              <a:rPr lang="uk-UA" dirty="0" smtClean="0"/>
              <a:t>.</a:t>
            </a:r>
          </a:p>
          <a:p>
            <a:r>
              <a:rPr lang="en-US" b="1" dirty="0"/>
              <a:t> </a:t>
            </a:r>
            <a:r>
              <a:rPr lang="en-US" b="1" dirty="0" smtClean="0"/>
              <a:t>     </a:t>
            </a:r>
            <a:r>
              <a:rPr lang="en-US" b="1" dirty="0" err="1" smtClean="0"/>
              <a:t>EchoCG</a:t>
            </a:r>
            <a:r>
              <a:rPr lang="uk-UA" dirty="0" smtClean="0"/>
              <a:t>– </a:t>
            </a:r>
            <a:r>
              <a:rPr lang="en-US" dirty="0" smtClean="0"/>
              <a:t>global </a:t>
            </a:r>
            <a:r>
              <a:rPr lang="en-US" dirty="0" err="1" smtClean="0"/>
              <a:t>cotractility</a:t>
            </a:r>
            <a:r>
              <a:rPr lang="en-US" dirty="0" smtClean="0"/>
              <a:t> of the left ventricular myocardium is not impaired</a:t>
            </a:r>
            <a:r>
              <a:rPr lang="uk-UA" dirty="0" smtClean="0"/>
              <a:t>. </a:t>
            </a:r>
            <a:r>
              <a:rPr lang="en-US" dirty="0" smtClean="0"/>
              <a:t>Ejection fraction </a:t>
            </a:r>
            <a:r>
              <a:rPr lang="uk-UA" dirty="0" smtClean="0"/>
              <a:t>63%. </a:t>
            </a:r>
            <a:r>
              <a:rPr lang="en-US" dirty="0" smtClean="0"/>
              <a:t>Concentric left ventricular myocardial hypertrophy</a:t>
            </a:r>
            <a:r>
              <a:rPr lang="uk-UA" dirty="0" smtClean="0"/>
              <a:t>. </a:t>
            </a:r>
            <a:r>
              <a:rPr lang="en-US" dirty="0" smtClean="0"/>
              <a:t>Left ventricular diastolic dysfunction 1 type</a:t>
            </a:r>
            <a:r>
              <a:rPr lang="uk-UA" dirty="0" smtClean="0"/>
              <a:t>.</a:t>
            </a:r>
            <a:r>
              <a:rPr lang="en-US" dirty="0" smtClean="0"/>
              <a:t> There are no zones of </a:t>
            </a:r>
            <a:r>
              <a:rPr lang="en-US" dirty="0" err="1" smtClean="0"/>
              <a:t>hypokinesis</a:t>
            </a:r>
            <a:r>
              <a:rPr lang="uk-UA" dirty="0" smtClean="0"/>
              <a:t>. </a:t>
            </a:r>
            <a:r>
              <a:rPr lang="en-US" dirty="0" smtClean="0"/>
              <a:t>Pericardium unchanged</a:t>
            </a:r>
            <a:r>
              <a:rPr lang="uk-UA" dirty="0" smtClean="0"/>
              <a:t>.</a:t>
            </a:r>
          </a:p>
          <a:p>
            <a:r>
              <a:rPr lang="uk-UA" dirty="0" smtClean="0"/>
              <a:t> </a:t>
            </a:r>
            <a:r>
              <a:rPr lang="en-US" dirty="0" smtClean="0"/>
              <a:t>     </a:t>
            </a:r>
            <a:r>
              <a:rPr lang="en-US" b="1" dirty="0" smtClean="0"/>
              <a:t>Duplex scanning of </a:t>
            </a:r>
            <a:r>
              <a:rPr lang="en-US" b="1" dirty="0" err="1" smtClean="0"/>
              <a:t>brachiocephalic</a:t>
            </a:r>
            <a:r>
              <a:rPr lang="en-US" b="1" dirty="0" smtClean="0"/>
              <a:t> arteries </a:t>
            </a:r>
            <a:r>
              <a:rPr lang="uk-UA" b="1" dirty="0" smtClean="0"/>
              <a:t> </a:t>
            </a:r>
            <a:r>
              <a:rPr lang="uk-UA" dirty="0" smtClean="0"/>
              <a:t>– </a:t>
            </a:r>
            <a:r>
              <a:rPr lang="en-US" dirty="0" smtClean="0"/>
              <a:t>diffuse atherosclerotic changes in the carotid arteries</a:t>
            </a:r>
            <a:r>
              <a:rPr lang="uk-UA" dirty="0" smtClean="0"/>
              <a:t>, </a:t>
            </a:r>
            <a:r>
              <a:rPr lang="en-US" dirty="0" err="1" smtClean="0"/>
              <a:t>stenosis</a:t>
            </a:r>
            <a:r>
              <a:rPr lang="en-US" dirty="0" smtClean="0"/>
              <a:t> of the mouth of the right internal carotid artery </a:t>
            </a:r>
            <a:r>
              <a:rPr lang="uk-UA" dirty="0" smtClean="0"/>
              <a:t>26%, </a:t>
            </a:r>
            <a:r>
              <a:rPr lang="en-US" dirty="0" err="1" smtClean="0"/>
              <a:t>stenosis</a:t>
            </a:r>
            <a:r>
              <a:rPr lang="en-US" dirty="0" smtClean="0"/>
              <a:t> of the mouth of the left internal carotid artery </a:t>
            </a:r>
            <a:r>
              <a:rPr lang="uk-UA" dirty="0" smtClean="0"/>
              <a:t>25%</a:t>
            </a:r>
            <a:r>
              <a:rPr lang="en-US" dirty="0" smtClean="0"/>
              <a:t> without local hemodynamic changes</a:t>
            </a:r>
            <a:r>
              <a:rPr lang="uk-UA" dirty="0" smtClean="0"/>
              <a:t>.</a:t>
            </a:r>
          </a:p>
          <a:p>
            <a:r>
              <a:rPr lang="uk-UA" dirty="0" smtClean="0"/>
              <a:t> </a:t>
            </a:r>
            <a:r>
              <a:rPr lang="en-US" dirty="0" smtClean="0"/>
              <a:t>     </a:t>
            </a:r>
            <a:r>
              <a:rPr lang="en-US" b="1" dirty="0" smtClean="0"/>
              <a:t>Magnetic resonance imaging of the brain </a:t>
            </a:r>
            <a:r>
              <a:rPr lang="uk-UA" dirty="0" smtClean="0"/>
              <a:t>– </a:t>
            </a:r>
            <a:r>
              <a:rPr lang="en-US" dirty="0" smtClean="0"/>
              <a:t>signs of acute </a:t>
            </a:r>
            <a:r>
              <a:rPr lang="en-US" dirty="0" err="1" smtClean="0"/>
              <a:t>cerebrovascular</a:t>
            </a:r>
            <a:r>
              <a:rPr lang="en-US" dirty="0" smtClean="0"/>
              <a:t> accident are absent</a:t>
            </a:r>
            <a:r>
              <a:rPr lang="uk-UA" dirty="0" smtClean="0"/>
              <a:t>.</a:t>
            </a:r>
          </a:p>
          <a:p>
            <a:r>
              <a:rPr lang="uk-UA" dirty="0" smtClean="0"/>
              <a:t> </a:t>
            </a:r>
            <a:r>
              <a:rPr lang="en-US" dirty="0" smtClean="0"/>
              <a:t>     </a:t>
            </a:r>
            <a:r>
              <a:rPr lang="en-US" b="1" dirty="0" smtClean="0"/>
              <a:t>Ophthalmologist conclusion</a:t>
            </a:r>
            <a:r>
              <a:rPr lang="uk-UA" dirty="0" smtClean="0"/>
              <a:t>– </a:t>
            </a:r>
            <a:r>
              <a:rPr lang="en-US" dirty="0" smtClean="0"/>
              <a:t>hypertensive retinal </a:t>
            </a:r>
            <a:r>
              <a:rPr lang="en-US" dirty="0" err="1" smtClean="0"/>
              <a:t>angiopathy</a:t>
            </a:r>
            <a:r>
              <a:rPr lang="uk-UA" dirty="0" smtClean="0"/>
              <a:t>.</a:t>
            </a:r>
          </a:p>
          <a:p>
            <a:r>
              <a:rPr lang="uk-UA" dirty="0"/>
              <a:t> </a:t>
            </a:r>
            <a:r>
              <a:rPr lang="uk-UA" dirty="0" smtClean="0"/>
              <a:t>     </a:t>
            </a:r>
            <a:r>
              <a:rPr lang="en-US" dirty="0" smtClean="0"/>
              <a:t>There are no pathological changes in the results of </a:t>
            </a:r>
            <a:r>
              <a:rPr lang="en-US" dirty="0" err="1" smtClean="0"/>
              <a:t>ultrasonography</a:t>
            </a:r>
            <a:r>
              <a:rPr lang="en-US" dirty="0" smtClean="0"/>
              <a:t> of the kidneys</a:t>
            </a:r>
            <a:r>
              <a:rPr lang="uk-UA" dirty="0" smtClean="0"/>
              <a:t>,</a:t>
            </a:r>
            <a:r>
              <a:rPr lang="en-US" dirty="0" smtClean="0"/>
              <a:t> thyroid gland</a:t>
            </a:r>
            <a:r>
              <a:rPr lang="uk-UA" dirty="0" smtClean="0"/>
              <a:t>, </a:t>
            </a:r>
            <a:r>
              <a:rPr lang="en-US" dirty="0" smtClean="0"/>
              <a:t>Chest X-ray</a:t>
            </a:r>
            <a:r>
              <a:rPr lang="uk-UA" dirty="0" smtClean="0"/>
              <a:t>.</a:t>
            </a:r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b="1" dirty="0">
                <a:solidFill>
                  <a:srgbClr val="002060"/>
                </a:solidFill>
              </a:rPr>
              <a:t> </a:t>
            </a:r>
            <a:r>
              <a:rPr lang="uk-UA" sz="2800" b="1" dirty="0" smtClean="0">
                <a:solidFill>
                  <a:srgbClr val="002060"/>
                </a:solidFill>
              </a:rPr>
              <a:t>                                 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Patient N</a:t>
            </a:r>
            <a:r>
              <a:rPr lang="uk-UA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uk-UA" sz="2800" b="1" dirty="0" smtClean="0">
                <a:solidFill>
                  <a:srgbClr val="002060"/>
                </a:solidFill>
              </a:rPr>
              <a:t>  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1012945" y="1993887"/>
            <a:ext cx="9067680" cy="4986360"/>
          </a:xfrm>
        </p:spPr>
        <p:txBody>
          <a:bodyPr/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Clinical diagnosis</a:t>
            </a:r>
          </a:p>
          <a:p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 Essential arterial hypertension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3 degree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risk level 4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crisis course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Complicated hypertensive crises (date)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T</a:t>
            </a:r>
            <a:r>
              <a:rPr lang="en-US" sz="2000" b="1" spc="-1" dirty="0" smtClean="0">
                <a:latin typeface="Times New Roman" pitchFamily="18" charset="0"/>
                <a:cs typeface="Times New Roman" pitchFamily="18" charset="0"/>
              </a:rPr>
              <a:t>ransient  ischemic attack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in the territory of the right middle cerebral </a:t>
            </a: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artery (date)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Dyscirculatory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encephalopathy II degree (atherosclerotic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hypertensive)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decompensation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cephalgic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vestibulo-atactic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syndromes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HFpEF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(63%)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stage C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NYHA II FC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uk-UA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 smtClean="0"/>
          </a:p>
          <a:p>
            <a:r>
              <a:rPr lang="uk-UA" dirty="0"/>
              <a:t> </a:t>
            </a:r>
            <a:r>
              <a:rPr lang="uk-UA" dirty="0" smtClean="0"/>
              <a:t>  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  </a:t>
            </a:r>
            <a:r>
              <a:rPr lang="uk-UA" b="1" dirty="0" smtClean="0"/>
              <a:t>                 </a:t>
            </a:r>
            <a:r>
              <a:rPr lang="en-US" b="1" dirty="0" smtClean="0"/>
              <a:t>       </a:t>
            </a:r>
            <a:r>
              <a:rPr lang="uk-UA" b="1" dirty="0" smtClean="0"/>
              <a:t>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Treatment of hypertensive crisis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754032" y="1922449"/>
            <a:ext cx="9067680" cy="4986360"/>
          </a:xfrm>
        </p:spPr>
        <p:txBody>
          <a:bodyPr/>
          <a:lstStyle/>
          <a:p>
            <a:r>
              <a:rPr lang="uk-UA" dirty="0" smtClean="0"/>
              <a:t>     </a:t>
            </a:r>
            <a:r>
              <a:rPr lang="en-US" dirty="0" smtClean="0"/>
              <a:t>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possibility of developing complications in a hypertensive crisis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requires emergency therapy and a decrease in blood pressure within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2 hours urgent treatment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The patient with a complicated hypertensive crisis is admitted to 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the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emergency department and is given urgent intensive therapy using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intravenous antihypertensive drugs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Controlled lowering of blood pressure is one of the basic rules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for the treatment of hypertensive crises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Overly aggressive treatment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(especially in elderly patients) can lead to a decrease in perfusion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pressure below the level necessary for the normal functioning of the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organs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Inadequate aggressive perfusion may cause increased damage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to the brain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myocardium and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or kidneys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Therefore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controlling the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rate of blood pressure reduction is an important goal in the treatment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of complicated hypertensive crises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r>
              <a:rPr lang="uk-UA" sz="2000" dirty="0" smtClean="0"/>
              <a:t>. </a:t>
            </a:r>
            <a:endParaRPr lang="ru-RU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b="1" dirty="0" smtClean="0"/>
              <a:t> </a:t>
            </a:r>
            <a:r>
              <a:rPr lang="en-US" sz="2800" b="1" dirty="0" smtClean="0"/>
              <a:t>                  The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rate of blood pressure reduction</a:t>
            </a: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611156" y="2208201"/>
            <a:ext cx="9067680" cy="4986360"/>
          </a:xfrm>
        </p:spPr>
        <p:txBody>
          <a:bodyPr/>
          <a:lstStyle/>
          <a:p>
            <a:r>
              <a:rPr lang="uk-UA" b="1" dirty="0" smtClean="0"/>
              <a:t>                                                      </a:t>
            </a:r>
            <a:r>
              <a:rPr lang="en-US" b="1" dirty="0" smtClean="0"/>
              <a:t>High blood pressure</a:t>
            </a:r>
            <a:endParaRPr lang="uk-UA" b="1" dirty="0" smtClean="0"/>
          </a:p>
          <a:p>
            <a:endParaRPr lang="uk-UA" b="1" dirty="0"/>
          </a:p>
          <a:p>
            <a:r>
              <a:rPr lang="uk-UA" b="1" dirty="0" smtClean="0"/>
              <a:t> </a:t>
            </a:r>
            <a:endParaRPr lang="en-US" b="1" dirty="0" smtClean="0"/>
          </a:p>
          <a:p>
            <a:r>
              <a:rPr lang="en-US" b="1" dirty="0" smtClean="0">
                <a:sym typeface="Wingdings" pitchFamily="2" charset="2"/>
              </a:rPr>
              <a:t>         There are not signs of                              There are signs of target organ </a:t>
            </a:r>
          </a:p>
          <a:p>
            <a:r>
              <a:rPr lang="en-US" b="1" dirty="0">
                <a:sym typeface="Wingdings" pitchFamily="2" charset="2"/>
              </a:rPr>
              <a:t> </a:t>
            </a:r>
            <a:r>
              <a:rPr lang="en-US" b="1" dirty="0" smtClean="0">
                <a:sym typeface="Wingdings" pitchFamily="2" charset="2"/>
              </a:rPr>
              <a:t>        target organ damage                                                   </a:t>
            </a:r>
          </a:p>
          <a:p>
            <a:r>
              <a:rPr lang="en-US" b="1" dirty="0">
                <a:sym typeface="Wingdings" pitchFamily="2" charset="2"/>
              </a:rPr>
              <a:t> </a:t>
            </a:r>
            <a:r>
              <a:rPr lang="en-US" b="1" dirty="0" smtClean="0">
                <a:sym typeface="Wingdings" pitchFamily="2" charset="2"/>
              </a:rPr>
              <a:t>    </a:t>
            </a:r>
            <a:r>
              <a:rPr lang="en-US" dirty="0" smtClean="0">
                <a:sym typeface="Wingdings" pitchFamily="2" charset="2"/>
              </a:rPr>
              <a:t>or asymptomatic increase </a:t>
            </a:r>
          </a:p>
          <a:p>
            <a:r>
              <a:rPr lang="en-US" b="1" dirty="0">
                <a:sym typeface="Wingdings" pitchFamily="2" charset="2"/>
              </a:rPr>
              <a:t> </a:t>
            </a:r>
            <a:r>
              <a:rPr lang="en-US" b="1" dirty="0" smtClean="0">
                <a:sym typeface="Wingdings" pitchFamily="2" charset="2"/>
              </a:rPr>
              <a:t>    </a:t>
            </a:r>
            <a:r>
              <a:rPr lang="en-US" dirty="0" smtClean="0">
                <a:sym typeface="Wingdings" pitchFamily="2" charset="2"/>
              </a:rPr>
              <a:t>systolic BP </a:t>
            </a:r>
            <a:r>
              <a:rPr lang="en-US" dirty="0" smtClean="0"/>
              <a:t>&gt;or</a:t>
            </a:r>
            <a:r>
              <a:rPr lang="uk-UA" dirty="0" smtClean="0"/>
              <a:t>= 220 </a:t>
            </a:r>
            <a:r>
              <a:rPr lang="en-US" dirty="0" smtClean="0"/>
              <a:t>mm Hg and</a:t>
            </a:r>
            <a:r>
              <a:rPr lang="uk-UA" dirty="0" smtClean="0"/>
              <a:t>/</a:t>
            </a:r>
            <a:r>
              <a:rPr lang="en-US" dirty="0" smtClean="0"/>
              <a:t>or</a:t>
            </a:r>
          </a:p>
          <a:p>
            <a:r>
              <a:rPr lang="en-US" dirty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    diastolic BP </a:t>
            </a:r>
            <a:r>
              <a:rPr lang="en-US" dirty="0" smtClean="0"/>
              <a:t>&gt;or</a:t>
            </a:r>
            <a:r>
              <a:rPr lang="uk-UA" dirty="0" smtClean="0"/>
              <a:t>=120 </a:t>
            </a:r>
            <a:r>
              <a:rPr lang="en-US" dirty="0" smtClean="0"/>
              <a:t>mm Hg</a:t>
            </a:r>
          </a:p>
          <a:p>
            <a:r>
              <a:rPr lang="en-US" dirty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                    |                                                                          |</a:t>
            </a:r>
          </a:p>
          <a:p>
            <a:r>
              <a:rPr lang="en-US" b="1" dirty="0">
                <a:sym typeface="Wingdings" pitchFamily="2" charset="2"/>
              </a:rPr>
              <a:t> </a:t>
            </a:r>
            <a:r>
              <a:rPr lang="en-US" b="1" dirty="0" smtClean="0">
                <a:sym typeface="Wingdings" pitchFamily="2" charset="2"/>
              </a:rPr>
              <a:t>    uncomplicated hypertensive crisis             complicated hypertensive crisis</a:t>
            </a:r>
            <a:r>
              <a:rPr lang="en-US" dirty="0" smtClean="0">
                <a:sym typeface="Wingdings" pitchFamily="2" charset="2"/>
              </a:rPr>
              <a:t> </a:t>
            </a:r>
          </a:p>
          <a:p>
            <a:r>
              <a:rPr lang="en-US" dirty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                    |                                                                          | </a:t>
            </a:r>
          </a:p>
          <a:p>
            <a:r>
              <a:rPr lang="en-US" dirty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  Oral antihypertensive drugs                             </a:t>
            </a:r>
            <a:r>
              <a:rPr lang="en-US" dirty="0" err="1" smtClean="0">
                <a:sym typeface="Wingdings" pitchFamily="2" charset="2"/>
              </a:rPr>
              <a:t>Parenteral</a:t>
            </a:r>
            <a:r>
              <a:rPr lang="en-US" dirty="0" smtClean="0">
                <a:sym typeface="Wingdings" pitchFamily="2" charset="2"/>
              </a:rPr>
              <a:t> antihypertensive medications</a:t>
            </a:r>
          </a:p>
          <a:p>
            <a:r>
              <a:rPr lang="en-US" dirty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 (</a:t>
            </a:r>
            <a:r>
              <a:rPr lang="en-US" dirty="0" err="1" smtClean="0">
                <a:sym typeface="Wingdings" pitchFamily="2" charset="2"/>
              </a:rPr>
              <a:t>captopril</a:t>
            </a:r>
            <a:r>
              <a:rPr lang="ru-RU" dirty="0" smtClean="0">
                <a:sym typeface="Wingdings" pitchFamily="2" charset="2"/>
              </a:rPr>
              <a:t>,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furosemide</a:t>
            </a:r>
            <a:r>
              <a:rPr lang="uk-UA" dirty="0" smtClean="0">
                <a:sym typeface="Wingdings" pitchFamily="2" charset="2"/>
              </a:rPr>
              <a:t>,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nifedipine</a:t>
            </a:r>
            <a:r>
              <a:rPr lang="en-US" dirty="0" smtClean="0">
                <a:sym typeface="Wingdings" pitchFamily="2" charset="2"/>
              </a:rPr>
              <a:t>                      (sodium </a:t>
            </a:r>
            <a:r>
              <a:rPr lang="en-US" dirty="0" err="1" smtClean="0">
                <a:sym typeface="Wingdings" pitchFamily="2" charset="2"/>
              </a:rPr>
              <a:t>nitropruside</a:t>
            </a:r>
            <a:r>
              <a:rPr lang="uk-UA" dirty="0" smtClean="0">
                <a:sym typeface="Wingdings" pitchFamily="2" charset="2"/>
              </a:rPr>
              <a:t>,</a:t>
            </a:r>
            <a:r>
              <a:rPr lang="en-US" dirty="0" err="1" smtClean="0">
                <a:sym typeface="Wingdings" pitchFamily="2" charset="2"/>
              </a:rPr>
              <a:t>labetalol</a:t>
            </a:r>
            <a:r>
              <a:rPr lang="uk-UA" dirty="0" smtClean="0">
                <a:sym typeface="Wingdings" pitchFamily="2" charset="2"/>
              </a:rPr>
              <a:t>,</a:t>
            </a:r>
            <a:r>
              <a:rPr lang="en-US" dirty="0">
                <a:sym typeface="Wingdings" pitchFamily="2" charset="2"/>
              </a:rPr>
              <a:t> </a:t>
            </a:r>
            <a:endParaRPr lang="uk-UA" dirty="0" smtClean="0">
              <a:sym typeface="Wingdings" pitchFamily="2" charset="2"/>
            </a:endParaRPr>
          </a:p>
          <a:p>
            <a:r>
              <a:rPr lang="uk-UA" dirty="0">
                <a:sym typeface="Wingdings" pitchFamily="2" charset="2"/>
              </a:rPr>
              <a:t> </a:t>
            </a:r>
            <a:r>
              <a:rPr lang="uk-UA" dirty="0" smtClean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clopidin</a:t>
            </a:r>
            <a:r>
              <a:rPr lang="uk-UA" dirty="0" smtClean="0">
                <a:sym typeface="Wingdings" pitchFamily="2" charset="2"/>
              </a:rPr>
              <a:t>,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propranolol</a:t>
            </a:r>
            <a:r>
              <a:rPr lang="en-US" dirty="0" smtClean="0">
                <a:sym typeface="Wingdings" pitchFamily="2" charset="2"/>
              </a:rPr>
              <a:t>)                                       nitroglycerine</a:t>
            </a:r>
            <a:r>
              <a:rPr lang="uk-UA" dirty="0" smtClean="0">
                <a:sym typeface="Wingdings" pitchFamily="2" charset="2"/>
              </a:rPr>
              <a:t>,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enalapril</a:t>
            </a:r>
            <a:r>
              <a:rPr lang="uk-UA" dirty="0" smtClean="0">
                <a:sym typeface="Wingdings" pitchFamily="2" charset="2"/>
              </a:rPr>
              <a:t>, </a:t>
            </a:r>
            <a:r>
              <a:rPr lang="en-US" dirty="0" err="1" smtClean="0">
                <a:sym typeface="Wingdings" pitchFamily="2" charset="2"/>
              </a:rPr>
              <a:t>furosemide</a:t>
            </a:r>
            <a:r>
              <a:rPr lang="uk-UA" dirty="0" smtClean="0">
                <a:sym typeface="Wingdings" pitchFamily="2" charset="2"/>
              </a:rPr>
              <a:t>,</a:t>
            </a:r>
          </a:p>
          <a:p>
            <a:r>
              <a:rPr lang="uk-UA" dirty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                                                                           </a:t>
            </a:r>
            <a:r>
              <a:rPr lang="en-US" dirty="0" err="1" smtClean="0">
                <a:sym typeface="Wingdings" pitchFamily="2" charset="2"/>
              </a:rPr>
              <a:t>esmolol</a:t>
            </a:r>
            <a:r>
              <a:rPr lang="uk-UA" dirty="0" smtClean="0">
                <a:sym typeface="Wingdings" pitchFamily="2" charset="2"/>
              </a:rPr>
              <a:t>, </a:t>
            </a:r>
            <a:r>
              <a:rPr lang="en-US" dirty="0" err="1" smtClean="0">
                <a:sym typeface="Wingdings" pitchFamily="2" charset="2"/>
              </a:rPr>
              <a:t>uranidil</a:t>
            </a:r>
            <a:r>
              <a:rPr lang="en-US" dirty="0" smtClean="0">
                <a:sym typeface="Wingdings" pitchFamily="2" charset="2"/>
              </a:rPr>
              <a:t>)</a:t>
            </a:r>
          </a:p>
          <a:p>
            <a:r>
              <a:rPr lang="en-US" dirty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                    |                                                                           |</a:t>
            </a:r>
          </a:p>
          <a:p>
            <a:r>
              <a:rPr lang="en-US" dirty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 Gradual decrease in blood pressure                 Rapid decrease in blood pressure</a:t>
            </a:r>
          </a:p>
          <a:p>
            <a:r>
              <a:rPr lang="en-US" dirty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 over 2-6 hours and then appointment </a:t>
            </a:r>
            <a:r>
              <a:rPr lang="uk-UA" dirty="0" smtClean="0">
                <a:sym typeface="Wingdings" pitchFamily="2" charset="2"/>
              </a:rPr>
              <a:t>/</a:t>
            </a:r>
            <a:r>
              <a:rPr lang="en-US" dirty="0" smtClean="0">
                <a:sym typeface="Wingdings" pitchFamily="2" charset="2"/>
              </a:rPr>
              <a:t>             over 30-120 minutes by 15-25% and then</a:t>
            </a:r>
            <a:endParaRPr lang="uk-UA" dirty="0" smtClean="0">
              <a:sym typeface="Wingdings" pitchFamily="2" charset="2"/>
            </a:endParaRPr>
          </a:p>
          <a:p>
            <a:r>
              <a:rPr lang="uk-UA" dirty="0">
                <a:sym typeface="Wingdings" pitchFamily="2" charset="2"/>
              </a:rPr>
              <a:t> </a:t>
            </a:r>
            <a:r>
              <a:rPr lang="uk-UA" dirty="0" smtClean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revision of permanent antihypertensive            decrease in blood pressure for 2-6 hours</a:t>
            </a:r>
          </a:p>
          <a:p>
            <a:r>
              <a:rPr lang="en-US" dirty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 therapy                                                              and pressure retention  at </a:t>
            </a:r>
          </a:p>
          <a:p>
            <a:r>
              <a:rPr lang="en-US" dirty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                                                                           160</a:t>
            </a:r>
            <a:r>
              <a:rPr lang="uk-UA" dirty="0" smtClean="0">
                <a:sym typeface="Wingdings" pitchFamily="2" charset="2"/>
              </a:rPr>
              <a:t>/</a:t>
            </a:r>
            <a:r>
              <a:rPr lang="en-US" dirty="0" smtClean="0">
                <a:sym typeface="Wingdings" pitchFamily="2" charset="2"/>
              </a:rPr>
              <a:t>100 mm Hg</a:t>
            </a:r>
            <a:r>
              <a:rPr lang="uk-UA" dirty="0" smtClean="0">
                <a:sym typeface="Wingdings" pitchFamily="2" charset="2"/>
              </a:rPr>
              <a:t>,</a:t>
            </a:r>
            <a:r>
              <a:rPr lang="en-US" dirty="0" smtClean="0">
                <a:sym typeface="Wingdings" pitchFamily="2" charset="2"/>
              </a:rPr>
              <a:t> then oral medications                                          </a:t>
            </a:r>
            <a:r>
              <a:rPr lang="uk-UA" dirty="0" smtClean="0">
                <a:sym typeface="Wingdings" pitchFamily="2" charset="2"/>
              </a:rPr>
              <a:t> </a:t>
            </a:r>
            <a:endParaRPr lang="en-US" dirty="0" smtClean="0"/>
          </a:p>
          <a:p>
            <a:endParaRPr lang="uk-UA" dirty="0" smtClean="0"/>
          </a:p>
          <a:p>
            <a:r>
              <a:rPr lang="en-US" dirty="0" smtClean="0"/>
              <a:t>|                                                                            </a:t>
            </a:r>
            <a:r>
              <a:rPr lang="uk-UA" b="1" dirty="0" smtClean="0"/>
              <a:t>                  </a:t>
            </a:r>
            <a:r>
              <a:rPr lang="en-US" b="1" dirty="0" smtClean="0"/>
              <a:t>                                                                           </a:t>
            </a:r>
          </a:p>
          <a:p>
            <a:r>
              <a:rPr lang="uk-UA" dirty="0" smtClean="0"/>
              <a:t>                  </a:t>
            </a:r>
          </a:p>
          <a:p>
            <a:endParaRPr lang="ru-RU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      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Differentiated  approach to the treatment of patients 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            with complicated hypertensive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crisis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539718" y="1851011"/>
            <a:ext cx="9067680" cy="4986360"/>
          </a:xfrm>
        </p:spPr>
        <p:txBody>
          <a:bodyPr/>
          <a:lstStyle/>
          <a:p>
            <a:r>
              <a:rPr lang="uk-UA" dirty="0" smtClean="0"/>
              <a:t>      </a:t>
            </a:r>
            <a:endParaRPr lang="uk-UA" b="1" dirty="0" smtClean="0"/>
          </a:p>
          <a:p>
            <a:endParaRPr lang="uk-UA" dirty="0" smtClean="0"/>
          </a:p>
          <a:p>
            <a:r>
              <a:rPr lang="uk-UA" dirty="0" smtClean="0"/>
              <a:t> </a:t>
            </a:r>
            <a:endParaRPr lang="ru-RU" dirty="0" smtClean="0"/>
          </a:p>
          <a:p>
            <a:r>
              <a:rPr lang="uk-UA" dirty="0" smtClean="0"/>
              <a:t> </a:t>
            </a:r>
          </a:p>
          <a:p>
            <a:r>
              <a:rPr lang="uk-UA" sz="2400" b="1" dirty="0" smtClean="0"/>
              <a:t> </a:t>
            </a:r>
            <a:r>
              <a:rPr lang="en-US" sz="2400" b="1" dirty="0" smtClean="0"/>
              <a:t>               Acute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hypertensive encephalopathy</a:t>
            </a:r>
            <a:endParaRPr lang="uk-UA" sz="2800" b="1" dirty="0" smtClean="0"/>
          </a:p>
          <a:p>
            <a:endParaRPr lang="uk-UA" sz="2400" b="1" dirty="0"/>
          </a:p>
          <a:p>
            <a:r>
              <a:rPr lang="uk-UA" sz="2000" dirty="0"/>
              <a:t> </a:t>
            </a:r>
            <a:r>
              <a:rPr lang="uk-UA" sz="2000" dirty="0" smtClean="0"/>
              <a:t>  </a:t>
            </a:r>
            <a:r>
              <a:rPr lang="en-US" sz="2000" b="1" dirty="0" smtClean="0"/>
              <a:t>Goal of therapy</a:t>
            </a:r>
            <a:r>
              <a:rPr lang="uk-UA" sz="2000" b="1" dirty="0" smtClean="0"/>
              <a:t> </a:t>
            </a:r>
            <a:r>
              <a:rPr lang="uk-UA" sz="2000" dirty="0" smtClean="0"/>
              <a:t>–</a:t>
            </a:r>
            <a:r>
              <a:rPr lang="en-US" sz="2000" dirty="0" smtClean="0"/>
              <a:t> decrease in mean arterial pressure by </a:t>
            </a:r>
            <a:r>
              <a:rPr lang="uk-UA" sz="2000" dirty="0" smtClean="0"/>
              <a:t>25% </a:t>
            </a:r>
            <a:r>
              <a:rPr lang="en-US" sz="2000" dirty="0" smtClean="0"/>
              <a:t>over </a:t>
            </a:r>
            <a:r>
              <a:rPr lang="uk-UA" sz="2000" dirty="0" smtClean="0"/>
              <a:t>8 </a:t>
            </a:r>
            <a:r>
              <a:rPr lang="en-US" sz="2000" dirty="0" smtClean="0"/>
              <a:t>hours</a:t>
            </a:r>
            <a:endParaRPr lang="uk-UA" sz="2000" dirty="0" smtClean="0"/>
          </a:p>
          <a:p>
            <a:r>
              <a:rPr lang="uk-UA" sz="2000" dirty="0"/>
              <a:t> </a:t>
            </a:r>
            <a:r>
              <a:rPr lang="uk-UA" sz="2000" dirty="0" smtClean="0"/>
              <a:t> 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</a:t>
            </a:r>
            <a:r>
              <a:rPr lang="en-US" sz="2000" b="1" dirty="0" smtClean="0"/>
              <a:t>Start of therapy</a:t>
            </a:r>
            <a:r>
              <a:rPr lang="uk-UA" sz="2000" dirty="0" smtClean="0"/>
              <a:t> – </a:t>
            </a:r>
            <a:r>
              <a:rPr lang="en-US" sz="2000" dirty="0" smtClean="0"/>
              <a:t>initial level arterial pressure &gt;</a:t>
            </a:r>
            <a:r>
              <a:rPr lang="uk-UA" sz="2000" dirty="0" smtClean="0"/>
              <a:t>140/90 </a:t>
            </a:r>
            <a:r>
              <a:rPr lang="en-US" sz="2000" dirty="0" smtClean="0"/>
              <a:t>mm Hg</a:t>
            </a:r>
            <a:endParaRPr lang="uk-UA" sz="2000" dirty="0" smtClean="0"/>
          </a:p>
          <a:p>
            <a:endParaRPr lang="uk-UA" sz="2000" dirty="0"/>
          </a:p>
          <a:p>
            <a:r>
              <a:rPr lang="uk-UA" sz="2000" dirty="0" smtClean="0"/>
              <a:t>   </a:t>
            </a:r>
            <a:r>
              <a:rPr lang="en-US" sz="2000" b="1" dirty="0" smtClean="0"/>
              <a:t>Drugs of choice</a:t>
            </a:r>
            <a:r>
              <a:rPr lang="uk-UA" sz="2000" b="1" dirty="0" smtClean="0"/>
              <a:t> </a:t>
            </a:r>
            <a:r>
              <a:rPr lang="uk-UA" sz="2000" dirty="0" smtClean="0"/>
              <a:t>– </a:t>
            </a:r>
            <a:r>
              <a:rPr lang="en-US" sz="2000" dirty="0" err="1" smtClean="0">
                <a:sym typeface="Wingdings" pitchFamily="2" charset="2"/>
              </a:rPr>
              <a:t>labetalol</a:t>
            </a:r>
            <a:r>
              <a:rPr lang="uk-UA" sz="2000" dirty="0" smtClean="0">
                <a:sym typeface="Wingdings" pitchFamily="2" charset="2"/>
              </a:rPr>
              <a:t>,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err="1" smtClean="0">
                <a:sym typeface="Wingdings" pitchFamily="2" charset="2"/>
              </a:rPr>
              <a:t>esmolol</a:t>
            </a:r>
            <a:endParaRPr lang="uk-UA" sz="2000" dirty="0" smtClean="0"/>
          </a:p>
          <a:p>
            <a:endParaRPr lang="uk-UA" sz="2000" dirty="0"/>
          </a:p>
          <a:p>
            <a:r>
              <a:rPr lang="uk-UA" sz="2000" dirty="0" smtClean="0"/>
              <a:t>   </a:t>
            </a:r>
            <a:r>
              <a:rPr lang="en-US" sz="2000" b="1" dirty="0" smtClean="0"/>
              <a:t>Non-recommended drugs</a:t>
            </a:r>
            <a:r>
              <a:rPr lang="uk-UA" sz="2000" dirty="0" smtClean="0"/>
              <a:t>– </a:t>
            </a:r>
            <a:r>
              <a:rPr lang="en-US" sz="2000" dirty="0" smtClean="0">
                <a:sym typeface="Wingdings" pitchFamily="2" charset="2"/>
              </a:rPr>
              <a:t>sodium </a:t>
            </a:r>
            <a:r>
              <a:rPr lang="en-US" sz="2000" dirty="0" err="1" smtClean="0">
                <a:sym typeface="Wingdings" pitchFamily="2" charset="2"/>
              </a:rPr>
              <a:t>nitropruside</a:t>
            </a:r>
            <a:r>
              <a:rPr lang="uk-UA" sz="2000" dirty="0" smtClean="0">
                <a:sym typeface="Wingdings" pitchFamily="2" charset="2"/>
              </a:rPr>
              <a:t>,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err="1" smtClean="0">
                <a:sym typeface="Wingdings" pitchFamily="2" charset="2"/>
              </a:rPr>
              <a:t>hydralazine</a:t>
            </a:r>
            <a:endParaRPr lang="en-US" sz="2000" dirty="0" smtClean="0"/>
          </a:p>
          <a:p>
            <a:endParaRPr lang="en-US" sz="2000" dirty="0"/>
          </a:p>
          <a:p>
            <a:endParaRPr lang="uk-UA" sz="2000" dirty="0" smtClean="0"/>
          </a:p>
          <a:p>
            <a:endParaRPr lang="ru-RU" sz="24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b="1" dirty="0" smtClean="0"/>
              <a:t>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Differentiated  approach to the treatment of patients 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             with complicated hypertensive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crisis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smtClean="0"/>
              <a:t> </a:t>
            </a: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611156" y="3351209"/>
            <a:ext cx="9067680" cy="1341000"/>
          </a:xfrm>
        </p:spPr>
        <p:txBody>
          <a:bodyPr/>
          <a:lstStyle/>
          <a:p>
            <a:r>
              <a:rPr lang="uk-UA" sz="2000" b="1" dirty="0" smtClean="0"/>
              <a:t>                        </a:t>
            </a:r>
          </a:p>
          <a:p>
            <a:endParaRPr lang="uk-UA" sz="2000" b="1" dirty="0"/>
          </a:p>
          <a:p>
            <a:endParaRPr lang="uk-UA" sz="2000" b="1" dirty="0" smtClean="0"/>
          </a:p>
          <a:p>
            <a:endParaRPr lang="uk-UA" sz="2000" b="1" dirty="0"/>
          </a:p>
          <a:p>
            <a:r>
              <a:rPr lang="uk-UA" sz="2000" b="1" dirty="0" smtClean="0"/>
              <a:t>                             </a:t>
            </a:r>
            <a:r>
              <a:rPr lang="en-US" sz="2000" b="1" dirty="0" smtClean="0"/>
              <a:t>      </a:t>
            </a:r>
            <a:r>
              <a:rPr lang="uk-UA" sz="2000" b="1" dirty="0" smtClean="0"/>
              <a:t> </a:t>
            </a:r>
            <a:r>
              <a:rPr lang="en-US" sz="2400" b="1" dirty="0" smtClean="0"/>
              <a:t>Acute ischemic stroke</a:t>
            </a:r>
            <a:endParaRPr lang="uk-UA" sz="2400" b="1" dirty="0" smtClean="0"/>
          </a:p>
          <a:p>
            <a:r>
              <a:rPr lang="uk-UA" sz="2400" b="1" dirty="0"/>
              <a:t> </a:t>
            </a:r>
            <a:r>
              <a:rPr lang="uk-UA" sz="2400" b="1" dirty="0" smtClean="0"/>
              <a:t> </a:t>
            </a:r>
          </a:p>
          <a:p>
            <a:r>
              <a:rPr lang="uk-UA" sz="2000" b="1" dirty="0"/>
              <a:t> </a:t>
            </a:r>
            <a:r>
              <a:rPr lang="uk-UA" sz="2000" b="1" dirty="0" smtClean="0"/>
              <a:t>  </a:t>
            </a:r>
            <a:r>
              <a:rPr lang="en-US" sz="2000" b="1" u="sng" dirty="0" smtClean="0"/>
              <a:t>During thrombolytic therapy</a:t>
            </a:r>
            <a:r>
              <a:rPr lang="uk-UA" sz="2000" b="1" dirty="0" smtClean="0"/>
              <a:t> </a:t>
            </a:r>
          </a:p>
          <a:p>
            <a:endParaRPr lang="uk-UA" sz="2000" b="1" dirty="0"/>
          </a:p>
          <a:p>
            <a:r>
              <a:rPr lang="en-US" sz="2000" dirty="0" smtClean="0"/>
              <a:t> </a:t>
            </a:r>
            <a:r>
              <a:rPr lang="uk-UA" sz="2000" dirty="0" smtClean="0"/>
              <a:t> </a:t>
            </a:r>
            <a:r>
              <a:rPr lang="en-US" sz="2000" b="1" dirty="0" smtClean="0"/>
              <a:t>Goal of therapy</a:t>
            </a:r>
            <a:r>
              <a:rPr lang="uk-UA" sz="2000" dirty="0" smtClean="0"/>
              <a:t> –     </a:t>
            </a:r>
            <a:r>
              <a:rPr lang="en-US" sz="2000" dirty="0" smtClean="0">
                <a:sym typeface="Wingdings" pitchFamily="2" charset="2"/>
              </a:rPr>
              <a:t>decrease in blood pressure and </a:t>
            </a:r>
            <a:r>
              <a:rPr lang="en-US" sz="2000" dirty="0" smtClean="0"/>
              <a:t>systolic </a:t>
            </a:r>
            <a:r>
              <a:rPr lang="en-US" sz="2000" dirty="0" smtClean="0">
                <a:sym typeface="Wingdings" pitchFamily="2" charset="2"/>
              </a:rPr>
              <a:t>pressure   </a:t>
            </a:r>
          </a:p>
          <a:p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smtClean="0">
                <a:sym typeface="Wingdings" pitchFamily="2" charset="2"/>
              </a:rPr>
              <a:t>                                    retention </a:t>
            </a:r>
            <a:r>
              <a:rPr lang="en-US" sz="2000" dirty="0" smtClean="0"/>
              <a:t>&lt;</a:t>
            </a:r>
            <a:r>
              <a:rPr lang="uk-UA" sz="2000" dirty="0" smtClean="0"/>
              <a:t>180 </a:t>
            </a:r>
            <a:r>
              <a:rPr lang="en-US" sz="2000" dirty="0" smtClean="0"/>
              <a:t>and diastolic BP&lt;</a:t>
            </a:r>
            <a:r>
              <a:rPr lang="uk-UA" sz="2000" dirty="0" smtClean="0"/>
              <a:t>105 </a:t>
            </a:r>
            <a:r>
              <a:rPr lang="en-US" sz="2000" dirty="0" smtClean="0"/>
              <a:t>mm Hg</a:t>
            </a:r>
            <a:r>
              <a:rPr lang="uk-UA" sz="2000" dirty="0" smtClean="0"/>
              <a:t> </a:t>
            </a:r>
            <a:r>
              <a:rPr lang="en-US" sz="2000" dirty="0" smtClean="0">
                <a:sym typeface="Wingdings" pitchFamily="2" charset="2"/>
              </a:rPr>
              <a:t>over </a:t>
            </a:r>
            <a:endParaRPr lang="uk-UA" sz="2000" dirty="0" smtClean="0"/>
          </a:p>
          <a:p>
            <a:r>
              <a:rPr lang="uk-UA" sz="2000" dirty="0"/>
              <a:t> </a:t>
            </a:r>
            <a:r>
              <a:rPr lang="uk-UA" sz="2000" dirty="0" smtClean="0"/>
              <a:t>                                </a:t>
            </a:r>
            <a:r>
              <a:rPr lang="en-US" sz="2000" dirty="0"/>
              <a:t> </a:t>
            </a:r>
            <a:r>
              <a:rPr lang="en-US" sz="2000" dirty="0" smtClean="0"/>
              <a:t>  </a:t>
            </a:r>
            <a:r>
              <a:rPr lang="uk-UA" sz="2000" dirty="0" smtClean="0"/>
              <a:t> 24 </a:t>
            </a:r>
            <a:r>
              <a:rPr lang="en-US" sz="2000" dirty="0" smtClean="0"/>
              <a:t>hours</a:t>
            </a:r>
            <a:r>
              <a:rPr lang="uk-UA" sz="2000" dirty="0" smtClean="0"/>
              <a:t>  </a:t>
            </a:r>
          </a:p>
          <a:p>
            <a:r>
              <a:rPr lang="uk-UA" sz="2000" dirty="0" smtClean="0"/>
              <a:t>  </a:t>
            </a:r>
            <a:r>
              <a:rPr lang="en-US" sz="2000" b="1" dirty="0" smtClean="0"/>
              <a:t>Start of therapy</a:t>
            </a:r>
            <a:r>
              <a:rPr lang="uk-UA" sz="2000" dirty="0" smtClean="0"/>
              <a:t> </a:t>
            </a:r>
            <a:r>
              <a:rPr lang="en-US" sz="2000" dirty="0" smtClean="0"/>
              <a:t> </a:t>
            </a:r>
            <a:r>
              <a:rPr lang="uk-UA" sz="2000" dirty="0" smtClean="0"/>
              <a:t> – </a:t>
            </a:r>
            <a:r>
              <a:rPr lang="en-US" sz="2000" dirty="0" smtClean="0"/>
              <a:t>  systolic BP&gt;</a:t>
            </a:r>
            <a:r>
              <a:rPr lang="uk-UA" sz="2000" dirty="0" smtClean="0"/>
              <a:t>185 </a:t>
            </a:r>
            <a:r>
              <a:rPr lang="en-US" sz="2000" dirty="0" smtClean="0"/>
              <a:t>or diastolic BP &gt;</a:t>
            </a:r>
            <a:r>
              <a:rPr lang="uk-UA" sz="2000" dirty="0" smtClean="0"/>
              <a:t> 110 </a:t>
            </a:r>
            <a:r>
              <a:rPr lang="en-US" sz="2000" dirty="0" smtClean="0"/>
              <a:t>mm Hg</a:t>
            </a:r>
            <a:endParaRPr lang="uk-UA" sz="2000" dirty="0" smtClean="0"/>
          </a:p>
          <a:p>
            <a:endParaRPr lang="uk-UA" sz="2000" dirty="0"/>
          </a:p>
          <a:p>
            <a:r>
              <a:rPr lang="uk-UA" sz="2000" dirty="0" smtClean="0"/>
              <a:t>  </a:t>
            </a:r>
            <a:r>
              <a:rPr lang="en-US" sz="2000" b="1" u="sng" dirty="0" smtClean="0"/>
              <a:t>Without thrombolytic therapy</a:t>
            </a:r>
            <a:r>
              <a:rPr lang="uk-UA" sz="2000" b="1" u="sng" dirty="0" smtClean="0"/>
              <a:t> </a:t>
            </a:r>
          </a:p>
          <a:p>
            <a:endParaRPr lang="uk-UA" sz="2000" b="1" dirty="0"/>
          </a:p>
          <a:p>
            <a:r>
              <a:rPr lang="uk-UA" sz="2000" b="1" dirty="0" smtClean="0"/>
              <a:t> </a:t>
            </a:r>
            <a:r>
              <a:rPr lang="en-US" sz="2000" b="1" dirty="0" smtClean="0"/>
              <a:t> Goal of therapy   </a:t>
            </a:r>
            <a:r>
              <a:rPr lang="uk-UA" sz="2000" dirty="0" smtClean="0"/>
              <a:t>–    </a:t>
            </a:r>
            <a:r>
              <a:rPr lang="en-US" sz="2000" dirty="0" smtClean="0"/>
              <a:t>decrease in mean arterial pressure by 10-1</a:t>
            </a:r>
            <a:r>
              <a:rPr lang="uk-UA" sz="2000" dirty="0" smtClean="0"/>
              <a:t>5% </a:t>
            </a:r>
            <a:r>
              <a:rPr lang="en-US" sz="2000" dirty="0" smtClean="0"/>
              <a:t>over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                               2-3</a:t>
            </a:r>
            <a:r>
              <a:rPr lang="uk-UA" sz="2000" dirty="0" smtClean="0"/>
              <a:t> </a:t>
            </a:r>
            <a:r>
              <a:rPr lang="en-US" sz="2000" dirty="0" smtClean="0"/>
              <a:t>hours </a:t>
            </a:r>
            <a:r>
              <a:rPr lang="uk-UA" sz="2000" dirty="0" smtClean="0"/>
              <a:t>,</a:t>
            </a:r>
            <a:r>
              <a:rPr lang="en-US" sz="2000" dirty="0" smtClean="0"/>
              <a:t> by 15-2</a:t>
            </a:r>
            <a:r>
              <a:rPr lang="uk-UA" sz="2000" dirty="0" smtClean="0"/>
              <a:t>5% </a:t>
            </a:r>
            <a:r>
              <a:rPr lang="en-US" sz="2000" dirty="0" smtClean="0"/>
              <a:t>over</a:t>
            </a:r>
            <a:r>
              <a:rPr lang="uk-UA" sz="2000" dirty="0" smtClean="0"/>
              <a:t> </a:t>
            </a:r>
            <a:r>
              <a:rPr lang="en-US" sz="2000" dirty="0" smtClean="0"/>
              <a:t>24 hours </a:t>
            </a:r>
            <a:endParaRPr lang="uk-UA" sz="2000" dirty="0" smtClean="0"/>
          </a:p>
          <a:p>
            <a:r>
              <a:rPr lang="uk-UA" sz="2000" dirty="0" smtClean="0"/>
              <a:t>                                 </a:t>
            </a:r>
          </a:p>
          <a:p>
            <a:r>
              <a:rPr lang="uk-UA" sz="2000" dirty="0" smtClean="0"/>
              <a:t>  </a:t>
            </a:r>
            <a:r>
              <a:rPr lang="en-US" sz="2000" b="1" dirty="0" smtClean="0"/>
              <a:t>Start of therapy</a:t>
            </a:r>
            <a:r>
              <a:rPr lang="uk-UA" sz="2000" dirty="0" smtClean="0"/>
              <a:t> </a:t>
            </a:r>
            <a:r>
              <a:rPr lang="en-US" sz="2000" dirty="0" smtClean="0"/>
              <a:t> </a:t>
            </a:r>
            <a:r>
              <a:rPr lang="uk-UA" sz="2000" dirty="0" smtClean="0"/>
              <a:t>– </a:t>
            </a:r>
            <a:r>
              <a:rPr lang="en-US" sz="2000" dirty="0" smtClean="0"/>
              <a:t>systolic BP&gt;220</a:t>
            </a:r>
            <a:r>
              <a:rPr lang="uk-UA" sz="2000" dirty="0" smtClean="0"/>
              <a:t> </a:t>
            </a:r>
            <a:r>
              <a:rPr lang="en-US" sz="2000" dirty="0" smtClean="0"/>
              <a:t>or diastolic BP &gt;</a:t>
            </a:r>
            <a:r>
              <a:rPr lang="uk-UA" sz="2000" dirty="0" smtClean="0"/>
              <a:t> 1</a:t>
            </a:r>
            <a:r>
              <a:rPr lang="en-US" sz="2000" dirty="0" smtClean="0"/>
              <a:t>2</a:t>
            </a:r>
            <a:r>
              <a:rPr lang="uk-UA" sz="2000" dirty="0" smtClean="0"/>
              <a:t>0 </a:t>
            </a:r>
            <a:r>
              <a:rPr lang="en-US" sz="2000" dirty="0" smtClean="0"/>
              <a:t>mm Hg</a:t>
            </a:r>
            <a:r>
              <a:rPr lang="uk-UA" sz="2000" dirty="0" smtClean="0"/>
              <a:t> </a:t>
            </a:r>
          </a:p>
          <a:p>
            <a:endParaRPr lang="uk-UA" sz="2000" dirty="0" smtClean="0"/>
          </a:p>
          <a:p>
            <a:r>
              <a:rPr lang="uk-UA" sz="2000" dirty="0" smtClean="0"/>
              <a:t> </a:t>
            </a:r>
            <a:r>
              <a:rPr lang="en-US" sz="2000" dirty="0" smtClean="0"/>
              <a:t> </a:t>
            </a:r>
            <a:r>
              <a:rPr lang="en-US" sz="2000" b="1" dirty="0" smtClean="0"/>
              <a:t>Drugs of choice</a:t>
            </a:r>
            <a:r>
              <a:rPr lang="uk-UA" sz="2000" b="1" dirty="0" smtClean="0"/>
              <a:t> </a:t>
            </a:r>
            <a:r>
              <a:rPr lang="uk-UA" sz="2000" dirty="0" smtClean="0"/>
              <a:t>– </a:t>
            </a:r>
            <a:r>
              <a:rPr lang="en-US" sz="2000" dirty="0" err="1" smtClean="0">
                <a:sym typeface="Wingdings" pitchFamily="2" charset="2"/>
              </a:rPr>
              <a:t>labetalol</a:t>
            </a:r>
            <a:r>
              <a:rPr lang="uk-UA" sz="2000" dirty="0" smtClean="0">
                <a:sym typeface="Wingdings" pitchFamily="2" charset="2"/>
              </a:rPr>
              <a:t>,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err="1" smtClean="0">
                <a:sym typeface="Wingdings" pitchFamily="2" charset="2"/>
              </a:rPr>
              <a:t>ura</a:t>
            </a:r>
            <a:r>
              <a:rPr lang="en-US" sz="2000" dirty="0" err="1">
                <a:sym typeface="Wingdings" pitchFamily="2" charset="2"/>
              </a:rPr>
              <a:t>p</a:t>
            </a:r>
            <a:r>
              <a:rPr lang="en-US" sz="2000" dirty="0" err="1" smtClean="0">
                <a:sym typeface="Wingdings" pitchFamily="2" charset="2"/>
              </a:rPr>
              <a:t>idil</a:t>
            </a:r>
            <a:r>
              <a:rPr lang="en-US" sz="2000" dirty="0" smtClean="0">
                <a:sym typeface="Wingdings" pitchFamily="2" charset="2"/>
              </a:rPr>
              <a:t> </a:t>
            </a:r>
            <a:endParaRPr lang="uk-UA" sz="2000" dirty="0" smtClean="0"/>
          </a:p>
          <a:p>
            <a:endParaRPr lang="uk-UA" sz="2000" dirty="0" smtClean="0"/>
          </a:p>
          <a:p>
            <a:r>
              <a:rPr lang="uk-UA" sz="2000" dirty="0" smtClean="0"/>
              <a:t> </a:t>
            </a:r>
            <a:r>
              <a:rPr lang="en-US" sz="2000" dirty="0" smtClean="0"/>
              <a:t> </a:t>
            </a:r>
            <a:r>
              <a:rPr lang="en-US" sz="2000" b="1" dirty="0" smtClean="0"/>
              <a:t>Non-recommended drugs</a:t>
            </a:r>
            <a:r>
              <a:rPr lang="uk-UA" sz="2000" dirty="0" smtClean="0"/>
              <a:t>– </a:t>
            </a:r>
            <a:r>
              <a:rPr lang="en-US" sz="2000" dirty="0" smtClean="0">
                <a:sym typeface="Wingdings" pitchFamily="2" charset="2"/>
              </a:rPr>
              <a:t>sodium </a:t>
            </a:r>
            <a:r>
              <a:rPr lang="en-US" sz="2000" dirty="0" err="1" smtClean="0">
                <a:sym typeface="Wingdings" pitchFamily="2" charset="2"/>
              </a:rPr>
              <a:t>nitropruside</a:t>
            </a:r>
            <a:r>
              <a:rPr lang="uk-UA" sz="2000" dirty="0" smtClean="0">
                <a:sym typeface="Wingdings" pitchFamily="2" charset="2"/>
              </a:rPr>
              <a:t>,</a:t>
            </a:r>
            <a:r>
              <a:rPr lang="en-US" sz="2000" dirty="0" smtClean="0">
                <a:sym typeface="Wingdings" pitchFamily="2" charset="2"/>
              </a:rPr>
              <a:t> </a:t>
            </a:r>
            <a:endParaRPr lang="uk-UA" sz="2000" dirty="0" smtClean="0"/>
          </a:p>
          <a:p>
            <a:endParaRPr lang="uk-UA" sz="2000" dirty="0" smtClean="0"/>
          </a:p>
          <a:p>
            <a:r>
              <a:rPr lang="uk-UA" sz="2000" dirty="0"/>
              <a:t> </a:t>
            </a:r>
            <a:r>
              <a:rPr lang="uk-UA" sz="2000" dirty="0" smtClean="0"/>
              <a:t>  </a:t>
            </a:r>
            <a:r>
              <a:rPr lang="en-US" sz="2000" dirty="0" smtClean="0"/>
              <a:t>     </a:t>
            </a:r>
            <a:endParaRPr lang="ru-RU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754032" y="3565523"/>
            <a:ext cx="9067680" cy="1341000"/>
          </a:xfrm>
        </p:spPr>
        <p:txBody>
          <a:bodyPr/>
          <a:lstStyle/>
          <a:p>
            <a:r>
              <a:rPr lang="uk-UA" sz="2400" dirty="0" smtClean="0"/>
              <a:t>                             </a:t>
            </a:r>
            <a:r>
              <a:rPr lang="uk-UA" sz="2800" b="1" dirty="0" smtClean="0"/>
              <a:t> </a:t>
            </a:r>
            <a:r>
              <a:rPr lang="en-US" sz="2400" b="1" dirty="0" smtClean="0"/>
              <a:t>Hemorrhagic stroke </a:t>
            </a:r>
            <a:r>
              <a:rPr lang="uk-UA" sz="2400" b="1" dirty="0" smtClean="0"/>
              <a:t> </a:t>
            </a:r>
          </a:p>
          <a:p>
            <a:endParaRPr lang="uk-UA" sz="2800" b="1" dirty="0" smtClean="0"/>
          </a:p>
          <a:p>
            <a:r>
              <a:rPr lang="en-US" sz="2400" dirty="0" smtClean="0"/>
              <a:t>   </a:t>
            </a:r>
            <a:r>
              <a:rPr lang="en-US" sz="2400" b="1" dirty="0" smtClean="0"/>
              <a:t>Goal of therapy</a:t>
            </a:r>
          </a:p>
          <a:p>
            <a:r>
              <a:rPr lang="uk-UA" sz="2000" dirty="0" smtClean="0"/>
              <a:t> </a:t>
            </a:r>
            <a:endParaRPr lang="en-US" sz="2000" dirty="0" smtClean="0"/>
          </a:p>
          <a:p>
            <a:r>
              <a:rPr lang="en-US" sz="2000" b="1" dirty="0" smtClean="0"/>
              <a:t>    Non- increased</a:t>
            </a:r>
            <a:r>
              <a:rPr lang="uk-UA" sz="2000" b="1" dirty="0" smtClean="0"/>
              <a:t> </a:t>
            </a:r>
            <a:r>
              <a:rPr lang="en-US" sz="2000" b="1" dirty="0" smtClean="0"/>
              <a:t>intracranial pressure </a:t>
            </a:r>
            <a:r>
              <a:rPr lang="uk-UA" sz="2000" b="1" dirty="0" smtClean="0"/>
              <a:t>(</a:t>
            </a:r>
            <a:r>
              <a:rPr lang="en-US" sz="2000" b="1" dirty="0" smtClean="0"/>
              <a:t>&lt;</a:t>
            </a:r>
            <a:r>
              <a:rPr lang="uk-UA" sz="2000" b="1" dirty="0" smtClean="0"/>
              <a:t>25) </a:t>
            </a:r>
            <a:r>
              <a:rPr lang="en-US" sz="2000" b="1" dirty="0" smtClean="0"/>
              <a:t>- </a:t>
            </a:r>
            <a:r>
              <a:rPr lang="en-US" sz="2000" dirty="0" smtClean="0"/>
              <a:t>systolic BP&lt;</a:t>
            </a:r>
            <a:r>
              <a:rPr lang="uk-UA" sz="2000" dirty="0" smtClean="0"/>
              <a:t>1</a:t>
            </a:r>
            <a:r>
              <a:rPr lang="en-US" sz="2000" dirty="0" smtClean="0"/>
              <a:t>6</a:t>
            </a:r>
            <a:r>
              <a:rPr lang="uk-UA" sz="2000" dirty="0" smtClean="0"/>
              <a:t>0</a:t>
            </a:r>
            <a:r>
              <a:rPr lang="en-US" sz="2000" dirty="0" smtClean="0"/>
              <a:t> mm Hg</a:t>
            </a:r>
          </a:p>
          <a:p>
            <a:r>
              <a:rPr lang="en-US" sz="2000" dirty="0" smtClean="0"/>
              <a:t>    mean arterial pressure&lt;</a:t>
            </a:r>
            <a:r>
              <a:rPr lang="uk-UA" sz="2000" dirty="0" smtClean="0"/>
              <a:t>1</a:t>
            </a:r>
            <a:r>
              <a:rPr lang="en-US" sz="2000" dirty="0"/>
              <a:t>1</a:t>
            </a:r>
            <a:r>
              <a:rPr lang="uk-UA" sz="2000" dirty="0" smtClean="0"/>
              <a:t>0</a:t>
            </a:r>
            <a:r>
              <a:rPr lang="en-US" sz="2000" dirty="0" smtClean="0"/>
              <a:t> mm Hg </a:t>
            </a:r>
            <a:r>
              <a:rPr lang="en-US" sz="2000" dirty="0" smtClean="0">
                <a:sym typeface="Wingdings" pitchFamily="2" charset="2"/>
              </a:rPr>
              <a:t>over </a:t>
            </a:r>
            <a:r>
              <a:rPr lang="uk-UA" sz="2000" dirty="0" smtClean="0"/>
              <a:t>24 </a:t>
            </a:r>
            <a:r>
              <a:rPr lang="en-US" sz="2000" dirty="0" smtClean="0"/>
              <a:t>hours</a:t>
            </a:r>
            <a:r>
              <a:rPr lang="uk-UA" sz="2000" dirty="0" smtClean="0"/>
              <a:t>  </a:t>
            </a:r>
            <a:endParaRPr lang="en-US" sz="2000" dirty="0" smtClean="0"/>
          </a:p>
          <a:p>
            <a:r>
              <a:rPr lang="en-US" sz="2000" dirty="0"/>
              <a:t> </a:t>
            </a:r>
            <a:r>
              <a:rPr lang="en-US" sz="2000" dirty="0" smtClean="0"/>
              <a:t>                                                                           </a:t>
            </a:r>
            <a:r>
              <a:rPr lang="uk-UA" sz="2000" dirty="0" smtClean="0"/>
              <a:t> </a:t>
            </a:r>
            <a:r>
              <a:rPr lang="en-US" sz="2000" dirty="0" smtClean="0"/>
              <a:t> </a:t>
            </a:r>
            <a:endParaRPr lang="uk-UA" sz="2000" b="1" dirty="0"/>
          </a:p>
          <a:p>
            <a:r>
              <a:rPr lang="en-US" sz="2000" b="1" dirty="0"/>
              <a:t> </a:t>
            </a:r>
            <a:r>
              <a:rPr lang="en-US" sz="2000" b="1" dirty="0" smtClean="0"/>
              <a:t>    Increased</a:t>
            </a:r>
            <a:r>
              <a:rPr lang="uk-UA" sz="2000" b="1" dirty="0" smtClean="0"/>
              <a:t> </a:t>
            </a:r>
            <a:r>
              <a:rPr lang="en-US" sz="2000" b="1" dirty="0" smtClean="0"/>
              <a:t>intracranial pressure </a:t>
            </a:r>
            <a:r>
              <a:rPr lang="uk-UA" sz="2000" b="1" dirty="0" smtClean="0"/>
              <a:t>(</a:t>
            </a:r>
            <a:r>
              <a:rPr lang="en-US" sz="2000" b="1" dirty="0" smtClean="0"/>
              <a:t>&gt;</a:t>
            </a:r>
            <a:r>
              <a:rPr lang="uk-UA" sz="2000" b="1" dirty="0" smtClean="0"/>
              <a:t>25)</a:t>
            </a:r>
            <a:r>
              <a:rPr lang="en-US" sz="2000" b="1" dirty="0" smtClean="0"/>
              <a:t> - </a:t>
            </a:r>
            <a:r>
              <a:rPr lang="uk-UA" sz="2000" b="1" dirty="0" smtClean="0"/>
              <a:t> </a:t>
            </a:r>
            <a:r>
              <a:rPr lang="en-US" sz="2000" dirty="0" smtClean="0"/>
              <a:t>systolic BP&lt;</a:t>
            </a:r>
            <a:r>
              <a:rPr lang="uk-UA" sz="2000" dirty="0" smtClean="0"/>
              <a:t>1</a:t>
            </a:r>
            <a:r>
              <a:rPr lang="en-US" sz="2000" dirty="0"/>
              <a:t>8</a:t>
            </a:r>
            <a:r>
              <a:rPr lang="uk-UA" sz="2000" dirty="0" smtClean="0"/>
              <a:t>0</a:t>
            </a:r>
            <a:r>
              <a:rPr lang="en-US" sz="2000" dirty="0" smtClean="0"/>
              <a:t> mm Hg</a:t>
            </a:r>
          </a:p>
          <a:p>
            <a:r>
              <a:rPr lang="en-US" sz="2000" dirty="0" smtClean="0"/>
              <a:t>    mean arterial pressure&lt;</a:t>
            </a:r>
            <a:r>
              <a:rPr lang="uk-UA" sz="2000" dirty="0" smtClean="0"/>
              <a:t>1</a:t>
            </a:r>
            <a:r>
              <a:rPr lang="en-US" sz="2000" dirty="0" smtClean="0"/>
              <a:t>3</a:t>
            </a:r>
            <a:r>
              <a:rPr lang="uk-UA" sz="2000" dirty="0" smtClean="0"/>
              <a:t>0</a:t>
            </a:r>
            <a:r>
              <a:rPr lang="en-US" sz="2000" dirty="0" smtClean="0"/>
              <a:t> mm Hg </a:t>
            </a:r>
            <a:r>
              <a:rPr lang="en-US" sz="2000" dirty="0" smtClean="0">
                <a:sym typeface="Wingdings" pitchFamily="2" charset="2"/>
              </a:rPr>
              <a:t>over </a:t>
            </a:r>
            <a:r>
              <a:rPr lang="uk-UA" sz="2000" dirty="0" smtClean="0"/>
              <a:t>24 </a:t>
            </a:r>
            <a:r>
              <a:rPr lang="en-US" sz="2000" dirty="0" smtClean="0"/>
              <a:t>hours</a:t>
            </a:r>
            <a:r>
              <a:rPr lang="uk-UA" sz="2000" dirty="0" smtClean="0"/>
              <a:t>,</a:t>
            </a:r>
            <a:r>
              <a:rPr lang="en-US" sz="2000" dirty="0" smtClean="0"/>
              <a:t> perfusion pressure &gt;</a:t>
            </a:r>
            <a:r>
              <a:rPr lang="uk-UA" sz="2000" dirty="0" smtClean="0"/>
              <a:t>60-80</a:t>
            </a:r>
            <a:endParaRPr lang="en-US" sz="2000" dirty="0" smtClean="0"/>
          </a:p>
          <a:p>
            <a:r>
              <a:rPr lang="en-US" sz="2000" dirty="0"/>
              <a:t> </a:t>
            </a:r>
            <a:r>
              <a:rPr lang="en-US" sz="2000" dirty="0" smtClean="0"/>
              <a:t>   Systolic blood pressure reduction before 140 mm Hg considered safe</a:t>
            </a:r>
            <a:r>
              <a:rPr lang="uk-UA" sz="2000" dirty="0" smtClean="0"/>
              <a:t> </a:t>
            </a:r>
            <a:r>
              <a:rPr lang="en-US" sz="2000" b="1" dirty="0" smtClean="0"/>
              <a:t>  </a:t>
            </a:r>
            <a:endParaRPr lang="uk-UA" sz="2000" b="1" dirty="0" smtClean="0"/>
          </a:p>
          <a:p>
            <a:r>
              <a:rPr lang="uk-UA" sz="2400" dirty="0" smtClean="0"/>
              <a:t> </a:t>
            </a:r>
          </a:p>
          <a:p>
            <a:r>
              <a:rPr lang="uk-UA" sz="2000" dirty="0" smtClean="0"/>
              <a:t> </a:t>
            </a:r>
            <a:r>
              <a:rPr lang="en-US" sz="2000" dirty="0" smtClean="0"/>
              <a:t>  </a:t>
            </a:r>
            <a:r>
              <a:rPr lang="en-US" sz="2400" b="1" dirty="0" smtClean="0"/>
              <a:t>Start of therapy</a:t>
            </a:r>
            <a:r>
              <a:rPr lang="uk-UA" sz="2400" dirty="0" smtClean="0"/>
              <a:t> – </a:t>
            </a:r>
            <a:r>
              <a:rPr lang="en-US" sz="2000" dirty="0" smtClean="0"/>
              <a:t>systolic BP&gt;</a:t>
            </a:r>
            <a:r>
              <a:rPr lang="uk-UA" sz="2000" dirty="0" smtClean="0"/>
              <a:t>180 </a:t>
            </a:r>
            <a:r>
              <a:rPr lang="en-US" sz="2000" dirty="0" smtClean="0"/>
              <a:t>or</a:t>
            </a:r>
            <a:r>
              <a:rPr lang="uk-UA" sz="2000" dirty="0" smtClean="0"/>
              <a:t> </a:t>
            </a:r>
            <a:r>
              <a:rPr lang="en-US" sz="2000" dirty="0" smtClean="0"/>
              <a:t>mean arterial pressure &gt;</a:t>
            </a:r>
            <a:r>
              <a:rPr lang="uk-UA" sz="2000" dirty="0" smtClean="0"/>
              <a:t>130 </a:t>
            </a:r>
            <a:r>
              <a:rPr lang="en-US" sz="2000" dirty="0" smtClean="0"/>
              <a:t>mm Hg</a:t>
            </a:r>
            <a:endParaRPr lang="uk-UA" sz="2000" dirty="0" smtClean="0"/>
          </a:p>
          <a:p>
            <a:endParaRPr lang="uk-UA" sz="2400" dirty="0" smtClean="0"/>
          </a:p>
          <a:p>
            <a:r>
              <a:rPr lang="uk-UA" sz="2000" dirty="0" smtClean="0"/>
              <a:t> </a:t>
            </a:r>
            <a:r>
              <a:rPr lang="en-US" sz="2000" dirty="0" smtClean="0"/>
              <a:t> </a:t>
            </a:r>
            <a:r>
              <a:rPr lang="en-US" sz="2000" b="1" dirty="0" smtClean="0"/>
              <a:t> </a:t>
            </a:r>
            <a:r>
              <a:rPr lang="en-US" sz="2400" b="1" dirty="0" smtClean="0"/>
              <a:t>Drugs of choice</a:t>
            </a:r>
            <a:r>
              <a:rPr lang="uk-UA" sz="2400" b="1" dirty="0" smtClean="0"/>
              <a:t> </a:t>
            </a:r>
            <a:r>
              <a:rPr lang="en-US" sz="2400" b="1" dirty="0" smtClean="0"/>
              <a:t> </a:t>
            </a:r>
            <a:r>
              <a:rPr lang="uk-UA" sz="2000" dirty="0" smtClean="0"/>
              <a:t>– </a:t>
            </a:r>
            <a:r>
              <a:rPr lang="en-US" sz="2000" dirty="0" err="1" smtClean="0"/>
              <a:t>l</a:t>
            </a:r>
            <a:r>
              <a:rPr lang="en-US" sz="2000" dirty="0" err="1" smtClean="0">
                <a:sym typeface="Wingdings" pitchFamily="2" charset="2"/>
              </a:rPr>
              <a:t>abetalol</a:t>
            </a:r>
            <a:r>
              <a:rPr lang="uk-UA" sz="2000" dirty="0" smtClean="0">
                <a:sym typeface="Wingdings" pitchFamily="2" charset="2"/>
              </a:rPr>
              <a:t>,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err="1" smtClean="0">
                <a:sym typeface="Wingdings" pitchFamily="2" charset="2"/>
              </a:rPr>
              <a:t>esmolol</a:t>
            </a:r>
            <a:r>
              <a:rPr lang="uk-UA" sz="2000" dirty="0" smtClean="0">
                <a:sym typeface="Wingdings" pitchFamily="2" charset="2"/>
              </a:rPr>
              <a:t>, </a:t>
            </a:r>
            <a:r>
              <a:rPr lang="en-US" sz="2000" dirty="0" err="1" smtClean="0">
                <a:sym typeface="Wingdings" pitchFamily="2" charset="2"/>
              </a:rPr>
              <a:t>urapidil</a:t>
            </a:r>
            <a:r>
              <a:rPr lang="en-US" sz="2000" dirty="0" smtClean="0">
                <a:sym typeface="Wingdings" pitchFamily="2" charset="2"/>
              </a:rPr>
              <a:t> </a:t>
            </a:r>
            <a:endParaRPr lang="uk-UA" sz="2000" dirty="0" smtClean="0"/>
          </a:p>
          <a:p>
            <a:endParaRPr lang="uk-UA" sz="2400" dirty="0" smtClean="0"/>
          </a:p>
          <a:p>
            <a:r>
              <a:rPr lang="uk-UA" sz="2000" dirty="0" smtClean="0"/>
              <a:t>   </a:t>
            </a:r>
            <a:r>
              <a:rPr lang="en-US" sz="2400" b="1" dirty="0" smtClean="0"/>
              <a:t>Non-recommended drugs</a:t>
            </a:r>
            <a:r>
              <a:rPr lang="uk-UA" sz="2400" dirty="0" smtClean="0"/>
              <a:t>– </a:t>
            </a:r>
            <a:r>
              <a:rPr lang="en-US" sz="2000" dirty="0" smtClean="0">
                <a:sym typeface="Wingdings" pitchFamily="2" charset="2"/>
              </a:rPr>
              <a:t>sodium </a:t>
            </a:r>
            <a:r>
              <a:rPr lang="en-US" sz="2000" dirty="0" err="1" smtClean="0">
                <a:sym typeface="Wingdings" pitchFamily="2" charset="2"/>
              </a:rPr>
              <a:t>nitropruside</a:t>
            </a:r>
            <a:r>
              <a:rPr lang="uk-UA" sz="2000" dirty="0" smtClean="0">
                <a:sym typeface="Wingdings" pitchFamily="2" charset="2"/>
              </a:rPr>
              <a:t>,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err="1" smtClean="0">
                <a:sym typeface="Wingdings" pitchFamily="2" charset="2"/>
              </a:rPr>
              <a:t>hydralazine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uk-UA" sz="2000" dirty="0" smtClean="0"/>
              <a:t> </a:t>
            </a:r>
            <a:endParaRPr lang="uk-UA" sz="20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718" y="922317"/>
            <a:ext cx="9067680" cy="1341000"/>
          </a:xfrm>
        </p:spPr>
        <p:txBody>
          <a:bodyPr/>
          <a:lstStyle/>
          <a:p>
            <a:r>
              <a:rPr lang="uk-UA" dirty="0" smtClean="0"/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Differentiated  approach to the treatment of patients 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             with complicated hypertensive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crisis</a:t>
            </a:r>
            <a:r>
              <a:rPr lang="uk-UA" sz="2800" b="1" dirty="0" smtClean="0"/>
              <a:t> </a:t>
            </a:r>
            <a:r>
              <a:rPr lang="uk-UA" sz="2400" b="1" dirty="0" smtClean="0"/>
              <a:t/>
            </a:r>
            <a:br>
              <a:rPr lang="uk-UA" sz="2400" b="1" dirty="0" smtClean="0"/>
            </a:br>
            <a:r>
              <a:rPr lang="uk-UA" sz="2400" b="1" dirty="0" smtClean="0"/>
              <a:t>  </a:t>
            </a:r>
            <a:br>
              <a:rPr lang="uk-UA" sz="2400" b="1" dirty="0" smtClean="0"/>
            </a:br>
            <a:r>
              <a:rPr lang="uk-UA" sz="2400" b="1" dirty="0"/>
              <a:t/>
            </a:r>
            <a:br>
              <a:rPr lang="uk-UA" sz="2400" b="1" dirty="0"/>
            </a:br>
            <a:r>
              <a:rPr lang="uk-UA" sz="2400" b="1" dirty="0" smtClean="0"/>
              <a:t/>
            </a:r>
            <a:br>
              <a:rPr lang="uk-UA" sz="2400" b="1" dirty="0" smtClean="0"/>
            </a:br>
            <a:endParaRPr lang="ru-RU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Differentiated  approach to the treatment of patients 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             with complicated hypertensive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crisis</a:t>
            </a: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611156" y="3851275"/>
            <a:ext cx="9067680" cy="1341000"/>
          </a:xfrm>
        </p:spPr>
        <p:txBody>
          <a:bodyPr/>
          <a:lstStyle/>
          <a:p>
            <a:pPr algn="ctr"/>
            <a:endParaRPr lang="en-US" sz="2000" dirty="0" smtClean="0"/>
          </a:p>
          <a:p>
            <a:r>
              <a:rPr lang="uk-UA" sz="2400" b="1" dirty="0"/>
              <a:t> </a:t>
            </a:r>
            <a:r>
              <a:rPr lang="uk-UA" sz="2400" b="1" dirty="0" smtClean="0"/>
              <a:t>                        </a:t>
            </a:r>
          </a:p>
          <a:p>
            <a:endParaRPr lang="uk-UA" sz="2400" b="1" dirty="0"/>
          </a:p>
          <a:p>
            <a:r>
              <a:rPr lang="uk-UA" sz="2400" b="1" dirty="0" smtClean="0"/>
              <a:t>                        </a:t>
            </a:r>
            <a:r>
              <a:rPr lang="en-US" sz="2400" b="1" dirty="0" smtClean="0"/>
              <a:t>Subarachnoid bleeding</a:t>
            </a:r>
          </a:p>
          <a:p>
            <a:endParaRPr lang="en-US" sz="2400" b="1" dirty="0"/>
          </a:p>
          <a:p>
            <a:r>
              <a:rPr lang="uk-UA" sz="2400" dirty="0" smtClean="0"/>
              <a:t> </a:t>
            </a:r>
            <a:r>
              <a:rPr lang="en-US" sz="2400" dirty="0" smtClean="0"/>
              <a:t>  </a:t>
            </a:r>
            <a:r>
              <a:rPr lang="en-US" sz="2400" b="1" dirty="0" smtClean="0"/>
              <a:t>Goal of therapy</a:t>
            </a:r>
            <a:r>
              <a:rPr lang="uk-UA" sz="2400" b="1" dirty="0" smtClean="0"/>
              <a:t> </a:t>
            </a:r>
            <a:endParaRPr lang="en-US" sz="2400" b="1" dirty="0"/>
          </a:p>
          <a:p>
            <a:r>
              <a:rPr lang="en-US" sz="2000" b="1" dirty="0" smtClean="0"/>
              <a:t>   </a:t>
            </a:r>
            <a:r>
              <a:rPr lang="uk-UA" sz="2000" b="1" dirty="0" smtClean="0"/>
              <a:t>         </a:t>
            </a:r>
            <a:r>
              <a:rPr lang="en-US" sz="2000" b="1" dirty="0" smtClean="0"/>
              <a:t> </a:t>
            </a:r>
            <a:r>
              <a:rPr lang="en-US" sz="2000" dirty="0" smtClean="0"/>
              <a:t>Before surgery -  </a:t>
            </a:r>
            <a:r>
              <a:rPr lang="en-US" sz="2000" dirty="0" smtClean="0">
                <a:sym typeface="Wingdings" pitchFamily="2" charset="2"/>
              </a:rPr>
              <a:t>decrease in blood pressure and </a:t>
            </a:r>
            <a:r>
              <a:rPr lang="en-US" sz="2000" dirty="0" smtClean="0"/>
              <a:t>systolic </a:t>
            </a:r>
            <a:r>
              <a:rPr lang="en-US" sz="2000" dirty="0" smtClean="0">
                <a:sym typeface="Wingdings" pitchFamily="2" charset="2"/>
              </a:rPr>
              <a:t>pressure</a:t>
            </a:r>
          </a:p>
          <a:p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smtClean="0">
                <a:sym typeface="Wingdings" pitchFamily="2" charset="2"/>
              </a:rPr>
              <a:t>                              </a:t>
            </a:r>
            <a:r>
              <a:rPr lang="uk-UA" sz="2000" dirty="0" smtClean="0">
                <a:sym typeface="Wingdings" pitchFamily="2" charset="2"/>
              </a:rPr>
              <a:t>         </a:t>
            </a:r>
            <a:r>
              <a:rPr lang="en-US" sz="2000" dirty="0" smtClean="0">
                <a:sym typeface="Wingdings" pitchFamily="2" charset="2"/>
              </a:rPr>
              <a:t> retention </a:t>
            </a:r>
            <a:r>
              <a:rPr lang="en-US" sz="2000" dirty="0" smtClean="0"/>
              <a:t>&lt;</a:t>
            </a:r>
            <a:r>
              <a:rPr lang="uk-UA" sz="2000" dirty="0" smtClean="0"/>
              <a:t>1</a:t>
            </a:r>
            <a:r>
              <a:rPr lang="en-US" sz="2000" dirty="0" smtClean="0"/>
              <a:t>4</a:t>
            </a:r>
            <a:r>
              <a:rPr lang="uk-UA" sz="2000" dirty="0" smtClean="0"/>
              <a:t>0 </a:t>
            </a:r>
            <a:r>
              <a:rPr lang="en-US" sz="2000" dirty="0" smtClean="0"/>
              <a:t>mm Hg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</a:t>
            </a:r>
            <a:r>
              <a:rPr lang="uk-UA" sz="2000" dirty="0" smtClean="0"/>
              <a:t>         </a:t>
            </a:r>
            <a:r>
              <a:rPr lang="en-US" sz="2000" dirty="0" smtClean="0"/>
              <a:t> After operation -  systolic </a:t>
            </a:r>
            <a:r>
              <a:rPr lang="en-US" sz="2000" dirty="0" smtClean="0">
                <a:sym typeface="Wingdings" pitchFamily="2" charset="2"/>
              </a:rPr>
              <a:t>pressure retention </a:t>
            </a:r>
            <a:r>
              <a:rPr lang="en-US" sz="2000" dirty="0" smtClean="0"/>
              <a:t>&lt;20</a:t>
            </a:r>
            <a:r>
              <a:rPr lang="uk-UA" sz="2000" dirty="0" smtClean="0"/>
              <a:t>0 </a:t>
            </a:r>
            <a:r>
              <a:rPr lang="en-US" sz="2000" dirty="0" smtClean="0"/>
              <a:t>mm Hg</a:t>
            </a:r>
          </a:p>
          <a:p>
            <a:endParaRPr lang="uk-UA" sz="2000" dirty="0" smtClean="0"/>
          </a:p>
          <a:p>
            <a:r>
              <a:rPr lang="uk-UA" sz="2000" dirty="0" smtClean="0"/>
              <a:t>  </a:t>
            </a:r>
          </a:p>
          <a:p>
            <a:r>
              <a:rPr lang="uk-UA" sz="2000" dirty="0" smtClean="0"/>
              <a:t>   </a:t>
            </a:r>
            <a:r>
              <a:rPr lang="en-US" sz="2400" b="1" dirty="0" smtClean="0"/>
              <a:t>Start of therapy</a:t>
            </a:r>
            <a:r>
              <a:rPr lang="uk-UA" sz="2400" dirty="0" smtClean="0"/>
              <a:t> </a:t>
            </a:r>
            <a:r>
              <a:rPr lang="uk-UA" sz="2000" dirty="0" smtClean="0"/>
              <a:t>– </a:t>
            </a:r>
            <a:r>
              <a:rPr lang="en-US" sz="2000" dirty="0" smtClean="0"/>
              <a:t> systolic arterial pressure &gt;</a:t>
            </a:r>
            <a:r>
              <a:rPr lang="uk-UA" sz="2000" dirty="0" smtClean="0"/>
              <a:t>1</a:t>
            </a:r>
            <a:r>
              <a:rPr lang="en-US" sz="2000" dirty="0" smtClean="0"/>
              <a:t>60</a:t>
            </a:r>
            <a:r>
              <a:rPr lang="uk-UA" sz="2000" dirty="0" smtClean="0"/>
              <a:t> </a:t>
            </a:r>
            <a:r>
              <a:rPr lang="en-US" sz="2000" dirty="0" smtClean="0"/>
              <a:t>mm Hg</a:t>
            </a:r>
            <a:endParaRPr lang="uk-UA" sz="2000" dirty="0" smtClean="0"/>
          </a:p>
          <a:p>
            <a:endParaRPr lang="uk-UA" sz="2000" dirty="0" smtClean="0"/>
          </a:p>
          <a:p>
            <a:r>
              <a:rPr lang="uk-UA" sz="2400" dirty="0" smtClean="0"/>
              <a:t>   </a:t>
            </a:r>
            <a:r>
              <a:rPr lang="en-US" sz="2400" b="1" dirty="0" smtClean="0"/>
              <a:t>Drugs of choice</a:t>
            </a:r>
            <a:r>
              <a:rPr lang="uk-UA" sz="2400" b="1" dirty="0" smtClean="0"/>
              <a:t> </a:t>
            </a:r>
            <a:r>
              <a:rPr lang="uk-UA" sz="2000" dirty="0" smtClean="0"/>
              <a:t>– </a:t>
            </a:r>
            <a:r>
              <a:rPr lang="en-US" sz="2000" dirty="0" err="1" smtClean="0">
                <a:sym typeface="Wingdings" pitchFamily="2" charset="2"/>
              </a:rPr>
              <a:t>labetalol</a:t>
            </a:r>
            <a:r>
              <a:rPr lang="uk-UA" sz="2000" dirty="0" smtClean="0">
                <a:sym typeface="Wingdings" pitchFamily="2" charset="2"/>
              </a:rPr>
              <a:t>,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err="1" smtClean="0">
                <a:sym typeface="Wingdings" pitchFamily="2" charset="2"/>
              </a:rPr>
              <a:t>uranidil</a:t>
            </a:r>
            <a:r>
              <a:rPr lang="uk-UA" sz="2000" dirty="0" smtClean="0">
                <a:sym typeface="Wingdings" pitchFamily="2" charset="2"/>
              </a:rPr>
              <a:t>, </a:t>
            </a:r>
            <a:r>
              <a:rPr lang="en-US" sz="2000" dirty="0" err="1" smtClean="0">
                <a:sym typeface="Wingdings" pitchFamily="2" charset="2"/>
              </a:rPr>
              <a:t>esmolol</a:t>
            </a:r>
            <a:r>
              <a:rPr lang="uk-UA" sz="2000" dirty="0" smtClean="0">
                <a:sym typeface="Wingdings" pitchFamily="2" charset="2"/>
              </a:rPr>
              <a:t>,</a:t>
            </a:r>
          </a:p>
          <a:p>
            <a:r>
              <a:rPr lang="uk-UA" sz="2000" dirty="0">
                <a:sym typeface="Wingdings" pitchFamily="2" charset="2"/>
              </a:rPr>
              <a:t> </a:t>
            </a:r>
            <a:r>
              <a:rPr lang="uk-UA" sz="2000" dirty="0" smtClean="0">
                <a:sym typeface="Wingdings" pitchFamily="2" charset="2"/>
              </a:rPr>
              <a:t>                                 </a:t>
            </a:r>
            <a:r>
              <a:rPr lang="en-US" sz="2000" dirty="0" smtClean="0">
                <a:sym typeface="Wingdings" pitchFamily="2" charset="2"/>
              </a:rPr>
              <a:t>       </a:t>
            </a:r>
            <a:r>
              <a:rPr lang="en-US" sz="2000" dirty="0" err="1" smtClean="0">
                <a:sym typeface="Wingdings" pitchFamily="2" charset="2"/>
              </a:rPr>
              <a:t>nimodipine</a:t>
            </a:r>
            <a:r>
              <a:rPr lang="en-US" sz="2000" dirty="0" smtClean="0">
                <a:sym typeface="Wingdings" pitchFamily="2" charset="2"/>
              </a:rPr>
              <a:t> for all patients ( prevention of </a:t>
            </a:r>
          </a:p>
          <a:p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smtClean="0">
                <a:sym typeface="Wingdings" pitchFamily="2" charset="2"/>
              </a:rPr>
              <a:t>                                        cerebral vasospasm)</a:t>
            </a:r>
            <a:r>
              <a:rPr lang="uk-UA" sz="2000" dirty="0" smtClean="0">
                <a:sym typeface="Wingdings" pitchFamily="2" charset="2"/>
              </a:rPr>
              <a:t>                             </a:t>
            </a:r>
          </a:p>
          <a:p>
            <a:r>
              <a:rPr lang="uk-UA" sz="2000" dirty="0">
                <a:sym typeface="Wingdings" pitchFamily="2" charset="2"/>
              </a:rPr>
              <a:t> </a:t>
            </a:r>
            <a:r>
              <a:rPr lang="uk-UA" sz="2000" dirty="0" smtClean="0">
                <a:sym typeface="Wingdings" pitchFamily="2" charset="2"/>
              </a:rPr>
              <a:t>                                     </a:t>
            </a:r>
            <a:endParaRPr lang="uk-UA" sz="2000" dirty="0" smtClean="0"/>
          </a:p>
          <a:p>
            <a:endParaRPr lang="uk-UA" sz="2400" dirty="0" smtClean="0"/>
          </a:p>
          <a:p>
            <a:r>
              <a:rPr lang="uk-UA" sz="2000" dirty="0" smtClean="0"/>
              <a:t>   </a:t>
            </a:r>
            <a:r>
              <a:rPr lang="en-US" sz="2400" b="1" dirty="0" smtClean="0"/>
              <a:t>Non-recommended drugs</a:t>
            </a:r>
            <a:r>
              <a:rPr lang="uk-UA" sz="2000" dirty="0" smtClean="0"/>
              <a:t>– </a:t>
            </a:r>
            <a:r>
              <a:rPr lang="en-US" sz="2000" dirty="0" smtClean="0">
                <a:sym typeface="Wingdings" pitchFamily="2" charset="2"/>
              </a:rPr>
              <a:t>sodium </a:t>
            </a:r>
            <a:r>
              <a:rPr lang="en-US" sz="2000" dirty="0" err="1" smtClean="0">
                <a:sym typeface="Wingdings" pitchFamily="2" charset="2"/>
              </a:rPr>
              <a:t>nitropruside</a:t>
            </a:r>
            <a:r>
              <a:rPr lang="uk-UA" sz="2000" dirty="0" smtClean="0">
                <a:sym typeface="Wingdings" pitchFamily="2" charset="2"/>
              </a:rPr>
              <a:t>,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err="1" smtClean="0">
                <a:sym typeface="Wingdings" pitchFamily="2" charset="2"/>
              </a:rPr>
              <a:t>hydralazine</a:t>
            </a:r>
            <a:endParaRPr lang="uk-UA" sz="2000" b="1" dirty="0" smtClean="0"/>
          </a:p>
          <a:p>
            <a:endParaRPr lang="uk-UA" sz="2800" b="1" dirty="0" smtClean="0"/>
          </a:p>
          <a:p>
            <a:r>
              <a:rPr lang="uk-UA" sz="2400" dirty="0" smtClean="0"/>
              <a:t>   </a:t>
            </a:r>
          </a:p>
          <a:p>
            <a:r>
              <a:rPr lang="uk-UA" sz="2400" dirty="0" smtClean="0"/>
              <a:t>   </a:t>
            </a:r>
            <a:endParaRPr lang="uk-UA" dirty="0" smtClean="0"/>
          </a:p>
          <a:p>
            <a:r>
              <a:rPr lang="uk-UA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5404" y="350813"/>
            <a:ext cx="9067680" cy="1341000"/>
          </a:xfrm>
        </p:spPr>
        <p:txBody>
          <a:bodyPr/>
          <a:lstStyle/>
          <a:p>
            <a:r>
              <a:rPr lang="uk-UA" sz="2800" dirty="0" smtClean="0"/>
              <a:t>    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Differentiated  approach to the treatment of patients 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with complicated hypertensive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crisis</a:t>
            </a:r>
            <a:r>
              <a:rPr lang="uk-UA" sz="2800" b="1" dirty="0" smtClean="0"/>
              <a:t> </a:t>
            </a:r>
            <a:r>
              <a:rPr lang="uk-UA" sz="2000" b="1" dirty="0" smtClean="0"/>
              <a:t/>
            </a:r>
            <a:br>
              <a:rPr lang="uk-UA" sz="2000" b="1" dirty="0" smtClean="0"/>
            </a:br>
            <a:r>
              <a:rPr lang="uk-UA" sz="2000" b="1" dirty="0" smtClean="0"/>
              <a:t> 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575816" y="3203773"/>
            <a:ext cx="9067680" cy="1341000"/>
          </a:xfrm>
        </p:spPr>
        <p:txBody>
          <a:bodyPr/>
          <a:lstStyle/>
          <a:p>
            <a:r>
              <a:rPr lang="uk-UA" dirty="0" smtClean="0"/>
              <a:t>     </a:t>
            </a:r>
            <a:endParaRPr lang="en-US" b="1" dirty="0" smtClean="0"/>
          </a:p>
          <a:p>
            <a:r>
              <a:rPr lang="uk-UA" sz="2000" b="1" dirty="0" smtClean="0"/>
              <a:t>                             </a:t>
            </a:r>
            <a:r>
              <a:rPr lang="en-US" sz="2000" b="1" dirty="0" smtClean="0"/>
              <a:t>Acute coronary syndrome</a:t>
            </a:r>
            <a:endParaRPr lang="uk-UA" sz="2000" b="1" dirty="0" smtClean="0"/>
          </a:p>
          <a:p>
            <a:endParaRPr lang="uk-UA" sz="2000" b="1" dirty="0" smtClean="0"/>
          </a:p>
          <a:p>
            <a:r>
              <a:rPr lang="uk-UA" dirty="0" smtClean="0"/>
              <a:t>  </a:t>
            </a:r>
            <a:r>
              <a:rPr lang="en-US" b="1" dirty="0" smtClean="0"/>
              <a:t>Goal of therapy</a:t>
            </a:r>
            <a:r>
              <a:rPr lang="uk-UA" dirty="0" smtClean="0"/>
              <a:t> – </a:t>
            </a:r>
            <a:r>
              <a:rPr lang="en-US" dirty="0" smtClean="0"/>
              <a:t> decrease in</a:t>
            </a:r>
            <a:r>
              <a:rPr lang="uk-UA" dirty="0" smtClean="0"/>
              <a:t> </a:t>
            </a:r>
            <a:r>
              <a:rPr lang="en-US" dirty="0" smtClean="0"/>
              <a:t>mean arterial pressure by </a:t>
            </a:r>
            <a:r>
              <a:rPr lang="uk-UA" dirty="0" smtClean="0"/>
              <a:t>20-30%</a:t>
            </a:r>
          </a:p>
          <a:p>
            <a:r>
              <a:rPr lang="uk-UA" dirty="0" smtClean="0"/>
              <a:t>  </a:t>
            </a:r>
          </a:p>
          <a:p>
            <a:r>
              <a:rPr lang="uk-UA" dirty="0" smtClean="0"/>
              <a:t>  </a:t>
            </a:r>
            <a:r>
              <a:rPr lang="en-US" b="1" dirty="0" smtClean="0"/>
              <a:t>Start of therapy</a:t>
            </a:r>
            <a:r>
              <a:rPr lang="uk-UA" dirty="0" smtClean="0"/>
              <a:t> – </a:t>
            </a:r>
            <a:r>
              <a:rPr lang="en-US" dirty="0" smtClean="0"/>
              <a:t>initial level systolic BP&gt;</a:t>
            </a:r>
            <a:r>
              <a:rPr lang="uk-UA" dirty="0" smtClean="0"/>
              <a:t>160 </a:t>
            </a:r>
            <a:r>
              <a:rPr lang="en-US" dirty="0" smtClean="0"/>
              <a:t>or</a:t>
            </a:r>
            <a:r>
              <a:rPr lang="uk-UA" dirty="0" smtClean="0"/>
              <a:t> </a:t>
            </a:r>
            <a:r>
              <a:rPr lang="en-US" dirty="0" smtClean="0"/>
              <a:t>diastolic BP &gt;</a:t>
            </a:r>
            <a:r>
              <a:rPr lang="uk-UA" dirty="0" smtClean="0"/>
              <a:t>100 </a:t>
            </a:r>
            <a:r>
              <a:rPr lang="en-US" dirty="0" smtClean="0"/>
              <a:t>mm Hg</a:t>
            </a:r>
            <a:endParaRPr lang="uk-UA" dirty="0" smtClean="0"/>
          </a:p>
          <a:p>
            <a:endParaRPr lang="uk-UA" dirty="0" smtClean="0"/>
          </a:p>
          <a:p>
            <a:r>
              <a:rPr lang="uk-UA" dirty="0" smtClean="0"/>
              <a:t>  </a:t>
            </a:r>
            <a:r>
              <a:rPr lang="en-US" b="1" dirty="0" smtClean="0"/>
              <a:t>Drugs of choice</a:t>
            </a:r>
            <a:r>
              <a:rPr lang="uk-UA" b="1" dirty="0" smtClean="0"/>
              <a:t> </a:t>
            </a:r>
            <a:r>
              <a:rPr lang="uk-UA" dirty="0" smtClean="0"/>
              <a:t>– </a:t>
            </a:r>
            <a:r>
              <a:rPr lang="en-US" dirty="0" smtClean="0"/>
              <a:t>beta-blockers</a:t>
            </a:r>
            <a:r>
              <a:rPr lang="uk-UA" dirty="0" smtClean="0"/>
              <a:t> , </a:t>
            </a:r>
            <a:r>
              <a:rPr lang="en-US" dirty="0" smtClean="0"/>
              <a:t>nitroglycerine</a:t>
            </a:r>
            <a:endParaRPr lang="uk-UA" dirty="0" smtClean="0"/>
          </a:p>
          <a:p>
            <a:endParaRPr lang="uk-UA" dirty="0" smtClean="0"/>
          </a:p>
          <a:p>
            <a:r>
              <a:rPr lang="uk-UA" dirty="0" smtClean="0"/>
              <a:t>  </a:t>
            </a:r>
            <a:r>
              <a:rPr lang="en-US" b="1" dirty="0" smtClean="0"/>
              <a:t>Non-recommended drugs</a:t>
            </a:r>
            <a:r>
              <a:rPr lang="uk-UA" b="1" dirty="0" smtClean="0"/>
              <a:t> </a:t>
            </a:r>
            <a:r>
              <a:rPr lang="uk-UA" dirty="0" smtClean="0"/>
              <a:t>– </a:t>
            </a:r>
            <a:r>
              <a:rPr lang="en-US" dirty="0" smtClean="0">
                <a:sym typeface="Wingdings" pitchFamily="2" charset="2"/>
              </a:rPr>
              <a:t>sodium </a:t>
            </a:r>
            <a:r>
              <a:rPr lang="en-US" dirty="0" err="1" smtClean="0">
                <a:sym typeface="Wingdings" pitchFamily="2" charset="2"/>
              </a:rPr>
              <a:t>nitropruside</a:t>
            </a:r>
            <a:r>
              <a:rPr lang="uk-UA" dirty="0" smtClean="0">
                <a:sym typeface="Wingdings" pitchFamily="2" charset="2"/>
              </a:rPr>
              <a:t>,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enalaprilat</a:t>
            </a:r>
            <a:endParaRPr lang="en-US" b="1" dirty="0" smtClean="0"/>
          </a:p>
          <a:p>
            <a:r>
              <a:rPr lang="uk-UA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 Differentiated  approach to the treatment of patients 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with complicated hypertensive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crisis</a:t>
            </a:r>
            <a:r>
              <a:rPr lang="uk-UA" sz="2800" b="1" dirty="0" smtClean="0"/>
              <a:t> </a:t>
            </a:r>
            <a:r>
              <a:rPr lang="en-US" sz="2800" b="1" dirty="0" smtClean="0"/>
              <a:t> </a:t>
            </a:r>
            <a:endParaRPr lang="uk-UA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968346" y="3851275"/>
            <a:ext cx="8099334" cy="1341000"/>
          </a:xfrm>
        </p:spPr>
        <p:txBody>
          <a:bodyPr/>
          <a:lstStyle/>
          <a:p>
            <a:pPr marL="1293480" lvl="2" indent="-215640">
              <a:lnSpc>
                <a:spcPct val="93000"/>
              </a:lnSpc>
              <a:buSzPct val="45000"/>
            </a:pPr>
            <a:endParaRPr lang="uk-UA" sz="280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itchFamily="18" charset="0"/>
              <a:ea typeface="Lucida Sans Unicode"/>
              <a:cs typeface="Times New Roman" pitchFamily="18" charset="0"/>
            </a:endParaRPr>
          </a:p>
          <a:p>
            <a:r>
              <a:rPr lang="uk-UA" sz="2800" b="1" dirty="0" smtClean="0"/>
              <a:t> </a:t>
            </a:r>
            <a:r>
              <a:rPr lang="uk-UA" sz="2800" b="1" dirty="0"/>
              <a:t> </a:t>
            </a:r>
            <a:r>
              <a:rPr lang="uk-UA" sz="2800" b="1" dirty="0" smtClean="0"/>
              <a:t>                   </a:t>
            </a:r>
            <a:r>
              <a:rPr lang="en-US" sz="2800" b="1" dirty="0" smtClean="0"/>
              <a:t>Dissection of the aorta</a:t>
            </a:r>
            <a:endParaRPr lang="uk-UA" sz="2800" b="1" dirty="0" smtClean="0"/>
          </a:p>
          <a:p>
            <a:endParaRPr lang="uk-UA" sz="2000" b="1" dirty="0" smtClean="0"/>
          </a:p>
          <a:p>
            <a:r>
              <a:rPr lang="uk-UA" dirty="0" smtClean="0"/>
              <a:t> </a:t>
            </a:r>
            <a:r>
              <a:rPr lang="en-US" sz="2000" b="1" dirty="0" smtClean="0"/>
              <a:t>Goal of therapy </a:t>
            </a:r>
            <a:r>
              <a:rPr lang="en-US" b="1" dirty="0" smtClean="0"/>
              <a:t>-</a:t>
            </a:r>
            <a:r>
              <a:rPr lang="en-US" dirty="0" smtClean="0"/>
              <a:t>  </a:t>
            </a:r>
            <a:r>
              <a:rPr lang="en-US" sz="2000" dirty="0" smtClean="0"/>
              <a:t>systolic arterial pressure</a:t>
            </a:r>
            <a:r>
              <a:rPr lang="uk-UA" sz="2000" dirty="0" smtClean="0"/>
              <a:t> </a:t>
            </a:r>
            <a:r>
              <a:rPr lang="en-US" sz="2000" dirty="0" smtClean="0"/>
              <a:t>from</a:t>
            </a:r>
            <a:r>
              <a:rPr lang="uk-UA" sz="2000" dirty="0" smtClean="0"/>
              <a:t> 100 </a:t>
            </a:r>
            <a:r>
              <a:rPr lang="en-US" sz="2000" dirty="0" smtClean="0"/>
              <a:t>to</a:t>
            </a:r>
            <a:r>
              <a:rPr lang="uk-UA" sz="2000" dirty="0" smtClean="0"/>
              <a:t> 120 </a:t>
            </a:r>
            <a:r>
              <a:rPr lang="en-US" sz="2000" dirty="0" smtClean="0"/>
              <a:t>mm Hg</a:t>
            </a:r>
            <a:r>
              <a:rPr lang="uk-UA" sz="2000" dirty="0" smtClean="0"/>
              <a:t>, </a:t>
            </a:r>
            <a:endParaRPr lang="en-US" sz="2000" dirty="0" smtClean="0"/>
          </a:p>
          <a:p>
            <a:r>
              <a:rPr lang="en-US" sz="2000" dirty="0"/>
              <a:t>  </a:t>
            </a:r>
            <a:r>
              <a:rPr lang="en-US" sz="2000" dirty="0" smtClean="0"/>
              <a:t>                            </a:t>
            </a:r>
            <a:r>
              <a:rPr lang="uk-UA" sz="2000" dirty="0" smtClean="0"/>
              <a:t> </a:t>
            </a:r>
            <a:r>
              <a:rPr lang="en-US" sz="2000" dirty="0" smtClean="0"/>
              <a:t>mean arterial pressure &lt;</a:t>
            </a:r>
            <a:r>
              <a:rPr lang="uk-UA" sz="2000" dirty="0" smtClean="0"/>
              <a:t>80 </a:t>
            </a:r>
            <a:r>
              <a:rPr lang="en-US" sz="2000" dirty="0" smtClean="0"/>
              <a:t>mm Hg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                       </a:t>
            </a:r>
            <a:r>
              <a:rPr lang="uk-UA" sz="2000" dirty="0" smtClean="0"/>
              <a:t> (</a:t>
            </a:r>
            <a:r>
              <a:rPr lang="en-US" sz="2000" dirty="0" smtClean="0"/>
              <a:t> wish to reduce the heart rate &lt;</a:t>
            </a:r>
            <a:r>
              <a:rPr lang="uk-UA" sz="2000" dirty="0" smtClean="0"/>
              <a:t> 60 </a:t>
            </a:r>
            <a:r>
              <a:rPr lang="en-US" sz="2000" dirty="0" smtClean="0"/>
              <a:t>in</a:t>
            </a:r>
            <a:r>
              <a:rPr lang="uk-UA" sz="2000" dirty="0" smtClean="0"/>
              <a:t> 1 </a:t>
            </a:r>
            <a:r>
              <a:rPr lang="en-US" sz="2000" dirty="0" smtClean="0"/>
              <a:t>minute</a:t>
            </a:r>
            <a:endParaRPr lang="uk-UA" sz="2000" dirty="0" smtClean="0"/>
          </a:p>
          <a:p>
            <a:r>
              <a:rPr lang="uk-UA" dirty="0" smtClean="0"/>
              <a:t>  </a:t>
            </a:r>
          </a:p>
          <a:p>
            <a:r>
              <a:rPr lang="uk-UA" dirty="0" smtClean="0"/>
              <a:t> </a:t>
            </a:r>
            <a:r>
              <a:rPr lang="en-US" sz="2000" b="1" dirty="0" smtClean="0"/>
              <a:t>Start of therapy  -</a:t>
            </a:r>
            <a:r>
              <a:rPr lang="en-US" sz="2000" dirty="0" smtClean="0"/>
              <a:t> initial level systolic BP&gt;</a:t>
            </a:r>
            <a:r>
              <a:rPr lang="uk-UA" sz="2000" dirty="0" smtClean="0"/>
              <a:t>120 </a:t>
            </a:r>
            <a:r>
              <a:rPr lang="en-US" sz="2000" dirty="0" smtClean="0"/>
              <a:t>mm Hg</a:t>
            </a:r>
            <a:endParaRPr lang="uk-UA" sz="2000" dirty="0" smtClean="0"/>
          </a:p>
          <a:p>
            <a:endParaRPr lang="uk-UA" dirty="0" smtClean="0"/>
          </a:p>
          <a:p>
            <a:r>
              <a:rPr lang="uk-UA" dirty="0" smtClean="0"/>
              <a:t> </a:t>
            </a:r>
            <a:r>
              <a:rPr lang="en-US" sz="2000" b="1" dirty="0" smtClean="0"/>
              <a:t>Drugs of choice</a:t>
            </a:r>
            <a:r>
              <a:rPr lang="en-US" sz="2000" b="1" dirty="0"/>
              <a:t> </a:t>
            </a:r>
            <a:r>
              <a:rPr lang="en-US" sz="2000" b="1" dirty="0" smtClean="0"/>
              <a:t>-</a:t>
            </a:r>
            <a:r>
              <a:rPr lang="uk-UA" sz="2000" dirty="0" smtClean="0"/>
              <a:t> </a:t>
            </a:r>
            <a:r>
              <a:rPr lang="en-US" sz="2000" dirty="0" smtClean="0"/>
              <a:t> </a:t>
            </a:r>
            <a:r>
              <a:rPr lang="en-US" sz="2000" dirty="0" err="1" smtClean="0">
                <a:sym typeface="Wingdings" pitchFamily="2" charset="2"/>
              </a:rPr>
              <a:t>esmolol</a:t>
            </a:r>
            <a:r>
              <a:rPr lang="uk-UA" sz="2000" dirty="0" smtClean="0">
                <a:sym typeface="Wingdings" pitchFamily="2" charset="2"/>
              </a:rPr>
              <a:t>,/ </a:t>
            </a:r>
            <a:r>
              <a:rPr lang="en-US" sz="2000" dirty="0" err="1" smtClean="0">
                <a:sym typeface="Wingdings" pitchFamily="2" charset="2"/>
              </a:rPr>
              <a:t>labetalol</a:t>
            </a:r>
            <a:r>
              <a:rPr lang="uk-UA" sz="2000" dirty="0" smtClean="0">
                <a:sym typeface="Wingdings" pitchFamily="2" charset="2"/>
              </a:rPr>
              <a:t> / </a:t>
            </a:r>
            <a:r>
              <a:rPr lang="en-US" sz="2000" dirty="0" err="1" smtClean="0">
                <a:sym typeface="Wingdings" pitchFamily="2" charset="2"/>
              </a:rPr>
              <a:t>metoprolol</a:t>
            </a:r>
            <a:r>
              <a:rPr lang="en-US" sz="2000" dirty="0" smtClean="0">
                <a:sym typeface="Wingdings" pitchFamily="2" charset="2"/>
              </a:rPr>
              <a:t> (first line) or</a:t>
            </a:r>
          </a:p>
          <a:p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smtClean="0">
                <a:sym typeface="Wingdings" pitchFamily="2" charset="2"/>
              </a:rPr>
              <a:t>                                </a:t>
            </a:r>
            <a:r>
              <a:rPr lang="en-US" sz="2000" dirty="0" err="1" smtClean="0">
                <a:sym typeface="Wingdings" pitchFamily="2" charset="2"/>
              </a:rPr>
              <a:t>diltiazem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uk-UA" sz="2000" dirty="0" smtClean="0">
                <a:sym typeface="Wingdings" pitchFamily="2" charset="2"/>
              </a:rPr>
              <a:t>/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err="1" smtClean="0">
                <a:sym typeface="Wingdings" pitchFamily="2" charset="2"/>
              </a:rPr>
              <a:t>verapamil</a:t>
            </a:r>
            <a:r>
              <a:rPr lang="en-US" sz="2000" dirty="0" smtClean="0">
                <a:sym typeface="Wingdings" pitchFamily="2" charset="2"/>
              </a:rPr>
              <a:t> ( with contraindications to</a:t>
            </a:r>
          </a:p>
          <a:p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smtClean="0">
                <a:sym typeface="Wingdings" pitchFamily="2" charset="2"/>
              </a:rPr>
              <a:t>                                beta-blockers) + </a:t>
            </a:r>
            <a:r>
              <a:rPr lang="en-US" sz="2000" dirty="0" err="1" smtClean="0">
                <a:sym typeface="Wingdings" pitchFamily="2" charset="2"/>
              </a:rPr>
              <a:t>nitropruside</a:t>
            </a:r>
            <a:r>
              <a:rPr lang="uk-UA" sz="2000" dirty="0" smtClean="0">
                <a:sym typeface="Wingdings" pitchFamily="2" charset="2"/>
              </a:rPr>
              <a:t>,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err="1" smtClean="0">
                <a:sym typeface="Wingdings" pitchFamily="2" charset="2"/>
              </a:rPr>
              <a:t>enalapril</a:t>
            </a:r>
            <a:r>
              <a:rPr lang="uk-UA" sz="2000" dirty="0" smtClean="0">
                <a:sym typeface="Wingdings" pitchFamily="2" charset="2"/>
              </a:rPr>
              <a:t>, </a:t>
            </a:r>
            <a:r>
              <a:rPr lang="en-US" sz="2000" dirty="0" err="1" smtClean="0">
                <a:sym typeface="Wingdings" pitchFamily="2" charset="2"/>
              </a:rPr>
              <a:t>uranidil</a:t>
            </a:r>
            <a:r>
              <a:rPr lang="en-US" sz="2000" dirty="0" smtClean="0">
                <a:sym typeface="Wingdings" pitchFamily="2" charset="2"/>
              </a:rPr>
              <a:t> </a:t>
            </a:r>
            <a:endParaRPr lang="uk-UA" sz="2000" dirty="0" smtClean="0">
              <a:sym typeface="Wingdings" pitchFamily="2" charset="2"/>
            </a:endParaRPr>
          </a:p>
          <a:p>
            <a:r>
              <a:rPr lang="uk-UA" sz="2000" dirty="0">
                <a:sym typeface="Wingdings" pitchFamily="2" charset="2"/>
              </a:rPr>
              <a:t> </a:t>
            </a:r>
            <a:r>
              <a:rPr lang="uk-UA" sz="2000" dirty="0" smtClean="0">
                <a:sym typeface="Wingdings" pitchFamily="2" charset="2"/>
              </a:rPr>
              <a:t>                                (</a:t>
            </a:r>
            <a:r>
              <a:rPr lang="en-US" sz="2000" dirty="0" smtClean="0">
                <a:sym typeface="Wingdings" pitchFamily="2" charset="2"/>
              </a:rPr>
              <a:t>second line – with insufficient effect of beta-</a:t>
            </a:r>
          </a:p>
          <a:p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smtClean="0">
                <a:sym typeface="Wingdings" pitchFamily="2" charset="2"/>
              </a:rPr>
              <a:t>                                blockers)</a:t>
            </a:r>
            <a:endParaRPr lang="en-US" sz="2000" dirty="0"/>
          </a:p>
          <a:p>
            <a:endParaRPr lang="uk-UA" dirty="0" smtClean="0"/>
          </a:p>
          <a:p>
            <a:r>
              <a:rPr lang="uk-UA" dirty="0" smtClean="0"/>
              <a:t> </a:t>
            </a:r>
            <a:r>
              <a:rPr lang="en-US" sz="2000" b="1" dirty="0" smtClean="0"/>
              <a:t>Non-recommended drugs </a:t>
            </a:r>
            <a:r>
              <a:rPr lang="en-US" sz="2000" dirty="0" smtClean="0"/>
              <a:t>– the appointment of vasodilators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                                          before the use of beta-blockers                                         </a:t>
            </a:r>
            <a:r>
              <a:rPr lang="uk-UA" sz="2000" dirty="0" smtClean="0"/>
              <a:t>                                                                              </a:t>
            </a:r>
            <a:endParaRPr lang="uk-UA" sz="200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itchFamily="18" charset="0"/>
              <a:ea typeface="Lucida Sans Unicode"/>
              <a:cs typeface="Times New Roman" pitchFamily="18" charset="0"/>
            </a:endParaRPr>
          </a:p>
          <a:p>
            <a:pPr marL="1293480" lvl="2" indent="-215640">
              <a:lnSpc>
                <a:spcPct val="93000"/>
              </a:lnSpc>
              <a:buSzPct val="45000"/>
            </a:pPr>
            <a:r>
              <a:rPr lang="uk-UA" sz="28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ea typeface="Lucida Sans Unicode"/>
                <a:cs typeface="Times New Roman" pitchFamily="18" charset="0"/>
              </a:rPr>
              <a:t>  </a:t>
            </a:r>
            <a:endParaRPr lang="uk-UA" sz="2800" spc="-1" dirty="0" smtClean="0">
              <a:latin typeface="Times New Roman" pitchFamily="18" charset="0"/>
              <a:ea typeface="Arial"/>
              <a:cs typeface="Times New Roman" pitchFamily="18" charset="0"/>
            </a:endParaRPr>
          </a:p>
          <a:p>
            <a:pPr marL="1293480" lvl="2" indent="-215640">
              <a:lnSpc>
                <a:spcPct val="93000"/>
              </a:lnSpc>
              <a:buSzPct val="45000"/>
              <a:buFontTx/>
              <a:buChar char="-"/>
            </a:pP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/>
              <a:t> </a:t>
            </a:r>
            <a:endParaRPr lang="uk-UA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 Differentiated  approach to the treatment of patients 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with complicated hypertensive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crisis</a:t>
            </a:r>
            <a:r>
              <a:rPr lang="uk-UA" sz="2800" b="1" dirty="0" smtClean="0"/>
              <a:t> </a:t>
            </a:r>
            <a:r>
              <a:rPr lang="en-US" sz="2800" b="1" dirty="0" smtClean="0"/>
              <a:t>      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611156" y="3494085"/>
            <a:ext cx="9067680" cy="1341000"/>
          </a:xfrm>
        </p:spPr>
        <p:txBody>
          <a:bodyPr/>
          <a:lstStyle/>
          <a:p>
            <a:r>
              <a:rPr lang="uk-UA" sz="2400" b="1" dirty="0" smtClean="0"/>
              <a:t> </a:t>
            </a:r>
            <a:r>
              <a:rPr lang="en-US" sz="2400" b="1" dirty="0" smtClean="0"/>
              <a:t>                   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Acute left ventricular failure</a:t>
            </a:r>
            <a:endParaRPr lang="uk-UA" sz="2800" b="1" dirty="0" smtClean="0"/>
          </a:p>
          <a:p>
            <a:endParaRPr lang="uk-UA" sz="2400" b="1" dirty="0" smtClean="0"/>
          </a:p>
          <a:p>
            <a:r>
              <a:rPr lang="uk-UA" sz="2000" dirty="0" smtClean="0"/>
              <a:t> </a:t>
            </a:r>
            <a:r>
              <a:rPr lang="en-US" sz="2000" b="1" dirty="0" smtClean="0"/>
              <a:t>Goal of therapy </a:t>
            </a:r>
            <a:r>
              <a:rPr lang="uk-UA" sz="2000" b="1" dirty="0" smtClean="0"/>
              <a:t> </a:t>
            </a:r>
            <a:r>
              <a:rPr lang="uk-UA" sz="2000" dirty="0" smtClean="0"/>
              <a:t>– </a:t>
            </a:r>
            <a:r>
              <a:rPr lang="en-US" sz="2000" dirty="0" smtClean="0"/>
              <a:t>decrease in</a:t>
            </a:r>
            <a:r>
              <a:rPr lang="uk-UA" sz="2000" dirty="0" smtClean="0"/>
              <a:t> </a:t>
            </a:r>
            <a:r>
              <a:rPr lang="en-US" sz="2000" dirty="0" smtClean="0"/>
              <a:t>mean arterial pressure by </a:t>
            </a:r>
            <a:r>
              <a:rPr lang="uk-UA" sz="2000" dirty="0" smtClean="0"/>
              <a:t>20-30% </a:t>
            </a:r>
          </a:p>
          <a:p>
            <a:r>
              <a:rPr lang="uk-UA" sz="2000" dirty="0" smtClean="0"/>
              <a:t>  </a:t>
            </a:r>
          </a:p>
          <a:p>
            <a:r>
              <a:rPr lang="en-US" sz="2000" b="1" dirty="0" smtClean="0"/>
              <a:t> Start of therapy </a:t>
            </a:r>
            <a:r>
              <a:rPr lang="uk-UA" sz="2000" dirty="0" smtClean="0"/>
              <a:t>– </a:t>
            </a:r>
            <a:r>
              <a:rPr lang="en-US" sz="2000" dirty="0" smtClean="0"/>
              <a:t>initial level BP&gt;</a:t>
            </a:r>
            <a:r>
              <a:rPr lang="uk-UA" sz="2000" dirty="0" smtClean="0"/>
              <a:t>140/90 </a:t>
            </a:r>
            <a:r>
              <a:rPr lang="en-US" sz="2000" dirty="0" smtClean="0"/>
              <a:t>mm Hg</a:t>
            </a:r>
            <a:endParaRPr lang="uk-UA" sz="2000" dirty="0" smtClean="0"/>
          </a:p>
          <a:p>
            <a:endParaRPr lang="uk-UA" sz="2000" dirty="0" smtClean="0"/>
          </a:p>
          <a:p>
            <a:r>
              <a:rPr lang="en-US" sz="2000" b="1" dirty="0" smtClean="0"/>
              <a:t> Drugs of choice</a:t>
            </a:r>
            <a:r>
              <a:rPr lang="uk-UA" sz="2000" dirty="0" smtClean="0"/>
              <a:t>– </a:t>
            </a:r>
            <a:r>
              <a:rPr lang="en-US" sz="2000" dirty="0" smtClean="0"/>
              <a:t>basic:</a:t>
            </a:r>
            <a:r>
              <a:rPr lang="uk-UA" sz="2000" dirty="0" smtClean="0"/>
              <a:t> </a:t>
            </a:r>
            <a:r>
              <a:rPr lang="en-US" sz="2000" dirty="0" smtClean="0"/>
              <a:t>nitroglycerine </a:t>
            </a:r>
            <a:r>
              <a:rPr lang="uk-UA" sz="2000" dirty="0" smtClean="0"/>
              <a:t> /</a:t>
            </a:r>
            <a:r>
              <a:rPr lang="en-US" sz="2000" dirty="0" smtClean="0"/>
              <a:t> </a:t>
            </a:r>
            <a:r>
              <a:rPr lang="en-US" sz="2000" dirty="0" err="1" smtClean="0">
                <a:sym typeface="Wingdings" pitchFamily="2" charset="2"/>
              </a:rPr>
              <a:t>nitropruside</a:t>
            </a:r>
            <a:r>
              <a:rPr lang="uk-UA" sz="2000" dirty="0" smtClean="0"/>
              <a:t> + </a:t>
            </a:r>
            <a:r>
              <a:rPr lang="en-US" sz="2000" dirty="0" smtClean="0"/>
              <a:t>diuretic</a:t>
            </a:r>
            <a:endParaRPr lang="uk-UA" sz="2000" dirty="0" smtClean="0"/>
          </a:p>
          <a:p>
            <a:r>
              <a:rPr lang="uk-UA" sz="2000" dirty="0"/>
              <a:t> </a:t>
            </a:r>
            <a:r>
              <a:rPr lang="uk-UA" sz="2000" dirty="0" smtClean="0"/>
              <a:t>                                      </a:t>
            </a:r>
            <a:r>
              <a:rPr lang="en-US" sz="2000" dirty="0" smtClean="0"/>
              <a:t>alternative: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err="1" smtClean="0">
                <a:sym typeface="Wingdings" pitchFamily="2" charset="2"/>
              </a:rPr>
              <a:t>enalapril</a:t>
            </a:r>
            <a:r>
              <a:rPr lang="uk-UA" sz="2000" dirty="0">
                <a:sym typeface="Wingdings" pitchFamily="2" charset="2"/>
              </a:rPr>
              <a:t>,</a:t>
            </a:r>
            <a:r>
              <a:rPr lang="uk-UA" sz="2000" dirty="0" smtClean="0"/>
              <a:t> </a:t>
            </a:r>
            <a:r>
              <a:rPr lang="en-US" sz="2000" dirty="0" err="1" smtClean="0">
                <a:sym typeface="Wingdings" pitchFamily="2" charset="2"/>
              </a:rPr>
              <a:t>urapidil</a:t>
            </a:r>
            <a:r>
              <a:rPr lang="en-US" sz="2000" dirty="0" smtClean="0">
                <a:sym typeface="Wingdings" pitchFamily="2" charset="2"/>
              </a:rPr>
              <a:t> </a:t>
            </a:r>
            <a:endParaRPr lang="uk-UA" sz="2000" dirty="0" smtClean="0"/>
          </a:p>
          <a:p>
            <a:endParaRPr lang="uk-UA" sz="2000" dirty="0" smtClean="0"/>
          </a:p>
          <a:p>
            <a:r>
              <a:rPr lang="en-US" sz="2000" b="1" dirty="0" smtClean="0"/>
              <a:t>Non-recommended drugs </a:t>
            </a:r>
            <a:r>
              <a:rPr lang="uk-UA" sz="2000" dirty="0" smtClean="0"/>
              <a:t>– </a:t>
            </a:r>
            <a:r>
              <a:rPr lang="en-US" sz="2000" dirty="0" err="1" smtClean="0">
                <a:sym typeface="Wingdings" pitchFamily="2" charset="2"/>
              </a:rPr>
              <a:t>esmolol</a:t>
            </a:r>
            <a:r>
              <a:rPr lang="uk-UA" sz="2000" dirty="0" smtClean="0"/>
              <a:t>, </a:t>
            </a:r>
            <a:r>
              <a:rPr lang="en-US" sz="2000" dirty="0" err="1" smtClean="0">
                <a:sym typeface="Wingdings" pitchFamily="2" charset="2"/>
              </a:rPr>
              <a:t>metoprolol</a:t>
            </a:r>
            <a:r>
              <a:rPr lang="uk-UA" sz="2000" dirty="0" smtClean="0"/>
              <a:t>,</a:t>
            </a:r>
            <a:r>
              <a:rPr lang="en-US" sz="2000" dirty="0" smtClean="0"/>
              <a:t> </a:t>
            </a:r>
            <a:r>
              <a:rPr lang="en-US" sz="2000" dirty="0" err="1" smtClean="0">
                <a:sym typeface="Wingdings" pitchFamily="2" charset="2"/>
              </a:rPr>
              <a:t>labetalol</a:t>
            </a:r>
            <a:r>
              <a:rPr lang="uk-UA" sz="2000" dirty="0" smtClean="0">
                <a:sym typeface="Wingdings" pitchFamily="2" charset="2"/>
              </a:rPr>
              <a:t> </a:t>
            </a:r>
            <a:endParaRPr lang="uk-UA" sz="2000" dirty="0" smtClean="0"/>
          </a:p>
          <a:p>
            <a:endParaRPr lang="uk-UA" sz="2000" dirty="0" smtClean="0"/>
          </a:p>
          <a:p>
            <a:endParaRPr lang="uk-UA" sz="2000" dirty="0" smtClean="0"/>
          </a:p>
          <a:p>
            <a:endParaRPr lang="uk-UA" sz="2000" dirty="0" smtClean="0"/>
          </a:p>
          <a:p>
            <a:r>
              <a:rPr lang="uk-UA" sz="2000" dirty="0" smtClean="0"/>
              <a:t>     </a:t>
            </a:r>
            <a:endParaRPr lang="ru-RU" sz="2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dirty="0" smtClean="0"/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Differentiated  approach to the treatment of patients 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with complicated hypertensive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crisis</a:t>
            </a:r>
            <a:r>
              <a:rPr lang="uk-UA" sz="2800" b="1" dirty="0" smtClean="0"/>
              <a:t>  </a:t>
            </a:r>
            <a:r>
              <a:rPr lang="ru-RU" sz="2800" b="1" spc="-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468280" y="2573315"/>
            <a:ext cx="9067680" cy="4986360"/>
          </a:xfrm>
        </p:spPr>
        <p:txBody>
          <a:bodyPr/>
          <a:lstStyle/>
          <a:p>
            <a:endParaRPr lang="uk-UA" sz="2400" dirty="0"/>
          </a:p>
          <a:p>
            <a:r>
              <a:rPr lang="uk-UA" sz="2400" dirty="0" smtClean="0"/>
              <a:t>      </a:t>
            </a:r>
            <a:r>
              <a:rPr lang="uk-UA" sz="2800" b="1" dirty="0" smtClean="0"/>
              <a:t>                        </a:t>
            </a:r>
            <a:r>
              <a:rPr lang="en-US" sz="2400" b="1" dirty="0" err="1" smtClean="0"/>
              <a:t>Eclampsia</a:t>
            </a:r>
            <a:endParaRPr lang="uk-UA" sz="2400" b="1" dirty="0" smtClean="0"/>
          </a:p>
          <a:p>
            <a:endParaRPr lang="uk-UA" sz="2800" b="1" dirty="0" smtClean="0"/>
          </a:p>
          <a:p>
            <a:r>
              <a:rPr lang="uk-UA" sz="2000" dirty="0" smtClean="0"/>
              <a:t> </a:t>
            </a:r>
            <a:r>
              <a:rPr lang="en-US" sz="2000" b="1" dirty="0" smtClean="0"/>
              <a:t>Goal of therapy </a:t>
            </a:r>
            <a:r>
              <a:rPr lang="uk-UA" sz="2000" dirty="0" smtClean="0"/>
              <a:t>– </a:t>
            </a:r>
            <a:r>
              <a:rPr lang="en-US" sz="2000" dirty="0" smtClean="0"/>
              <a:t>stopping convulsions</a:t>
            </a:r>
            <a:r>
              <a:rPr lang="uk-UA" sz="2000" dirty="0" smtClean="0"/>
              <a:t>, </a:t>
            </a:r>
            <a:r>
              <a:rPr lang="en-US" sz="2000" dirty="0" smtClean="0"/>
              <a:t> airway </a:t>
            </a:r>
            <a:r>
              <a:rPr lang="uk-UA" sz="2000" dirty="0" smtClean="0"/>
              <a:t> </a:t>
            </a:r>
            <a:r>
              <a:rPr lang="en-US" sz="2000" dirty="0" smtClean="0"/>
              <a:t>recovery</a:t>
            </a:r>
            <a:r>
              <a:rPr lang="uk-UA" sz="2000" dirty="0" smtClean="0"/>
              <a:t>   </a:t>
            </a:r>
          </a:p>
          <a:p>
            <a:r>
              <a:rPr lang="uk-UA" sz="2000" dirty="0" smtClean="0"/>
              <a:t>  </a:t>
            </a:r>
          </a:p>
          <a:p>
            <a:r>
              <a:rPr lang="uk-UA" sz="2000" dirty="0" smtClean="0"/>
              <a:t> </a:t>
            </a:r>
            <a:r>
              <a:rPr lang="en-US" sz="2000" b="1" dirty="0" smtClean="0"/>
              <a:t>Start of therapy </a:t>
            </a:r>
            <a:r>
              <a:rPr lang="uk-UA" sz="2000" dirty="0" smtClean="0"/>
              <a:t>– </a:t>
            </a:r>
            <a:r>
              <a:rPr lang="en-US" sz="2000" dirty="0" smtClean="0"/>
              <a:t>convulsions at blood pressure&gt;</a:t>
            </a:r>
            <a:r>
              <a:rPr lang="uk-UA" sz="2000" dirty="0" smtClean="0"/>
              <a:t> </a:t>
            </a:r>
            <a:r>
              <a:rPr lang="en-US" sz="2000" dirty="0" smtClean="0"/>
              <a:t>or </a:t>
            </a:r>
            <a:r>
              <a:rPr lang="uk-UA" sz="2000" dirty="0" smtClean="0"/>
              <a:t>= 140/90 </a:t>
            </a:r>
            <a:r>
              <a:rPr lang="en-US" sz="2000" dirty="0" smtClean="0"/>
              <a:t>mm Hg</a:t>
            </a:r>
            <a:r>
              <a:rPr lang="uk-UA" sz="2000" dirty="0" smtClean="0"/>
              <a:t> </a:t>
            </a:r>
            <a:endParaRPr lang="en-US" sz="2000" dirty="0" smtClean="0"/>
          </a:p>
          <a:p>
            <a:r>
              <a:rPr lang="en-US" sz="2000" dirty="0"/>
              <a:t> </a:t>
            </a:r>
            <a:r>
              <a:rPr lang="en-US" sz="2000" dirty="0" smtClean="0"/>
              <a:t>                               in a pregnant  woman</a:t>
            </a:r>
            <a:r>
              <a:rPr lang="uk-UA" sz="2000" dirty="0" smtClean="0"/>
              <a:t>,</a:t>
            </a:r>
            <a:r>
              <a:rPr lang="en-US" sz="2000" dirty="0" smtClean="0"/>
              <a:t> at the woman in labor </a:t>
            </a:r>
            <a:r>
              <a:rPr lang="uk-UA" sz="2000" dirty="0" smtClean="0"/>
              <a:t>                                   </a:t>
            </a:r>
          </a:p>
          <a:p>
            <a:endParaRPr lang="uk-UA" sz="2000" dirty="0" smtClean="0"/>
          </a:p>
          <a:p>
            <a:r>
              <a:rPr lang="uk-UA" sz="2000" dirty="0" smtClean="0"/>
              <a:t> </a:t>
            </a:r>
            <a:r>
              <a:rPr lang="en-US" sz="2000" b="1" dirty="0" smtClean="0"/>
              <a:t>Drugs of choice</a:t>
            </a:r>
            <a:r>
              <a:rPr lang="uk-UA" sz="2000" b="1" dirty="0" smtClean="0"/>
              <a:t> </a:t>
            </a:r>
            <a:r>
              <a:rPr lang="uk-UA" sz="2000" dirty="0" smtClean="0"/>
              <a:t>– </a:t>
            </a:r>
            <a:r>
              <a:rPr lang="en-US" sz="2000" dirty="0" smtClean="0"/>
              <a:t>magnesium sulfate</a:t>
            </a:r>
            <a:endParaRPr lang="uk-UA" sz="2000" dirty="0" smtClean="0"/>
          </a:p>
          <a:p>
            <a:endParaRPr lang="uk-UA" sz="2000" dirty="0" smtClean="0"/>
          </a:p>
          <a:p>
            <a:r>
              <a:rPr lang="uk-UA" sz="2000" dirty="0" smtClean="0"/>
              <a:t> </a:t>
            </a:r>
            <a:r>
              <a:rPr lang="en-US" sz="2000" b="1" dirty="0" smtClean="0"/>
              <a:t>Non-recommended drugs </a:t>
            </a:r>
            <a:r>
              <a:rPr lang="uk-UA" sz="2000" dirty="0" smtClean="0"/>
              <a:t>–</a:t>
            </a:r>
            <a:r>
              <a:rPr lang="en-US" sz="2000" dirty="0" smtClean="0"/>
              <a:t> ACE inhibitor</a:t>
            </a:r>
            <a:endParaRPr lang="en-US" sz="2000" b="1" dirty="0" smtClean="0"/>
          </a:p>
          <a:p>
            <a:endParaRPr lang="en-US" sz="2400" b="1" dirty="0" smtClean="0"/>
          </a:p>
          <a:p>
            <a:r>
              <a:rPr lang="uk-UA" sz="2400" dirty="0" smtClean="0"/>
              <a:t> </a:t>
            </a:r>
          </a:p>
          <a:p>
            <a:endParaRPr lang="uk-UA" sz="2400" dirty="0"/>
          </a:p>
          <a:p>
            <a:r>
              <a:rPr lang="uk-UA" sz="2000" dirty="0" smtClean="0"/>
              <a:t>          </a:t>
            </a:r>
          </a:p>
          <a:p>
            <a:endParaRPr lang="uk-UA" sz="2000" dirty="0"/>
          </a:p>
          <a:p>
            <a:endParaRPr lang="ru-RU" sz="2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Differentiated  approach to the treatment of patients 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with complicated hypertensive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crisis 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611156" y="4351341"/>
            <a:ext cx="9067680" cy="1341000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sz="2000" b="1" dirty="0" err="1" smtClean="0"/>
              <a:t>Hypersympatheticotonia</a:t>
            </a:r>
            <a:r>
              <a:rPr lang="en-US" sz="2000" b="1" dirty="0" smtClean="0"/>
              <a:t> (</a:t>
            </a:r>
            <a:r>
              <a:rPr lang="en-US" sz="2000" b="1" dirty="0" err="1" smtClean="0"/>
              <a:t>pheochromocytoma</a:t>
            </a:r>
            <a:r>
              <a:rPr lang="en-US" sz="2000" b="1" dirty="0" smtClean="0"/>
              <a:t>) </a:t>
            </a:r>
            <a:r>
              <a:rPr lang="uk-UA" sz="2000" b="1" dirty="0" smtClean="0"/>
              <a:t>/</a:t>
            </a:r>
            <a:r>
              <a:rPr lang="en-US" sz="2000" b="1" dirty="0" smtClean="0"/>
              <a:t> intoxication with cocaine</a:t>
            </a:r>
            <a:r>
              <a:rPr lang="uk-UA" sz="2000" b="1" dirty="0" smtClean="0"/>
              <a:t>,</a:t>
            </a:r>
            <a:r>
              <a:rPr lang="en-US" sz="2000" b="1" dirty="0" smtClean="0"/>
              <a:t> </a:t>
            </a:r>
          </a:p>
          <a:p>
            <a:r>
              <a:rPr lang="en-US" sz="2000" b="1" dirty="0"/>
              <a:t> </a:t>
            </a:r>
            <a:r>
              <a:rPr lang="en-US" sz="2000" b="1" dirty="0" smtClean="0"/>
              <a:t>                amphetamines </a:t>
            </a:r>
            <a:r>
              <a:rPr lang="uk-UA" sz="2000" b="1" dirty="0" smtClean="0"/>
              <a:t>/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clonidine</a:t>
            </a:r>
            <a:r>
              <a:rPr lang="en-US" sz="2000" b="1" dirty="0" smtClean="0"/>
              <a:t> withdrawal syndrome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b="1" dirty="0" smtClean="0"/>
              <a:t>Goal of therapy </a:t>
            </a:r>
            <a:r>
              <a:rPr lang="uk-UA" dirty="0" smtClean="0"/>
              <a:t>–</a:t>
            </a:r>
            <a:r>
              <a:rPr lang="en-US" dirty="0" smtClean="0"/>
              <a:t> decrease in</a:t>
            </a:r>
            <a:r>
              <a:rPr lang="uk-UA" dirty="0" smtClean="0"/>
              <a:t> </a:t>
            </a:r>
            <a:r>
              <a:rPr lang="en-US" dirty="0" smtClean="0"/>
              <a:t>mean arterial pressure by </a:t>
            </a:r>
            <a:r>
              <a:rPr lang="uk-UA" dirty="0" smtClean="0"/>
              <a:t>20-30%    </a:t>
            </a:r>
          </a:p>
          <a:p>
            <a:r>
              <a:rPr lang="uk-UA" dirty="0" smtClean="0"/>
              <a:t>  </a:t>
            </a:r>
          </a:p>
          <a:p>
            <a:r>
              <a:rPr lang="uk-UA" dirty="0" smtClean="0"/>
              <a:t> </a:t>
            </a:r>
            <a:r>
              <a:rPr lang="en-US" b="1" dirty="0" smtClean="0"/>
              <a:t>Start of therapy </a:t>
            </a:r>
            <a:r>
              <a:rPr lang="uk-UA" dirty="0" smtClean="0"/>
              <a:t>–</a:t>
            </a:r>
            <a:r>
              <a:rPr lang="en-US" dirty="0" smtClean="0"/>
              <a:t>initial level BP &gt;</a:t>
            </a:r>
            <a:r>
              <a:rPr lang="uk-UA" dirty="0" smtClean="0"/>
              <a:t>140/90 </a:t>
            </a:r>
            <a:r>
              <a:rPr lang="en-US" dirty="0" smtClean="0"/>
              <a:t>mm Hg </a:t>
            </a:r>
            <a:r>
              <a:rPr lang="uk-UA" dirty="0" smtClean="0"/>
              <a:t>                                   </a:t>
            </a:r>
          </a:p>
          <a:p>
            <a:endParaRPr lang="uk-UA" dirty="0" smtClean="0"/>
          </a:p>
          <a:p>
            <a:r>
              <a:rPr lang="uk-UA" dirty="0" smtClean="0"/>
              <a:t> </a:t>
            </a:r>
            <a:r>
              <a:rPr lang="en-US" b="1" dirty="0" smtClean="0"/>
              <a:t>Drugs of choice</a:t>
            </a:r>
            <a:r>
              <a:rPr lang="uk-UA" b="1" dirty="0" smtClean="0"/>
              <a:t> </a:t>
            </a:r>
            <a:r>
              <a:rPr lang="uk-UA" dirty="0" smtClean="0"/>
              <a:t>– </a:t>
            </a:r>
            <a:r>
              <a:rPr lang="en-US" dirty="0" smtClean="0"/>
              <a:t>basic:</a:t>
            </a:r>
            <a:r>
              <a:rPr lang="uk-UA" dirty="0" smtClean="0"/>
              <a:t> </a:t>
            </a:r>
            <a:r>
              <a:rPr lang="en-US" dirty="0" smtClean="0"/>
              <a:t>alpha - </a:t>
            </a:r>
            <a:r>
              <a:rPr lang="en-US" dirty="0" err="1" smtClean="0"/>
              <a:t>adrenoblocker</a:t>
            </a:r>
            <a:r>
              <a:rPr lang="en-US" dirty="0" smtClean="0"/>
              <a:t> (</a:t>
            </a:r>
            <a:r>
              <a:rPr lang="en-US" dirty="0" err="1" smtClean="0"/>
              <a:t>urapidil</a:t>
            </a:r>
            <a:r>
              <a:rPr lang="en-US" dirty="0" smtClean="0"/>
              <a:t>)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alternative: nitroglycerine </a:t>
            </a:r>
            <a:r>
              <a:rPr lang="uk-UA" dirty="0" smtClean="0"/>
              <a:t>/</a:t>
            </a:r>
            <a:r>
              <a:rPr lang="en-US" dirty="0" smtClean="0"/>
              <a:t> </a:t>
            </a:r>
            <a:r>
              <a:rPr lang="en-US" dirty="0" err="1" smtClean="0">
                <a:sym typeface="Wingdings" pitchFamily="2" charset="2"/>
              </a:rPr>
              <a:t>nitropruside</a:t>
            </a:r>
            <a:r>
              <a:rPr lang="uk-UA" dirty="0" smtClean="0">
                <a:sym typeface="Wingdings" pitchFamily="2" charset="2"/>
              </a:rPr>
              <a:t>,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verapamil</a:t>
            </a:r>
            <a:r>
              <a:rPr lang="en-US" dirty="0" smtClean="0"/>
              <a:t> </a:t>
            </a:r>
            <a:endParaRPr lang="uk-UA" dirty="0" smtClean="0"/>
          </a:p>
          <a:p>
            <a:endParaRPr lang="uk-UA" dirty="0" smtClean="0"/>
          </a:p>
          <a:p>
            <a:r>
              <a:rPr lang="uk-UA" dirty="0" smtClean="0"/>
              <a:t> </a:t>
            </a:r>
            <a:r>
              <a:rPr lang="en-US" b="1" dirty="0" smtClean="0"/>
              <a:t>Non-recommended drugs </a:t>
            </a:r>
            <a:r>
              <a:rPr lang="uk-UA" dirty="0" smtClean="0"/>
              <a:t>– </a:t>
            </a:r>
            <a:r>
              <a:rPr lang="en-US" dirty="0" smtClean="0"/>
              <a:t>beta – blockers without prior appointment of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       alpha - blockers</a:t>
            </a:r>
          </a:p>
          <a:p>
            <a:endParaRPr lang="en-US" dirty="0" smtClean="0"/>
          </a:p>
          <a:p>
            <a:endParaRPr lang="uk-UA" sz="2000" b="1" dirty="0" smtClean="0"/>
          </a:p>
          <a:p>
            <a:r>
              <a:rPr lang="uk-UA" dirty="0" smtClean="0"/>
              <a:t>   </a:t>
            </a:r>
          </a:p>
          <a:p>
            <a:endParaRPr lang="uk-UA" dirty="0" smtClean="0"/>
          </a:p>
          <a:p>
            <a:r>
              <a:rPr lang="uk-UA" dirty="0" smtClean="0"/>
              <a:t>   </a:t>
            </a:r>
          </a:p>
          <a:p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Differentiated  approach to the treatment of patients 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with complicated hypertensive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crisis 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611156" y="4994283"/>
            <a:ext cx="9067680" cy="1341000"/>
          </a:xfrm>
        </p:spPr>
        <p:txBody>
          <a:bodyPr/>
          <a:lstStyle/>
          <a:p>
            <a:r>
              <a:rPr lang="en-US" sz="2000" b="1" dirty="0" smtClean="0"/>
              <a:t>         </a:t>
            </a:r>
            <a:r>
              <a:rPr lang="uk-UA" sz="2000" b="1" dirty="0" smtClean="0"/>
              <a:t> </a:t>
            </a:r>
            <a:r>
              <a:rPr lang="en-US" sz="2000" b="1" dirty="0" err="1" smtClean="0"/>
              <a:t>Intraoperative</a:t>
            </a:r>
            <a:r>
              <a:rPr lang="en-US" sz="2000" b="1" dirty="0" smtClean="0"/>
              <a:t> and postoperative hypertension</a:t>
            </a:r>
          </a:p>
          <a:p>
            <a:endParaRPr lang="uk-UA" dirty="0" smtClean="0"/>
          </a:p>
          <a:p>
            <a:r>
              <a:rPr lang="uk-UA" sz="1600" b="1" smtClean="0"/>
              <a:t> </a:t>
            </a:r>
            <a:r>
              <a:rPr lang="en-US" sz="1600" b="1" smtClean="0"/>
              <a:t>Goal </a:t>
            </a:r>
            <a:r>
              <a:rPr lang="en-US" sz="1600" b="1" dirty="0" smtClean="0"/>
              <a:t>of therapy</a:t>
            </a:r>
            <a:r>
              <a:rPr lang="uk-UA" sz="1600" dirty="0" smtClean="0"/>
              <a:t> – </a:t>
            </a:r>
            <a:r>
              <a:rPr lang="en-US" sz="1600" dirty="0" smtClean="0"/>
              <a:t> decrease in</a:t>
            </a:r>
            <a:r>
              <a:rPr lang="uk-UA" sz="1600" dirty="0" smtClean="0"/>
              <a:t> </a:t>
            </a:r>
            <a:r>
              <a:rPr lang="en-US" sz="1600" dirty="0" smtClean="0"/>
              <a:t>diastolic BP  by </a:t>
            </a:r>
            <a:r>
              <a:rPr lang="en-US" sz="1600" dirty="0"/>
              <a:t>1</a:t>
            </a:r>
            <a:r>
              <a:rPr lang="uk-UA" sz="1600" dirty="0" smtClean="0"/>
              <a:t>0-</a:t>
            </a:r>
            <a:r>
              <a:rPr lang="en-US" sz="1600" dirty="0" smtClean="0"/>
              <a:t>15</a:t>
            </a:r>
            <a:r>
              <a:rPr lang="uk-UA" sz="1600" dirty="0" smtClean="0"/>
              <a:t>%</a:t>
            </a:r>
            <a:r>
              <a:rPr lang="en-US" sz="1600" dirty="0" smtClean="0"/>
              <a:t>  or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                           </a:t>
            </a:r>
            <a:r>
              <a:rPr lang="uk-UA" sz="1600" dirty="0" smtClean="0"/>
              <a:t> </a:t>
            </a:r>
            <a:r>
              <a:rPr lang="en-US" sz="1600" dirty="0" smtClean="0"/>
              <a:t>decrease in</a:t>
            </a:r>
            <a:r>
              <a:rPr lang="uk-UA" sz="1600" dirty="0" smtClean="0"/>
              <a:t> </a:t>
            </a:r>
            <a:r>
              <a:rPr lang="en-US" sz="1600" dirty="0" smtClean="0"/>
              <a:t>diastolic BP to 110 mm Hg in 30-60 minutes.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                            In general</a:t>
            </a:r>
            <a:r>
              <a:rPr lang="uk-UA" sz="1600" dirty="0" smtClean="0"/>
              <a:t>,</a:t>
            </a:r>
            <a:r>
              <a:rPr lang="en-US" sz="1600" dirty="0" smtClean="0"/>
              <a:t> a decrease in mean BP of no more than 25%.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                            Reduce BP along with moderate infusion therapy</a:t>
            </a:r>
            <a:endParaRPr lang="uk-UA" dirty="0" smtClean="0"/>
          </a:p>
          <a:p>
            <a:r>
              <a:rPr lang="uk-UA" dirty="0" smtClean="0"/>
              <a:t>  </a:t>
            </a:r>
          </a:p>
          <a:p>
            <a:r>
              <a:rPr lang="uk-UA" sz="1600" dirty="0" smtClean="0"/>
              <a:t> </a:t>
            </a:r>
            <a:r>
              <a:rPr lang="en-US" sz="1600" b="1" dirty="0" smtClean="0"/>
              <a:t>Start of therapy</a:t>
            </a:r>
            <a:r>
              <a:rPr lang="uk-UA" sz="1600" dirty="0" smtClean="0"/>
              <a:t> –</a:t>
            </a:r>
            <a:r>
              <a:rPr lang="en-US" sz="1600" dirty="0" smtClean="0"/>
              <a:t> systolic BP or mean BP&gt;</a:t>
            </a:r>
            <a:r>
              <a:rPr lang="en-US" sz="1600" dirty="0"/>
              <a:t>2</a:t>
            </a:r>
            <a:r>
              <a:rPr lang="uk-UA" sz="1600" dirty="0" smtClean="0"/>
              <a:t>0 %</a:t>
            </a:r>
            <a:r>
              <a:rPr lang="en-US" sz="1600" dirty="0" smtClean="0"/>
              <a:t> of the pressure level before surgery</a:t>
            </a:r>
            <a:endParaRPr lang="uk-UA" sz="1600" dirty="0" smtClean="0"/>
          </a:p>
          <a:p>
            <a:endParaRPr lang="uk-UA" sz="1600" dirty="0" smtClean="0"/>
          </a:p>
          <a:p>
            <a:r>
              <a:rPr lang="uk-UA" sz="1600" dirty="0" smtClean="0"/>
              <a:t>  </a:t>
            </a:r>
            <a:r>
              <a:rPr lang="en-US" sz="1600" b="1" dirty="0" smtClean="0"/>
              <a:t>Drugs of choice</a:t>
            </a:r>
            <a:r>
              <a:rPr lang="uk-UA" sz="1600" b="1" dirty="0" smtClean="0"/>
              <a:t> </a:t>
            </a:r>
            <a:r>
              <a:rPr lang="uk-UA" sz="1600" dirty="0" smtClean="0"/>
              <a:t>– </a:t>
            </a:r>
            <a:r>
              <a:rPr lang="en-US" sz="1600" dirty="0" err="1" smtClean="0">
                <a:sym typeface="Wingdings" pitchFamily="2" charset="2"/>
              </a:rPr>
              <a:t>urapidil</a:t>
            </a:r>
            <a:r>
              <a:rPr lang="uk-UA" sz="1600" dirty="0" smtClean="0">
                <a:sym typeface="Wingdings" pitchFamily="2" charset="2"/>
              </a:rPr>
              <a:t>, </a:t>
            </a:r>
            <a:r>
              <a:rPr lang="en-US" sz="1600" dirty="0" err="1" smtClean="0">
                <a:sym typeface="Wingdings" pitchFamily="2" charset="2"/>
              </a:rPr>
              <a:t>esmolol</a:t>
            </a:r>
            <a:r>
              <a:rPr lang="uk-UA" sz="1600" dirty="0" smtClean="0"/>
              <a:t>, </a:t>
            </a:r>
            <a:r>
              <a:rPr lang="en-US" sz="1600" dirty="0" err="1" smtClean="0">
                <a:sym typeface="Wingdings" pitchFamily="2" charset="2"/>
              </a:rPr>
              <a:t>labetalol</a:t>
            </a:r>
            <a:r>
              <a:rPr lang="uk-UA" sz="1600" dirty="0" smtClean="0">
                <a:sym typeface="Wingdings" pitchFamily="2" charset="2"/>
              </a:rPr>
              <a:t> </a:t>
            </a:r>
          </a:p>
          <a:p>
            <a:endParaRPr lang="uk-UA" sz="1600" dirty="0">
              <a:sym typeface="Wingdings" pitchFamily="2" charset="2"/>
            </a:endParaRPr>
          </a:p>
          <a:p>
            <a:r>
              <a:rPr lang="uk-UA" sz="2000" b="1" dirty="0" smtClean="0">
                <a:sym typeface="Wingdings" pitchFamily="2" charset="2"/>
              </a:rPr>
              <a:t>                                </a:t>
            </a:r>
            <a:r>
              <a:rPr lang="en-US" sz="2000" b="1" dirty="0" smtClean="0">
                <a:sym typeface="Wingdings" pitchFamily="2" charset="2"/>
              </a:rPr>
              <a:t>          </a:t>
            </a:r>
            <a:r>
              <a:rPr lang="uk-UA" sz="2000" b="1" dirty="0" smtClean="0">
                <a:sym typeface="Wingdings" pitchFamily="2" charset="2"/>
              </a:rPr>
              <a:t> </a:t>
            </a:r>
            <a:r>
              <a:rPr lang="en-US" sz="2000" b="1" dirty="0" smtClean="0">
                <a:sym typeface="Wingdings" pitchFamily="2" charset="2"/>
              </a:rPr>
              <a:t>Cardiac surgery</a:t>
            </a:r>
            <a:r>
              <a:rPr lang="uk-UA" sz="2000" b="1" dirty="0" smtClean="0">
                <a:sym typeface="Wingdings" pitchFamily="2" charset="2"/>
              </a:rPr>
              <a:t> </a:t>
            </a:r>
            <a:endParaRPr lang="en-US" sz="2000" b="1" dirty="0" smtClean="0">
              <a:sym typeface="Wingdings" pitchFamily="2" charset="2"/>
            </a:endParaRPr>
          </a:p>
          <a:p>
            <a:r>
              <a:rPr lang="uk-UA" sz="2000" b="1" dirty="0" smtClean="0">
                <a:sym typeface="Wingdings" pitchFamily="2" charset="2"/>
              </a:rPr>
              <a:t>     </a:t>
            </a:r>
          </a:p>
          <a:p>
            <a:r>
              <a:rPr lang="uk-UA" b="1" dirty="0" smtClean="0"/>
              <a:t> </a:t>
            </a:r>
            <a:r>
              <a:rPr lang="en-US" b="1" dirty="0" smtClean="0"/>
              <a:t> </a:t>
            </a:r>
            <a:r>
              <a:rPr lang="en-US" sz="1600" b="1" dirty="0" smtClean="0"/>
              <a:t>Goal of therapy</a:t>
            </a:r>
            <a:r>
              <a:rPr lang="uk-UA" sz="1600" dirty="0" smtClean="0"/>
              <a:t> –  </a:t>
            </a:r>
            <a:r>
              <a:rPr lang="en-US" sz="1600" dirty="0" smtClean="0"/>
              <a:t>systolic BP &lt; 140 and diastolic BP &lt;</a:t>
            </a:r>
            <a:r>
              <a:rPr lang="uk-UA" sz="1600" dirty="0" smtClean="0"/>
              <a:t> 90 </a:t>
            </a:r>
            <a:r>
              <a:rPr lang="en-US" sz="1600" dirty="0" smtClean="0"/>
              <a:t>mm Hg  </a:t>
            </a:r>
            <a:endParaRPr lang="uk-UA" sz="1600" dirty="0" smtClean="0"/>
          </a:p>
          <a:p>
            <a:r>
              <a:rPr lang="uk-UA" sz="1600" dirty="0" smtClean="0"/>
              <a:t>  </a:t>
            </a:r>
          </a:p>
          <a:p>
            <a:r>
              <a:rPr lang="uk-UA" dirty="0" smtClean="0"/>
              <a:t> </a:t>
            </a:r>
            <a:r>
              <a:rPr lang="en-US" sz="1600" b="1" dirty="0" smtClean="0"/>
              <a:t>Start of therapy</a:t>
            </a:r>
            <a:r>
              <a:rPr lang="uk-UA" sz="1600" dirty="0" smtClean="0"/>
              <a:t> – </a:t>
            </a:r>
            <a:r>
              <a:rPr lang="en-US" sz="1600" dirty="0" smtClean="0"/>
              <a:t>BP</a:t>
            </a:r>
            <a:r>
              <a:rPr lang="uk-UA" sz="1600" dirty="0" smtClean="0"/>
              <a:t> </a:t>
            </a:r>
            <a:r>
              <a:rPr lang="en-US" sz="1600" dirty="0" smtClean="0"/>
              <a:t>&gt;</a:t>
            </a:r>
            <a:r>
              <a:rPr lang="uk-UA" sz="1600" dirty="0" smtClean="0"/>
              <a:t> 140/90 </a:t>
            </a:r>
            <a:r>
              <a:rPr lang="en-US" sz="1600" dirty="0" smtClean="0"/>
              <a:t>mm Hg  or mean BP &gt;</a:t>
            </a:r>
            <a:r>
              <a:rPr lang="uk-UA" sz="1600" dirty="0" smtClean="0"/>
              <a:t> 105</a:t>
            </a:r>
            <a:r>
              <a:rPr lang="en-US" sz="1600" dirty="0" smtClean="0"/>
              <a:t> mm Hg</a:t>
            </a:r>
            <a:r>
              <a:rPr lang="uk-UA" sz="1600" dirty="0" smtClean="0"/>
              <a:t>  </a:t>
            </a:r>
          </a:p>
          <a:p>
            <a:endParaRPr lang="uk-UA" dirty="0" smtClean="0"/>
          </a:p>
          <a:p>
            <a:r>
              <a:rPr lang="uk-UA" dirty="0" smtClean="0"/>
              <a:t>  </a:t>
            </a:r>
            <a:r>
              <a:rPr lang="en-US" sz="1600" b="1" dirty="0" smtClean="0"/>
              <a:t>Drugs of choice</a:t>
            </a:r>
            <a:r>
              <a:rPr lang="uk-UA" sz="1600" b="1" dirty="0" smtClean="0"/>
              <a:t> </a:t>
            </a:r>
            <a:r>
              <a:rPr lang="uk-UA" sz="1600" dirty="0" smtClean="0"/>
              <a:t>– </a:t>
            </a:r>
            <a:r>
              <a:rPr lang="en-US" sz="1600" dirty="0" err="1" smtClean="0">
                <a:sym typeface="Wingdings" pitchFamily="2" charset="2"/>
              </a:rPr>
              <a:t>urapidil</a:t>
            </a:r>
            <a:r>
              <a:rPr lang="uk-UA" sz="1600" dirty="0" smtClean="0">
                <a:sym typeface="Wingdings" pitchFamily="2" charset="2"/>
              </a:rPr>
              <a:t>,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smtClean="0"/>
              <a:t>nitroglycerine</a:t>
            </a:r>
            <a:r>
              <a:rPr lang="uk-UA" sz="1600" dirty="0" smtClean="0"/>
              <a:t>,</a:t>
            </a:r>
            <a:r>
              <a:rPr lang="uk-UA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esmolol</a:t>
            </a:r>
            <a:r>
              <a:rPr lang="uk-UA" sz="1600" dirty="0" smtClean="0"/>
              <a:t>, </a:t>
            </a:r>
            <a:r>
              <a:rPr lang="en-US" sz="1600" dirty="0" err="1" smtClean="0">
                <a:sym typeface="Wingdings" pitchFamily="2" charset="2"/>
              </a:rPr>
              <a:t>labetalol</a:t>
            </a:r>
            <a:r>
              <a:rPr lang="uk-UA" sz="1600" dirty="0" smtClean="0">
                <a:sym typeface="Wingdings" pitchFamily="2" charset="2"/>
              </a:rPr>
              <a:t>, </a:t>
            </a:r>
            <a:r>
              <a:rPr lang="en-US" sz="1600" dirty="0" err="1" smtClean="0">
                <a:sym typeface="Wingdings" pitchFamily="2" charset="2"/>
              </a:rPr>
              <a:t>nitropruside</a:t>
            </a:r>
            <a:endParaRPr lang="uk-UA" sz="1600" dirty="0" smtClean="0">
              <a:sym typeface="Wingdings" pitchFamily="2" charset="2"/>
            </a:endParaRPr>
          </a:p>
          <a:p>
            <a:endParaRPr lang="uk-UA" sz="1600" dirty="0">
              <a:sym typeface="Wingdings" pitchFamily="2" charset="2"/>
            </a:endParaRPr>
          </a:p>
          <a:p>
            <a:r>
              <a:rPr lang="uk-UA" sz="1600" dirty="0" smtClean="0">
                <a:sym typeface="Wingdings" pitchFamily="2" charset="2"/>
              </a:rPr>
              <a:t> </a:t>
            </a:r>
            <a:r>
              <a:rPr lang="uk-UA" sz="1600" dirty="0" smtClean="0"/>
              <a:t> </a:t>
            </a:r>
            <a:r>
              <a:rPr lang="en-US" sz="1600" b="1" dirty="0" smtClean="0"/>
              <a:t>Non-recommended drugs </a:t>
            </a:r>
            <a:r>
              <a:rPr lang="uk-UA" sz="1600" dirty="0" smtClean="0"/>
              <a:t>–</a:t>
            </a:r>
            <a:r>
              <a:rPr lang="en-US" sz="1600" dirty="0" smtClean="0"/>
              <a:t> </a:t>
            </a:r>
            <a:r>
              <a:rPr lang="uk-UA" sz="1600" dirty="0" smtClean="0"/>
              <a:t> 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smtClean="0"/>
              <a:t>beta – blockers for concomitant heart failure</a:t>
            </a:r>
            <a:endParaRPr lang="uk-UA" sz="1600" dirty="0" smtClean="0">
              <a:sym typeface="Wingdings" pitchFamily="2" charset="2"/>
            </a:endParaRPr>
          </a:p>
          <a:p>
            <a:endParaRPr lang="uk-UA" sz="1600" dirty="0">
              <a:sym typeface="Wingdings" pitchFamily="2" charset="2"/>
            </a:endParaRPr>
          </a:p>
          <a:p>
            <a:endParaRPr lang="uk-UA" sz="1600" dirty="0" smtClean="0"/>
          </a:p>
          <a:p>
            <a:r>
              <a:rPr lang="uk-UA" dirty="0" smtClean="0"/>
              <a:t>   </a:t>
            </a:r>
            <a:endParaRPr lang="en-US" dirty="0" smtClean="0">
              <a:sym typeface="Wingdings" pitchFamily="2" charset="2"/>
            </a:endParaRPr>
          </a:p>
          <a:p>
            <a:endParaRPr lang="en-US" dirty="0">
              <a:sym typeface="Wingdings" pitchFamily="2" charset="2"/>
            </a:endParaRPr>
          </a:p>
          <a:p>
            <a:endParaRPr lang="uk-UA" dirty="0" smtClean="0"/>
          </a:p>
          <a:p>
            <a:endParaRPr lang="uk-UA" dirty="0" smtClean="0"/>
          </a:p>
          <a:p>
            <a:r>
              <a:rPr lang="uk-UA" dirty="0" smtClean="0"/>
              <a:t>  </a:t>
            </a:r>
            <a:r>
              <a:rPr lang="en-US" b="1" dirty="0" smtClean="0"/>
              <a:t>Non-recommended drugs</a:t>
            </a:r>
            <a:r>
              <a:rPr lang="uk-UA" b="1" dirty="0" smtClean="0"/>
              <a:t> </a:t>
            </a:r>
            <a:r>
              <a:rPr lang="uk-UA" dirty="0" smtClean="0"/>
              <a:t>– </a:t>
            </a:r>
            <a:r>
              <a:rPr lang="en-US" dirty="0" smtClean="0">
                <a:sym typeface="Wingdings" pitchFamily="2" charset="2"/>
              </a:rPr>
              <a:t>sodium </a:t>
            </a:r>
            <a:r>
              <a:rPr lang="en-US" dirty="0" err="1" smtClean="0">
                <a:sym typeface="Wingdings" pitchFamily="2" charset="2"/>
              </a:rPr>
              <a:t>nitropruside</a:t>
            </a:r>
            <a:r>
              <a:rPr lang="uk-UA" dirty="0" smtClean="0">
                <a:sym typeface="Wingdings" pitchFamily="2" charset="2"/>
              </a:rPr>
              <a:t>,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enalaprilat</a:t>
            </a:r>
            <a:endParaRPr lang="en-US" dirty="0" smtClean="0">
              <a:sym typeface="Wingdings" pitchFamily="2" charset="2"/>
            </a:endParaRPr>
          </a:p>
          <a:p>
            <a:r>
              <a:rPr lang="uk-UA" sz="2800" b="1" dirty="0" smtClean="0"/>
              <a:t> </a:t>
            </a:r>
            <a:endParaRPr lang="en-US" b="1" dirty="0" smtClean="0"/>
          </a:p>
          <a:p>
            <a:r>
              <a:rPr lang="uk-UA" dirty="0" smtClean="0"/>
              <a:t>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b="1" dirty="0" smtClean="0"/>
              <a:t>                                </a:t>
            </a:r>
            <a:r>
              <a:rPr lang="uk-UA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Patient N</a:t>
            </a:r>
            <a:r>
              <a:rPr lang="uk-UA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800" b="1" dirty="0" smtClean="0">
                <a:solidFill>
                  <a:srgbClr val="002060"/>
                </a:solidFill>
              </a:rPr>
              <a:t> </a:t>
            </a: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682594" y="3351209"/>
            <a:ext cx="9067680" cy="1341000"/>
          </a:xfrm>
        </p:spPr>
        <p:txBody>
          <a:bodyPr/>
          <a:lstStyle/>
          <a:p>
            <a:r>
              <a:rPr lang="uk-UA" dirty="0" smtClean="0"/>
              <a:t> </a:t>
            </a:r>
            <a:endParaRPr lang="en-US" dirty="0" smtClean="0"/>
          </a:p>
          <a:p>
            <a:r>
              <a:rPr lang="uk-UA" dirty="0" smtClean="0"/>
              <a:t> </a:t>
            </a:r>
            <a:r>
              <a:rPr lang="uk-UA" b="1" dirty="0" smtClean="0"/>
              <a:t> </a:t>
            </a:r>
            <a:endParaRPr lang="en-US" b="1" dirty="0" smtClean="0"/>
          </a:p>
          <a:p>
            <a:endParaRPr lang="en-US" sz="2000" b="1" dirty="0"/>
          </a:p>
          <a:p>
            <a:endParaRPr lang="uk-UA" sz="2000" b="1" dirty="0" smtClean="0"/>
          </a:p>
          <a:p>
            <a:r>
              <a:rPr lang="uk-UA" sz="2000" b="1" dirty="0" smtClean="0"/>
              <a:t>   </a:t>
            </a:r>
            <a:r>
              <a:rPr lang="en-US" sz="2000" b="1" dirty="0" smtClean="0"/>
              <a:t>Acute ischemic stroke</a:t>
            </a:r>
          </a:p>
          <a:p>
            <a:r>
              <a:rPr lang="uk-UA" sz="2400" b="1" dirty="0" smtClean="0"/>
              <a:t>  </a:t>
            </a:r>
          </a:p>
          <a:p>
            <a:r>
              <a:rPr lang="uk-UA" b="1" dirty="0" smtClean="0"/>
              <a:t>   </a:t>
            </a:r>
            <a:r>
              <a:rPr lang="en-US" b="1" u="sng" dirty="0" smtClean="0"/>
              <a:t>During thrombolytic therapy</a:t>
            </a:r>
            <a:r>
              <a:rPr lang="uk-UA" b="1" dirty="0" smtClean="0"/>
              <a:t> </a:t>
            </a:r>
          </a:p>
          <a:p>
            <a:endParaRPr lang="uk-UA" b="1" dirty="0" smtClean="0"/>
          </a:p>
          <a:p>
            <a:r>
              <a:rPr lang="en-US" dirty="0" smtClean="0"/>
              <a:t> </a:t>
            </a:r>
            <a:r>
              <a:rPr lang="uk-UA" dirty="0" smtClean="0"/>
              <a:t> </a:t>
            </a:r>
            <a:r>
              <a:rPr lang="en-US" b="1" dirty="0" smtClean="0"/>
              <a:t>Goal of therapy</a:t>
            </a:r>
            <a:r>
              <a:rPr lang="uk-UA" dirty="0" smtClean="0"/>
              <a:t> –     </a:t>
            </a:r>
            <a:r>
              <a:rPr lang="en-US" dirty="0" smtClean="0">
                <a:sym typeface="Wingdings" pitchFamily="2" charset="2"/>
              </a:rPr>
              <a:t>decrease in blood pressure and </a:t>
            </a:r>
            <a:r>
              <a:rPr lang="en-US" dirty="0" smtClean="0"/>
              <a:t>systolic </a:t>
            </a:r>
            <a:r>
              <a:rPr lang="en-US" dirty="0" smtClean="0">
                <a:sym typeface="Wingdings" pitchFamily="2" charset="2"/>
              </a:rPr>
              <a:t>pressure   </a:t>
            </a:r>
          </a:p>
          <a:p>
            <a:r>
              <a:rPr lang="en-US" dirty="0" smtClean="0">
                <a:sym typeface="Wingdings" pitchFamily="2" charset="2"/>
              </a:rPr>
              <a:t>                                     retention </a:t>
            </a:r>
            <a:r>
              <a:rPr lang="en-US" dirty="0" smtClean="0"/>
              <a:t>&lt;</a:t>
            </a:r>
            <a:r>
              <a:rPr lang="uk-UA" dirty="0" smtClean="0"/>
              <a:t>180 </a:t>
            </a:r>
            <a:r>
              <a:rPr lang="en-US" dirty="0" smtClean="0"/>
              <a:t>and diastolic BP&lt;</a:t>
            </a:r>
            <a:r>
              <a:rPr lang="uk-UA" dirty="0" smtClean="0"/>
              <a:t>105 </a:t>
            </a:r>
            <a:r>
              <a:rPr lang="en-US" dirty="0" smtClean="0"/>
              <a:t>mm Hg</a:t>
            </a:r>
            <a:r>
              <a:rPr lang="uk-UA" dirty="0" smtClean="0"/>
              <a:t> </a:t>
            </a:r>
            <a:r>
              <a:rPr lang="en-US" dirty="0" smtClean="0">
                <a:sym typeface="Wingdings" pitchFamily="2" charset="2"/>
              </a:rPr>
              <a:t>over </a:t>
            </a:r>
            <a:endParaRPr lang="uk-UA" dirty="0" smtClean="0"/>
          </a:p>
          <a:p>
            <a:r>
              <a:rPr lang="uk-UA" dirty="0" smtClean="0"/>
              <a:t>                                 </a:t>
            </a:r>
            <a:r>
              <a:rPr lang="en-US" dirty="0" smtClean="0"/>
              <a:t>   </a:t>
            </a:r>
            <a:r>
              <a:rPr lang="uk-UA" dirty="0" smtClean="0"/>
              <a:t> 24 </a:t>
            </a:r>
            <a:r>
              <a:rPr lang="en-US" dirty="0" smtClean="0"/>
              <a:t>hours</a:t>
            </a:r>
            <a:r>
              <a:rPr lang="uk-UA" dirty="0" smtClean="0"/>
              <a:t>  </a:t>
            </a:r>
          </a:p>
          <a:p>
            <a:r>
              <a:rPr lang="uk-UA" dirty="0" smtClean="0"/>
              <a:t>  </a:t>
            </a:r>
            <a:r>
              <a:rPr lang="en-US" b="1" dirty="0" smtClean="0"/>
              <a:t>Start of therapy</a:t>
            </a:r>
            <a:r>
              <a:rPr lang="uk-UA" dirty="0" smtClean="0"/>
              <a:t> </a:t>
            </a:r>
            <a:r>
              <a:rPr lang="en-US" dirty="0" smtClean="0"/>
              <a:t> </a:t>
            </a:r>
            <a:r>
              <a:rPr lang="uk-UA" dirty="0" smtClean="0"/>
              <a:t> – </a:t>
            </a:r>
            <a:r>
              <a:rPr lang="en-US" dirty="0" smtClean="0"/>
              <a:t>  systolic BP&gt;</a:t>
            </a:r>
            <a:r>
              <a:rPr lang="uk-UA" dirty="0" smtClean="0"/>
              <a:t>185 </a:t>
            </a:r>
            <a:r>
              <a:rPr lang="en-US" dirty="0" smtClean="0"/>
              <a:t>or diastolic BP &gt;</a:t>
            </a:r>
            <a:r>
              <a:rPr lang="uk-UA" dirty="0" smtClean="0"/>
              <a:t> 110 </a:t>
            </a:r>
            <a:r>
              <a:rPr lang="en-US" dirty="0" smtClean="0"/>
              <a:t>mm Hg</a:t>
            </a:r>
            <a:endParaRPr lang="uk-UA" dirty="0" smtClean="0"/>
          </a:p>
          <a:p>
            <a:endParaRPr lang="uk-UA" dirty="0" smtClean="0"/>
          </a:p>
          <a:p>
            <a:r>
              <a:rPr lang="uk-UA" dirty="0" smtClean="0"/>
              <a:t>  </a:t>
            </a:r>
            <a:r>
              <a:rPr lang="en-US" b="1" u="sng" dirty="0" smtClean="0"/>
              <a:t>Without thrombolytic therapy</a:t>
            </a:r>
            <a:r>
              <a:rPr lang="uk-UA" b="1" u="sng" dirty="0" smtClean="0"/>
              <a:t> </a:t>
            </a:r>
          </a:p>
          <a:p>
            <a:endParaRPr lang="uk-UA" b="1" dirty="0" smtClean="0"/>
          </a:p>
          <a:p>
            <a:r>
              <a:rPr lang="uk-UA" b="1" dirty="0" smtClean="0"/>
              <a:t> </a:t>
            </a:r>
            <a:r>
              <a:rPr lang="en-US" b="1" dirty="0" smtClean="0"/>
              <a:t> Goal of therapy   </a:t>
            </a:r>
            <a:r>
              <a:rPr lang="uk-UA" dirty="0" smtClean="0"/>
              <a:t>–    </a:t>
            </a:r>
            <a:r>
              <a:rPr lang="en-US" dirty="0" smtClean="0"/>
              <a:t>decrease in mean arterial pressure by 10-1</a:t>
            </a:r>
            <a:r>
              <a:rPr lang="uk-UA" dirty="0" smtClean="0"/>
              <a:t>5% </a:t>
            </a:r>
            <a:r>
              <a:rPr lang="en-US" dirty="0" smtClean="0"/>
              <a:t>over </a:t>
            </a:r>
          </a:p>
          <a:p>
            <a:r>
              <a:rPr lang="en-US" dirty="0" smtClean="0"/>
              <a:t>                                      2-3</a:t>
            </a:r>
            <a:r>
              <a:rPr lang="uk-UA" dirty="0" smtClean="0"/>
              <a:t> </a:t>
            </a:r>
            <a:r>
              <a:rPr lang="en-US" dirty="0" smtClean="0"/>
              <a:t>hours </a:t>
            </a:r>
            <a:r>
              <a:rPr lang="uk-UA" dirty="0" smtClean="0"/>
              <a:t>,</a:t>
            </a:r>
            <a:r>
              <a:rPr lang="en-US" dirty="0" smtClean="0"/>
              <a:t> by 15-2</a:t>
            </a:r>
            <a:r>
              <a:rPr lang="uk-UA" dirty="0" smtClean="0"/>
              <a:t>5% </a:t>
            </a:r>
            <a:r>
              <a:rPr lang="en-US" dirty="0" smtClean="0"/>
              <a:t>over</a:t>
            </a:r>
            <a:r>
              <a:rPr lang="uk-UA" dirty="0" smtClean="0"/>
              <a:t> </a:t>
            </a:r>
            <a:r>
              <a:rPr lang="en-US" dirty="0" smtClean="0"/>
              <a:t>24 hours </a:t>
            </a:r>
            <a:endParaRPr lang="uk-UA" dirty="0" smtClean="0"/>
          </a:p>
          <a:p>
            <a:r>
              <a:rPr lang="uk-UA" dirty="0" smtClean="0"/>
              <a:t>                                 </a:t>
            </a:r>
          </a:p>
          <a:p>
            <a:r>
              <a:rPr lang="uk-UA" dirty="0" smtClean="0"/>
              <a:t>  </a:t>
            </a:r>
            <a:r>
              <a:rPr lang="en-US" b="1" dirty="0" smtClean="0"/>
              <a:t>Start of therapy</a:t>
            </a:r>
            <a:r>
              <a:rPr lang="uk-UA" dirty="0" smtClean="0"/>
              <a:t> </a:t>
            </a:r>
            <a:r>
              <a:rPr lang="en-US" dirty="0" smtClean="0"/>
              <a:t> </a:t>
            </a:r>
            <a:r>
              <a:rPr lang="uk-UA" dirty="0" smtClean="0"/>
              <a:t>– </a:t>
            </a:r>
            <a:r>
              <a:rPr lang="en-US" dirty="0" smtClean="0"/>
              <a:t>systolic BP&gt;220</a:t>
            </a:r>
            <a:r>
              <a:rPr lang="uk-UA" dirty="0" smtClean="0"/>
              <a:t> </a:t>
            </a:r>
            <a:r>
              <a:rPr lang="en-US" dirty="0" smtClean="0"/>
              <a:t>or diastolic BP &gt;</a:t>
            </a:r>
            <a:r>
              <a:rPr lang="uk-UA" dirty="0" smtClean="0"/>
              <a:t> 1</a:t>
            </a:r>
            <a:r>
              <a:rPr lang="en-US" dirty="0" smtClean="0"/>
              <a:t>2</a:t>
            </a:r>
            <a:r>
              <a:rPr lang="uk-UA" dirty="0" smtClean="0"/>
              <a:t>0 </a:t>
            </a:r>
            <a:r>
              <a:rPr lang="en-US" dirty="0" smtClean="0"/>
              <a:t>mm Hg</a:t>
            </a:r>
            <a:r>
              <a:rPr lang="uk-UA" dirty="0" smtClean="0"/>
              <a:t> </a:t>
            </a:r>
            <a:r>
              <a:rPr lang="en-US" dirty="0" smtClean="0"/>
              <a:t> </a:t>
            </a:r>
          </a:p>
          <a:p>
            <a:endParaRPr lang="uk-UA" b="1" dirty="0" smtClean="0"/>
          </a:p>
          <a:p>
            <a:r>
              <a:rPr lang="uk-UA" b="1" dirty="0" smtClean="0"/>
              <a:t>   </a:t>
            </a:r>
            <a:r>
              <a:rPr lang="uk-UA" dirty="0" smtClean="0"/>
              <a:t> </a:t>
            </a:r>
          </a:p>
          <a:p>
            <a:endParaRPr lang="uk-UA" dirty="0"/>
          </a:p>
          <a:p>
            <a:r>
              <a:rPr lang="en-US" dirty="0"/>
              <a:t> </a:t>
            </a:r>
            <a:r>
              <a:rPr lang="en-US" dirty="0" smtClean="0"/>
              <a:t> The patient`s blood pressure level for 24 hours was </a:t>
            </a:r>
            <a:r>
              <a:rPr lang="uk-UA" dirty="0" smtClean="0"/>
              <a:t>172-180 / 98-102</a:t>
            </a:r>
            <a:r>
              <a:rPr lang="en-US" dirty="0" smtClean="0"/>
              <a:t> mm Hg.</a:t>
            </a:r>
            <a:r>
              <a:rPr lang="uk-UA" dirty="0" smtClean="0"/>
              <a:t>  </a:t>
            </a:r>
          </a:p>
          <a:p>
            <a:r>
              <a:rPr lang="uk-UA" dirty="0"/>
              <a:t> </a:t>
            </a:r>
            <a:r>
              <a:rPr lang="uk-UA" dirty="0" smtClean="0"/>
              <a:t> </a:t>
            </a:r>
            <a:r>
              <a:rPr lang="en-US" dirty="0" smtClean="0"/>
              <a:t> Emergency antihypertensive therapy was not given to the patient</a:t>
            </a:r>
            <a:endParaRPr lang="uk-UA" dirty="0" smtClean="0"/>
          </a:p>
          <a:p>
            <a:r>
              <a:rPr lang="uk-UA" dirty="0"/>
              <a:t> </a:t>
            </a:r>
            <a:r>
              <a:rPr lang="uk-UA" dirty="0" smtClean="0"/>
              <a:t> </a:t>
            </a:r>
            <a:endParaRPr lang="uk-UA" dirty="0"/>
          </a:p>
          <a:p>
            <a:r>
              <a:rPr lang="uk-UA" dirty="0" smtClean="0"/>
              <a:t>  </a:t>
            </a:r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000" dirty="0" smtClean="0"/>
              <a:t>                                               </a:t>
            </a:r>
            <a:r>
              <a:rPr lang="uk-UA" sz="2800" b="1" dirty="0" smtClean="0">
                <a:solidFill>
                  <a:srgbClr val="002060"/>
                </a:solidFill>
              </a:rPr>
              <a:t>Пацієнт Н.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611156" y="3136895"/>
            <a:ext cx="9067680" cy="1341000"/>
          </a:xfrm>
        </p:spPr>
        <p:txBody>
          <a:bodyPr/>
          <a:lstStyle/>
          <a:p>
            <a:r>
              <a:rPr lang="uk-UA" dirty="0" smtClean="0"/>
              <a:t>    </a:t>
            </a:r>
            <a:r>
              <a:rPr lang="en-US" dirty="0" smtClean="0"/>
              <a:t> </a:t>
            </a:r>
            <a:r>
              <a:rPr lang="en-US" sz="2000" dirty="0" smtClean="0"/>
              <a:t>Recommended therapy</a:t>
            </a:r>
            <a:r>
              <a:rPr lang="uk-UA" sz="2000" dirty="0" smtClean="0"/>
              <a:t>.</a:t>
            </a:r>
          </a:p>
          <a:p>
            <a:endParaRPr lang="uk-UA" sz="2000" dirty="0"/>
          </a:p>
          <a:p>
            <a:r>
              <a:rPr lang="uk-UA" sz="2000" dirty="0" smtClean="0"/>
              <a:t>   - </a:t>
            </a:r>
            <a:r>
              <a:rPr lang="en-US" sz="2000" dirty="0" smtClean="0"/>
              <a:t>bed rest</a:t>
            </a:r>
            <a:endParaRPr lang="uk-UA" sz="2000" dirty="0" smtClean="0"/>
          </a:p>
          <a:p>
            <a:r>
              <a:rPr lang="uk-UA" sz="2000" dirty="0"/>
              <a:t> </a:t>
            </a:r>
            <a:r>
              <a:rPr lang="uk-UA" sz="2000" dirty="0" smtClean="0"/>
              <a:t>  - </a:t>
            </a:r>
            <a:r>
              <a:rPr lang="en-US" sz="2000" dirty="0" smtClean="0"/>
              <a:t>diet with restriction of salt and carbohydrates</a:t>
            </a:r>
            <a:endParaRPr lang="uk-UA" sz="2000" dirty="0" smtClean="0"/>
          </a:p>
          <a:p>
            <a:r>
              <a:rPr lang="uk-UA" sz="2000" dirty="0"/>
              <a:t> </a:t>
            </a:r>
            <a:r>
              <a:rPr lang="uk-UA" sz="2000" dirty="0" smtClean="0"/>
              <a:t>  - </a:t>
            </a:r>
            <a:r>
              <a:rPr lang="en-US" sz="2000" dirty="0" err="1" smtClean="0"/>
              <a:t>amlodipine</a:t>
            </a:r>
            <a:r>
              <a:rPr lang="uk-UA" sz="2000" dirty="0" smtClean="0"/>
              <a:t> 10 </a:t>
            </a:r>
            <a:r>
              <a:rPr lang="en-US" sz="2000" dirty="0" smtClean="0"/>
              <a:t>mg</a:t>
            </a:r>
            <a:r>
              <a:rPr lang="uk-UA" sz="2000" dirty="0" smtClean="0"/>
              <a:t>, 1</a:t>
            </a:r>
            <a:r>
              <a:rPr lang="en-US" sz="2000" dirty="0" smtClean="0"/>
              <a:t> tablet per day</a:t>
            </a:r>
            <a:endParaRPr lang="uk-UA" sz="2000" dirty="0" smtClean="0"/>
          </a:p>
          <a:p>
            <a:r>
              <a:rPr lang="uk-UA" sz="2000" dirty="0"/>
              <a:t> </a:t>
            </a:r>
            <a:r>
              <a:rPr lang="uk-UA" sz="2000" dirty="0" smtClean="0"/>
              <a:t>  - </a:t>
            </a:r>
            <a:r>
              <a:rPr lang="en-US" sz="2000" dirty="0" err="1" smtClean="0"/>
              <a:t>ramipril</a:t>
            </a:r>
            <a:r>
              <a:rPr lang="uk-UA" sz="2000" dirty="0" smtClean="0"/>
              <a:t> 10 </a:t>
            </a:r>
            <a:r>
              <a:rPr lang="en-US" sz="2000" dirty="0" smtClean="0"/>
              <a:t>mg</a:t>
            </a:r>
            <a:r>
              <a:rPr lang="uk-UA" sz="2000" dirty="0" smtClean="0"/>
              <a:t>, 1 </a:t>
            </a:r>
            <a:r>
              <a:rPr lang="en-US" sz="2000" dirty="0" smtClean="0"/>
              <a:t>tablet per day </a:t>
            </a:r>
            <a:endParaRPr lang="uk-UA" sz="2000" dirty="0" smtClean="0"/>
          </a:p>
          <a:p>
            <a:r>
              <a:rPr lang="uk-UA" sz="2000" dirty="0"/>
              <a:t> </a:t>
            </a:r>
            <a:r>
              <a:rPr lang="uk-UA" sz="2000" dirty="0" smtClean="0"/>
              <a:t>  - </a:t>
            </a:r>
            <a:r>
              <a:rPr lang="en-US" sz="2000" dirty="0" err="1" smtClean="0"/>
              <a:t>atorvastatin</a:t>
            </a:r>
            <a:r>
              <a:rPr lang="uk-UA" sz="2000" dirty="0" smtClean="0"/>
              <a:t> 40 </a:t>
            </a:r>
            <a:r>
              <a:rPr lang="en-US" sz="2000" dirty="0" smtClean="0"/>
              <a:t>mg</a:t>
            </a:r>
            <a:r>
              <a:rPr lang="uk-UA" sz="2000" dirty="0" smtClean="0"/>
              <a:t> </a:t>
            </a:r>
            <a:r>
              <a:rPr lang="en-US" sz="2000" dirty="0" smtClean="0"/>
              <a:t>per day </a:t>
            </a:r>
            <a:endParaRPr lang="uk-UA" sz="2000" dirty="0" smtClean="0"/>
          </a:p>
          <a:p>
            <a:r>
              <a:rPr lang="uk-UA" sz="2000" dirty="0"/>
              <a:t> </a:t>
            </a:r>
            <a:r>
              <a:rPr lang="uk-UA" sz="2000" dirty="0" smtClean="0"/>
              <a:t>  -</a:t>
            </a:r>
            <a:r>
              <a:rPr lang="en-US" sz="2000" dirty="0" smtClean="0"/>
              <a:t> aspirin</a:t>
            </a:r>
            <a:r>
              <a:rPr lang="uk-UA" sz="2000" dirty="0" smtClean="0"/>
              <a:t>100 </a:t>
            </a:r>
            <a:r>
              <a:rPr lang="en-US" sz="2000" dirty="0" smtClean="0"/>
              <a:t>mg per day after meals</a:t>
            </a:r>
            <a:endParaRPr lang="uk-UA" sz="2000" dirty="0" smtClean="0"/>
          </a:p>
          <a:p>
            <a:r>
              <a:rPr lang="uk-UA" sz="2000" dirty="0"/>
              <a:t> </a:t>
            </a:r>
            <a:r>
              <a:rPr lang="uk-UA" sz="2000" dirty="0" smtClean="0"/>
              <a:t>  - </a:t>
            </a:r>
            <a:r>
              <a:rPr lang="en-US" sz="2000" dirty="0" err="1" smtClean="0"/>
              <a:t>enoxaparin</a:t>
            </a:r>
            <a:r>
              <a:rPr lang="en-US" sz="2000" dirty="0" smtClean="0"/>
              <a:t> 0.4 subcutaneously in the umbilical region 2 times a day</a:t>
            </a:r>
            <a:endParaRPr lang="uk-UA" sz="2000" dirty="0" smtClean="0"/>
          </a:p>
          <a:p>
            <a:r>
              <a:rPr lang="uk-UA" sz="2000" dirty="0"/>
              <a:t> </a:t>
            </a:r>
            <a:r>
              <a:rPr lang="uk-UA" sz="2000" dirty="0" smtClean="0"/>
              <a:t>  -</a:t>
            </a:r>
            <a:r>
              <a:rPr lang="en-US" sz="2000" dirty="0"/>
              <a:t> </a:t>
            </a:r>
            <a:r>
              <a:rPr lang="en-US" sz="2000" dirty="0" err="1" smtClean="0"/>
              <a:t>citicoline</a:t>
            </a:r>
            <a:r>
              <a:rPr lang="en-US" sz="2000" dirty="0" smtClean="0"/>
              <a:t> sodium</a:t>
            </a:r>
            <a:r>
              <a:rPr lang="uk-UA" sz="2000" dirty="0" smtClean="0"/>
              <a:t> 1000 </a:t>
            </a:r>
            <a:r>
              <a:rPr lang="en-US" sz="2000" dirty="0" smtClean="0"/>
              <a:t>mg intravenous drip per 200 ml  of saline solution</a:t>
            </a:r>
            <a:endParaRPr lang="uk-UA" sz="2000" dirty="0" smtClean="0"/>
          </a:p>
          <a:p>
            <a:r>
              <a:rPr lang="uk-UA" sz="2000" dirty="0"/>
              <a:t> </a:t>
            </a:r>
            <a:r>
              <a:rPr lang="uk-UA" sz="2000" dirty="0" smtClean="0"/>
              <a:t>  - </a:t>
            </a:r>
            <a:r>
              <a:rPr lang="en-US" sz="2000" dirty="0" err="1" smtClean="0"/>
              <a:t>cerebrolysin</a:t>
            </a:r>
            <a:r>
              <a:rPr lang="en-US" sz="2000" dirty="0" smtClean="0"/>
              <a:t> </a:t>
            </a:r>
            <a:r>
              <a:rPr lang="uk-UA" sz="2000" dirty="0" smtClean="0"/>
              <a:t>10 </a:t>
            </a:r>
            <a:r>
              <a:rPr lang="en-US" sz="2000" dirty="0" smtClean="0"/>
              <a:t>ml intravenous</a:t>
            </a:r>
            <a:endParaRPr lang="uk-UA" sz="2000" dirty="0" smtClean="0"/>
          </a:p>
          <a:p>
            <a:r>
              <a:rPr lang="uk-UA" sz="2000" dirty="0"/>
              <a:t> </a:t>
            </a:r>
            <a:r>
              <a:rPr lang="uk-UA" sz="2000" dirty="0" smtClean="0"/>
              <a:t>  </a:t>
            </a:r>
            <a:endParaRPr lang="ru-RU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</a:t>
            </a:r>
            <a:r>
              <a:rPr lang="en-US" sz="2800" b="1" dirty="0" smtClean="0"/>
              <a:t>The main drugs for the treatment of </a:t>
            </a:r>
            <a:br>
              <a:rPr lang="en-US" sz="2800" b="1" dirty="0" smtClean="0"/>
            </a:br>
            <a:r>
              <a:rPr lang="en-US" sz="2800" b="1" dirty="0" smtClean="0"/>
              <a:t>              complicated hypertensive crises  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655755" y="3636961"/>
            <a:ext cx="9424870" cy="1341000"/>
          </a:xfrm>
        </p:spPr>
        <p:txBody>
          <a:bodyPr/>
          <a:lstStyle/>
          <a:p>
            <a:r>
              <a:rPr lang="en-US" sz="2400" dirty="0" smtClean="0"/>
              <a:t>  </a:t>
            </a:r>
            <a:r>
              <a:rPr lang="uk-UA" sz="2400" dirty="0" smtClean="0"/>
              <a:t> </a:t>
            </a:r>
            <a:r>
              <a:rPr lang="en-US" sz="2400" b="1" dirty="0"/>
              <a:t> </a:t>
            </a:r>
            <a:r>
              <a:rPr lang="en-US" sz="2400" b="1" dirty="0" smtClean="0"/>
              <a:t>                         </a:t>
            </a:r>
            <a:r>
              <a:rPr lang="en-US" sz="2400" b="1" dirty="0" smtClean="0"/>
              <a:t>   Nitroglycerin</a:t>
            </a:r>
          </a:p>
          <a:p>
            <a:endParaRPr lang="uk-UA" sz="2400" b="1" dirty="0" smtClean="0"/>
          </a:p>
          <a:p>
            <a:endParaRPr lang="uk-UA" sz="2000" dirty="0" smtClean="0"/>
          </a:p>
          <a:p>
            <a:r>
              <a:rPr lang="uk-UA" sz="2000" dirty="0" smtClean="0"/>
              <a:t>  </a:t>
            </a:r>
            <a:r>
              <a:rPr lang="en-US" sz="2000" b="1" dirty="0" smtClean="0"/>
              <a:t>Dose and method of use</a:t>
            </a:r>
            <a:r>
              <a:rPr lang="uk-UA" b="1" dirty="0" smtClean="0"/>
              <a:t> </a:t>
            </a:r>
            <a:r>
              <a:rPr lang="uk-UA" dirty="0" smtClean="0"/>
              <a:t>–</a:t>
            </a:r>
            <a:r>
              <a:rPr lang="uk-UA" b="1" dirty="0" smtClean="0"/>
              <a:t> </a:t>
            </a:r>
            <a:r>
              <a:rPr lang="uk-UA" dirty="0" smtClean="0"/>
              <a:t>5 </a:t>
            </a:r>
            <a:r>
              <a:rPr lang="en-US" dirty="0" err="1" smtClean="0"/>
              <a:t>mkg</a:t>
            </a:r>
            <a:r>
              <a:rPr lang="uk-UA" dirty="0" smtClean="0"/>
              <a:t> / </a:t>
            </a:r>
            <a:r>
              <a:rPr lang="en-US" dirty="0" smtClean="0"/>
              <a:t>min</a:t>
            </a:r>
            <a:r>
              <a:rPr lang="uk-UA" dirty="0" smtClean="0"/>
              <a:t>, </a:t>
            </a:r>
            <a:r>
              <a:rPr lang="en-US" dirty="0" smtClean="0"/>
              <a:t>increase by </a:t>
            </a:r>
            <a:r>
              <a:rPr lang="uk-UA" dirty="0" smtClean="0"/>
              <a:t>5-10 м</a:t>
            </a:r>
            <a:r>
              <a:rPr lang="en-US" dirty="0" smtClean="0"/>
              <a:t>kg</a:t>
            </a:r>
            <a:r>
              <a:rPr lang="uk-UA" dirty="0" smtClean="0"/>
              <a:t> / </a:t>
            </a:r>
            <a:r>
              <a:rPr lang="en-US" dirty="0" smtClean="0"/>
              <a:t>min</a:t>
            </a:r>
            <a:endParaRPr lang="uk-UA" dirty="0" smtClean="0"/>
          </a:p>
          <a:p>
            <a:r>
              <a:rPr lang="uk-UA" dirty="0" smtClean="0"/>
              <a:t>                                                   </a:t>
            </a:r>
            <a:r>
              <a:rPr lang="en-US" dirty="0" smtClean="0"/>
              <a:t>  every </a:t>
            </a:r>
            <a:r>
              <a:rPr lang="uk-UA" dirty="0" smtClean="0"/>
              <a:t>5 </a:t>
            </a:r>
            <a:r>
              <a:rPr lang="en-US" dirty="0" smtClean="0"/>
              <a:t>min to the maximum</a:t>
            </a:r>
            <a:r>
              <a:rPr lang="uk-UA" dirty="0" smtClean="0"/>
              <a:t> 200 м</a:t>
            </a:r>
            <a:r>
              <a:rPr lang="en-US" dirty="0" smtClean="0"/>
              <a:t>kg</a:t>
            </a:r>
            <a:r>
              <a:rPr lang="uk-UA" dirty="0" smtClean="0"/>
              <a:t> / </a:t>
            </a:r>
            <a:r>
              <a:rPr lang="en-US" dirty="0" err="1" smtClean="0"/>
              <a:t>miin</a:t>
            </a:r>
            <a:endParaRPr lang="uk-UA" dirty="0" smtClean="0"/>
          </a:p>
          <a:p>
            <a:r>
              <a:rPr lang="uk-UA" dirty="0" smtClean="0"/>
              <a:t>                                                   </a:t>
            </a:r>
            <a:endParaRPr lang="uk-UA" b="1" dirty="0" smtClean="0"/>
          </a:p>
          <a:p>
            <a:r>
              <a:rPr lang="uk-UA" b="1" dirty="0" smtClean="0"/>
              <a:t>  </a:t>
            </a:r>
            <a:r>
              <a:rPr lang="en-US" b="1" dirty="0" smtClean="0"/>
              <a:t>Start of action</a:t>
            </a:r>
            <a:r>
              <a:rPr lang="uk-UA" b="1" dirty="0" smtClean="0"/>
              <a:t> </a:t>
            </a:r>
            <a:r>
              <a:rPr lang="uk-UA" dirty="0" smtClean="0"/>
              <a:t>– 2-5 </a:t>
            </a:r>
            <a:r>
              <a:rPr lang="en-US" dirty="0" smtClean="0"/>
              <a:t>min</a:t>
            </a:r>
            <a:endParaRPr lang="uk-UA" dirty="0" smtClean="0"/>
          </a:p>
          <a:p>
            <a:endParaRPr lang="uk-UA" b="1" dirty="0" smtClean="0"/>
          </a:p>
          <a:p>
            <a:r>
              <a:rPr lang="uk-UA" b="1" dirty="0" smtClean="0"/>
              <a:t>  </a:t>
            </a:r>
            <a:r>
              <a:rPr lang="en-US" b="1" dirty="0" smtClean="0"/>
              <a:t> Duration of action</a:t>
            </a:r>
            <a:r>
              <a:rPr lang="uk-UA" b="1" dirty="0" smtClean="0"/>
              <a:t> </a:t>
            </a:r>
            <a:r>
              <a:rPr lang="uk-UA" dirty="0" smtClean="0"/>
              <a:t>– 5-10 </a:t>
            </a:r>
            <a:r>
              <a:rPr lang="en-US" dirty="0" smtClean="0"/>
              <a:t>min</a:t>
            </a:r>
            <a:endParaRPr lang="uk-UA" dirty="0" smtClean="0"/>
          </a:p>
          <a:p>
            <a:endParaRPr lang="uk-UA" b="1" dirty="0" smtClean="0"/>
          </a:p>
          <a:p>
            <a:r>
              <a:rPr lang="uk-UA" b="1" dirty="0" smtClean="0"/>
              <a:t>   </a:t>
            </a:r>
            <a:r>
              <a:rPr lang="en-US" b="1" dirty="0" smtClean="0"/>
              <a:t>Contraindication</a:t>
            </a:r>
            <a:r>
              <a:rPr lang="uk-UA" b="1" dirty="0" smtClean="0"/>
              <a:t> </a:t>
            </a:r>
            <a:r>
              <a:rPr lang="uk-UA" dirty="0" smtClean="0"/>
              <a:t>– </a:t>
            </a:r>
            <a:r>
              <a:rPr lang="en-US" dirty="0" smtClean="0"/>
              <a:t>contraindicated in angle-closure glaucoma 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  and</a:t>
            </a:r>
            <a:r>
              <a:rPr lang="uk-UA" dirty="0" smtClean="0"/>
              <a:t> </a:t>
            </a:r>
            <a:r>
              <a:rPr lang="en-US" dirty="0" smtClean="0"/>
              <a:t>increased intracranial pressure</a:t>
            </a:r>
            <a:r>
              <a:rPr lang="uk-UA" dirty="0" smtClean="0"/>
              <a:t>,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                             with caution in case of impaired</a:t>
            </a:r>
            <a:r>
              <a:rPr lang="uk-UA" dirty="0" smtClean="0"/>
              <a:t> </a:t>
            </a:r>
            <a:r>
              <a:rPr lang="en-US" dirty="0" smtClean="0"/>
              <a:t>cerebral or renal blood circulation</a:t>
            </a:r>
            <a:r>
              <a:rPr lang="uk-UA" dirty="0" smtClean="0"/>
              <a:t>                        </a:t>
            </a:r>
          </a:p>
          <a:p>
            <a:endParaRPr lang="uk-UA" dirty="0" smtClean="0"/>
          </a:p>
          <a:p>
            <a:r>
              <a:rPr lang="uk-UA" b="1" dirty="0" smtClean="0"/>
              <a:t>  </a:t>
            </a:r>
            <a:r>
              <a:rPr lang="en-US" b="1" dirty="0" smtClean="0"/>
              <a:t>Side effects</a:t>
            </a:r>
            <a:r>
              <a:rPr lang="uk-UA" b="1" dirty="0" smtClean="0"/>
              <a:t> </a:t>
            </a:r>
            <a:r>
              <a:rPr lang="uk-UA" dirty="0" smtClean="0"/>
              <a:t>– </a:t>
            </a:r>
            <a:r>
              <a:rPr lang="en-US" dirty="0" smtClean="0"/>
              <a:t>headache</a:t>
            </a:r>
            <a:r>
              <a:rPr lang="uk-UA" dirty="0" smtClean="0"/>
              <a:t>, </a:t>
            </a:r>
            <a:r>
              <a:rPr lang="en-US" dirty="0" smtClean="0"/>
              <a:t>vomit</a:t>
            </a:r>
            <a:r>
              <a:rPr lang="uk-UA" dirty="0" smtClean="0"/>
              <a:t>, </a:t>
            </a:r>
            <a:r>
              <a:rPr lang="en-US" dirty="0" err="1" smtClean="0"/>
              <a:t>methemoglobinemia</a:t>
            </a:r>
            <a:r>
              <a:rPr lang="uk-UA" dirty="0" smtClean="0"/>
              <a:t>, </a:t>
            </a:r>
            <a:r>
              <a:rPr lang="en-US" dirty="0" smtClean="0"/>
              <a:t>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tolerance with long-term use of the drug</a:t>
            </a:r>
            <a:endParaRPr lang="uk-UA" dirty="0" smtClean="0"/>
          </a:p>
          <a:p>
            <a:r>
              <a:rPr lang="uk-UA" dirty="0" smtClean="0"/>
              <a:t>                                 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</a:t>
            </a:r>
            <a:r>
              <a:rPr lang="en-US" sz="2800" b="1" dirty="0" smtClean="0"/>
              <a:t>The main drugs for the treatment of </a:t>
            </a:r>
            <a:br>
              <a:rPr lang="en-US" sz="2800" b="1" dirty="0" smtClean="0"/>
            </a:br>
            <a:r>
              <a:rPr lang="en-US" sz="2800" b="1" dirty="0" smtClean="0"/>
              <a:t>              complicated hypertensive crises  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468280" y="3851275"/>
            <a:ext cx="9067680" cy="1341000"/>
          </a:xfrm>
        </p:spPr>
        <p:txBody>
          <a:bodyPr/>
          <a:lstStyle/>
          <a:p>
            <a:r>
              <a:rPr lang="en-US" sz="2400" b="1" dirty="0" smtClean="0"/>
              <a:t>                           </a:t>
            </a:r>
            <a:r>
              <a:rPr lang="en-US" sz="2400" b="1" dirty="0" smtClean="0"/>
              <a:t>   </a:t>
            </a:r>
            <a:r>
              <a:rPr lang="en-US" sz="2400" b="1" dirty="0" smtClean="0"/>
              <a:t>Sodium </a:t>
            </a:r>
            <a:r>
              <a:rPr lang="en-US" sz="2400" b="1" dirty="0" err="1" smtClean="0"/>
              <a:t>nitroprusside</a:t>
            </a:r>
            <a:endParaRPr lang="uk-UA" sz="2400" b="1" dirty="0" smtClean="0"/>
          </a:p>
          <a:p>
            <a:endParaRPr lang="uk-UA" sz="2000" dirty="0" smtClean="0"/>
          </a:p>
          <a:p>
            <a:r>
              <a:rPr lang="en-US" sz="2400" dirty="0" smtClean="0"/>
              <a:t> </a:t>
            </a:r>
            <a:r>
              <a:rPr lang="uk-UA" sz="2400" dirty="0" smtClean="0"/>
              <a:t> </a:t>
            </a:r>
            <a:r>
              <a:rPr lang="en-US" b="1" dirty="0" smtClean="0"/>
              <a:t>Dose and method of use</a:t>
            </a:r>
            <a:r>
              <a:rPr lang="uk-UA" b="1" dirty="0" smtClean="0"/>
              <a:t> </a:t>
            </a:r>
            <a:r>
              <a:rPr lang="uk-UA" dirty="0" smtClean="0"/>
              <a:t>– </a:t>
            </a:r>
            <a:r>
              <a:rPr lang="en-US" dirty="0" smtClean="0"/>
              <a:t>0.</a:t>
            </a:r>
            <a:r>
              <a:rPr lang="uk-UA" dirty="0" smtClean="0"/>
              <a:t>5 </a:t>
            </a:r>
            <a:r>
              <a:rPr lang="en-US" dirty="0" err="1" smtClean="0"/>
              <a:t>mkg</a:t>
            </a:r>
            <a:r>
              <a:rPr lang="uk-UA" dirty="0" smtClean="0"/>
              <a:t> / </a:t>
            </a:r>
            <a:r>
              <a:rPr lang="en-US" dirty="0" smtClean="0"/>
              <a:t>kg</a:t>
            </a:r>
            <a:r>
              <a:rPr lang="uk-UA" dirty="0" smtClean="0"/>
              <a:t> / </a:t>
            </a:r>
            <a:r>
              <a:rPr lang="en-US" dirty="0" smtClean="0"/>
              <a:t>min</a:t>
            </a:r>
            <a:r>
              <a:rPr lang="uk-UA" dirty="0" smtClean="0"/>
              <a:t>, </a:t>
            </a:r>
            <a:r>
              <a:rPr lang="en-US" dirty="0" smtClean="0"/>
              <a:t>increase to the maximum</a:t>
            </a:r>
            <a:r>
              <a:rPr lang="uk-UA" dirty="0" smtClean="0"/>
              <a:t> </a:t>
            </a:r>
          </a:p>
          <a:p>
            <a:r>
              <a:rPr lang="uk-UA" dirty="0"/>
              <a:t> </a:t>
            </a:r>
            <a:r>
              <a:rPr lang="uk-UA" dirty="0" smtClean="0"/>
              <a:t>                                          </a:t>
            </a:r>
            <a:r>
              <a:rPr lang="en-US" dirty="0" smtClean="0"/>
              <a:t>    </a:t>
            </a:r>
            <a:r>
              <a:rPr lang="uk-UA" dirty="0" smtClean="0"/>
              <a:t>8-10 м</a:t>
            </a:r>
            <a:r>
              <a:rPr lang="en-US" dirty="0" smtClean="0"/>
              <a:t>kg</a:t>
            </a:r>
            <a:r>
              <a:rPr lang="uk-UA" dirty="0" smtClean="0"/>
              <a:t> / </a:t>
            </a:r>
            <a:r>
              <a:rPr lang="en-US" dirty="0" smtClean="0"/>
              <a:t>kg </a:t>
            </a:r>
            <a:r>
              <a:rPr lang="uk-UA" dirty="0" smtClean="0"/>
              <a:t>/</a:t>
            </a:r>
            <a:r>
              <a:rPr lang="en-US" dirty="0" smtClean="0"/>
              <a:t> </a:t>
            </a:r>
            <a:r>
              <a:rPr lang="en-US" dirty="0" err="1" smtClean="0"/>
              <a:t>miin</a:t>
            </a:r>
            <a:r>
              <a:rPr lang="uk-UA" dirty="0" smtClean="0"/>
              <a:t>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     infusion of </a:t>
            </a:r>
            <a:r>
              <a:rPr lang="en-US" dirty="0" err="1" smtClean="0"/>
              <a:t>thiosulfate</a:t>
            </a:r>
            <a:r>
              <a:rPr lang="en-US" dirty="0" smtClean="0"/>
              <a:t> to reduce toxicity</a:t>
            </a:r>
            <a:r>
              <a:rPr lang="uk-UA" dirty="0" smtClean="0"/>
              <a:t>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  </a:t>
            </a:r>
            <a:r>
              <a:rPr lang="en-US" b="1" dirty="0" smtClean="0"/>
              <a:t>Start of action</a:t>
            </a:r>
            <a:r>
              <a:rPr lang="uk-UA" b="1" dirty="0" smtClean="0"/>
              <a:t> </a:t>
            </a:r>
            <a:r>
              <a:rPr lang="uk-UA" dirty="0" smtClean="0"/>
              <a:t>– </a:t>
            </a:r>
            <a:r>
              <a:rPr lang="en-US" dirty="0" smtClean="0"/>
              <a:t>immediately</a:t>
            </a:r>
            <a:endParaRPr lang="uk-UA" dirty="0" smtClean="0"/>
          </a:p>
          <a:p>
            <a:endParaRPr lang="uk-UA" b="1" dirty="0" smtClean="0"/>
          </a:p>
          <a:p>
            <a:r>
              <a:rPr lang="uk-UA" b="1" dirty="0" smtClean="0"/>
              <a:t>  </a:t>
            </a:r>
            <a:r>
              <a:rPr lang="en-US" b="1" dirty="0" smtClean="0"/>
              <a:t> Duration of action</a:t>
            </a:r>
            <a:r>
              <a:rPr lang="uk-UA" b="1" dirty="0" smtClean="0"/>
              <a:t> </a:t>
            </a:r>
            <a:r>
              <a:rPr lang="uk-UA" dirty="0" smtClean="0"/>
              <a:t>– </a:t>
            </a:r>
            <a:r>
              <a:rPr lang="en-US" dirty="0" smtClean="0"/>
              <a:t>1</a:t>
            </a:r>
            <a:r>
              <a:rPr lang="uk-UA" dirty="0" smtClean="0"/>
              <a:t>-</a:t>
            </a:r>
            <a:r>
              <a:rPr lang="en-US" dirty="0" smtClean="0"/>
              <a:t>2</a:t>
            </a:r>
            <a:r>
              <a:rPr lang="uk-UA" dirty="0" smtClean="0"/>
              <a:t> </a:t>
            </a:r>
            <a:r>
              <a:rPr lang="en-US" dirty="0" smtClean="0"/>
              <a:t>min</a:t>
            </a:r>
            <a:endParaRPr lang="uk-UA" dirty="0" smtClean="0"/>
          </a:p>
          <a:p>
            <a:r>
              <a:rPr lang="en-US" dirty="0" smtClean="0"/>
              <a:t> </a:t>
            </a:r>
            <a:r>
              <a:rPr lang="uk-UA" dirty="0" smtClean="0"/>
              <a:t>                                       </a:t>
            </a:r>
            <a:r>
              <a:rPr lang="en-US" dirty="0" smtClean="0"/>
              <a:t> </a:t>
            </a:r>
            <a:endParaRPr lang="uk-UA" dirty="0" smtClean="0"/>
          </a:p>
          <a:p>
            <a:r>
              <a:rPr lang="en-US" dirty="0" smtClean="0"/>
              <a:t>  </a:t>
            </a:r>
            <a:r>
              <a:rPr lang="uk-UA" b="1" dirty="0" smtClean="0"/>
              <a:t> </a:t>
            </a:r>
            <a:r>
              <a:rPr lang="en-US" b="1" dirty="0" smtClean="0"/>
              <a:t>Contraindication</a:t>
            </a:r>
            <a:r>
              <a:rPr lang="uk-UA" b="1" dirty="0" smtClean="0"/>
              <a:t> </a:t>
            </a:r>
            <a:r>
              <a:rPr lang="uk-UA" dirty="0" smtClean="0"/>
              <a:t>– </a:t>
            </a:r>
            <a:r>
              <a:rPr lang="en-US" dirty="0" smtClean="0"/>
              <a:t>contraindicated in  pregnancy and acute heart failure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  with increased cardiac output</a:t>
            </a:r>
            <a:r>
              <a:rPr lang="uk-UA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miocardial</a:t>
            </a:r>
            <a:r>
              <a:rPr lang="en-US" dirty="0" smtClean="0"/>
              <a:t> infarction.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  With caution in kidney and liver pathology</a:t>
            </a:r>
            <a:r>
              <a:rPr lang="uk-UA" dirty="0" smtClean="0"/>
              <a:t>,</a:t>
            </a:r>
            <a:r>
              <a:rPr lang="en-US" dirty="0" smtClean="0"/>
              <a:t> anemia</a:t>
            </a:r>
            <a:r>
              <a:rPr lang="uk-UA" dirty="0" smtClean="0"/>
              <a:t>,</a:t>
            </a:r>
            <a:r>
              <a:rPr lang="en-US" dirty="0" smtClean="0"/>
              <a:t>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  myocardial ischemia</a:t>
            </a:r>
            <a:r>
              <a:rPr lang="uk-UA" dirty="0" smtClean="0"/>
              <a:t>, </a:t>
            </a:r>
            <a:r>
              <a:rPr lang="en-US" dirty="0" smtClean="0"/>
              <a:t>increased intracranial pressure</a:t>
            </a:r>
            <a:endParaRPr lang="uk-UA" dirty="0" smtClean="0"/>
          </a:p>
          <a:p>
            <a:endParaRPr lang="uk-UA" b="1" dirty="0" smtClean="0"/>
          </a:p>
          <a:p>
            <a:r>
              <a:rPr lang="uk-UA" b="1" dirty="0" smtClean="0"/>
              <a:t>   </a:t>
            </a:r>
            <a:r>
              <a:rPr lang="en-US" b="1" dirty="0" smtClean="0"/>
              <a:t> Side effects</a:t>
            </a:r>
            <a:r>
              <a:rPr lang="uk-UA" b="1" dirty="0" smtClean="0"/>
              <a:t> </a:t>
            </a:r>
            <a:r>
              <a:rPr lang="uk-UA" dirty="0" smtClean="0"/>
              <a:t>– </a:t>
            </a:r>
            <a:r>
              <a:rPr lang="en-US" dirty="0" err="1" smtClean="0"/>
              <a:t>cyano</a:t>
            </a:r>
            <a:r>
              <a:rPr lang="en-US" dirty="0" smtClean="0"/>
              <a:t>-like effect</a:t>
            </a:r>
            <a:r>
              <a:rPr lang="uk-UA" dirty="0" smtClean="0"/>
              <a:t>,</a:t>
            </a:r>
            <a:r>
              <a:rPr lang="en-US" dirty="0" smtClean="0"/>
              <a:t> nausea </a:t>
            </a:r>
            <a:r>
              <a:rPr lang="uk-UA" dirty="0" smtClean="0"/>
              <a:t>/ </a:t>
            </a:r>
            <a:r>
              <a:rPr lang="en-US" dirty="0" smtClean="0"/>
              <a:t>vomiting</a:t>
            </a:r>
            <a:r>
              <a:rPr lang="uk-UA" dirty="0" smtClean="0"/>
              <a:t>, </a:t>
            </a:r>
            <a:r>
              <a:rPr lang="en-US" dirty="0" smtClean="0"/>
              <a:t>headache</a:t>
            </a:r>
            <a:r>
              <a:rPr lang="uk-UA" dirty="0" smtClean="0"/>
              <a:t>, </a:t>
            </a:r>
            <a:r>
              <a:rPr lang="en-US" dirty="0" smtClean="0"/>
              <a:t>convulsions</a:t>
            </a:r>
            <a:r>
              <a:rPr lang="uk-UA" dirty="0" smtClean="0"/>
              <a:t> </a:t>
            </a:r>
            <a:r>
              <a:rPr lang="en-US" dirty="0" smtClean="0"/>
              <a:t> </a:t>
            </a:r>
          </a:p>
          <a:p>
            <a:r>
              <a:rPr lang="en-US" dirty="0" smtClean="0"/>
              <a:t>                           </a:t>
            </a:r>
            <a:r>
              <a:rPr lang="uk-UA" dirty="0" smtClean="0"/>
              <a:t>                         </a:t>
            </a:r>
            <a:endParaRPr lang="uk-UA" b="1" dirty="0" smtClean="0"/>
          </a:p>
          <a:p>
            <a:r>
              <a:rPr lang="uk-UA" b="1" dirty="0" smtClean="0"/>
              <a:t>   </a:t>
            </a:r>
            <a:r>
              <a:rPr lang="uk-UA" dirty="0" smtClean="0"/>
              <a:t>  </a:t>
            </a:r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</a:t>
            </a:r>
            <a:r>
              <a:rPr lang="en-US" sz="2800" b="1" dirty="0" smtClean="0"/>
              <a:t>The main drugs for the treatment of </a:t>
            </a:r>
            <a:br>
              <a:rPr lang="en-US" sz="2800" b="1" dirty="0" smtClean="0"/>
            </a:br>
            <a:r>
              <a:rPr lang="en-US" sz="2800" b="1" dirty="0" smtClean="0"/>
              <a:t>              complicated hypertensive crises  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754032" y="3708399"/>
            <a:ext cx="8888366" cy="1341000"/>
          </a:xfrm>
        </p:spPr>
        <p:txBody>
          <a:bodyPr/>
          <a:lstStyle/>
          <a:p>
            <a:r>
              <a:rPr lang="uk-UA" sz="2400" dirty="0" smtClean="0"/>
              <a:t> </a:t>
            </a:r>
            <a:r>
              <a:rPr lang="en-US" sz="2400" b="1" dirty="0"/>
              <a:t> </a:t>
            </a:r>
            <a:r>
              <a:rPr lang="en-US" sz="2400" b="1" dirty="0" smtClean="0"/>
              <a:t>                        </a:t>
            </a:r>
            <a:r>
              <a:rPr lang="en-US" sz="2400" b="1" dirty="0" smtClean="0"/>
              <a:t>         </a:t>
            </a:r>
            <a:r>
              <a:rPr lang="uk-UA" sz="2400" b="1" dirty="0" smtClean="0"/>
              <a:t> </a:t>
            </a:r>
            <a:r>
              <a:rPr lang="en-US" sz="2400" b="1" dirty="0" err="1" smtClean="0"/>
              <a:t>Urapidil</a:t>
            </a:r>
            <a:endParaRPr lang="uk-UA" sz="2400" b="1" dirty="0" smtClean="0"/>
          </a:p>
          <a:p>
            <a:endParaRPr lang="uk-UA" sz="2000" dirty="0" smtClean="0"/>
          </a:p>
          <a:p>
            <a:r>
              <a:rPr lang="en-US" sz="2000" b="1" dirty="0" smtClean="0"/>
              <a:t>Dose and method of use</a:t>
            </a:r>
            <a:r>
              <a:rPr lang="uk-UA" b="1" dirty="0" smtClean="0"/>
              <a:t> </a:t>
            </a:r>
            <a:r>
              <a:rPr lang="uk-UA" dirty="0" smtClean="0"/>
              <a:t>–</a:t>
            </a:r>
            <a:r>
              <a:rPr lang="en-US" dirty="0"/>
              <a:t> </a:t>
            </a:r>
            <a:r>
              <a:rPr lang="en-US" dirty="0" smtClean="0"/>
              <a:t>10-50</a:t>
            </a:r>
            <a:r>
              <a:rPr lang="uk-UA" dirty="0" smtClean="0"/>
              <a:t> </a:t>
            </a:r>
            <a:r>
              <a:rPr lang="en-US" dirty="0" smtClean="0"/>
              <a:t>mg intravenous bolus ( repeating every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        5 minutes until BP decreases or up to 100 mg)</a:t>
            </a:r>
            <a:r>
              <a:rPr lang="uk-UA" dirty="0" smtClean="0"/>
              <a:t>,</a:t>
            </a:r>
            <a:r>
              <a:rPr lang="en-US" dirty="0" smtClean="0"/>
              <a:t>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        if necessary – infusion at a maximum rate of 2 mg </a:t>
            </a:r>
            <a:r>
              <a:rPr lang="uk-UA" dirty="0" smtClean="0"/>
              <a:t>/</a:t>
            </a:r>
            <a:r>
              <a:rPr lang="en-US" dirty="0" smtClean="0"/>
              <a:t> min</a:t>
            </a:r>
            <a:r>
              <a:rPr lang="uk-UA" dirty="0" smtClean="0"/>
              <a:t>,</a:t>
            </a:r>
          </a:p>
          <a:p>
            <a:r>
              <a:rPr lang="uk-UA" dirty="0"/>
              <a:t> </a:t>
            </a:r>
            <a:r>
              <a:rPr lang="uk-UA" dirty="0" smtClean="0"/>
              <a:t>                                                 </a:t>
            </a:r>
            <a:r>
              <a:rPr lang="en-US" dirty="0" smtClean="0"/>
              <a:t>maintenance dose of 9 mg </a:t>
            </a:r>
            <a:r>
              <a:rPr lang="uk-UA" dirty="0" smtClean="0"/>
              <a:t>/</a:t>
            </a:r>
            <a:r>
              <a:rPr lang="en-US" dirty="0" smtClean="0"/>
              <a:t> hour </a:t>
            </a:r>
            <a:r>
              <a:rPr lang="uk-UA" dirty="0" smtClean="0"/>
              <a:t>                                                   </a:t>
            </a:r>
            <a:r>
              <a:rPr lang="en-US" dirty="0" smtClean="0"/>
              <a:t>  </a:t>
            </a:r>
            <a:r>
              <a:rPr lang="uk-UA" dirty="0" smtClean="0"/>
              <a:t>                                                </a:t>
            </a:r>
            <a:endParaRPr lang="uk-UA" b="1" dirty="0" smtClean="0"/>
          </a:p>
          <a:p>
            <a:endParaRPr lang="en-US" dirty="0" smtClean="0"/>
          </a:p>
          <a:p>
            <a:r>
              <a:rPr lang="en-US" b="1" dirty="0" smtClean="0"/>
              <a:t>Start of action</a:t>
            </a:r>
            <a:r>
              <a:rPr lang="uk-UA" b="1" dirty="0" smtClean="0"/>
              <a:t> </a:t>
            </a:r>
            <a:r>
              <a:rPr lang="uk-UA" dirty="0" smtClean="0"/>
              <a:t>– 2-5 </a:t>
            </a:r>
            <a:r>
              <a:rPr lang="en-US" dirty="0" smtClean="0"/>
              <a:t>min</a:t>
            </a:r>
            <a:endParaRPr lang="uk-UA" dirty="0" smtClean="0"/>
          </a:p>
          <a:p>
            <a:endParaRPr lang="uk-UA" b="1" dirty="0" smtClean="0"/>
          </a:p>
          <a:p>
            <a:r>
              <a:rPr lang="uk-UA" b="1" dirty="0" smtClean="0"/>
              <a:t> </a:t>
            </a:r>
            <a:r>
              <a:rPr lang="en-US" b="1" dirty="0" smtClean="0"/>
              <a:t>Duration of action</a:t>
            </a:r>
            <a:r>
              <a:rPr lang="uk-UA" b="1" dirty="0" smtClean="0"/>
              <a:t> </a:t>
            </a:r>
            <a:r>
              <a:rPr lang="uk-UA" dirty="0" smtClean="0"/>
              <a:t>– </a:t>
            </a:r>
            <a:r>
              <a:rPr lang="en-US" dirty="0" smtClean="0"/>
              <a:t>4</a:t>
            </a:r>
            <a:r>
              <a:rPr lang="uk-UA" dirty="0" smtClean="0"/>
              <a:t>-</a:t>
            </a:r>
            <a:r>
              <a:rPr lang="en-US" dirty="0" smtClean="0"/>
              <a:t>6 </a:t>
            </a:r>
            <a:r>
              <a:rPr lang="uk-UA" dirty="0" smtClean="0"/>
              <a:t> </a:t>
            </a:r>
            <a:r>
              <a:rPr lang="en-US" dirty="0" smtClean="0"/>
              <a:t>hours</a:t>
            </a:r>
            <a:endParaRPr lang="uk-UA" dirty="0" smtClean="0"/>
          </a:p>
          <a:p>
            <a:endParaRPr lang="uk-UA" dirty="0" smtClean="0"/>
          </a:p>
          <a:p>
            <a:r>
              <a:rPr lang="uk-UA" b="1" dirty="0" smtClean="0"/>
              <a:t> </a:t>
            </a:r>
            <a:r>
              <a:rPr lang="en-US" b="1" dirty="0" smtClean="0"/>
              <a:t>Contraindication</a:t>
            </a:r>
            <a:r>
              <a:rPr lang="uk-UA" b="1" dirty="0" smtClean="0"/>
              <a:t> </a:t>
            </a:r>
            <a:r>
              <a:rPr lang="uk-UA" dirty="0" smtClean="0"/>
              <a:t>– </a:t>
            </a:r>
            <a:r>
              <a:rPr lang="en-US" dirty="0" smtClean="0"/>
              <a:t>contraindicated in aortic </a:t>
            </a:r>
            <a:r>
              <a:rPr lang="en-US" dirty="0" err="1" smtClean="0"/>
              <a:t>stenosis</a:t>
            </a:r>
            <a:r>
              <a:rPr lang="uk-UA" dirty="0" smtClean="0"/>
              <a:t>,</a:t>
            </a:r>
            <a:r>
              <a:rPr lang="en-US" dirty="0" smtClean="0"/>
              <a:t> </a:t>
            </a:r>
          </a:p>
          <a:p>
            <a:r>
              <a:rPr lang="en-US" dirty="0" smtClean="0"/>
              <a:t>                                  with caution in case of kidney and liver pathologies</a:t>
            </a:r>
            <a:r>
              <a:rPr lang="uk-UA" dirty="0" smtClean="0"/>
              <a:t>,</a:t>
            </a:r>
            <a:endParaRPr lang="en-US" dirty="0" smtClean="0"/>
          </a:p>
          <a:p>
            <a:r>
              <a:rPr lang="en-US" b="1" dirty="0"/>
              <a:t> </a:t>
            </a:r>
            <a:r>
              <a:rPr lang="en-US" b="1" dirty="0" smtClean="0"/>
              <a:t>                                 in </a:t>
            </a:r>
            <a:r>
              <a:rPr lang="en-US" dirty="0" smtClean="0"/>
              <a:t>elderly patients</a:t>
            </a:r>
            <a:r>
              <a:rPr lang="uk-UA" dirty="0" smtClean="0"/>
              <a:t> </a:t>
            </a:r>
            <a:endParaRPr lang="en-US" dirty="0" smtClean="0"/>
          </a:p>
          <a:p>
            <a:endParaRPr lang="uk-UA" dirty="0" smtClean="0"/>
          </a:p>
          <a:p>
            <a:r>
              <a:rPr lang="en-US" b="1" dirty="0" smtClean="0"/>
              <a:t>Side effects</a:t>
            </a:r>
            <a:r>
              <a:rPr lang="uk-UA" b="1" dirty="0" smtClean="0"/>
              <a:t> </a:t>
            </a:r>
            <a:r>
              <a:rPr lang="uk-UA" dirty="0" smtClean="0"/>
              <a:t>–</a:t>
            </a:r>
            <a:r>
              <a:rPr lang="en-US" dirty="0" smtClean="0"/>
              <a:t> dizziness</a:t>
            </a:r>
            <a:r>
              <a:rPr lang="uk-UA" dirty="0" smtClean="0"/>
              <a:t>,</a:t>
            </a:r>
            <a:r>
              <a:rPr lang="en-US" dirty="0" smtClean="0"/>
              <a:t> headache</a:t>
            </a:r>
            <a:r>
              <a:rPr lang="uk-UA" dirty="0" smtClean="0"/>
              <a:t>,</a:t>
            </a:r>
            <a:r>
              <a:rPr lang="en-US" dirty="0" smtClean="0"/>
              <a:t> nausea </a:t>
            </a:r>
            <a:r>
              <a:rPr lang="uk-UA" dirty="0" smtClean="0"/>
              <a:t> </a:t>
            </a:r>
            <a:endParaRPr lang="uk-UA" b="1" dirty="0" smtClean="0"/>
          </a:p>
          <a:p>
            <a:endParaRPr lang="uk-UA" b="1" dirty="0" smtClean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          </a:t>
            </a:r>
            <a:r>
              <a:rPr lang="en-US" sz="2800" b="1" dirty="0" smtClean="0"/>
              <a:t>The main drugs for the treatment of </a:t>
            </a:r>
            <a:br>
              <a:rPr lang="en-US" sz="2800" b="1" dirty="0" smtClean="0"/>
            </a:br>
            <a:r>
              <a:rPr lang="en-US" sz="2800" b="1" dirty="0" smtClean="0"/>
              <a:t>              complicated hypertensive crises  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754032" y="3636961"/>
            <a:ext cx="9067680" cy="1341000"/>
          </a:xfrm>
        </p:spPr>
        <p:txBody>
          <a:bodyPr/>
          <a:lstStyle/>
          <a:p>
            <a:r>
              <a:rPr lang="en-US" sz="2400" dirty="0" smtClean="0"/>
              <a:t>  </a:t>
            </a:r>
            <a:r>
              <a:rPr lang="uk-UA" sz="2400" dirty="0" smtClean="0"/>
              <a:t> </a:t>
            </a:r>
            <a:r>
              <a:rPr lang="en-US" sz="2400" b="1" dirty="0"/>
              <a:t> </a:t>
            </a:r>
            <a:r>
              <a:rPr lang="en-US" sz="2400" b="1" dirty="0" smtClean="0"/>
              <a:t>                            </a:t>
            </a:r>
            <a:r>
              <a:rPr lang="en-US" sz="2400" b="1" dirty="0" smtClean="0"/>
              <a:t>          </a:t>
            </a:r>
            <a:r>
              <a:rPr lang="en-US" sz="2400" b="1" dirty="0" err="1" smtClean="0"/>
              <a:t>Labetalol</a:t>
            </a:r>
            <a:endParaRPr lang="en-US" sz="2400" b="1" dirty="0" smtClean="0"/>
          </a:p>
          <a:p>
            <a:endParaRPr lang="uk-UA" sz="2400" b="1" dirty="0" smtClean="0"/>
          </a:p>
          <a:p>
            <a:endParaRPr lang="uk-UA" sz="2000" dirty="0" smtClean="0"/>
          </a:p>
          <a:p>
            <a:r>
              <a:rPr lang="en-US" sz="2000" b="1" dirty="0" smtClean="0"/>
              <a:t>  </a:t>
            </a:r>
            <a:r>
              <a:rPr lang="en-US" b="1" dirty="0" smtClean="0"/>
              <a:t>Dose and method of use</a:t>
            </a:r>
            <a:r>
              <a:rPr lang="uk-UA" b="1" dirty="0" smtClean="0"/>
              <a:t> </a:t>
            </a:r>
            <a:r>
              <a:rPr lang="uk-UA" dirty="0" smtClean="0"/>
              <a:t>–</a:t>
            </a:r>
            <a:r>
              <a:rPr lang="en-US" dirty="0" smtClean="0"/>
              <a:t> 20</a:t>
            </a:r>
            <a:r>
              <a:rPr lang="uk-UA" dirty="0" smtClean="0"/>
              <a:t> </a:t>
            </a:r>
            <a:r>
              <a:rPr lang="en-US" dirty="0" smtClean="0"/>
              <a:t>mg intravenous bolus then repeat 20-80 mg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      </a:t>
            </a:r>
            <a:r>
              <a:rPr lang="en-US" dirty="0" smtClean="0"/>
              <a:t>every 10 </a:t>
            </a:r>
            <a:r>
              <a:rPr lang="en-US" dirty="0" smtClean="0"/>
              <a:t>minutes  or infusion 0.5 - 2 mg </a:t>
            </a:r>
            <a:r>
              <a:rPr lang="uk-UA" dirty="0" smtClean="0"/>
              <a:t>/</a:t>
            </a:r>
            <a:r>
              <a:rPr lang="en-US" dirty="0" smtClean="0"/>
              <a:t> min</a:t>
            </a:r>
            <a:r>
              <a:rPr lang="uk-UA" dirty="0" smtClean="0"/>
              <a:t>,</a:t>
            </a:r>
          </a:p>
          <a:p>
            <a:r>
              <a:rPr lang="uk-UA" dirty="0" smtClean="0"/>
              <a:t>                                                </a:t>
            </a:r>
            <a:r>
              <a:rPr lang="en-US" dirty="0" smtClean="0"/>
              <a:t>(</a:t>
            </a:r>
            <a:r>
              <a:rPr lang="en-US" dirty="0" smtClean="0"/>
              <a:t>maximum 300 mg </a:t>
            </a:r>
            <a:r>
              <a:rPr lang="uk-UA" dirty="0" smtClean="0"/>
              <a:t>/</a:t>
            </a:r>
            <a:r>
              <a:rPr lang="en-US" dirty="0" smtClean="0"/>
              <a:t> day)</a:t>
            </a:r>
          </a:p>
          <a:p>
            <a:endParaRPr lang="en-US" dirty="0"/>
          </a:p>
          <a:p>
            <a:r>
              <a:rPr lang="en-US" b="1" dirty="0" smtClean="0"/>
              <a:t>  Start of action</a:t>
            </a:r>
            <a:r>
              <a:rPr lang="uk-UA" b="1" dirty="0" smtClean="0"/>
              <a:t> </a:t>
            </a:r>
            <a:r>
              <a:rPr lang="uk-UA" dirty="0" smtClean="0"/>
              <a:t>– </a:t>
            </a:r>
            <a:r>
              <a:rPr lang="en-US" dirty="0" smtClean="0"/>
              <a:t>5</a:t>
            </a:r>
            <a:r>
              <a:rPr lang="uk-UA" dirty="0" smtClean="0"/>
              <a:t>-</a:t>
            </a:r>
            <a:r>
              <a:rPr lang="en-US" dirty="0" smtClean="0"/>
              <a:t>10</a:t>
            </a:r>
            <a:r>
              <a:rPr lang="uk-UA" dirty="0" smtClean="0"/>
              <a:t> </a:t>
            </a:r>
            <a:r>
              <a:rPr lang="en-US" dirty="0" smtClean="0"/>
              <a:t>min</a:t>
            </a:r>
            <a:endParaRPr lang="uk-UA" dirty="0" smtClean="0"/>
          </a:p>
          <a:p>
            <a:endParaRPr lang="uk-UA" b="1" dirty="0" smtClean="0"/>
          </a:p>
          <a:p>
            <a:r>
              <a:rPr lang="uk-UA" b="1" dirty="0" smtClean="0"/>
              <a:t> </a:t>
            </a:r>
            <a:r>
              <a:rPr lang="en-US" b="1" dirty="0" smtClean="0"/>
              <a:t> Duration of action</a:t>
            </a:r>
            <a:r>
              <a:rPr lang="uk-UA" b="1" dirty="0" smtClean="0"/>
              <a:t> </a:t>
            </a:r>
            <a:r>
              <a:rPr lang="uk-UA" dirty="0" smtClean="0"/>
              <a:t>–</a:t>
            </a:r>
            <a:r>
              <a:rPr lang="en-US" dirty="0" smtClean="0"/>
              <a:t>2</a:t>
            </a:r>
            <a:r>
              <a:rPr lang="uk-UA" dirty="0" smtClean="0"/>
              <a:t>-</a:t>
            </a:r>
            <a:r>
              <a:rPr lang="en-US" dirty="0" smtClean="0"/>
              <a:t>6 </a:t>
            </a:r>
            <a:r>
              <a:rPr lang="uk-UA" dirty="0" smtClean="0"/>
              <a:t> </a:t>
            </a:r>
            <a:r>
              <a:rPr lang="en-US" dirty="0" smtClean="0"/>
              <a:t>hours</a:t>
            </a:r>
            <a:endParaRPr lang="uk-UA" dirty="0" smtClean="0"/>
          </a:p>
          <a:p>
            <a:r>
              <a:rPr lang="uk-UA" dirty="0" smtClean="0"/>
              <a:t>                                                 </a:t>
            </a:r>
          </a:p>
          <a:p>
            <a:r>
              <a:rPr lang="uk-UA" b="1" dirty="0" smtClean="0"/>
              <a:t>  </a:t>
            </a:r>
            <a:r>
              <a:rPr lang="en-US" b="1" dirty="0" smtClean="0"/>
              <a:t>Contraindication</a:t>
            </a:r>
            <a:r>
              <a:rPr lang="uk-UA" b="1" dirty="0" smtClean="0"/>
              <a:t> </a:t>
            </a:r>
            <a:r>
              <a:rPr lang="uk-UA" dirty="0" smtClean="0"/>
              <a:t>–</a:t>
            </a:r>
            <a:r>
              <a:rPr lang="en-US" dirty="0" smtClean="0"/>
              <a:t> do not use in patients with bronchial asthma and COPD</a:t>
            </a:r>
            <a:r>
              <a:rPr lang="uk-UA" dirty="0" smtClean="0"/>
              <a:t>,</a:t>
            </a:r>
            <a:r>
              <a:rPr lang="en-US" dirty="0" smtClean="0"/>
              <a:t> </a:t>
            </a:r>
          </a:p>
          <a:p>
            <a:r>
              <a:rPr lang="en-US" dirty="0" smtClean="0"/>
              <a:t>                                  acute systolic heart failure</a:t>
            </a:r>
            <a:r>
              <a:rPr lang="uk-UA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bradycardia</a:t>
            </a:r>
            <a:r>
              <a:rPr lang="uk-UA" dirty="0" smtClean="0"/>
              <a:t>,</a:t>
            </a:r>
            <a:r>
              <a:rPr lang="en-US" dirty="0" smtClean="0"/>
              <a:t> heart block</a:t>
            </a:r>
            <a:r>
              <a:rPr lang="uk-UA" dirty="0" smtClean="0"/>
              <a:t>,</a:t>
            </a:r>
            <a:r>
              <a:rPr lang="en-US" dirty="0" smtClean="0"/>
              <a:t> liver failure</a:t>
            </a:r>
          </a:p>
          <a:p>
            <a:endParaRPr lang="en-US" dirty="0"/>
          </a:p>
          <a:p>
            <a:r>
              <a:rPr lang="en-US" b="1" dirty="0" smtClean="0"/>
              <a:t>  Side effects</a:t>
            </a:r>
            <a:r>
              <a:rPr lang="uk-UA" b="1" dirty="0" smtClean="0"/>
              <a:t> </a:t>
            </a:r>
            <a:r>
              <a:rPr lang="uk-UA" dirty="0" smtClean="0"/>
              <a:t>–</a:t>
            </a:r>
            <a:r>
              <a:rPr lang="en-US" dirty="0" smtClean="0"/>
              <a:t> </a:t>
            </a:r>
            <a:r>
              <a:rPr lang="en-US" dirty="0" err="1" smtClean="0"/>
              <a:t>bradycardia</a:t>
            </a:r>
            <a:r>
              <a:rPr lang="uk-UA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bronchospasm</a:t>
            </a:r>
            <a:r>
              <a:rPr lang="uk-UA" dirty="0" smtClean="0"/>
              <a:t>,</a:t>
            </a:r>
            <a:r>
              <a:rPr lang="en-US" dirty="0" smtClean="0"/>
              <a:t> nausea </a:t>
            </a:r>
            <a:r>
              <a:rPr lang="uk-UA" dirty="0" smtClean="0"/>
              <a:t>/ </a:t>
            </a:r>
            <a:r>
              <a:rPr lang="en-US" dirty="0" smtClean="0"/>
              <a:t>vomiting</a:t>
            </a:r>
            <a:r>
              <a:rPr lang="uk-UA" dirty="0" smtClean="0"/>
              <a:t>,</a:t>
            </a:r>
            <a:r>
              <a:rPr lang="en-US" dirty="0" smtClean="0"/>
              <a:t>  AB block </a:t>
            </a:r>
            <a:r>
              <a:rPr lang="uk-UA" dirty="0" smtClean="0"/>
              <a:t> </a:t>
            </a:r>
            <a:endParaRPr lang="uk-UA" b="1" dirty="0" smtClean="0"/>
          </a:p>
          <a:p>
            <a:r>
              <a:rPr lang="en-US" dirty="0" smtClean="0"/>
              <a:t> </a:t>
            </a:r>
            <a:endParaRPr lang="uk-UA" dirty="0" smtClean="0"/>
          </a:p>
          <a:p>
            <a:endParaRPr lang="uk-UA" b="1" dirty="0" smtClean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</a:t>
            </a:r>
            <a:r>
              <a:rPr lang="en-US" sz="2800" b="1" dirty="0" smtClean="0"/>
              <a:t>The main drugs for the treatment of </a:t>
            </a:r>
            <a:br>
              <a:rPr lang="en-US" sz="2800" b="1" dirty="0" smtClean="0"/>
            </a:br>
            <a:r>
              <a:rPr lang="en-US" sz="2800" b="1" dirty="0" smtClean="0"/>
              <a:t>              complicated hypertensive crises 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754032" y="3565523"/>
            <a:ext cx="9067680" cy="1341000"/>
          </a:xfrm>
        </p:spPr>
        <p:txBody>
          <a:bodyPr/>
          <a:lstStyle/>
          <a:p>
            <a:r>
              <a:rPr lang="en-US" sz="2400" dirty="0" smtClean="0"/>
              <a:t>                                  </a:t>
            </a:r>
            <a:r>
              <a:rPr lang="en-US" sz="2400" dirty="0" smtClean="0"/>
              <a:t> </a:t>
            </a:r>
            <a:r>
              <a:rPr lang="uk-UA" sz="2400" dirty="0" smtClean="0"/>
              <a:t> </a:t>
            </a:r>
            <a:r>
              <a:rPr lang="uk-UA" sz="2400" b="1" dirty="0" err="1" smtClean="0"/>
              <a:t>Есмолол</a:t>
            </a:r>
            <a:endParaRPr lang="en-US" sz="2400" b="1" dirty="0" smtClean="0"/>
          </a:p>
          <a:p>
            <a:endParaRPr lang="uk-UA" sz="2400" b="1" dirty="0" smtClean="0"/>
          </a:p>
          <a:p>
            <a:endParaRPr lang="uk-UA" sz="2000" dirty="0" smtClean="0"/>
          </a:p>
          <a:p>
            <a:r>
              <a:rPr lang="en-US" sz="2000" b="1" dirty="0" smtClean="0"/>
              <a:t> </a:t>
            </a:r>
            <a:r>
              <a:rPr lang="en-US" sz="2000" b="1" dirty="0" smtClean="0"/>
              <a:t>  </a:t>
            </a:r>
            <a:r>
              <a:rPr lang="en-US" b="1" dirty="0" smtClean="0"/>
              <a:t>Dose </a:t>
            </a:r>
            <a:r>
              <a:rPr lang="en-US" b="1" dirty="0" smtClean="0"/>
              <a:t>and method of use</a:t>
            </a:r>
            <a:r>
              <a:rPr lang="uk-UA" b="1" dirty="0" smtClean="0"/>
              <a:t> </a:t>
            </a:r>
            <a:r>
              <a:rPr lang="uk-UA" dirty="0" smtClean="0"/>
              <a:t>–</a:t>
            </a:r>
            <a:r>
              <a:rPr lang="en-US" dirty="0" smtClean="0"/>
              <a:t> loading dose 500</a:t>
            </a:r>
            <a:r>
              <a:rPr lang="uk-UA" dirty="0" smtClean="0"/>
              <a:t> </a:t>
            </a:r>
            <a:r>
              <a:rPr lang="en-US" dirty="0" err="1" smtClean="0"/>
              <a:t>mkg</a:t>
            </a:r>
            <a:r>
              <a:rPr lang="en-US" dirty="0" smtClean="0"/>
              <a:t> </a:t>
            </a:r>
            <a:r>
              <a:rPr lang="uk-UA" dirty="0" smtClean="0"/>
              <a:t>/</a:t>
            </a:r>
            <a:r>
              <a:rPr lang="en-US" dirty="0" smtClean="0"/>
              <a:t> kg  then infusion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      </a:t>
            </a:r>
            <a:r>
              <a:rPr lang="en-US" dirty="0" smtClean="0"/>
              <a:t>50 </a:t>
            </a:r>
            <a:r>
              <a:rPr lang="en-US" dirty="0" err="1" smtClean="0"/>
              <a:t>mkg</a:t>
            </a:r>
            <a:r>
              <a:rPr lang="en-US" dirty="0" smtClean="0"/>
              <a:t> </a:t>
            </a:r>
            <a:r>
              <a:rPr lang="uk-UA" dirty="0" smtClean="0"/>
              <a:t>/</a:t>
            </a:r>
            <a:r>
              <a:rPr lang="en-US" dirty="0" smtClean="0"/>
              <a:t> kg </a:t>
            </a:r>
            <a:r>
              <a:rPr lang="uk-UA" dirty="0" smtClean="0"/>
              <a:t>/</a:t>
            </a:r>
            <a:r>
              <a:rPr lang="en-US" dirty="0" smtClean="0"/>
              <a:t>min</a:t>
            </a:r>
            <a:r>
              <a:rPr lang="uk-UA" dirty="0" smtClean="0"/>
              <a:t>,</a:t>
            </a:r>
            <a:r>
              <a:rPr lang="en-US" dirty="0" smtClean="0"/>
              <a:t> (maximum 300 mg </a:t>
            </a:r>
            <a:r>
              <a:rPr lang="uk-UA" dirty="0" smtClean="0"/>
              <a:t>/ </a:t>
            </a:r>
            <a:r>
              <a:rPr lang="en-US" dirty="0" smtClean="0"/>
              <a:t>kg </a:t>
            </a:r>
            <a:r>
              <a:rPr lang="uk-UA" dirty="0" smtClean="0"/>
              <a:t>/</a:t>
            </a:r>
            <a:r>
              <a:rPr lang="en-US" dirty="0" smtClean="0"/>
              <a:t> min )                                            </a:t>
            </a:r>
            <a:endParaRPr lang="uk-UA" dirty="0" smtClean="0"/>
          </a:p>
          <a:p>
            <a:r>
              <a:rPr lang="uk-UA" dirty="0" smtClean="0"/>
              <a:t>                                            </a:t>
            </a:r>
          </a:p>
          <a:p>
            <a:r>
              <a:rPr lang="en-US" b="1" dirty="0" smtClean="0"/>
              <a:t>   Start of action</a:t>
            </a:r>
            <a:r>
              <a:rPr lang="uk-UA" b="1" dirty="0" smtClean="0"/>
              <a:t> </a:t>
            </a:r>
            <a:r>
              <a:rPr lang="uk-UA" dirty="0" smtClean="0"/>
              <a:t>– </a:t>
            </a:r>
            <a:r>
              <a:rPr lang="en-US" dirty="0"/>
              <a:t>1</a:t>
            </a:r>
            <a:r>
              <a:rPr lang="uk-UA" dirty="0" smtClean="0"/>
              <a:t>-</a:t>
            </a:r>
            <a:r>
              <a:rPr lang="en-US" dirty="0"/>
              <a:t>2</a:t>
            </a:r>
            <a:r>
              <a:rPr lang="uk-UA" dirty="0" smtClean="0"/>
              <a:t> </a:t>
            </a:r>
            <a:r>
              <a:rPr lang="en-US" dirty="0" smtClean="0"/>
              <a:t>min</a:t>
            </a:r>
            <a:endParaRPr lang="uk-UA" dirty="0" smtClean="0"/>
          </a:p>
          <a:p>
            <a:endParaRPr lang="uk-UA" b="1" dirty="0" smtClean="0"/>
          </a:p>
          <a:p>
            <a:r>
              <a:rPr lang="uk-UA" b="1" dirty="0" smtClean="0"/>
              <a:t> </a:t>
            </a:r>
            <a:r>
              <a:rPr lang="en-US" b="1" dirty="0" smtClean="0"/>
              <a:t>  Duration of action</a:t>
            </a:r>
            <a:r>
              <a:rPr lang="uk-UA" b="1" dirty="0" smtClean="0"/>
              <a:t> </a:t>
            </a:r>
            <a:r>
              <a:rPr lang="uk-UA" dirty="0" smtClean="0"/>
              <a:t>–</a:t>
            </a:r>
            <a:r>
              <a:rPr lang="en-US" dirty="0" smtClean="0"/>
              <a:t>10</a:t>
            </a:r>
            <a:r>
              <a:rPr lang="uk-UA" dirty="0" smtClean="0"/>
              <a:t>-</a:t>
            </a:r>
            <a:r>
              <a:rPr lang="en-US" dirty="0" smtClean="0"/>
              <a:t>20 min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uk-UA" b="1" dirty="0" smtClean="0"/>
              <a:t> </a:t>
            </a:r>
            <a:r>
              <a:rPr lang="en-US" b="1" dirty="0" smtClean="0"/>
              <a:t> Contraindication</a:t>
            </a:r>
            <a:r>
              <a:rPr lang="uk-UA" b="1" dirty="0" smtClean="0"/>
              <a:t> </a:t>
            </a:r>
            <a:r>
              <a:rPr lang="uk-UA" dirty="0" smtClean="0"/>
              <a:t>–</a:t>
            </a:r>
            <a:r>
              <a:rPr lang="en-US" dirty="0" smtClean="0"/>
              <a:t> do not use in patients with bronchial asthma and COPD</a:t>
            </a:r>
            <a:r>
              <a:rPr lang="uk-UA" dirty="0" smtClean="0"/>
              <a:t>,</a:t>
            </a:r>
            <a:r>
              <a:rPr lang="en-US" dirty="0" smtClean="0"/>
              <a:t> </a:t>
            </a:r>
          </a:p>
          <a:p>
            <a:r>
              <a:rPr lang="en-US" dirty="0" smtClean="0"/>
              <a:t>                                  acute systolic heart failure</a:t>
            </a:r>
            <a:r>
              <a:rPr lang="uk-UA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bradycardia</a:t>
            </a:r>
            <a:r>
              <a:rPr lang="uk-UA" dirty="0" smtClean="0"/>
              <a:t>,</a:t>
            </a:r>
            <a:r>
              <a:rPr lang="en-US" dirty="0" smtClean="0"/>
              <a:t> heart block</a:t>
            </a:r>
            <a:r>
              <a:rPr lang="uk-UA" dirty="0" smtClean="0"/>
              <a:t>,</a:t>
            </a:r>
            <a:r>
              <a:rPr lang="en-US" dirty="0" smtClean="0"/>
              <a:t> liver failure</a:t>
            </a:r>
            <a:r>
              <a:rPr lang="uk-UA" dirty="0" smtClean="0"/>
              <a:t>,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                           elimination of the drug does not depend on the function of the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 liver and kidneys </a:t>
            </a:r>
            <a:endParaRPr lang="uk-UA" dirty="0" smtClean="0"/>
          </a:p>
          <a:p>
            <a:endParaRPr lang="uk-UA" b="1" dirty="0" smtClean="0"/>
          </a:p>
          <a:p>
            <a:r>
              <a:rPr lang="en-US" b="1" dirty="0" smtClean="0"/>
              <a:t>   Side effects</a:t>
            </a:r>
            <a:r>
              <a:rPr lang="uk-UA" b="1" dirty="0" smtClean="0"/>
              <a:t> </a:t>
            </a:r>
            <a:r>
              <a:rPr lang="uk-UA" dirty="0" smtClean="0"/>
              <a:t>–</a:t>
            </a:r>
            <a:r>
              <a:rPr lang="en-US" dirty="0" smtClean="0"/>
              <a:t> </a:t>
            </a:r>
            <a:r>
              <a:rPr lang="en-US" dirty="0" err="1" smtClean="0"/>
              <a:t>bradycardia</a:t>
            </a:r>
            <a:r>
              <a:rPr lang="uk-UA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bronchospasm</a:t>
            </a:r>
            <a:r>
              <a:rPr lang="uk-UA" dirty="0" smtClean="0"/>
              <a:t>,</a:t>
            </a:r>
            <a:r>
              <a:rPr lang="en-US" dirty="0" smtClean="0"/>
              <a:t> nausea</a:t>
            </a:r>
            <a:r>
              <a:rPr lang="uk-UA" dirty="0" smtClean="0"/>
              <a:t>,</a:t>
            </a:r>
            <a:r>
              <a:rPr lang="en-US" dirty="0" smtClean="0"/>
              <a:t>  AB block</a:t>
            </a:r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>             </a:t>
            </a:r>
            <a:r>
              <a:rPr lang="en-US" b="1" dirty="0" smtClean="0"/>
              <a:t>  </a:t>
            </a:r>
            <a:r>
              <a:rPr lang="uk-UA" b="1" dirty="0" smtClean="0"/>
              <a:t> </a:t>
            </a:r>
            <a:r>
              <a:rPr lang="en-US" sz="2800" b="1" dirty="0" smtClean="0"/>
              <a:t>The main drugs for the treatment of </a:t>
            </a:r>
            <a:br>
              <a:rPr lang="en-US" sz="2800" b="1" dirty="0" smtClean="0"/>
            </a:br>
            <a:r>
              <a:rPr lang="en-US" sz="2800" b="1" dirty="0" smtClean="0"/>
              <a:t>              complicated hypertensive crises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539718" y="4422779"/>
            <a:ext cx="9067680" cy="1341000"/>
          </a:xfrm>
        </p:spPr>
        <p:txBody>
          <a:bodyPr/>
          <a:lstStyle/>
          <a:p>
            <a:r>
              <a:rPr lang="en-US" sz="2400" dirty="0" smtClean="0"/>
              <a:t>    </a:t>
            </a:r>
            <a:r>
              <a:rPr lang="uk-UA" sz="2400" dirty="0" smtClean="0"/>
              <a:t> </a:t>
            </a:r>
            <a:r>
              <a:rPr lang="en-US" sz="2400" b="1" dirty="0"/>
              <a:t> </a:t>
            </a:r>
            <a:r>
              <a:rPr lang="en-US" sz="2400" b="1" dirty="0" smtClean="0"/>
              <a:t>                            </a:t>
            </a:r>
            <a:r>
              <a:rPr lang="uk-UA" sz="2400" b="1" dirty="0" smtClean="0"/>
              <a:t>  </a:t>
            </a:r>
            <a:r>
              <a:rPr lang="en-US" sz="2400" b="1" dirty="0" err="1" smtClean="0"/>
              <a:t>Enalapril</a:t>
            </a:r>
            <a:endParaRPr lang="uk-UA" sz="2400" b="1" dirty="0" smtClean="0"/>
          </a:p>
          <a:p>
            <a:endParaRPr lang="en-US" sz="2000" dirty="0" smtClean="0"/>
          </a:p>
          <a:p>
            <a:r>
              <a:rPr lang="en-US" sz="2000" dirty="0"/>
              <a:t> </a:t>
            </a:r>
            <a:r>
              <a:rPr lang="en-US" sz="2000" dirty="0" smtClean="0"/>
              <a:t> </a:t>
            </a:r>
            <a:r>
              <a:rPr lang="en-US" sz="2000" b="1" dirty="0" smtClean="0"/>
              <a:t>Dose and method of use</a:t>
            </a:r>
            <a:r>
              <a:rPr lang="uk-UA" sz="2000" b="1" dirty="0" smtClean="0"/>
              <a:t> </a:t>
            </a:r>
            <a:r>
              <a:rPr lang="uk-UA" sz="2000" dirty="0" smtClean="0"/>
              <a:t>– </a:t>
            </a:r>
            <a:r>
              <a:rPr lang="en-US" sz="2000" dirty="0" smtClean="0"/>
              <a:t>0.62</a:t>
            </a:r>
            <a:r>
              <a:rPr lang="uk-UA" sz="2000" dirty="0" smtClean="0"/>
              <a:t>5</a:t>
            </a:r>
            <a:r>
              <a:rPr lang="en-US" sz="2000" dirty="0" smtClean="0"/>
              <a:t>-1.25</a:t>
            </a:r>
            <a:r>
              <a:rPr lang="uk-UA" sz="2000" dirty="0" smtClean="0"/>
              <a:t> </a:t>
            </a:r>
            <a:r>
              <a:rPr lang="en-US" sz="2000" dirty="0" smtClean="0"/>
              <a:t>mg</a:t>
            </a:r>
            <a:r>
              <a:rPr lang="uk-UA" sz="2000" dirty="0" smtClean="0"/>
              <a:t> </a:t>
            </a:r>
            <a:r>
              <a:rPr lang="en-US" sz="2000" dirty="0" smtClean="0"/>
              <a:t>in 5</a:t>
            </a:r>
            <a:r>
              <a:rPr lang="uk-UA" sz="2000" dirty="0" smtClean="0"/>
              <a:t> </a:t>
            </a:r>
            <a:r>
              <a:rPr lang="en-US" sz="2000" dirty="0" smtClean="0"/>
              <a:t>minutes every 4-6 hours</a:t>
            </a:r>
            <a:r>
              <a:rPr lang="uk-UA" sz="2000" dirty="0" smtClean="0"/>
              <a:t>,</a:t>
            </a:r>
            <a:endParaRPr lang="en-US" sz="2000" dirty="0" smtClean="0"/>
          </a:p>
          <a:p>
            <a:r>
              <a:rPr lang="en-US" sz="2000" dirty="0"/>
              <a:t> </a:t>
            </a:r>
            <a:r>
              <a:rPr lang="en-US" sz="2000" dirty="0" smtClean="0"/>
              <a:t>                                              </a:t>
            </a:r>
            <a:r>
              <a:rPr lang="uk-UA" sz="2000" dirty="0" smtClean="0"/>
              <a:t> </a:t>
            </a:r>
            <a:r>
              <a:rPr lang="en-US" sz="2000" dirty="0" smtClean="0"/>
              <a:t>increasing the dose by 1.25</a:t>
            </a:r>
            <a:r>
              <a:rPr lang="uk-UA" sz="2000" dirty="0" smtClean="0"/>
              <a:t> м</a:t>
            </a:r>
            <a:r>
              <a:rPr lang="en-US" sz="2000" dirty="0" smtClean="0"/>
              <a:t>g</a:t>
            </a:r>
            <a:r>
              <a:rPr lang="uk-UA" sz="2000" dirty="0" smtClean="0"/>
              <a:t> </a:t>
            </a:r>
            <a:r>
              <a:rPr lang="en-US" sz="2000" dirty="0" smtClean="0"/>
              <a:t>to a maximum of </a:t>
            </a:r>
            <a:endParaRPr lang="uk-UA" sz="2000" dirty="0" smtClean="0"/>
          </a:p>
          <a:p>
            <a:r>
              <a:rPr lang="uk-UA" sz="2000" dirty="0" smtClean="0"/>
              <a:t>                                                </a:t>
            </a:r>
            <a:r>
              <a:rPr lang="en-US" sz="2000" dirty="0" smtClean="0"/>
              <a:t>5 mg </a:t>
            </a:r>
            <a:r>
              <a:rPr lang="en-US" sz="2000" dirty="0" smtClean="0"/>
              <a:t>every 6 hours</a:t>
            </a:r>
            <a:endParaRPr lang="uk-UA" sz="2000" dirty="0" smtClean="0"/>
          </a:p>
          <a:p>
            <a:r>
              <a:rPr lang="uk-UA" sz="2000" dirty="0" smtClean="0"/>
              <a:t>                                                   </a:t>
            </a:r>
            <a:endParaRPr lang="uk-UA" sz="2000" b="1" dirty="0" smtClean="0"/>
          </a:p>
          <a:p>
            <a:r>
              <a:rPr lang="uk-UA" sz="2000" b="1" dirty="0" smtClean="0"/>
              <a:t>  </a:t>
            </a:r>
            <a:r>
              <a:rPr lang="en-US" sz="2000" b="1" dirty="0" smtClean="0"/>
              <a:t>Start of action</a:t>
            </a:r>
            <a:r>
              <a:rPr lang="uk-UA" sz="2000" b="1" dirty="0" smtClean="0"/>
              <a:t> </a:t>
            </a:r>
            <a:r>
              <a:rPr lang="uk-UA" sz="2000" dirty="0" smtClean="0"/>
              <a:t>– </a:t>
            </a:r>
            <a:r>
              <a:rPr lang="en-US" sz="2000" dirty="0" smtClean="0"/>
              <a:t>15</a:t>
            </a:r>
            <a:r>
              <a:rPr lang="uk-UA" sz="2000" dirty="0" smtClean="0"/>
              <a:t>-</a:t>
            </a:r>
            <a:r>
              <a:rPr lang="en-US" sz="2000" dirty="0" smtClean="0"/>
              <a:t>30</a:t>
            </a:r>
            <a:r>
              <a:rPr lang="uk-UA" sz="2000" dirty="0" smtClean="0"/>
              <a:t> </a:t>
            </a:r>
            <a:r>
              <a:rPr lang="en-US" sz="2000" dirty="0" smtClean="0"/>
              <a:t>min</a:t>
            </a:r>
            <a:endParaRPr lang="uk-UA" sz="2000" dirty="0" smtClean="0"/>
          </a:p>
          <a:p>
            <a:endParaRPr lang="uk-UA" sz="2000" b="1" dirty="0" smtClean="0"/>
          </a:p>
          <a:p>
            <a:r>
              <a:rPr lang="uk-UA" sz="2000" b="1" dirty="0" smtClean="0"/>
              <a:t>  </a:t>
            </a:r>
            <a:r>
              <a:rPr lang="en-US" sz="2000" b="1" dirty="0" smtClean="0"/>
              <a:t>Duration of action</a:t>
            </a:r>
            <a:r>
              <a:rPr lang="uk-UA" sz="2000" b="1" dirty="0" smtClean="0"/>
              <a:t> </a:t>
            </a:r>
            <a:r>
              <a:rPr lang="uk-UA" sz="2000" dirty="0" smtClean="0"/>
              <a:t>– </a:t>
            </a:r>
            <a:r>
              <a:rPr lang="en-US" sz="2000" dirty="0" smtClean="0"/>
              <a:t>12</a:t>
            </a:r>
            <a:r>
              <a:rPr lang="uk-UA" sz="2000" dirty="0" smtClean="0"/>
              <a:t>-</a:t>
            </a:r>
            <a:r>
              <a:rPr lang="en-US" sz="2000" dirty="0" smtClean="0"/>
              <a:t> 24 hours</a:t>
            </a:r>
          </a:p>
          <a:p>
            <a:endParaRPr lang="en-US" sz="2000" dirty="0"/>
          </a:p>
          <a:p>
            <a:r>
              <a:rPr lang="en-US" sz="2000" dirty="0" smtClean="0"/>
              <a:t> </a:t>
            </a:r>
            <a:r>
              <a:rPr lang="uk-UA" sz="2000" b="1" dirty="0" smtClean="0"/>
              <a:t> </a:t>
            </a:r>
            <a:r>
              <a:rPr lang="en-US" sz="2000" b="1" dirty="0" smtClean="0"/>
              <a:t>Contraindication</a:t>
            </a:r>
            <a:r>
              <a:rPr lang="uk-UA" sz="2000" b="1" dirty="0" smtClean="0"/>
              <a:t> </a:t>
            </a:r>
            <a:r>
              <a:rPr lang="uk-UA" sz="2000" dirty="0" smtClean="0"/>
              <a:t>– </a:t>
            </a:r>
            <a:r>
              <a:rPr lang="en-US" sz="2000" dirty="0" smtClean="0"/>
              <a:t>contraindicated in  pregnancy</a:t>
            </a:r>
            <a:r>
              <a:rPr lang="uk-UA" sz="2000" dirty="0" smtClean="0"/>
              <a:t>,</a:t>
            </a:r>
            <a:r>
              <a:rPr lang="en-US" sz="2000" dirty="0" smtClean="0"/>
              <a:t> acute kidney  failure</a:t>
            </a:r>
            <a:r>
              <a:rPr lang="uk-UA" sz="2000" dirty="0" smtClean="0"/>
              <a:t>,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                                   renal artery </a:t>
            </a:r>
            <a:r>
              <a:rPr lang="en-US" sz="2000" dirty="0" err="1" smtClean="0"/>
              <a:t>stenosis</a:t>
            </a:r>
            <a:r>
              <a:rPr lang="uk-UA" sz="2000" dirty="0"/>
              <a:t>,</a:t>
            </a:r>
            <a:r>
              <a:rPr lang="en-US" sz="2000" dirty="0" smtClean="0"/>
              <a:t> not recommended for acute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                           </a:t>
            </a:r>
            <a:r>
              <a:rPr lang="en-US" sz="2000" dirty="0" smtClean="0"/>
              <a:t> </a:t>
            </a:r>
            <a:r>
              <a:rPr lang="en-US" sz="2000" dirty="0" err="1" smtClean="0"/>
              <a:t>miocardial</a:t>
            </a:r>
            <a:r>
              <a:rPr lang="en-US" sz="2000" dirty="0" smtClean="0"/>
              <a:t> infarction.</a:t>
            </a:r>
            <a:endParaRPr lang="uk-UA" sz="2000" dirty="0" smtClean="0"/>
          </a:p>
          <a:p>
            <a:endParaRPr lang="uk-UA" sz="2000" dirty="0"/>
          </a:p>
          <a:p>
            <a:r>
              <a:rPr lang="uk-UA" sz="2000" dirty="0" smtClean="0"/>
              <a:t>  </a:t>
            </a:r>
            <a:r>
              <a:rPr lang="en-US" sz="2000" b="1" dirty="0" smtClean="0"/>
              <a:t>Side effects</a:t>
            </a:r>
            <a:r>
              <a:rPr lang="uk-UA" sz="2000" b="1" dirty="0" smtClean="0"/>
              <a:t> </a:t>
            </a:r>
            <a:r>
              <a:rPr lang="uk-UA" sz="2000" dirty="0" smtClean="0"/>
              <a:t>–</a:t>
            </a:r>
            <a:r>
              <a:rPr lang="en-US" sz="2000" dirty="0" smtClean="0"/>
              <a:t> dizziness</a:t>
            </a:r>
            <a:r>
              <a:rPr lang="uk-UA" sz="2000" dirty="0" smtClean="0"/>
              <a:t>,</a:t>
            </a:r>
            <a:r>
              <a:rPr lang="en-US" sz="2000" dirty="0" smtClean="0"/>
              <a:t> headache</a:t>
            </a:r>
            <a:r>
              <a:rPr lang="uk-UA" sz="2000" dirty="0" smtClean="0"/>
              <a:t>,</a:t>
            </a:r>
            <a:r>
              <a:rPr lang="en-US" sz="2000" dirty="0" smtClean="0"/>
              <a:t> hypotension </a:t>
            </a:r>
            <a:r>
              <a:rPr lang="uk-UA" sz="2000" dirty="0" smtClean="0"/>
              <a:t> </a:t>
            </a:r>
            <a:endParaRPr lang="uk-UA" sz="2000" b="1" dirty="0" smtClean="0"/>
          </a:p>
          <a:p>
            <a:r>
              <a:rPr lang="uk-UA" sz="2000" dirty="0" smtClean="0"/>
              <a:t> </a:t>
            </a:r>
            <a:endParaRPr lang="en-US" sz="2000" dirty="0" smtClean="0"/>
          </a:p>
          <a:p>
            <a:endParaRPr lang="uk-UA" sz="2000" dirty="0" smtClean="0"/>
          </a:p>
          <a:p>
            <a:r>
              <a:rPr lang="uk-UA" sz="2000" dirty="0" smtClean="0"/>
              <a:t>  </a:t>
            </a:r>
            <a:r>
              <a:rPr lang="uk-UA" b="1" dirty="0" smtClean="0"/>
              <a:t>  </a:t>
            </a:r>
            <a:endParaRPr lang="uk-UA" b="1" dirty="0" smtClean="0"/>
          </a:p>
          <a:p>
            <a:r>
              <a:rPr lang="uk-UA" b="1" dirty="0" smtClean="0"/>
              <a:t>   </a:t>
            </a:r>
            <a:endParaRPr lang="ru-RU" dirty="0" smtClean="0"/>
          </a:p>
          <a:p>
            <a:r>
              <a:rPr lang="uk-UA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6247</TotalTime>
  <Words>3640</Words>
  <Application>Microsoft Office PowerPoint</Application>
  <PresentationFormat>Произвольный</PresentationFormat>
  <Paragraphs>608</Paragraphs>
  <Slides>33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Office Theme</vt:lpstr>
      <vt:lpstr>Слайд 1</vt:lpstr>
      <vt:lpstr>                               Patient N. </vt:lpstr>
      <vt:lpstr>                  Definition of hypertensive crisis                         </vt:lpstr>
      <vt:lpstr>Слайд 4</vt:lpstr>
      <vt:lpstr>            Mechanisms of development of hypertensive crisis complications </vt:lpstr>
      <vt:lpstr>          Classification of hypertensive crises  </vt:lpstr>
      <vt:lpstr>          Symptoms of hypertensive crises</vt:lpstr>
      <vt:lpstr>            Hypertensive crisis management algorithm          Clarification of the preliminary cause of high blood pressure</vt:lpstr>
      <vt:lpstr>           Signs of uncontrolled blood pressure during a                              hypertensive crisis</vt:lpstr>
      <vt:lpstr>                                 Patient N.   </vt:lpstr>
      <vt:lpstr>                               Patient N.  </vt:lpstr>
      <vt:lpstr>                                        Patient N.   </vt:lpstr>
      <vt:lpstr>                                  Patient N.    </vt:lpstr>
      <vt:lpstr>                            Treatment of hypertensive crisis</vt:lpstr>
      <vt:lpstr>                   The rate of blood pressure reduction</vt:lpstr>
      <vt:lpstr>        Differentiated  approach to the treatment of patients                   with complicated hypertensive crisis     </vt:lpstr>
      <vt:lpstr>  Differentiated  approach to the treatment of patients                   with complicated hypertensive crisis  </vt:lpstr>
      <vt:lpstr> Differentiated  approach to the treatment of patients                   with complicated hypertensive crisis       </vt:lpstr>
      <vt:lpstr> Differentiated  approach to the treatment of patients                   with complicated hypertensive crisis</vt:lpstr>
      <vt:lpstr>      Differentiated  approach to the treatment of patients                       with complicated hypertensive crisis   </vt:lpstr>
      <vt:lpstr>     Differentiated  approach to the treatment of patients                       with complicated hypertensive crisis  </vt:lpstr>
      <vt:lpstr>     Differentiated  approach to the treatment of patients                       with complicated hypertensive crisis       </vt:lpstr>
      <vt:lpstr> Differentiated  approach to the treatment of patients                with complicated hypertensive crisis     </vt:lpstr>
      <vt:lpstr>    Differentiated  approach to the treatment of patients                with complicated hypertensive crisis </vt:lpstr>
      <vt:lpstr>     Differentiated  approach to the treatment of patients                    with complicated hypertensive crisis </vt:lpstr>
      <vt:lpstr>                                 Patient N.  </vt:lpstr>
      <vt:lpstr>                                               Пацієнт Н.</vt:lpstr>
      <vt:lpstr>                The main drugs for the treatment of                complicated hypertensive crises  </vt:lpstr>
      <vt:lpstr>                The main drugs for the treatment of                complicated hypertensive crises  </vt:lpstr>
      <vt:lpstr>                 The main drugs for the treatment of                complicated hypertensive crises  </vt:lpstr>
      <vt:lpstr>          The main drugs for the treatment of                complicated hypertensive crises  </vt:lpstr>
      <vt:lpstr>               The main drugs for the treatment of                complicated hypertensive crises </vt:lpstr>
      <vt:lpstr>                 The main drugs for the treatment of                complicated hypertensive crises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STOMACH DYSPEPSIA. CHRONIC GASTRITIS. ULCER DISEASE AND OTHERS ULCERS OF STOMACH AND DUODENUM</dc:title>
  <dc:creator>Елена Хижняк</dc:creator>
  <cp:lastModifiedBy>Windows User</cp:lastModifiedBy>
  <cp:revision>780</cp:revision>
  <dcterms:modified xsi:type="dcterms:W3CDTF">2023-10-15T19:07:13Z</dcterms:modified>
  <dc:language>uk-UA</dc:language>
</cp:coreProperties>
</file>