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1"/>
  </p:notesMasterIdLst>
  <p:sldIdLst>
    <p:sldId id="256" r:id="rId2"/>
    <p:sldId id="258" r:id="rId3"/>
    <p:sldId id="274" r:id="rId4"/>
    <p:sldId id="261" r:id="rId5"/>
    <p:sldId id="262" r:id="rId6"/>
    <p:sldId id="263" r:id="rId7"/>
    <p:sldId id="275" r:id="rId8"/>
    <p:sldId id="276" r:id="rId9"/>
    <p:sldId id="277" r:id="rId10"/>
    <p:sldId id="265" r:id="rId11"/>
    <p:sldId id="266" r:id="rId12"/>
    <p:sldId id="278" r:id="rId13"/>
    <p:sldId id="267" r:id="rId14"/>
    <p:sldId id="279" r:id="rId15"/>
    <p:sldId id="268" r:id="rId16"/>
    <p:sldId id="281" r:id="rId17"/>
    <p:sldId id="280" r:id="rId18"/>
    <p:sldId id="282" r:id="rId19"/>
    <p:sldId id="260" r:id="rId2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71B54-84D1-49D5-BFCC-D1645C98BBC7}" type="datetimeFigureOut">
              <a:rPr lang="uk-UA" smtClean="0"/>
              <a:pPr/>
              <a:t>02.11.2023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E1159-4152-48CC-ADCD-92D86454BD58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E1159-4152-48CC-ADCD-92D86454BD58}" type="slidenum">
              <a:rPr lang="uk-UA" smtClean="0"/>
              <a:pPr/>
              <a:t>2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9" name="Пі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28" name="Місце для дати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2FE0801D-C89F-4D5E-846B-F3705DC8805F}" type="datetimeFigureOut">
              <a:rPr lang="uk-UA" smtClean="0"/>
              <a:pPr/>
              <a:t>02.11.2023</a:t>
            </a:fld>
            <a:endParaRPr lang="uk-UA"/>
          </a:p>
        </p:txBody>
      </p:sp>
      <p:sp>
        <p:nvSpPr>
          <p:cNvPr id="17" name="Місце для нижнього колонтитула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uk-UA"/>
          </a:p>
        </p:txBody>
      </p:sp>
      <p:sp>
        <p:nvSpPr>
          <p:cNvPr id="29" name="Місце для номера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1" name="Прямокут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кут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кут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кут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02.11.2023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Місце для вмісту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FE0801D-C89F-4D5E-846B-F3705DC8805F}" type="datetimeFigureOut">
              <a:rPr lang="uk-UA" smtClean="0"/>
              <a:pPr/>
              <a:t>02.11.2023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Прямокут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кут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02.11.2023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Місце для вмісту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02.11.2023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3" name="Місце для вмісту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02.11.2023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6" name="Рівнобедрений трикут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02.11.2023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5" name="Пряма сполучна ліні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івнобедрений трикут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02.11.2023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Пряма сполучна ліні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 сполучна ліні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івнобедрений трикут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Місце для вмісту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uk-UA" smtClean="0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02.11.2023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Пряма сполучна ліні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івнобедрений трикут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кут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02.11.2023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02.11.2023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Пряма сполучна ліні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івнобедрений трикут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Місце для заголовка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3" name="Місце для тексту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14" name="Місце для дати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FE0801D-C89F-4D5E-846B-F3705DC8805F}" type="datetimeFigureOut">
              <a:rPr lang="uk-UA" smtClean="0"/>
              <a:pPr/>
              <a:t>02.11.2023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Місце для номера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8" name="Пряма сполучна ліні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 сполучна ліні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івнобедрений трикут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3286124"/>
            <a:ext cx="7143800" cy="1000132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/>
              <a:t>Emergency conditions in cardiovascular diseases.  Treatment algorithm for a patient with suspected acute </a:t>
            </a:r>
            <a:r>
              <a:rPr lang="en-US" sz="2400" b="1" dirty="0" err="1" smtClean="0"/>
              <a:t>pericarditis</a:t>
            </a:r>
            <a:r>
              <a:rPr lang="en-US" sz="2400" b="1" dirty="0" smtClean="0"/>
              <a:t> and</a:t>
            </a:r>
            <a:r>
              <a:rPr lang="uk-UA" sz="2400" b="1" dirty="0" smtClean="0"/>
              <a:t>/</a:t>
            </a:r>
            <a:r>
              <a:rPr lang="en-US" sz="2400" b="1" dirty="0" smtClean="0"/>
              <a:t>or cardiac </a:t>
            </a:r>
            <a:r>
              <a:rPr lang="en-US" sz="2400" b="1" dirty="0" err="1" smtClean="0"/>
              <a:t>tamponade</a:t>
            </a:r>
            <a:r>
              <a:rPr lang="uk-UA" sz="2400" b="1" dirty="0" smtClean="0"/>
              <a:t>. </a:t>
            </a:r>
            <a:endParaRPr lang="uk-UA" sz="2400" b="1" dirty="0"/>
          </a:p>
        </p:txBody>
      </p:sp>
      <p:sp>
        <p:nvSpPr>
          <p:cNvPr id="4" name="Прямокутник 3"/>
          <p:cNvSpPr/>
          <p:nvPr/>
        </p:nvSpPr>
        <p:spPr>
          <a:xfrm>
            <a:off x="1142977" y="857232"/>
            <a:ext cx="72757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Odesa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National Medical University</a:t>
            </a: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Department of Internal Medicine 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3631678" y="5214950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Arial" pitchFamily="34" charset="0"/>
                <a:cs typeface="Arial" pitchFamily="34" charset="0"/>
              </a:rPr>
              <a:t>2023-2024 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 smtClean="0"/>
              <a:t>34-</a:t>
            </a:r>
            <a:r>
              <a:rPr lang="en-US" dirty="0" smtClean="0"/>
              <a:t>year-old patient complains of medium intensity aching character pain in the area of the heart </a:t>
            </a:r>
            <a:r>
              <a:rPr lang="uk-UA" dirty="0" smtClean="0"/>
              <a:t>,</a:t>
            </a:r>
            <a:r>
              <a:rPr lang="en-US" dirty="0" smtClean="0"/>
              <a:t>pain intensity changes with the patient`s body position.</a:t>
            </a:r>
            <a:endParaRPr lang="uk-UA" dirty="0" smtClean="0"/>
          </a:p>
          <a:p>
            <a:r>
              <a:rPr lang="en-US" dirty="0" smtClean="0"/>
              <a:t>The patient fell ill </a:t>
            </a:r>
            <a:r>
              <a:rPr lang="uk-UA" dirty="0" smtClean="0"/>
              <a:t>5 </a:t>
            </a:r>
            <a:r>
              <a:rPr lang="en-US" dirty="0" smtClean="0"/>
              <a:t>days ago</a:t>
            </a:r>
            <a:r>
              <a:rPr lang="uk-UA" dirty="0" smtClean="0"/>
              <a:t>,</a:t>
            </a:r>
            <a:r>
              <a:rPr lang="en-US" dirty="0" smtClean="0"/>
              <a:t> when the symptoms of a cold and sore throat appeared</a:t>
            </a:r>
            <a:r>
              <a:rPr lang="uk-UA" dirty="0" smtClean="0"/>
              <a:t>,</a:t>
            </a:r>
            <a:r>
              <a:rPr lang="en-US" dirty="0" smtClean="0"/>
              <a:t> fever up to</a:t>
            </a:r>
            <a:r>
              <a:rPr lang="uk-UA" dirty="0" smtClean="0"/>
              <a:t> 37,6 °С. </a:t>
            </a:r>
            <a:r>
              <a:rPr lang="en-US" dirty="0" smtClean="0"/>
              <a:t>The patient was treated with </a:t>
            </a:r>
            <a:r>
              <a:rPr lang="en-US" dirty="0" err="1" smtClean="0"/>
              <a:t>paracetamol</a:t>
            </a:r>
            <a:r>
              <a:rPr lang="uk-UA" dirty="0" smtClean="0"/>
              <a:t>, </a:t>
            </a:r>
            <a:r>
              <a:rPr lang="en-US" dirty="0" err="1" smtClean="0"/>
              <a:t>decatilene</a:t>
            </a:r>
            <a:r>
              <a:rPr lang="uk-UA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naphthyzinum</a:t>
            </a:r>
            <a:r>
              <a:rPr lang="uk-UA" dirty="0" smtClean="0"/>
              <a:t>.</a:t>
            </a:r>
          </a:p>
          <a:p>
            <a:r>
              <a:rPr lang="en-US" dirty="0" smtClean="0"/>
              <a:t>On the </a:t>
            </a:r>
            <a:r>
              <a:rPr lang="uk-UA" dirty="0" smtClean="0"/>
              <a:t>4</a:t>
            </a:r>
            <a:r>
              <a:rPr lang="en-US" baseline="30000" dirty="0" err="1" smtClean="0"/>
              <a:t>th</a:t>
            </a:r>
            <a:r>
              <a:rPr lang="en-US" dirty="0" smtClean="0"/>
              <a:t> day of illness the patient developed pain in the heart area.</a:t>
            </a:r>
            <a:endParaRPr lang="uk-UA" dirty="0" smtClean="0"/>
          </a:p>
          <a:p>
            <a:r>
              <a:rPr lang="en-US" dirty="0" smtClean="0"/>
              <a:t>Physical examination results</a:t>
            </a:r>
            <a:r>
              <a:rPr lang="uk-UA" dirty="0" smtClean="0"/>
              <a:t>: </a:t>
            </a:r>
            <a:r>
              <a:rPr lang="en-US" dirty="0" smtClean="0"/>
              <a:t>body temperature</a:t>
            </a:r>
            <a:r>
              <a:rPr lang="uk-UA" dirty="0" smtClean="0"/>
              <a:t> – 37,0 °С, </a:t>
            </a:r>
            <a:r>
              <a:rPr lang="en-US" dirty="0" smtClean="0"/>
              <a:t>the patient has pain during palpation of the </a:t>
            </a:r>
            <a:r>
              <a:rPr lang="en-US" dirty="0" err="1" smtClean="0"/>
              <a:t>precordial</a:t>
            </a:r>
            <a:r>
              <a:rPr lang="en-US" dirty="0" smtClean="0"/>
              <a:t> region</a:t>
            </a:r>
            <a:r>
              <a:rPr lang="uk-UA" dirty="0" smtClean="0"/>
              <a:t>, </a:t>
            </a:r>
            <a:r>
              <a:rPr lang="en-US" dirty="0" smtClean="0"/>
              <a:t>pericardial friction rub during cardiac auscultation  BP </a:t>
            </a:r>
            <a:r>
              <a:rPr lang="uk-UA" dirty="0" smtClean="0"/>
              <a:t>– 110/80 </a:t>
            </a:r>
            <a:r>
              <a:rPr lang="en-US" dirty="0" smtClean="0"/>
              <a:t>mm Hg</a:t>
            </a:r>
            <a:r>
              <a:rPr lang="uk-UA" dirty="0" smtClean="0"/>
              <a:t>, </a:t>
            </a:r>
            <a:r>
              <a:rPr lang="en-US" dirty="0" smtClean="0"/>
              <a:t>heart rate</a:t>
            </a:r>
            <a:r>
              <a:rPr lang="uk-UA" dirty="0" smtClean="0"/>
              <a:t> – 92 </a:t>
            </a:r>
            <a:r>
              <a:rPr lang="en-US" dirty="0" smtClean="0"/>
              <a:t>in           1 minute</a:t>
            </a:r>
            <a:r>
              <a:rPr lang="uk-UA" dirty="0" smtClean="0"/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 criteria for acute </a:t>
            </a:r>
            <a:r>
              <a:rPr lang="en-US" dirty="0" err="1" smtClean="0"/>
              <a:t>pericarditis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                        </a:t>
            </a:r>
            <a:r>
              <a:rPr lang="en-US" sz="2000" dirty="0" smtClean="0"/>
              <a:t>2 signs or more</a:t>
            </a:r>
          </a:p>
          <a:p>
            <a:pPr>
              <a:buNone/>
            </a:pPr>
            <a:r>
              <a:rPr lang="en-US" sz="1800" dirty="0" smtClean="0"/>
              <a:t>  + pain in the area of the heard</a:t>
            </a:r>
            <a:r>
              <a:rPr lang="uk-UA" sz="1800" dirty="0" smtClean="0"/>
              <a:t>,</a:t>
            </a:r>
            <a:r>
              <a:rPr lang="en-US" sz="1800" dirty="0" smtClean="0"/>
              <a:t> which varies with body position</a:t>
            </a:r>
          </a:p>
          <a:p>
            <a:pPr>
              <a:buNone/>
            </a:pPr>
            <a:r>
              <a:rPr lang="en-US" sz="1800" dirty="0" smtClean="0"/>
              <a:t>  + pericardial friction rub</a:t>
            </a:r>
          </a:p>
          <a:p>
            <a:pPr>
              <a:buNone/>
            </a:pPr>
            <a:r>
              <a:rPr lang="en-US" sz="1800" dirty="0" smtClean="0"/>
              <a:t>  - typical ECG changes (elevation ST segment and</a:t>
            </a:r>
            <a:r>
              <a:rPr lang="uk-UA" sz="1800" dirty="0" smtClean="0"/>
              <a:t>/</a:t>
            </a:r>
            <a:r>
              <a:rPr lang="en-US" sz="1800" dirty="0" smtClean="0"/>
              <a:t>or depression PR segment  </a:t>
            </a:r>
          </a:p>
          <a:p>
            <a:pPr>
              <a:buNone/>
            </a:pPr>
            <a:r>
              <a:rPr lang="en-US" sz="1800" dirty="0" smtClean="0"/>
              <a:t>  - </a:t>
            </a:r>
            <a:r>
              <a:rPr lang="en-US" sz="1800" dirty="0" err="1" smtClean="0"/>
              <a:t>EchoCG</a:t>
            </a:r>
            <a:r>
              <a:rPr lang="en-US" sz="1800" dirty="0" smtClean="0"/>
              <a:t> (new </a:t>
            </a:r>
            <a:r>
              <a:rPr lang="en-US" sz="1800" dirty="0" err="1" smtClean="0"/>
              <a:t>exudative</a:t>
            </a:r>
            <a:r>
              <a:rPr lang="en-US" sz="1800" dirty="0" smtClean="0"/>
              <a:t> </a:t>
            </a:r>
            <a:r>
              <a:rPr lang="en-US" sz="1800" dirty="0" err="1" smtClean="0"/>
              <a:t>pericarditis</a:t>
            </a:r>
            <a:r>
              <a:rPr lang="en-US" sz="1800" dirty="0" smtClean="0"/>
              <a:t>)</a:t>
            </a:r>
          </a:p>
          <a:p>
            <a:pPr>
              <a:buNone/>
            </a:pPr>
            <a:r>
              <a:rPr lang="en-US" sz="2000" dirty="0" smtClean="0"/>
              <a:t>             |                                                                             |</a:t>
            </a:r>
          </a:p>
          <a:p>
            <a:pPr>
              <a:buNone/>
            </a:pPr>
            <a:r>
              <a:rPr lang="en-US" sz="2000" dirty="0" smtClean="0"/>
              <a:t>  </a:t>
            </a:r>
            <a:r>
              <a:rPr lang="en-US" sz="1800" dirty="0" smtClean="0"/>
              <a:t>Signs are determined                                   signs are not determined  or it is</a:t>
            </a:r>
          </a:p>
          <a:p>
            <a:pPr>
              <a:buNone/>
            </a:pPr>
            <a:r>
              <a:rPr lang="en-US" sz="1800" dirty="0" smtClean="0"/>
              <a:t>                                                                          difficult to unambiguously interpret them</a:t>
            </a:r>
          </a:p>
          <a:p>
            <a:pPr>
              <a:buNone/>
            </a:pPr>
            <a:r>
              <a:rPr lang="en-US" sz="2000" dirty="0" smtClean="0"/>
              <a:t>          |                        |                                   |                               |</a:t>
            </a:r>
          </a:p>
          <a:p>
            <a:pPr>
              <a:buNone/>
            </a:pPr>
            <a:r>
              <a:rPr lang="en-US" sz="1800" dirty="0" err="1" smtClean="0"/>
              <a:t>Myopericarditis</a:t>
            </a:r>
            <a:r>
              <a:rPr lang="en-US" sz="1800" dirty="0" smtClean="0"/>
              <a:t>          Acute </a:t>
            </a:r>
            <a:r>
              <a:rPr lang="en-US" sz="1800" dirty="0" err="1" smtClean="0"/>
              <a:t>pericarditis</a:t>
            </a:r>
            <a:r>
              <a:rPr lang="en-US" sz="1800" dirty="0" smtClean="0"/>
              <a:t>     Magnetic resonance      Consider an</a:t>
            </a:r>
          </a:p>
          <a:p>
            <a:pPr>
              <a:buNone/>
            </a:pPr>
            <a:r>
              <a:rPr lang="en-US" sz="1800" dirty="0" smtClean="0"/>
              <a:t>Increased </a:t>
            </a:r>
            <a:r>
              <a:rPr lang="en-US" sz="1800" dirty="0" err="1" smtClean="0"/>
              <a:t>Troponin</a:t>
            </a:r>
            <a:r>
              <a:rPr lang="en-US" sz="1800" dirty="0" smtClean="0"/>
              <a:t> I                                      imaging of the heart      alternative </a:t>
            </a:r>
          </a:p>
          <a:p>
            <a:pPr>
              <a:buNone/>
            </a:pPr>
            <a:r>
              <a:rPr lang="en-US" sz="1800" dirty="0" smtClean="0"/>
              <a:t>Decreased LV function                                   (thickening of the            diagnosis</a:t>
            </a:r>
          </a:p>
          <a:p>
            <a:pPr>
              <a:buNone/>
            </a:pPr>
            <a:r>
              <a:rPr lang="en-US" sz="1800" dirty="0" smtClean="0"/>
              <a:t>                                                                            pericardium)</a:t>
            </a:r>
          </a:p>
          <a:p>
            <a:pPr>
              <a:buNone/>
            </a:pPr>
            <a:r>
              <a:rPr lang="en-US" sz="1800" dirty="0" smtClean="0"/>
              <a:t>                                                                                    |</a:t>
            </a:r>
          </a:p>
          <a:p>
            <a:pPr>
              <a:buNone/>
            </a:pPr>
            <a:r>
              <a:rPr lang="en-US" sz="1800" dirty="0" smtClean="0"/>
              <a:t>                                                                            Acute </a:t>
            </a:r>
            <a:r>
              <a:rPr lang="en-US" sz="1800" dirty="0" err="1" smtClean="0"/>
              <a:t>pericarditis</a:t>
            </a:r>
            <a:r>
              <a:rPr lang="en-US" sz="1800" dirty="0" smtClean="0"/>
              <a:t>       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ерикардит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7485" y="1785926"/>
            <a:ext cx="7796481" cy="3500462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57152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Patient M</a:t>
            </a:r>
            <a:r>
              <a:rPr lang="uk-UA" dirty="0" smtClean="0">
                <a:solidFill>
                  <a:srgbClr val="002060"/>
                </a:solidFill>
              </a:rPr>
              <a:t>,</a:t>
            </a:r>
            <a:r>
              <a:rPr lang="en-US" dirty="0" smtClean="0">
                <a:solidFill>
                  <a:srgbClr val="002060"/>
                </a:solidFill>
              </a:rPr>
              <a:t> ECG</a:t>
            </a:r>
            <a:endParaRPr lang="uk-UA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64295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Patient M</a:t>
            </a:r>
            <a:r>
              <a:rPr lang="uk-UA" dirty="0" smtClean="0">
                <a:solidFill>
                  <a:srgbClr val="002060"/>
                </a:solidFill>
              </a:rPr>
              <a:t>,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EchoCG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21506" name="AutoShape 2" descr="УЛЬТРАЗВУКОВАЯ СЕМИОТИКА И ДИАГНОСТИКА В КАРДИОЛОГИИ ДЕТСКОГО ВОЗРАС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1510" name="Picture 6" descr="Перикардиты - Стр 2"/>
          <p:cNvPicPr>
            <a:picLocks noChangeAspect="1" noChangeArrowheads="1"/>
          </p:cNvPicPr>
          <p:nvPr/>
        </p:nvPicPr>
        <p:blipFill>
          <a:blip r:embed="rId2"/>
          <a:srcRect r="50807"/>
          <a:stretch>
            <a:fillRect/>
          </a:stretch>
        </p:blipFill>
        <p:spPr bwMode="auto">
          <a:xfrm>
            <a:off x="785786" y="1367174"/>
            <a:ext cx="5143536" cy="4490718"/>
          </a:xfrm>
          <a:prstGeom prst="rect">
            <a:avLst/>
          </a:prstGeom>
          <a:noFill/>
        </p:spPr>
      </p:pic>
      <p:pic>
        <p:nvPicPr>
          <p:cNvPr id="21514" name="Picture 10" descr="Глава 2. Стандартные эхокардиографические позици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2643182"/>
            <a:ext cx="2286015" cy="2286016"/>
          </a:xfrm>
          <a:prstGeom prst="rect">
            <a:avLst/>
          </a:prstGeom>
          <a:noFill/>
        </p:spPr>
      </p:pic>
      <p:sp>
        <p:nvSpPr>
          <p:cNvPr id="9" name="Прямокутник 8"/>
          <p:cNvSpPr/>
          <p:nvPr/>
        </p:nvSpPr>
        <p:spPr>
          <a:xfrm>
            <a:off x="7262696" y="4988494"/>
            <a:ext cx="4812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</a:rPr>
              <a:t>N</a:t>
            </a:r>
            <a:endParaRPr lang="uk-UA" sz="3200" dirty="0"/>
          </a:p>
        </p:txBody>
      </p:sp>
      <p:sp>
        <p:nvSpPr>
          <p:cNvPr id="7" name="Прямокутник 6"/>
          <p:cNvSpPr/>
          <p:nvPr/>
        </p:nvSpPr>
        <p:spPr>
          <a:xfrm>
            <a:off x="4357686" y="1500174"/>
            <a:ext cx="14077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ФВ – 63%</a:t>
            </a:r>
            <a:endParaRPr lang="uk-UA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64295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Patient M </a:t>
            </a: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1285852" y="2857496"/>
            <a:ext cx="6484467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  <a:r>
              <a:rPr lang="en-US" sz="4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roponin</a:t>
            </a:r>
            <a:r>
              <a:rPr 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І </a:t>
            </a:r>
            <a:r>
              <a:rPr lang="uk-UA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</a:t>
            </a:r>
            <a:r>
              <a:rPr lang="uk-UA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28,2 </a:t>
            </a:r>
            <a:r>
              <a:rPr lang="en-US" sz="4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ng</a:t>
            </a:r>
            <a:r>
              <a:rPr lang="uk-UA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/</a:t>
            </a:r>
            <a:r>
              <a:rPr 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ml</a:t>
            </a:r>
            <a:r>
              <a:rPr lang="uk-UA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/>
            <a:endParaRPr lang="uk-UA" sz="4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uk-U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 -</a:t>
            </a:r>
            <a:r>
              <a:rPr lang="uk-U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34.2)</a:t>
            </a: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 criteria for acute </a:t>
            </a:r>
            <a:r>
              <a:rPr lang="en-US" dirty="0" err="1" smtClean="0"/>
              <a:t>pericarditis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                                                              </a:t>
            </a:r>
            <a:r>
              <a:rPr lang="en-US" sz="3200" dirty="0" smtClean="0"/>
              <a:t>2 signs or more</a:t>
            </a:r>
          </a:p>
          <a:p>
            <a:pPr>
              <a:buNone/>
            </a:pPr>
            <a:r>
              <a:rPr lang="en-US" sz="2800" dirty="0" smtClean="0"/>
              <a:t>  + pain in the area of the heard</a:t>
            </a:r>
            <a:r>
              <a:rPr lang="uk-UA" sz="2800" dirty="0" smtClean="0"/>
              <a:t>,</a:t>
            </a:r>
            <a:r>
              <a:rPr lang="en-US" sz="2800" dirty="0" smtClean="0"/>
              <a:t> which varies with body position</a:t>
            </a:r>
          </a:p>
          <a:p>
            <a:pPr>
              <a:buNone/>
            </a:pPr>
            <a:r>
              <a:rPr lang="en-US" sz="2800" dirty="0" smtClean="0"/>
              <a:t>  + pericardial friction rub</a:t>
            </a:r>
          </a:p>
          <a:p>
            <a:pPr>
              <a:buNone/>
            </a:pPr>
            <a:r>
              <a:rPr lang="en-US" sz="2800" dirty="0" smtClean="0"/>
              <a:t>  + typical ECG changes (elevation ST segment and</a:t>
            </a:r>
            <a:r>
              <a:rPr lang="uk-UA" sz="2800" dirty="0" smtClean="0"/>
              <a:t>/</a:t>
            </a:r>
            <a:r>
              <a:rPr lang="en-US" sz="2800" dirty="0" smtClean="0"/>
              <a:t>or depression PR segment  </a:t>
            </a:r>
          </a:p>
          <a:p>
            <a:pPr>
              <a:buNone/>
            </a:pPr>
            <a:r>
              <a:rPr lang="en-US" sz="2800" dirty="0" smtClean="0"/>
              <a:t>  + </a:t>
            </a:r>
            <a:r>
              <a:rPr lang="en-US" sz="2800" dirty="0" err="1" smtClean="0"/>
              <a:t>EchoCG</a:t>
            </a:r>
            <a:r>
              <a:rPr lang="en-US" sz="2800" dirty="0" smtClean="0"/>
              <a:t> (new </a:t>
            </a:r>
            <a:r>
              <a:rPr lang="en-US" sz="2800" dirty="0" err="1" smtClean="0"/>
              <a:t>exudative</a:t>
            </a:r>
            <a:r>
              <a:rPr lang="en-US" sz="2800" dirty="0" smtClean="0"/>
              <a:t> </a:t>
            </a:r>
            <a:r>
              <a:rPr lang="en-US" sz="2800" dirty="0" err="1" smtClean="0"/>
              <a:t>pericarditis</a:t>
            </a:r>
            <a:r>
              <a:rPr lang="en-US" sz="2800" dirty="0" smtClean="0"/>
              <a:t>)</a:t>
            </a:r>
          </a:p>
          <a:p>
            <a:pPr>
              <a:buNone/>
            </a:pPr>
            <a:r>
              <a:rPr lang="en-US" sz="3200" dirty="0" smtClean="0"/>
              <a:t>             |                                                                             |</a:t>
            </a:r>
          </a:p>
          <a:p>
            <a:pPr>
              <a:buNone/>
            </a:pPr>
            <a:r>
              <a:rPr lang="en-US" sz="3200" dirty="0" smtClean="0"/>
              <a:t>  </a:t>
            </a:r>
            <a:r>
              <a:rPr lang="en-US" sz="2800" dirty="0" smtClean="0"/>
              <a:t>Signs are determined                                   signs are not determined  or it is</a:t>
            </a:r>
          </a:p>
          <a:p>
            <a:pPr>
              <a:buNone/>
            </a:pPr>
            <a:r>
              <a:rPr lang="en-US" sz="2800" dirty="0" smtClean="0"/>
              <a:t>                                                                          difficult to unambiguously interpret them</a:t>
            </a:r>
          </a:p>
          <a:p>
            <a:pPr>
              <a:buNone/>
            </a:pPr>
            <a:r>
              <a:rPr lang="en-US" sz="3200" dirty="0" smtClean="0"/>
              <a:t>          |                        |                                   |                               |</a:t>
            </a:r>
          </a:p>
          <a:p>
            <a:pPr>
              <a:buNone/>
            </a:pPr>
            <a:r>
              <a:rPr lang="en-US" sz="2800" dirty="0" err="1" smtClean="0"/>
              <a:t>Myopericarditis</a:t>
            </a:r>
            <a:r>
              <a:rPr lang="en-US" sz="2800" dirty="0" smtClean="0"/>
              <a:t>          </a:t>
            </a:r>
            <a:r>
              <a:rPr lang="en-US" sz="2800" b="1" u="sng" dirty="0" smtClean="0"/>
              <a:t>Acute </a:t>
            </a:r>
            <a:r>
              <a:rPr lang="en-US" sz="2800" b="1" u="sng" dirty="0" err="1" smtClean="0"/>
              <a:t>pericarditis</a:t>
            </a:r>
            <a:r>
              <a:rPr lang="en-US" sz="2800" b="1" u="sng" dirty="0" smtClean="0"/>
              <a:t>    </a:t>
            </a:r>
            <a:r>
              <a:rPr lang="en-US" sz="2800" dirty="0" smtClean="0"/>
              <a:t>Magnetic resonance      Consider an</a:t>
            </a:r>
          </a:p>
          <a:p>
            <a:pPr>
              <a:buNone/>
            </a:pPr>
            <a:r>
              <a:rPr lang="en-US" sz="2800" dirty="0" smtClean="0"/>
              <a:t>Increased </a:t>
            </a:r>
            <a:r>
              <a:rPr lang="en-US" sz="2800" dirty="0" err="1" smtClean="0"/>
              <a:t>Troponin</a:t>
            </a:r>
            <a:r>
              <a:rPr lang="en-US" sz="2800" dirty="0" smtClean="0"/>
              <a:t> I                                      imaging of the heart      alternative </a:t>
            </a:r>
          </a:p>
          <a:p>
            <a:pPr>
              <a:buNone/>
            </a:pPr>
            <a:r>
              <a:rPr lang="en-US" sz="2800" dirty="0" smtClean="0"/>
              <a:t>Decreased LV function                                   (thickening of the            diagnosis</a:t>
            </a:r>
          </a:p>
          <a:p>
            <a:pPr>
              <a:buNone/>
            </a:pPr>
            <a:r>
              <a:rPr lang="en-US" sz="2800" dirty="0" smtClean="0"/>
              <a:t>                                                                            pericardium)</a:t>
            </a:r>
          </a:p>
          <a:p>
            <a:pPr>
              <a:buNone/>
            </a:pPr>
            <a:r>
              <a:rPr lang="en-US" sz="2800" dirty="0" smtClean="0"/>
              <a:t>                                                                                    |</a:t>
            </a:r>
          </a:p>
          <a:p>
            <a:pPr>
              <a:buNone/>
            </a:pPr>
            <a:r>
              <a:rPr lang="en-US" sz="2800" dirty="0" smtClean="0"/>
              <a:t>                                                                            Acute </a:t>
            </a:r>
            <a:r>
              <a:rPr lang="en-US" sz="2800" dirty="0" err="1" smtClean="0"/>
              <a:t>pericarditis</a:t>
            </a:r>
            <a:r>
              <a:rPr lang="en-US" sz="2800" dirty="0" smtClean="0"/>
              <a:t>       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sz="2800" dirty="0" smtClean="0"/>
              <a:t>Management of the patient with acute </a:t>
            </a:r>
            <a:r>
              <a:rPr lang="en-US" sz="2800" dirty="0" err="1" smtClean="0"/>
              <a:t>pericarditis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                            </a:t>
            </a:r>
            <a:r>
              <a:rPr lang="en-US" sz="1800" b="1" dirty="0" smtClean="0"/>
              <a:t>Acute </a:t>
            </a:r>
            <a:r>
              <a:rPr lang="en-US" sz="1800" b="1" dirty="0" err="1" smtClean="0"/>
              <a:t>pericarditis</a:t>
            </a:r>
            <a:endParaRPr lang="en-US" sz="1800" b="1" dirty="0" smtClean="0"/>
          </a:p>
          <a:p>
            <a:pPr>
              <a:buNone/>
            </a:pPr>
            <a:r>
              <a:rPr lang="en-US" sz="1800" b="1" dirty="0" smtClean="0"/>
              <a:t>Other causes of </a:t>
            </a:r>
            <a:r>
              <a:rPr lang="en-US" sz="1800" b="1" dirty="0" err="1" smtClean="0"/>
              <a:t>pericarditis</a:t>
            </a:r>
            <a:r>
              <a:rPr lang="en-US" sz="1800" b="1" dirty="0" smtClean="0"/>
              <a:t>                                       </a:t>
            </a:r>
            <a:r>
              <a:rPr lang="en-US" sz="1800" dirty="0" smtClean="0"/>
              <a:t>The most common form</a:t>
            </a:r>
          </a:p>
          <a:p>
            <a:pPr>
              <a:buNone/>
            </a:pPr>
            <a:r>
              <a:rPr lang="en-US" sz="1800" dirty="0" smtClean="0"/>
              <a:t>-post-traumatic syndrome                                            is </a:t>
            </a:r>
            <a:r>
              <a:rPr lang="en-US" sz="1800" b="1" dirty="0" smtClean="0"/>
              <a:t>viral </a:t>
            </a:r>
            <a:r>
              <a:rPr lang="en-US" sz="1800" b="1" dirty="0" err="1" smtClean="0"/>
              <a:t>pericarditis</a:t>
            </a:r>
            <a:endParaRPr lang="en-US" sz="1800" b="1" dirty="0" smtClean="0"/>
          </a:p>
          <a:p>
            <a:pPr>
              <a:buNone/>
            </a:pPr>
            <a:r>
              <a:rPr lang="en-US" sz="1800" dirty="0" smtClean="0"/>
              <a:t> (condition after heart injury)                                                    |</a:t>
            </a:r>
          </a:p>
          <a:p>
            <a:pPr>
              <a:buNone/>
            </a:pPr>
            <a:r>
              <a:rPr lang="en-US" sz="1800" dirty="0" smtClean="0"/>
              <a:t>-condition after cardiac surgery                                     no high risk signs</a:t>
            </a:r>
          </a:p>
          <a:p>
            <a:pPr>
              <a:buNone/>
            </a:pPr>
            <a:r>
              <a:rPr lang="en-US" sz="1800" dirty="0" smtClean="0"/>
              <a:t>  interventions                                                                               |</a:t>
            </a:r>
          </a:p>
          <a:p>
            <a:pPr>
              <a:buNone/>
            </a:pPr>
            <a:r>
              <a:rPr lang="en-US" sz="1800" dirty="0" smtClean="0"/>
              <a:t>- Dressler`s syndrome (MI)                                            outpatient treatment</a:t>
            </a:r>
          </a:p>
          <a:p>
            <a:pPr>
              <a:buNone/>
            </a:pPr>
            <a:r>
              <a:rPr lang="en-US" sz="1800" dirty="0" smtClean="0"/>
              <a:t>- </a:t>
            </a:r>
            <a:r>
              <a:rPr lang="en-US" sz="1800" dirty="0" err="1" smtClean="0"/>
              <a:t>neoplasms</a:t>
            </a:r>
            <a:r>
              <a:rPr lang="en-US" sz="1800" dirty="0" smtClean="0"/>
              <a:t>                                                         </a:t>
            </a:r>
            <a:r>
              <a:rPr lang="en-US" sz="1800" dirty="0" err="1" smtClean="0"/>
              <a:t>nonsteroid</a:t>
            </a:r>
            <a:r>
              <a:rPr lang="en-US" sz="1800" dirty="0" smtClean="0"/>
              <a:t> </a:t>
            </a:r>
            <a:r>
              <a:rPr lang="en-US" sz="1800" dirty="0" err="1" smtClean="0"/>
              <a:t>antiinflamatory</a:t>
            </a:r>
            <a:r>
              <a:rPr lang="en-US" sz="1800" dirty="0" smtClean="0"/>
              <a:t> drugs             </a:t>
            </a:r>
          </a:p>
          <a:p>
            <a:pPr>
              <a:buNone/>
            </a:pPr>
            <a:r>
              <a:rPr lang="en-US" sz="1800" dirty="0" smtClean="0"/>
              <a:t>- metabolic </a:t>
            </a:r>
            <a:r>
              <a:rPr lang="en-US" sz="1800" dirty="0" err="1" smtClean="0"/>
              <a:t>desorders</a:t>
            </a:r>
            <a:r>
              <a:rPr lang="en-US" sz="1800" dirty="0" smtClean="0"/>
              <a:t>                                  (ibuprofen 600 mg 2 times a day 2 weeks) </a:t>
            </a:r>
          </a:p>
          <a:p>
            <a:pPr>
              <a:buNone/>
            </a:pPr>
            <a:r>
              <a:rPr lang="en-US" sz="1800" dirty="0" smtClean="0"/>
              <a:t>( uremia</a:t>
            </a:r>
            <a:r>
              <a:rPr lang="uk-UA" sz="1800" dirty="0" smtClean="0"/>
              <a:t>,</a:t>
            </a:r>
            <a:r>
              <a:rPr lang="en-US" sz="1800" dirty="0" smtClean="0"/>
              <a:t> renal failure</a:t>
            </a:r>
            <a:r>
              <a:rPr lang="uk-UA" sz="1800" dirty="0" smtClean="0"/>
              <a:t>,</a:t>
            </a:r>
            <a:r>
              <a:rPr lang="en-US" sz="1800" dirty="0" smtClean="0"/>
              <a:t> </a:t>
            </a:r>
            <a:r>
              <a:rPr lang="en-US" sz="1800" dirty="0" err="1" smtClean="0"/>
              <a:t>myxedema</a:t>
            </a:r>
            <a:r>
              <a:rPr lang="en-US" sz="1800" dirty="0" smtClean="0"/>
              <a:t>)                                            |</a:t>
            </a:r>
          </a:p>
          <a:p>
            <a:pPr>
              <a:buNone/>
            </a:pPr>
            <a:r>
              <a:rPr lang="en-US" sz="1800" dirty="0" smtClean="0"/>
              <a:t>- bacterial</a:t>
            </a:r>
            <a:r>
              <a:rPr lang="uk-UA" sz="1800" dirty="0" smtClean="0"/>
              <a:t>,</a:t>
            </a:r>
            <a:r>
              <a:rPr lang="en-US" sz="1800" dirty="0" smtClean="0"/>
              <a:t> fungal infections                                    persistent or recurrent chest pain                                                                 </a:t>
            </a:r>
          </a:p>
          <a:p>
            <a:pPr>
              <a:buNone/>
            </a:pPr>
            <a:r>
              <a:rPr lang="en-US" sz="1800" dirty="0" smtClean="0"/>
              <a:t>- tuberculosis                                                        + </a:t>
            </a:r>
            <a:r>
              <a:rPr lang="en-US" sz="1800" dirty="0" err="1" smtClean="0"/>
              <a:t>colchicine</a:t>
            </a:r>
            <a:r>
              <a:rPr lang="en-US" sz="1800" dirty="0" smtClean="0"/>
              <a:t> 2.0 mg 2 times a day for</a:t>
            </a:r>
          </a:p>
          <a:p>
            <a:pPr>
              <a:buNone/>
            </a:pPr>
            <a:r>
              <a:rPr lang="en-US" sz="1800" dirty="0" smtClean="0"/>
              <a:t>- systemic connective tissue diseases               24 hours</a:t>
            </a:r>
            <a:r>
              <a:rPr lang="uk-UA" sz="1800" dirty="0" smtClean="0"/>
              <a:t>,</a:t>
            </a:r>
            <a:r>
              <a:rPr lang="en-US" sz="1800" dirty="0" smtClean="0"/>
              <a:t> then 0.5-1.0 mg 2 times a day</a:t>
            </a:r>
          </a:p>
          <a:p>
            <a:pPr>
              <a:buNone/>
            </a:pPr>
            <a:r>
              <a:rPr lang="en-US" sz="1800" dirty="0" smtClean="0"/>
              <a:t>-idiopathic                                                            6 </a:t>
            </a:r>
            <a:r>
              <a:rPr lang="en-US" sz="1800" dirty="0" err="1" smtClean="0"/>
              <a:t>mounths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                                                                                corticosteroids are not prescribed</a:t>
            </a:r>
            <a:endParaRPr lang="ru-RU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  Management of the patient with acute </a:t>
            </a:r>
            <a:r>
              <a:rPr lang="en-US" sz="2400" dirty="0" err="1" smtClean="0"/>
              <a:t>pericarditis</a:t>
            </a:r>
            <a:r>
              <a:rPr lang="en-US" sz="2400" dirty="0" smtClean="0"/>
              <a:t> 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2800" dirty="0" smtClean="0"/>
              <a:t>                      </a:t>
            </a:r>
            <a:r>
              <a:rPr lang="en-US" sz="2000" b="1" dirty="0" smtClean="0"/>
              <a:t>Acute </a:t>
            </a:r>
            <a:r>
              <a:rPr lang="en-US" sz="2000" b="1" dirty="0" err="1" smtClean="0"/>
              <a:t>pericarditis</a:t>
            </a:r>
            <a:r>
              <a:rPr lang="en-US" sz="2000" b="1" dirty="0" smtClean="0"/>
              <a:t> with high risk signs</a:t>
            </a:r>
          </a:p>
          <a:p>
            <a:pPr>
              <a:buNone/>
            </a:pPr>
            <a:r>
              <a:rPr lang="en-US" sz="1800" dirty="0" smtClean="0"/>
              <a:t> - fever &gt;38</a:t>
            </a:r>
            <a:r>
              <a:rPr lang="uk-UA" sz="1800" dirty="0" smtClean="0"/>
              <a:t> °С</a:t>
            </a:r>
            <a:r>
              <a:rPr lang="en-US" sz="1800" dirty="0" smtClean="0"/>
              <a:t> </a:t>
            </a:r>
          </a:p>
          <a:p>
            <a:pPr>
              <a:buNone/>
            </a:pPr>
            <a:r>
              <a:rPr lang="en-US" sz="1800" dirty="0" smtClean="0"/>
              <a:t> - </a:t>
            </a:r>
            <a:r>
              <a:rPr lang="en-US" sz="1800" dirty="0" err="1" smtClean="0"/>
              <a:t>subacute</a:t>
            </a:r>
            <a:r>
              <a:rPr lang="en-US" sz="1800" dirty="0" smtClean="0"/>
              <a:t> onset of the disease</a:t>
            </a:r>
          </a:p>
          <a:p>
            <a:pPr>
              <a:buNone/>
            </a:pPr>
            <a:r>
              <a:rPr lang="en-US" sz="1800" dirty="0" smtClean="0"/>
              <a:t> - anticoagulant therapy</a:t>
            </a:r>
          </a:p>
          <a:p>
            <a:pPr>
              <a:buNone/>
            </a:pPr>
            <a:r>
              <a:rPr lang="en-US" sz="1800" dirty="0" smtClean="0"/>
              <a:t> - injury</a:t>
            </a:r>
          </a:p>
          <a:p>
            <a:pPr>
              <a:buNone/>
            </a:pPr>
            <a:r>
              <a:rPr lang="en-US" sz="1800" dirty="0" smtClean="0"/>
              <a:t> - weakening of the immune system</a:t>
            </a:r>
          </a:p>
          <a:p>
            <a:pPr>
              <a:buNone/>
            </a:pPr>
            <a:r>
              <a:rPr lang="en-US" sz="1800" dirty="0" smtClean="0"/>
              <a:t> - hypotension</a:t>
            </a:r>
          </a:p>
          <a:p>
            <a:pPr>
              <a:buNone/>
            </a:pPr>
            <a:r>
              <a:rPr lang="en-US" sz="1800" dirty="0" smtClean="0"/>
              <a:t> - swelling of the jugular veins</a:t>
            </a:r>
          </a:p>
          <a:p>
            <a:pPr>
              <a:buNone/>
            </a:pPr>
            <a:r>
              <a:rPr lang="en-US" sz="1800" dirty="0" smtClean="0"/>
              <a:t> - massive effusion                              </a:t>
            </a:r>
          </a:p>
          <a:p>
            <a:pPr>
              <a:buNone/>
            </a:pPr>
            <a:r>
              <a:rPr lang="en-US" sz="2000" dirty="0" smtClean="0"/>
              <a:t>                      |</a:t>
            </a:r>
          </a:p>
          <a:p>
            <a:pPr>
              <a:buNone/>
            </a:pPr>
            <a:r>
              <a:rPr lang="en-US" sz="1800" dirty="0" smtClean="0"/>
              <a:t>          hospitalization                         </a:t>
            </a:r>
            <a:r>
              <a:rPr lang="en-US" sz="1800" dirty="0" smtClean="0">
                <a:sym typeface="Wingdings" pitchFamily="2" charset="2"/>
              </a:rPr>
              <a:t>                    stable condition</a:t>
            </a:r>
            <a:r>
              <a:rPr lang="en-US" sz="1800" dirty="0" smtClean="0"/>
              <a:t> </a:t>
            </a:r>
          </a:p>
          <a:p>
            <a:pPr>
              <a:buNone/>
            </a:pPr>
            <a:r>
              <a:rPr lang="en-US" sz="1800" dirty="0" smtClean="0"/>
              <a:t>                        |                                                                     |</a:t>
            </a:r>
          </a:p>
          <a:p>
            <a:pPr>
              <a:buNone/>
            </a:pPr>
            <a:r>
              <a:rPr lang="en-US" sz="1800" dirty="0" smtClean="0"/>
              <a:t>          </a:t>
            </a:r>
            <a:r>
              <a:rPr lang="en-US" sz="1800" dirty="0" err="1" smtClean="0"/>
              <a:t>tamponade</a:t>
            </a:r>
            <a:r>
              <a:rPr lang="en-US" sz="1800" dirty="0" smtClean="0"/>
              <a:t>                                                       ibuprofen + </a:t>
            </a:r>
            <a:r>
              <a:rPr lang="en-US" sz="1800" dirty="0" err="1" smtClean="0"/>
              <a:t>colchicine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                        |                                                           examination to determine etiological factors</a:t>
            </a:r>
          </a:p>
          <a:p>
            <a:pPr>
              <a:buNone/>
            </a:pPr>
            <a:r>
              <a:rPr lang="en-US" sz="1800" dirty="0" smtClean="0"/>
              <a:t> pericardial puncture     </a:t>
            </a:r>
          </a:p>
          <a:p>
            <a:pPr>
              <a:buNone/>
            </a:pPr>
            <a:r>
              <a:rPr lang="en-US" sz="1800" dirty="0" smtClean="0"/>
              <a:t>  (</a:t>
            </a:r>
            <a:r>
              <a:rPr lang="en-US" sz="1800" dirty="0" err="1" smtClean="0"/>
              <a:t>pericardiocentesis</a:t>
            </a:r>
            <a:r>
              <a:rPr lang="en-US" sz="1800" dirty="0" smtClean="0"/>
              <a:t>)</a:t>
            </a:r>
          </a:p>
          <a:p>
            <a:pPr>
              <a:buNone/>
            </a:pPr>
            <a:r>
              <a:rPr lang="en-US" sz="1800" dirty="0" smtClean="0"/>
              <a:t>                            </a:t>
            </a:r>
            <a:endParaRPr lang="ru-RU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42864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Patient M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457200" y="2285992"/>
            <a:ext cx="8229600" cy="171451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Diagnosis</a:t>
            </a:r>
            <a:r>
              <a:rPr lang="uk-UA" dirty="0" smtClean="0"/>
              <a:t>: </a:t>
            </a:r>
            <a:r>
              <a:rPr lang="en-US" dirty="0" smtClean="0"/>
              <a:t>Acute </a:t>
            </a:r>
            <a:r>
              <a:rPr lang="en-US" dirty="0" err="1" smtClean="0"/>
              <a:t>pericarditis</a:t>
            </a:r>
            <a:r>
              <a:rPr lang="en-US" dirty="0" smtClean="0"/>
              <a:t> </a:t>
            </a:r>
            <a:endParaRPr lang="uk-UA" dirty="0" smtClean="0"/>
          </a:p>
          <a:p>
            <a:r>
              <a:rPr lang="en-US" dirty="0" smtClean="0"/>
              <a:t>Treatment</a:t>
            </a:r>
            <a:r>
              <a:rPr lang="uk-UA" dirty="0" smtClean="0"/>
              <a:t>: </a:t>
            </a:r>
            <a:endParaRPr lang="en-US" dirty="0" smtClean="0"/>
          </a:p>
          <a:p>
            <a:r>
              <a:rPr lang="en-US" sz="2800" dirty="0" smtClean="0"/>
              <a:t>ibuprofen 600 mg 2 times a day 2 weeks)</a:t>
            </a:r>
            <a:endParaRPr lang="uk-UA" dirty="0" smtClean="0"/>
          </a:p>
          <a:p>
            <a:pPr>
              <a:buNone/>
            </a:pPr>
            <a:r>
              <a:rPr lang="uk-UA" dirty="0" smtClean="0"/>
              <a:t>    </a:t>
            </a:r>
            <a:endParaRPr lang="uk-U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42864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Patient M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8043890" cy="4857784"/>
          </a:xfrm>
        </p:spPr>
        <p:txBody>
          <a:bodyPr>
            <a:normAutofit fontScale="47500" lnSpcReduction="20000"/>
          </a:bodyPr>
          <a:lstStyle/>
          <a:p>
            <a:r>
              <a:rPr lang="en-US" sz="3400" dirty="0" smtClean="0"/>
              <a:t>Diagnosis</a:t>
            </a:r>
            <a:r>
              <a:rPr lang="uk-UA" sz="3400" dirty="0" smtClean="0"/>
              <a:t>: </a:t>
            </a:r>
            <a:r>
              <a:rPr lang="en-US" sz="3400" dirty="0" smtClean="0"/>
              <a:t>Acute </a:t>
            </a:r>
            <a:r>
              <a:rPr lang="en-US" sz="3400" dirty="0" err="1" smtClean="0"/>
              <a:t>pericarditis</a:t>
            </a:r>
            <a:r>
              <a:rPr lang="en-US" sz="3400" dirty="0" smtClean="0"/>
              <a:t> </a:t>
            </a:r>
            <a:endParaRPr lang="uk-UA" sz="3400" dirty="0" smtClean="0"/>
          </a:p>
          <a:p>
            <a:r>
              <a:rPr lang="en-US" sz="3400" dirty="0" smtClean="0"/>
              <a:t>Treatment</a:t>
            </a:r>
            <a:r>
              <a:rPr lang="uk-UA" sz="3400" dirty="0" smtClean="0"/>
              <a:t>: </a:t>
            </a:r>
            <a:endParaRPr lang="en-US" sz="3400" dirty="0" smtClean="0"/>
          </a:p>
          <a:p>
            <a:r>
              <a:rPr lang="en-US" sz="3400" dirty="0" smtClean="0"/>
              <a:t>ibuprofen 600 mg 2 times a day 2 weeks</a:t>
            </a:r>
          </a:p>
          <a:p>
            <a:endParaRPr lang="uk-UA" sz="34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800" dirty="0" smtClean="0"/>
              <a:t>     The patient`s condition did not improve within 24 hours after the diagnosis was established and treatment started</a:t>
            </a:r>
            <a:r>
              <a:rPr lang="uk-UA" sz="3800" dirty="0" smtClean="0"/>
              <a:t>,</a:t>
            </a:r>
            <a:r>
              <a:rPr lang="en-US" sz="3800" dirty="0" smtClean="0"/>
              <a:t> and 2 days later the patient`s condition worsened. The patient began to complain of weakness</a:t>
            </a:r>
            <a:r>
              <a:rPr lang="uk-UA" sz="3800" dirty="0" smtClean="0"/>
              <a:t>,</a:t>
            </a:r>
            <a:r>
              <a:rPr lang="en-US" sz="3800" dirty="0" smtClean="0"/>
              <a:t> </a:t>
            </a:r>
            <a:r>
              <a:rPr lang="en-US" sz="3800" dirty="0" err="1" smtClean="0"/>
              <a:t>dyspnea</a:t>
            </a:r>
            <a:r>
              <a:rPr lang="uk-UA" sz="3800" dirty="0" smtClean="0"/>
              <a:t>,</a:t>
            </a:r>
            <a:r>
              <a:rPr lang="en-US" sz="3800" dirty="0" smtClean="0"/>
              <a:t> edema of the legs and feet and these symptoms began to intensify. </a:t>
            </a:r>
            <a:endParaRPr lang="uk-UA" sz="3800" dirty="0" smtClean="0"/>
          </a:p>
          <a:p>
            <a:pPr marL="4763" indent="-4763">
              <a:buNone/>
            </a:pPr>
            <a:r>
              <a:rPr lang="en-US" sz="3800" i="1" dirty="0" smtClean="0"/>
              <a:t>     </a:t>
            </a:r>
          </a:p>
          <a:p>
            <a:pPr marL="4763" indent="-4763">
              <a:buNone/>
            </a:pPr>
            <a:r>
              <a:rPr lang="en-US" sz="3800" i="1" dirty="0" smtClean="0"/>
              <a:t>      </a:t>
            </a:r>
            <a:r>
              <a:rPr lang="en-US" sz="3800" dirty="0" smtClean="0"/>
              <a:t>Physical examination results</a:t>
            </a:r>
            <a:r>
              <a:rPr lang="uk-UA" sz="3800" dirty="0" smtClean="0"/>
              <a:t>:</a:t>
            </a:r>
            <a:endParaRPr lang="en-US" sz="3800" dirty="0" smtClean="0"/>
          </a:p>
          <a:p>
            <a:pPr marL="4763" indent="-4763">
              <a:buNone/>
            </a:pPr>
            <a:r>
              <a:rPr lang="en-US" sz="3800" dirty="0" smtClean="0"/>
              <a:t>      - the patient sits with the  torso tilted forward</a:t>
            </a:r>
            <a:r>
              <a:rPr lang="uk-UA" sz="3800" dirty="0" smtClean="0"/>
              <a:t>,</a:t>
            </a:r>
            <a:r>
              <a:rPr lang="en-US" sz="3800" dirty="0" smtClean="0"/>
              <a:t> as this position reduced         </a:t>
            </a:r>
            <a:r>
              <a:rPr lang="en-US" sz="3800" dirty="0" err="1" smtClean="0"/>
              <a:t>dyspnea</a:t>
            </a:r>
            <a:endParaRPr lang="en-US" sz="3800" dirty="0" smtClean="0"/>
          </a:p>
          <a:p>
            <a:pPr marL="4763" indent="-4763">
              <a:buNone/>
            </a:pPr>
            <a:r>
              <a:rPr lang="en-US" sz="3800" dirty="0" smtClean="0"/>
              <a:t>      - dull heart sounds during auscultation </a:t>
            </a:r>
          </a:p>
          <a:p>
            <a:pPr marL="4763" indent="-4763">
              <a:buNone/>
            </a:pPr>
            <a:r>
              <a:rPr lang="en-US" sz="3800" i="1" dirty="0" smtClean="0"/>
              <a:t>      </a:t>
            </a:r>
            <a:r>
              <a:rPr lang="en-US" sz="3800" dirty="0" smtClean="0"/>
              <a:t>- swelling of the neck veins</a:t>
            </a:r>
          </a:p>
          <a:p>
            <a:pPr marL="4763" indent="-4763">
              <a:buNone/>
            </a:pPr>
            <a:r>
              <a:rPr lang="en-US" sz="3800" dirty="0" smtClean="0"/>
              <a:t>      - paradoxical pulse</a:t>
            </a:r>
          </a:p>
          <a:p>
            <a:pPr marL="4763" indent="-4763">
              <a:buNone/>
            </a:pPr>
            <a:r>
              <a:rPr lang="en-US" sz="3800" dirty="0" smtClean="0"/>
              <a:t>      - BP 80</a:t>
            </a:r>
            <a:r>
              <a:rPr lang="uk-UA" sz="3800" dirty="0" smtClean="0"/>
              <a:t>/</a:t>
            </a:r>
            <a:r>
              <a:rPr lang="en-US" sz="3800" dirty="0" smtClean="0"/>
              <a:t>60 mm Hg </a:t>
            </a:r>
            <a:r>
              <a:rPr lang="uk-UA" sz="4500" dirty="0" smtClean="0"/>
              <a:t>, </a:t>
            </a:r>
            <a:r>
              <a:rPr lang="en-US" sz="3800" dirty="0" smtClean="0"/>
              <a:t>heart rate</a:t>
            </a:r>
            <a:r>
              <a:rPr lang="uk-UA" sz="3800" dirty="0" smtClean="0"/>
              <a:t> – </a:t>
            </a:r>
            <a:r>
              <a:rPr lang="en-US" sz="3800" dirty="0" smtClean="0"/>
              <a:t>120</a:t>
            </a:r>
            <a:r>
              <a:rPr lang="uk-UA" sz="3800" dirty="0" smtClean="0"/>
              <a:t> </a:t>
            </a:r>
            <a:r>
              <a:rPr lang="en-US" sz="3800" dirty="0" smtClean="0"/>
              <a:t>in 1 minute</a:t>
            </a:r>
            <a:r>
              <a:rPr lang="uk-UA" sz="3800" dirty="0" smtClean="0"/>
              <a:t>.</a:t>
            </a:r>
            <a:r>
              <a:rPr lang="en-US" sz="3800" dirty="0" smtClean="0"/>
              <a:t> </a:t>
            </a:r>
            <a:endParaRPr lang="uk-UA" sz="3800" dirty="0" smtClean="0"/>
          </a:p>
          <a:p>
            <a:pPr marL="273050" indent="-4763">
              <a:buNone/>
            </a:pPr>
            <a:endParaRPr lang="uk-UA" dirty="0" smtClean="0"/>
          </a:p>
          <a:p>
            <a:pPr marL="273050" indent="-4763">
              <a:buNone/>
            </a:pPr>
            <a:endParaRPr lang="uk-UA" sz="4000" dirty="0" smtClean="0"/>
          </a:p>
          <a:p>
            <a:pPr marL="273050" indent="-4763">
              <a:buNone/>
            </a:pPr>
            <a:endParaRPr lang="uk-UA" sz="4000" dirty="0" smtClean="0"/>
          </a:p>
          <a:p>
            <a:pPr marL="273050" indent="-4763"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Management of the patient with cardiac </a:t>
            </a:r>
            <a:r>
              <a:rPr lang="en-US" sz="2400" dirty="0" err="1" smtClean="0"/>
              <a:t>tamponade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      </a:t>
            </a:r>
            <a:r>
              <a:rPr lang="en-US" sz="2000" b="1" dirty="0" smtClean="0"/>
              <a:t>Physical examination results                   ECG results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      - swelling of the neck veins                      - sinus tachycardia</a:t>
            </a:r>
          </a:p>
          <a:p>
            <a:pPr>
              <a:buNone/>
            </a:pPr>
            <a:r>
              <a:rPr lang="en-US" sz="2000" dirty="0" smtClean="0"/>
              <a:t>       - shock                                                         - </a:t>
            </a:r>
            <a:r>
              <a:rPr lang="en-US" sz="2000" dirty="0" err="1" smtClean="0"/>
              <a:t>microvoltage</a:t>
            </a:r>
            <a:r>
              <a:rPr lang="en-US" sz="2000" dirty="0" smtClean="0"/>
              <a:t> of waves</a:t>
            </a:r>
          </a:p>
          <a:p>
            <a:pPr>
              <a:buNone/>
            </a:pPr>
            <a:r>
              <a:rPr lang="en-US" sz="2000" dirty="0" smtClean="0"/>
              <a:t>       - paradoxical pulse                                      of the QRS complex</a:t>
            </a:r>
          </a:p>
          <a:p>
            <a:pPr>
              <a:buNone/>
            </a:pPr>
            <a:r>
              <a:rPr lang="en-US" sz="2000" dirty="0" smtClean="0"/>
              <a:t>       - dullness heart sounds                             - electrical </a:t>
            </a:r>
            <a:r>
              <a:rPr lang="en-US" sz="2000" dirty="0" smtClean="0"/>
              <a:t>alternation</a:t>
            </a:r>
            <a:endParaRPr lang="uk-UA" sz="2000" dirty="0" smtClean="0"/>
          </a:p>
          <a:p>
            <a:pPr>
              <a:buNone/>
            </a:pPr>
            <a:r>
              <a:rPr lang="uk-UA" sz="2000" dirty="0" smtClean="0"/>
              <a:t> </a:t>
            </a:r>
            <a:r>
              <a:rPr lang="uk-UA" sz="2000" dirty="0" smtClean="0"/>
              <a:t>                                                                                     (</a:t>
            </a:r>
            <a:r>
              <a:rPr lang="en-US" sz="2000" dirty="0" smtClean="0"/>
              <a:t>alternation of relatively</a:t>
            </a:r>
          </a:p>
          <a:p>
            <a:pPr>
              <a:buNone/>
            </a:pPr>
            <a:r>
              <a:rPr lang="en-US" sz="2000" dirty="0" smtClean="0"/>
              <a:t> </a:t>
            </a:r>
            <a:r>
              <a:rPr lang="en-US" sz="2000" dirty="0" smtClean="0"/>
              <a:t>                                                                           high-amplitude ventricular</a:t>
            </a:r>
          </a:p>
          <a:p>
            <a:pPr>
              <a:buNone/>
            </a:pPr>
            <a:r>
              <a:rPr lang="en-US" sz="2000" dirty="0" smtClean="0"/>
              <a:t> </a:t>
            </a:r>
            <a:r>
              <a:rPr lang="en-US" sz="2000" dirty="0" smtClean="0"/>
              <a:t>                                                                           complexes with ventricular</a:t>
            </a:r>
          </a:p>
          <a:p>
            <a:pPr>
              <a:buNone/>
            </a:pPr>
            <a:r>
              <a:rPr lang="en-US" sz="2000" dirty="0" smtClean="0"/>
              <a:t> </a:t>
            </a:r>
            <a:r>
              <a:rPr lang="en-US" sz="2000" dirty="0" smtClean="0"/>
              <a:t>                                                                      complexes </a:t>
            </a:r>
            <a:r>
              <a:rPr lang="en-US" sz="2000" dirty="0" smtClean="0"/>
              <a:t>of lower </a:t>
            </a:r>
            <a:r>
              <a:rPr lang="en-US" sz="2000" dirty="0" smtClean="0"/>
              <a:t>amplitude</a:t>
            </a:r>
            <a:r>
              <a:rPr lang="en-US" sz="2000" smtClean="0"/>
              <a:t>) </a:t>
            </a:r>
            <a:endParaRPr lang="ru-RU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57152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Patient M</a:t>
            </a:r>
            <a:r>
              <a:rPr lang="uk-UA" dirty="0" smtClean="0">
                <a:solidFill>
                  <a:srgbClr val="002060"/>
                </a:solidFill>
              </a:rPr>
              <a:t>,</a:t>
            </a:r>
            <a:r>
              <a:rPr lang="en-US" dirty="0" smtClean="0">
                <a:solidFill>
                  <a:srgbClr val="002060"/>
                </a:solidFill>
              </a:rPr>
              <a:t> ECG</a:t>
            </a:r>
            <a:r>
              <a:rPr lang="uk-UA" dirty="0" smtClean="0">
                <a:solidFill>
                  <a:srgbClr val="002060"/>
                </a:solidFill>
              </a:rPr>
              <a:t> 2</a:t>
            </a:r>
            <a:endParaRPr lang="uk-UA" dirty="0"/>
          </a:p>
        </p:txBody>
      </p:sp>
      <p:pic>
        <p:nvPicPr>
          <p:cNvPr id="6148" name="Picture 4" descr="ПЕРИКАРДИТ 2011 - презентация, доклад, проект"/>
          <p:cNvPicPr>
            <a:picLocks noChangeAspect="1" noChangeArrowheads="1"/>
          </p:cNvPicPr>
          <p:nvPr/>
        </p:nvPicPr>
        <p:blipFill>
          <a:blip r:embed="rId2"/>
          <a:srcRect l="7559" t="21417" r="8504" b="21417"/>
          <a:stretch>
            <a:fillRect/>
          </a:stretch>
        </p:blipFill>
        <p:spPr bwMode="auto">
          <a:xfrm>
            <a:off x="642910" y="1428736"/>
            <a:ext cx="7929618" cy="4050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Management of the patient with cardiac </a:t>
            </a:r>
            <a:r>
              <a:rPr lang="en-US" sz="2000" b="1" dirty="0" err="1" smtClean="0"/>
              <a:t>tamponade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             </a:t>
            </a:r>
            <a:r>
              <a:rPr lang="en-US" dirty="0" err="1" smtClean="0"/>
              <a:t>EchoCG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+ </a:t>
            </a:r>
            <a:r>
              <a:rPr lang="en-US" sz="2000" dirty="0" smtClean="0"/>
              <a:t>moderate or massive </a:t>
            </a:r>
            <a:r>
              <a:rPr lang="en-US" sz="2000" dirty="0" err="1" smtClean="0"/>
              <a:t>perscardial</a:t>
            </a:r>
            <a:r>
              <a:rPr lang="en-US" sz="2000" dirty="0" smtClean="0"/>
              <a:t> effusion</a:t>
            </a:r>
          </a:p>
          <a:p>
            <a:pPr>
              <a:buNone/>
            </a:pPr>
            <a:r>
              <a:rPr lang="en-US" sz="2000" dirty="0" smtClean="0"/>
              <a:t>  + diastolic collapse of the right atrium and right ventricle</a:t>
            </a:r>
          </a:p>
          <a:p>
            <a:pPr>
              <a:buNone/>
            </a:pPr>
            <a:r>
              <a:rPr lang="en-US" sz="2000" dirty="0" smtClean="0"/>
              <a:t>  - ventricular interdependence</a:t>
            </a:r>
          </a:p>
          <a:p>
            <a:pPr>
              <a:buNone/>
            </a:pPr>
            <a:r>
              <a:rPr lang="en-US" sz="2000" dirty="0" smtClean="0"/>
              <a:t>  - increased blood flow through the tricuspid valve and pulmonary valve (&gt;50%)</a:t>
            </a:r>
          </a:p>
          <a:p>
            <a:pPr>
              <a:buNone/>
            </a:pPr>
            <a:r>
              <a:rPr lang="en-US" sz="2000" dirty="0" smtClean="0"/>
              <a:t>  - decrease blood flow through the mitral and aortic valves (&gt;25%) during inspiration ( predictive value &gt; 90%)</a:t>
            </a:r>
            <a:endParaRPr lang="ru-RU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57152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Patient M</a:t>
            </a:r>
            <a:r>
              <a:rPr lang="uk-UA" dirty="0" smtClean="0">
                <a:solidFill>
                  <a:srgbClr val="002060"/>
                </a:solidFill>
              </a:rPr>
              <a:t>,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EchoCG</a:t>
            </a:r>
            <a:r>
              <a:rPr lang="uk-UA" dirty="0" smtClean="0">
                <a:solidFill>
                  <a:srgbClr val="002060"/>
                </a:solidFill>
              </a:rPr>
              <a:t>2</a:t>
            </a:r>
            <a:endParaRPr lang="uk-UA" dirty="0"/>
          </a:p>
        </p:txBody>
      </p:sp>
      <p:pic>
        <p:nvPicPr>
          <p:cNvPr id="4098" name="Picture 2" descr="эхокардиография 2 - презентация онлайн"/>
          <p:cNvPicPr>
            <a:picLocks noChangeAspect="1" noChangeArrowheads="1"/>
          </p:cNvPicPr>
          <p:nvPr/>
        </p:nvPicPr>
        <p:blipFill>
          <a:blip r:embed="rId2"/>
          <a:srcRect r="43830" b="40037"/>
          <a:stretch>
            <a:fillRect/>
          </a:stretch>
        </p:blipFill>
        <p:spPr bwMode="auto">
          <a:xfrm>
            <a:off x="1643042" y="1357298"/>
            <a:ext cx="5764615" cy="46091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      Management of the patient with cardiac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tamponade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            </a:t>
            </a:r>
            <a:r>
              <a:rPr lang="en-US" sz="2000" b="1" dirty="0" smtClean="0"/>
              <a:t>Examinations that are not performed routinely</a:t>
            </a:r>
          </a:p>
          <a:p>
            <a:pPr>
              <a:buNone/>
            </a:pPr>
            <a:r>
              <a:rPr lang="en-US" sz="2000" b="1" dirty="0" smtClean="0"/>
              <a:t>                                   Cardiac catheterization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   </a:t>
            </a:r>
            <a:r>
              <a:rPr lang="en-US" sz="2000" dirty="0" smtClean="0"/>
              <a:t>Early signs</a:t>
            </a:r>
          </a:p>
          <a:p>
            <a:pPr>
              <a:buNone/>
            </a:pPr>
            <a:r>
              <a:rPr lang="en-US" sz="2000" dirty="0" smtClean="0"/>
              <a:t>    - increased pressure in the right atrium</a:t>
            </a:r>
          </a:p>
          <a:p>
            <a:pPr>
              <a:buNone/>
            </a:pPr>
            <a:r>
              <a:rPr lang="en-US" sz="2000" dirty="0" smtClean="0"/>
              <a:t>    - loss of the downward wave on the pressure curve in the internal </a:t>
            </a:r>
          </a:p>
          <a:p>
            <a:pPr>
              <a:buNone/>
            </a:pPr>
            <a:r>
              <a:rPr lang="en-US" sz="2000" dirty="0" smtClean="0"/>
              <a:t>      jugular vein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   Late signs</a:t>
            </a:r>
          </a:p>
          <a:p>
            <a:pPr>
              <a:buNone/>
            </a:pPr>
            <a:r>
              <a:rPr lang="en-US" sz="2000" dirty="0" smtClean="0"/>
              <a:t>    - decrease in pressure in the aorta</a:t>
            </a:r>
          </a:p>
          <a:p>
            <a:pPr>
              <a:buNone/>
            </a:pPr>
            <a:r>
              <a:rPr lang="en-US" sz="2000" dirty="0" smtClean="0"/>
              <a:t>    - paradoxical pulse</a:t>
            </a:r>
          </a:p>
          <a:p>
            <a:pPr>
              <a:buNone/>
            </a:pPr>
            <a:r>
              <a:rPr lang="en-US" sz="2000" dirty="0" smtClean="0"/>
              <a:t>    - </a:t>
            </a:r>
            <a:r>
              <a:rPr lang="en-US" sz="2000" dirty="0" err="1" smtClean="0"/>
              <a:t>intracardiac</a:t>
            </a:r>
            <a:r>
              <a:rPr lang="en-US" sz="2000" dirty="0" smtClean="0"/>
              <a:t> balancing of diastolic pressure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endParaRPr lang="ru-RU" sz="20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                     Patient M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28736"/>
            <a:ext cx="8229600" cy="493776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7200" b="1" dirty="0" smtClean="0"/>
              <a:t>     Physical examination results                         ECG results </a:t>
            </a:r>
            <a:endParaRPr lang="en-US" sz="7200" dirty="0" smtClean="0"/>
          </a:p>
          <a:p>
            <a:pPr>
              <a:buNone/>
            </a:pPr>
            <a:r>
              <a:rPr lang="en-US" sz="7200" dirty="0" smtClean="0"/>
              <a:t>       - swelling of the neck veins                      - sinus tachycardia</a:t>
            </a:r>
          </a:p>
          <a:p>
            <a:pPr>
              <a:buNone/>
            </a:pPr>
            <a:r>
              <a:rPr lang="en-US" sz="7200" dirty="0" smtClean="0"/>
              <a:t>       - shock                                                         - </a:t>
            </a:r>
            <a:r>
              <a:rPr lang="en-US" sz="7200" dirty="0" err="1" smtClean="0"/>
              <a:t>microvoltage</a:t>
            </a:r>
            <a:r>
              <a:rPr lang="en-US" sz="7200" dirty="0" smtClean="0"/>
              <a:t> of waves</a:t>
            </a:r>
          </a:p>
          <a:p>
            <a:pPr>
              <a:buNone/>
            </a:pPr>
            <a:r>
              <a:rPr lang="en-US" sz="7200" dirty="0" smtClean="0"/>
              <a:t>       - paradoxical pulse                                      of the QRS complex</a:t>
            </a:r>
          </a:p>
          <a:p>
            <a:pPr>
              <a:buNone/>
            </a:pPr>
            <a:r>
              <a:rPr lang="en-US" sz="7200" dirty="0" smtClean="0"/>
              <a:t>       - dullness heart sounds                             - electrical alternation </a:t>
            </a:r>
            <a:r>
              <a:rPr lang="en-US" sz="7200" b="1" dirty="0" smtClean="0"/>
              <a:t>  </a:t>
            </a:r>
          </a:p>
          <a:p>
            <a:pPr>
              <a:buNone/>
            </a:pPr>
            <a:endParaRPr lang="en-US" sz="7200" b="1" dirty="0" smtClean="0"/>
          </a:p>
          <a:p>
            <a:pPr>
              <a:buNone/>
            </a:pPr>
            <a:r>
              <a:rPr lang="en-US" sz="7200" b="1" dirty="0" smtClean="0"/>
              <a:t>            </a:t>
            </a:r>
            <a:r>
              <a:rPr lang="en-US" sz="7200" b="1" dirty="0" err="1" smtClean="0"/>
              <a:t>EchoCG</a:t>
            </a:r>
            <a:r>
              <a:rPr lang="en-US" sz="7200" b="1" dirty="0" smtClean="0"/>
              <a:t>   </a:t>
            </a:r>
          </a:p>
          <a:p>
            <a:pPr>
              <a:buNone/>
            </a:pPr>
            <a:r>
              <a:rPr lang="en-US" sz="7200" b="1" dirty="0" smtClean="0"/>
              <a:t>       -</a:t>
            </a:r>
            <a:r>
              <a:rPr lang="en-US" sz="7200" dirty="0" smtClean="0"/>
              <a:t> moderate or massive </a:t>
            </a:r>
            <a:r>
              <a:rPr lang="en-US" sz="7200" dirty="0" err="1" smtClean="0"/>
              <a:t>perscardial</a:t>
            </a:r>
            <a:r>
              <a:rPr lang="en-US" sz="7200" dirty="0" smtClean="0"/>
              <a:t> effusion</a:t>
            </a:r>
          </a:p>
          <a:p>
            <a:pPr>
              <a:buNone/>
            </a:pPr>
            <a:r>
              <a:rPr lang="en-US" sz="7200" dirty="0" smtClean="0"/>
              <a:t>       - diastolic collapse of the right atrium and right ventricle</a:t>
            </a:r>
          </a:p>
          <a:p>
            <a:pPr>
              <a:buNone/>
            </a:pPr>
            <a:r>
              <a:rPr lang="en-US" sz="7200" dirty="0" smtClean="0"/>
              <a:t>                                                   |</a:t>
            </a:r>
          </a:p>
          <a:p>
            <a:pPr>
              <a:buNone/>
            </a:pPr>
            <a:r>
              <a:rPr lang="en-US" sz="7200" dirty="0" smtClean="0"/>
              <a:t>                                       </a:t>
            </a:r>
            <a:r>
              <a:rPr lang="en-US" sz="7200" b="1" dirty="0" smtClean="0"/>
              <a:t>Cardiac </a:t>
            </a:r>
            <a:r>
              <a:rPr lang="en-US" sz="7200" b="1" dirty="0" err="1" smtClean="0"/>
              <a:t>tamponade</a:t>
            </a:r>
            <a:r>
              <a:rPr lang="en-US" sz="7200" b="1" dirty="0" smtClean="0"/>
              <a:t> </a:t>
            </a:r>
          </a:p>
          <a:p>
            <a:pPr>
              <a:buNone/>
            </a:pPr>
            <a:r>
              <a:rPr lang="en-US" sz="7200" b="1" dirty="0" smtClean="0"/>
              <a:t>                                                   |</a:t>
            </a:r>
          </a:p>
          <a:p>
            <a:pPr>
              <a:buNone/>
            </a:pPr>
            <a:r>
              <a:rPr lang="en-US" sz="7200" dirty="0" smtClean="0"/>
              <a:t>                     - </a:t>
            </a:r>
            <a:r>
              <a:rPr lang="en-US" sz="7200" dirty="0" err="1" smtClean="0"/>
              <a:t>percutaneous</a:t>
            </a:r>
            <a:r>
              <a:rPr lang="en-US" sz="7200" dirty="0" smtClean="0"/>
              <a:t> </a:t>
            </a:r>
            <a:r>
              <a:rPr lang="en-US" sz="7200" dirty="0" err="1" smtClean="0"/>
              <a:t>pericardiocentesis</a:t>
            </a:r>
            <a:r>
              <a:rPr lang="en-US" sz="7200" dirty="0" smtClean="0"/>
              <a:t> and drainage</a:t>
            </a:r>
          </a:p>
          <a:p>
            <a:pPr>
              <a:buNone/>
            </a:pPr>
            <a:r>
              <a:rPr lang="en-US" sz="7200" dirty="0" smtClean="0"/>
              <a:t>                     - consider surgical drainage                                                  </a:t>
            </a:r>
          </a:p>
          <a:p>
            <a:pPr>
              <a:buNone/>
            </a:pPr>
            <a:r>
              <a:rPr lang="en-US" sz="7200" dirty="0" smtClean="0"/>
              <a:t>       </a:t>
            </a:r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r>
              <a:rPr lang="en-US" sz="1400" dirty="0" smtClean="0"/>
              <a:t>            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         Pericardial puncture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Larey-Morphan`s</a:t>
            </a:r>
            <a:r>
              <a:rPr lang="en-US" dirty="0" smtClean="0"/>
              <a:t> </a:t>
            </a:r>
            <a:r>
              <a:rPr lang="en-US" dirty="0" err="1" smtClean="0"/>
              <a:t>metod</a:t>
            </a:r>
            <a:r>
              <a:rPr lang="en-US" dirty="0" smtClean="0"/>
              <a:t> of pericardial puncture – </a:t>
            </a:r>
          </a:p>
          <a:p>
            <a:pPr>
              <a:buNone/>
            </a:pPr>
            <a:r>
              <a:rPr lang="en-US" dirty="0" smtClean="0"/>
              <a:t>    the </a:t>
            </a:r>
            <a:r>
              <a:rPr lang="en-US" dirty="0" err="1" smtClean="0"/>
              <a:t>trocar</a:t>
            </a:r>
            <a:r>
              <a:rPr lang="en-US" dirty="0" smtClean="0"/>
              <a:t> is inserted between the cartilage of the 7</a:t>
            </a:r>
            <a:r>
              <a:rPr lang="en-US" baseline="30000" dirty="0" smtClean="0"/>
              <a:t>th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rib and the </a:t>
            </a:r>
            <a:r>
              <a:rPr lang="en-US" dirty="0" err="1" smtClean="0"/>
              <a:t>xiphoid</a:t>
            </a:r>
            <a:r>
              <a:rPr lang="en-US" dirty="0" smtClean="0"/>
              <a:t> process on the left or downward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volynka.ru/_r/i/f/6/4/f/0/operations_300.jpg?width=1200&amp;height=1200&amp;rmode=Ma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461" y="1643050"/>
            <a:ext cx="7948067" cy="4000528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50006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/>
              <a:t>Pericardial puncture</a:t>
            </a:r>
            <a:endParaRPr lang="uk-UA" sz="24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ихідна">
  <a:themeElements>
    <a:clrScheme name="Вихідна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Вихідна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Вихідна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855</TotalTime>
  <Words>1083</Words>
  <Application>Microsoft Office PowerPoint</Application>
  <PresentationFormat>Экран (4:3)</PresentationFormat>
  <Paragraphs>166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Вихідна</vt:lpstr>
      <vt:lpstr>Emergency conditions in cardiovascular diseases.  Treatment algorithm for a patient with suspected acute pericarditis and/or cardiac tamponade. </vt:lpstr>
      <vt:lpstr>Слайд 2</vt:lpstr>
      <vt:lpstr>Diagnostic criteria for acute pericarditis</vt:lpstr>
      <vt:lpstr>Patient M, ECG</vt:lpstr>
      <vt:lpstr>Patient M, EchoCG</vt:lpstr>
      <vt:lpstr>Patient M </vt:lpstr>
      <vt:lpstr>Diagnostic criteria for acute pericarditis</vt:lpstr>
      <vt:lpstr> Management of the patient with acute pericarditis</vt:lpstr>
      <vt:lpstr>   Management of the patient with acute pericarditis </vt:lpstr>
      <vt:lpstr>Patient M</vt:lpstr>
      <vt:lpstr>Patient M</vt:lpstr>
      <vt:lpstr>Management of the patient with cardiac tamponade</vt:lpstr>
      <vt:lpstr>Patient M, ECG 2</vt:lpstr>
      <vt:lpstr>Management of the patient with cardiac tamponade</vt:lpstr>
      <vt:lpstr>Patient M, EchoCG2</vt:lpstr>
      <vt:lpstr>        Management of the patient with cardiac tamponade </vt:lpstr>
      <vt:lpstr>                     Patient M </vt:lpstr>
      <vt:lpstr>          Pericardial puncture</vt:lpstr>
      <vt:lpstr>Pericardial puncture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 курації пацієнта з підозрою на гострий перикардит та/чи тампонадою серця</dc:title>
  <dc:creator>e130871pmm</dc:creator>
  <cp:lastModifiedBy>Windows User</cp:lastModifiedBy>
  <cp:revision>89</cp:revision>
  <dcterms:created xsi:type="dcterms:W3CDTF">2023-06-30T06:17:17Z</dcterms:created>
  <dcterms:modified xsi:type="dcterms:W3CDTF">2023-11-01T22:46:10Z</dcterms:modified>
</cp:coreProperties>
</file>