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1"/>
  </p:notesMasterIdLst>
  <p:sldIdLst>
    <p:sldId id="256" r:id="rId2"/>
    <p:sldId id="294" r:id="rId3"/>
    <p:sldId id="296" r:id="rId4"/>
    <p:sldId id="297" r:id="rId5"/>
    <p:sldId id="298" r:id="rId6"/>
    <p:sldId id="299" r:id="rId7"/>
    <p:sldId id="300" r:id="rId8"/>
    <p:sldId id="301" r:id="rId9"/>
    <p:sldId id="313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4" r:id="rId22"/>
    <p:sldId id="258" r:id="rId23"/>
    <p:sldId id="257" r:id="rId24"/>
    <p:sldId id="277" r:id="rId25"/>
    <p:sldId id="290" r:id="rId26"/>
    <p:sldId id="288" r:id="rId27"/>
    <p:sldId id="291" r:id="rId28"/>
    <p:sldId id="289" r:id="rId29"/>
    <p:sldId id="275" r:id="rId30"/>
    <p:sldId id="274" r:id="rId31"/>
    <p:sldId id="278" r:id="rId32"/>
    <p:sldId id="281" r:id="rId33"/>
    <p:sldId id="292" r:id="rId34"/>
    <p:sldId id="284" r:id="rId35"/>
    <p:sldId id="282" r:id="rId36"/>
    <p:sldId id="283" r:id="rId37"/>
    <p:sldId id="285" r:id="rId38"/>
    <p:sldId id="286" r:id="rId39"/>
    <p:sldId id="287" r:id="rId4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240" autoAdjust="0"/>
    <p:restoredTop sz="94660"/>
  </p:normalViewPr>
  <p:slideViewPr>
    <p:cSldViewPr>
      <p:cViewPr varScale="1">
        <p:scale>
          <a:sx n="106" d="100"/>
          <a:sy n="106" d="100"/>
        </p:scale>
        <p:origin x="-19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71B54-84D1-49D5-BFCC-D1645C98BBC7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E1159-4152-48CC-ADCD-92D86454BD58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ACD2DBE1-BCEF-408B-964A-626E01DB9F3C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2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732518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5764F280-80ED-4E21-B962-4E862B706B33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215904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C5FF2D24-7A37-4354-91DA-BAB0372FCD70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4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55649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D107F8F3-7CA8-47C1-8869-13B10995357E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5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39674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6CC471AD-119B-4FFD-8ADE-83700FDF51A9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6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393484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49C38463-FD12-4FEC-A1FD-911EA24D3C35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7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632192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05EBFB02-F8AC-4DF5-8A75-3B2BC1E3BDAB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8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5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499308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49C38463-FD12-4FEC-A1FD-911EA24D3C35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9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921037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DC9C8768-4889-4554-A8B2-07FD10A7F66D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10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665332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</p:spPr>
      </p:sp>
      <p:sp>
        <p:nvSpPr>
          <p:cNvPr id="67587" name="Місце для нотаток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 altLang="en-US" smtClean="0"/>
          </a:p>
        </p:txBody>
      </p:sp>
      <p:sp>
        <p:nvSpPr>
          <p:cNvPr id="67588" name="Місце для номера слайда 3"/>
          <p:cNvSpPr>
            <a:spLocks noGrp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222483E7-B8E5-4E11-9F48-5782C71F9475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11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9966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1BFA209D-BD4C-4B1B-9CE4-BC37524CD87C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12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86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704629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E31A467B-E1A6-43D0-99CD-5CFF1BD35603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13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185522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C3FC6721-8B33-4EB9-963E-AB8A15628F0D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14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06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2396260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D5B2BDF7-F966-4174-8C70-75219073D579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15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6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721882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C111A6EF-4BC7-4EA5-B7A2-0D8CBC59FB27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16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27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43539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813E3D74-A62A-4E98-A834-002C9543D73B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17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2917076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13FCF8E2-6C13-4B1B-A3DD-E4E7B6F27F22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18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7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2976329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FF6982D1-BB8D-4D33-A120-7562600A6404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19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2479950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/>
            <a:fld id="{8B6F89E6-57C8-4FB1-9EF7-C0F732B98A4D}" type="slidenum">
              <a:rPr lang="ru-RU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20</a:t>
            </a:fld>
            <a:endParaRPr lang="ru-RU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68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792163"/>
            <a:ext cx="5370513" cy="4029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8664277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E1159-4152-48CC-ADCD-92D86454BD58}" type="slidenum">
              <a:rPr lang="uk-UA" smtClean="0"/>
              <a:pPr/>
              <a:t>22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28" name="Місце для дати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uk-UA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1" name="Прямокут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кут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кут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кут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8" name="Місце для вмісту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7" name="Прямокут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кут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9" name="Місце для вмісту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3" name="Місце для вмісту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6" name="Рівнобедрений трикут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5" name="Пряма сполучна ліні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івнобедрений трикут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івнобедрений трикут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Місце для вмісту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івнобедрений трикут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кут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7" name="Пряма сполучна ліні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івнобедрений трикут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Місце для заголовка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Місце для номера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8" name="Пряма сполучна ліні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 сполучна ліні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івнобедрений трикут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3857628"/>
            <a:ext cx="7143800" cy="1000132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 smtClean="0"/>
              <a:t>Алгоритм </a:t>
            </a:r>
            <a:r>
              <a:rPr lang="uk-UA" sz="2400" b="1" dirty="0" err="1" smtClean="0"/>
              <a:t>курації</a:t>
            </a:r>
            <a:r>
              <a:rPr lang="uk-UA" sz="2400" b="1" dirty="0" smtClean="0"/>
              <a:t> пацієнта </a:t>
            </a:r>
            <a:br>
              <a:rPr lang="uk-UA" sz="2400" b="1" dirty="0" smtClean="0"/>
            </a:br>
            <a:r>
              <a:rPr lang="uk-UA" sz="2400" b="1" dirty="0" smtClean="0"/>
              <a:t>з </a:t>
            </a:r>
            <a:r>
              <a:rPr lang="uk-UA" sz="2400" b="1" dirty="0" err="1" smtClean="0"/>
              <a:t>розшаровуючою</a:t>
            </a:r>
            <a:r>
              <a:rPr lang="uk-UA" sz="2400" b="1" dirty="0" smtClean="0"/>
              <a:t> аневризмою аорти</a:t>
            </a:r>
            <a:endParaRPr lang="uk-UA" sz="2400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1142977" y="857232"/>
            <a:ext cx="7275782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Одеський національний медичний університет</a:t>
            </a:r>
          </a:p>
          <a:p>
            <a:pPr algn="ctr"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Кафедра внутрішньої медицини №2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3631678" y="5214950"/>
            <a:ext cx="2008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Arial" pitchFamily="34" charset="0"/>
                <a:cs typeface="Arial" pitchFamily="34" charset="0"/>
              </a:rPr>
              <a:t>2023-2024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уч.рік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1523521" y="587881"/>
            <a:ext cx="6282720" cy="1067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8" tIns="42452" rIns="81638" bIns="42452"/>
          <a:lstStyle/>
          <a:p>
            <a:pPr algn="ctr">
              <a:spcBef>
                <a:spcPts val="726"/>
              </a:spcBef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sz="2358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Домінуючі</a:t>
            </a:r>
            <a:r>
              <a:rPr lang="ru-RU" sz="2358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симптом</a:t>
            </a:r>
            <a:br>
              <a:rPr lang="ru-RU" sz="2358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358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хронічного</a:t>
            </a:r>
            <a:r>
              <a:rPr lang="ru-RU" sz="2358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панкреатита</a:t>
            </a:r>
          </a:p>
        </p:txBody>
      </p:sp>
      <p:sp>
        <p:nvSpPr>
          <p:cNvPr id="7170" name="Freeform 2"/>
          <p:cNvSpPr>
            <a:spLocks noChangeArrowheads="1"/>
          </p:cNvSpPr>
          <p:nvPr/>
        </p:nvSpPr>
        <p:spPr bwMode="auto">
          <a:xfrm>
            <a:off x="1124641" y="2249641"/>
            <a:ext cx="5840640" cy="1506240"/>
          </a:xfrm>
          <a:custGeom>
            <a:avLst/>
            <a:gdLst>
              <a:gd name="T0" fmla="*/ 0 w 337"/>
              <a:gd name="T1" fmla="*/ 0 h 72"/>
              <a:gd name="T2" fmla="*/ 2147483647 w 337"/>
              <a:gd name="T3" fmla="*/ 2147483647 h 72"/>
              <a:gd name="T4" fmla="*/ 2147483647 w 337"/>
              <a:gd name="T5" fmla="*/ 2147483647 h 72"/>
              <a:gd name="T6" fmla="*/ 0 60000 65536"/>
              <a:gd name="T7" fmla="*/ 0 60000 65536"/>
              <a:gd name="T8" fmla="*/ 0 60000 65536"/>
              <a:gd name="T9" fmla="*/ 0 w 337"/>
              <a:gd name="T10" fmla="*/ 0 h 72"/>
              <a:gd name="T11" fmla="*/ 337 w 337"/>
              <a:gd name="T12" fmla="*/ 72 h 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7" h="72">
                <a:moveTo>
                  <a:pt x="0" y="0"/>
                </a:moveTo>
                <a:cubicBezTo>
                  <a:pt x="25" y="4"/>
                  <a:pt x="96" y="12"/>
                  <a:pt x="152" y="24"/>
                </a:cubicBezTo>
                <a:cubicBezTo>
                  <a:pt x="208" y="36"/>
                  <a:pt x="298" y="62"/>
                  <a:pt x="337" y="72"/>
                </a:cubicBezTo>
              </a:path>
            </a:pathLst>
          </a:custGeom>
          <a:noFill/>
          <a:ln w="38160">
            <a:solidFill>
              <a:srgbClr val="280099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uk-UA" altLang="en-US" sz="1633"/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754081" y="2278441"/>
            <a:ext cx="961920" cy="43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6328" tIns="9797" rIns="16328" bIns="9797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2177" b="1">
                <a:solidFill>
                  <a:srgbClr val="000000"/>
                </a:solidFill>
                <a:cs typeface="Arial" panose="020B0604020202020204" pitchFamily="34" charset="0"/>
              </a:rPr>
              <a:t>Б</a:t>
            </a:r>
            <a:r>
              <a:rPr lang="uk-UA" altLang="en-US" sz="2177" b="1">
                <a:solidFill>
                  <a:srgbClr val="000000"/>
                </a:solidFill>
                <a:cs typeface="Arial" panose="020B0604020202020204" pitchFamily="34" charset="0"/>
              </a:rPr>
              <a:t>і</a:t>
            </a:r>
            <a:r>
              <a:rPr lang="en-US" altLang="en-US" sz="2177" b="1">
                <a:solidFill>
                  <a:srgbClr val="000000"/>
                </a:solidFill>
                <a:cs typeface="Arial" panose="020B0604020202020204" pitchFamily="34" charset="0"/>
              </a:rPr>
              <a:t>ль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44161" y="1757161"/>
            <a:ext cx="8642880" cy="4903200"/>
            <a:chOff x="239" y="1220"/>
            <a:chExt cx="6002" cy="3405"/>
          </a:xfrm>
        </p:grpSpPr>
        <p:sp>
          <p:nvSpPr>
            <p:cNvPr id="7173" name="Rectangle 5"/>
            <p:cNvSpPr>
              <a:spLocks noChangeArrowheads="1"/>
            </p:cNvSpPr>
            <p:nvPr/>
          </p:nvSpPr>
          <p:spPr bwMode="auto">
            <a:xfrm>
              <a:off x="4125" y="4391"/>
              <a:ext cx="2116" cy="23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81638" tIns="42452" rIns="81638" bIns="42452">
              <a:spAutoFit/>
            </a:bodyPr>
            <a:lstStyle/>
            <a:p>
              <a:pPr algn="r">
                <a:spcBef>
                  <a:spcPts val="408"/>
                </a:spcBef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  <a:defRPr/>
              </a:pPr>
              <a:r>
                <a:rPr lang="ru-RU" sz="1633" i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P.G. Lankisch et al., 1997</a:t>
              </a:r>
            </a:p>
          </p:txBody>
        </p:sp>
        <p:sp>
          <p:nvSpPr>
            <p:cNvPr id="4105" name="Line 7"/>
            <p:cNvSpPr>
              <a:spLocks noChangeShapeType="1"/>
            </p:cNvSpPr>
            <p:nvPr/>
          </p:nvSpPr>
          <p:spPr bwMode="auto">
            <a:xfrm>
              <a:off x="614" y="3792"/>
              <a:ext cx="4447" cy="0"/>
            </a:xfrm>
            <a:prstGeom prst="line">
              <a:avLst/>
            </a:prstGeom>
            <a:noFill/>
            <a:ln w="19080">
              <a:solidFill>
                <a:srgbClr val="009999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33"/>
            </a:p>
          </p:txBody>
        </p:sp>
        <p:sp>
          <p:nvSpPr>
            <p:cNvPr id="4106" name="Line 8"/>
            <p:cNvSpPr>
              <a:spLocks noChangeShapeType="1"/>
            </p:cNvSpPr>
            <p:nvPr/>
          </p:nvSpPr>
          <p:spPr bwMode="auto">
            <a:xfrm>
              <a:off x="791" y="1332"/>
              <a:ext cx="0" cy="2689"/>
            </a:xfrm>
            <a:prstGeom prst="line">
              <a:avLst/>
            </a:prstGeom>
            <a:noFill/>
            <a:ln w="19080">
              <a:solidFill>
                <a:srgbClr val="009999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33"/>
            </a:p>
          </p:txBody>
        </p:sp>
        <p:sp>
          <p:nvSpPr>
            <p:cNvPr id="4107" name="Line 9"/>
            <p:cNvSpPr>
              <a:spLocks noChangeShapeType="1"/>
            </p:cNvSpPr>
            <p:nvPr/>
          </p:nvSpPr>
          <p:spPr bwMode="auto">
            <a:xfrm flipH="1">
              <a:off x="601" y="2548"/>
              <a:ext cx="190" cy="0"/>
            </a:xfrm>
            <a:prstGeom prst="line">
              <a:avLst/>
            </a:prstGeom>
            <a:noFill/>
            <a:ln w="19080">
              <a:solidFill>
                <a:srgbClr val="009999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33"/>
            </a:p>
          </p:txBody>
        </p:sp>
        <p:sp>
          <p:nvSpPr>
            <p:cNvPr id="4108" name="Line 10"/>
            <p:cNvSpPr>
              <a:spLocks noChangeShapeType="1"/>
            </p:cNvSpPr>
            <p:nvPr/>
          </p:nvSpPr>
          <p:spPr bwMode="auto">
            <a:xfrm flipH="1">
              <a:off x="601" y="1332"/>
              <a:ext cx="190" cy="0"/>
            </a:xfrm>
            <a:prstGeom prst="line">
              <a:avLst/>
            </a:prstGeom>
            <a:noFill/>
            <a:ln w="19080">
              <a:solidFill>
                <a:srgbClr val="009999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33"/>
            </a:p>
          </p:txBody>
        </p:sp>
        <p:sp>
          <p:nvSpPr>
            <p:cNvPr id="4109" name="Line 11"/>
            <p:cNvSpPr>
              <a:spLocks noChangeShapeType="1"/>
            </p:cNvSpPr>
            <p:nvPr/>
          </p:nvSpPr>
          <p:spPr bwMode="auto">
            <a:xfrm flipV="1">
              <a:off x="4651" y="3799"/>
              <a:ext cx="0" cy="225"/>
            </a:xfrm>
            <a:prstGeom prst="line">
              <a:avLst/>
            </a:prstGeom>
            <a:noFill/>
            <a:ln w="19080">
              <a:solidFill>
                <a:srgbClr val="009999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33"/>
            </a:p>
          </p:txBody>
        </p:sp>
        <p:sp>
          <p:nvSpPr>
            <p:cNvPr id="4110" name="Text Box 12"/>
            <p:cNvSpPr txBox="1">
              <a:spLocks noChangeArrowheads="1"/>
            </p:cNvSpPr>
            <p:nvPr/>
          </p:nvSpPr>
          <p:spPr bwMode="auto">
            <a:xfrm>
              <a:off x="712" y="4108"/>
              <a:ext cx="16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6328" tIns="9797" rIns="16328" bIns="9797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en-US" altLang="en-US" sz="1451" b="1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111" name="Text Box 13"/>
            <p:cNvSpPr txBox="1">
              <a:spLocks noChangeArrowheads="1"/>
            </p:cNvSpPr>
            <p:nvPr/>
          </p:nvSpPr>
          <p:spPr bwMode="auto">
            <a:xfrm>
              <a:off x="424" y="3680"/>
              <a:ext cx="16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6328" tIns="9797" rIns="16328" bIns="9797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en-US" altLang="en-US" sz="1451" b="1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112" name="Text Box 14"/>
            <p:cNvSpPr txBox="1">
              <a:spLocks noChangeArrowheads="1"/>
            </p:cNvSpPr>
            <p:nvPr/>
          </p:nvSpPr>
          <p:spPr bwMode="auto">
            <a:xfrm>
              <a:off x="4502" y="4092"/>
              <a:ext cx="33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6328" tIns="9797" rIns="16328" bIns="9797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en-US" altLang="en-US" sz="1451" b="1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4113" name="Text Box 15"/>
            <p:cNvSpPr txBox="1">
              <a:spLocks noChangeArrowheads="1"/>
            </p:cNvSpPr>
            <p:nvPr/>
          </p:nvSpPr>
          <p:spPr bwMode="auto">
            <a:xfrm>
              <a:off x="2479" y="3903"/>
              <a:ext cx="54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6328" tIns="9797" rIns="16328" bIns="9797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uk-UA" altLang="en-US" sz="1451" b="1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Роки</a:t>
              </a:r>
              <a:endParaRPr lang="en-US" altLang="en-US" sz="1451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114" name="Text Box 16"/>
            <p:cNvSpPr txBox="1">
              <a:spLocks noChangeArrowheads="1"/>
            </p:cNvSpPr>
            <p:nvPr/>
          </p:nvSpPr>
          <p:spPr bwMode="auto">
            <a:xfrm>
              <a:off x="298" y="2446"/>
              <a:ext cx="253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6328" tIns="9797" rIns="16328" bIns="9797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en-US" altLang="en-US" sz="1451" b="1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50</a:t>
              </a:r>
            </a:p>
          </p:txBody>
        </p:sp>
        <p:sp>
          <p:nvSpPr>
            <p:cNvPr id="4115" name="Text Box 17"/>
            <p:cNvSpPr txBox="1">
              <a:spLocks noChangeArrowheads="1"/>
            </p:cNvSpPr>
            <p:nvPr/>
          </p:nvSpPr>
          <p:spPr bwMode="auto">
            <a:xfrm>
              <a:off x="239" y="1220"/>
              <a:ext cx="342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6328" tIns="9797" rIns="16328" bIns="9797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en-US" altLang="en-US" sz="1451" b="1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100</a:t>
              </a:r>
            </a:p>
          </p:txBody>
        </p:sp>
      </p:grpSp>
      <p:sp>
        <p:nvSpPr>
          <p:cNvPr id="7186" name="Freeform 18"/>
          <p:cNvSpPr>
            <a:spLocks noChangeArrowheads="1"/>
          </p:cNvSpPr>
          <p:nvPr/>
        </p:nvSpPr>
        <p:spPr bwMode="auto">
          <a:xfrm>
            <a:off x="1124641" y="3581641"/>
            <a:ext cx="5840640" cy="1520640"/>
          </a:xfrm>
          <a:custGeom>
            <a:avLst/>
            <a:gdLst>
              <a:gd name="T0" fmla="*/ 0 w 337"/>
              <a:gd name="T1" fmla="*/ 2147483647 h 73"/>
              <a:gd name="T2" fmla="*/ 2147483647 w 337"/>
              <a:gd name="T3" fmla="*/ 2147483647 h 73"/>
              <a:gd name="T4" fmla="*/ 2147483647 w 337"/>
              <a:gd name="T5" fmla="*/ 0 h 73"/>
              <a:gd name="T6" fmla="*/ 0 60000 65536"/>
              <a:gd name="T7" fmla="*/ 0 60000 65536"/>
              <a:gd name="T8" fmla="*/ 0 60000 65536"/>
              <a:gd name="T9" fmla="*/ 0 w 337"/>
              <a:gd name="T10" fmla="*/ 0 h 73"/>
              <a:gd name="T11" fmla="*/ 337 w 337"/>
              <a:gd name="T12" fmla="*/ 73 h 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7" h="73">
                <a:moveTo>
                  <a:pt x="0" y="73"/>
                </a:moveTo>
                <a:cubicBezTo>
                  <a:pt x="26" y="69"/>
                  <a:pt x="99" y="59"/>
                  <a:pt x="155" y="47"/>
                </a:cubicBezTo>
                <a:cubicBezTo>
                  <a:pt x="211" y="35"/>
                  <a:pt x="299" y="10"/>
                  <a:pt x="337" y="0"/>
                </a:cubicBezTo>
              </a:path>
            </a:pathLst>
          </a:custGeom>
          <a:noFill/>
          <a:ln w="38160">
            <a:solidFill>
              <a:srgbClr val="C5000B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uk-UA" altLang="en-US" sz="1633"/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4847041" y="4396681"/>
            <a:ext cx="3612960" cy="83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6328" tIns="9797" rIns="16328" bIns="9797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Функц</a:t>
            </a:r>
            <a:r>
              <a:rPr lang="uk-UA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іональна</a:t>
            </a:r>
            <a:r>
              <a:rPr lang="en-US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 недостат</a:t>
            </a:r>
            <a:r>
              <a:rPr lang="uk-UA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ність</a:t>
            </a:r>
            <a:r>
              <a:rPr lang="en-US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,</a:t>
            </a:r>
            <a:r>
              <a:rPr lang="uk-UA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 яка вимагає</a:t>
            </a:r>
            <a:r>
              <a:rPr lang="en-US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 зам</a:t>
            </a:r>
            <a:r>
              <a:rPr lang="uk-UA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існої терапії</a:t>
            </a:r>
            <a:r>
              <a:rPr lang="en-US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 ферментами</a:t>
            </a:r>
            <a:r>
              <a:rPr lang="uk-UA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uk-UA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та/чи</a:t>
            </a:r>
            <a:r>
              <a:rPr lang="en-US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uk-UA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і</a:t>
            </a:r>
            <a:r>
              <a:rPr lang="en-US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нсул</a:t>
            </a:r>
            <a:r>
              <a:rPr lang="uk-UA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і</a:t>
            </a:r>
            <a:r>
              <a:rPr lang="en-US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нотерап</a:t>
            </a:r>
            <a:r>
              <a:rPr lang="uk-UA" altLang="en-US" sz="1451" b="1">
                <a:solidFill>
                  <a:srgbClr val="000000"/>
                </a:solidFill>
                <a:cs typeface="Arial" panose="020B0604020202020204" pitchFamily="34" charset="0"/>
              </a:rPr>
              <a:t>ії</a:t>
            </a:r>
            <a:endParaRPr lang="en-US" altLang="en-US" sz="1451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6235017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7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0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8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1523521" y="587881"/>
            <a:ext cx="6282720" cy="1067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8" tIns="42452" rIns="81638" bIns="42452"/>
          <a:lstStyle/>
          <a:p>
            <a:pPr algn="ctr">
              <a:spcBef>
                <a:spcPts val="726"/>
              </a:spcBef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sz="2358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Диференційна</a:t>
            </a:r>
            <a:r>
              <a:rPr lang="ru-RU" sz="2358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358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діагностика</a:t>
            </a:r>
            <a:r>
              <a:rPr lang="ru-RU" sz="2358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358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358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хронічного</a:t>
            </a:r>
            <a:r>
              <a:rPr lang="ru-RU" sz="2358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панкреатита за симптомом болю</a:t>
            </a:r>
          </a:p>
        </p:txBody>
      </p:sp>
      <p:sp>
        <p:nvSpPr>
          <p:cNvPr id="7170" name="Freeform 2"/>
          <p:cNvSpPr>
            <a:spLocks noChangeArrowheads="1"/>
          </p:cNvSpPr>
          <p:nvPr/>
        </p:nvSpPr>
        <p:spPr bwMode="auto">
          <a:xfrm>
            <a:off x="1124641" y="2249641"/>
            <a:ext cx="5840640" cy="1506240"/>
          </a:xfrm>
          <a:custGeom>
            <a:avLst/>
            <a:gdLst>
              <a:gd name="T0" fmla="*/ 0 w 337"/>
              <a:gd name="T1" fmla="*/ 0 h 72"/>
              <a:gd name="T2" fmla="*/ 2147483647 w 337"/>
              <a:gd name="T3" fmla="*/ 2147483647 h 72"/>
              <a:gd name="T4" fmla="*/ 2147483647 w 337"/>
              <a:gd name="T5" fmla="*/ 2147483647 h 72"/>
              <a:gd name="T6" fmla="*/ 0 60000 65536"/>
              <a:gd name="T7" fmla="*/ 0 60000 65536"/>
              <a:gd name="T8" fmla="*/ 0 60000 65536"/>
              <a:gd name="T9" fmla="*/ 0 w 337"/>
              <a:gd name="T10" fmla="*/ 0 h 72"/>
              <a:gd name="T11" fmla="*/ 337 w 337"/>
              <a:gd name="T12" fmla="*/ 72 h 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7" h="72">
                <a:moveTo>
                  <a:pt x="0" y="0"/>
                </a:moveTo>
                <a:cubicBezTo>
                  <a:pt x="25" y="4"/>
                  <a:pt x="96" y="12"/>
                  <a:pt x="152" y="24"/>
                </a:cubicBezTo>
                <a:cubicBezTo>
                  <a:pt x="208" y="36"/>
                  <a:pt x="298" y="62"/>
                  <a:pt x="337" y="72"/>
                </a:cubicBezTo>
              </a:path>
            </a:pathLst>
          </a:custGeom>
          <a:noFill/>
          <a:ln w="38160">
            <a:solidFill>
              <a:srgbClr val="280099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uk-UA" altLang="en-US" sz="1633"/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754081" y="2278441"/>
            <a:ext cx="961920" cy="43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6328" tIns="9797" rIns="16328" bIns="9797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2177" b="1">
                <a:solidFill>
                  <a:srgbClr val="000000"/>
                </a:solidFill>
                <a:cs typeface="Arial" panose="020B0604020202020204" pitchFamily="34" charset="0"/>
              </a:rPr>
              <a:t>Б</a:t>
            </a:r>
            <a:r>
              <a:rPr lang="uk-UA" altLang="en-US" sz="2177" b="1">
                <a:solidFill>
                  <a:srgbClr val="000000"/>
                </a:solidFill>
                <a:cs typeface="Arial" panose="020B0604020202020204" pitchFamily="34" charset="0"/>
              </a:rPr>
              <a:t>і</a:t>
            </a:r>
            <a:r>
              <a:rPr lang="en-US" altLang="en-US" sz="2177" b="1">
                <a:solidFill>
                  <a:srgbClr val="000000"/>
                </a:solidFill>
                <a:cs typeface="Arial" panose="020B0604020202020204" pitchFamily="34" charset="0"/>
              </a:rPr>
              <a:t>ль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44161" y="1757161"/>
            <a:ext cx="8642880" cy="4903200"/>
            <a:chOff x="239" y="1220"/>
            <a:chExt cx="6002" cy="3405"/>
          </a:xfrm>
        </p:grpSpPr>
        <p:sp>
          <p:nvSpPr>
            <p:cNvPr id="7173" name="Rectangle 5"/>
            <p:cNvSpPr>
              <a:spLocks noChangeArrowheads="1"/>
            </p:cNvSpPr>
            <p:nvPr/>
          </p:nvSpPr>
          <p:spPr bwMode="auto">
            <a:xfrm>
              <a:off x="4125" y="4391"/>
              <a:ext cx="2116" cy="23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81638" tIns="42452" rIns="81638" bIns="42452">
              <a:spAutoFit/>
            </a:bodyPr>
            <a:lstStyle/>
            <a:p>
              <a:pPr algn="r">
                <a:spcBef>
                  <a:spcPts val="408"/>
                </a:spcBef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  <a:defRPr/>
              </a:pPr>
              <a:r>
                <a:rPr lang="ru-RU" sz="1633" i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P.G. Lankisch et al., 1997</a:t>
              </a:r>
            </a:p>
          </p:txBody>
        </p:sp>
        <p:sp>
          <p:nvSpPr>
            <p:cNvPr id="6151" name="Line 7"/>
            <p:cNvSpPr>
              <a:spLocks noChangeShapeType="1"/>
            </p:cNvSpPr>
            <p:nvPr/>
          </p:nvSpPr>
          <p:spPr bwMode="auto">
            <a:xfrm>
              <a:off x="614" y="3792"/>
              <a:ext cx="4447" cy="0"/>
            </a:xfrm>
            <a:prstGeom prst="line">
              <a:avLst/>
            </a:prstGeom>
            <a:noFill/>
            <a:ln w="19080">
              <a:solidFill>
                <a:srgbClr val="009999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33"/>
            </a:p>
          </p:txBody>
        </p:sp>
        <p:sp>
          <p:nvSpPr>
            <p:cNvPr id="6152" name="Line 8"/>
            <p:cNvSpPr>
              <a:spLocks noChangeShapeType="1"/>
            </p:cNvSpPr>
            <p:nvPr/>
          </p:nvSpPr>
          <p:spPr bwMode="auto">
            <a:xfrm>
              <a:off x="791" y="1332"/>
              <a:ext cx="0" cy="2689"/>
            </a:xfrm>
            <a:prstGeom prst="line">
              <a:avLst/>
            </a:prstGeom>
            <a:noFill/>
            <a:ln w="19080">
              <a:solidFill>
                <a:srgbClr val="009999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33"/>
            </a:p>
          </p:txBody>
        </p:sp>
        <p:sp>
          <p:nvSpPr>
            <p:cNvPr id="6153" name="Line 9"/>
            <p:cNvSpPr>
              <a:spLocks noChangeShapeType="1"/>
            </p:cNvSpPr>
            <p:nvPr/>
          </p:nvSpPr>
          <p:spPr bwMode="auto">
            <a:xfrm flipH="1">
              <a:off x="601" y="2548"/>
              <a:ext cx="190" cy="0"/>
            </a:xfrm>
            <a:prstGeom prst="line">
              <a:avLst/>
            </a:prstGeom>
            <a:noFill/>
            <a:ln w="19080">
              <a:solidFill>
                <a:srgbClr val="009999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33"/>
            </a:p>
          </p:txBody>
        </p:sp>
        <p:sp>
          <p:nvSpPr>
            <p:cNvPr id="6154" name="Line 10"/>
            <p:cNvSpPr>
              <a:spLocks noChangeShapeType="1"/>
            </p:cNvSpPr>
            <p:nvPr/>
          </p:nvSpPr>
          <p:spPr bwMode="auto">
            <a:xfrm flipH="1">
              <a:off x="601" y="1332"/>
              <a:ext cx="190" cy="0"/>
            </a:xfrm>
            <a:prstGeom prst="line">
              <a:avLst/>
            </a:prstGeom>
            <a:noFill/>
            <a:ln w="19080">
              <a:solidFill>
                <a:srgbClr val="009999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33"/>
            </a:p>
          </p:txBody>
        </p:sp>
        <p:sp>
          <p:nvSpPr>
            <p:cNvPr id="6155" name="Line 11"/>
            <p:cNvSpPr>
              <a:spLocks noChangeShapeType="1"/>
            </p:cNvSpPr>
            <p:nvPr/>
          </p:nvSpPr>
          <p:spPr bwMode="auto">
            <a:xfrm flipV="1">
              <a:off x="4651" y="3799"/>
              <a:ext cx="0" cy="225"/>
            </a:xfrm>
            <a:prstGeom prst="line">
              <a:avLst/>
            </a:prstGeom>
            <a:noFill/>
            <a:ln w="19080">
              <a:solidFill>
                <a:srgbClr val="009999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33"/>
            </a:p>
          </p:txBody>
        </p:sp>
        <p:sp>
          <p:nvSpPr>
            <p:cNvPr id="6156" name="Text Box 12"/>
            <p:cNvSpPr txBox="1">
              <a:spLocks noChangeArrowheads="1"/>
            </p:cNvSpPr>
            <p:nvPr/>
          </p:nvSpPr>
          <p:spPr bwMode="auto">
            <a:xfrm>
              <a:off x="712" y="4108"/>
              <a:ext cx="16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6328" tIns="9797" rIns="16328" bIns="9797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en-US" altLang="en-US" sz="1451" b="1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157" name="Text Box 13"/>
            <p:cNvSpPr txBox="1">
              <a:spLocks noChangeArrowheads="1"/>
            </p:cNvSpPr>
            <p:nvPr/>
          </p:nvSpPr>
          <p:spPr bwMode="auto">
            <a:xfrm>
              <a:off x="424" y="3680"/>
              <a:ext cx="16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6328" tIns="9797" rIns="16328" bIns="9797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en-US" altLang="en-US" sz="1451" b="1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158" name="Text Box 14"/>
            <p:cNvSpPr txBox="1">
              <a:spLocks noChangeArrowheads="1"/>
            </p:cNvSpPr>
            <p:nvPr/>
          </p:nvSpPr>
          <p:spPr bwMode="auto">
            <a:xfrm>
              <a:off x="4502" y="4092"/>
              <a:ext cx="33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6328" tIns="9797" rIns="16328" bIns="9797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en-US" altLang="en-US" sz="1451" b="1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1</a:t>
              </a:r>
              <a:r>
                <a:rPr lang="ru-RU" altLang="en-US" sz="1451" b="1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0</a:t>
              </a:r>
              <a:endParaRPr lang="en-US" altLang="en-US" sz="1451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59" name="Text Box 15"/>
            <p:cNvSpPr txBox="1">
              <a:spLocks noChangeArrowheads="1"/>
            </p:cNvSpPr>
            <p:nvPr/>
          </p:nvSpPr>
          <p:spPr bwMode="auto">
            <a:xfrm>
              <a:off x="2479" y="3903"/>
              <a:ext cx="54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6328" tIns="9797" rIns="16328" bIns="9797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uk-UA" altLang="en-US" sz="1451" b="1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Роки</a:t>
              </a:r>
              <a:endParaRPr lang="en-US" altLang="en-US" sz="1451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60" name="Text Box 16"/>
            <p:cNvSpPr txBox="1">
              <a:spLocks noChangeArrowheads="1"/>
            </p:cNvSpPr>
            <p:nvPr/>
          </p:nvSpPr>
          <p:spPr bwMode="auto">
            <a:xfrm>
              <a:off x="298" y="2446"/>
              <a:ext cx="253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6328" tIns="9797" rIns="16328" bIns="9797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en-US" altLang="en-US" sz="1451" b="1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50</a:t>
              </a:r>
            </a:p>
          </p:txBody>
        </p:sp>
        <p:sp>
          <p:nvSpPr>
            <p:cNvPr id="6161" name="Text Box 17"/>
            <p:cNvSpPr txBox="1">
              <a:spLocks noChangeArrowheads="1"/>
            </p:cNvSpPr>
            <p:nvPr/>
          </p:nvSpPr>
          <p:spPr bwMode="auto">
            <a:xfrm>
              <a:off x="239" y="1220"/>
              <a:ext cx="342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6328" tIns="9797" rIns="16328" bIns="9797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ClrTx/>
                <a:buFontTx/>
                <a:buNone/>
              </a:pPr>
              <a:r>
                <a:rPr lang="en-US" altLang="en-US" sz="1451" b="1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100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452059310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1785600" y="448201"/>
            <a:ext cx="474624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>
                <a:solidFill>
                  <a:srgbClr val="000000"/>
                </a:solidFill>
              </a:rPr>
              <a:t>Кл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н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ч</a:t>
            </a:r>
            <a:r>
              <a:rPr lang="uk-UA" altLang="en-US" sz="2903">
                <a:solidFill>
                  <a:srgbClr val="000000"/>
                </a:solidFill>
              </a:rPr>
              <a:t>ний</a:t>
            </a:r>
            <a:r>
              <a:rPr lang="en-US" altLang="en-US" sz="2903">
                <a:solidFill>
                  <a:srgbClr val="000000"/>
                </a:solidFill>
              </a:rPr>
              <a:t> </a:t>
            </a:r>
            <a:r>
              <a:rPr lang="uk-UA" altLang="en-US" sz="2903">
                <a:solidFill>
                  <a:srgbClr val="000000"/>
                </a:solidFill>
              </a:rPr>
              <a:t>випадок</a:t>
            </a:r>
            <a:r>
              <a:rPr lang="en-US" altLang="en-US" sz="2903">
                <a:solidFill>
                  <a:srgbClr val="000000"/>
                </a:solidFill>
              </a:rPr>
              <a:t>  1</a:t>
            </a: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718561" y="1931401"/>
            <a:ext cx="8033760" cy="398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80000"/>
              </a:lnSpc>
              <a:spcBef>
                <a:spcPts val="431"/>
              </a:spcBef>
            </a:pPr>
            <a:endParaRPr lang="en-US" altLang="en-US" sz="1814" i="1">
              <a:solidFill>
                <a:srgbClr val="000000"/>
              </a:solidFill>
            </a:endParaRPr>
          </a:p>
          <a:p>
            <a:pPr eaLnBrk="1">
              <a:lnSpc>
                <a:spcPct val="80000"/>
              </a:lnSpc>
              <a:spcBef>
                <a:spcPts val="431"/>
              </a:spcBef>
            </a:pPr>
            <a:endParaRPr lang="en-US" altLang="en-US" sz="1814" i="1">
              <a:solidFill>
                <a:srgbClr val="000000"/>
              </a:solidFill>
            </a:endParaRPr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652321" y="2428200"/>
            <a:ext cx="7968960" cy="204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en-US" sz="1814" b="1">
                <a:solidFill>
                  <a:srgbClr val="000000"/>
                </a:solidFill>
              </a:rPr>
              <a:t>Пац</a:t>
            </a:r>
            <a:r>
              <a:rPr lang="uk-UA" altLang="en-US" sz="1814" b="1">
                <a:solidFill>
                  <a:srgbClr val="000000"/>
                </a:solidFill>
              </a:rPr>
              <a:t>іє</a:t>
            </a:r>
            <a:r>
              <a:rPr lang="en-US" altLang="en-US" sz="1814" b="1">
                <a:solidFill>
                  <a:srgbClr val="000000"/>
                </a:solidFill>
              </a:rPr>
              <a:t>нт </a:t>
            </a:r>
            <a:r>
              <a:rPr lang="uk-UA" altLang="en-US" sz="1814" b="1">
                <a:solidFill>
                  <a:srgbClr val="000000"/>
                </a:solidFill>
              </a:rPr>
              <a:t>Л</a:t>
            </a:r>
            <a:r>
              <a:rPr lang="en-US" altLang="en-US" sz="1814" b="1">
                <a:solidFill>
                  <a:srgbClr val="000000"/>
                </a:solidFill>
              </a:rPr>
              <a:t>.,</a:t>
            </a:r>
            <a:r>
              <a:rPr lang="en-US" altLang="en-US" sz="1814" i="1">
                <a:solidFill>
                  <a:srgbClr val="000000"/>
                </a:solidFill>
              </a:rPr>
              <a:t> </a:t>
            </a:r>
            <a:r>
              <a:rPr lang="uk-UA" altLang="en-US" sz="1814" i="1">
                <a:solidFill>
                  <a:srgbClr val="000000"/>
                </a:solidFill>
              </a:rPr>
              <a:t>5</a:t>
            </a:r>
            <a:r>
              <a:rPr lang="en-US" altLang="en-US" sz="1814" i="1">
                <a:solidFill>
                  <a:srgbClr val="000000"/>
                </a:solidFill>
              </a:rPr>
              <a:t>8 </a:t>
            </a:r>
            <a:r>
              <a:rPr lang="uk-UA" altLang="en-US" sz="1814" i="1">
                <a:solidFill>
                  <a:srgbClr val="000000"/>
                </a:solidFill>
              </a:rPr>
              <a:t>років,</a:t>
            </a:r>
            <a:r>
              <a:rPr lang="en-US" altLang="en-US" sz="1814" i="1">
                <a:solidFill>
                  <a:srgbClr val="000000"/>
                </a:solidFill>
              </a:rPr>
              <a:t> </a:t>
            </a:r>
            <a:r>
              <a:rPr lang="uk-UA" altLang="en-US" sz="1814" i="1">
                <a:solidFill>
                  <a:srgbClr val="000000"/>
                </a:solidFill>
              </a:rPr>
              <a:t>скаржиться на</a:t>
            </a:r>
            <a:r>
              <a:rPr lang="en-US" altLang="en-US" sz="1814" i="1">
                <a:solidFill>
                  <a:srgbClr val="000000"/>
                </a:solidFill>
              </a:rPr>
              <a:t> </a:t>
            </a:r>
            <a:r>
              <a:rPr lang="uk-UA" altLang="en-US" sz="1814" i="1">
                <a:solidFill>
                  <a:srgbClr val="000000"/>
                </a:solidFill>
              </a:rPr>
              <a:t>болі в епігастрії , які виникають під час їжі, та під час ходьби чи іншого фізичного навантаження. Інколи турбують головні болі пульсуючого характеру у скронях.</a:t>
            </a:r>
          </a:p>
          <a:p>
            <a:pPr>
              <a:lnSpc>
                <a:spcPct val="100000"/>
              </a:lnSpc>
            </a:pPr>
            <a:endParaRPr lang="uk-UA" altLang="en-US" sz="1814" i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uk-UA" altLang="en-US" sz="1814" i="1">
                <a:solidFill>
                  <a:srgbClr val="000000"/>
                </a:solidFill>
              </a:rPr>
              <a:t>Подекуди буває здуття живота після вживання жирної  та смаженої їжі, але пацієнт практично завжди застосовує креон 25 000 МО під час вживання провокаційної їжі. </a:t>
            </a:r>
          </a:p>
        </p:txBody>
      </p:sp>
      <p:pic>
        <p:nvPicPr>
          <p:cNvPr id="7173" name="Picture 4" descr="Що можуть означати гострі болі в животі? | Клиника для всей Семьи &quot;Сiтi  Клiнiка&quot; | Медичний центр &quot;Сiтi Клiнi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761" y="383401"/>
            <a:ext cx="184608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664060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1785600" y="707401"/>
            <a:ext cx="474624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>
                <a:solidFill>
                  <a:srgbClr val="000000"/>
                </a:solidFill>
              </a:rPr>
              <a:t>Кл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н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ч</a:t>
            </a:r>
            <a:r>
              <a:rPr lang="uk-UA" altLang="en-US" sz="2903">
                <a:solidFill>
                  <a:srgbClr val="000000"/>
                </a:solidFill>
              </a:rPr>
              <a:t>ний</a:t>
            </a:r>
            <a:r>
              <a:rPr lang="en-US" altLang="en-US" sz="2903">
                <a:solidFill>
                  <a:srgbClr val="000000"/>
                </a:solidFill>
              </a:rPr>
              <a:t> </a:t>
            </a:r>
            <a:r>
              <a:rPr lang="uk-UA" altLang="en-US" sz="2903">
                <a:solidFill>
                  <a:srgbClr val="000000"/>
                </a:solidFill>
              </a:rPr>
              <a:t>випадок</a:t>
            </a:r>
            <a:r>
              <a:rPr lang="en-US" altLang="en-US" sz="2903">
                <a:solidFill>
                  <a:srgbClr val="000000"/>
                </a:solidFill>
              </a:rPr>
              <a:t>  1</a:t>
            </a:r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718561" y="1931401"/>
            <a:ext cx="8033760" cy="398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80000"/>
              </a:lnSpc>
              <a:spcBef>
                <a:spcPts val="431"/>
              </a:spcBef>
            </a:pPr>
            <a:endParaRPr lang="en-US" altLang="en-US" sz="1814" i="1">
              <a:solidFill>
                <a:srgbClr val="000000"/>
              </a:solidFill>
            </a:endParaRPr>
          </a:p>
          <a:p>
            <a:pPr eaLnBrk="1">
              <a:lnSpc>
                <a:spcPct val="80000"/>
              </a:lnSpc>
              <a:spcBef>
                <a:spcPts val="431"/>
              </a:spcBef>
            </a:pPr>
            <a:endParaRPr lang="en-US" altLang="en-US" sz="1814" i="1">
              <a:solidFill>
                <a:srgbClr val="000000"/>
              </a:solidFill>
            </a:endParaRPr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652321" y="1958761"/>
            <a:ext cx="7968960" cy="2884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endParaRPr lang="en-US" altLang="en-US" sz="1814" i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uk-UA" altLang="en-US" sz="1814" i="1">
                <a:solidFill>
                  <a:srgbClr val="000000"/>
                </a:solidFill>
              </a:rPr>
              <a:t>15  років тому був встановлений діагноз хронічного панкреатиту. За рахунок розумного підходу до харчування госпіталізацій з приводу панкреатиту за всі ці роки не було. Алкоголь вживає рідко і в невеликій кількості.</a:t>
            </a:r>
          </a:p>
          <a:p>
            <a:pPr>
              <a:lnSpc>
                <a:spcPct val="100000"/>
              </a:lnSpc>
            </a:pPr>
            <a:endParaRPr lang="uk-UA" altLang="en-US" sz="1814" i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uk-UA" altLang="en-US" sz="1814" i="1">
                <a:solidFill>
                  <a:srgbClr val="000000"/>
                </a:solidFill>
              </a:rPr>
              <a:t>Нормалізував вагу, займається у тренажерному залі з “залізом” тричі на тиждень. </a:t>
            </a:r>
          </a:p>
          <a:p>
            <a:pPr>
              <a:lnSpc>
                <a:spcPct val="100000"/>
              </a:lnSpc>
            </a:pPr>
            <a:endParaRPr lang="uk-UA" altLang="en-US" sz="1814" i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uk-UA" altLang="en-US" sz="1814" i="1">
                <a:solidFill>
                  <a:srgbClr val="000000"/>
                </a:solidFill>
              </a:rPr>
              <a:t>Доволі часто нервує, “стреси ” не заїдає і не запиває, пробує медитувати</a:t>
            </a:r>
            <a:endParaRPr lang="en-US" altLang="en-US" sz="1814" i="1">
              <a:solidFill>
                <a:srgbClr val="000000"/>
              </a:solidFill>
            </a:endParaRPr>
          </a:p>
        </p:txBody>
      </p:sp>
      <p:pic>
        <p:nvPicPr>
          <p:cNvPr id="8197" name="Picture 4" descr="Що можуть означати гострі болі в животі? | Клиника для всей Семьи &quot;Сiтi  Клiнiка&quot; | Медичний центр &quot;Сiтi Клiнi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761" y="383401"/>
            <a:ext cx="184608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947684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718561" y="1614601"/>
            <a:ext cx="8098560" cy="414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/>
          <a:lstStyle>
            <a:lvl1pPr marL="339725" indent="-339725"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</a:pPr>
            <a:r>
              <a:rPr lang="ru-RU" altLang="en-US" sz="1814" b="1">
                <a:solidFill>
                  <a:srgbClr val="000000"/>
                </a:solidFill>
              </a:rPr>
              <a:t>При обстеженні:</a:t>
            </a:r>
            <a:r>
              <a:rPr lang="ru-RU" altLang="en-US" sz="1814" i="1">
                <a:solidFill>
                  <a:srgbClr val="000000"/>
                </a:solidFill>
              </a:rPr>
              <a:t> 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</a:pPr>
            <a:endParaRPr lang="ru-RU" altLang="en-US" sz="1814" i="1">
              <a:solidFill>
                <a:srgbClr val="000000"/>
              </a:solidFill>
            </a:endParaRP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ru-RU" altLang="en-US" sz="1814" i="1">
                <a:solidFill>
                  <a:srgbClr val="000000"/>
                </a:solidFill>
              </a:rPr>
              <a:t>стан задовільний, вага 78 кг, ІМТ –  24,3 кг/м</a:t>
            </a:r>
            <a:r>
              <a:rPr lang="ru-RU" altLang="en-US" sz="1270" i="1">
                <a:solidFill>
                  <a:srgbClr val="000000"/>
                </a:solidFill>
              </a:rPr>
              <a:t>2</a:t>
            </a:r>
            <a:r>
              <a:rPr lang="ru-RU" altLang="en-US" sz="1814" i="1">
                <a:solidFill>
                  <a:srgbClr val="000000"/>
                </a:solidFill>
              </a:rPr>
              <a:t> 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ru-RU" altLang="en-US" sz="1814" i="1">
                <a:solidFill>
                  <a:srgbClr val="000000"/>
                </a:solidFill>
              </a:rPr>
              <a:t>шкіряні покриви рожеві 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ru-RU" altLang="en-US" sz="1814" i="1">
                <a:solidFill>
                  <a:srgbClr val="000000"/>
                </a:solidFill>
              </a:rPr>
              <a:t>діастазу прямих мязів живота немає 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ru-RU" altLang="en-US" sz="1814" i="1">
                <a:solidFill>
                  <a:srgbClr val="000000"/>
                </a:solidFill>
              </a:rPr>
              <a:t>живіт при пальпації  болючий в епігастрії 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ru-RU" altLang="en-US" sz="1814" i="1">
                <a:solidFill>
                  <a:srgbClr val="000000"/>
                </a:solidFill>
              </a:rPr>
              <a:t>печінка і селезінка не збільшена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ru-RU" altLang="en-US" sz="1814" i="1">
                <a:solidFill>
                  <a:srgbClr val="000000"/>
                </a:solidFill>
              </a:rPr>
              <a:t>АТ – 144/90 мм рт ст, ЧСС – 78 на 1 хв.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</a:pPr>
            <a:r>
              <a:rPr lang="ru-RU" altLang="en-US" sz="1814">
                <a:solidFill>
                  <a:srgbClr val="000000"/>
                </a:solidFill>
              </a:rPr>
              <a:t> 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</a:pPr>
            <a:r>
              <a:rPr lang="uk-UA" altLang="en-US" sz="1814" b="1">
                <a:solidFill>
                  <a:srgbClr val="000000"/>
                </a:solidFill>
              </a:rPr>
              <a:t>Копрограма</a:t>
            </a:r>
            <a:r>
              <a:rPr lang="en-US" altLang="en-US" sz="1814" b="1">
                <a:solidFill>
                  <a:srgbClr val="000000"/>
                </a:solidFill>
              </a:rPr>
              <a:t>:</a:t>
            </a:r>
            <a:r>
              <a:rPr lang="en-US" altLang="en-US" sz="1814" i="1">
                <a:solidFill>
                  <a:srgbClr val="000000"/>
                </a:solidFill>
              </a:rPr>
              <a:t> </a:t>
            </a:r>
            <a:r>
              <a:rPr lang="uk-UA" altLang="en-US" sz="1814" i="1">
                <a:solidFill>
                  <a:srgbClr val="000000"/>
                </a:solidFill>
              </a:rPr>
              <a:t>поодинокі </a:t>
            </a:r>
            <a:r>
              <a:rPr lang="en-US" altLang="en-US" sz="1814" i="1">
                <a:solidFill>
                  <a:srgbClr val="000000"/>
                </a:solidFill>
              </a:rPr>
              <a:t>к</a:t>
            </a:r>
            <a:r>
              <a:rPr lang="uk-UA" altLang="en-US" sz="1814" i="1">
                <a:solidFill>
                  <a:srgbClr val="000000"/>
                </a:solidFill>
              </a:rPr>
              <a:t>раплі</a:t>
            </a:r>
            <a:r>
              <a:rPr lang="en-US" altLang="en-US" sz="1814" i="1">
                <a:solidFill>
                  <a:srgbClr val="000000"/>
                </a:solidFill>
              </a:rPr>
              <a:t> нейтрального жира</a:t>
            </a:r>
            <a:endParaRPr lang="uk-UA" altLang="en-US" sz="1814" i="1">
              <a:solidFill>
                <a:srgbClr val="000000"/>
              </a:solidFill>
            </a:endParaRP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</a:pPr>
            <a:endParaRPr lang="en-US" altLang="en-US" sz="1814" i="1">
              <a:solidFill>
                <a:srgbClr val="000000"/>
              </a:solidFill>
            </a:endParaRP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</a:pPr>
            <a:r>
              <a:rPr lang="uk-UA" altLang="en-US" sz="1814" b="1">
                <a:solidFill>
                  <a:srgbClr val="000000"/>
                </a:solidFill>
              </a:rPr>
              <a:t>З</a:t>
            </a:r>
            <a:r>
              <a:rPr lang="en-US" altLang="en-US" sz="1814" b="1">
                <a:solidFill>
                  <a:srgbClr val="000000"/>
                </a:solidFill>
              </a:rPr>
              <a:t>АК </a:t>
            </a:r>
            <a:r>
              <a:rPr lang="uk-UA" altLang="en-US" sz="1814" b="1">
                <a:solidFill>
                  <a:srgbClr val="000000"/>
                </a:solidFill>
              </a:rPr>
              <a:t>та</a:t>
            </a:r>
            <a:r>
              <a:rPr lang="en-US" altLang="en-US" sz="1814" b="1">
                <a:solidFill>
                  <a:srgbClr val="000000"/>
                </a:solidFill>
              </a:rPr>
              <a:t> БАК:</a:t>
            </a:r>
            <a:r>
              <a:rPr lang="en-US" altLang="en-US" sz="1814" i="1">
                <a:solidFill>
                  <a:srgbClr val="000000"/>
                </a:solidFill>
              </a:rPr>
              <a:t> </a:t>
            </a:r>
            <a:r>
              <a:rPr lang="ru-RU" altLang="en-US" sz="1814" i="1">
                <a:solidFill>
                  <a:srgbClr val="000000"/>
                </a:solidFill>
              </a:rPr>
              <a:t>без особливостей,  панкреатична амілаза в межах референтних значень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</a:pPr>
            <a:endParaRPr lang="ru-RU" altLang="en-US" sz="1814" i="1">
              <a:solidFill>
                <a:srgbClr val="000000"/>
              </a:solidFill>
            </a:endParaRP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</a:pPr>
            <a:r>
              <a:rPr lang="en-US" altLang="en-US" sz="1814" b="1">
                <a:solidFill>
                  <a:srgbClr val="000000"/>
                </a:solidFill>
              </a:rPr>
              <a:t>УЗ</a:t>
            </a:r>
            <a:r>
              <a:rPr lang="uk-UA" altLang="en-US" sz="1814" b="1">
                <a:solidFill>
                  <a:srgbClr val="000000"/>
                </a:solidFill>
              </a:rPr>
              <a:t>Д</a:t>
            </a:r>
            <a:r>
              <a:rPr lang="en-US" altLang="en-US" sz="1814" b="1">
                <a:solidFill>
                  <a:srgbClr val="000000"/>
                </a:solidFill>
              </a:rPr>
              <a:t> О</a:t>
            </a:r>
            <a:r>
              <a:rPr lang="uk-UA" altLang="en-US" sz="1814" b="1">
                <a:solidFill>
                  <a:srgbClr val="000000"/>
                </a:solidFill>
              </a:rPr>
              <a:t>Ч</a:t>
            </a:r>
            <a:r>
              <a:rPr lang="en-US" altLang="en-US" sz="1814" b="1">
                <a:solidFill>
                  <a:srgbClr val="000000"/>
                </a:solidFill>
              </a:rPr>
              <a:t>П:</a:t>
            </a:r>
            <a:r>
              <a:rPr lang="en-US" altLang="en-US" sz="1814" i="1">
                <a:solidFill>
                  <a:srgbClr val="000000"/>
                </a:solidFill>
              </a:rPr>
              <a:t> </a:t>
            </a:r>
            <a:r>
              <a:rPr lang="uk-UA" altLang="en-US" sz="1814" i="1">
                <a:solidFill>
                  <a:srgbClr val="000000"/>
                </a:solidFill>
              </a:rPr>
              <a:t>пневматоз кишківника</a:t>
            </a:r>
            <a:endParaRPr lang="en-US" altLang="en-US" sz="1814" i="1">
              <a:solidFill>
                <a:srgbClr val="C00000"/>
              </a:solidFill>
            </a:endParaRP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</a:pPr>
            <a:endParaRPr lang="en-US" altLang="en-US" sz="1814" i="1">
              <a:solidFill>
                <a:srgbClr val="000000"/>
              </a:solidFill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1526400" y="577801"/>
            <a:ext cx="5005440" cy="6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>
                <a:solidFill>
                  <a:srgbClr val="000000"/>
                </a:solidFill>
              </a:rPr>
              <a:t>Кл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н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ч</a:t>
            </a:r>
            <a:r>
              <a:rPr lang="uk-UA" altLang="en-US" sz="2903">
                <a:solidFill>
                  <a:srgbClr val="000000"/>
                </a:solidFill>
              </a:rPr>
              <a:t>ний</a:t>
            </a:r>
            <a:r>
              <a:rPr lang="en-US" altLang="en-US" sz="2903">
                <a:solidFill>
                  <a:srgbClr val="000000"/>
                </a:solidFill>
              </a:rPr>
              <a:t> </a:t>
            </a:r>
            <a:r>
              <a:rPr lang="uk-UA" altLang="en-US" sz="2903">
                <a:solidFill>
                  <a:srgbClr val="000000"/>
                </a:solidFill>
              </a:rPr>
              <a:t>випадок</a:t>
            </a:r>
            <a:r>
              <a:rPr lang="en-US" altLang="en-US" sz="2903">
                <a:solidFill>
                  <a:srgbClr val="000000"/>
                </a:solidFill>
              </a:rPr>
              <a:t>  1</a:t>
            </a:r>
          </a:p>
        </p:txBody>
      </p:sp>
      <p:pic>
        <p:nvPicPr>
          <p:cNvPr id="9220" name="Picture 4" descr="Що можуть означати гострі болі в животі? | Клиника для всей Семьи &quot;Сiтi  Клiнiка&quot; | Медичний центр &quot;Сiтi Клiнi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761" y="383401"/>
            <a:ext cx="184608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953961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1526400" y="956521"/>
            <a:ext cx="5005440" cy="6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>
                <a:solidFill>
                  <a:srgbClr val="000000"/>
                </a:solidFill>
              </a:rPr>
              <a:t>Кл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н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ч</a:t>
            </a:r>
            <a:r>
              <a:rPr lang="uk-UA" altLang="en-US" sz="2903">
                <a:solidFill>
                  <a:srgbClr val="000000"/>
                </a:solidFill>
              </a:rPr>
              <a:t>ний</a:t>
            </a:r>
            <a:r>
              <a:rPr lang="en-US" altLang="en-US" sz="2903">
                <a:solidFill>
                  <a:srgbClr val="000000"/>
                </a:solidFill>
              </a:rPr>
              <a:t> </a:t>
            </a:r>
            <a:r>
              <a:rPr lang="uk-UA" altLang="en-US" sz="2903">
                <a:solidFill>
                  <a:srgbClr val="000000"/>
                </a:solidFill>
              </a:rPr>
              <a:t>випадок</a:t>
            </a:r>
            <a:r>
              <a:rPr lang="en-US" altLang="en-US" sz="2903">
                <a:solidFill>
                  <a:srgbClr val="000000"/>
                </a:solidFill>
              </a:rPr>
              <a:t>  1</a:t>
            </a:r>
          </a:p>
        </p:txBody>
      </p:sp>
      <p:pic>
        <p:nvPicPr>
          <p:cNvPr id="10243" name="Picture 4" descr="Що можуть означати гострі болі в животі? | Клиника для всей Семьи &quot;Сiтi  Клiнiка&quot; | Медичний центр &quot;Сiтi Клiнi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761" y="383401"/>
            <a:ext cx="184608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456481" y="1938601"/>
            <a:ext cx="8229600" cy="70416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8" tIns="42452" rIns="81638" bIns="42452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uk-UA" sz="2540" b="1" dirty="0">
                <a:solidFill>
                  <a:schemeClr val="accent6">
                    <a:lumMod val="50000"/>
                  </a:schemeClr>
                </a:solidFill>
              </a:rPr>
              <a:t>Який ймовірний </a:t>
            </a:r>
            <a:r>
              <a:rPr lang="en-US" sz="2540" b="1" dirty="0">
                <a:solidFill>
                  <a:schemeClr val="accent6">
                    <a:lumMod val="50000"/>
                  </a:schemeClr>
                </a:solidFill>
              </a:rPr>
              <a:t>д</a:t>
            </a:r>
            <a:r>
              <a:rPr lang="uk-UA" sz="2540" b="1" dirty="0">
                <a:solidFill>
                  <a:schemeClr val="accent6">
                    <a:lumMod val="50000"/>
                  </a:schemeClr>
                </a:solidFill>
              </a:rPr>
              <a:t>і</a:t>
            </a:r>
            <a:r>
              <a:rPr lang="en-US" sz="2540" b="1" dirty="0" err="1">
                <a:solidFill>
                  <a:schemeClr val="accent6">
                    <a:lumMod val="50000"/>
                  </a:schemeClr>
                </a:solidFill>
              </a:rPr>
              <a:t>агноз</a:t>
            </a:r>
            <a:r>
              <a:rPr lang="en-US" sz="2540" b="1" dirty="0">
                <a:solidFill>
                  <a:schemeClr val="accent6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045441" y="3097801"/>
            <a:ext cx="7053120" cy="17568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8" tIns="42452" rIns="81638" bIns="42452"/>
          <a:lstStyle/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en-US" sz="1814" strike="sngStrike" dirty="0" err="1">
                <a:solidFill>
                  <a:srgbClr val="000000"/>
                </a:solidFill>
                <a:latin typeface="Arial" charset="0"/>
              </a:rPr>
              <a:t>Хрон</a:t>
            </a:r>
            <a:r>
              <a:rPr lang="uk-UA" sz="1814" strike="sngStrike" dirty="0" err="1">
                <a:solidFill>
                  <a:srgbClr val="000000"/>
                </a:solidFill>
                <a:latin typeface="Arial" charset="0"/>
              </a:rPr>
              <a:t>ічний</a:t>
            </a:r>
            <a:r>
              <a:rPr lang="en-US" sz="1814" strike="sngStrike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14" strike="sngStrike" dirty="0" err="1">
                <a:solidFill>
                  <a:srgbClr val="000000"/>
                </a:solidFill>
                <a:latin typeface="Arial" charset="0"/>
              </a:rPr>
              <a:t>панкреатит</a:t>
            </a:r>
            <a:r>
              <a:rPr lang="ru-RU" sz="1814" strike="sngStrike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uk-UA" sz="1814" dirty="0">
                <a:solidFill>
                  <a:srgbClr val="000000"/>
                </a:solidFill>
                <a:latin typeface="Arial" charset="0"/>
              </a:rPr>
              <a:t>Кила </a:t>
            </a:r>
            <a:r>
              <a:rPr lang="uk-UA" sz="1814" dirty="0" err="1">
                <a:solidFill>
                  <a:srgbClr val="000000"/>
                </a:solidFill>
                <a:latin typeface="Arial" charset="0"/>
              </a:rPr>
              <a:t>стравоходного</a:t>
            </a:r>
            <a:r>
              <a:rPr lang="uk-UA" sz="1814" dirty="0">
                <a:solidFill>
                  <a:srgbClr val="000000"/>
                </a:solidFill>
                <a:latin typeface="Arial" charset="0"/>
              </a:rPr>
              <a:t> отвору діафрагми</a:t>
            </a:r>
          </a:p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uk-UA" sz="1814" dirty="0">
                <a:solidFill>
                  <a:srgbClr val="000000"/>
                </a:solidFill>
                <a:latin typeface="Arial" charset="0"/>
              </a:rPr>
              <a:t>Виразка тіла шлунку</a:t>
            </a:r>
            <a:r>
              <a:rPr lang="en-US" sz="1814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marL="308165" indent="-308165">
              <a:lnSpc>
                <a:spcPct val="90000"/>
              </a:lnSpc>
              <a:spcBef>
                <a:spcPts val="726"/>
              </a:spcBef>
              <a:buClr>
                <a:srgbClr val="FFFFFF"/>
              </a:buClr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endParaRPr lang="en-US" sz="1814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32197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1526400" y="956521"/>
            <a:ext cx="5005440" cy="6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>
                <a:solidFill>
                  <a:srgbClr val="000000"/>
                </a:solidFill>
              </a:rPr>
              <a:t>Кл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н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ч</a:t>
            </a:r>
            <a:r>
              <a:rPr lang="uk-UA" altLang="en-US" sz="2903">
                <a:solidFill>
                  <a:srgbClr val="000000"/>
                </a:solidFill>
              </a:rPr>
              <a:t>ний</a:t>
            </a:r>
            <a:r>
              <a:rPr lang="en-US" altLang="en-US" sz="2903">
                <a:solidFill>
                  <a:srgbClr val="000000"/>
                </a:solidFill>
              </a:rPr>
              <a:t> </a:t>
            </a:r>
            <a:r>
              <a:rPr lang="uk-UA" altLang="en-US" sz="2903">
                <a:solidFill>
                  <a:srgbClr val="000000"/>
                </a:solidFill>
              </a:rPr>
              <a:t>випадок</a:t>
            </a:r>
            <a:r>
              <a:rPr lang="en-US" altLang="en-US" sz="2903">
                <a:solidFill>
                  <a:srgbClr val="000000"/>
                </a:solidFill>
              </a:rPr>
              <a:t>  1</a:t>
            </a:r>
          </a:p>
        </p:txBody>
      </p:sp>
      <p:pic>
        <p:nvPicPr>
          <p:cNvPr id="11267" name="Picture 4" descr="Що можуть означати гострі болі в животі? | Клиника для всей Семьи &quot;Сiтi  Клiнiка&quot; | Медичний центр &quot;Сiтi Клiнi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761" y="383401"/>
            <a:ext cx="184608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1045441" y="2781001"/>
            <a:ext cx="7053120" cy="207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/>
          <a:lstStyle>
            <a:lvl1pPr marL="339725" indent="-339725"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uk-UA" altLang="en-US" sz="1814">
                <a:solidFill>
                  <a:srgbClr val="000000"/>
                </a:solidFill>
              </a:rPr>
              <a:t>ФГДС : еритематозна гастропатія з вогнищевою атрофією </a:t>
            </a:r>
          </a:p>
          <a:p>
            <a:pPr eaLnBrk="1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uk-UA" altLang="en-US" sz="1814">
                <a:solidFill>
                  <a:srgbClr val="000000"/>
                </a:solidFill>
              </a:rPr>
              <a:t>рН – 3,5</a:t>
            </a:r>
          </a:p>
          <a:p>
            <a:pPr eaLnBrk="1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uk-UA" altLang="en-US" sz="1814">
                <a:solidFill>
                  <a:srgbClr val="000000"/>
                </a:solidFill>
              </a:rPr>
              <a:t>НР-тест - негативний</a:t>
            </a:r>
            <a:endParaRPr lang="en-US" altLang="en-US" sz="1814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19773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1526400" y="956521"/>
            <a:ext cx="5005440" cy="6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>
                <a:solidFill>
                  <a:srgbClr val="000000"/>
                </a:solidFill>
              </a:rPr>
              <a:t>Кл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н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ч</a:t>
            </a:r>
            <a:r>
              <a:rPr lang="uk-UA" altLang="en-US" sz="2903">
                <a:solidFill>
                  <a:srgbClr val="000000"/>
                </a:solidFill>
              </a:rPr>
              <a:t>ний</a:t>
            </a:r>
            <a:r>
              <a:rPr lang="en-US" altLang="en-US" sz="2903">
                <a:solidFill>
                  <a:srgbClr val="000000"/>
                </a:solidFill>
              </a:rPr>
              <a:t> </a:t>
            </a:r>
            <a:r>
              <a:rPr lang="uk-UA" altLang="en-US" sz="2903">
                <a:solidFill>
                  <a:srgbClr val="000000"/>
                </a:solidFill>
              </a:rPr>
              <a:t>випадок</a:t>
            </a:r>
            <a:r>
              <a:rPr lang="en-US" altLang="en-US" sz="2903">
                <a:solidFill>
                  <a:srgbClr val="000000"/>
                </a:solidFill>
              </a:rPr>
              <a:t>  1</a:t>
            </a:r>
          </a:p>
        </p:txBody>
      </p:sp>
      <p:pic>
        <p:nvPicPr>
          <p:cNvPr id="10243" name="Picture 4" descr="Що можуть означати гострі болі в животі? | Клиника для всей Семьи &quot;Сiтi  Клiнiка&quot; | Медичний центр &quot;Сiтi Клiнi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761" y="383401"/>
            <a:ext cx="184608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456481" y="1938601"/>
            <a:ext cx="8229600" cy="70416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8" tIns="42452" rIns="81638" bIns="42452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uk-UA" sz="2540" b="1" dirty="0">
                <a:solidFill>
                  <a:schemeClr val="accent6">
                    <a:lumMod val="50000"/>
                  </a:schemeClr>
                </a:solidFill>
              </a:rPr>
              <a:t>Який ймовірний </a:t>
            </a:r>
            <a:r>
              <a:rPr lang="en-US" sz="2540" b="1" dirty="0">
                <a:solidFill>
                  <a:schemeClr val="accent6">
                    <a:lumMod val="50000"/>
                  </a:schemeClr>
                </a:solidFill>
              </a:rPr>
              <a:t>д</a:t>
            </a:r>
            <a:r>
              <a:rPr lang="uk-UA" sz="2540" b="1" dirty="0">
                <a:solidFill>
                  <a:schemeClr val="accent6">
                    <a:lumMod val="50000"/>
                  </a:schemeClr>
                </a:solidFill>
              </a:rPr>
              <a:t>і</a:t>
            </a:r>
            <a:r>
              <a:rPr lang="en-US" sz="2540" b="1" dirty="0" err="1">
                <a:solidFill>
                  <a:schemeClr val="accent6">
                    <a:lumMod val="50000"/>
                  </a:schemeClr>
                </a:solidFill>
              </a:rPr>
              <a:t>агноз</a:t>
            </a:r>
            <a:r>
              <a:rPr lang="en-US" sz="2540" b="1" dirty="0">
                <a:solidFill>
                  <a:schemeClr val="accent6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045441" y="3097801"/>
            <a:ext cx="7053120" cy="17568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8" tIns="42452" rIns="81638" bIns="42452"/>
          <a:lstStyle/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en-US" sz="1814" strike="sngStrike" dirty="0" err="1">
                <a:solidFill>
                  <a:srgbClr val="000000"/>
                </a:solidFill>
                <a:latin typeface="Arial" charset="0"/>
              </a:rPr>
              <a:t>Хрон</a:t>
            </a:r>
            <a:r>
              <a:rPr lang="uk-UA" sz="1814" strike="sngStrike" dirty="0" err="1">
                <a:solidFill>
                  <a:srgbClr val="000000"/>
                </a:solidFill>
                <a:latin typeface="Arial" charset="0"/>
              </a:rPr>
              <a:t>ічний</a:t>
            </a:r>
            <a:r>
              <a:rPr lang="en-US" sz="1814" strike="sngStrike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14" strike="sngStrike" dirty="0" err="1">
                <a:solidFill>
                  <a:srgbClr val="000000"/>
                </a:solidFill>
                <a:latin typeface="Arial" charset="0"/>
              </a:rPr>
              <a:t>панкреатит</a:t>
            </a:r>
            <a:r>
              <a:rPr lang="ru-RU" sz="1814" strike="sngStrike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uk-UA" sz="1814" strike="sngStrike" dirty="0">
                <a:solidFill>
                  <a:srgbClr val="000000"/>
                </a:solidFill>
                <a:latin typeface="Arial" charset="0"/>
              </a:rPr>
              <a:t>Кила </a:t>
            </a:r>
            <a:r>
              <a:rPr lang="uk-UA" sz="1814" strike="sngStrike" dirty="0" err="1">
                <a:solidFill>
                  <a:srgbClr val="000000"/>
                </a:solidFill>
                <a:latin typeface="Arial" charset="0"/>
              </a:rPr>
              <a:t>стравоходного</a:t>
            </a:r>
            <a:r>
              <a:rPr lang="uk-UA" sz="1814" strike="sngStrike" dirty="0">
                <a:solidFill>
                  <a:srgbClr val="000000"/>
                </a:solidFill>
                <a:latin typeface="Arial" charset="0"/>
              </a:rPr>
              <a:t> отвору діафрагми</a:t>
            </a:r>
          </a:p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uk-UA" sz="1814" strike="sngStrike" dirty="0">
                <a:solidFill>
                  <a:srgbClr val="000000"/>
                </a:solidFill>
                <a:latin typeface="Arial" charset="0"/>
              </a:rPr>
              <a:t>Виразка тіла шлунку</a:t>
            </a:r>
            <a:r>
              <a:rPr lang="en-US" sz="1814" strike="sngStrike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marL="308165" indent="-308165">
              <a:lnSpc>
                <a:spcPct val="90000"/>
              </a:lnSpc>
              <a:spcBef>
                <a:spcPts val="726"/>
              </a:spcBef>
              <a:buClr>
                <a:srgbClr val="FFFFFF"/>
              </a:buClr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endParaRPr lang="en-US" sz="1814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48619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718561" y="1744201"/>
            <a:ext cx="8098560" cy="42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8" tIns="42452" rIns="81638" bIns="42452"/>
          <a:lstStyle/>
          <a:p>
            <a:pPr marL="308165" indent="-308165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ru-RU" sz="1814" b="1" dirty="0">
                <a:solidFill>
                  <a:srgbClr val="000000"/>
                </a:solidFill>
                <a:latin typeface="Arial" charset="0"/>
              </a:rPr>
              <a:t>При </a:t>
            </a:r>
            <a:r>
              <a:rPr lang="ru-RU" sz="1814" b="1" dirty="0" err="1">
                <a:solidFill>
                  <a:srgbClr val="000000"/>
                </a:solidFill>
                <a:latin typeface="Arial" charset="0"/>
              </a:rPr>
              <a:t>обстеженні</a:t>
            </a:r>
            <a:r>
              <a:rPr lang="ru-RU" sz="1814" b="1" dirty="0">
                <a:solidFill>
                  <a:srgbClr val="000000"/>
                </a:solidFill>
                <a:latin typeface="Arial" charset="0"/>
              </a:rPr>
              <a:t>: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 стан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задовільний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, вага 78 кг, ІМТ –  24,3 кг/м2,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шкіряні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 покриви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рожеві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діастазу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прямих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мязів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 живота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немає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живіт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 при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пальпації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болючий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 в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епігастрії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печінка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і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селезінка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 не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збільшена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, АТ – 144/90 мм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рт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ст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, ЧСС – 78 на 1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хв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. </a:t>
            </a:r>
          </a:p>
          <a:p>
            <a:pPr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tabLst>
                <a:tab pos="0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endParaRPr lang="ru-RU" sz="1814" i="1" dirty="0">
              <a:latin typeface="Arial" charset="0"/>
            </a:endParaRPr>
          </a:p>
          <a:p>
            <a:pPr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tabLst>
                <a:tab pos="0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ru-RU" sz="1814" i="1" dirty="0">
                <a:latin typeface="Arial" charset="0"/>
              </a:rPr>
              <a:t>При </a:t>
            </a:r>
            <a:r>
              <a:rPr lang="ru-RU" sz="1814" i="1" dirty="0" err="1">
                <a:latin typeface="Arial" charset="0"/>
              </a:rPr>
              <a:t>аускультації</a:t>
            </a:r>
            <a:r>
              <a:rPr lang="ru-RU" sz="1814" i="1" dirty="0">
                <a:latin typeface="Arial" charset="0"/>
              </a:rPr>
              <a:t> </a:t>
            </a:r>
            <a:r>
              <a:rPr lang="ru-RU" sz="1814" i="1" dirty="0" err="1">
                <a:latin typeface="Arial" charset="0"/>
              </a:rPr>
              <a:t>органів</a:t>
            </a:r>
            <a:r>
              <a:rPr lang="ru-RU" sz="1814" i="1" dirty="0">
                <a:latin typeface="Arial" charset="0"/>
              </a:rPr>
              <a:t> </a:t>
            </a:r>
            <a:r>
              <a:rPr lang="ru-RU" sz="1814" i="1" dirty="0" err="1">
                <a:latin typeface="Arial" charset="0"/>
              </a:rPr>
              <a:t>черевної</a:t>
            </a:r>
            <a:r>
              <a:rPr lang="ru-RU" sz="1814" i="1" dirty="0">
                <a:latin typeface="Arial" charset="0"/>
              </a:rPr>
              <a:t> </a:t>
            </a:r>
            <a:r>
              <a:rPr lang="ru-RU" sz="1814" i="1" dirty="0" err="1">
                <a:latin typeface="Arial" charset="0"/>
              </a:rPr>
              <a:t>порожнини</a:t>
            </a:r>
            <a:r>
              <a:rPr lang="ru-RU" sz="1814" i="1" dirty="0">
                <a:latin typeface="Arial" charset="0"/>
              </a:rPr>
              <a:t>  </a:t>
            </a:r>
            <a:r>
              <a:rPr lang="ru-RU" sz="1814" i="1" dirty="0" err="1">
                <a:solidFill>
                  <a:srgbClr val="C00000"/>
                </a:solidFill>
                <a:latin typeface="Arial" charset="0"/>
              </a:rPr>
              <a:t>систолічний</a:t>
            </a:r>
            <a:r>
              <a:rPr lang="ru-RU" sz="1814" i="1" dirty="0">
                <a:solidFill>
                  <a:srgbClr val="C00000"/>
                </a:solidFill>
                <a:latin typeface="Arial" charset="0"/>
              </a:rPr>
              <a:t> шум в </a:t>
            </a:r>
            <a:r>
              <a:rPr lang="ru-RU" sz="1814" i="1" dirty="0" err="1">
                <a:solidFill>
                  <a:srgbClr val="C00000"/>
                </a:solidFill>
                <a:latin typeface="Arial" charset="0"/>
              </a:rPr>
              <a:t>епігастральній</a:t>
            </a:r>
            <a:r>
              <a:rPr lang="ru-RU" sz="1814" i="1" dirty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1814" i="1" dirty="0" err="1">
                <a:solidFill>
                  <a:srgbClr val="C00000"/>
                </a:solidFill>
                <a:latin typeface="Arial" charset="0"/>
              </a:rPr>
              <a:t>області</a:t>
            </a:r>
            <a:r>
              <a:rPr lang="ru-RU" sz="1814" i="1" dirty="0">
                <a:solidFill>
                  <a:srgbClr val="C00000"/>
                </a:solidFill>
                <a:latin typeface="Arial" charset="0"/>
              </a:rPr>
              <a:t>, </a:t>
            </a:r>
            <a:r>
              <a:rPr lang="ru-RU" sz="1814" i="1" dirty="0">
                <a:latin typeface="Arial" charset="0"/>
              </a:rPr>
              <a:t>при </a:t>
            </a:r>
            <a:r>
              <a:rPr lang="ru-RU" sz="1814" i="1" dirty="0" err="1">
                <a:latin typeface="Arial" charset="0"/>
              </a:rPr>
              <a:t>пальпації</a:t>
            </a:r>
            <a:r>
              <a:rPr lang="ru-RU" sz="1814" i="1" dirty="0">
                <a:latin typeface="Arial" charset="0"/>
              </a:rPr>
              <a:t> </a:t>
            </a:r>
            <a:r>
              <a:rPr lang="ru-RU" sz="1814" i="1" dirty="0" err="1">
                <a:latin typeface="Arial" charset="0"/>
              </a:rPr>
              <a:t>з</a:t>
            </a:r>
            <a:r>
              <a:rPr lang="ru-RU" sz="1814" i="1" dirty="0">
                <a:latin typeface="Arial" charset="0"/>
              </a:rPr>
              <a:t> </a:t>
            </a:r>
            <a:r>
              <a:rPr lang="ru-RU" sz="1814" i="1" dirty="0" err="1">
                <a:latin typeface="Arial" charset="0"/>
              </a:rPr>
              <a:t>затримуванням</a:t>
            </a:r>
            <a:r>
              <a:rPr lang="ru-RU" sz="1814" i="1" dirty="0">
                <a:latin typeface="Arial" charset="0"/>
              </a:rPr>
              <a:t> </a:t>
            </a:r>
            <a:r>
              <a:rPr lang="ru-RU" sz="1814" i="1" dirty="0" err="1">
                <a:latin typeface="Arial" charset="0"/>
              </a:rPr>
              <a:t>пальпюючої</a:t>
            </a:r>
            <a:r>
              <a:rPr lang="ru-RU" sz="1814" i="1" dirty="0">
                <a:latin typeface="Arial" charset="0"/>
              </a:rPr>
              <a:t> руки в </a:t>
            </a:r>
            <a:r>
              <a:rPr lang="ru-RU" sz="1814" i="1" dirty="0" err="1">
                <a:latin typeface="Arial" charset="0"/>
              </a:rPr>
              <a:t>епігастрії</a:t>
            </a:r>
            <a:r>
              <a:rPr lang="ru-RU" sz="1814" i="1" dirty="0">
                <a:solidFill>
                  <a:srgbClr val="C00000"/>
                </a:solidFill>
                <a:latin typeface="Arial" charset="0"/>
              </a:rPr>
              <a:t> - </a:t>
            </a:r>
            <a:r>
              <a:rPr lang="ru-RU" sz="1814" i="1" dirty="0" err="1">
                <a:solidFill>
                  <a:srgbClr val="C00000"/>
                </a:solidFill>
                <a:latin typeface="Arial" charset="0"/>
              </a:rPr>
              <a:t>пульсація</a:t>
            </a:r>
            <a:endParaRPr lang="ru-RU" sz="1814" i="1" dirty="0">
              <a:solidFill>
                <a:srgbClr val="C00000"/>
              </a:solidFill>
              <a:latin typeface="Arial" charset="0"/>
            </a:endParaRPr>
          </a:p>
          <a:p>
            <a:pPr marL="308165" indent="-308165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ru-RU" sz="1814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marL="308165" indent="-308165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uk-UA" sz="1814" b="1" dirty="0" err="1">
                <a:solidFill>
                  <a:srgbClr val="000000"/>
                </a:solidFill>
                <a:latin typeface="Arial" charset="0"/>
              </a:rPr>
              <a:t>Копрограма</a:t>
            </a:r>
            <a:r>
              <a:rPr lang="en-US" sz="1814" b="1" dirty="0">
                <a:solidFill>
                  <a:srgbClr val="000000"/>
                </a:solidFill>
                <a:latin typeface="Arial" charset="0"/>
              </a:rPr>
              <a:t>:</a:t>
            </a:r>
            <a:r>
              <a:rPr lang="en-US" sz="1814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uk-UA" sz="1814" i="1" dirty="0">
                <a:solidFill>
                  <a:srgbClr val="000000"/>
                </a:solidFill>
                <a:latin typeface="Arial" charset="0"/>
              </a:rPr>
              <a:t>поодинокі </a:t>
            </a:r>
            <a:r>
              <a:rPr lang="en-US" sz="1814" i="1" dirty="0">
                <a:solidFill>
                  <a:srgbClr val="000000"/>
                </a:solidFill>
                <a:latin typeface="Arial" charset="0"/>
              </a:rPr>
              <a:t>к</a:t>
            </a:r>
            <a:r>
              <a:rPr lang="uk-UA" sz="1814" i="1" dirty="0" err="1">
                <a:solidFill>
                  <a:srgbClr val="000000"/>
                </a:solidFill>
                <a:latin typeface="Arial" charset="0"/>
              </a:rPr>
              <a:t>раплі</a:t>
            </a:r>
            <a:r>
              <a:rPr lang="en-US" sz="1814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14" i="1" dirty="0" err="1">
                <a:solidFill>
                  <a:srgbClr val="000000"/>
                </a:solidFill>
                <a:latin typeface="Arial" charset="0"/>
              </a:rPr>
              <a:t>нейтрального</a:t>
            </a:r>
            <a:r>
              <a:rPr lang="en-US" sz="1814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14" i="1" dirty="0" err="1">
                <a:solidFill>
                  <a:srgbClr val="000000"/>
                </a:solidFill>
                <a:latin typeface="Arial" charset="0"/>
              </a:rPr>
              <a:t>жира</a:t>
            </a:r>
            <a:endParaRPr lang="uk-UA" sz="1814" i="1" dirty="0">
              <a:solidFill>
                <a:srgbClr val="000000"/>
              </a:solidFill>
              <a:latin typeface="Arial" charset="0"/>
            </a:endParaRPr>
          </a:p>
          <a:p>
            <a:pPr marL="308165" indent="-308165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endParaRPr lang="en-US" sz="1814" i="1" dirty="0">
              <a:solidFill>
                <a:srgbClr val="000000"/>
              </a:solidFill>
              <a:latin typeface="Arial" charset="0"/>
            </a:endParaRPr>
          </a:p>
          <a:p>
            <a:pPr marL="308165" indent="-308165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uk-UA" sz="1814" b="1" dirty="0">
                <a:solidFill>
                  <a:srgbClr val="000000"/>
                </a:solidFill>
                <a:latin typeface="Arial" charset="0"/>
              </a:rPr>
              <a:t>З</a:t>
            </a:r>
            <a:r>
              <a:rPr lang="en-US" sz="1814" b="1" dirty="0">
                <a:solidFill>
                  <a:srgbClr val="000000"/>
                </a:solidFill>
                <a:latin typeface="Arial" charset="0"/>
              </a:rPr>
              <a:t>АК </a:t>
            </a:r>
            <a:r>
              <a:rPr lang="uk-UA" sz="1814" b="1" dirty="0">
                <a:solidFill>
                  <a:srgbClr val="000000"/>
                </a:solidFill>
                <a:latin typeface="Arial" charset="0"/>
              </a:rPr>
              <a:t>та</a:t>
            </a:r>
            <a:r>
              <a:rPr lang="en-US" sz="1814" b="1" dirty="0">
                <a:solidFill>
                  <a:srgbClr val="000000"/>
                </a:solidFill>
                <a:latin typeface="Arial" charset="0"/>
              </a:rPr>
              <a:t> БАК:</a:t>
            </a:r>
            <a:r>
              <a:rPr lang="en-US" sz="1814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без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особливостей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, 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панкреатична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амілаза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 в межах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референтних</a:t>
            </a:r>
            <a:r>
              <a:rPr lang="ru-RU" sz="1814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1814" i="1" dirty="0" err="1">
                <a:solidFill>
                  <a:srgbClr val="000000"/>
                </a:solidFill>
                <a:latin typeface="Arial" charset="0"/>
              </a:rPr>
              <a:t>значень</a:t>
            </a:r>
            <a:endParaRPr lang="ru-RU" sz="1814" i="1" dirty="0">
              <a:solidFill>
                <a:srgbClr val="000000"/>
              </a:solidFill>
              <a:latin typeface="Arial" charset="0"/>
            </a:endParaRPr>
          </a:p>
          <a:p>
            <a:pPr marL="308165" indent="-308165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endParaRPr lang="en-US" sz="1814" i="1" dirty="0">
              <a:solidFill>
                <a:srgbClr val="000000"/>
              </a:solidFill>
              <a:latin typeface="Arial" charset="0"/>
            </a:endParaRPr>
          </a:p>
          <a:p>
            <a:pPr marL="308165" indent="-308165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en-US" sz="1814" b="1" dirty="0">
                <a:solidFill>
                  <a:srgbClr val="000000"/>
                </a:solidFill>
                <a:latin typeface="Arial" charset="0"/>
              </a:rPr>
              <a:t>УЗ</a:t>
            </a:r>
            <a:r>
              <a:rPr lang="uk-UA" sz="1814" b="1" dirty="0">
                <a:solidFill>
                  <a:srgbClr val="000000"/>
                </a:solidFill>
                <a:latin typeface="Arial" charset="0"/>
              </a:rPr>
              <a:t>Д</a:t>
            </a:r>
            <a:r>
              <a:rPr lang="en-US" sz="1814" b="1" dirty="0">
                <a:solidFill>
                  <a:srgbClr val="000000"/>
                </a:solidFill>
                <a:latin typeface="Arial" charset="0"/>
              </a:rPr>
              <a:t> О</a:t>
            </a:r>
            <a:r>
              <a:rPr lang="uk-UA" sz="1814" b="1" dirty="0">
                <a:solidFill>
                  <a:srgbClr val="000000"/>
                </a:solidFill>
                <a:latin typeface="Arial" charset="0"/>
              </a:rPr>
              <a:t>Ч</a:t>
            </a:r>
            <a:r>
              <a:rPr lang="en-US" sz="1814" b="1" dirty="0">
                <a:solidFill>
                  <a:srgbClr val="000000"/>
                </a:solidFill>
                <a:latin typeface="Arial" charset="0"/>
              </a:rPr>
              <a:t>П</a:t>
            </a:r>
            <a:r>
              <a:rPr lang="uk-UA" sz="1814" b="1" dirty="0">
                <a:solidFill>
                  <a:srgbClr val="000000"/>
                </a:solidFill>
                <a:latin typeface="Arial" charset="0"/>
              </a:rPr>
              <a:t> (пі</a:t>
            </a:r>
            <a:r>
              <a:rPr lang="en-US" sz="1814" b="1" dirty="0">
                <a:solidFill>
                  <a:srgbClr val="000000"/>
                </a:solidFill>
                <a:latin typeface="Arial" charset="0"/>
              </a:rPr>
              <a:t>c</a:t>
            </a:r>
            <a:r>
              <a:rPr lang="uk-UA" sz="1814" b="1" dirty="0">
                <a:solidFill>
                  <a:srgbClr val="000000"/>
                </a:solidFill>
                <a:latin typeface="Arial" charset="0"/>
              </a:rPr>
              <a:t>ля підготовки)</a:t>
            </a:r>
            <a:r>
              <a:rPr lang="en-US" sz="1814" b="1" dirty="0">
                <a:solidFill>
                  <a:srgbClr val="000000"/>
                </a:solidFill>
                <a:latin typeface="Arial" charset="0"/>
              </a:rPr>
              <a:t>:</a:t>
            </a:r>
            <a:r>
              <a:rPr lang="en-US" sz="1814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uk-UA" sz="1814" i="1" dirty="0">
                <a:solidFill>
                  <a:srgbClr val="000000"/>
                </a:solidFill>
                <a:latin typeface="Arial" charset="0"/>
              </a:rPr>
              <a:t>незначне ущільнення тканини</a:t>
            </a:r>
            <a:r>
              <a:rPr lang="en-US" sz="1814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uk-UA" sz="1814" i="1" dirty="0">
                <a:solidFill>
                  <a:srgbClr val="000000"/>
                </a:solidFill>
                <a:latin typeface="Arial" charset="0"/>
              </a:rPr>
              <a:t>й</a:t>
            </a:r>
            <a:r>
              <a:rPr lang="en-US" sz="1814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14" i="1" dirty="0" err="1">
                <a:solidFill>
                  <a:srgbClr val="000000"/>
                </a:solidFill>
                <a:latin typeface="Arial" charset="0"/>
              </a:rPr>
              <a:t>неоднор</a:t>
            </a:r>
            <a:r>
              <a:rPr lang="uk-UA" sz="1814" i="1" dirty="0">
                <a:solidFill>
                  <a:srgbClr val="000000"/>
                </a:solidFill>
                <a:latin typeface="Arial" charset="0"/>
              </a:rPr>
              <a:t>і</a:t>
            </a:r>
            <a:r>
              <a:rPr lang="en-US" sz="1814" i="1" dirty="0" err="1">
                <a:solidFill>
                  <a:srgbClr val="000000"/>
                </a:solidFill>
                <a:latin typeface="Arial" charset="0"/>
              </a:rPr>
              <a:t>дн</a:t>
            </a:r>
            <a:r>
              <a:rPr lang="uk-UA" sz="1814" i="1" dirty="0">
                <a:solidFill>
                  <a:srgbClr val="000000"/>
                </a:solidFill>
                <a:latin typeface="Arial" charset="0"/>
              </a:rPr>
              <a:t>і</a:t>
            </a:r>
            <a:r>
              <a:rPr lang="en-US" sz="1814" i="1" dirty="0" err="1">
                <a:solidFill>
                  <a:srgbClr val="000000"/>
                </a:solidFill>
                <a:latin typeface="Arial" charset="0"/>
              </a:rPr>
              <a:t>сть</a:t>
            </a:r>
            <a:r>
              <a:rPr lang="en-US" sz="1814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14" i="1" dirty="0" err="1">
                <a:solidFill>
                  <a:srgbClr val="000000"/>
                </a:solidFill>
                <a:latin typeface="Arial" charset="0"/>
              </a:rPr>
              <a:t>структур</a:t>
            </a:r>
            <a:r>
              <a:rPr lang="uk-UA" sz="1814" i="1" dirty="0">
                <a:solidFill>
                  <a:srgbClr val="000000"/>
                </a:solidFill>
                <a:latin typeface="Arial" charset="0"/>
              </a:rPr>
              <a:t>и</a:t>
            </a:r>
            <a:r>
              <a:rPr lang="en-US" sz="1814" i="1" dirty="0">
                <a:solidFill>
                  <a:srgbClr val="000000"/>
                </a:solidFill>
                <a:latin typeface="Arial" charset="0"/>
              </a:rPr>
              <a:t> п</a:t>
            </a:r>
            <a:r>
              <a:rPr lang="uk-UA" sz="1814" i="1" dirty="0" err="1">
                <a:solidFill>
                  <a:srgbClr val="000000"/>
                </a:solidFill>
                <a:latin typeface="Arial" charset="0"/>
              </a:rPr>
              <a:t>ідшлункової</a:t>
            </a:r>
            <a:r>
              <a:rPr lang="uk-UA" sz="1814" i="1" dirty="0">
                <a:solidFill>
                  <a:srgbClr val="000000"/>
                </a:solidFill>
                <a:latin typeface="Arial" charset="0"/>
              </a:rPr>
              <a:t> залози, </a:t>
            </a:r>
            <a:r>
              <a:rPr lang="uk-UA" sz="1814" i="1" dirty="0" err="1">
                <a:solidFill>
                  <a:srgbClr val="C00000"/>
                </a:solidFill>
                <a:latin typeface="Arial" charset="0"/>
              </a:rPr>
              <a:t>аневризматичне</a:t>
            </a:r>
            <a:r>
              <a:rPr lang="uk-UA" sz="1814" i="1" dirty="0">
                <a:solidFill>
                  <a:srgbClr val="C00000"/>
                </a:solidFill>
                <a:latin typeface="Arial" charset="0"/>
              </a:rPr>
              <a:t> розширення черевного відділу аорти</a:t>
            </a:r>
            <a:endParaRPr lang="en-US" sz="1814" i="1" dirty="0">
              <a:solidFill>
                <a:srgbClr val="C00000"/>
              </a:solidFill>
              <a:latin typeface="Arial" charset="0"/>
            </a:endParaRPr>
          </a:p>
          <a:p>
            <a:pPr marL="308165" indent="-308165">
              <a:lnSpc>
                <a:spcPct val="80000"/>
              </a:lnSpc>
              <a:spcBef>
                <a:spcPts val="454"/>
              </a:spcBef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endParaRPr lang="uk-UA" sz="1814" i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291" name="Text Box 1"/>
          <p:cNvSpPr txBox="1">
            <a:spLocks noChangeArrowheads="1"/>
          </p:cNvSpPr>
          <p:nvPr/>
        </p:nvSpPr>
        <p:spPr bwMode="auto">
          <a:xfrm>
            <a:off x="1526400" y="956521"/>
            <a:ext cx="5005440" cy="6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>
                <a:solidFill>
                  <a:srgbClr val="000000"/>
                </a:solidFill>
              </a:rPr>
              <a:t>Кл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н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ч</a:t>
            </a:r>
            <a:r>
              <a:rPr lang="uk-UA" altLang="en-US" sz="2903">
                <a:solidFill>
                  <a:srgbClr val="000000"/>
                </a:solidFill>
              </a:rPr>
              <a:t>ний</a:t>
            </a:r>
            <a:r>
              <a:rPr lang="en-US" altLang="en-US" sz="2903">
                <a:solidFill>
                  <a:srgbClr val="000000"/>
                </a:solidFill>
              </a:rPr>
              <a:t> </a:t>
            </a:r>
            <a:r>
              <a:rPr lang="uk-UA" altLang="en-US" sz="2903">
                <a:solidFill>
                  <a:srgbClr val="000000"/>
                </a:solidFill>
              </a:rPr>
              <a:t>випадок</a:t>
            </a:r>
            <a:r>
              <a:rPr lang="en-US" altLang="en-US" sz="2903">
                <a:solidFill>
                  <a:srgbClr val="000000"/>
                </a:solidFill>
              </a:rPr>
              <a:t>  1</a:t>
            </a:r>
          </a:p>
        </p:txBody>
      </p:sp>
      <p:pic>
        <p:nvPicPr>
          <p:cNvPr id="12292" name="Picture 4" descr="Що можуть означати гострі болі в животі? | Клиника для всей Семьи &quot;Сiтi  Клiнiка&quot; | Медичний центр &quot;Сiтi Клiнiка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761" y="383401"/>
            <a:ext cx="184608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79356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rh.ua/wp-content/uploads/2016/05/image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083" b="57169"/>
          <a:stretch>
            <a:fillRect/>
          </a:stretch>
        </p:blipFill>
        <p:spPr bwMode="auto">
          <a:xfrm>
            <a:off x="554401" y="2197800"/>
            <a:ext cx="7907040" cy="31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456481" y="448201"/>
            <a:ext cx="8229600" cy="1360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8" tIns="42452" rIns="81638" bIns="42452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uk-UA" sz="2540" b="1" dirty="0" err="1">
                <a:solidFill>
                  <a:schemeClr val="accent6">
                    <a:lumMod val="50000"/>
                  </a:schemeClr>
                </a:solidFill>
              </a:rPr>
              <a:t>Ді</a:t>
            </a:r>
            <a:r>
              <a:rPr lang="en-US" sz="2540" b="1" dirty="0" err="1">
                <a:solidFill>
                  <a:schemeClr val="accent6">
                    <a:lumMod val="50000"/>
                  </a:schemeClr>
                </a:solidFill>
              </a:rPr>
              <a:t>агноз</a:t>
            </a:r>
            <a:r>
              <a:rPr lang="uk-UA" sz="2540" b="1" dirty="0">
                <a:solidFill>
                  <a:schemeClr val="accent6">
                    <a:lumMod val="50000"/>
                  </a:schemeClr>
                </a:solidFill>
              </a:rPr>
              <a:t> – </a:t>
            </a:r>
            <a:r>
              <a:rPr lang="uk-UA" sz="2540" dirty="0">
                <a:solidFill>
                  <a:srgbClr val="C00000"/>
                </a:solidFill>
              </a:rPr>
              <a:t>аневризма черевного відділу аорти</a:t>
            </a:r>
          </a:p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endParaRPr lang="uk-UA" sz="2540" dirty="0">
              <a:solidFill>
                <a:srgbClr val="C00000"/>
              </a:solidFill>
            </a:endParaRPr>
          </a:p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uk-UA" sz="2177" dirty="0">
                <a:solidFill>
                  <a:srgbClr val="002060"/>
                </a:solidFill>
              </a:rPr>
              <a:t>Супутній діагноз – </a:t>
            </a:r>
            <a:r>
              <a:rPr lang="uk-UA" sz="2177" i="1" dirty="0">
                <a:solidFill>
                  <a:srgbClr val="002060"/>
                </a:solidFill>
              </a:rPr>
              <a:t>хронічний панкреатит, ремісія</a:t>
            </a:r>
            <a:endParaRPr lang="en-US" sz="2177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4327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1526400" y="707401"/>
            <a:ext cx="5005440" cy="6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>
                <a:solidFill>
                  <a:srgbClr val="000000"/>
                </a:solidFill>
              </a:rPr>
              <a:t>Кл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н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ч</a:t>
            </a:r>
            <a:r>
              <a:rPr lang="uk-UA" altLang="en-US" sz="2903">
                <a:solidFill>
                  <a:srgbClr val="000000"/>
                </a:solidFill>
              </a:rPr>
              <a:t>ний</a:t>
            </a:r>
            <a:r>
              <a:rPr lang="en-US" altLang="en-US" sz="2903">
                <a:solidFill>
                  <a:srgbClr val="000000"/>
                </a:solidFill>
              </a:rPr>
              <a:t> </a:t>
            </a:r>
            <a:r>
              <a:rPr lang="uk-UA" altLang="en-US" sz="2903">
                <a:solidFill>
                  <a:srgbClr val="000000"/>
                </a:solidFill>
              </a:rPr>
              <a:t>випадок</a:t>
            </a:r>
            <a:r>
              <a:rPr lang="en-US" altLang="en-US" sz="2903">
                <a:solidFill>
                  <a:srgbClr val="000000"/>
                </a:solidFill>
              </a:rPr>
              <a:t>  </a:t>
            </a:r>
            <a:r>
              <a:rPr lang="uk-UA" altLang="en-US" sz="2903">
                <a:solidFill>
                  <a:srgbClr val="000000"/>
                </a:solidFill>
              </a:rPr>
              <a:t>2</a:t>
            </a:r>
            <a:endParaRPr lang="en-US" altLang="en-US" sz="2903">
              <a:solidFill>
                <a:srgbClr val="000000"/>
              </a:solidFill>
            </a:endParaRPr>
          </a:p>
        </p:txBody>
      </p:sp>
      <p:pic>
        <p:nvPicPr>
          <p:cNvPr id="14339" name="Picture 2" descr="Чому болить живіт? Діагностика без інструменті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98"/>
          <a:stretch>
            <a:fillRect/>
          </a:stretch>
        </p:blipFill>
        <p:spPr bwMode="auto">
          <a:xfrm>
            <a:off x="6626881" y="383401"/>
            <a:ext cx="201744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878401" y="2302921"/>
            <a:ext cx="7711200" cy="260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en-US" sz="1814" b="1">
                <a:solidFill>
                  <a:srgbClr val="000000"/>
                </a:solidFill>
              </a:rPr>
              <a:t>Пац</a:t>
            </a:r>
            <a:r>
              <a:rPr lang="uk-UA" altLang="en-US" sz="1814" b="1">
                <a:solidFill>
                  <a:srgbClr val="000000"/>
                </a:solidFill>
              </a:rPr>
              <a:t>іє</a:t>
            </a:r>
            <a:r>
              <a:rPr lang="en-US" altLang="en-US" sz="1814" b="1">
                <a:solidFill>
                  <a:srgbClr val="000000"/>
                </a:solidFill>
              </a:rPr>
              <a:t>нт </a:t>
            </a:r>
            <a:r>
              <a:rPr lang="ru-RU" altLang="en-US" sz="1814" b="1">
                <a:solidFill>
                  <a:srgbClr val="000000"/>
                </a:solidFill>
              </a:rPr>
              <a:t>Д</a:t>
            </a:r>
            <a:r>
              <a:rPr lang="en-US" altLang="en-US" sz="1814" b="1">
                <a:solidFill>
                  <a:srgbClr val="000000"/>
                </a:solidFill>
              </a:rPr>
              <a:t>.,</a:t>
            </a:r>
            <a:r>
              <a:rPr lang="en-US" altLang="en-US" sz="1814" i="1">
                <a:solidFill>
                  <a:srgbClr val="000000"/>
                </a:solidFill>
              </a:rPr>
              <a:t> </a:t>
            </a:r>
            <a:r>
              <a:rPr lang="uk-UA" altLang="en-US" sz="1814" i="1">
                <a:solidFill>
                  <a:srgbClr val="000000"/>
                </a:solidFill>
              </a:rPr>
              <a:t>5</a:t>
            </a:r>
            <a:r>
              <a:rPr lang="en-US" altLang="en-US" sz="1814" i="1">
                <a:solidFill>
                  <a:srgbClr val="000000"/>
                </a:solidFill>
              </a:rPr>
              <a:t>8 </a:t>
            </a:r>
            <a:r>
              <a:rPr lang="uk-UA" altLang="en-US" sz="1814" i="1">
                <a:solidFill>
                  <a:srgbClr val="000000"/>
                </a:solidFill>
              </a:rPr>
              <a:t>років,</a:t>
            </a:r>
            <a:r>
              <a:rPr lang="en-US" altLang="en-US" sz="1814" i="1">
                <a:solidFill>
                  <a:srgbClr val="000000"/>
                </a:solidFill>
              </a:rPr>
              <a:t> </a:t>
            </a:r>
            <a:r>
              <a:rPr lang="uk-UA" altLang="en-US" sz="1814" i="1">
                <a:solidFill>
                  <a:srgbClr val="000000"/>
                </a:solidFill>
              </a:rPr>
              <a:t>скаржиться на</a:t>
            </a:r>
            <a:r>
              <a:rPr lang="en-US" altLang="en-US" sz="1814" i="1">
                <a:solidFill>
                  <a:srgbClr val="000000"/>
                </a:solidFill>
              </a:rPr>
              <a:t> </a:t>
            </a:r>
            <a:r>
              <a:rPr lang="uk-UA" altLang="en-US" sz="1814" i="1">
                <a:solidFill>
                  <a:srgbClr val="000000"/>
                </a:solidFill>
              </a:rPr>
              <a:t>болі в епігастрії , які виникають під час їжі, та під час ходьби чи іншого фізичного навантаження. Якщо біль виникає під час фізичного навантаження, то  зупинка призводить до поступового тамування болю. </a:t>
            </a:r>
          </a:p>
          <a:p>
            <a:pPr>
              <a:lnSpc>
                <a:spcPct val="100000"/>
              </a:lnSpc>
            </a:pPr>
            <a:endParaRPr lang="uk-UA" altLang="en-US" sz="1814" i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uk-UA" altLang="en-US" sz="1814" i="1">
                <a:solidFill>
                  <a:srgbClr val="000000"/>
                </a:solidFill>
              </a:rPr>
              <a:t>Подекуди буває здуття живота після вживання жирної  та смаженої їжі, але пацієнт практично завжди застосовує креон 25 000 МО під час вживання провокаційної їжі. </a:t>
            </a:r>
          </a:p>
          <a:p>
            <a:pPr>
              <a:lnSpc>
                <a:spcPct val="100000"/>
              </a:lnSpc>
            </a:pPr>
            <a:endParaRPr lang="en-US" altLang="en-US" sz="1814"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10456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1526400" y="707401"/>
            <a:ext cx="5005440" cy="6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>
                <a:solidFill>
                  <a:srgbClr val="000000"/>
                </a:solidFill>
              </a:rPr>
              <a:t>Кл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н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ч</a:t>
            </a:r>
            <a:r>
              <a:rPr lang="uk-UA" altLang="en-US" sz="2903">
                <a:solidFill>
                  <a:srgbClr val="000000"/>
                </a:solidFill>
              </a:rPr>
              <a:t>ний</a:t>
            </a:r>
            <a:r>
              <a:rPr lang="en-US" altLang="en-US" sz="2903">
                <a:solidFill>
                  <a:srgbClr val="000000"/>
                </a:solidFill>
              </a:rPr>
              <a:t> </a:t>
            </a:r>
            <a:r>
              <a:rPr lang="uk-UA" altLang="en-US" sz="2903">
                <a:solidFill>
                  <a:srgbClr val="000000"/>
                </a:solidFill>
              </a:rPr>
              <a:t>випадок</a:t>
            </a:r>
            <a:r>
              <a:rPr lang="en-US" altLang="en-US" sz="2903">
                <a:solidFill>
                  <a:srgbClr val="000000"/>
                </a:solidFill>
              </a:rPr>
              <a:t>  </a:t>
            </a:r>
            <a:r>
              <a:rPr lang="uk-UA" altLang="en-US" sz="2903">
                <a:solidFill>
                  <a:srgbClr val="000000"/>
                </a:solidFill>
              </a:rPr>
              <a:t>2</a:t>
            </a:r>
            <a:endParaRPr lang="en-US" altLang="en-US" sz="2903">
              <a:solidFill>
                <a:srgbClr val="000000"/>
              </a:solidFill>
            </a:endParaRPr>
          </a:p>
        </p:txBody>
      </p:sp>
      <p:pic>
        <p:nvPicPr>
          <p:cNvPr id="15363" name="Picture 2" descr="Чому болить живіт? Діагностика без інструменті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98"/>
          <a:stretch>
            <a:fillRect/>
          </a:stretch>
        </p:blipFill>
        <p:spPr bwMode="auto">
          <a:xfrm>
            <a:off x="6626881" y="383401"/>
            <a:ext cx="201744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202401" y="2197801"/>
            <a:ext cx="7063200" cy="2884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uk-UA" altLang="en-US" sz="1814" i="1">
                <a:solidFill>
                  <a:srgbClr val="000000"/>
                </a:solidFill>
              </a:rPr>
              <a:t>15  років тому був встановлений діагноз хронічного панкреатиту. За рахунок розумного підходу до харчування госпіталізацій з приводу панкреатиту за всі ці роки не було. </a:t>
            </a:r>
          </a:p>
          <a:p>
            <a:pPr>
              <a:lnSpc>
                <a:spcPct val="100000"/>
              </a:lnSpc>
            </a:pPr>
            <a:endParaRPr lang="ru-RU" altLang="en-US" sz="1814" i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ru-RU" altLang="en-US" sz="1814" i="1">
                <a:solidFill>
                  <a:srgbClr val="000000"/>
                </a:solidFill>
              </a:rPr>
              <a:t>У батька хворого був рак голівки підшлункової залози, від якого він помер у 60-річному віці</a:t>
            </a:r>
            <a:endParaRPr lang="uk-UA" altLang="en-US" sz="1814" i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endParaRPr lang="uk-UA" altLang="en-US" sz="1814" i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uk-UA" altLang="en-US" sz="1814" i="1">
                <a:solidFill>
                  <a:srgbClr val="000000"/>
                </a:solidFill>
              </a:rPr>
              <a:t>2 роки тому з приводу гострого коронарного синдрому виконано ургентне стентування огинаючої гілки лівої коронарної артерії.</a:t>
            </a:r>
            <a:r>
              <a:rPr lang="ru-RU" altLang="en-US" sz="1814" i="1">
                <a:solidFill>
                  <a:srgbClr val="000000"/>
                </a:solidFill>
              </a:rPr>
              <a:t> Постійно приймає аспірин-кардіо.</a:t>
            </a:r>
            <a:endParaRPr lang="en-US" altLang="en-US" sz="1814"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125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1526400" y="956521"/>
            <a:ext cx="5005440" cy="6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>
                <a:solidFill>
                  <a:srgbClr val="000000"/>
                </a:solidFill>
              </a:rPr>
              <a:t>Кл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н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ч</a:t>
            </a:r>
            <a:r>
              <a:rPr lang="uk-UA" altLang="en-US" sz="2903">
                <a:solidFill>
                  <a:srgbClr val="000000"/>
                </a:solidFill>
              </a:rPr>
              <a:t>ний</a:t>
            </a:r>
            <a:r>
              <a:rPr lang="en-US" altLang="en-US" sz="2903">
                <a:solidFill>
                  <a:srgbClr val="000000"/>
                </a:solidFill>
              </a:rPr>
              <a:t> </a:t>
            </a:r>
            <a:r>
              <a:rPr lang="uk-UA" altLang="en-US" sz="2903">
                <a:solidFill>
                  <a:srgbClr val="000000"/>
                </a:solidFill>
              </a:rPr>
              <a:t>випадок</a:t>
            </a:r>
            <a:r>
              <a:rPr lang="en-US" altLang="en-US" sz="2903">
                <a:solidFill>
                  <a:srgbClr val="000000"/>
                </a:solidFill>
              </a:rPr>
              <a:t>  </a:t>
            </a:r>
            <a:r>
              <a:rPr lang="uk-UA" altLang="en-US" sz="2903">
                <a:solidFill>
                  <a:srgbClr val="000000"/>
                </a:solidFill>
              </a:rPr>
              <a:t>2</a:t>
            </a:r>
            <a:endParaRPr lang="en-US" altLang="en-US" sz="2903">
              <a:solidFill>
                <a:srgbClr val="000000"/>
              </a:solidFill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456481" y="1938601"/>
            <a:ext cx="8229600" cy="70416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8" tIns="42452" rIns="81638" bIns="42452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uk-UA" sz="2540" b="1" dirty="0">
                <a:solidFill>
                  <a:schemeClr val="accent6">
                    <a:lumMod val="50000"/>
                  </a:schemeClr>
                </a:solidFill>
              </a:rPr>
              <a:t>Який ймовірний </a:t>
            </a:r>
            <a:r>
              <a:rPr lang="en-US" sz="2540" b="1" dirty="0">
                <a:solidFill>
                  <a:schemeClr val="accent6">
                    <a:lumMod val="50000"/>
                  </a:schemeClr>
                </a:solidFill>
              </a:rPr>
              <a:t>д</a:t>
            </a:r>
            <a:r>
              <a:rPr lang="uk-UA" sz="2540" b="1" dirty="0">
                <a:solidFill>
                  <a:schemeClr val="accent6">
                    <a:lumMod val="50000"/>
                  </a:schemeClr>
                </a:solidFill>
              </a:rPr>
              <a:t>і</a:t>
            </a:r>
            <a:r>
              <a:rPr lang="en-US" sz="2540" b="1" dirty="0" err="1">
                <a:solidFill>
                  <a:schemeClr val="accent6">
                    <a:lumMod val="50000"/>
                  </a:schemeClr>
                </a:solidFill>
              </a:rPr>
              <a:t>агноз</a:t>
            </a:r>
            <a:r>
              <a:rPr lang="en-US" sz="2540" b="1" dirty="0">
                <a:solidFill>
                  <a:schemeClr val="accent6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1045441" y="2975400"/>
            <a:ext cx="7053120" cy="279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/>
          <a:lstStyle>
            <a:lvl1pPr marL="339725" indent="-339725"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altLang="en-US" sz="1814">
                <a:solidFill>
                  <a:srgbClr val="000000"/>
                </a:solidFill>
              </a:rPr>
              <a:t>Хрон</a:t>
            </a:r>
            <a:r>
              <a:rPr lang="uk-UA" altLang="en-US" sz="1814">
                <a:solidFill>
                  <a:srgbClr val="000000"/>
                </a:solidFill>
              </a:rPr>
              <a:t>ічний</a:t>
            </a:r>
            <a:r>
              <a:rPr lang="en-US" altLang="en-US" sz="1814">
                <a:solidFill>
                  <a:srgbClr val="000000"/>
                </a:solidFill>
              </a:rPr>
              <a:t> панкреатит</a:t>
            </a:r>
            <a:r>
              <a:rPr lang="ru-RU" altLang="en-US" sz="1814">
                <a:solidFill>
                  <a:srgbClr val="000000"/>
                </a:solidFill>
              </a:rPr>
              <a:t>, загострення</a:t>
            </a:r>
          </a:p>
          <a:p>
            <a:pPr eaLnBrk="1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ru-RU" altLang="en-US" sz="1814">
                <a:solidFill>
                  <a:srgbClr val="000000"/>
                </a:solidFill>
              </a:rPr>
              <a:t>Рак підшлункової залози</a:t>
            </a:r>
          </a:p>
          <a:p>
            <a:pPr eaLnBrk="1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uk-UA" altLang="en-US" sz="1814">
                <a:solidFill>
                  <a:srgbClr val="000000"/>
                </a:solidFill>
              </a:rPr>
              <a:t>НПЗ-індукована гастропатія</a:t>
            </a:r>
          </a:p>
          <a:p>
            <a:pPr eaLnBrk="1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uk-UA" altLang="en-US" sz="1814">
                <a:solidFill>
                  <a:srgbClr val="000000"/>
                </a:solidFill>
              </a:rPr>
              <a:t>Кила стравоходного отвору діафрагми</a:t>
            </a:r>
          </a:p>
          <a:p>
            <a:pPr eaLnBrk="1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uk-UA" altLang="en-US" sz="1814">
                <a:solidFill>
                  <a:srgbClr val="000000"/>
                </a:solidFill>
              </a:rPr>
              <a:t>Аневризма черевного відділу аорти</a:t>
            </a:r>
            <a:endParaRPr lang="en-US" altLang="en-US" sz="1814">
              <a:solidFill>
                <a:srgbClr val="000000"/>
              </a:solidFill>
            </a:endParaRPr>
          </a:p>
        </p:txBody>
      </p:sp>
      <p:pic>
        <p:nvPicPr>
          <p:cNvPr id="16389" name="Picture 2" descr="Чому болить живіт? Діагностика без інструменті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98"/>
          <a:stretch>
            <a:fillRect/>
          </a:stretch>
        </p:blipFill>
        <p:spPr bwMode="auto">
          <a:xfrm>
            <a:off x="6626881" y="383401"/>
            <a:ext cx="201744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366174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718561" y="1614601"/>
            <a:ext cx="8098560" cy="43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/>
          <a:lstStyle>
            <a:lvl1pPr marL="339725" indent="-339725"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</a:pPr>
            <a:r>
              <a:rPr lang="ru-RU" altLang="en-US" sz="1814" b="1" dirty="0">
                <a:solidFill>
                  <a:srgbClr val="000000"/>
                </a:solidFill>
              </a:rPr>
              <a:t>При </a:t>
            </a:r>
            <a:r>
              <a:rPr lang="ru-RU" altLang="en-US" sz="1814" b="1" dirty="0" err="1">
                <a:solidFill>
                  <a:srgbClr val="000000"/>
                </a:solidFill>
              </a:rPr>
              <a:t>обстеженні</a:t>
            </a:r>
            <a:r>
              <a:rPr lang="ru-RU" altLang="en-US" sz="1814" b="1" dirty="0">
                <a:solidFill>
                  <a:srgbClr val="000000"/>
                </a:solidFill>
              </a:rPr>
              <a:t>:</a:t>
            </a:r>
            <a:r>
              <a:rPr lang="ru-RU" altLang="en-US" sz="1814" i="1" dirty="0">
                <a:solidFill>
                  <a:srgbClr val="000000"/>
                </a:solidFill>
              </a:rPr>
              <a:t> 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ru-RU" altLang="en-US" sz="1814" i="1" dirty="0">
                <a:solidFill>
                  <a:srgbClr val="000000"/>
                </a:solidFill>
              </a:rPr>
              <a:t>стан </a:t>
            </a:r>
            <a:r>
              <a:rPr lang="ru-RU" altLang="en-US" sz="1814" i="1" dirty="0" err="1">
                <a:solidFill>
                  <a:srgbClr val="000000"/>
                </a:solidFill>
              </a:rPr>
              <a:t>задовільний</a:t>
            </a:r>
            <a:r>
              <a:rPr lang="ru-RU" altLang="en-US" sz="1814" i="1" dirty="0">
                <a:solidFill>
                  <a:srgbClr val="000000"/>
                </a:solidFill>
              </a:rPr>
              <a:t>, вага 84 кг, ІМТ –  25,3 кг/м</a:t>
            </a:r>
            <a:r>
              <a:rPr lang="ru-RU" altLang="en-US" sz="1270" i="1" dirty="0">
                <a:solidFill>
                  <a:srgbClr val="000000"/>
                </a:solidFill>
              </a:rPr>
              <a:t>2</a:t>
            </a:r>
            <a:r>
              <a:rPr lang="ru-RU" altLang="en-US" sz="1814" i="1" dirty="0">
                <a:solidFill>
                  <a:srgbClr val="000000"/>
                </a:solidFill>
              </a:rPr>
              <a:t> 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ru-RU" altLang="en-US" sz="1814" i="1" dirty="0" err="1">
                <a:solidFill>
                  <a:srgbClr val="000000"/>
                </a:solidFill>
              </a:rPr>
              <a:t>шкіряні</a:t>
            </a:r>
            <a:r>
              <a:rPr lang="ru-RU" altLang="en-US" sz="1814" i="1" dirty="0">
                <a:solidFill>
                  <a:srgbClr val="000000"/>
                </a:solidFill>
              </a:rPr>
              <a:t> покриви </a:t>
            </a:r>
            <a:r>
              <a:rPr lang="ru-RU" altLang="en-US" sz="1814" i="1" dirty="0" err="1">
                <a:solidFill>
                  <a:srgbClr val="000000"/>
                </a:solidFill>
              </a:rPr>
              <a:t>рожеві</a:t>
            </a:r>
            <a:r>
              <a:rPr lang="ru-RU" altLang="en-US" sz="1814" i="1" dirty="0">
                <a:solidFill>
                  <a:srgbClr val="000000"/>
                </a:solidFill>
              </a:rPr>
              <a:t> 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ru-RU" altLang="en-US" sz="1814" i="1" dirty="0" err="1">
                <a:solidFill>
                  <a:srgbClr val="000000"/>
                </a:solidFill>
              </a:rPr>
              <a:t>діастазу</a:t>
            </a:r>
            <a:r>
              <a:rPr lang="ru-RU" altLang="en-US" sz="1814" i="1" dirty="0">
                <a:solidFill>
                  <a:srgbClr val="000000"/>
                </a:solidFill>
              </a:rPr>
              <a:t> </a:t>
            </a:r>
            <a:r>
              <a:rPr lang="ru-RU" altLang="en-US" sz="1814" i="1" dirty="0" err="1">
                <a:solidFill>
                  <a:srgbClr val="000000"/>
                </a:solidFill>
              </a:rPr>
              <a:t>прямих</a:t>
            </a:r>
            <a:r>
              <a:rPr lang="ru-RU" altLang="en-US" sz="1814" i="1" dirty="0">
                <a:solidFill>
                  <a:srgbClr val="000000"/>
                </a:solidFill>
              </a:rPr>
              <a:t> </a:t>
            </a:r>
            <a:r>
              <a:rPr lang="ru-RU" altLang="en-US" sz="1814" i="1" dirty="0" err="1">
                <a:solidFill>
                  <a:srgbClr val="000000"/>
                </a:solidFill>
              </a:rPr>
              <a:t>мязів</a:t>
            </a:r>
            <a:r>
              <a:rPr lang="ru-RU" altLang="en-US" sz="1814" i="1" dirty="0">
                <a:solidFill>
                  <a:srgbClr val="000000"/>
                </a:solidFill>
              </a:rPr>
              <a:t> живота </a:t>
            </a:r>
            <a:r>
              <a:rPr lang="ru-RU" altLang="en-US" sz="1814" i="1" dirty="0" err="1">
                <a:solidFill>
                  <a:srgbClr val="000000"/>
                </a:solidFill>
              </a:rPr>
              <a:t>немає</a:t>
            </a:r>
            <a:r>
              <a:rPr lang="ru-RU" altLang="en-US" sz="1814" i="1" dirty="0">
                <a:solidFill>
                  <a:srgbClr val="000000"/>
                </a:solidFill>
              </a:rPr>
              <a:t> 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ru-RU" altLang="en-US" sz="1814" i="1" dirty="0" err="1">
                <a:solidFill>
                  <a:srgbClr val="000000"/>
                </a:solidFill>
              </a:rPr>
              <a:t>живіт</a:t>
            </a:r>
            <a:r>
              <a:rPr lang="ru-RU" altLang="en-US" sz="1814" i="1" dirty="0">
                <a:solidFill>
                  <a:srgbClr val="000000"/>
                </a:solidFill>
              </a:rPr>
              <a:t> при </a:t>
            </a:r>
            <a:r>
              <a:rPr lang="ru-RU" altLang="en-US" sz="1814" i="1" dirty="0" err="1">
                <a:solidFill>
                  <a:srgbClr val="000000"/>
                </a:solidFill>
              </a:rPr>
              <a:t>пальпації</a:t>
            </a:r>
            <a:r>
              <a:rPr lang="ru-RU" altLang="en-US" sz="1814" i="1" dirty="0">
                <a:solidFill>
                  <a:srgbClr val="000000"/>
                </a:solidFill>
              </a:rPr>
              <a:t>  </a:t>
            </a:r>
            <a:r>
              <a:rPr lang="ru-RU" altLang="en-US" sz="1814" i="1" dirty="0" err="1">
                <a:solidFill>
                  <a:srgbClr val="000000"/>
                </a:solidFill>
              </a:rPr>
              <a:t>болючий</a:t>
            </a:r>
            <a:r>
              <a:rPr lang="ru-RU" altLang="en-US" sz="1814" i="1" dirty="0">
                <a:solidFill>
                  <a:srgbClr val="000000"/>
                </a:solidFill>
              </a:rPr>
              <a:t> в </a:t>
            </a:r>
            <a:r>
              <a:rPr lang="ru-RU" altLang="en-US" sz="1814" i="1" dirty="0" err="1">
                <a:solidFill>
                  <a:srgbClr val="000000"/>
                </a:solidFill>
              </a:rPr>
              <a:t>епігастрії</a:t>
            </a:r>
            <a:r>
              <a:rPr lang="ru-RU" altLang="en-US" sz="1814" i="1" dirty="0">
                <a:solidFill>
                  <a:srgbClr val="000000"/>
                </a:solidFill>
              </a:rPr>
              <a:t> , </a:t>
            </a:r>
            <a:r>
              <a:rPr lang="ru-RU" altLang="en-US" sz="1814" i="1" dirty="0" err="1">
                <a:solidFill>
                  <a:srgbClr val="000000"/>
                </a:solidFill>
              </a:rPr>
              <a:t>пульсації</a:t>
            </a:r>
            <a:r>
              <a:rPr lang="ru-RU" altLang="en-US" sz="1814" i="1" dirty="0">
                <a:solidFill>
                  <a:srgbClr val="000000"/>
                </a:solidFill>
              </a:rPr>
              <a:t>  </a:t>
            </a:r>
            <a:r>
              <a:rPr lang="ru-RU" altLang="en-US" sz="1814" i="1" dirty="0" err="1">
                <a:solidFill>
                  <a:srgbClr val="000000"/>
                </a:solidFill>
              </a:rPr>
              <a:t>немає</a:t>
            </a:r>
            <a:endParaRPr lang="ru-RU" altLang="en-US" sz="1814" i="1" dirty="0">
              <a:solidFill>
                <a:srgbClr val="000000"/>
              </a:solidFill>
            </a:endParaRP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ru-RU" altLang="en-US" sz="1814" i="1" dirty="0" err="1">
                <a:solidFill>
                  <a:srgbClr val="000000"/>
                </a:solidFill>
              </a:rPr>
              <a:t>печінка</a:t>
            </a:r>
            <a:r>
              <a:rPr lang="ru-RU" altLang="en-US" sz="1814" i="1" dirty="0">
                <a:solidFill>
                  <a:srgbClr val="000000"/>
                </a:solidFill>
              </a:rPr>
              <a:t> </a:t>
            </a:r>
            <a:r>
              <a:rPr lang="ru-RU" altLang="en-US" sz="1814" i="1" dirty="0" err="1">
                <a:solidFill>
                  <a:srgbClr val="000000"/>
                </a:solidFill>
              </a:rPr>
              <a:t>і</a:t>
            </a:r>
            <a:r>
              <a:rPr lang="ru-RU" altLang="en-US" sz="1814" i="1" dirty="0">
                <a:solidFill>
                  <a:srgbClr val="000000"/>
                </a:solidFill>
              </a:rPr>
              <a:t> </a:t>
            </a:r>
            <a:r>
              <a:rPr lang="ru-RU" altLang="en-US" sz="1814" i="1" dirty="0" err="1">
                <a:solidFill>
                  <a:srgbClr val="000000"/>
                </a:solidFill>
              </a:rPr>
              <a:t>селезінка</a:t>
            </a:r>
            <a:r>
              <a:rPr lang="ru-RU" altLang="en-US" sz="1814" i="1" dirty="0">
                <a:solidFill>
                  <a:srgbClr val="000000"/>
                </a:solidFill>
              </a:rPr>
              <a:t> не </a:t>
            </a:r>
            <a:r>
              <a:rPr lang="ru-RU" altLang="en-US" sz="1814" i="1" dirty="0" err="1">
                <a:solidFill>
                  <a:srgbClr val="000000"/>
                </a:solidFill>
              </a:rPr>
              <a:t>збільшена</a:t>
            </a:r>
            <a:endParaRPr lang="ru-RU" altLang="en-US" sz="1814" i="1" dirty="0">
              <a:solidFill>
                <a:srgbClr val="000000"/>
              </a:solidFill>
            </a:endParaRP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ru-RU" altLang="en-US" sz="1814" i="1" dirty="0">
                <a:solidFill>
                  <a:srgbClr val="000000"/>
                </a:solidFill>
              </a:rPr>
              <a:t>АТ – 134/82 мм </a:t>
            </a:r>
            <a:r>
              <a:rPr lang="ru-RU" altLang="en-US" sz="1814" i="1" dirty="0" err="1">
                <a:solidFill>
                  <a:srgbClr val="000000"/>
                </a:solidFill>
              </a:rPr>
              <a:t>рт</a:t>
            </a:r>
            <a:r>
              <a:rPr lang="ru-RU" altLang="en-US" sz="1814" i="1" dirty="0">
                <a:solidFill>
                  <a:srgbClr val="000000"/>
                </a:solidFill>
              </a:rPr>
              <a:t> </a:t>
            </a:r>
            <a:r>
              <a:rPr lang="ru-RU" altLang="en-US" sz="1814" i="1" dirty="0" err="1">
                <a:solidFill>
                  <a:srgbClr val="000000"/>
                </a:solidFill>
              </a:rPr>
              <a:t>ст</a:t>
            </a:r>
            <a:r>
              <a:rPr lang="ru-RU" altLang="en-US" sz="1814" i="1" dirty="0">
                <a:solidFill>
                  <a:srgbClr val="000000"/>
                </a:solidFill>
              </a:rPr>
              <a:t>, ЧСС – 78 на 1 </a:t>
            </a:r>
            <a:r>
              <a:rPr lang="ru-RU" altLang="en-US" sz="1814" i="1" dirty="0" err="1">
                <a:solidFill>
                  <a:srgbClr val="000000"/>
                </a:solidFill>
              </a:rPr>
              <a:t>хв</a:t>
            </a:r>
            <a:r>
              <a:rPr lang="ru-RU" altLang="en-US" sz="1814" i="1" dirty="0">
                <a:solidFill>
                  <a:srgbClr val="000000"/>
                </a:solidFill>
              </a:rPr>
              <a:t>.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009999"/>
              </a:buClr>
            </a:pPr>
            <a:r>
              <a:rPr lang="ru-RU" altLang="en-US" sz="1814" dirty="0">
                <a:solidFill>
                  <a:srgbClr val="000000"/>
                </a:solidFill>
              </a:rPr>
              <a:t> 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</a:pPr>
            <a:r>
              <a:rPr lang="uk-UA" altLang="en-US" sz="1814" b="1" dirty="0" err="1">
                <a:solidFill>
                  <a:srgbClr val="000000"/>
                </a:solidFill>
              </a:rPr>
              <a:t>Копрограма</a:t>
            </a:r>
            <a:r>
              <a:rPr lang="en-US" altLang="en-US" sz="1814" b="1" dirty="0">
                <a:solidFill>
                  <a:srgbClr val="000000"/>
                </a:solidFill>
              </a:rPr>
              <a:t>:</a:t>
            </a:r>
            <a:r>
              <a:rPr lang="en-US" altLang="en-US" sz="1814" i="1" dirty="0">
                <a:solidFill>
                  <a:srgbClr val="000000"/>
                </a:solidFill>
              </a:rPr>
              <a:t> </a:t>
            </a:r>
            <a:r>
              <a:rPr lang="uk-UA" altLang="en-US" sz="1814" i="1" dirty="0">
                <a:solidFill>
                  <a:srgbClr val="000000"/>
                </a:solidFill>
              </a:rPr>
              <a:t>поодинокі </a:t>
            </a:r>
            <a:r>
              <a:rPr lang="en-US" altLang="en-US" sz="1814" i="1" dirty="0">
                <a:solidFill>
                  <a:srgbClr val="000000"/>
                </a:solidFill>
              </a:rPr>
              <a:t>к</a:t>
            </a:r>
            <a:r>
              <a:rPr lang="uk-UA" altLang="en-US" sz="1814" i="1" dirty="0" err="1">
                <a:solidFill>
                  <a:srgbClr val="000000"/>
                </a:solidFill>
              </a:rPr>
              <a:t>раплі</a:t>
            </a:r>
            <a:r>
              <a:rPr lang="en-US" altLang="en-US" sz="1814" i="1" dirty="0">
                <a:solidFill>
                  <a:srgbClr val="000000"/>
                </a:solidFill>
              </a:rPr>
              <a:t> </a:t>
            </a:r>
            <a:r>
              <a:rPr lang="en-US" altLang="en-US" sz="1814" i="1" dirty="0" err="1">
                <a:solidFill>
                  <a:srgbClr val="000000"/>
                </a:solidFill>
              </a:rPr>
              <a:t>нейтрального</a:t>
            </a:r>
            <a:r>
              <a:rPr lang="en-US" altLang="en-US" sz="1814" i="1" dirty="0">
                <a:solidFill>
                  <a:srgbClr val="000000"/>
                </a:solidFill>
              </a:rPr>
              <a:t> </a:t>
            </a:r>
            <a:r>
              <a:rPr lang="en-US" altLang="en-US" sz="1814" i="1" dirty="0" err="1">
                <a:solidFill>
                  <a:srgbClr val="000000"/>
                </a:solidFill>
              </a:rPr>
              <a:t>жир</a:t>
            </a:r>
            <a:r>
              <a:rPr lang="uk-UA" altLang="en-US" sz="1814" i="1" dirty="0">
                <a:solidFill>
                  <a:srgbClr val="000000"/>
                </a:solidFill>
              </a:rPr>
              <a:t>у</a:t>
            </a: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</a:pPr>
            <a:endParaRPr lang="en-US" altLang="en-US" sz="1814" i="1" dirty="0">
              <a:solidFill>
                <a:srgbClr val="000000"/>
              </a:solidFill>
            </a:endParaRP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</a:pPr>
            <a:r>
              <a:rPr lang="uk-UA" altLang="en-US" sz="1814" b="1" dirty="0">
                <a:solidFill>
                  <a:srgbClr val="000000"/>
                </a:solidFill>
              </a:rPr>
              <a:t>З</a:t>
            </a:r>
            <a:r>
              <a:rPr lang="en-US" altLang="en-US" sz="1814" b="1" dirty="0">
                <a:solidFill>
                  <a:srgbClr val="000000"/>
                </a:solidFill>
              </a:rPr>
              <a:t>АК </a:t>
            </a:r>
            <a:r>
              <a:rPr lang="uk-UA" altLang="en-US" sz="1814" b="1" dirty="0">
                <a:solidFill>
                  <a:srgbClr val="000000"/>
                </a:solidFill>
              </a:rPr>
              <a:t>та</a:t>
            </a:r>
            <a:r>
              <a:rPr lang="en-US" altLang="en-US" sz="1814" b="1" dirty="0">
                <a:solidFill>
                  <a:srgbClr val="000000"/>
                </a:solidFill>
              </a:rPr>
              <a:t> БАК:</a:t>
            </a:r>
            <a:r>
              <a:rPr lang="en-US" altLang="en-US" sz="1814" i="1" dirty="0">
                <a:solidFill>
                  <a:srgbClr val="000000"/>
                </a:solidFill>
              </a:rPr>
              <a:t> </a:t>
            </a:r>
            <a:r>
              <a:rPr lang="ru-RU" altLang="en-US" sz="1814" i="1" dirty="0">
                <a:solidFill>
                  <a:srgbClr val="000000"/>
                </a:solidFill>
              </a:rPr>
              <a:t>без </a:t>
            </a:r>
            <a:r>
              <a:rPr lang="ru-RU" altLang="en-US" sz="1814" i="1" dirty="0" err="1">
                <a:solidFill>
                  <a:srgbClr val="000000"/>
                </a:solidFill>
              </a:rPr>
              <a:t>особливостей</a:t>
            </a:r>
            <a:r>
              <a:rPr lang="ru-RU" altLang="en-US" sz="1814" i="1" dirty="0">
                <a:solidFill>
                  <a:srgbClr val="000000"/>
                </a:solidFill>
              </a:rPr>
              <a:t>,  </a:t>
            </a:r>
            <a:r>
              <a:rPr lang="ru-RU" altLang="en-US" sz="1814" i="1" dirty="0" err="1">
                <a:solidFill>
                  <a:srgbClr val="000000"/>
                </a:solidFill>
              </a:rPr>
              <a:t>панкреатична</a:t>
            </a:r>
            <a:r>
              <a:rPr lang="ru-RU" altLang="en-US" sz="1814" i="1" dirty="0">
                <a:solidFill>
                  <a:srgbClr val="000000"/>
                </a:solidFill>
              </a:rPr>
              <a:t> </a:t>
            </a:r>
            <a:r>
              <a:rPr lang="ru-RU" altLang="en-US" sz="1814" i="1" dirty="0" err="1">
                <a:solidFill>
                  <a:srgbClr val="000000"/>
                </a:solidFill>
              </a:rPr>
              <a:t>амілаза</a:t>
            </a:r>
            <a:r>
              <a:rPr lang="ru-RU" altLang="en-US" sz="1814" i="1" dirty="0">
                <a:solidFill>
                  <a:srgbClr val="000000"/>
                </a:solidFill>
              </a:rPr>
              <a:t> в межах </a:t>
            </a:r>
            <a:r>
              <a:rPr lang="ru-RU" altLang="en-US" sz="1814" i="1" dirty="0" err="1">
                <a:solidFill>
                  <a:srgbClr val="000000"/>
                </a:solidFill>
              </a:rPr>
              <a:t>референтних</a:t>
            </a:r>
            <a:r>
              <a:rPr lang="ru-RU" altLang="en-US" sz="1814" i="1" dirty="0">
                <a:solidFill>
                  <a:srgbClr val="000000"/>
                </a:solidFill>
              </a:rPr>
              <a:t> </a:t>
            </a:r>
            <a:r>
              <a:rPr lang="ru-RU" altLang="en-US" sz="1814" i="1" dirty="0" err="1">
                <a:solidFill>
                  <a:srgbClr val="000000"/>
                </a:solidFill>
              </a:rPr>
              <a:t>значень</a:t>
            </a:r>
            <a:endParaRPr lang="ru-RU" altLang="en-US" sz="1814" i="1" dirty="0">
              <a:solidFill>
                <a:srgbClr val="000000"/>
              </a:solidFill>
            </a:endParaRP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</a:pPr>
            <a:endParaRPr lang="ru-RU" altLang="en-US" sz="1814" i="1" dirty="0">
              <a:solidFill>
                <a:srgbClr val="000000"/>
              </a:solidFill>
            </a:endParaRP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</a:pPr>
            <a:r>
              <a:rPr lang="en-US" altLang="en-US" sz="1814" b="1" dirty="0">
                <a:solidFill>
                  <a:srgbClr val="000000"/>
                </a:solidFill>
              </a:rPr>
              <a:t>УЗ</a:t>
            </a:r>
            <a:r>
              <a:rPr lang="uk-UA" altLang="en-US" sz="1814" b="1" dirty="0">
                <a:solidFill>
                  <a:srgbClr val="000000"/>
                </a:solidFill>
              </a:rPr>
              <a:t>Д</a:t>
            </a:r>
            <a:r>
              <a:rPr lang="en-US" altLang="en-US" sz="1814" b="1" dirty="0">
                <a:solidFill>
                  <a:srgbClr val="000000"/>
                </a:solidFill>
              </a:rPr>
              <a:t> О</a:t>
            </a:r>
            <a:r>
              <a:rPr lang="uk-UA" altLang="en-US" sz="1814" b="1" dirty="0">
                <a:solidFill>
                  <a:srgbClr val="000000"/>
                </a:solidFill>
              </a:rPr>
              <a:t>Ч</a:t>
            </a:r>
            <a:r>
              <a:rPr lang="en-US" altLang="en-US" sz="1814" b="1" dirty="0">
                <a:solidFill>
                  <a:srgbClr val="000000"/>
                </a:solidFill>
              </a:rPr>
              <a:t>П:</a:t>
            </a:r>
            <a:r>
              <a:rPr lang="en-US" altLang="en-US" sz="1814" i="1" dirty="0">
                <a:solidFill>
                  <a:srgbClr val="000000"/>
                </a:solidFill>
              </a:rPr>
              <a:t> </a:t>
            </a:r>
            <a:r>
              <a:rPr lang="uk-UA" altLang="en-US" sz="1814" i="1" dirty="0">
                <a:solidFill>
                  <a:srgbClr val="000000"/>
                </a:solidFill>
              </a:rPr>
              <a:t>незначне ущільнення тканини</a:t>
            </a:r>
            <a:r>
              <a:rPr lang="en-US" altLang="en-US" sz="1814" i="1" dirty="0">
                <a:solidFill>
                  <a:srgbClr val="000000"/>
                </a:solidFill>
              </a:rPr>
              <a:t> </a:t>
            </a:r>
            <a:r>
              <a:rPr lang="uk-UA" altLang="en-US" sz="1814" i="1" dirty="0">
                <a:solidFill>
                  <a:srgbClr val="000000"/>
                </a:solidFill>
              </a:rPr>
              <a:t>й</a:t>
            </a:r>
            <a:r>
              <a:rPr lang="en-US" altLang="en-US" sz="1814" i="1" dirty="0">
                <a:solidFill>
                  <a:srgbClr val="000000"/>
                </a:solidFill>
              </a:rPr>
              <a:t> </a:t>
            </a:r>
            <a:r>
              <a:rPr lang="en-US" altLang="en-US" sz="1814" i="1" dirty="0" err="1">
                <a:solidFill>
                  <a:srgbClr val="000000"/>
                </a:solidFill>
              </a:rPr>
              <a:t>неоднор</a:t>
            </a:r>
            <a:r>
              <a:rPr lang="uk-UA" altLang="en-US" sz="1814" i="1" dirty="0">
                <a:solidFill>
                  <a:srgbClr val="000000"/>
                </a:solidFill>
              </a:rPr>
              <a:t>і</a:t>
            </a:r>
            <a:r>
              <a:rPr lang="en-US" altLang="en-US" sz="1814" i="1" dirty="0" err="1">
                <a:solidFill>
                  <a:srgbClr val="000000"/>
                </a:solidFill>
              </a:rPr>
              <a:t>дн</a:t>
            </a:r>
            <a:r>
              <a:rPr lang="uk-UA" altLang="en-US" sz="1814" i="1" dirty="0">
                <a:solidFill>
                  <a:srgbClr val="000000"/>
                </a:solidFill>
              </a:rPr>
              <a:t>і</a:t>
            </a:r>
            <a:r>
              <a:rPr lang="en-US" altLang="en-US" sz="1814" i="1" dirty="0" err="1">
                <a:solidFill>
                  <a:srgbClr val="000000"/>
                </a:solidFill>
              </a:rPr>
              <a:t>сть</a:t>
            </a:r>
            <a:r>
              <a:rPr lang="en-US" altLang="en-US" sz="1814" i="1" dirty="0">
                <a:solidFill>
                  <a:srgbClr val="000000"/>
                </a:solidFill>
              </a:rPr>
              <a:t> </a:t>
            </a:r>
            <a:r>
              <a:rPr lang="en-US" altLang="en-US" sz="1814" i="1" dirty="0" err="1">
                <a:solidFill>
                  <a:srgbClr val="000000"/>
                </a:solidFill>
              </a:rPr>
              <a:t>структур</a:t>
            </a:r>
            <a:r>
              <a:rPr lang="uk-UA" altLang="en-US" sz="1814" i="1" dirty="0">
                <a:solidFill>
                  <a:srgbClr val="000000"/>
                </a:solidFill>
              </a:rPr>
              <a:t>и</a:t>
            </a:r>
            <a:r>
              <a:rPr lang="en-US" altLang="en-US" sz="1814" i="1" dirty="0">
                <a:solidFill>
                  <a:srgbClr val="000000"/>
                </a:solidFill>
              </a:rPr>
              <a:t> п</a:t>
            </a:r>
            <a:r>
              <a:rPr lang="uk-UA" altLang="en-US" sz="1814" i="1" dirty="0" err="1">
                <a:solidFill>
                  <a:srgbClr val="000000"/>
                </a:solidFill>
              </a:rPr>
              <a:t>ідшлункової</a:t>
            </a:r>
            <a:r>
              <a:rPr lang="uk-UA" altLang="en-US" sz="1814" i="1" dirty="0">
                <a:solidFill>
                  <a:srgbClr val="000000"/>
                </a:solidFill>
              </a:rPr>
              <a:t> залози</a:t>
            </a:r>
            <a:endParaRPr lang="en-US" altLang="en-US" sz="1814" i="1" dirty="0">
              <a:solidFill>
                <a:srgbClr val="C00000"/>
              </a:solidFill>
            </a:endParaRPr>
          </a:p>
          <a:p>
            <a:pPr eaLnBrk="1">
              <a:lnSpc>
                <a:spcPct val="80000"/>
              </a:lnSpc>
              <a:spcBef>
                <a:spcPts val="454"/>
              </a:spcBef>
              <a:buClr>
                <a:srgbClr val="FFFFCC"/>
              </a:buClr>
            </a:pPr>
            <a:endParaRPr lang="en-US" altLang="en-US" sz="1814" i="1" dirty="0">
              <a:solidFill>
                <a:srgbClr val="000000"/>
              </a:solidFill>
            </a:endParaRPr>
          </a:p>
        </p:txBody>
      </p:sp>
      <p:sp>
        <p:nvSpPr>
          <p:cNvPr id="17411" name="Text Box 1"/>
          <p:cNvSpPr txBox="1">
            <a:spLocks noChangeArrowheads="1"/>
          </p:cNvSpPr>
          <p:nvPr/>
        </p:nvSpPr>
        <p:spPr bwMode="auto">
          <a:xfrm>
            <a:off x="1526400" y="577801"/>
            <a:ext cx="5005440" cy="6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 dirty="0" err="1">
                <a:solidFill>
                  <a:srgbClr val="000000"/>
                </a:solidFill>
              </a:rPr>
              <a:t>Кл</a:t>
            </a:r>
            <a:r>
              <a:rPr lang="uk-UA" altLang="en-US" sz="2903" dirty="0">
                <a:solidFill>
                  <a:srgbClr val="000000"/>
                </a:solidFill>
              </a:rPr>
              <a:t>і</a:t>
            </a:r>
            <a:r>
              <a:rPr lang="en-US" altLang="en-US" sz="2903" dirty="0">
                <a:solidFill>
                  <a:srgbClr val="000000"/>
                </a:solidFill>
              </a:rPr>
              <a:t>н</a:t>
            </a:r>
            <a:r>
              <a:rPr lang="uk-UA" altLang="en-US" sz="2903" dirty="0">
                <a:solidFill>
                  <a:srgbClr val="000000"/>
                </a:solidFill>
              </a:rPr>
              <a:t>і</a:t>
            </a:r>
            <a:r>
              <a:rPr lang="en-US" altLang="en-US" sz="2903" dirty="0">
                <a:solidFill>
                  <a:srgbClr val="000000"/>
                </a:solidFill>
              </a:rPr>
              <a:t>ч</a:t>
            </a:r>
            <a:r>
              <a:rPr lang="uk-UA" altLang="en-US" sz="2903" dirty="0">
                <a:solidFill>
                  <a:srgbClr val="000000"/>
                </a:solidFill>
              </a:rPr>
              <a:t>ний</a:t>
            </a:r>
            <a:r>
              <a:rPr lang="en-US" altLang="en-US" sz="2903" dirty="0">
                <a:solidFill>
                  <a:srgbClr val="000000"/>
                </a:solidFill>
              </a:rPr>
              <a:t> </a:t>
            </a:r>
            <a:r>
              <a:rPr lang="uk-UA" altLang="en-US" sz="2903" dirty="0">
                <a:solidFill>
                  <a:srgbClr val="000000"/>
                </a:solidFill>
              </a:rPr>
              <a:t>випадок</a:t>
            </a:r>
            <a:r>
              <a:rPr lang="en-US" altLang="en-US" sz="2903" dirty="0">
                <a:solidFill>
                  <a:srgbClr val="000000"/>
                </a:solidFill>
              </a:rPr>
              <a:t>  </a:t>
            </a:r>
            <a:r>
              <a:rPr lang="ru-RU" altLang="en-US" sz="2903" dirty="0" smtClean="0">
                <a:solidFill>
                  <a:srgbClr val="000000"/>
                </a:solidFill>
              </a:rPr>
              <a:t>2</a:t>
            </a:r>
            <a:endParaRPr lang="en-US" altLang="en-US" sz="2903" dirty="0">
              <a:solidFill>
                <a:srgbClr val="000000"/>
              </a:solidFill>
            </a:endParaRPr>
          </a:p>
        </p:txBody>
      </p:sp>
      <p:pic>
        <p:nvPicPr>
          <p:cNvPr id="17412" name="Picture 2" descr="Чому болить живіт? Діагностика без інструменті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98"/>
          <a:stretch>
            <a:fillRect/>
          </a:stretch>
        </p:blipFill>
        <p:spPr bwMode="auto">
          <a:xfrm>
            <a:off x="6626881" y="383401"/>
            <a:ext cx="201744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954307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1526400" y="956521"/>
            <a:ext cx="5005440" cy="6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>
                <a:solidFill>
                  <a:srgbClr val="000000"/>
                </a:solidFill>
              </a:rPr>
              <a:t>Кл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н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ч</a:t>
            </a:r>
            <a:r>
              <a:rPr lang="uk-UA" altLang="en-US" sz="2903">
                <a:solidFill>
                  <a:srgbClr val="000000"/>
                </a:solidFill>
              </a:rPr>
              <a:t>ний</a:t>
            </a:r>
            <a:r>
              <a:rPr lang="en-US" altLang="en-US" sz="2903">
                <a:solidFill>
                  <a:srgbClr val="000000"/>
                </a:solidFill>
              </a:rPr>
              <a:t> </a:t>
            </a:r>
            <a:r>
              <a:rPr lang="uk-UA" altLang="en-US" sz="2903">
                <a:solidFill>
                  <a:srgbClr val="000000"/>
                </a:solidFill>
              </a:rPr>
              <a:t>випадок</a:t>
            </a:r>
            <a:r>
              <a:rPr lang="en-US" altLang="en-US" sz="2903">
                <a:solidFill>
                  <a:srgbClr val="000000"/>
                </a:solidFill>
              </a:rPr>
              <a:t>  </a:t>
            </a:r>
            <a:r>
              <a:rPr lang="uk-UA" altLang="en-US" sz="2903">
                <a:solidFill>
                  <a:srgbClr val="000000"/>
                </a:solidFill>
              </a:rPr>
              <a:t>2</a:t>
            </a:r>
            <a:endParaRPr lang="en-US" altLang="en-US" sz="2903">
              <a:solidFill>
                <a:srgbClr val="000000"/>
              </a:solidFill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456481" y="1938601"/>
            <a:ext cx="8229600" cy="70416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8" tIns="42452" rIns="81638" bIns="42452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uk-UA" sz="2540" b="1" dirty="0">
                <a:solidFill>
                  <a:schemeClr val="accent6">
                    <a:lumMod val="50000"/>
                  </a:schemeClr>
                </a:solidFill>
              </a:rPr>
              <a:t>Який ймовірний </a:t>
            </a:r>
            <a:r>
              <a:rPr lang="en-US" sz="2540" b="1" dirty="0">
                <a:solidFill>
                  <a:schemeClr val="accent6">
                    <a:lumMod val="50000"/>
                  </a:schemeClr>
                </a:solidFill>
              </a:rPr>
              <a:t>д</a:t>
            </a:r>
            <a:r>
              <a:rPr lang="uk-UA" sz="2540" b="1" dirty="0">
                <a:solidFill>
                  <a:schemeClr val="accent6">
                    <a:lumMod val="50000"/>
                  </a:schemeClr>
                </a:solidFill>
              </a:rPr>
              <a:t>і</a:t>
            </a:r>
            <a:r>
              <a:rPr lang="en-US" sz="2540" b="1" dirty="0" err="1">
                <a:solidFill>
                  <a:schemeClr val="accent6">
                    <a:lumMod val="50000"/>
                  </a:schemeClr>
                </a:solidFill>
              </a:rPr>
              <a:t>агноз</a:t>
            </a:r>
            <a:r>
              <a:rPr lang="en-US" sz="2540" b="1" dirty="0">
                <a:solidFill>
                  <a:schemeClr val="accent6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045441" y="2975397"/>
            <a:ext cx="7053120" cy="27936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8" tIns="42452" rIns="81638" bIns="42452"/>
          <a:lstStyle/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en-US" sz="1814" strike="sngStrike" dirty="0" err="1">
                <a:solidFill>
                  <a:srgbClr val="000000"/>
                </a:solidFill>
                <a:latin typeface="Arial" charset="0"/>
              </a:rPr>
              <a:t>Хрон</a:t>
            </a:r>
            <a:r>
              <a:rPr lang="uk-UA" sz="1814" strike="sngStrike" dirty="0" err="1">
                <a:solidFill>
                  <a:srgbClr val="000000"/>
                </a:solidFill>
                <a:latin typeface="Arial" charset="0"/>
              </a:rPr>
              <a:t>ічний</a:t>
            </a:r>
            <a:r>
              <a:rPr lang="en-US" sz="1814" strike="sngStrike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14" strike="sngStrike" dirty="0" err="1">
                <a:solidFill>
                  <a:srgbClr val="000000"/>
                </a:solidFill>
                <a:latin typeface="Arial" charset="0"/>
              </a:rPr>
              <a:t>панкреатит</a:t>
            </a:r>
            <a:r>
              <a:rPr lang="ru-RU" sz="1814" strike="sngStrike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sz="1814" strike="sngStrike" dirty="0" err="1">
                <a:solidFill>
                  <a:srgbClr val="000000"/>
                </a:solidFill>
                <a:latin typeface="Arial" charset="0"/>
              </a:rPr>
              <a:t>загострення</a:t>
            </a:r>
            <a:endParaRPr lang="ru-RU" sz="1814" strike="sngStrike" dirty="0">
              <a:solidFill>
                <a:srgbClr val="000000"/>
              </a:solidFill>
              <a:latin typeface="Arial" charset="0"/>
            </a:endParaRPr>
          </a:p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ru-RU" sz="1814" strike="sngStrike" dirty="0">
                <a:solidFill>
                  <a:srgbClr val="000000"/>
                </a:solidFill>
                <a:latin typeface="Arial" charset="0"/>
              </a:rPr>
              <a:t>Рак </a:t>
            </a:r>
            <a:r>
              <a:rPr lang="ru-RU" sz="1814" strike="sngStrike" dirty="0" err="1">
                <a:solidFill>
                  <a:srgbClr val="000000"/>
                </a:solidFill>
                <a:latin typeface="Arial" charset="0"/>
              </a:rPr>
              <a:t>підшлункової</a:t>
            </a:r>
            <a:r>
              <a:rPr lang="ru-RU" sz="1814" strike="sngStrike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1814" strike="sngStrike" dirty="0" err="1">
                <a:solidFill>
                  <a:srgbClr val="000000"/>
                </a:solidFill>
                <a:latin typeface="Arial" charset="0"/>
              </a:rPr>
              <a:t>залози</a:t>
            </a:r>
            <a:endParaRPr lang="ru-RU" sz="1814" strike="sngStrike" dirty="0">
              <a:solidFill>
                <a:srgbClr val="000000"/>
              </a:solidFill>
              <a:latin typeface="Arial" charset="0"/>
            </a:endParaRPr>
          </a:p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uk-UA" sz="1814" dirty="0" err="1">
                <a:solidFill>
                  <a:srgbClr val="000000"/>
                </a:solidFill>
                <a:latin typeface="Arial" charset="0"/>
              </a:rPr>
              <a:t>НПЗ-індукована</a:t>
            </a:r>
            <a:r>
              <a:rPr lang="uk-UA" sz="1814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uk-UA" sz="1814" dirty="0" err="1">
                <a:solidFill>
                  <a:srgbClr val="000000"/>
                </a:solidFill>
                <a:latin typeface="Arial" charset="0"/>
              </a:rPr>
              <a:t>гастропатія</a:t>
            </a:r>
            <a:endParaRPr lang="uk-UA" sz="1814" dirty="0">
              <a:solidFill>
                <a:srgbClr val="000000"/>
              </a:solidFill>
              <a:latin typeface="Arial" charset="0"/>
            </a:endParaRPr>
          </a:p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uk-UA" sz="1814" dirty="0">
                <a:solidFill>
                  <a:srgbClr val="000000"/>
                </a:solidFill>
                <a:latin typeface="Arial" charset="0"/>
              </a:rPr>
              <a:t>Кила </a:t>
            </a:r>
            <a:r>
              <a:rPr lang="uk-UA" sz="1814" dirty="0" err="1">
                <a:solidFill>
                  <a:srgbClr val="000000"/>
                </a:solidFill>
                <a:latin typeface="Arial" charset="0"/>
              </a:rPr>
              <a:t>стравоходного</a:t>
            </a:r>
            <a:r>
              <a:rPr lang="uk-UA" sz="1814" dirty="0">
                <a:solidFill>
                  <a:srgbClr val="000000"/>
                </a:solidFill>
                <a:latin typeface="Arial" charset="0"/>
              </a:rPr>
              <a:t> отвору діафрагми</a:t>
            </a:r>
          </a:p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uk-UA" sz="1814" strike="sngStrike" dirty="0">
                <a:solidFill>
                  <a:srgbClr val="000000"/>
                </a:solidFill>
                <a:latin typeface="Arial" charset="0"/>
              </a:rPr>
              <a:t>Аневризма черевного відділу аорти</a:t>
            </a:r>
            <a:endParaRPr lang="en-US" sz="1814" strike="sngStrike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8437" name="Picture 2" descr="Чому болить живіт? Діагностика без інструменті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98"/>
          <a:stretch>
            <a:fillRect/>
          </a:stretch>
        </p:blipFill>
        <p:spPr bwMode="auto">
          <a:xfrm>
            <a:off x="6626881" y="383401"/>
            <a:ext cx="201744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833056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526400" y="956521"/>
            <a:ext cx="5005440" cy="6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>
                <a:solidFill>
                  <a:srgbClr val="000000"/>
                </a:solidFill>
              </a:rPr>
              <a:t>Кл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н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ч</a:t>
            </a:r>
            <a:r>
              <a:rPr lang="uk-UA" altLang="en-US" sz="2903">
                <a:solidFill>
                  <a:srgbClr val="000000"/>
                </a:solidFill>
              </a:rPr>
              <a:t>ний</a:t>
            </a:r>
            <a:r>
              <a:rPr lang="en-US" altLang="en-US" sz="2903">
                <a:solidFill>
                  <a:srgbClr val="000000"/>
                </a:solidFill>
              </a:rPr>
              <a:t> </a:t>
            </a:r>
            <a:r>
              <a:rPr lang="uk-UA" altLang="en-US" sz="2903">
                <a:solidFill>
                  <a:srgbClr val="000000"/>
                </a:solidFill>
              </a:rPr>
              <a:t>випадок  2</a:t>
            </a:r>
            <a:r>
              <a:rPr lang="en-US" altLang="en-US" sz="2903">
                <a:solidFill>
                  <a:srgbClr val="000000"/>
                </a:solidFill>
              </a:rPr>
              <a:t>  </a:t>
            </a:r>
          </a:p>
        </p:txBody>
      </p:sp>
      <p:sp>
        <p:nvSpPr>
          <p:cNvPr id="19459" name="Text Box 6"/>
          <p:cNvSpPr txBox="1">
            <a:spLocks noChangeArrowheads="1"/>
          </p:cNvSpPr>
          <p:nvPr/>
        </p:nvSpPr>
        <p:spPr bwMode="auto">
          <a:xfrm>
            <a:off x="1045441" y="2781001"/>
            <a:ext cx="7053120" cy="207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/>
          <a:lstStyle>
            <a:lvl1pPr marL="339725" indent="-339725"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uk-UA" altLang="en-US" sz="1814">
                <a:solidFill>
                  <a:srgbClr val="000000"/>
                </a:solidFill>
              </a:rPr>
              <a:t>ФГДС : еритематозна гастропатія з вогнищевою атрофією </a:t>
            </a:r>
          </a:p>
          <a:p>
            <a:pPr eaLnBrk="1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uk-UA" altLang="en-US" sz="1814">
                <a:solidFill>
                  <a:srgbClr val="000000"/>
                </a:solidFill>
              </a:rPr>
              <a:t>рН – 4,0</a:t>
            </a:r>
          </a:p>
          <a:p>
            <a:pPr eaLnBrk="1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uk-UA" altLang="en-US" sz="1814">
                <a:solidFill>
                  <a:srgbClr val="000000"/>
                </a:solidFill>
              </a:rPr>
              <a:t>НР-тест - негативний</a:t>
            </a:r>
            <a:endParaRPr lang="en-US" altLang="en-US" sz="1814">
              <a:solidFill>
                <a:srgbClr val="000000"/>
              </a:solidFill>
            </a:endParaRPr>
          </a:p>
        </p:txBody>
      </p:sp>
      <p:pic>
        <p:nvPicPr>
          <p:cNvPr id="19460" name="Picture 2" descr="Чому болить живіт? Діагностика без інструменті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98"/>
          <a:stretch>
            <a:fillRect/>
          </a:stretch>
        </p:blipFill>
        <p:spPr bwMode="auto">
          <a:xfrm>
            <a:off x="6626881" y="383401"/>
            <a:ext cx="201744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8933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1526400" y="956521"/>
            <a:ext cx="5005440" cy="6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>
                <a:solidFill>
                  <a:srgbClr val="000000"/>
                </a:solidFill>
              </a:rPr>
              <a:t>Кл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н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ч</a:t>
            </a:r>
            <a:r>
              <a:rPr lang="uk-UA" altLang="en-US" sz="2903">
                <a:solidFill>
                  <a:srgbClr val="000000"/>
                </a:solidFill>
              </a:rPr>
              <a:t>ний</a:t>
            </a:r>
            <a:r>
              <a:rPr lang="en-US" altLang="en-US" sz="2903">
                <a:solidFill>
                  <a:srgbClr val="000000"/>
                </a:solidFill>
              </a:rPr>
              <a:t> </a:t>
            </a:r>
            <a:r>
              <a:rPr lang="uk-UA" altLang="en-US" sz="2903">
                <a:solidFill>
                  <a:srgbClr val="000000"/>
                </a:solidFill>
              </a:rPr>
              <a:t>випадок</a:t>
            </a:r>
            <a:r>
              <a:rPr lang="en-US" altLang="en-US" sz="2903">
                <a:solidFill>
                  <a:srgbClr val="000000"/>
                </a:solidFill>
              </a:rPr>
              <a:t>  </a:t>
            </a:r>
            <a:r>
              <a:rPr lang="uk-UA" altLang="en-US" sz="2903">
                <a:solidFill>
                  <a:srgbClr val="000000"/>
                </a:solidFill>
              </a:rPr>
              <a:t>2</a:t>
            </a:r>
            <a:endParaRPr lang="en-US" altLang="en-US" sz="2903">
              <a:solidFill>
                <a:srgbClr val="000000"/>
              </a:solidFill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456481" y="1938601"/>
            <a:ext cx="8229600" cy="70416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8" tIns="42452" rIns="81638" bIns="42452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uk-UA" sz="2540" b="1" dirty="0">
                <a:solidFill>
                  <a:schemeClr val="accent6">
                    <a:lumMod val="50000"/>
                  </a:schemeClr>
                </a:solidFill>
              </a:rPr>
              <a:t>Який ймовірний </a:t>
            </a:r>
            <a:r>
              <a:rPr lang="en-US" sz="2540" b="1" dirty="0">
                <a:solidFill>
                  <a:schemeClr val="accent6">
                    <a:lumMod val="50000"/>
                  </a:schemeClr>
                </a:solidFill>
              </a:rPr>
              <a:t>д</a:t>
            </a:r>
            <a:r>
              <a:rPr lang="uk-UA" sz="2540" b="1" dirty="0">
                <a:solidFill>
                  <a:schemeClr val="accent6">
                    <a:lumMod val="50000"/>
                  </a:schemeClr>
                </a:solidFill>
              </a:rPr>
              <a:t>і</a:t>
            </a:r>
            <a:r>
              <a:rPr lang="en-US" sz="2540" b="1" dirty="0" err="1">
                <a:solidFill>
                  <a:schemeClr val="accent6">
                    <a:lumMod val="50000"/>
                  </a:schemeClr>
                </a:solidFill>
              </a:rPr>
              <a:t>агноз</a:t>
            </a:r>
            <a:r>
              <a:rPr lang="en-US" sz="2540" b="1" dirty="0">
                <a:solidFill>
                  <a:schemeClr val="accent6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045441" y="2975397"/>
            <a:ext cx="7053120" cy="27936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8" tIns="42452" rIns="81638" bIns="42452"/>
          <a:lstStyle/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en-US" sz="1814" strike="sngStrike" dirty="0" err="1">
                <a:solidFill>
                  <a:srgbClr val="000000"/>
                </a:solidFill>
                <a:latin typeface="Arial" charset="0"/>
              </a:rPr>
              <a:t>Хрон</a:t>
            </a:r>
            <a:r>
              <a:rPr lang="uk-UA" sz="1814" strike="sngStrike" dirty="0" err="1">
                <a:solidFill>
                  <a:srgbClr val="000000"/>
                </a:solidFill>
                <a:latin typeface="Arial" charset="0"/>
              </a:rPr>
              <a:t>ічний</a:t>
            </a:r>
            <a:r>
              <a:rPr lang="en-US" sz="1814" strike="sngStrike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14" strike="sngStrike" dirty="0" err="1">
                <a:solidFill>
                  <a:srgbClr val="000000"/>
                </a:solidFill>
                <a:latin typeface="Arial" charset="0"/>
              </a:rPr>
              <a:t>панкреатит</a:t>
            </a:r>
            <a:r>
              <a:rPr lang="ru-RU" sz="1814" strike="sngStrike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sz="1814" strike="sngStrike" dirty="0" err="1">
                <a:solidFill>
                  <a:srgbClr val="000000"/>
                </a:solidFill>
                <a:latin typeface="Arial" charset="0"/>
              </a:rPr>
              <a:t>загострення</a:t>
            </a:r>
            <a:endParaRPr lang="ru-RU" sz="1814" strike="sngStrike" dirty="0">
              <a:solidFill>
                <a:srgbClr val="000000"/>
              </a:solidFill>
              <a:latin typeface="Arial" charset="0"/>
            </a:endParaRPr>
          </a:p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ru-RU" sz="1814" strike="sngStrike" dirty="0">
                <a:solidFill>
                  <a:srgbClr val="000000"/>
                </a:solidFill>
                <a:latin typeface="Arial" charset="0"/>
              </a:rPr>
              <a:t>Рак </a:t>
            </a:r>
            <a:r>
              <a:rPr lang="ru-RU" sz="1814" strike="sngStrike" dirty="0" err="1">
                <a:solidFill>
                  <a:srgbClr val="000000"/>
                </a:solidFill>
                <a:latin typeface="Arial" charset="0"/>
              </a:rPr>
              <a:t>підшлункової</a:t>
            </a:r>
            <a:r>
              <a:rPr lang="ru-RU" sz="1814" strike="sngStrike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1814" strike="sngStrike" dirty="0" err="1">
                <a:solidFill>
                  <a:srgbClr val="000000"/>
                </a:solidFill>
                <a:latin typeface="Arial" charset="0"/>
              </a:rPr>
              <a:t>залози</a:t>
            </a:r>
            <a:endParaRPr lang="ru-RU" sz="1814" strike="sngStrike" dirty="0">
              <a:solidFill>
                <a:srgbClr val="000000"/>
              </a:solidFill>
              <a:latin typeface="Arial" charset="0"/>
            </a:endParaRPr>
          </a:p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uk-UA" sz="1814" strike="sngStrike" dirty="0" err="1">
                <a:solidFill>
                  <a:srgbClr val="000000"/>
                </a:solidFill>
                <a:latin typeface="Arial" charset="0"/>
              </a:rPr>
              <a:t>НПЗ-індукована</a:t>
            </a:r>
            <a:r>
              <a:rPr lang="uk-UA" sz="1814" strike="sngStrike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uk-UA" sz="1814" strike="sngStrike" dirty="0" err="1">
                <a:solidFill>
                  <a:srgbClr val="000000"/>
                </a:solidFill>
                <a:latin typeface="Arial" charset="0"/>
              </a:rPr>
              <a:t>гастропатія</a:t>
            </a:r>
            <a:endParaRPr lang="uk-UA" sz="1814" strike="sngStrike" dirty="0">
              <a:solidFill>
                <a:srgbClr val="000000"/>
              </a:solidFill>
              <a:latin typeface="Arial" charset="0"/>
            </a:endParaRPr>
          </a:p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uk-UA" sz="1814" strike="sngStrike" dirty="0">
                <a:solidFill>
                  <a:srgbClr val="000000"/>
                </a:solidFill>
                <a:latin typeface="Arial" charset="0"/>
              </a:rPr>
              <a:t>Кила </a:t>
            </a:r>
            <a:r>
              <a:rPr lang="uk-UA" sz="1814" strike="sngStrike" dirty="0" err="1">
                <a:solidFill>
                  <a:srgbClr val="000000"/>
                </a:solidFill>
                <a:latin typeface="Arial" charset="0"/>
              </a:rPr>
              <a:t>стравоходного</a:t>
            </a:r>
            <a:r>
              <a:rPr lang="uk-UA" sz="1814" strike="sngStrike" dirty="0">
                <a:solidFill>
                  <a:srgbClr val="000000"/>
                </a:solidFill>
                <a:latin typeface="Arial" charset="0"/>
              </a:rPr>
              <a:t> отвору діафрагми</a:t>
            </a:r>
          </a:p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uk-UA" sz="1814" strike="sngStrike" dirty="0">
                <a:solidFill>
                  <a:srgbClr val="000000"/>
                </a:solidFill>
                <a:latin typeface="Arial" charset="0"/>
              </a:rPr>
              <a:t>Аневризма черевного відділу аорти</a:t>
            </a:r>
            <a:endParaRPr lang="en-US" sz="1814" strike="sngStrike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0485" name="Picture 2" descr="Чому болить живіт? Діагностика без інструменті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98"/>
          <a:stretch>
            <a:fillRect/>
          </a:stretch>
        </p:blipFill>
        <p:spPr bwMode="auto">
          <a:xfrm>
            <a:off x="6626881" y="383401"/>
            <a:ext cx="201744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131647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1526400" y="707401"/>
            <a:ext cx="5005440" cy="6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>
                <a:solidFill>
                  <a:srgbClr val="000000"/>
                </a:solidFill>
              </a:rPr>
              <a:t>Кл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н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ч</a:t>
            </a:r>
            <a:r>
              <a:rPr lang="uk-UA" altLang="en-US" sz="2903">
                <a:solidFill>
                  <a:srgbClr val="000000"/>
                </a:solidFill>
              </a:rPr>
              <a:t>ний</a:t>
            </a:r>
            <a:r>
              <a:rPr lang="en-US" altLang="en-US" sz="2903">
                <a:solidFill>
                  <a:srgbClr val="000000"/>
                </a:solidFill>
              </a:rPr>
              <a:t> </a:t>
            </a:r>
            <a:r>
              <a:rPr lang="uk-UA" altLang="en-US" sz="2903">
                <a:solidFill>
                  <a:srgbClr val="000000"/>
                </a:solidFill>
              </a:rPr>
              <a:t>випадок</a:t>
            </a:r>
            <a:r>
              <a:rPr lang="en-US" altLang="en-US" sz="2903">
                <a:solidFill>
                  <a:srgbClr val="000000"/>
                </a:solidFill>
              </a:rPr>
              <a:t>  </a:t>
            </a:r>
            <a:r>
              <a:rPr lang="uk-UA" altLang="en-US" sz="2903">
                <a:solidFill>
                  <a:srgbClr val="000000"/>
                </a:solidFill>
              </a:rPr>
              <a:t>2</a:t>
            </a:r>
            <a:endParaRPr lang="en-US" altLang="en-US" sz="2903">
              <a:solidFill>
                <a:srgbClr val="000000"/>
              </a:solidFill>
            </a:endParaRPr>
          </a:p>
        </p:txBody>
      </p:sp>
      <p:pic>
        <p:nvPicPr>
          <p:cNvPr id="21507" name="Picture 2" descr="Чому болить живіт? Діагностика без інструменті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98"/>
          <a:stretch>
            <a:fillRect/>
          </a:stretch>
        </p:blipFill>
        <p:spPr bwMode="auto">
          <a:xfrm>
            <a:off x="6626881" y="383401"/>
            <a:ext cx="201744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943201" y="1938601"/>
            <a:ext cx="7257600" cy="2325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en-US" sz="1814" b="1">
                <a:solidFill>
                  <a:srgbClr val="000000"/>
                </a:solidFill>
              </a:rPr>
              <a:t>Пац</a:t>
            </a:r>
            <a:r>
              <a:rPr lang="uk-UA" altLang="en-US" sz="1814" b="1">
                <a:solidFill>
                  <a:srgbClr val="000000"/>
                </a:solidFill>
              </a:rPr>
              <a:t>іє</a:t>
            </a:r>
            <a:r>
              <a:rPr lang="en-US" altLang="en-US" sz="1814" b="1">
                <a:solidFill>
                  <a:srgbClr val="000000"/>
                </a:solidFill>
              </a:rPr>
              <a:t>нт </a:t>
            </a:r>
            <a:r>
              <a:rPr lang="ru-RU" altLang="en-US" sz="1814" b="1">
                <a:solidFill>
                  <a:srgbClr val="000000"/>
                </a:solidFill>
              </a:rPr>
              <a:t>Д</a:t>
            </a:r>
            <a:r>
              <a:rPr lang="en-US" altLang="en-US" sz="1814" b="1">
                <a:solidFill>
                  <a:srgbClr val="000000"/>
                </a:solidFill>
              </a:rPr>
              <a:t>.,</a:t>
            </a:r>
            <a:r>
              <a:rPr lang="en-US" altLang="en-US" sz="1814" i="1">
                <a:solidFill>
                  <a:srgbClr val="000000"/>
                </a:solidFill>
              </a:rPr>
              <a:t> </a:t>
            </a:r>
            <a:r>
              <a:rPr lang="uk-UA" altLang="en-US" sz="1814" i="1">
                <a:solidFill>
                  <a:srgbClr val="000000"/>
                </a:solidFill>
              </a:rPr>
              <a:t>5</a:t>
            </a:r>
            <a:r>
              <a:rPr lang="en-US" altLang="en-US" sz="1814" i="1">
                <a:solidFill>
                  <a:srgbClr val="000000"/>
                </a:solidFill>
              </a:rPr>
              <a:t>8 </a:t>
            </a:r>
            <a:r>
              <a:rPr lang="uk-UA" altLang="en-US" sz="1814" i="1">
                <a:solidFill>
                  <a:srgbClr val="000000"/>
                </a:solidFill>
              </a:rPr>
              <a:t>років,</a:t>
            </a:r>
            <a:r>
              <a:rPr lang="en-US" altLang="en-US" sz="1814" i="1">
                <a:solidFill>
                  <a:srgbClr val="000000"/>
                </a:solidFill>
              </a:rPr>
              <a:t> </a:t>
            </a:r>
            <a:r>
              <a:rPr lang="uk-UA" altLang="en-US" sz="1814" i="1">
                <a:solidFill>
                  <a:srgbClr val="000000"/>
                </a:solidFill>
              </a:rPr>
              <a:t>скаржиться на</a:t>
            </a:r>
            <a:r>
              <a:rPr lang="en-US" altLang="en-US" sz="1814" i="1">
                <a:solidFill>
                  <a:srgbClr val="000000"/>
                </a:solidFill>
              </a:rPr>
              <a:t> </a:t>
            </a:r>
            <a:r>
              <a:rPr lang="uk-UA" altLang="en-US" sz="1814" i="1">
                <a:solidFill>
                  <a:srgbClr val="C00000"/>
                </a:solidFill>
              </a:rPr>
              <a:t>болі в епігастрії </a:t>
            </a:r>
            <a:r>
              <a:rPr lang="uk-UA" altLang="en-US" sz="1814" i="1">
                <a:solidFill>
                  <a:srgbClr val="000000"/>
                </a:solidFill>
              </a:rPr>
              <a:t>, які виникають під час їжі, та </a:t>
            </a:r>
            <a:r>
              <a:rPr lang="uk-UA" altLang="en-US" sz="1814" i="1">
                <a:solidFill>
                  <a:srgbClr val="C00000"/>
                </a:solidFill>
              </a:rPr>
              <a:t>під час ходьби чи іншого фізичного навантаження</a:t>
            </a:r>
            <a:r>
              <a:rPr lang="uk-UA" altLang="en-US" sz="1814" i="1">
                <a:solidFill>
                  <a:srgbClr val="000000"/>
                </a:solidFill>
              </a:rPr>
              <a:t>. Якщо біль виникає під час фізичного навантаження, то  </a:t>
            </a:r>
            <a:r>
              <a:rPr lang="uk-UA" altLang="en-US" sz="1814" i="1">
                <a:solidFill>
                  <a:srgbClr val="C00000"/>
                </a:solidFill>
              </a:rPr>
              <a:t>зупинка призводить до поступового тамування болю</a:t>
            </a:r>
            <a:r>
              <a:rPr lang="uk-UA" altLang="en-US" sz="1814" i="1">
                <a:solidFill>
                  <a:srgbClr val="000000"/>
                </a:solidFill>
              </a:rPr>
              <a:t>. </a:t>
            </a:r>
          </a:p>
          <a:p>
            <a:pPr>
              <a:lnSpc>
                <a:spcPct val="100000"/>
              </a:lnSpc>
            </a:pPr>
            <a:endParaRPr lang="uk-UA" altLang="en-US" sz="1814" i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uk-UA" altLang="en-US" sz="1814" i="1">
                <a:solidFill>
                  <a:srgbClr val="C00000"/>
                </a:solidFill>
              </a:rPr>
              <a:t>2 роки тому </a:t>
            </a:r>
            <a:r>
              <a:rPr lang="uk-UA" altLang="en-US" sz="1814" i="1">
                <a:solidFill>
                  <a:srgbClr val="000000"/>
                </a:solidFill>
              </a:rPr>
              <a:t>з приводу </a:t>
            </a:r>
            <a:r>
              <a:rPr lang="uk-UA" altLang="en-US" sz="1814" i="1">
                <a:solidFill>
                  <a:srgbClr val="C00000"/>
                </a:solidFill>
              </a:rPr>
              <a:t>гострого коронарного синдрому </a:t>
            </a:r>
            <a:r>
              <a:rPr lang="uk-UA" altLang="en-US" sz="1814" i="1">
                <a:solidFill>
                  <a:srgbClr val="000000"/>
                </a:solidFill>
              </a:rPr>
              <a:t>виконано ургентне стентування огинаючої гілки лівої коронарної артерії.</a:t>
            </a:r>
            <a:r>
              <a:rPr lang="ru-RU" altLang="en-US" sz="1814" i="1">
                <a:solidFill>
                  <a:srgbClr val="000000"/>
                </a:solidFill>
              </a:rPr>
              <a:t> Постійно приймає аспірин-кардіо.</a:t>
            </a:r>
            <a:endParaRPr lang="en-US" altLang="en-US" sz="1814" i="1">
              <a:solidFill>
                <a:srgbClr val="000000"/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980001" y="5365801"/>
            <a:ext cx="5280480" cy="6786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buFont typeface="Arial" charset="0"/>
              <a:buChar char="•"/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uk-UA" sz="254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Ішемічна хвороба </a:t>
            </a:r>
            <a:r>
              <a:rPr lang="uk-UA" sz="254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кишківника</a:t>
            </a:r>
            <a:r>
              <a:rPr lang="uk-UA" sz="254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?</a:t>
            </a:r>
          </a:p>
        </p:txBody>
      </p:sp>
      <p:sp>
        <p:nvSpPr>
          <p:cNvPr id="21510" name="Стрілка вниз 5"/>
          <p:cNvSpPr>
            <a:spLocks noChangeArrowheads="1"/>
          </p:cNvSpPr>
          <p:nvPr/>
        </p:nvSpPr>
        <p:spPr bwMode="auto">
          <a:xfrm>
            <a:off x="4183201" y="4854601"/>
            <a:ext cx="194400" cy="324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uk-UA" altLang="en-US" sz="1633"/>
          </a:p>
        </p:txBody>
      </p:sp>
    </p:spTree>
    <p:extLst>
      <p:ext uri="{BB962C8B-B14F-4D97-AF65-F5344CB8AC3E}">
        <p14:creationId xmlns="" xmlns:p14="http://schemas.microsoft.com/office/powerpoint/2010/main" val="35864938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1526400" y="707401"/>
            <a:ext cx="5005440" cy="6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903">
                <a:solidFill>
                  <a:srgbClr val="000000"/>
                </a:solidFill>
              </a:rPr>
              <a:t>Кл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н</a:t>
            </a:r>
            <a:r>
              <a:rPr lang="uk-UA" altLang="en-US" sz="2903">
                <a:solidFill>
                  <a:srgbClr val="000000"/>
                </a:solidFill>
              </a:rPr>
              <a:t>і</a:t>
            </a:r>
            <a:r>
              <a:rPr lang="en-US" altLang="en-US" sz="2903">
                <a:solidFill>
                  <a:srgbClr val="000000"/>
                </a:solidFill>
              </a:rPr>
              <a:t>ч</a:t>
            </a:r>
            <a:r>
              <a:rPr lang="uk-UA" altLang="en-US" sz="2903">
                <a:solidFill>
                  <a:srgbClr val="000000"/>
                </a:solidFill>
              </a:rPr>
              <a:t>ний</a:t>
            </a:r>
            <a:r>
              <a:rPr lang="en-US" altLang="en-US" sz="2903">
                <a:solidFill>
                  <a:srgbClr val="000000"/>
                </a:solidFill>
              </a:rPr>
              <a:t> </a:t>
            </a:r>
            <a:r>
              <a:rPr lang="uk-UA" altLang="en-US" sz="2903">
                <a:solidFill>
                  <a:srgbClr val="000000"/>
                </a:solidFill>
              </a:rPr>
              <a:t>випадок</a:t>
            </a:r>
            <a:r>
              <a:rPr lang="en-US" altLang="en-US" sz="2903">
                <a:solidFill>
                  <a:srgbClr val="000000"/>
                </a:solidFill>
              </a:rPr>
              <a:t>  </a:t>
            </a:r>
            <a:r>
              <a:rPr lang="uk-UA" altLang="en-US" sz="2903">
                <a:solidFill>
                  <a:srgbClr val="000000"/>
                </a:solidFill>
              </a:rPr>
              <a:t>2</a:t>
            </a:r>
            <a:endParaRPr lang="en-US" altLang="en-US" sz="2903">
              <a:solidFill>
                <a:srgbClr val="000000"/>
              </a:solidFill>
            </a:endParaRPr>
          </a:p>
        </p:txBody>
      </p:sp>
      <p:sp>
        <p:nvSpPr>
          <p:cNvPr id="22531" name="Text Box 6"/>
          <p:cNvSpPr txBox="1">
            <a:spLocks noChangeArrowheads="1"/>
          </p:cNvSpPr>
          <p:nvPr/>
        </p:nvSpPr>
        <p:spPr bwMode="auto">
          <a:xfrm>
            <a:off x="684001" y="3105001"/>
            <a:ext cx="2138400" cy="19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2452" rIns="81638" bIns="42452"/>
          <a:lstStyle>
            <a:lvl1pPr eaLnBrk="0">
              <a:tabLst>
                <a:tab pos="0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>
              <a:tabLst>
                <a:tab pos="0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>
              <a:tabLst>
                <a:tab pos="0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>
              <a:tabLst>
                <a:tab pos="0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>
              <a:tabLst>
                <a:tab pos="0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</a:pPr>
            <a:r>
              <a:rPr lang="uk-UA" altLang="en-US" sz="2540" i="1">
                <a:solidFill>
                  <a:srgbClr val="C00000"/>
                </a:solidFill>
              </a:rPr>
              <a:t>Ангіографія черевного стовбура</a:t>
            </a:r>
            <a:endParaRPr lang="en-US" altLang="en-US" sz="2540" i="1">
              <a:solidFill>
                <a:srgbClr val="C00000"/>
              </a:solidFill>
            </a:endParaRPr>
          </a:p>
        </p:txBody>
      </p:sp>
      <p:pic>
        <p:nvPicPr>
          <p:cNvPr id="22532" name="Picture 2" descr="Чому болить живіт? Діагностика без інструменті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98"/>
          <a:stretch>
            <a:fillRect/>
          </a:stretch>
        </p:blipFill>
        <p:spPr bwMode="auto">
          <a:xfrm>
            <a:off x="6626881" y="383401"/>
            <a:ext cx="2017440" cy="12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2" descr="http://www.mif-ua.com/frmtext/NMIF/2011/NMiF_Gastro_1_(358)/42/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0941"/>
          <a:stretch>
            <a:fillRect/>
          </a:stretch>
        </p:blipFill>
        <p:spPr bwMode="auto">
          <a:xfrm>
            <a:off x="3195361" y="2716201"/>
            <a:ext cx="5446080" cy="3119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кутник 8"/>
          <p:cNvSpPr/>
          <p:nvPr/>
        </p:nvSpPr>
        <p:spPr>
          <a:xfrm>
            <a:off x="748801" y="1809000"/>
            <a:ext cx="2527200" cy="51110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08165" indent="-308165">
              <a:lnSpc>
                <a:spcPct val="150000"/>
              </a:lnSpc>
              <a:spcBef>
                <a:spcPts val="726"/>
              </a:spcBef>
              <a:buClr>
                <a:srgbClr val="FFFFFF"/>
              </a:buClr>
              <a:tabLst>
                <a:tab pos="308165" algn="l"/>
                <a:tab pos="714251" algn="l"/>
                <a:tab pos="1121777" algn="l"/>
                <a:tab pos="1529303" algn="l"/>
                <a:tab pos="1936829" algn="l"/>
                <a:tab pos="2344355" algn="l"/>
                <a:tab pos="2751881" algn="l"/>
                <a:tab pos="3159407" algn="l"/>
                <a:tab pos="3566933" algn="l"/>
                <a:tab pos="3974459" algn="l"/>
                <a:tab pos="4381985" algn="l"/>
                <a:tab pos="4789511" algn="l"/>
                <a:tab pos="5197037" algn="l"/>
                <a:tab pos="5604563" algn="l"/>
                <a:tab pos="6012089" algn="l"/>
                <a:tab pos="6419615" algn="l"/>
                <a:tab pos="6827141" algn="l"/>
                <a:tab pos="7234667" algn="l"/>
                <a:tab pos="7642193" algn="l"/>
                <a:tab pos="8049719" algn="l"/>
                <a:tab pos="8457245" algn="l"/>
              </a:tabLst>
              <a:defRPr/>
            </a:pPr>
            <a:r>
              <a:rPr lang="uk-UA" sz="1814" b="1" i="1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Проба з нітратами</a:t>
            </a:r>
          </a:p>
        </p:txBody>
      </p:sp>
      <p:cxnSp>
        <p:nvCxnSpPr>
          <p:cNvPr id="22535" name="Пряма зі стрілкою 10"/>
          <p:cNvCxnSpPr>
            <a:cxnSpLocks noChangeShapeType="1"/>
          </p:cNvCxnSpPr>
          <p:nvPr/>
        </p:nvCxnSpPr>
        <p:spPr bwMode="auto">
          <a:xfrm rot="5400000">
            <a:off x="1396081" y="2780281"/>
            <a:ext cx="777600" cy="144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="" xmlns:p14="http://schemas.microsoft.com/office/powerpoint/2010/main" val="17752136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3857628"/>
            <a:ext cx="7143800" cy="1000132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 smtClean="0"/>
              <a:t>Алгоритм </a:t>
            </a:r>
            <a:r>
              <a:rPr lang="uk-UA" sz="2400" b="1" dirty="0" err="1" smtClean="0"/>
              <a:t>курації</a:t>
            </a:r>
            <a:r>
              <a:rPr lang="uk-UA" sz="2400" b="1" dirty="0" smtClean="0"/>
              <a:t> пацієнта </a:t>
            </a:r>
            <a:br>
              <a:rPr lang="uk-UA" sz="2400" b="1" dirty="0" smtClean="0"/>
            </a:br>
            <a:r>
              <a:rPr lang="uk-UA" sz="2400" b="1" dirty="0" smtClean="0"/>
              <a:t>з </a:t>
            </a:r>
            <a:r>
              <a:rPr lang="uk-UA" sz="2400" b="1" dirty="0" err="1" smtClean="0"/>
              <a:t>розшаровуючою</a:t>
            </a:r>
            <a:r>
              <a:rPr lang="uk-UA" sz="2400" b="1" dirty="0" smtClean="0"/>
              <a:t> аневризмою аорти</a:t>
            </a:r>
            <a:endParaRPr lang="uk-UA" sz="2400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1142977" y="1825150"/>
            <a:ext cx="7275782" cy="739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Повернемося до нашої теми…</a:t>
            </a:r>
          </a:p>
        </p:txBody>
      </p:sp>
    </p:spTree>
    <p:extLst>
      <p:ext uri="{BB962C8B-B14F-4D97-AF65-F5344CB8AC3E}">
        <p14:creationId xmlns="" xmlns:p14="http://schemas.microsoft.com/office/powerpoint/2010/main" val="50794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714348" y="1790704"/>
            <a:ext cx="7786742" cy="3495684"/>
          </a:xfrm>
        </p:spPr>
        <p:txBody>
          <a:bodyPr>
            <a:normAutofit/>
          </a:bodyPr>
          <a:lstStyle/>
          <a:p>
            <a:r>
              <a:rPr lang="uk-UA" dirty="0" smtClean="0"/>
              <a:t>Пацієнт І., 44 років, викликав бригаду </a:t>
            </a:r>
            <a:r>
              <a:rPr lang="uk-UA" dirty="0" err="1" smtClean="0"/>
              <a:t>“швидкої</a:t>
            </a:r>
            <a:r>
              <a:rPr lang="uk-UA" dirty="0" smtClean="0"/>
              <a:t> </a:t>
            </a:r>
            <a:r>
              <a:rPr lang="uk-UA" dirty="0" err="1" smtClean="0"/>
              <a:t>допомоги”</a:t>
            </a:r>
            <a:r>
              <a:rPr lang="uk-UA" dirty="0" smtClean="0"/>
              <a:t> з приводу інтенсивного болю за грудиною, який віддає в спину. Біль надзвичайної інтенсивності, який неможливо терпіти.</a:t>
            </a:r>
          </a:p>
          <a:p>
            <a:r>
              <a:rPr lang="uk-UA" dirty="0" smtClean="0"/>
              <a:t>Захворів близько 40-45 хвилин тому, після того як самотужки спробував зсунути шафу у вітальні. Практично одразу викликав </a:t>
            </a:r>
            <a:r>
              <a:rPr lang="uk-UA" dirty="0" err="1" smtClean="0"/>
              <a:t>“швидку</a:t>
            </a:r>
            <a:r>
              <a:rPr lang="uk-UA" dirty="0" smtClean="0"/>
              <a:t> </a:t>
            </a:r>
            <a:r>
              <a:rPr lang="uk-UA" dirty="0" err="1" smtClean="0"/>
              <a:t>допомогу”</a:t>
            </a:r>
            <a:r>
              <a:rPr lang="uk-UA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Пряма зі стрілкою 7"/>
          <p:cNvCxnSpPr/>
          <p:nvPr/>
        </p:nvCxnSpPr>
        <p:spPr>
          <a:xfrm>
            <a:off x="214282" y="3143248"/>
            <a:ext cx="500066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643050"/>
            <a:ext cx="7904177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" name="Пряма зі стрілкою 14"/>
          <p:cNvCxnSpPr/>
          <p:nvPr/>
        </p:nvCxnSpPr>
        <p:spPr>
          <a:xfrm flipH="1">
            <a:off x="6516216" y="2714620"/>
            <a:ext cx="1710" cy="28233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кутник 5"/>
          <p:cNvSpPr/>
          <p:nvPr/>
        </p:nvSpPr>
        <p:spPr>
          <a:xfrm>
            <a:off x="5143504" y="4643446"/>
            <a:ext cx="3071834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642910" y="1504952"/>
            <a:ext cx="8043890" cy="3995750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>
                <a:solidFill>
                  <a:schemeClr val="bg1">
                    <a:lumMod val="65000"/>
                  </a:schemeClr>
                </a:solidFill>
              </a:rPr>
              <a:t>При огляді: астенік, зріст 178 см, вага 64 кг, райдужка голуба; пальці </a:t>
            </a:r>
            <a:r>
              <a:rPr lang="uk-UA" dirty="0" err="1" smtClean="0">
                <a:solidFill>
                  <a:schemeClr val="bg1">
                    <a:lumMod val="65000"/>
                  </a:schemeClr>
                </a:solidFill>
              </a:rPr>
              <a:t>“павукоподібні”</a:t>
            </a:r>
            <a:r>
              <a:rPr lang="uk-UA" dirty="0" smtClean="0">
                <a:solidFill>
                  <a:schemeClr val="bg1">
                    <a:lumMod val="65000"/>
                  </a:schemeClr>
                </a:solidFill>
              </a:rPr>
              <a:t>, холодні. </a:t>
            </a:r>
          </a:p>
          <a:p>
            <a:r>
              <a:rPr lang="uk-UA" dirty="0" smtClean="0">
                <a:solidFill>
                  <a:schemeClr val="bg1">
                    <a:lumMod val="65000"/>
                  </a:schemeClr>
                </a:solidFill>
              </a:rPr>
              <a:t>Блідість шкіри, температура тіла – 36,0 °С</a:t>
            </a:r>
          </a:p>
          <a:p>
            <a:r>
              <a:rPr lang="uk-UA" dirty="0" err="1" smtClean="0"/>
              <a:t>М´язи</a:t>
            </a:r>
            <a:r>
              <a:rPr lang="uk-UA" dirty="0" smtClean="0"/>
              <a:t> та </a:t>
            </a:r>
            <a:r>
              <a:rPr lang="uk-UA" dirty="0" err="1" smtClean="0"/>
              <a:t>межреберні</a:t>
            </a:r>
            <a:r>
              <a:rPr lang="uk-UA" dirty="0" smtClean="0"/>
              <a:t> проміжки грудної клітки при пальпації безболісні з усіх боків.</a:t>
            </a:r>
          </a:p>
          <a:p>
            <a:r>
              <a:rPr lang="uk-UA" dirty="0" smtClean="0">
                <a:solidFill>
                  <a:schemeClr val="bg1">
                    <a:lumMod val="65000"/>
                  </a:schemeClr>
                </a:solidFill>
              </a:rPr>
              <a:t>Тони серця звучні, </a:t>
            </a:r>
            <a:r>
              <a:rPr lang="uk-UA" dirty="0" err="1" smtClean="0">
                <a:solidFill>
                  <a:schemeClr val="bg1">
                    <a:lumMod val="65000"/>
                  </a:schemeClr>
                </a:solidFill>
              </a:rPr>
              <a:t>діастолічний</a:t>
            </a:r>
            <a:r>
              <a:rPr lang="uk-UA" dirty="0" smtClean="0">
                <a:solidFill>
                  <a:schemeClr val="bg1">
                    <a:lumMod val="65000"/>
                  </a:schemeClr>
                </a:solidFill>
              </a:rPr>
              <a:t> шум над аортальним клапаном (проводиться у </a:t>
            </a:r>
            <a:r>
              <a:rPr lang="uk-UA" dirty="0" err="1" smtClean="0">
                <a:solidFill>
                  <a:schemeClr val="bg1">
                    <a:lumMod val="65000"/>
                  </a:schemeClr>
                </a:solidFill>
              </a:rPr>
              <a:t>т.Боткіна</a:t>
            </a:r>
            <a:r>
              <a:rPr lang="uk-UA" dirty="0" smtClean="0">
                <a:solidFill>
                  <a:schemeClr val="bg1">
                    <a:lumMod val="65000"/>
                  </a:schemeClr>
                </a:solidFill>
              </a:rPr>
              <a:t>), АТ – 94/68 мм </a:t>
            </a:r>
            <a:r>
              <a:rPr lang="uk-UA" dirty="0" err="1" smtClean="0">
                <a:solidFill>
                  <a:schemeClr val="bg1">
                    <a:lumMod val="65000"/>
                  </a:schemeClr>
                </a:solidFill>
              </a:rPr>
              <a:t>рт</a:t>
            </a:r>
            <a:r>
              <a:rPr lang="uk-UA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uk-UA" dirty="0" err="1" smtClean="0">
                <a:solidFill>
                  <a:schemeClr val="bg1">
                    <a:lumMod val="65000"/>
                  </a:schemeClr>
                </a:solidFill>
              </a:rPr>
              <a:t>ст</a:t>
            </a:r>
            <a:r>
              <a:rPr lang="uk-UA" dirty="0" smtClean="0">
                <a:solidFill>
                  <a:schemeClr val="bg1">
                    <a:lumMod val="65000"/>
                  </a:schemeClr>
                </a:solidFill>
              </a:rPr>
              <a:t>, ЧСС – 104 на 1 хв., дефіцит пульсу – 34-38 </a:t>
            </a:r>
            <a:r>
              <a:rPr lang="uk-UA" dirty="0" err="1" smtClean="0">
                <a:solidFill>
                  <a:schemeClr val="bg1">
                    <a:lumMod val="65000"/>
                  </a:schemeClr>
                </a:solidFill>
              </a:rPr>
              <a:t>уд</a:t>
            </a:r>
            <a:r>
              <a:rPr lang="uk-UA" dirty="0" smtClean="0">
                <a:solidFill>
                  <a:schemeClr val="bg1">
                    <a:lumMod val="65000"/>
                  </a:schemeClr>
                </a:solidFill>
              </a:rPr>
              <a:t>/хв. </a:t>
            </a:r>
          </a:p>
          <a:p>
            <a:r>
              <a:rPr lang="uk-UA" dirty="0" smtClean="0"/>
              <a:t>Дихання везикулярне, шуму тертя плеври немає . </a:t>
            </a:r>
          </a:p>
          <a:p>
            <a:r>
              <a:rPr lang="uk-UA" dirty="0" smtClean="0">
                <a:solidFill>
                  <a:schemeClr val="bg1">
                    <a:lumMod val="65000"/>
                  </a:schemeClr>
                </a:solidFill>
              </a:rPr>
              <a:t>Живіт </a:t>
            </a:r>
            <a:r>
              <a:rPr lang="uk-UA" dirty="0" err="1" smtClean="0">
                <a:solidFill>
                  <a:schemeClr val="bg1">
                    <a:lumMod val="65000"/>
                  </a:schemeClr>
                </a:solidFill>
              </a:rPr>
              <a:t>м´який</a:t>
            </a:r>
            <a:r>
              <a:rPr lang="uk-UA" dirty="0" smtClean="0">
                <a:solidFill>
                  <a:schemeClr val="bg1">
                    <a:lumMod val="65000"/>
                  </a:schemeClr>
                </a:solidFill>
              </a:rPr>
              <a:t>, болючий при пальпації в </a:t>
            </a:r>
            <a:r>
              <a:rPr lang="uk-UA" dirty="0" err="1" smtClean="0">
                <a:solidFill>
                  <a:schemeClr val="bg1">
                    <a:lumMod val="65000"/>
                  </a:schemeClr>
                </a:solidFill>
              </a:rPr>
              <a:t>епігастрії</a:t>
            </a:r>
            <a:r>
              <a:rPr lang="uk-UA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643050"/>
            <a:ext cx="7904177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0" name="Пряма сполучна лінія 19"/>
          <p:cNvCxnSpPr/>
          <p:nvPr/>
        </p:nvCxnSpPr>
        <p:spPr>
          <a:xfrm rot="5400000" flipH="1" flipV="1">
            <a:off x="5107785" y="3821909"/>
            <a:ext cx="500066" cy="14287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 сполучна лінія 21"/>
          <p:cNvCxnSpPr/>
          <p:nvPr/>
        </p:nvCxnSpPr>
        <p:spPr>
          <a:xfrm rot="16200000" flipV="1">
            <a:off x="5072066" y="3714752"/>
            <a:ext cx="571504" cy="28575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 сполучна лінія 24"/>
          <p:cNvCxnSpPr/>
          <p:nvPr/>
        </p:nvCxnSpPr>
        <p:spPr>
          <a:xfrm>
            <a:off x="5214942" y="4929198"/>
            <a:ext cx="2928958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кутник 6"/>
          <p:cNvSpPr/>
          <p:nvPr/>
        </p:nvSpPr>
        <p:spPr>
          <a:xfrm>
            <a:off x="5143504" y="4643446"/>
            <a:ext cx="321471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521390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715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Пацієнт І. , Е</a:t>
            </a:r>
            <a:r>
              <a:rPr lang="ru-RU" dirty="0" smtClean="0">
                <a:solidFill>
                  <a:srgbClr val="002060"/>
                </a:solidFill>
              </a:rPr>
              <a:t>КГ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19458" name="Picture 2" descr="Синусовая тахикар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357298"/>
            <a:ext cx="7572428" cy="4664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280604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643050"/>
            <a:ext cx="7904177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Пряма сполучна лінія 9"/>
          <p:cNvCxnSpPr/>
          <p:nvPr/>
        </p:nvCxnSpPr>
        <p:spPr>
          <a:xfrm>
            <a:off x="5143504" y="3000372"/>
            <a:ext cx="285752" cy="14287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 сполучна лінія 12"/>
          <p:cNvCxnSpPr/>
          <p:nvPr/>
        </p:nvCxnSpPr>
        <p:spPr>
          <a:xfrm flipV="1">
            <a:off x="5214942" y="3000372"/>
            <a:ext cx="214314" cy="14287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 сполучна лінія 19"/>
          <p:cNvCxnSpPr/>
          <p:nvPr/>
        </p:nvCxnSpPr>
        <p:spPr>
          <a:xfrm rot="5400000" flipH="1" flipV="1">
            <a:off x="5107785" y="3821909"/>
            <a:ext cx="500066" cy="14287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 сполучна лінія 21"/>
          <p:cNvCxnSpPr/>
          <p:nvPr/>
        </p:nvCxnSpPr>
        <p:spPr>
          <a:xfrm rot="16200000" flipV="1">
            <a:off x="5072066" y="3714752"/>
            <a:ext cx="571504" cy="28575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 сполучна лінія 24"/>
          <p:cNvCxnSpPr/>
          <p:nvPr/>
        </p:nvCxnSpPr>
        <p:spPr>
          <a:xfrm>
            <a:off x="5214942" y="4929198"/>
            <a:ext cx="2928958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кутник 27"/>
          <p:cNvSpPr/>
          <p:nvPr/>
        </p:nvSpPr>
        <p:spPr>
          <a:xfrm>
            <a:off x="1588105" y="5917188"/>
            <a:ext cx="5769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Пацієнт І. знеболений, транспортований до стаціонару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143504" y="4653136"/>
            <a:ext cx="310090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44146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642910" y="1504952"/>
            <a:ext cx="8043890" cy="3995750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При огляді: </a:t>
            </a:r>
            <a:r>
              <a:rPr lang="uk-UA" dirty="0" smtClean="0">
                <a:solidFill>
                  <a:srgbClr val="C00000"/>
                </a:solidFill>
              </a:rPr>
              <a:t>астенік, зріст 178 см, вага 64 кг, райдужка голуба; пальці </a:t>
            </a:r>
            <a:r>
              <a:rPr lang="uk-UA" dirty="0" err="1" smtClean="0">
                <a:solidFill>
                  <a:srgbClr val="C00000"/>
                </a:solidFill>
              </a:rPr>
              <a:t>“павукоподібні”</a:t>
            </a:r>
            <a:r>
              <a:rPr lang="uk-UA" dirty="0" smtClean="0">
                <a:solidFill>
                  <a:srgbClr val="C00000"/>
                </a:solidFill>
              </a:rPr>
              <a:t>, </a:t>
            </a:r>
            <a:r>
              <a:rPr lang="uk-UA" dirty="0" smtClean="0">
                <a:solidFill>
                  <a:srgbClr val="00B050"/>
                </a:solidFill>
              </a:rPr>
              <a:t>холодні. </a:t>
            </a:r>
          </a:p>
          <a:p>
            <a:r>
              <a:rPr lang="uk-UA" dirty="0" smtClean="0"/>
              <a:t>Блідість шкіри, температура тіла – 36,0 °С</a:t>
            </a:r>
          </a:p>
          <a:p>
            <a:r>
              <a:rPr lang="uk-UA" dirty="0" err="1" smtClean="0"/>
              <a:t>М´язи</a:t>
            </a:r>
            <a:r>
              <a:rPr lang="uk-UA" dirty="0" smtClean="0"/>
              <a:t> та </a:t>
            </a:r>
            <a:r>
              <a:rPr lang="uk-UA" dirty="0" err="1" smtClean="0"/>
              <a:t>межреберні</a:t>
            </a:r>
            <a:r>
              <a:rPr lang="uk-UA" dirty="0" smtClean="0"/>
              <a:t> проміжки грудної клітки при пальпації безболісні з усіх боків.</a:t>
            </a:r>
          </a:p>
          <a:p>
            <a:r>
              <a:rPr lang="uk-UA" dirty="0" smtClean="0"/>
              <a:t>Тони серця звучні, </a:t>
            </a:r>
            <a:r>
              <a:rPr lang="uk-UA" dirty="0" err="1" smtClean="0">
                <a:solidFill>
                  <a:srgbClr val="7030A0"/>
                </a:solidFill>
              </a:rPr>
              <a:t>діастолічний</a:t>
            </a:r>
            <a:r>
              <a:rPr lang="uk-UA" dirty="0" smtClean="0">
                <a:solidFill>
                  <a:srgbClr val="7030A0"/>
                </a:solidFill>
              </a:rPr>
              <a:t> шум над аортальним клапаном (проводиться у </a:t>
            </a:r>
            <a:r>
              <a:rPr lang="uk-UA" dirty="0" err="1" smtClean="0">
                <a:solidFill>
                  <a:srgbClr val="7030A0"/>
                </a:solidFill>
              </a:rPr>
              <a:t>т.Боткіна</a:t>
            </a:r>
            <a:r>
              <a:rPr lang="uk-UA" dirty="0" smtClean="0">
                <a:solidFill>
                  <a:srgbClr val="7030A0"/>
                </a:solidFill>
              </a:rPr>
              <a:t>)</a:t>
            </a:r>
            <a:r>
              <a:rPr lang="uk-UA" dirty="0" smtClean="0"/>
              <a:t>, 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АТ – 94/68 мм </a:t>
            </a:r>
            <a:r>
              <a:rPr lang="uk-UA" dirty="0" err="1" smtClean="0">
                <a:solidFill>
                  <a:schemeClr val="accent5">
                    <a:lumMod val="75000"/>
                  </a:schemeClr>
                </a:solidFill>
              </a:rPr>
              <a:t>рт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uk-UA" dirty="0" err="1" smtClean="0">
                <a:solidFill>
                  <a:schemeClr val="accent5">
                    <a:lumMod val="75000"/>
                  </a:schemeClr>
                </a:solidFill>
              </a:rPr>
              <a:t>ст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, ЧСС – 104 на 1 хв., </a:t>
            </a:r>
            <a:r>
              <a:rPr lang="uk-UA" dirty="0" smtClean="0">
                <a:solidFill>
                  <a:srgbClr val="00B0F0"/>
                </a:solidFill>
              </a:rPr>
              <a:t>дефіцит пульсу – 34-38 </a:t>
            </a:r>
            <a:r>
              <a:rPr lang="uk-UA" dirty="0" err="1" smtClean="0">
                <a:solidFill>
                  <a:srgbClr val="00B0F0"/>
                </a:solidFill>
              </a:rPr>
              <a:t>уд</a:t>
            </a:r>
            <a:r>
              <a:rPr lang="uk-UA" dirty="0" smtClean="0">
                <a:solidFill>
                  <a:srgbClr val="00B0F0"/>
                </a:solidFill>
              </a:rPr>
              <a:t>/хв. </a:t>
            </a:r>
          </a:p>
          <a:p>
            <a:r>
              <a:rPr lang="uk-UA" dirty="0" smtClean="0"/>
              <a:t>Дихання везикулярне, без шуму тертя плеври. </a:t>
            </a:r>
          </a:p>
          <a:p>
            <a:r>
              <a:rPr lang="uk-UA" dirty="0" smtClean="0"/>
              <a:t>Живіт </a:t>
            </a:r>
            <a:r>
              <a:rPr lang="uk-UA" dirty="0" err="1" smtClean="0"/>
              <a:t>м´який</a:t>
            </a:r>
            <a:r>
              <a:rPr lang="uk-UA" dirty="0" smtClean="0"/>
              <a:t>, </a:t>
            </a:r>
            <a:r>
              <a:rPr lang="uk-UA" dirty="0" smtClean="0">
                <a:solidFill>
                  <a:srgbClr val="FFC000"/>
                </a:solidFill>
              </a:rPr>
              <a:t>болючий при пальпації в </a:t>
            </a:r>
            <a:r>
              <a:rPr lang="uk-UA" dirty="0" err="1" smtClean="0">
                <a:solidFill>
                  <a:srgbClr val="FFC000"/>
                </a:solidFill>
              </a:rPr>
              <a:t>епігастрії</a:t>
            </a:r>
            <a:r>
              <a:rPr lang="uk-UA" dirty="0" smtClean="0"/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5604214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452" y="1214423"/>
            <a:ext cx="793272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Пряма зі стрілкою 4"/>
          <p:cNvCxnSpPr/>
          <p:nvPr/>
        </p:nvCxnSpPr>
        <p:spPr>
          <a:xfrm>
            <a:off x="214282" y="4786322"/>
            <a:ext cx="500066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 зі стрілкою 6"/>
          <p:cNvCxnSpPr/>
          <p:nvPr/>
        </p:nvCxnSpPr>
        <p:spPr>
          <a:xfrm>
            <a:off x="2071670" y="3143248"/>
            <a:ext cx="1000132" cy="1588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зі стрілкою 8"/>
          <p:cNvCxnSpPr/>
          <p:nvPr/>
        </p:nvCxnSpPr>
        <p:spPr>
          <a:xfrm rot="10800000">
            <a:off x="8001024" y="5572140"/>
            <a:ext cx="785818" cy="1588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/>
          <p:cNvCxnSpPr/>
          <p:nvPr/>
        </p:nvCxnSpPr>
        <p:spPr>
          <a:xfrm rot="10800000">
            <a:off x="7500958" y="5715016"/>
            <a:ext cx="642942" cy="1588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 зі стрілкою 13"/>
          <p:cNvCxnSpPr/>
          <p:nvPr/>
        </p:nvCxnSpPr>
        <p:spPr>
          <a:xfrm rot="10800000">
            <a:off x="7358083" y="5072074"/>
            <a:ext cx="642942" cy="1588"/>
          </a:xfrm>
          <a:prstGeom prst="straightConnector1">
            <a:avLst/>
          </a:prstGeom>
          <a:ln w="190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 зі стрілкою 9"/>
          <p:cNvCxnSpPr/>
          <p:nvPr/>
        </p:nvCxnSpPr>
        <p:spPr>
          <a:xfrm rot="10800000">
            <a:off x="4929190" y="2500306"/>
            <a:ext cx="500066" cy="1588"/>
          </a:xfrm>
          <a:prstGeom prst="straightConnector1">
            <a:avLst/>
          </a:prstGeom>
          <a:ln w="158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5-кутна зірка 11"/>
          <p:cNvSpPr/>
          <p:nvPr/>
        </p:nvSpPr>
        <p:spPr>
          <a:xfrm>
            <a:off x="5429256" y="5357826"/>
            <a:ext cx="357190" cy="35719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</a:rPr>
              <a:t>Розшарування аорти як варіант гострого аортального синдрому</a:t>
            </a:r>
            <a:endParaRPr lang="uk-UA" sz="20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85860"/>
            <a:ext cx="7500989" cy="50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 зі стрілкою 5"/>
          <p:cNvCxnSpPr/>
          <p:nvPr/>
        </p:nvCxnSpPr>
        <p:spPr>
          <a:xfrm>
            <a:off x="3071802" y="2214554"/>
            <a:ext cx="928694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5276"/>
            <a:ext cx="8229600" cy="633394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Діагностика в прийомному відділенні</a:t>
            </a:r>
            <a:endParaRPr lang="uk-UA" sz="2400" b="1" dirty="0">
              <a:solidFill>
                <a:srgbClr val="002060"/>
              </a:solidFill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285860"/>
            <a:ext cx="6996131" cy="491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 зі стрілкою 5"/>
          <p:cNvCxnSpPr/>
          <p:nvPr/>
        </p:nvCxnSpPr>
        <p:spPr>
          <a:xfrm rot="5400000">
            <a:off x="7108049" y="1964521"/>
            <a:ext cx="500066" cy="42862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Рентгенографія ОГК + </a:t>
            </a:r>
            <a:r>
              <a:rPr lang="uk-UA" sz="2400" b="1" dirty="0" err="1" smtClean="0">
                <a:solidFill>
                  <a:srgbClr val="002060"/>
                </a:solidFill>
              </a:rPr>
              <a:t>Д-дімер</a:t>
            </a:r>
            <a:endParaRPr lang="uk-UA" sz="2400" b="1" dirty="0">
              <a:solidFill>
                <a:srgbClr val="002060"/>
              </a:solidFill>
            </a:endParaRPr>
          </a:p>
        </p:txBody>
      </p:sp>
      <p:pic>
        <p:nvPicPr>
          <p:cNvPr id="37894" name="Picture 6" descr="Аневризма аор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0059" y="1500174"/>
            <a:ext cx="5216387" cy="4214842"/>
          </a:xfrm>
          <a:prstGeom prst="rect">
            <a:avLst/>
          </a:prstGeom>
          <a:noFill/>
        </p:spPr>
      </p:pic>
      <p:cxnSp>
        <p:nvCxnSpPr>
          <p:cNvPr id="8" name="Пряма зі стрілкою 7"/>
          <p:cNvCxnSpPr/>
          <p:nvPr/>
        </p:nvCxnSpPr>
        <p:spPr>
          <a:xfrm flipV="1">
            <a:off x="3428992" y="3714752"/>
            <a:ext cx="928694" cy="42862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кутник 8"/>
          <p:cNvSpPr/>
          <p:nvPr/>
        </p:nvSpPr>
        <p:spPr>
          <a:xfrm>
            <a:off x="6536464" y="3273982"/>
            <a:ext cx="15359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dirty="0" err="1" smtClean="0"/>
              <a:t>Д-дімер</a:t>
            </a:r>
            <a:r>
              <a:rPr lang="uk-UA" sz="2400" dirty="0" smtClean="0"/>
              <a:t> – </a:t>
            </a:r>
          </a:p>
          <a:p>
            <a:pPr algn="ctr"/>
            <a:r>
              <a:rPr lang="uk-UA" sz="2400" b="1" dirty="0" smtClean="0"/>
              <a:t>850</a:t>
            </a:r>
            <a:r>
              <a:rPr lang="uk-UA" sz="2400" dirty="0" smtClean="0"/>
              <a:t> </a:t>
            </a:r>
            <a:r>
              <a:rPr lang="uk-UA" sz="2400" dirty="0" err="1" smtClean="0"/>
              <a:t>мкг</a:t>
            </a:r>
            <a:r>
              <a:rPr lang="uk-UA" sz="2400" dirty="0" smtClean="0"/>
              <a:t>/л</a:t>
            </a:r>
            <a:endParaRPr lang="uk-UA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643050"/>
            <a:ext cx="7904177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Пряма сполучна лінія 9"/>
          <p:cNvCxnSpPr/>
          <p:nvPr/>
        </p:nvCxnSpPr>
        <p:spPr>
          <a:xfrm>
            <a:off x="5143504" y="3000372"/>
            <a:ext cx="285752" cy="14287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 сполучна лінія 12"/>
          <p:cNvCxnSpPr/>
          <p:nvPr/>
        </p:nvCxnSpPr>
        <p:spPr>
          <a:xfrm flipV="1">
            <a:off x="5214942" y="3000372"/>
            <a:ext cx="214314" cy="14287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 сполучна лінія 19"/>
          <p:cNvCxnSpPr/>
          <p:nvPr/>
        </p:nvCxnSpPr>
        <p:spPr>
          <a:xfrm rot="5400000" flipH="1" flipV="1">
            <a:off x="5107785" y="3821909"/>
            <a:ext cx="500066" cy="14287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 сполучна лінія 21"/>
          <p:cNvCxnSpPr/>
          <p:nvPr/>
        </p:nvCxnSpPr>
        <p:spPr>
          <a:xfrm rot="16200000" flipV="1">
            <a:off x="5072066" y="3714752"/>
            <a:ext cx="571504" cy="28575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 сполучна лінія 24"/>
          <p:cNvCxnSpPr/>
          <p:nvPr/>
        </p:nvCxnSpPr>
        <p:spPr>
          <a:xfrm>
            <a:off x="5214942" y="4929198"/>
            <a:ext cx="2928958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5143504" y="4653136"/>
            <a:ext cx="310090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Пряма сполучна лінія 21"/>
          <p:cNvCxnSpPr/>
          <p:nvPr/>
        </p:nvCxnSpPr>
        <p:spPr>
          <a:xfrm flipH="1">
            <a:off x="5143504" y="4293096"/>
            <a:ext cx="221457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 сполучна лінія 21"/>
          <p:cNvCxnSpPr/>
          <p:nvPr/>
        </p:nvCxnSpPr>
        <p:spPr>
          <a:xfrm flipH="1">
            <a:off x="5148064" y="4509120"/>
            <a:ext cx="35263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Равнобедренный треугольник 8"/>
          <p:cNvSpPr/>
          <p:nvPr/>
        </p:nvSpPr>
        <p:spPr>
          <a:xfrm>
            <a:off x="785786" y="3068960"/>
            <a:ext cx="113806" cy="144016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Равнобедренный треугольник 18"/>
          <p:cNvSpPr/>
          <p:nvPr/>
        </p:nvSpPr>
        <p:spPr>
          <a:xfrm>
            <a:off x="1001810" y="3645024"/>
            <a:ext cx="113806" cy="144016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Равнобедренный треугольник 20"/>
          <p:cNvSpPr/>
          <p:nvPr/>
        </p:nvSpPr>
        <p:spPr>
          <a:xfrm>
            <a:off x="899592" y="4077072"/>
            <a:ext cx="113806" cy="144016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899592" y="4437112"/>
            <a:ext cx="113806" cy="144016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Равнобедренный треугольник 23"/>
          <p:cNvSpPr/>
          <p:nvPr/>
        </p:nvSpPr>
        <p:spPr>
          <a:xfrm>
            <a:off x="1051992" y="4869160"/>
            <a:ext cx="113806" cy="144016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Пряма сполучна лінія 17"/>
          <p:cNvCxnSpPr/>
          <p:nvPr/>
        </p:nvCxnSpPr>
        <p:spPr>
          <a:xfrm>
            <a:off x="5214942" y="3286124"/>
            <a:ext cx="2857520" cy="1588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 сполучна лінія 25"/>
          <p:cNvCxnSpPr/>
          <p:nvPr/>
        </p:nvCxnSpPr>
        <p:spPr>
          <a:xfrm>
            <a:off x="5214942" y="3500438"/>
            <a:ext cx="2857520" cy="1588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690925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5276"/>
            <a:ext cx="8229600" cy="633394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Діагностика в прийомному відділенні</a:t>
            </a:r>
            <a:endParaRPr lang="uk-UA" sz="2400" b="1" dirty="0">
              <a:solidFill>
                <a:srgbClr val="002060"/>
              </a:solidFill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285860"/>
            <a:ext cx="6996131" cy="491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 зі стрілкою 5"/>
          <p:cNvCxnSpPr/>
          <p:nvPr/>
        </p:nvCxnSpPr>
        <p:spPr>
          <a:xfrm rot="10800000">
            <a:off x="7858148" y="4286256"/>
            <a:ext cx="642942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Расслоение аорты типа III по ДеБейки у гемодиализной пациент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5000660" cy="5000661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err="1" smtClean="0">
                <a:solidFill>
                  <a:srgbClr val="002060"/>
                </a:solidFill>
              </a:rPr>
              <a:t>КТ</a:t>
            </a:r>
            <a:r>
              <a:rPr lang="uk-UA" sz="2400" b="1" dirty="0" smtClean="0">
                <a:solidFill>
                  <a:srgbClr val="002060"/>
                </a:solidFill>
              </a:rPr>
              <a:t> ОГК з контрастуванням</a:t>
            </a:r>
            <a:endParaRPr lang="uk-UA" sz="2400" b="1" dirty="0">
              <a:solidFill>
                <a:srgbClr val="002060"/>
              </a:solidFill>
            </a:endParaRPr>
          </a:p>
        </p:txBody>
      </p:sp>
      <p:pic>
        <p:nvPicPr>
          <p:cNvPr id="40964" name="Picture 4" descr="Аневризма аорт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2357430"/>
            <a:ext cx="3218945" cy="2714644"/>
          </a:xfrm>
          <a:prstGeom prst="rect">
            <a:avLst/>
          </a:prstGeom>
          <a:noFill/>
        </p:spPr>
      </p:pic>
      <p:cxnSp>
        <p:nvCxnSpPr>
          <p:cNvPr id="10" name="Пряма зі стрілкою 9"/>
          <p:cNvCxnSpPr/>
          <p:nvPr/>
        </p:nvCxnSpPr>
        <p:spPr>
          <a:xfrm rot="10800000">
            <a:off x="3929058" y="3857628"/>
            <a:ext cx="2357454" cy="228601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 зі стрілкою 12"/>
          <p:cNvCxnSpPr/>
          <p:nvPr/>
        </p:nvCxnSpPr>
        <p:spPr>
          <a:xfrm rot="16200000" flipV="1">
            <a:off x="3143240" y="3000372"/>
            <a:ext cx="3652862" cy="265273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 зі стрілкою 14"/>
          <p:cNvCxnSpPr/>
          <p:nvPr/>
        </p:nvCxnSpPr>
        <p:spPr>
          <a:xfrm rot="10800000">
            <a:off x="3357554" y="4714884"/>
            <a:ext cx="2938482" cy="143828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 зі стрілкою 17"/>
          <p:cNvCxnSpPr/>
          <p:nvPr/>
        </p:nvCxnSpPr>
        <p:spPr>
          <a:xfrm flipV="1">
            <a:off x="6286512" y="5000636"/>
            <a:ext cx="2071702" cy="1143008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357298"/>
            <a:ext cx="804813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Пряма зі стрілкою 3"/>
          <p:cNvCxnSpPr/>
          <p:nvPr/>
        </p:nvCxnSpPr>
        <p:spPr>
          <a:xfrm flipV="1">
            <a:off x="7286644" y="5715016"/>
            <a:ext cx="500066" cy="35719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5276"/>
            <a:ext cx="8229600" cy="633394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Діагностика в прийомному відділенні</a:t>
            </a:r>
            <a:endParaRPr lang="uk-UA" sz="2400" b="1" dirty="0">
              <a:solidFill>
                <a:srgbClr val="002060"/>
              </a:solidFill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285860"/>
            <a:ext cx="6996131" cy="491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 зі стрілкою 5"/>
          <p:cNvCxnSpPr/>
          <p:nvPr/>
        </p:nvCxnSpPr>
        <p:spPr>
          <a:xfrm>
            <a:off x="1643042" y="5715016"/>
            <a:ext cx="1214446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кутник 6"/>
          <p:cNvSpPr/>
          <p:nvPr/>
        </p:nvSpPr>
        <p:spPr>
          <a:xfrm>
            <a:off x="1643042" y="5274246"/>
            <a:ext cx="1014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Тип </a:t>
            </a:r>
            <a:r>
              <a:rPr lang="en-US" b="1" dirty="0" smtClean="0">
                <a:solidFill>
                  <a:srgbClr val="002060"/>
                </a:solidFill>
              </a:rPr>
              <a:t>III B</a:t>
            </a:r>
            <a:endParaRPr lang="uk-UA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262068"/>
            <a:ext cx="7525386" cy="4953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 зі стрілкою 5"/>
          <p:cNvCxnSpPr/>
          <p:nvPr/>
        </p:nvCxnSpPr>
        <p:spPr>
          <a:xfrm rot="5400000" flipH="1" flipV="1">
            <a:off x="4107653" y="3036091"/>
            <a:ext cx="1214446" cy="100013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 зі стрілкою 7"/>
          <p:cNvCxnSpPr/>
          <p:nvPr/>
        </p:nvCxnSpPr>
        <p:spPr>
          <a:xfrm>
            <a:off x="4214810" y="4143380"/>
            <a:ext cx="500066" cy="1428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 зі стрілкою 9"/>
          <p:cNvCxnSpPr/>
          <p:nvPr/>
        </p:nvCxnSpPr>
        <p:spPr>
          <a:xfrm rot="16200000" flipH="1">
            <a:off x="3714744" y="4643446"/>
            <a:ext cx="1357322" cy="35719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5657" y="1285860"/>
            <a:ext cx="7176805" cy="490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 зі стрілкою 5"/>
          <p:cNvCxnSpPr/>
          <p:nvPr/>
        </p:nvCxnSpPr>
        <p:spPr>
          <a:xfrm rot="10800000">
            <a:off x="8143900" y="4786322"/>
            <a:ext cx="28575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 зі стрілкою 6"/>
          <p:cNvCxnSpPr/>
          <p:nvPr/>
        </p:nvCxnSpPr>
        <p:spPr>
          <a:xfrm rot="10800000">
            <a:off x="8143900" y="5427675"/>
            <a:ext cx="28575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 зі стрілкою 7"/>
          <p:cNvCxnSpPr/>
          <p:nvPr/>
        </p:nvCxnSpPr>
        <p:spPr>
          <a:xfrm rot="10800000">
            <a:off x="8143900" y="5999179"/>
            <a:ext cx="28575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ихідна">
  <a:themeElements>
    <a:clrScheme name="Вихідна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Вихідна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Вихідна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425</TotalTime>
  <Words>1299</Words>
  <Application>Microsoft Office PowerPoint</Application>
  <PresentationFormat>Екран (4:3)</PresentationFormat>
  <Paragraphs>180</Paragraphs>
  <Slides>39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39</vt:i4>
      </vt:variant>
    </vt:vector>
  </HeadingPairs>
  <TitlesOfParts>
    <vt:vector size="40" baseType="lpstr">
      <vt:lpstr>Вихідна</vt:lpstr>
      <vt:lpstr>Алгоритм курації пацієнта  з розшаровуючою аневризмою аорти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Алгоритм курації пацієнта  з розшаровуючою аневризмою аорти</vt:lpstr>
      <vt:lpstr>Слайд 22</vt:lpstr>
      <vt:lpstr>Слайд 23</vt:lpstr>
      <vt:lpstr>Слайд 24</vt:lpstr>
      <vt:lpstr>Слайд 25</vt:lpstr>
      <vt:lpstr>Пацієнт І. , ЕКГ</vt:lpstr>
      <vt:lpstr>Слайд 27</vt:lpstr>
      <vt:lpstr>Слайд 28</vt:lpstr>
      <vt:lpstr>Слайд 29</vt:lpstr>
      <vt:lpstr>Розшарування аорти як варіант гострого аортального синдрому</vt:lpstr>
      <vt:lpstr>Діагностика в прийомному відділенні</vt:lpstr>
      <vt:lpstr>Рентгенографія ОГК + Д-дімер</vt:lpstr>
      <vt:lpstr>Слайд 33</vt:lpstr>
      <vt:lpstr>Діагностика в прийомному відділенні</vt:lpstr>
      <vt:lpstr>КТ ОГК з контрастуванням</vt:lpstr>
      <vt:lpstr>Слайд 36</vt:lpstr>
      <vt:lpstr>Діагностика в прийомному відділенні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курації пацієнта з підозрою на гострий перикардит та/чи тампонадою серця</dc:title>
  <dc:creator>e130871pmm</dc:creator>
  <cp:lastModifiedBy>e130871pmm</cp:lastModifiedBy>
  <cp:revision>46</cp:revision>
  <dcterms:created xsi:type="dcterms:W3CDTF">2023-06-30T06:17:17Z</dcterms:created>
  <dcterms:modified xsi:type="dcterms:W3CDTF">2023-12-18T08:02:09Z</dcterms:modified>
</cp:coreProperties>
</file>