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0"/>
  </p:notesMasterIdLst>
  <p:sldIdLst>
    <p:sldId id="256" r:id="rId2"/>
    <p:sldId id="258" r:id="rId3"/>
    <p:sldId id="257" r:id="rId4"/>
    <p:sldId id="261" r:id="rId5"/>
    <p:sldId id="262" r:id="rId6"/>
    <p:sldId id="274" r:id="rId7"/>
    <p:sldId id="263" r:id="rId8"/>
    <p:sldId id="264" r:id="rId9"/>
    <p:sldId id="259" r:id="rId10"/>
    <p:sldId id="265" r:id="rId11"/>
    <p:sldId id="266" r:id="rId12"/>
    <p:sldId id="269" r:id="rId13"/>
    <p:sldId id="267" r:id="rId14"/>
    <p:sldId id="271" r:id="rId15"/>
    <p:sldId id="268" r:id="rId16"/>
    <p:sldId id="272" r:id="rId17"/>
    <p:sldId id="273" r:id="rId18"/>
    <p:sldId id="260" r:id="rId1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71B54-84D1-49D5-BFCC-D1645C98BBC7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E1159-4152-48CC-ADCD-92D86454BD58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E1159-4152-48CC-ADCD-92D86454BD58}" type="slidenum">
              <a:rPr lang="uk-UA" smtClean="0"/>
              <a:pPr/>
              <a:t>2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9" name="Пі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uk-UA" smtClean="0"/>
              <a:t>Зразок підзаголовка</a:t>
            </a:r>
            <a:endParaRPr kumimoji="0" lang="en-US"/>
          </a:p>
        </p:txBody>
      </p:sp>
      <p:sp>
        <p:nvSpPr>
          <p:cNvPr id="28" name="Місце для дати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2FE0801D-C89F-4D5E-846B-F3705DC8805F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17" name="Місце для нижнього колонтитула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uk-UA"/>
          </a:p>
        </p:txBody>
      </p:sp>
      <p:sp>
        <p:nvSpPr>
          <p:cNvPr id="29" name="Місце для номера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21" name="Прямокут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кут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кут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кут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8" name="Місце для вмісту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2FE0801D-C89F-4D5E-846B-F3705DC8805F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7" name="Прямокут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кут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9" name="Місце для вмісту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3" name="Місце для вмісту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6" name="Рівнобедрений трикут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5" name="Пряма сполучна ліні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івнобедрений трикут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8" name="Пряма сполучна ліні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 сполучна ліні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івнобедрений трикут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Місце для вмісту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uk-UA" smtClean="0"/>
              <a:t>Клацніть піктограму, щоб додати зображення</a:t>
            </a:r>
            <a:endParaRPr kumimoji="0" lang="en-US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8" name="Пряма сполучна ліні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івнобедрений трикут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кут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7" name="Пряма сполучна ліні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івнобедрений трикут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 сполучна ліні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Місце для заголовка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13" name="Місце для тексту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uk-UA" smtClean="0"/>
              <a:t>Зразок тексту</a:t>
            </a:r>
          </a:p>
          <a:p>
            <a:pPr lvl="1" eaLnBrk="1" latinLnBrk="0" hangingPunct="1"/>
            <a:r>
              <a:rPr kumimoji="0" lang="uk-UA" smtClean="0"/>
              <a:t>Другий рівень</a:t>
            </a:r>
          </a:p>
          <a:p>
            <a:pPr lvl="2" eaLnBrk="1" latinLnBrk="0" hangingPunct="1"/>
            <a:r>
              <a:rPr kumimoji="0" lang="uk-UA" smtClean="0"/>
              <a:t>Третій рівень</a:t>
            </a:r>
          </a:p>
          <a:p>
            <a:pPr lvl="3" eaLnBrk="1" latinLnBrk="0" hangingPunct="1"/>
            <a:r>
              <a:rPr kumimoji="0" lang="uk-UA" smtClean="0"/>
              <a:t>Четвертий рівень</a:t>
            </a:r>
          </a:p>
          <a:p>
            <a:pPr lvl="4" eaLnBrk="1" latinLnBrk="0" hangingPunct="1"/>
            <a:r>
              <a:rPr kumimoji="0" lang="uk-UA" smtClean="0"/>
              <a:t>П'ятий рівень</a:t>
            </a:r>
            <a:endParaRPr kumimoji="0" lang="en-US"/>
          </a:p>
        </p:txBody>
      </p:sp>
      <p:sp>
        <p:nvSpPr>
          <p:cNvPr id="14" name="Місце для дати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FE0801D-C89F-4D5E-846B-F3705DC8805F}" type="datetimeFigureOut">
              <a:rPr lang="uk-UA" smtClean="0"/>
              <a:pPr/>
              <a:t>18.12.2023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Місце для номера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41341F9-0EEC-4BF1-B38E-6A769B7F5BA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28" name="Пряма сполучна ліні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 сполучна ліні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івнобедрений трикут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3857628"/>
            <a:ext cx="7143800" cy="1000132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 smtClean="0"/>
              <a:t>Алгоритм </a:t>
            </a:r>
            <a:r>
              <a:rPr lang="uk-UA" sz="2400" b="1" dirty="0" err="1" smtClean="0"/>
              <a:t>курації</a:t>
            </a:r>
            <a:r>
              <a:rPr lang="uk-UA" sz="2400" b="1" dirty="0" smtClean="0"/>
              <a:t> пацієнта з підозрою на гострий перикардит та/чи тампонадою серця</a:t>
            </a:r>
            <a:endParaRPr lang="uk-UA" sz="2400" b="1" dirty="0"/>
          </a:p>
        </p:txBody>
      </p:sp>
      <p:sp>
        <p:nvSpPr>
          <p:cNvPr id="4" name="Прямокутник 3"/>
          <p:cNvSpPr/>
          <p:nvPr/>
        </p:nvSpPr>
        <p:spPr>
          <a:xfrm>
            <a:off x="1142977" y="857232"/>
            <a:ext cx="7275782" cy="872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Одеський національний медичний університет</a:t>
            </a:r>
          </a:p>
          <a:p>
            <a:pPr algn="ctr">
              <a:lnSpc>
                <a:spcPct val="150000"/>
              </a:lnSpc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Кафедра внутрішньої медицини №2</a:t>
            </a:r>
          </a:p>
        </p:txBody>
      </p:sp>
      <p:sp>
        <p:nvSpPr>
          <p:cNvPr id="5" name="Прямокутник 4"/>
          <p:cNvSpPr/>
          <p:nvPr/>
        </p:nvSpPr>
        <p:spPr>
          <a:xfrm>
            <a:off x="3631678" y="5214950"/>
            <a:ext cx="20088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Arial" pitchFamily="34" charset="0"/>
                <a:cs typeface="Arial" pitchFamily="34" charset="0"/>
              </a:rPr>
              <a:t>2023-2024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уч.рік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 smtClean="0"/>
              <a:t>Пацієнт М., 34 років, скаржиться на болі в області серця ниючого характеру, середньої інтенсивності, який змінюється за інтенсивністю при переміні положення тіла.</a:t>
            </a:r>
          </a:p>
          <a:p>
            <a:r>
              <a:rPr lang="uk-UA" dirty="0" smtClean="0"/>
              <a:t>Захворів 5 днів тому. Спочатку був нежить, біль у горлі, підвищення температури до 37,6 °С. Приймав </a:t>
            </a:r>
            <a:r>
              <a:rPr lang="uk-UA" dirty="0" err="1" smtClean="0"/>
              <a:t>парацетамол</a:t>
            </a:r>
            <a:r>
              <a:rPr lang="uk-UA" dirty="0" smtClean="0"/>
              <a:t>, </a:t>
            </a:r>
            <a:r>
              <a:rPr lang="uk-UA" dirty="0" err="1" smtClean="0"/>
              <a:t>декатилен</a:t>
            </a:r>
            <a:r>
              <a:rPr lang="uk-UA" dirty="0" smtClean="0"/>
              <a:t>, застосовував </a:t>
            </a:r>
            <a:r>
              <a:rPr lang="uk-UA" dirty="0" err="1" smtClean="0"/>
              <a:t>нафтизін</a:t>
            </a:r>
            <a:r>
              <a:rPr lang="uk-UA" dirty="0" smtClean="0"/>
              <a:t>.</a:t>
            </a:r>
          </a:p>
          <a:p>
            <a:r>
              <a:rPr lang="uk-UA" dirty="0" smtClean="0"/>
              <a:t>З 4-го дня хвороби, на тлі зменшення початкових скарг, з'явилися болі в серці.</a:t>
            </a:r>
          </a:p>
          <a:p>
            <a:r>
              <a:rPr lang="uk-UA" dirty="0" smtClean="0"/>
              <a:t>При огляді: температура тіла – 37,0 °С, болючість при пальпації </a:t>
            </a:r>
            <a:r>
              <a:rPr lang="uk-UA" dirty="0" err="1" smtClean="0"/>
              <a:t>прекардіальної</a:t>
            </a:r>
            <a:r>
              <a:rPr lang="uk-UA" dirty="0" smtClean="0"/>
              <a:t> області, шум тертя перикарду, АТ – 110/80 мм </a:t>
            </a:r>
            <a:r>
              <a:rPr lang="uk-UA" dirty="0" err="1" smtClean="0"/>
              <a:t>рт</a:t>
            </a:r>
            <a:r>
              <a:rPr lang="uk-UA" dirty="0" smtClean="0"/>
              <a:t> </a:t>
            </a:r>
            <a:r>
              <a:rPr lang="uk-UA" dirty="0" err="1" smtClean="0"/>
              <a:t>ст</a:t>
            </a:r>
            <a:r>
              <a:rPr lang="uk-UA" dirty="0" smtClean="0"/>
              <a:t>, ЧСС – 92 на 1 хв.</a:t>
            </a:r>
            <a:endParaRPr lang="uk-U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428736"/>
            <a:ext cx="8041436" cy="4324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285728"/>
            <a:ext cx="1209658" cy="7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Пряма зі стрілкою 6"/>
          <p:cNvCxnSpPr/>
          <p:nvPr/>
        </p:nvCxnSpPr>
        <p:spPr>
          <a:xfrm>
            <a:off x="1500166" y="2498718"/>
            <a:ext cx="357190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 зі стрілкою 7"/>
          <p:cNvCxnSpPr/>
          <p:nvPr/>
        </p:nvCxnSpPr>
        <p:spPr>
          <a:xfrm>
            <a:off x="1509690" y="2713032"/>
            <a:ext cx="357190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Перикардит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7485" y="1785926"/>
            <a:ext cx="7796481" cy="3500462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57152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Пацієнт М. , Е</a:t>
            </a:r>
            <a:r>
              <a:rPr lang="ru-RU" dirty="0" smtClean="0">
                <a:solidFill>
                  <a:srgbClr val="002060"/>
                </a:solidFill>
              </a:rPr>
              <a:t>КГ</a:t>
            </a:r>
            <a:endParaRPr lang="uk-UA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642958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Пацієнт М. , </a:t>
            </a:r>
            <a:r>
              <a:rPr lang="uk-UA" dirty="0" err="1" smtClean="0">
                <a:solidFill>
                  <a:srgbClr val="002060"/>
                </a:solidFill>
              </a:rPr>
              <a:t>Ехо</a:t>
            </a:r>
            <a:r>
              <a:rPr lang="ru-RU" dirty="0" smtClean="0">
                <a:solidFill>
                  <a:srgbClr val="002060"/>
                </a:solidFill>
              </a:rPr>
              <a:t>КГ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21506" name="AutoShape 2" descr="УЛЬТРАЗВУКОВАЯ СЕМИОТИКА И ДИАГНОСТИКА В КАРДИОЛОГИИ ДЕТСКОГО ВОЗРАС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1510" name="Picture 6" descr="Перикардиты - Стр 2"/>
          <p:cNvPicPr>
            <a:picLocks noChangeAspect="1" noChangeArrowheads="1"/>
          </p:cNvPicPr>
          <p:nvPr/>
        </p:nvPicPr>
        <p:blipFill>
          <a:blip r:embed="rId2"/>
          <a:srcRect r="50807"/>
          <a:stretch>
            <a:fillRect/>
          </a:stretch>
        </p:blipFill>
        <p:spPr bwMode="auto">
          <a:xfrm>
            <a:off x="785786" y="1367174"/>
            <a:ext cx="5143536" cy="4490718"/>
          </a:xfrm>
          <a:prstGeom prst="rect">
            <a:avLst/>
          </a:prstGeom>
          <a:noFill/>
        </p:spPr>
      </p:pic>
      <p:pic>
        <p:nvPicPr>
          <p:cNvPr id="21514" name="Picture 10" descr="Глава 2. Стандартные эхокардиографические позици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2643182"/>
            <a:ext cx="2286015" cy="2286016"/>
          </a:xfrm>
          <a:prstGeom prst="rect">
            <a:avLst/>
          </a:prstGeom>
          <a:noFill/>
        </p:spPr>
      </p:pic>
      <p:sp>
        <p:nvSpPr>
          <p:cNvPr id="9" name="Прямокутник 8"/>
          <p:cNvSpPr/>
          <p:nvPr/>
        </p:nvSpPr>
        <p:spPr>
          <a:xfrm>
            <a:off x="7262696" y="4988494"/>
            <a:ext cx="4812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</a:rPr>
              <a:t>N</a:t>
            </a:r>
            <a:endParaRPr lang="uk-UA" sz="3200" dirty="0"/>
          </a:p>
        </p:txBody>
      </p:sp>
      <p:sp>
        <p:nvSpPr>
          <p:cNvPr id="7" name="Прямокутник 6"/>
          <p:cNvSpPr/>
          <p:nvPr/>
        </p:nvSpPr>
        <p:spPr>
          <a:xfrm>
            <a:off x="4357686" y="1500174"/>
            <a:ext cx="14077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ФВ – 63%</a:t>
            </a:r>
            <a:endParaRPr lang="uk-UA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428736"/>
            <a:ext cx="8041436" cy="4324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285728"/>
            <a:ext cx="1209658" cy="7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Пряма зі стрілкою 6"/>
          <p:cNvCxnSpPr/>
          <p:nvPr/>
        </p:nvCxnSpPr>
        <p:spPr>
          <a:xfrm>
            <a:off x="1500166" y="2498718"/>
            <a:ext cx="357190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 зі стрілкою 7"/>
          <p:cNvCxnSpPr/>
          <p:nvPr/>
        </p:nvCxnSpPr>
        <p:spPr>
          <a:xfrm>
            <a:off x="1509690" y="2713032"/>
            <a:ext cx="357190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 зі стрілкою 5"/>
          <p:cNvCxnSpPr/>
          <p:nvPr/>
        </p:nvCxnSpPr>
        <p:spPr>
          <a:xfrm>
            <a:off x="1662090" y="2927346"/>
            <a:ext cx="357190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 зі стрілкою 8"/>
          <p:cNvCxnSpPr/>
          <p:nvPr/>
        </p:nvCxnSpPr>
        <p:spPr>
          <a:xfrm>
            <a:off x="1643042" y="3141660"/>
            <a:ext cx="357190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 зі стрілкою 10"/>
          <p:cNvCxnSpPr/>
          <p:nvPr/>
        </p:nvCxnSpPr>
        <p:spPr>
          <a:xfrm rot="16200000" flipV="1">
            <a:off x="3821901" y="5393545"/>
            <a:ext cx="428628" cy="357190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 зі стрілкою 9"/>
          <p:cNvCxnSpPr/>
          <p:nvPr/>
        </p:nvCxnSpPr>
        <p:spPr>
          <a:xfrm rot="5400000" flipH="1" flipV="1">
            <a:off x="964381" y="5607859"/>
            <a:ext cx="357190" cy="285752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кутник 13"/>
          <p:cNvSpPr/>
          <p:nvPr/>
        </p:nvSpPr>
        <p:spPr>
          <a:xfrm>
            <a:off x="1285852" y="5572140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  <a:endParaRPr lang="uk-U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642958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Пацієнт М.</a:t>
            </a:r>
            <a:endParaRPr lang="uk-UA" dirty="0"/>
          </a:p>
        </p:txBody>
      </p:sp>
      <p:sp>
        <p:nvSpPr>
          <p:cNvPr id="4" name="Прямокутник 3"/>
          <p:cNvSpPr/>
          <p:nvPr/>
        </p:nvSpPr>
        <p:spPr>
          <a:xfrm>
            <a:off x="1285852" y="2857496"/>
            <a:ext cx="6231899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Тропонін-І</a:t>
            </a:r>
            <a:r>
              <a:rPr lang="uk-UA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uk-UA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 </a:t>
            </a:r>
            <a:r>
              <a:rPr lang="uk-UA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28,2 </a:t>
            </a:r>
            <a:r>
              <a:rPr lang="uk-UA" sz="4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нг</a:t>
            </a:r>
            <a:r>
              <a:rPr lang="uk-UA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/</a:t>
            </a:r>
            <a:r>
              <a:rPr lang="uk-UA" sz="4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мл</a:t>
            </a:r>
            <a:r>
              <a:rPr lang="uk-UA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/>
            <a:endParaRPr lang="uk-UA" sz="4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uk-U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 </a:t>
            </a:r>
            <a:r>
              <a:rPr lang="uk-U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 34.2)</a:t>
            </a:r>
            <a:endParaRPr lang="uk-UA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428736"/>
            <a:ext cx="804143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285728"/>
            <a:ext cx="1209658" cy="7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Пряма зі стрілкою 7"/>
          <p:cNvCxnSpPr/>
          <p:nvPr/>
        </p:nvCxnSpPr>
        <p:spPr>
          <a:xfrm rot="5400000" flipH="1" flipV="1">
            <a:off x="3536943" y="5535627"/>
            <a:ext cx="355602" cy="14287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4873" y="1225769"/>
            <a:ext cx="7381903" cy="491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285728"/>
            <a:ext cx="1209658" cy="7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 сполучна лінія 5"/>
          <p:cNvCxnSpPr/>
          <p:nvPr/>
        </p:nvCxnSpPr>
        <p:spPr>
          <a:xfrm>
            <a:off x="3571868" y="2357430"/>
            <a:ext cx="1785950" cy="1714512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 сполучна лінія 6"/>
          <p:cNvCxnSpPr/>
          <p:nvPr/>
        </p:nvCxnSpPr>
        <p:spPr>
          <a:xfrm rot="10800000" flipV="1">
            <a:off x="3571868" y="2357430"/>
            <a:ext cx="1785950" cy="1714512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 зі стрілкою 10"/>
          <p:cNvCxnSpPr/>
          <p:nvPr/>
        </p:nvCxnSpPr>
        <p:spPr>
          <a:xfrm rot="10800000">
            <a:off x="7572396" y="2428868"/>
            <a:ext cx="642942" cy="571504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 зі стрілкою 15"/>
          <p:cNvCxnSpPr/>
          <p:nvPr/>
        </p:nvCxnSpPr>
        <p:spPr>
          <a:xfrm rot="5400000">
            <a:off x="7474763" y="3098005"/>
            <a:ext cx="847732" cy="652466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428644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Пацієнт М.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457200" y="2285992"/>
            <a:ext cx="8229600" cy="1714512"/>
          </a:xfrm>
        </p:spPr>
        <p:txBody>
          <a:bodyPr/>
          <a:lstStyle/>
          <a:p>
            <a:r>
              <a:rPr lang="uk-UA" dirty="0" smtClean="0"/>
              <a:t>Діагноз: Гострий перикардит</a:t>
            </a:r>
          </a:p>
          <a:p>
            <a:r>
              <a:rPr lang="uk-UA" dirty="0" smtClean="0"/>
              <a:t>Лікування: </a:t>
            </a:r>
          </a:p>
          <a:p>
            <a:pPr>
              <a:buNone/>
            </a:pPr>
            <a:r>
              <a:rPr lang="uk-UA" dirty="0" smtClean="0"/>
              <a:t>    ібупрофен-600 по 1таб вранці та ввечері, 2 тижні</a:t>
            </a:r>
            <a:endParaRPr lang="uk-U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428644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Пацієнт М.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457200" y="1285860"/>
            <a:ext cx="8043890" cy="4857784"/>
          </a:xfrm>
        </p:spPr>
        <p:txBody>
          <a:bodyPr>
            <a:normAutofit fontScale="77500" lnSpcReduction="20000"/>
          </a:bodyPr>
          <a:lstStyle/>
          <a:p>
            <a:r>
              <a:rPr lang="uk-UA" sz="2200" dirty="0" smtClean="0">
                <a:solidFill>
                  <a:schemeClr val="bg1">
                    <a:lumMod val="50000"/>
                  </a:schemeClr>
                </a:solidFill>
              </a:rPr>
              <a:t>Діагноз: Гострий перикардит</a:t>
            </a:r>
          </a:p>
          <a:p>
            <a:r>
              <a:rPr lang="uk-UA" sz="2200" dirty="0" smtClean="0">
                <a:solidFill>
                  <a:schemeClr val="bg1">
                    <a:lumMod val="50000"/>
                  </a:schemeClr>
                </a:solidFill>
              </a:rPr>
              <a:t>Лікування: </a:t>
            </a:r>
          </a:p>
          <a:p>
            <a:pPr>
              <a:buNone/>
            </a:pPr>
            <a:r>
              <a:rPr lang="uk-UA" sz="2200" dirty="0" smtClean="0">
                <a:solidFill>
                  <a:schemeClr val="bg1">
                    <a:lumMod val="50000"/>
                  </a:schemeClr>
                </a:solidFill>
              </a:rPr>
              <a:t>    ібупрофен-600 по 1таб вранці та ввечері, 2 тижні</a:t>
            </a:r>
          </a:p>
          <a:p>
            <a:pPr>
              <a:buNone/>
            </a:pPr>
            <a:endParaRPr lang="uk-UA" dirty="0" smtClean="0"/>
          </a:p>
          <a:p>
            <a:pPr marL="4763" indent="-4763">
              <a:buNone/>
            </a:pPr>
            <a:r>
              <a:rPr lang="uk-UA" i="1" dirty="0" smtClean="0"/>
              <a:t>Наступного дня після встановлення діагнозу й початку лікування </a:t>
            </a:r>
            <a:r>
              <a:rPr lang="uk-UA" i="1" dirty="0" err="1" smtClean="0"/>
              <a:t>ібупрофеном</a:t>
            </a:r>
            <a:r>
              <a:rPr lang="uk-UA" i="1" dirty="0" smtClean="0"/>
              <a:t> стан не покращився, а ще через </a:t>
            </a:r>
            <a:r>
              <a:rPr lang="uk-UA" i="1" dirty="0" smtClean="0"/>
              <a:t>2 доби </a:t>
            </a:r>
            <a:r>
              <a:rPr lang="uk-UA" i="1" dirty="0" smtClean="0"/>
              <a:t>почав погіршуватися - з'явилася й стала наростати слабкість, задишка, набряки гомілок і </a:t>
            </a:r>
            <a:r>
              <a:rPr lang="uk-UA" i="1" dirty="0" err="1" smtClean="0"/>
              <a:t>ступней</a:t>
            </a:r>
            <a:r>
              <a:rPr lang="uk-UA" i="1" dirty="0" smtClean="0"/>
              <a:t>.</a:t>
            </a:r>
          </a:p>
          <a:p>
            <a:pPr marL="273050" indent="-4763">
              <a:buNone/>
            </a:pPr>
            <a:endParaRPr lang="uk-UA" dirty="0" smtClean="0"/>
          </a:p>
          <a:p>
            <a:pPr marL="273050" indent="-4763">
              <a:buNone/>
            </a:pPr>
            <a:r>
              <a:rPr lang="uk-UA" dirty="0" smtClean="0"/>
              <a:t>Об'єктивно:</a:t>
            </a:r>
          </a:p>
          <a:p>
            <a:pPr marL="273050" indent="-4763"/>
            <a:r>
              <a:rPr lang="uk-UA" sz="3100" dirty="0" smtClean="0"/>
              <a:t>сидить, нахилившись уперед </a:t>
            </a:r>
            <a:r>
              <a:rPr lang="uk-UA" sz="2200" dirty="0" smtClean="0"/>
              <a:t>(при цьому зменшується задишка)</a:t>
            </a:r>
          </a:p>
          <a:p>
            <a:pPr marL="273050" indent="-4763"/>
            <a:r>
              <a:rPr lang="uk-UA" sz="3100" dirty="0" smtClean="0"/>
              <a:t>тони серця глухі</a:t>
            </a:r>
          </a:p>
          <a:p>
            <a:pPr marL="273050" indent="-4763"/>
            <a:r>
              <a:rPr lang="uk-UA" sz="3100" dirty="0" smtClean="0"/>
              <a:t>розширені шийні вени</a:t>
            </a:r>
          </a:p>
          <a:p>
            <a:pPr marL="273050" indent="-4763"/>
            <a:r>
              <a:rPr lang="uk-UA" sz="3100" dirty="0" smtClean="0"/>
              <a:t>парадоксальний пульс</a:t>
            </a:r>
          </a:p>
          <a:p>
            <a:pPr marL="273050" indent="-4763"/>
            <a:r>
              <a:rPr lang="uk-UA" sz="3100" dirty="0" smtClean="0"/>
              <a:t>артеріальний тиск – 80/60 мм </a:t>
            </a:r>
            <a:r>
              <a:rPr lang="uk-UA" sz="3100" dirty="0" err="1" smtClean="0"/>
              <a:t>рт</a:t>
            </a:r>
            <a:r>
              <a:rPr lang="uk-UA" sz="3100" dirty="0" smtClean="0"/>
              <a:t> ст., ЧСС – 120 на 1 хв.</a:t>
            </a:r>
          </a:p>
          <a:p>
            <a:pPr marL="273050" indent="-4763">
              <a:buNone/>
            </a:pPr>
            <a:endParaRPr lang="uk-UA" sz="2800" dirty="0" smtClean="0"/>
          </a:p>
          <a:p>
            <a:pPr marL="273050" indent="-4763"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214422"/>
            <a:ext cx="7542569" cy="4967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285728"/>
            <a:ext cx="1209658" cy="7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Пряма зі стрілкою 4"/>
          <p:cNvCxnSpPr/>
          <p:nvPr/>
        </p:nvCxnSpPr>
        <p:spPr>
          <a:xfrm flipV="1">
            <a:off x="571472" y="2071678"/>
            <a:ext cx="357190" cy="142876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 зі стрілкою 5"/>
          <p:cNvCxnSpPr/>
          <p:nvPr/>
        </p:nvCxnSpPr>
        <p:spPr>
          <a:xfrm flipV="1">
            <a:off x="571472" y="2285992"/>
            <a:ext cx="357190" cy="80962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 зі стрілкою 6"/>
          <p:cNvCxnSpPr/>
          <p:nvPr/>
        </p:nvCxnSpPr>
        <p:spPr>
          <a:xfrm flipV="1">
            <a:off x="571472" y="2428868"/>
            <a:ext cx="428628" cy="90486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 зі стрілкою 7"/>
          <p:cNvCxnSpPr/>
          <p:nvPr/>
        </p:nvCxnSpPr>
        <p:spPr>
          <a:xfrm>
            <a:off x="642910" y="2643182"/>
            <a:ext cx="357190" cy="1588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57152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Пацієнт М., ЕКГ 2</a:t>
            </a:r>
            <a:endParaRPr lang="uk-UA" dirty="0"/>
          </a:p>
        </p:txBody>
      </p:sp>
      <p:pic>
        <p:nvPicPr>
          <p:cNvPr id="6148" name="Picture 4" descr="ПЕРИКАРДИТ 2011 - презентация, доклад, проект"/>
          <p:cNvPicPr>
            <a:picLocks noChangeAspect="1" noChangeArrowheads="1"/>
          </p:cNvPicPr>
          <p:nvPr/>
        </p:nvPicPr>
        <p:blipFill>
          <a:blip r:embed="rId2"/>
          <a:srcRect l="7559" t="21417" r="8504" b="21417"/>
          <a:stretch>
            <a:fillRect/>
          </a:stretch>
        </p:blipFill>
        <p:spPr bwMode="auto">
          <a:xfrm>
            <a:off x="642910" y="1428736"/>
            <a:ext cx="7929618" cy="4050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214422"/>
            <a:ext cx="7542569" cy="4967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285728"/>
            <a:ext cx="1209658" cy="7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 зі стрілкою 5"/>
          <p:cNvCxnSpPr/>
          <p:nvPr/>
        </p:nvCxnSpPr>
        <p:spPr>
          <a:xfrm flipV="1">
            <a:off x="571472" y="3133724"/>
            <a:ext cx="357190" cy="80962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 зі стрілкою 6"/>
          <p:cNvCxnSpPr/>
          <p:nvPr/>
        </p:nvCxnSpPr>
        <p:spPr>
          <a:xfrm flipV="1">
            <a:off x="571472" y="3286124"/>
            <a:ext cx="428628" cy="71438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 зі стрілкою 7"/>
          <p:cNvCxnSpPr/>
          <p:nvPr/>
        </p:nvCxnSpPr>
        <p:spPr>
          <a:xfrm>
            <a:off x="571472" y="3571876"/>
            <a:ext cx="428628" cy="1588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57152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Пацієнт М., </a:t>
            </a:r>
            <a:r>
              <a:rPr lang="uk-UA" dirty="0" err="1" smtClean="0">
                <a:solidFill>
                  <a:srgbClr val="002060"/>
                </a:solidFill>
              </a:rPr>
              <a:t>ЕхоКГ</a:t>
            </a:r>
            <a:r>
              <a:rPr lang="uk-UA" dirty="0" smtClean="0">
                <a:solidFill>
                  <a:srgbClr val="002060"/>
                </a:solidFill>
              </a:rPr>
              <a:t> 2</a:t>
            </a:r>
            <a:endParaRPr lang="uk-UA" dirty="0"/>
          </a:p>
        </p:txBody>
      </p:sp>
      <p:pic>
        <p:nvPicPr>
          <p:cNvPr id="4098" name="Picture 2" descr="эхокардиография 2 - презентация онлайн"/>
          <p:cNvPicPr>
            <a:picLocks noChangeAspect="1" noChangeArrowheads="1"/>
          </p:cNvPicPr>
          <p:nvPr/>
        </p:nvPicPr>
        <p:blipFill>
          <a:blip r:embed="rId2"/>
          <a:srcRect r="43830" b="40037"/>
          <a:stretch>
            <a:fillRect/>
          </a:stretch>
        </p:blipFill>
        <p:spPr bwMode="auto">
          <a:xfrm>
            <a:off x="1643042" y="1357298"/>
            <a:ext cx="5764615" cy="46091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214422"/>
            <a:ext cx="7542569" cy="4967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285728"/>
            <a:ext cx="1209658" cy="7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Пряма зі стрілкою 6"/>
          <p:cNvCxnSpPr/>
          <p:nvPr/>
        </p:nvCxnSpPr>
        <p:spPr>
          <a:xfrm>
            <a:off x="2857488" y="3357562"/>
            <a:ext cx="428628" cy="1588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 зі стрілкою 7"/>
          <p:cNvCxnSpPr/>
          <p:nvPr/>
        </p:nvCxnSpPr>
        <p:spPr>
          <a:xfrm>
            <a:off x="2857488" y="3713164"/>
            <a:ext cx="428628" cy="1588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214422"/>
            <a:ext cx="7542569" cy="4967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285728"/>
            <a:ext cx="1209658" cy="7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 зі стрілкою 5"/>
          <p:cNvCxnSpPr/>
          <p:nvPr/>
        </p:nvCxnSpPr>
        <p:spPr>
          <a:xfrm flipV="1">
            <a:off x="571472" y="3133724"/>
            <a:ext cx="357190" cy="80962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 зі стрілкою 6"/>
          <p:cNvCxnSpPr/>
          <p:nvPr/>
        </p:nvCxnSpPr>
        <p:spPr>
          <a:xfrm flipV="1">
            <a:off x="571472" y="3286124"/>
            <a:ext cx="428628" cy="71438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 зі стрілкою 7"/>
          <p:cNvCxnSpPr/>
          <p:nvPr/>
        </p:nvCxnSpPr>
        <p:spPr>
          <a:xfrm>
            <a:off x="571472" y="3571876"/>
            <a:ext cx="428628" cy="1588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 зі стрілкою 8"/>
          <p:cNvCxnSpPr/>
          <p:nvPr/>
        </p:nvCxnSpPr>
        <p:spPr>
          <a:xfrm>
            <a:off x="2786050" y="3355974"/>
            <a:ext cx="428628" cy="1588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 зі стрілкою 9"/>
          <p:cNvCxnSpPr/>
          <p:nvPr/>
        </p:nvCxnSpPr>
        <p:spPr>
          <a:xfrm>
            <a:off x="2786050" y="3714752"/>
            <a:ext cx="428628" cy="1588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 зі стрілкою 10"/>
          <p:cNvCxnSpPr/>
          <p:nvPr/>
        </p:nvCxnSpPr>
        <p:spPr>
          <a:xfrm flipV="1">
            <a:off x="500034" y="2071678"/>
            <a:ext cx="428628" cy="9524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 зі стрілкою 12"/>
          <p:cNvCxnSpPr/>
          <p:nvPr/>
        </p:nvCxnSpPr>
        <p:spPr>
          <a:xfrm flipV="1">
            <a:off x="500034" y="2276468"/>
            <a:ext cx="428628" cy="9524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 зі стрілкою 13"/>
          <p:cNvCxnSpPr/>
          <p:nvPr/>
        </p:nvCxnSpPr>
        <p:spPr>
          <a:xfrm flipV="1">
            <a:off x="500034" y="2428868"/>
            <a:ext cx="428628" cy="9524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 зі стрілкою 14"/>
          <p:cNvCxnSpPr/>
          <p:nvPr/>
        </p:nvCxnSpPr>
        <p:spPr>
          <a:xfrm flipV="1">
            <a:off x="500034" y="2633658"/>
            <a:ext cx="428628" cy="9524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 сполучна лінія 16"/>
          <p:cNvCxnSpPr/>
          <p:nvPr/>
        </p:nvCxnSpPr>
        <p:spPr>
          <a:xfrm>
            <a:off x="3214678" y="6143644"/>
            <a:ext cx="2428892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 зі стрілкою 17"/>
          <p:cNvCxnSpPr/>
          <p:nvPr/>
        </p:nvCxnSpPr>
        <p:spPr>
          <a:xfrm>
            <a:off x="357158" y="5143512"/>
            <a:ext cx="428628" cy="1588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кутник 15"/>
          <p:cNvSpPr/>
          <p:nvPr/>
        </p:nvSpPr>
        <p:spPr>
          <a:xfrm>
            <a:off x="6000760" y="1714488"/>
            <a:ext cx="2286016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volynka.ru/_r/i/f/6/4/f/0/operations_300.jpg?width=1200&amp;height=1200&amp;rmode=Ma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461" y="1643050"/>
            <a:ext cx="7948067" cy="4000528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500066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Пункція перикарда</a:t>
            </a:r>
            <a:endParaRPr lang="uk-UA" sz="24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ихідна">
  <a:themeElements>
    <a:clrScheme name="Вихідна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Вихідна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Вихідна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270</TotalTime>
  <Words>277</Words>
  <Application>Microsoft Office PowerPoint</Application>
  <PresentationFormat>Екран (4:3)</PresentationFormat>
  <Paragraphs>38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18</vt:i4>
      </vt:variant>
    </vt:vector>
  </HeadingPairs>
  <TitlesOfParts>
    <vt:vector size="19" baseType="lpstr">
      <vt:lpstr>Вихідна</vt:lpstr>
      <vt:lpstr>Алгоритм курації пацієнта з підозрою на гострий перикардит та/чи тампонадою серця</vt:lpstr>
      <vt:lpstr>Слайд 2</vt:lpstr>
      <vt:lpstr>Слайд 3</vt:lpstr>
      <vt:lpstr>Пацієнт М. , ЕКГ</vt:lpstr>
      <vt:lpstr>Пацієнт М. , ЕхоКГ</vt:lpstr>
      <vt:lpstr>Слайд 6</vt:lpstr>
      <vt:lpstr>Пацієнт М.</vt:lpstr>
      <vt:lpstr>Слайд 8</vt:lpstr>
      <vt:lpstr>Слайд 9</vt:lpstr>
      <vt:lpstr>Пацієнт М.</vt:lpstr>
      <vt:lpstr>Пацієнт М.</vt:lpstr>
      <vt:lpstr>Слайд 12</vt:lpstr>
      <vt:lpstr>Пацієнт М., ЕКГ 2</vt:lpstr>
      <vt:lpstr>Слайд 14</vt:lpstr>
      <vt:lpstr>Пацієнт М., ЕхоКГ 2</vt:lpstr>
      <vt:lpstr>Слайд 16</vt:lpstr>
      <vt:lpstr>Слайд 17</vt:lpstr>
      <vt:lpstr>Пункція перикарда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Алгоритм курації пацієнта з підозрою на гострий перикардит та/чи тампонадою серця</dc:title>
  <dc:creator>e130871pmm</dc:creator>
  <cp:lastModifiedBy>e130871pmm</cp:lastModifiedBy>
  <cp:revision>24</cp:revision>
  <dcterms:created xsi:type="dcterms:W3CDTF">2023-06-30T06:17:17Z</dcterms:created>
  <dcterms:modified xsi:type="dcterms:W3CDTF">2023-12-18T08:40:19Z</dcterms:modified>
</cp:coreProperties>
</file>