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Default Extension="mp4" ContentType="video/mp4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9"/>
  </p:notesMasterIdLst>
  <p:sldIdLst>
    <p:sldId id="256" r:id="rId2"/>
    <p:sldId id="292" r:id="rId3"/>
    <p:sldId id="295" r:id="rId4"/>
    <p:sldId id="303" r:id="rId5"/>
    <p:sldId id="304" r:id="rId6"/>
    <p:sldId id="305" r:id="rId7"/>
    <p:sldId id="306" r:id="rId8"/>
    <p:sldId id="293" r:id="rId9"/>
    <p:sldId id="296" r:id="rId10"/>
    <p:sldId id="294" r:id="rId11"/>
    <p:sldId id="309" r:id="rId12"/>
    <p:sldId id="308" r:id="rId13"/>
    <p:sldId id="298" r:id="rId14"/>
    <p:sldId id="297" r:id="rId15"/>
    <p:sldId id="299" r:id="rId16"/>
    <p:sldId id="258" r:id="rId17"/>
    <p:sldId id="257" r:id="rId18"/>
    <p:sldId id="288" r:id="rId19"/>
    <p:sldId id="301" r:id="rId20"/>
    <p:sldId id="290" r:id="rId21"/>
    <p:sldId id="274" r:id="rId22"/>
    <p:sldId id="302" r:id="rId23"/>
    <p:sldId id="291" r:id="rId24"/>
    <p:sldId id="310" r:id="rId25"/>
    <p:sldId id="300" r:id="rId26"/>
    <p:sldId id="311" r:id="rId27"/>
    <p:sldId id="277" r:id="rId28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B71B54-84D1-49D5-BFCC-D1645C98BBC7}" type="datetimeFigureOut">
              <a:rPr lang="uk-UA" smtClean="0"/>
              <a:pPr/>
              <a:t>10.01.2024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E1159-4152-48CC-ADCD-92D86454BD58}" type="slidenum">
              <a:rPr lang="uk-UA" smtClean="0"/>
              <a:pPr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4977E-E814-4736-887C-652904A58063}" type="slidenum">
              <a:rPr lang="uk-UA" smtClean="0"/>
              <a:pPr/>
              <a:t>4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214506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E1159-4152-48CC-ADCD-92D86454BD58}" type="slidenum">
              <a:rPr lang="uk-UA" smtClean="0"/>
              <a:pPr/>
              <a:t>16</a:t>
            </a:fld>
            <a:endParaRPr lang="uk-U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E1159-4152-48CC-ADCD-92D86454BD58}" type="slidenum">
              <a:rPr lang="uk-UA" smtClean="0"/>
              <a:pPr/>
              <a:t>18</a:t>
            </a:fld>
            <a:endParaRPr lang="uk-U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E1159-4152-48CC-ADCD-92D86454BD58}" type="slidenum">
              <a:rPr lang="uk-UA" smtClean="0"/>
              <a:pPr/>
              <a:t>20</a:t>
            </a:fld>
            <a:endParaRPr lang="uk-U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E1159-4152-48CC-ADCD-92D86454BD58}" type="slidenum">
              <a:rPr lang="uk-UA" smtClean="0"/>
              <a:pPr/>
              <a:t>25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9" name="Пі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uk-UA" smtClean="0"/>
              <a:t>Зразок підзаголовка</a:t>
            </a:r>
            <a:endParaRPr kumimoji="0" lang="en-US"/>
          </a:p>
        </p:txBody>
      </p:sp>
      <p:sp>
        <p:nvSpPr>
          <p:cNvPr id="28" name="Місце для дати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2FE0801D-C89F-4D5E-846B-F3705DC8805F}" type="datetimeFigureOut">
              <a:rPr lang="uk-UA" smtClean="0"/>
              <a:pPr/>
              <a:t>10.01.2024</a:t>
            </a:fld>
            <a:endParaRPr lang="uk-UA"/>
          </a:p>
        </p:txBody>
      </p:sp>
      <p:sp>
        <p:nvSpPr>
          <p:cNvPr id="17" name="Місце для нижнього колонтитула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uk-UA"/>
          </a:p>
        </p:txBody>
      </p:sp>
      <p:sp>
        <p:nvSpPr>
          <p:cNvPr id="29" name="Місце для номера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21" name="Прямокут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кут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кут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кут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10.01.2024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8" name="Місце для вмісту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2FE0801D-C89F-4D5E-846B-F3705DC8805F}" type="datetimeFigureOut">
              <a:rPr lang="uk-UA" smtClean="0"/>
              <a:pPr/>
              <a:t>10.01.2024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7" name="Прямокут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кут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10.01.2024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9" name="Місце для вмісту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1" name="Місце для вмісту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10.01.2024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11" name="Місце для вмісту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3" name="Місце для вмісту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10.01.2024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6" name="Рівнобедрений трикут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10.01.2024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5" name="Пряма сполучна ліні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івнобедрений трикут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10.01.2024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8" name="Пряма сполучна ліні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 сполучна ліні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івнобедрений трикут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Місце для вмісту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uk-UA" smtClean="0"/>
              <a:t>Клацніть піктограму, щоб додати зображення</a:t>
            </a:r>
            <a:endParaRPr kumimoji="0" lang="en-US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10.01.2024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8" name="Пряма сполучна ліні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івнобедрений трикут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кут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10.01.2024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10.01.2024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7" name="Пряма сполучна ліні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івнобедрений трикут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 сполучна ліні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Місце для заголовка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13" name="Місце для тексту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uk-UA" smtClean="0"/>
              <a:t>Зразок тексту</a:t>
            </a:r>
          </a:p>
          <a:p>
            <a:pPr lvl="1" eaLnBrk="1" latinLnBrk="0" hangingPunct="1"/>
            <a:r>
              <a:rPr kumimoji="0" lang="uk-UA" smtClean="0"/>
              <a:t>Другий рівень</a:t>
            </a:r>
          </a:p>
          <a:p>
            <a:pPr lvl="2" eaLnBrk="1" latinLnBrk="0" hangingPunct="1"/>
            <a:r>
              <a:rPr kumimoji="0" lang="uk-UA" smtClean="0"/>
              <a:t>Третій рівень</a:t>
            </a:r>
          </a:p>
          <a:p>
            <a:pPr lvl="3" eaLnBrk="1" latinLnBrk="0" hangingPunct="1"/>
            <a:r>
              <a:rPr kumimoji="0" lang="uk-UA" smtClean="0"/>
              <a:t>Четвертий рівень</a:t>
            </a:r>
          </a:p>
          <a:p>
            <a:pPr lvl="4" eaLnBrk="1" latinLnBrk="0" hangingPunct="1"/>
            <a:r>
              <a:rPr kumimoji="0" lang="uk-UA" smtClean="0"/>
              <a:t>П'ятий рівень</a:t>
            </a:r>
            <a:endParaRPr kumimoji="0" lang="en-US"/>
          </a:p>
        </p:txBody>
      </p:sp>
      <p:sp>
        <p:nvSpPr>
          <p:cNvPr id="14" name="Місце для дати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FE0801D-C89F-4D5E-846B-F3705DC8805F}" type="datetimeFigureOut">
              <a:rPr lang="uk-UA" smtClean="0"/>
              <a:pPr/>
              <a:t>10.01.2024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23" name="Місце для номера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28" name="Пряма сполучна ліні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 сполучна ліні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івнобедрений трикут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38" y="3714752"/>
            <a:ext cx="7143800" cy="1143008"/>
          </a:xfrm>
        </p:spPr>
        <p:txBody>
          <a:bodyPr>
            <a:noAutofit/>
          </a:bodyPr>
          <a:lstStyle/>
          <a:p>
            <a:pPr algn="ctr"/>
            <a:r>
              <a:rPr lang="uk-UA" sz="2400" b="1" dirty="0" smtClean="0"/>
              <a:t>Алгоритм надання допомоги пацієнтові з </a:t>
            </a:r>
            <a:r>
              <a:rPr lang="uk-UA" sz="2400" b="1" dirty="0" err="1" smtClean="0"/>
              <a:t>кардіогенним</a:t>
            </a:r>
            <a:r>
              <a:rPr lang="uk-UA" sz="2400" b="1" dirty="0" smtClean="0"/>
              <a:t> шоком, раптовою зупинкою кровообігу та раптовою серцевою смертю</a:t>
            </a:r>
            <a:endParaRPr lang="uk-UA" sz="2400" b="1" dirty="0"/>
          </a:p>
        </p:txBody>
      </p:sp>
      <p:sp>
        <p:nvSpPr>
          <p:cNvPr id="4" name="Прямокутник 3"/>
          <p:cNvSpPr/>
          <p:nvPr/>
        </p:nvSpPr>
        <p:spPr>
          <a:xfrm>
            <a:off x="1142977" y="857232"/>
            <a:ext cx="7275782" cy="872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dirty="0" smtClean="0">
                <a:latin typeface="Arial" pitchFamily="34" charset="0"/>
                <a:cs typeface="Arial" pitchFamily="34" charset="0"/>
              </a:rPr>
              <a:t>Одеський національний медичний університет</a:t>
            </a:r>
          </a:p>
          <a:p>
            <a:pPr algn="ctr">
              <a:lnSpc>
                <a:spcPct val="150000"/>
              </a:lnSpc>
            </a:pPr>
            <a:r>
              <a:rPr lang="uk-UA" dirty="0" smtClean="0">
                <a:latin typeface="Arial" pitchFamily="34" charset="0"/>
                <a:cs typeface="Arial" pitchFamily="34" charset="0"/>
              </a:rPr>
              <a:t>Кафедра внутрішньої медицини №2</a:t>
            </a:r>
          </a:p>
        </p:txBody>
      </p:sp>
      <p:sp>
        <p:nvSpPr>
          <p:cNvPr id="5" name="Прямокутник 4"/>
          <p:cNvSpPr/>
          <p:nvPr/>
        </p:nvSpPr>
        <p:spPr>
          <a:xfrm>
            <a:off x="3631678" y="5214950"/>
            <a:ext cx="20088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latin typeface="Arial" pitchFamily="34" charset="0"/>
                <a:cs typeface="Arial" pitchFamily="34" charset="0"/>
              </a:rPr>
              <a:t>2023-2024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уч.рік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5643570" y="357166"/>
            <a:ext cx="30003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rgbClr val="002060"/>
                </a:solidFill>
              </a:rPr>
              <a:t>Пацієнт А., 62 роки</a:t>
            </a:r>
            <a:endParaRPr lang="uk-UA" sz="2400" dirty="0">
              <a:solidFill>
                <a:srgbClr val="002060"/>
              </a:solidFill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428596" y="1155688"/>
            <a:ext cx="814393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uk-UA" sz="2000" dirty="0" smtClean="0"/>
              <a:t>Поступив до кардіологічного стаціонару міської лікарні 20 хв. тому зі скаргами на важкість за грудиною, серцебиття, виражену загальну слабкість, «туман перед очима».</a:t>
            </a:r>
          </a:p>
          <a:p>
            <a:pPr algn="just"/>
            <a:endParaRPr lang="uk-UA" sz="2000" dirty="0" smtClean="0"/>
          </a:p>
          <a:p>
            <a:pPr algn="just">
              <a:buFont typeface="Arial" pitchFamily="34" charset="0"/>
              <a:buChar char="•"/>
            </a:pPr>
            <a:r>
              <a:rPr lang="uk-UA" sz="2000" dirty="0" smtClean="0"/>
              <a:t>Захворів 2 години тому, коли після значного фізичного навантаження (ніс у обох руках близько 15 кг на відстань більше 1 км під час спеки) виник інтенсивний біль за грудиною з </a:t>
            </a:r>
            <a:r>
              <a:rPr lang="uk-UA" sz="2000" dirty="0" err="1" smtClean="0"/>
              <a:t>ірадіацією</a:t>
            </a:r>
            <a:r>
              <a:rPr lang="uk-UA" sz="2000" dirty="0" smtClean="0"/>
              <a:t> в ліву руку. В цей час пацієнт вже дійшов додому, прийняв корвалол і </a:t>
            </a:r>
            <a:r>
              <a:rPr lang="uk-UA" sz="2000" dirty="0" err="1" smtClean="0"/>
              <a:t>спазмалгон</a:t>
            </a:r>
            <a:r>
              <a:rPr lang="uk-UA" sz="2000" dirty="0" smtClean="0"/>
              <a:t>. </a:t>
            </a:r>
          </a:p>
          <a:p>
            <a:pPr algn="just"/>
            <a:endParaRPr lang="uk-UA" sz="2000" dirty="0" smtClean="0"/>
          </a:p>
          <a:p>
            <a:pPr algn="just">
              <a:buFont typeface="Arial" pitchFamily="34" charset="0"/>
              <a:buChar char="•"/>
            </a:pPr>
            <a:r>
              <a:rPr lang="uk-UA" sz="2000" dirty="0" smtClean="0"/>
              <a:t>Враховуючи відсутність полегшення пацієнт 1 годину тому викликав </a:t>
            </a:r>
            <a:r>
              <a:rPr lang="uk-UA" sz="2000" dirty="0" err="1" smtClean="0"/>
              <a:t>кардіобригаду</a:t>
            </a:r>
            <a:r>
              <a:rPr lang="uk-UA" sz="2000" dirty="0" smtClean="0"/>
              <a:t> швидкої медичної допомоги.  Діагностовано </a:t>
            </a:r>
            <a:r>
              <a:rPr lang="en-US" sz="2000" dirty="0" smtClean="0"/>
              <a:t>STEMI</a:t>
            </a:r>
            <a:r>
              <a:rPr lang="uk-UA" sz="2000" dirty="0" smtClean="0"/>
              <a:t>, виконано знеболення промедолом, </a:t>
            </a:r>
            <a:r>
              <a:rPr lang="uk-UA" sz="2000" dirty="0" err="1" smtClean="0"/>
              <a:t>перорально</a:t>
            </a:r>
            <a:r>
              <a:rPr lang="uk-UA" sz="2000" dirty="0" smtClean="0"/>
              <a:t> пацієнтові дано розжувати 325 мг аспірину. </a:t>
            </a:r>
            <a:r>
              <a:rPr lang="uk-UA" sz="2000" dirty="0" smtClean="0">
                <a:solidFill>
                  <a:schemeClr val="bg1">
                    <a:lumMod val="85000"/>
                  </a:schemeClr>
                </a:solidFill>
              </a:rPr>
              <a:t>Пацієнта </a:t>
            </a:r>
            <a:r>
              <a:rPr lang="uk-UA" sz="2000" dirty="0" err="1" smtClean="0">
                <a:solidFill>
                  <a:schemeClr val="bg1">
                    <a:lumMod val="85000"/>
                  </a:schemeClr>
                </a:solidFill>
              </a:rPr>
              <a:t>шпиталізовано</a:t>
            </a:r>
            <a:r>
              <a:rPr lang="uk-UA" sz="2000" dirty="0" smtClean="0">
                <a:solidFill>
                  <a:schemeClr val="bg1">
                    <a:lumMod val="85000"/>
                  </a:schemeClr>
                </a:solidFill>
              </a:rPr>
              <a:t>.</a:t>
            </a:r>
          </a:p>
          <a:p>
            <a:pPr algn="just"/>
            <a:endParaRPr lang="uk-UA" sz="2000" dirty="0" smtClean="0">
              <a:solidFill>
                <a:schemeClr val="bg1">
                  <a:lumMod val="85000"/>
                </a:schemeClr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uk-UA" sz="2000" dirty="0" smtClean="0">
                <a:solidFill>
                  <a:schemeClr val="bg1">
                    <a:lumMod val="85000"/>
                  </a:schemeClr>
                </a:solidFill>
              </a:rPr>
              <a:t>Під час транспортування і в стаціонарі до </a:t>
            </a:r>
            <a:r>
              <a:rPr lang="uk-UA" sz="2000" dirty="0" err="1" smtClean="0">
                <a:solidFill>
                  <a:schemeClr val="bg1">
                    <a:lumMod val="85000"/>
                  </a:schemeClr>
                </a:solidFill>
              </a:rPr>
              <a:t>загрудинного</a:t>
            </a:r>
            <a:r>
              <a:rPr lang="uk-UA" sz="2000" dirty="0" smtClean="0">
                <a:solidFill>
                  <a:schemeClr val="bg1">
                    <a:lumMod val="85000"/>
                  </a:schemeClr>
                </a:solidFill>
              </a:rPr>
              <a:t> болю приєднались вищеописані скарги.</a:t>
            </a:r>
            <a:endParaRPr lang="uk-UA" sz="20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Инфаркт миокарда: передне-перегородочный и передне-распространенны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327426"/>
            <a:ext cx="8429684" cy="2641301"/>
          </a:xfrm>
          <a:prstGeom prst="rect">
            <a:avLst/>
          </a:prstGeom>
          <a:noFill/>
        </p:spPr>
      </p:pic>
      <p:sp>
        <p:nvSpPr>
          <p:cNvPr id="5" name="Прямокутник 4"/>
          <p:cNvSpPr/>
          <p:nvPr/>
        </p:nvSpPr>
        <p:spPr>
          <a:xfrm>
            <a:off x="7138233" y="357166"/>
            <a:ext cx="15057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rgbClr val="002060"/>
                </a:solidFill>
              </a:rPr>
              <a:t>Пацієнт А.</a:t>
            </a:r>
            <a:endParaRPr lang="uk-UA" sz="2400" dirty="0">
              <a:solidFill>
                <a:srgbClr val="002060"/>
              </a:solidFill>
            </a:endParaRPr>
          </a:p>
        </p:txBody>
      </p:sp>
      <p:cxnSp>
        <p:nvCxnSpPr>
          <p:cNvPr id="7" name="Пряма зі стрілкою 6"/>
          <p:cNvCxnSpPr/>
          <p:nvPr/>
        </p:nvCxnSpPr>
        <p:spPr>
          <a:xfrm rot="5400000">
            <a:off x="5464975" y="2536025"/>
            <a:ext cx="214314" cy="142876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 зі стрілкою 8"/>
          <p:cNvCxnSpPr/>
          <p:nvPr/>
        </p:nvCxnSpPr>
        <p:spPr>
          <a:xfrm rot="5400000">
            <a:off x="5536413" y="3321843"/>
            <a:ext cx="214314" cy="142876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 зі стрілкою 9"/>
          <p:cNvCxnSpPr/>
          <p:nvPr/>
        </p:nvCxnSpPr>
        <p:spPr>
          <a:xfrm rot="5400000">
            <a:off x="5536413" y="4179099"/>
            <a:ext cx="214314" cy="142876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 зі стрілкою 10"/>
          <p:cNvCxnSpPr/>
          <p:nvPr/>
        </p:nvCxnSpPr>
        <p:spPr>
          <a:xfrm rot="5400000">
            <a:off x="7322363" y="2536025"/>
            <a:ext cx="214314" cy="142876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 зі стрілкою 10"/>
          <p:cNvCxnSpPr/>
          <p:nvPr/>
        </p:nvCxnSpPr>
        <p:spPr>
          <a:xfrm rot="5400000">
            <a:off x="7200577" y="3392711"/>
            <a:ext cx="214314" cy="142876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 зі стрілкою 10"/>
          <p:cNvCxnSpPr/>
          <p:nvPr/>
        </p:nvCxnSpPr>
        <p:spPr>
          <a:xfrm rot="5400000">
            <a:off x="7201717" y="4258517"/>
            <a:ext cx="214314" cy="142876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STEMI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1030" name="Picture 6" descr="stemi stages"/>
          <p:cNvPicPr>
            <a:picLocks noChangeAspect="1" noChangeArrowheads="1"/>
          </p:cNvPicPr>
          <p:nvPr/>
        </p:nvPicPr>
        <p:blipFill>
          <a:blip r:embed="rId3" cstate="print"/>
          <a:srcRect b="13518"/>
          <a:stretch>
            <a:fillRect/>
          </a:stretch>
        </p:blipFill>
        <p:spPr bwMode="auto">
          <a:xfrm>
            <a:off x="428596" y="1643050"/>
            <a:ext cx="8530656" cy="2100566"/>
          </a:xfrm>
          <a:prstGeom prst="rect">
            <a:avLst/>
          </a:prstGeom>
          <a:noFill/>
        </p:spPr>
      </p:pic>
      <p:sp>
        <p:nvSpPr>
          <p:cNvPr id="5" name="Прямокутник 4"/>
          <p:cNvSpPr/>
          <p:nvPr/>
        </p:nvSpPr>
        <p:spPr>
          <a:xfrm>
            <a:off x="1285852" y="4594878"/>
            <a:ext cx="74295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/>
              <a:t>Інфаркт</a:t>
            </a:r>
            <a:r>
              <a:rPr lang="ru-RU" b="1" dirty="0" smtClean="0"/>
              <a:t> </a:t>
            </a:r>
            <a:r>
              <a:rPr lang="ru-RU" b="1" dirty="0" err="1" smtClean="0"/>
              <a:t>міокарда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елевацією</a:t>
            </a:r>
            <a:r>
              <a:rPr lang="ru-RU" b="1" dirty="0" smtClean="0"/>
              <a:t> ST (STEMI)</a:t>
            </a:r>
            <a:r>
              <a:rPr lang="ru-RU" dirty="0" smtClean="0"/>
              <a:t> -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продовження</a:t>
            </a:r>
            <a:r>
              <a:rPr lang="ru-RU" dirty="0" smtClean="0"/>
              <a:t> </a:t>
            </a:r>
            <a:r>
              <a:rPr lang="ru-RU" dirty="0" err="1" smtClean="0"/>
              <a:t>гострого</a:t>
            </a:r>
            <a:r>
              <a:rPr lang="ru-RU" dirty="0" smtClean="0"/>
              <a:t> коронарного синдрому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елевацією</a:t>
            </a:r>
            <a:r>
              <a:rPr lang="ru-RU" dirty="0" smtClean="0"/>
              <a:t> ST, коли </a:t>
            </a:r>
            <a:r>
              <a:rPr lang="ru-RU" dirty="0" err="1" smtClean="0"/>
              <a:t>вже</a:t>
            </a:r>
            <a:r>
              <a:rPr lang="ru-RU" dirty="0" smtClean="0"/>
              <a:t> </a:t>
            </a:r>
            <a:r>
              <a:rPr lang="ru-RU" dirty="0" err="1" smtClean="0"/>
              <a:t>отриманий</a:t>
            </a:r>
            <a:r>
              <a:rPr lang="ru-RU" dirty="0" smtClean="0"/>
              <a:t> </a:t>
            </a:r>
            <a:r>
              <a:rPr lang="ru-RU" dirty="0" err="1" smtClean="0"/>
              <a:t>позитивний</a:t>
            </a:r>
            <a:r>
              <a:rPr lang="ru-RU" dirty="0" smtClean="0"/>
              <a:t> результат </a:t>
            </a:r>
            <a:r>
              <a:rPr lang="ru-RU" dirty="0" err="1" smtClean="0"/>
              <a:t>тропонінового</a:t>
            </a:r>
            <a:r>
              <a:rPr lang="ru-RU" dirty="0" smtClean="0"/>
              <a:t> тесту.</a:t>
            </a: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1198220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Локалізація </a:t>
            </a:r>
            <a:r>
              <a:rPr lang="uk-UA" dirty="0" err="1" smtClean="0"/>
              <a:t>інфаркта</a:t>
            </a:r>
            <a:endParaRPr lang="uk-UA" dirty="0"/>
          </a:p>
        </p:txBody>
      </p:sp>
      <p:graphicFrame>
        <p:nvGraphicFramePr>
          <p:cNvPr id="5" name="Таблиця 4"/>
          <p:cNvGraphicFramePr>
            <a:graphicFrameLocks noGrp="1"/>
          </p:cNvGraphicFramePr>
          <p:nvPr/>
        </p:nvGraphicFramePr>
        <p:xfrm>
          <a:off x="571472" y="1785926"/>
          <a:ext cx="8143932" cy="4071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598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3598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3598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3598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400206">
                <a:tc>
                  <a:txBody>
                    <a:bodyPr/>
                    <a:lstStyle/>
                    <a:p>
                      <a:pPr algn="ctr"/>
                      <a:endParaRPr lang="en-US" sz="1800" b="0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І</a:t>
                      </a:r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u-RU" sz="1800" b="0" dirty="0" err="1" smtClean="0">
                          <a:solidFill>
                            <a:srgbClr val="002060"/>
                          </a:solidFill>
                        </a:rPr>
                        <a:t>бокова</a:t>
                      </a:r>
                      <a:endParaRPr lang="uk-UA" b="0" dirty="0" smtClean="0"/>
                    </a:p>
                    <a:p>
                      <a:pPr algn="ctr"/>
                      <a:endParaRPr lang="uk-UA" b="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400" b="1" dirty="0" err="1" smtClean="0">
                          <a:solidFill>
                            <a:schemeClr val="tx1"/>
                          </a:solidFill>
                        </a:rPr>
                        <a:t>aVR</a:t>
                      </a:r>
                      <a:endParaRPr lang="uk-UA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V1</a:t>
                      </a:r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u-RU" sz="1800" b="0" dirty="0" smtClean="0">
                          <a:solidFill>
                            <a:srgbClr val="002060"/>
                          </a:solidFill>
                        </a:rPr>
                        <a:t>перегородка </a:t>
                      </a:r>
                      <a:endParaRPr lang="en-US" sz="1800" b="0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rgbClr val="002060"/>
                          </a:solidFill>
                        </a:rPr>
                        <a:t>(</a:t>
                      </a:r>
                      <a:r>
                        <a:rPr lang="ru-RU" sz="1200" b="0" dirty="0" err="1" smtClean="0">
                          <a:solidFill>
                            <a:srgbClr val="002060"/>
                          </a:solidFill>
                        </a:rPr>
                        <a:t>правий</a:t>
                      </a:r>
                      <a:r>
                        <a:rPr lang="ru-RU" sz="1200" b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1200" b="0" dirty="0" err="1" smtClean="0">
                          <a:solidFill>
                            <a:srgbClr val="002060"/>
                          </a:solidFill>
                        </a:rPr>
                        <a:t>шлуночок</a:t>
                      </a:r>
                      <a:r>
                        <a:rPr lang="ru-RU" sz="1200" b="0" dirty="0" smtClean="0">
                          <a:solidFill>
                            <a:srgbClr val="002060"/>
                          </a:solidFill>
                        </a:rPr>
                        <a:t>)</a:t>
                      </a:r>
                      <a:endParaRPr lang="uk-UA" sz="1200" b="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V</a:t>
                      </a:r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u-RU" sz="1800" b="0" dirty="0" err="1" smtClean="0">
                          <a:solidFill>
                            <a:srgbClr val="002060"/>
                          </a:solidFill>
                        </a:rPr>
                        <a:t>верхівка</a:t>
                      </a:r>
                      <a:endParaRPr lang="uk-UA" b="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88066">
                <a:tc>
                  <a:txBody>
                    <a:bodyPr/>
                    <a:lstStyle/>
                    <a:p>
                      <a:pPr algn="ctr"/>
                      <a:endParaRPr lang="en-US" sz="1800" b="0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ІІ</a:t>
                      </a:r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u-RU" sz="1800" b="0" dirty="0" err="1" smtClean="0">
                          <a:solidFill>
                            <a:srgbClr val="002060"/>
                          </a:solidFill>
                        </a:rPr>
                        <a:t>нижня</a:t>
                      </a:r>
                      <a:endParaRPr lang="uk-UA" b="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tr-TR" sz="2400" b="1" dirty="0" smtClean="0">
                          <a:solidFill>
                            <a:srgbClr val="002060"/>
                          </a:solidFill>
                        </a:rPr>
                        <a:t>aVL</a:t>
                      </a:r>
                    </a:p>
                    <a:p>
                      <a:pPr algn="ctr"/>
                      <a:r>
                        <a:rPr lang="uk-UA" sz="1800" b="0" dirty="0" smtClean="0">
                          <a:solidFill>
                            <a:srgbClr val="002060"/>
                          </a:solidFill>
                        </a:rPr>
                        <a:t>бокова</a:t>
                      </a:r>
                      <a:endParaRPr lang="uk-UA" b="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V2</a:t>
                      </a:r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u-RU" sz="1800" b="0" dirty="0" smtClean="0">
                          <a:solidFill>
                            <a:srgbClr val="002060"/>
                          </a:solidFill>
                        </a:rPr>
                        <a:t>перегородка </a:t>
                      </a:r>
                      <a:endParaRPr lang="uk-UA" b="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V</a:t>
                      </a:r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u-RU" sz="1800" b="0" dirty="0" err="1" smtClean="0">
                          <a:solidFill>
                            <a:srgbClr val="002060"/>
                          </a:solidFill>
                        </a:rPr>
                        <a:t>бокова</a:t>
                      </a:r>
                      <a:endParaRPr lang="uk-UA" b="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83694">
                <a:tc>
                  <a:txBody>
                    <a:bodyPr/>
                    <a:lstStyle/>
                    <a:p>
                      <a:pPr algn="ctr"/>
                      <a:endParaRPr lang="en-US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ІІ</a:t>
                      </a:r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I</a:t>
                      </a:r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u-RU" sz="1800" b="0" dirty="0" err="1" smtClean="0">
                          <a:solidFill>
                            <a:srgbClr val="002060"/>
                          </a:solidFill>
                        </a:rPr>
                        <a:t>нижня</a:t>
                      </a:r>
                      <a:endParaRPr lang="uk-UA" b="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en-US" sz="2400" b="1" dirty="0" err="1" smtClean="0">
                          <a:solidFill>
                            <a:srgbClr val="002060"/>
                          </a:solidFill>
                        </a:rPr>
                        <a:t>aVF</a:t>
                      </a:r>
                      <a:endParaRPr lang="en-US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u-RU" sz="1800" b="0" dirty="0" err="1" smtClean="0">
                          <a:solidFill>
                            <a:srgbClr val="002060"/>
                          </a:solidFill>
                        </a:rPr>
                        <a:t>нижня</a:t>
                      </a:r>
                      <a:endParaRPr lang="uk-UA" b="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V3</a:t>
                      </a:r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u-RU" sz="1800" b="0" dirty="0" smtClean="0">
                          <a:solidFill>
                            <a:srgbClr val="002060"/>
                          </a:solidFill>
                        </a:rPr>
                        <a:t>пере</a:t>
                      </a:r>
                      <a:r>
                        <a:rPr lang="uk-UA" sz="1800" b="0" dirty="0" smtClean="0">
                          <a:solidFill>
                            <a:srgbClr val="002060"/>
                          </a:solidFill>
                        </a:rPr>
                        <a:t>дня</a:t>
                      </a:r>
                      <a:endParaRPr lang="uk-UA" b="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V</a:t>
                      </a:r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6</a:t>
                      </a:r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u-RU" sz="1800" b="0" dirty="0" err="1" smtClean="0">
                          <a:solidFill>
                            <a:srgbClr val="002060"/>
                          </a:solidFill>
                        </a:rPr>
                        <a:t>бокова</a:t>
                      </a:r>
                      <a:endParaRPr lang="uk-UA" b="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86030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TEMI wraparound LA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500042"/>
            <a:ext cx="8663757" cy="2714644"/>
          </a:xfrm>
          <a:prstGeom prst="rect">
            <a:avLst/>
          </a:prstGeom>
          <a:noFill/>
        </p:spPr>
      </p:pic>
      <p:sp>
        <p:nvSpPr>
          <p:cNvPr id="7" name="Прямокутник 6"/>
          <p:cNvSpPr/>
          <p:nvPr/>
        </p:nvSpPr>
        <p:spPr>
          <a:xfrm>
            <a:off x="866445" y="3357562"/>
            <a:ext cx="627732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</a:rPr>
              <a:t>STEMI</a:t>
            </a:r>
          </a:p>
          <a:p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ru-RU" sz="2400" dirty="0" err="1" smtClean="0">
                <a:solidFill>
                  <a:srgbClr val="FF0000"/>
                </a:solidFill>
              </a:rPr>
              <a:t>Стадія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– </a:t>
            </a:r>
            <a:r>
              <a:rPr lang="uk-UA" sz="2400" dirty="0" smtClean="0">
                <a:solidFill>
                  <a:srgbClr val="002060"/>
                </a:solidFill>
              </a:rPr>
              <a:t>гостра</a:t>
            </a:r>
          </a:p>
          <a:p>
            <a:endParaRPr lang="ru-RU" sz="2400" dirty="0" smtClean="0">
              <a:solidFill>
                <a:srgbClr val="FF0000"/>
              </a:solidFill>
            </a:endParaRPr>
          </a:p>
          <a:p>
            <a:r>
              <a:rPr lang="ru-RU" sz="2400" dirty="0" err="1" smtClean="0">
                <a:solidFill>
                  <a:srgbClr val="FF0000"/>
                </a:solidFill>
              </a:rPr>
              <a:t>Локалізація</a:t>
            </a:r>
            <a:r>
              <a:rPr lang="ru-RU" sz="2400" dirty="0" smtClean="0">
                <a:solidFill>
                  <a:srgbClr val="FF0000"/>
                </a:solidFill>
              </a:rPr>
              <a:t> : </a:t>
            </a:r>
            <a:r>
              <a:rPr lang="ru-RU" sz="2400" dirty="0" smtClean="0">
                <a:solidFill>
                  <a:srgbClr val="002060"/>
                </a:solidFill>
              </a:rPr>
              <a:t>перегородка (</a:t>
            </a:r>
            <a:r>
              <a:rPr lang="en-US" sz="2400" dirty="0" smtClean="0">
                <a:solidFill>
                  <a:srgbClr val="002060"/>
                </a:solidFill>
              </a:rPr>
              <a:t>V1-V2</a:t>
            </a:r>
            <a:r>
              <a:rPr lang="ru-RU" sz="2400" dirty="0" smtClean="0">
                <a:solidFill>
                  <a:srgbClr val="002060"/>
                </a:solidFill>
              </a:rPr>
              <a:t>)</a:t>
            </a:r>
            <a:endParaRPr lang="uk-UA" sz="2400" dirty="0" smtClean="0">
              <a:solidFill>
                <a:srgbClr val="002060"/>
              </a:solidFill>
            </a:endParaRPr>
          </a:p>
          <a:p>
            <a:r>
              <a:rPr lang="uk-UA" sz="2400" dirty="0" smtClean="0">
                <a:solidFill>
                  <a:srgbClr val="002060"/>
                </a:solidFill>
              </a:rPr>
              <a:t>                         передня </a:t>
            </a:r>
            <a:r>
              <a:rPr lang="ru-RU" sz="2400" dirty="0" smtClean="0">
                <a:solidFill>
                  <a:srgbClr val="002060"/>
                </a:solidFill>
              </a:rPr>
              <a:t>(</a:t>
            </a:r>
            <a:r>
              <a:rPr lang="en-US" sz="2400" dirty="0" smtClean="0">
                <a:solidFill>
                  <a:srgbClr val="002060"/>
                </a:solidFill>
              </a:rPr>
              <a:t>V</a:t>
            </a:r>
            <a:r>
              <a:rPr lang="uk-UA" sz="2400" dirty="0" smtClean="0">
                <a:solidFill>
                  <a:srgbClr val="002060"/>
                </a:solidFill>
              </a:rPr>
              <a:t>3</a:t>
            </a:r>
            <a:r>
              <a:rPr lang="ru-RU" sz="2400" dirty="0" smtClean="0">
                <a:solidFill>
                  <a:srgbClr val="002060"/>
                </a:solidFill>
              </a:rPr>
              <a:t>)              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                         </a:t>
            </a:r>
            <a:r>
              <a:rPr lang="ru-RU" sz="2400" dirty="0" err="1" smtClean="0">
                <a:solidFill>
                  <a:srgbClr val="002060"/>
                </a:solidFill>
              </a:rPr>
              <a:t>верхівка</a:t>
            </a:r>
            <a:r>
              <a:rPr lang="ru-RU" sz="2400" dirty="0" smtClean="0">
                <a:solidFill>
                  <a:srgbClr val="002060"/>
                </a:solidFill>
              </a:rPr>
              <a:t> (</a:t>
            </a:r>
            <a:r>
              <a:rPr lang="en-US" sz="2400" dirty="0" smtClean="0">
                <a:solidFill>
                  <a:srgbClr val="002060"/>
                </a:solidFill>
              </a:rPr>
              <a:t>V</a:t>
            </a:r>
            <a:r>
              <a:rPr lang="uk-UA" sz="2400" dirty="0" smtClean="0">
                <a:solidFill>
                  <a:srgbClr val="002060"/>
                </a:solidFill>
              </a:rPr>
              <a:t>4</a:t>
            </a:r>
            <a:r>
              <a:rPr lang="ru-RU" sz="2400" dirty="0" smtClean="0">
                <a:solidFill>
                  <a:srgbClr val="002060"/>
                </a:solidFill>
              </a:rPr>
              <a:t>)</a:t>
            </a:r>
          </a:p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                         </a:t>
            </a:r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</a:rPr>
              <a:t>non-STEMI</a:t>
            </a:r>
            <a:r>
              <a:rPr lang="uk-UA" sz="24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</a:rPr>
              <a:t> -</a:t>
            </a:r>
            <a:r>
              <a:rPr lang="uk-UA" sz="2400" dirty="0" smtClean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2400" dirty="0" err="1" smtClean="0">
                <a:solidFill>
                  <a:srgbClr val="002060"/>
                </a:solidFill>
              </a:rPr>
              <a:t>бокова</a:t>
            </a:r>
            <a:r>
              <a:rPr lang="ru-RU" sz="2400" dirty="0" smtClean="0">
                <a:solidFill>
                  <a:srgbClr val="002060"/>
                </a:solidFill>
              </a:rPr>
              <a:t> (</a:t>
            </a:r>
            <a:r>
              <a:rPr lang="en-US" sz="2400" dirty="0" smtClean="0">
                <a:solidFill>
                  <a:srgbClr val="002060"/>
                </a:solidFill>
              </a:rPr>
              <a:t>V</a:t>
            </a:r>
            <a:r>
              <a:rPr lang="uk-UA" sz="2400" dirty="0" smtClean="0">
                <a:solidFill>
                  <a:srgbClr val="002060"/>
                </a:solidFill>
              </a:rPr>
              <a:t>5</a:t>
            </a:r>
            <a:r>
              <a:rPr lang="en-US" sz="2400" dirty="0" smtClean="0">
                <a:solidFill>
                  <a:srgbClr val="002060"/>
                </a:solidFill>
              </a:rPr>
              <a:t>-V</a:t>
            </a:r>
            <a:r>
              <a:rPr lang="uk-UA" sz="2400" dirty="0" smtClean="0">
                <a:solidFill>
                  <a:srgbClr val="002060"/>
                </a:solidFill>
              </a:rPr>
              <a:t>6</a:t>
            </a:r>
            <a:r>
              <a:rPr lang="ru-RU" sz="2400" dirty="0" smtClean="0">
                <a:solidFill>
                  <a:srgbClr val="002060"/>
                </a:solidFill>
              </a:rPr>
              <a:t>)</a:t>
            </a:r>
          </a:p>
        </p:txBody>
      </p:sp>
      <p:cxnSp>
        <p:nvCxnSpPr>
          <p:cNvPr id="5" name="Пряма зі стрілкою 10"/>
          <p:cNvCxnSpPr/>
          <p:nvPr/>
        </p:nvCxnSpPr>
        <p:spPr>
          <a:xfrm rot="5400000">
            <a:off x="5328369" y="730125"/>
            <a:ext cx="214314" cy="142876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 зі стрілкою 10"/>
          <p:cNvCxnSpPr/>
          <p:nvPr/>
        </p:nvCxnSpPr>
        <p:spPr>
          <a:xfrm rot="5400000">
            <a:off x="5256361" y="1592511"/>
            <a:ext cx="214314" cy="142876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 зі стрілкою 10"/>
          <p:cNvCxnSpPr/>
          <p:nvPr/>
        </p:nvCxnSpPr>
        <p:spPr>
          <a:xfrm rot="5400000">
            <a:off x="5328369" y="2386309"/>
            <a:ext cx="214314" cy="142876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 зі стрілкою 10"/>
          <p:cNvCxnSpPr/>
          <p:nvPr/>
        </p:nvCxnSpPr>
        <p:spPr>
          <a:xfrm rot="5400000">
            <a:off x="7201717" y="728415"/>
            <a:ext cx="214314" cy="142876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 зі стрілкою 10"/>
          <p:cNvCxnSpPr/>
          <p:nvPr/>
        </p:nvCxnSpPr>
        <p:spPr>
          <a:xfrm rot="5400000">
            <a:off x="7200577" y="1594221"/>
            <a:ext cx="214314" cy="142876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 зі стрілкою 10"/>
          <p:cNvCxnSpPr/>
          <p:nvPr/>
        </p:nvCxnSpPr>
        <p:spPr>
          <a:xfrm rot="5400000">
            <a:off x="7201717" y="2458317"/>
            <a:ext cx="214314" cy="142876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522691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7138233" y="357166"/>
            <a:ext cx="15057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rgbClr val="002060"/>
                </a:solidFill>
              </a:rPr>
              <a:t>Пацієнт А.</a:t>
            </a:r>
            <a:endParaRPr lang="uk-UA" sz="2400" dirty="0">
              <a:solidFill>
                <a:srgbClr val="002060"/>
              </a:solidFill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428596" y="1155688"/>
            <a:ext cx="814393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uk-UA" sz="2000" dirty="0" smtClean="0">
                <a:solidFill>
                  <a:schemeClr val="bg1">
                    <a:lumMod val="85000"/>
                  </a:schemeClr>
                </a:solidFill>
              </a:rPr>
              <a:t>Поступив до кардіологічного стаціонару міської лікарні 20 хв. тому зі скаргами на важкість за грудиною, серцебиття, виражену загальну слабкість, «туман перед очима».</a:t>
            </a:r>
          </a:p>
          <a:p>
            <a:pPr algn="just"/>
            <a:endParaRPr lang="uk-UA" sz="2000" dirty="0" smtClean="0">
              <a:solidFill>
                <a:schemeClr val="bg1">
                  <a:lumMod val="85000"/>
                </a:schemeClr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uk-UA" sz="2000" dirty="0" smtClean="0">
                <a:solidFill>
                  <a:schemeClr val="bg1">
                    <a:lumMod val="85000"/>
                  </a:schemeClr>
                </a:solidFill>
              </a:rPr>
              <a:t>Захворів 2 години тому, коли після значного фізичного навантаження (ніс у обох руках близько 15 кг на відстань більше 1 км під час спеки) виник інтенсивний біль за грудиною з </a:t>
            </a:r>
            <a:r>
              <a:rPr lang="uk-UA" sz="2000" dirty="0" err="1" smtClean="0">
                <a:solidFill>
                  <a:schemeClr val="bg1">
                    <a:lumMod val="85000"/>
                  </a:schemeClr>
                </a:solidFill>
              </a:rPr>
              <a:t>ірадіацією</a:t>
            </a:r>
            <a:r>
              <a:rPr lang="uk-UA" sz="2000" dirty="0" smtClean="0">
                <a:solidFill>
                  <a:schemeClr val="bg1">
                    <a:lumMod val="85000"/>
                  </a:schemeClr>
                </a:solidFill>
              </a:rPr>
              <a:t> в ліву руку. В цей час пацієнт вже дійшов додому, прийняв корвалол і </a:t>
            </a:r>
            <a:r>
              <a:rPr lang="uk-UA" sz="2000" dirty="0" err="1" smtClean="0">
                <a:solidFill>
                  <a:schemeClr val="bg1">
                    <a:lumMod val="85000"/>
                  </a:schemeClr>
                </a:solidFill>
              </a:rPr>
              <a:t>спазмалгон</a:t>
            </a:r>
            <a:r>
              <a:rPr lang="uk-UA" sz="2000" dirty="0" smtClean="0">
                <a:solidFill>
                  <a:schemeClr val="bg1">
                    <a:lumMod val="85000"/>
                  </a:schemeClr>
                </a:solidFill>
              </a:rPr>
              <a:t>. </a:t>
            </a:r>
          </a:p>
          <a:p>
            <a:pPr algn="just"/>
            <a:endParaRPr lang="uk-UA" sz="2000" dirty="0" smtClean="0">
              <a:solidFill>
                <a:schemeClr val="bg1">
                  <a:lumMod val="85000"/>
                </a:schemeClr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uk-UA" sz="2000" dirty="0" smtClean="0">
                <a:solidFill>
                  <a:schemeClr val="bg1">
                    <a:lumMod val="85000"/>
                  </a:schemeClr>
                </a:solidFill>
              </a:rPr>
              <a:t>Враховуючи відсутність полегшення пацієнт 1 годину тому викликав </a:t>
            </a:r>
            <a:r>
              <a:rPr lang="uk-UA" sz="2000" dirty="0" err="1" smtClean="0">
                <a:solidFill>
                  <a:schemeClr val="bg1">
                    <a:lumMod val="85000"/>
                  </a:schemeClr>
                </a:solidFill>
              </a:rPr>
              <a:t>кардіобригаду</a:t>
            </a:r>
            <a:r>
              <a:rPr lang="uk-UA" sz="2000" dirty="0" smtClean="0">
                <a:solidFill>
                  <a:schemeClr val="bg1">
                    <a:lumMod val="85000"/>
                  </a:schemeClr>
                </a:solidFill>
              </a:rPr>
              <a:t> швидкої медичної допомоги.  Діагностовано </a:t>
            </a:r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</a:rPr>
              <a:t>STEMI</a:t>
            </a:r>
            <a:r>
              <a:rPr lang="uk-UA" sz="2000" dirty="0" smtClean="0">
                <a:solidFill>
                  <a:schemeClr val="bg1">
                    <a:lumMod val="85000"/>
                  </a:schemeClr>
                </a:solidFill>
              </a:rPr>
              <a:t>, виконано знеболення промедолом, </a:t>
            </a:r>
            <a:r>
              <a:rPr lang="uk-UA" sz="2000" dirty="0" err="1" smtClean="0">
                <a:solidFill>
                  <a:schemeClr val="bg1">
                    <a:lumMod val="85000"/>
                  </a:schemeClr>
                </a:solidFill>
              </a:rPr>
              <a:t>перорально</a:t>
            </a:r>
            <a:r>
              <a:rPr lang="uk-UA" sz="2000" dirty="0" smtClean="0">
                <a:solidFill>
                  <a:schemeClr val="bg1">
                    <a:lumMod val="85000"/>
                  </a:schemeClr>
                </a:solidFill>
              </a:rPr>
              <a:t> пацієнтові дано розжувати 325 мг аспірину. </a:t>
            </a:r>
            <a:r>
              <a:rPr lang="uk-UA" sz="2000" dirty="0" smtClean="0"/>
              <a:t>Пацієнта </a:t>
            </a:r>
            <a:r>
              <a:rPr lang="uk-UA" sz="2000" dirty="0" err="1" smtClean="0"/>
              <a:t>шпиталізовано</a:t>
            </a:r>
            <a:r>
              <a:rPr lang="uk-UA" sz="2000" dirty="0" smtClean="0"/>
              <a:t>.</a:t>
            </a:r>
          </a:p>
          <a:p>
            <a:pPr algn="just"/>
            <a:endParaRPr lang="uk-UA" sz="2000" dirty="0" smtClean="0"/>
          </a:p>
          <a:p>
            <a:pPr algn="just">
              <a:buFont typeface="Arial" pitchFamily="34" charset="0"/>
              <a:buChar char="•"/>
            </a:pPr>
            <a:r>
              <a:rPr lang="uk-UA" sz="2000" dirty="0" smtClean="0"/>
              <a:t>Під час транспортування і в стаціонарі до </a:t>
            </a:r>
            <a:r>
              <a:rPr lang="uk-UA" sz="2000" dirty="0" err="1" smtClean="0"/>
              <a:t>загрудинного</a:t>
            </a:r>
            <a:r>
              <a:rPr lang="uk-UA" sz="2000" dirty="0" smtClean="0"/>
              <a:t> болю приєднались вищеописані скарги.</a:t>
            </a:r>
            <a:endParaRPr lang="uk-UA" sz="2000" dirty="0"/>
          </a:p>
        </p:txBody>
      </p:sp>
    </p:spTree>
    <p:extLst>
      <p:ext uri="{BB962C8B-B14F-4D97-AF65-F5344CB8AC3E}">
        <p14:creationId xmlns="" xmlns:p14="http://schemas.microsoft.com/office/powerpoint/2010/main" val="534487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7138233" y="357166"/>
            <a:ext cx="15057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rgbClr val="002060"/>
                </a:solidFill>
              </a:rPr>
              <a:t>Пацієнт А.</a:t>
            </a:r>
            <a:endParaRPr lang="uk-UA" sz="2400" dirty="0">
              <a:solidFill>
                <a:srgbClr val="002060"/>
              </a:solidFill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71472" y="1428736"/>
            <a:ext cx="8143932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Загальний стан хворого тяжкий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Хворий дещо загальмований, в ступорі, але свідомість збережена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Акроціаноз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 шкіра волога, холодна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Пульс на променевих артеріях ниткоподібний, ритмічний, ЧСС – 124 на 1 хв.,  АТ – 82/50 мм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рт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ст.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Невелика кількість розсіяних сухих хрипів + ослаблення дихання в базальних відділах легень, ЧД – 24 на 1 хв.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Зі слів хворого останнє сечовипускання було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3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години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тому, при катетеризації сечового міхура кількість отриманої сечі 50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мл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74655" t="31234" r="7324" b="26772"/>
          <a:stretch>
            <a:fillRect/>
          </a:stretch>
        </p:blipFill>
        <p:spPr bwMode="auto">
          <a:xfrm rot="16200000">
            <a:off x="2078944" y="-627970"/>
            <a:ext cx="4865506" cy="8407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54337" t="8287" r="945" b="3825"/>
          <a:stretch>
            <a:fillRect/>
          </a:stretch>
        </p:blipFill>
        <p:spPr bwMode="auto">
          <a:xfrm rot="16200000">
            <a:off x="1380790" y="-1380792"/>
            <a:ext cx="6357957" cy="911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Пряма зі стрілкою 5"/>
          <p:cNvCxnSpPr/>
          <p:nvPr/>
        </p:nvCxnSpPr>
        <p:spPr>
          <a:xfrm flipV="1">
            <a:off x="3000364" y="6143644"/>
            <a:ext cx="571504" cy="500066"/>
          </a:xfrm>
          <a:prstGeom prst="straightConnector1">
            <a:avLst/>
          </a:prstGeom>
          <a:ln w="317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pical 4 Chamber - Trim - Trim">
            <a:hlinkClick r:id="" action="ppaction://media"/>
          </p:cNvPr>
          <p:cNvPicPr>
            <a:picLocks noGrp="1" noChangeAspect="1"/>
          </p:cNvPicPr>
          <p:nvPr>
            <p:ph sz="quarter" idx="1"/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373188"/>
            <a:ext cx="8229600" cy="4629150"/>
          </a:xfr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94320"/>
          </a:xfrm>
        </p:spPr>
        <p:txBody>
          <a:bodyPr/>
          <a:lstStyle/>
          <a:p>
            <a:pPr algn="ctr"/>
            <a:r>
              <a:rPr lang="ru-RU" dirty="0" err="1" smtClean="0"/>
              <a:t>ЕхоКГ</a:t>
            </a:r>
            <a:r>
              <a:rPr lang="ru-RU" dirty="0" smtClean="0"/>
              <a:t> з а</a:t>
            </a:r>
            <a:r>
              <a:rPr lang="uk-UA" dirty="0" err="1" smtClean="0"/>
              <a:t>пікальної</a:t>
            </a:r>
            <a:r>
              <a:rPr lang="uk-UA" dirty="0" smtClean="0"/>
              <a:t> позиції, норма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51879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Диагноз за одну секунду - Trim - Trim">
            <a:hlinkClick r:id="" action="ppaction://media"/>
          </p:cNvPr>
          <p:cNvPicPr>
            <a:picLocks noGrp="1" noChangeAspect="1"/>
          </p:cNvPicPr>
          <p:nvPr>
            <p:ph sz="quarter" idx="1"/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373188"/>
            <a:ext cx="8229600" cy="4629150"/>
          </a:xfr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9432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ЕхоКГ</a:t>
            </a:r>
            <a:r>
              <a:rPr lang="ru-RU" dirty="0" smtClean="0"/>
              <a:t> з а</a:t>
            </a:r>
            <a:r>
              <a:rPr lang="uk-UA" dirty="0" err="1" smtClean="0"/>
              <a:t>пікальної</a:t>
            </a:r>
            <a:r>
              <a:rPr lang="uk-UA" dirty="0" smtClean="0"/>
              <a:t> позиції, гіпокінез перетинки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5070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890" t="8287" r="35201" b="3187"/>
          <a:stretch>
            <a:fillRect/>
          </a:stretch>
        </p:blipFill>
        <p:spPr bwMode="auto">
          <a:xfrm rot="16200000">
            <a:off x="1338589" y="-147949"/>
            <a:ext cx="6858025" cy="7153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" name="Пряма сполучна лінія 3"/>
          <p:cNvCxnSpPr/>
          <p:nvPr/>
        </p:nvCxnSpPr>
        <p:spPr>
          <a:xfrm>
            <a:off x="1428728" y="0"/>
            <a:ext cx="2143140" cy="1142984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 сполучна лінія 4"/>
          <p:cNvCxnSpPr/>
          <p:nvPr/>
        </p:nvCxnSpPr>
        <p:spPr>
          <a:xfrm>
            <a:off x="5929322" y="-24"/>
            <a:ext cx="2143140" cy="1142984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 сполучна лінія 6"/>
          <p:cNvCxnSpPr/>
          <p:nvPr/>
        </p:nvCxnSpPr>
        <p:spPr>
          <a:xfrm flipV="1">
            <a:off x="1357290" y="0"/>
            <a:ext cx="2214578" cy="1142984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 сполучна лінія 7"/>
          <p:cNvCxnSpPr/>
          <p:nvPr/>
        </p:nvCxnSpPr>
        <p:spPr>
          <a:xfrm flipV="1">
            <a:off x="5857884" y="-24"/>
            <a:ext cx="2214578" cy="1142984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7138233" y="357166"/>
            <a:ext cx="15057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rgbClr val="002060"/>
                </a:solidFill>
              </a:rPr>
              <a:t>Пацієнт А.</a:t>
            </a:r>
            <a:endParaRPr lang="uk-UA" sz="2400" dirty="0">
              <a:solidFill>
                <a:srgbClr val="002060"/>
              </a:solidFill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785786" y="1285860"/>
            <a:ext cx="78581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dirty="0" smtClean="0">
                <a:ea typeface="Calibri" pitchFamily="34" charset="0"/>
                <a:cs typeface="Times New Roman" pitchFamily="18" charset="0"/>
              </a:rPr>
              <a:t>На протязі 1 год.  пацієнту виконувалась </a:t>
            </a:r>
            <a:r>
              <a:rPr lang="uk-UA" dirty="0" err="1" smtClean="0">
                <a:ea typeface="Calibri" pitchFamily="34" charset="0"/>
                <a:cs typeface="Times New Roman" pitchFamily="18" charset="0"/>
              </a:rPr>
              <a:t>інфузія</a:t>
            </a:r>
            <a:r>
              <a:rPr lang="uk-UA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uk-UA" dirty="0" err="1" smtClean="0">
                <a:ea typeface="Calibri" pitchFamily="34" charset="0"/>
                <a:cs typeface="Times New Roman" pitchFamily="18" charset="0"/>
              </a:rPr>
              <a:t>добутаміну</a:t>
            </a:r>
            <a:r>
              <a:rPr lang="uk-UA" dirty="0" smtClean="0">
                <a:ea typeface="Calibri" pitchFamily="34" charset="0"/>
                <a:cs typeface="Times New Roman" pitchFamily="18" charset="0"/>
              </a:rPr>
              <a:t>, після стабілізації гемодинаміки на рівні : АТ – 102/74 мм </a:t>
            </a:r>
            <a:r>
              <a:rPr lang="uk-UA" dirty="0" err="1" smtClean="0">
                <a:ea typeface="Calibri" pitchFamily="34" charset="0"/>
                <a:cs typeface="Times New Roman" pitchFamily="18" charset="0"/>
              </a:rPr>
              <a:t>рт</a:t>
            </a:r>
            <a:r>
              <a:rPr lang="uk-UA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uk-UA" dirty="0" err="1" smtClean="0">
                <a:ea typeface="Calibri" pitchFamily="34" charset="0"/>
                <a:cs typeface="Times New Roman" pitchFamily="18" charset="0"/>
              </a:rPr>
              <a:t>ст</a:t>
            </a:r>
            <a:r>
              <a:rPr lang="uk-UA" dirty="0" smtClean="0">
                <a:ea typeface="Calibri" pitchFamily="34" charset="0"/>
                <a:cs typeface="Times New Roman" pitchFamily="18" charset="0"/>
              </a:rPr>
              <a:t>  та ЧСС – 102  на 1 хв. пацієнту була виконана </a:t>
            </a:r>
            <a:r>
              <a:rPr lang="uk-UA" dirty="0" err="1" smtClean="0">
                <a:ea typeface="Calibri" pitchFamily="34" charset="0"/>
                <a:cs typeface="Times New Roman" pitchFamily="18" charset="0"/>
              </a:rPr>
              <a:t>коронароангіографія</a:t>
            </a:r>
            <a:r>
              <a:rPr lang="uk-UA" dirty="0" smtClean="0">
                <a:ea typeface="Calibri" pitchFamily="34" charset="0"/>
                <a:cs typeface="Times New Roman" pitchFamily="18" charset="0"/>
              </a:rPr>
              <a:t> (</a:t>
            </a:r>
            <a:r>
              <a:rPr lang="uk-UA" dirty="0" err="1" smtClean="0">
                <a:ea typeface="Calibri" pitchFamily="34" charset="0"/>
                <a:cs typeface="Times New Roman" pitchFamily="18" charset="0"/>
              </a:rPr>
              <a:t>субтотальний</a:t>
            </a:r>
            <a:r>
              <a:rPr lang="uk-UA" dirty="0" smtClean="0">
                <a:ea typeface="Calibri" pitchFamily="34" charset="0"/>
                <a:cs typeface="Times New Roman" pitchFamily="18" charset="0"/>
              </a:rPr>
              <a:t> стеноз </a:t>
            </a:r>
            <a:r>
              <a:rPr lang="uk-UA" dirty="0" smtClean="0"/>
              <a:t>проксимальної третини ПМШГ ЛКА </a:t>
            </a:r>
            <a:r>
              <a:rPr lang="uk-UA" dirty="0" smtClean="0">
                <a:ea typeface="Calibri" pitchFamily="34" charset="0"/>
                <a:cs typeface="Times New Roman" pitchFamily="18" charset="0"/>
              </a:rPr>
              <a:t>з наступним </a:t>
            </a:r>
            <a:r>
              <a:rPr lang="uk-UA" dirty="0" err="1" smtClean="0">
                <a:ea typeface="Calibri" pitchFamily="34" charset="0"/>
                <a:cs typeface="Times New Roman" pitchFamily="18" charset="0"/>
              </a:rPr>
              <a:t>стентуванням</a:t>
            </a:r>
            <a:r>
              <a:rPr lang="uk-UA" dirty="0" smtClean="0">
                <a:ea typeface="Calibri" pitchFamily="34" charset="0"/>
                <a:cs typeface="Times New Roman" pitchFamily="18" charset="0"/>
              </a:rPr>
              <a:t>)</a:t>
            </a:r>
          </a:p>
        </p:txBody>
      </p:sp>
      <p:pic>
        <p:nvPicPr>
          <p:cNvPr id="29700" name="Picture 4" descr="Безымянный17"/>
          <p:cNvPicPr>
            <a:picLocks noChangeAspect="1" noChangeArrowheads="1"/>
          </p:cNvPicPr>
          <p:nvPr/>
        </p:nvPicPr>
        <p:blipFill>
          <a:blip r:embed="rId2"/>
          <a:srcRect l="21417" t="9544" r="22677" b="9544"/>
          <a:stretch>
            <a:fillRect/>
          </a:stretch>
        </p:blipFill>
        <p:spPr bwMode="auto">
          <a:xfrm>
            <a:off x="785786" y="2731621"/>
            <a:ext cx="3571900" cy="3412023"/>
          </a:xfrm>
          <a:prstGeom prst="rect">
            <a:avLst/>
          </a:prstGeom>
          <a:noFill/>
        </p:spPr>
      </p:pic>
      <p:pic>
        <p:nvPicPr>
          <p:cNvPr id="29702" name="Picture 6" descr="https://clinic.gov.ua/wp-content/uploads/arterii3.jpg"/>
          <p:cNvPicPr>
            <a:picLocks noChangeAspect="1" noChangeArrowheads="1"/>
          </p:cNvPicPr>
          <p:nvPr/>
        </p:nvPicPr>
        <p:blipFill>
          <a:blip r:embed="rId3"/>
          <a:srcRect l="21417" t="7521" r="22677" b="9402"/>
          <a:stretch>
            <a:fillRect/>
          </a:stretch>
        </p:blipFill>
        <p:spPr bwMode="auto">
          <a:xfrm>
            <a:off x="4714876" y="2729289"/>
            <a:ext cx="3357586" cy="33429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1285852" y="2857496"/>
            <a:ext cx="69294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5400" dirty="0" smtClean="0">
                <a:solidFill>
                  <a:srgbClr val="002060"/>
                </a:solidFill>
              </a:rPr>
              <a:t>Наступний пацієнт </a:t>
            </a:r>
            <a:endParaRPr lang="uk-UA" sz="5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>
          <a:xfrm>
            <a:off x="714348" y="1500174"/>
            <a:ext cx="7786742" cy="4214842"/>
          </a:xfrm>
        </p:spPr>
        <p:txBody>
          <a:bodyPr>
            <a:normAutofit fontScale="92500" lnSpcReduction="10000"/>
          </a:bodyPr>
          <a:lstStyle/>
          <a:p>
            <a:r>
              <a:rPr lang="uk-UA" dirty="0" smtClean="0"/>
              <a:t>Йдучи до зупинки суспільного транспорту Ви побачили невеликий натовп людей і почули викрики </a:t>
            </a:r>
            <a:r>
              <a:rPr lang="uk-UA" dirty="0" err="1" smtClean="0"/>
              <a:t>“допоможіть</a:t>
            </a:r>
            <a:r>
              <a:rPr lang="uk-UA" dirty="0" smtClean="0"/>
              <a:t>, помирає!!!”</a:t>
            </a:r>
          </a:p>
          <a:p>
            <a:r>
              <a:rPr lang="uk-UA" dirty="0" smtClean="0"/>
              <a:t>Пробравшись скрізь натовп, Ви бачите охайно одягненого літнього чоловіка, розпростертого на асфальті лицем догори, без ознак життя.</a:t>
            </a:r>
          </a:p>
          <a:p>
            <a:r>
              <a:rPr lang="uk-UA" dirty="0" smtClean="0"/>
              <a:t>Лице бліде, не перекошене.</a:t>
            </a:r>
          </a:p>
          <a:p>
            <a:r>
              <a:rPr lang="uk-UA" dirty="0" err="1" smtClean="0"/>
              <a:t>Пульса</a:t>
            </a:r>
            <a:r>
              <a:rPr lang="uk-UA" dirty="0" smtClean="0"/>
              <a:t> на сонних артеріях ви не визначаєте. </a:t>
            </a:r>
          </a:p>
          <a:p>
            <a:r>
              <a:rPr lang="uk-UA" dirty="0" smtClean="0"/>
              <a:t>Реакція зіниць на світло жвава.</a:t>
            </a:r>
          </a:p>
          <a:p>
            <a:r>
              <a:rPr lang="uk-UA" dirty="0" smtClean="0"/>
              <a:t>Спитавши у оточуючих, як все відбувалось – отримуєте відповідь: </a:t>
            </a:r>
            <a:r>
              <a:rPr lang="uk-UA" dirty="0" err="1" smtClean="0"/>
              <a:t>“Йшов</a:t>
            </a:r>
            <a:r>
              <a:rPr lang="uk-UA" dirty="0" smtClean="0"/>
              <a:t>, захитався й </a:t>
            </a:r>
            <a:r>
              <a:rPr lang="uk-UA" dirty="0" err="1" smtClean="0"/>
              <a:t>обм´як</a:t>
            </a:r>
            <a:r>
              <a:rPr lang="uk-UA" dirty="0" smtClean="0"/>
              <a:t>, хвилини 2 </a:t>
            </a:r>
            <a:r>
              <a:rPr lang="uk-UA" dirty="0" err="1" smtClean="0"/>
              <a:t>тому”</a:t>
            </a:r>
            <a:endParaRPr lang="uk-UA" dirty="0" smtClean="0"/>
          </a:p>
          <a:p>
            <a:endParaRPr lang="uk-UA" dirty="0" smtClean="0"/>
          </a:p>
        </p:txBody>
      </p:sp>
      <p:sp>
        <p:nvSpPr>
          <p:cNvPr id="4" name="Прямокутник 3"/>
          <p:cNvSpPr/>
          <p:nvPr/>
        </p:nvSpPr>
        <p:spPr>
          <a:xfrm>
            <a:off x="5500695" y="571480"/>
            <a:ext cx="31432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solidFill>
                  <a:srgbClr val="002060"/>
                </a:solidFill>
              </a:rPr>
              <a:t>Пацієнт Б., 72 роки</a:t>
            </a:r>
            <a:endParaRPr lang="uk-UA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285728"/>
            <a:ext cx="1209658" cy="7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1214422"/>
            <a:ext cx="6738956" cy="5030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Пряма зі стрілкою 8"/>
          <p:cNvCxnSpPr/>
          <p:nvPr/>
        </p:nvCxnSpPr>
        <p:spPr>
          <a:xfrm rot="5400000">
            <a:off x="7143768" y="2000240"/>
            <a:ext cx="285752" cy="285752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 зі стрілкою 10"/>
          <p:cNvCxnSpPr/>
          <p:nvPr/>
        </p:nvCxnSpPr>
        <p:spPr>
          <a:xfrm rot="5400000">
            <a:off x="7000892" y="2214554"/>
            <a:ext cx="642942" cy="214314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>
          <a:xfrm>
            <a:off x="714348" y="1500174"/>
            <a:ext cx="7786742" cy="4214842"/>
          </a:xfrm>
        </p:spPr>
        <p:txBody>
          <a:bodyPr>
            <a:normAutofit/>
          </a:bodyPr>
          <a:lstStyle/>
          <a:p>
            <a:r>
              <a:rPr lang="uk-UA" dirty="0" smtClean="0"/>
              <a:t>Дихальні шляхи вільні</a:t>
            </a:r>
          </a:p>
          <a:p>
            <a:r>
              <a:rPr lang="uk-UA" dirty="0" smtClean="0"/>
              <a:t>СЛР 30:2 виконано на протязі 1 хвилини</a:t>
            </a:r>
          </a:p>
          <a:p>
            <a:r>
              <a:rPr lang="uk-UA" dirty="0" smtClean="0"/>
              <a:t>Спонтанне дихання не відновилося</a:t>
            </a:r>
          </a:p>
          <a:p>
            <a:r>
              <a:rPr lang="uk-UA" dirty="0" err="1" smtClean="0"/>
              <a:t>АЗД</a:t>
            </a:r>
            <a:r>
              <a:rPr lang="uk-UA" dirty="0" smtClean="0"/>
              <a:t> (автоматичний зовнішній дефібрилятор) недоступний</a:t>
            </a:r>
          </a:p>
          <a:p>
            <a:r>
              <a:rPr lang="uk-UA" dirty="0" smtClean="0">
                <a:solidFill>
                  <a:srgbClr val="002060"/>
                </a:solidFill>
              </a:rPr>
              <a:t>Потрібно продовжувати СЛР 30:2 до приїзду </a:t>
            </a:r>
            <a:r>
              <a:rPr lang="uk-UA" dirty="0" err="1" smtClean="0">
                <a:solidFill>
                  <a:srgbClr val="002060"/>
                </a:solidFill>
              </a:rPr>
              <a:t>“швидкої</a:t>
            </a:r>
            <a:r>
              <a:rPr lang="uk-UA" dirty="0" smtClean="0">
                <a:solidFill>
                  <a:srgbClr val="002060"/>
                </a:solidFill>
              </a:rPr>
              <a:t> </a:t>
            </a:r>
            <a:r>
              <a:rPr lang="uk-UA" dirty="0" err="1" smtClean="0">
                <a:solidFill>
                  <a:srgbClr val="002060"/>
                </a:solidFill>
              </a:rPr>
              <a:t>допомоги”</a:t>
            </a:r>
            <a:r>
              <a:rPr lang="uk-UA" dirty="0" smtClean="0">
                <a:solidFill>
                  <a:srgbClr val="002060"/>
                </a:solidFill>
              </a:rPr>
              <a:t> або до моменту, коли людина відриє очі, зробить вдих, почне рухатися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1285852" y="2857496"/>
            <a:ext cx="69294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5400" dirty="0" smtClean="0">
                <a:solidFill>
                  <a:srgbClr val="002060"/>
                </a:solidFill>
              </a:rPr>
              <a:t>Наступний пацієнт </a:t>
            </a:r>
            <a:endParaRPr lang="uk-UA" sz="5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>
          <a:xfrm>
            <a:off x="714348" y="1500174"/>
            <a:ext cx="7786742" cy="4000528"/>
          </a:xfrm>
        </p:spPr>
        <p:txBody>
          <a:bodyPr>
            <a:normAutofit/>
          </a:bodyPr>
          <a:lstStyle/>
          <a:p>
            <a:r>
              <a:rPr lang="uk-UA" dirty="0" smtClean="0"/>
              <a:t>Йдучи по коридору терапевтичного відділення ви почули звук падаючого тіла у палаті номер 5.</a:t>
            </a:r>
          </a:p>
          <a:p>
            <a:r>
              <a:rPr lang="uk-UA" dirty="0" smtClean="0"/>
              <a:t>Вбігши до палати, ви бачите пацієнта В., розпростертого горілиць у неприродній позі.</a:t>
            </a:r>
          </a:p>
          <a:p>
            <a:r>
              <a:rPr lang="uk-UA" dirty="0" smtClean="0"/>
              <a:t>На питання </a:t>
            </a:r>
            <a:r>
              <a:rPr lang="uk-UA" dirty="0" err="1" smtClean="0"/>
              <a:t>“Що</a:t>
            </a:r>
            <a:r>
              <a:rPr lang="uk-UA" dirty="0" smtClean="0"/>
              <a:t> трапилось?” Ви не чуєте відповіді. </a:t>
            </a:r>
          </a:p>
          <a:p>
            <a:r>
              <a:rPr lang="uk-UA" dirty="0" smtClean="0"/>
              <a:t>Лице пацієнта бліде, не перекошене.</a:t>
            </a:r>
          </a:p>
          <a:p>
            <a:r>
              <a:rPr lang="uk-UA" dirty="0" err="1" smtClean="0"/>
              <a:t>Пульса</a:t>
            </a:r>
            <a:r>
              <a:rPr lang="uk-UA" dirty="0" smtClean="0"/>
              <a:t> на сонних артеріях ви не визначаєте. </a:t>
            </a:r>
          </a:p>
          <a:p>
            <a:r>
              <a:rPr lang="uk-UA" dirty="0" smtClean="0"/>
              <a:t>Реакція зіниць на світло жвава</a:t>
            </a:r>
          </a:p>
        </p:txBody>
      </p:sp>
      <p:sp>
        <p:nvSpPr>
          <p:cNvPr id="5" name="Прямокутник 4"/>
          <p:cNvSpPr/>
          <p:nvPr/>
        </p:nvSpPr>
        <p:spPr>
          <a:xfrm>
            <a:off x="5857885" y="571480"/>
            <a:ext cx="27860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rgbClr val="002060"/>
                </a:solidFill>
              </a:rPr>
              <a:t>Пацієнт В., 67 років</a:t>
            </a:r>
            <a:endParaRPr lang="uk-UA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1131" y="142852"/>
            <a:ext cx="8870025" cy="6500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Пряма зі стрілкою 7"/>
          <p:cNvCxnSpPr/>
          <p:nvPr/>
        </p:nvCxnSpPr>
        <p:spPr>
          <a:xfrm rot="5400000">
            <a:off x="785786" y="2070884"/>
            <a:ext cx="285752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 зі стрілкою 8"/>
          <p:cNvCxnSpPr/>
          <p:nvPr/>
        </p:nvCxnSpPr>
        <p:spPr>
          <a:xfrm rot="5400000">
            <a:off x="965175" y="2750339"/>
            <a:ext cx="213520" cy="794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 зі стрілкою 10"/>
          <p:cNvCxnSpPr/>
          <p:nvPr/>
        </p:nvCxnSpPr>
        <p:spPr>
          <a:xfrm rot="5400000">
            <a:off x="1242986" y="4714090"/>
            <a:ext cx="285752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 зі стрілкою 17"/>
          <p:cNvCxnSpPr/>
          <p:nvPr/>
        </p:nvCxnSpPr>
        <p:spPr>
          <a:xfrm rot="5400000">
            <a:off x="1117575" y="3536157"/>
            <a:ext cx="213520" cy="794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Виноска зі стрілкою донизу 18"/>
          <p:cNvSpPr/>
          <p:nvPr/>
        </p:nvSpPr>
        <p:spPr>
          <a:xfrm>
            <a:off x="3500430" y="4857760"/>
            <a:ext cx="2000264" cy="1357322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В залежності від ритму серця</a:t>
            </a:r>
            <a:endParaRPr lang="uk-UA" dirty="0"/>
          </a:p>
        </p:txBody>
      </p:sp>
      <p:sp>
        <p:nvSpPr>
          <p:cNvPr id="20" name="Прямокутник 19"/>
          <p:cNvSpPr/>
          <p:nvPr/>
        </p:nvSpPr>
        <p:spPr>
          <a:xfrm>
            <a:off x="7709737" y="142852"/>
            <a:ext cx="13628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rgbClr val="002060"/>
                </a:solidFill>
              </a:rPr>
              <a:t>Пацієнт В</a:t>
            </a:r>
            <a:r>
              <a:rPr lang="uk-UA" sz="2400" dirty="0" smtClean="0">
                <a:solidFill>
                  <a:srgbClr val="002060"/>
                </a:solidFill>
              </a:rPr>
              <a:t>.</a:t>
            </a:r>
            <a:endParaRPr lang="uk-UA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Пацієнт В., ЕКГ</a:t>
            </a:r>
            <a:endParaRPr lang="uk-UA" dirty="0"/>
          </a:p>
        </p:txBody>
      </p:sp>
      <p:pic>
        <p:nvPicPr>
          <p:cNvPr id="1026" name="Picture 2" descr="Фибрилляция желудочков: алгоритм действий | КлинКейсКвест"/>
          <p:cNvPicPr>
            <a:picLocks noChangeAspect="1" noChangeArrowheads="1"/>
          </p:cNvPicPr>
          <p:nvPr/>
        </p:nvPicPr>
        <p:blipFill>
          <a:blip r:embed="rId2"/>
          <a:srcRect t="30392" b="34584"/>
          <a:stretch>
            <a:fillRect/>
          </a:stretch>
        </p:blipFill>
        <p:spPr bwMode="auto">
          <a:xfrm>
            <a:off x="610917" y="2714621"/>
            <a:ext cx="8104487" cy="15976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t="5952"/>
          <a:stretch>
            <a:fillRect/>
          </a:stretch>
        </p:blipFill>
        <p:spPr bwMode="auto">
          <a:xfrm>
            <a:off x="928662" y="282971"/>
            <a:ext cx="6929486" cy="193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 t="595" b="595"/>
          <a:stretch>
            <a:fillRect/>
          </a:stretch>
        </p:blipFill>
        <p:spPr bwMode="auto">
          <a:xfrm>
            <a:off x="714348" y="1956865"/>
            <a:ext cx="7143800" cy="4658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Пряма сполучна лінія 6"/>
          <p:cNvCxnSpPr/>
          <p:nvPr/>
        </p:nvCxnSpPr>
        <p:spPr>
          <a:xfrm rot="5400000" flipH="1" flipV="1">
            <a:off x="4429124" y="1928802"/>
            <a:ext cx="71438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кутник 9"/>
          <p:cNvSpPr/>
          <p:nvPr/>
        </p:nvSpPr>
        <p:spPr>
          <a:xfrm>
            <a:off x="7566861" y="71414"/>
            <a:ext cx="15057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rgbClr val="002060"/>
                </a:solidFill>
              </a:rPr>
              <a:t>Пацієнт В.</a:t>
            </a:r>
            <a:endParaRPr lang="uk-UA" sz="2000" dirty="0">
              <a:solidFill>
                <a:srgbClr val="002060"/>
              </a:solidFill>
            </a:endParaRPr>
          </a:p>
        </p:txBody>
      </p:sp>
      <p:cxnSp>
        <p:nvCxnSpPr>
          <p:cNvPr id="8" name="Пряма зі стрілкою 7"/>
          <p:cNvCxnSpPr/>
          <p:nvPr/>
        </p:nvCxnSpPr>
        <p:spPr>
          <a:xfrm>
            <a:off x="1571604" y="1857364"/>
            <a:ext cx="357190" cy="285752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94320"/>
          </a:xfrm>
        </p:spPr>
        <p:txBody>
          <a:bodyPr/>
          <a:lstStyle/>
          <a:p>
            <a:pPr algn="ctr"/>
            <a:r>
              <a:rPr lang="uk-UA" dirty="0" err="1" smtClean="0"/>
              <a:t>Дефибріляція</a:t>
            </a:r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109" y="1484784"/>
            <a:ext cx="7479782" cy="436071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552606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>
          <a:xfrm>
            <a:off x="714348" y="1785926"/>
            <a:ext cx="7786742" cy="3214710"/>
          </a:xfrm>
        </p:spPr>
        <p:txBody>
          <a:bodyPr>
            <a:normAutofit/>
          </a:bodyPr>
          <a:lstStyle/>
          <a:p>
            <a:r>
              <a:rPr lang="uk-UA" dirty="0" smtClean="0"/>
              <a:t>Після першого розряду </a:t>
            </a:r>
            <a:r>
              <a:rPr lang="uk-UA" dirty="0" err="1" smtClean="0"/>
              <a:t>дефибрілятора</a:t>
            </a:r>
            <a:r>
              <a:rPr lang="uk-UA" dirty="0" smtClean="0"/>
              <a:t> ритм пацієнта не відновився </a:t>
            </a:r>
          </a:p>
          <a:p>
            <a:r>
              <a:rPr lang="uk-UA" dirty="0" smtClean="0"/>
              <a:t>Виконано 2-ий розряд </a:t>
            </a:r>
            <a:r>
              <a:rPr lang="uk-UA" dirty="0" err="1" smtClean="0"/>
              <a:t>дефибрілятора</a:t>
            </a:r>
            <a:r>
              <a:rPr lang="uk-UA" dirty="0" smtClean="0"/>
              <a:t> 360 Дж ( перший розряд був 200 Дж)</a:t>
            </a:r>
          </a:p>
          <a:p>
            <a:r>
              <a:rPr lang="uk-UA" dirty="0" smtClean="0"/>
              <a:t>Пацієнт глибоко вдихнув і розплющив очі</a:t>
            </a:r>
          </a:p>
          <a:p>
            <a:r>
              <a:rPr lang="uk-UA" dirty="0" smtClean="0"/>
              <a:t>На ЕКГ-моніторі – </a:t>
            </a:r>
            <a:r>
              <a:rPr lang="uk-UA" dirty="0" err="1" smtClean="0"/>
              <a:t>синусова</a:t>
            </a:r>
            <a:r>
              <a:rPr lang="uk-UA" dirty="0" smtClean="0"/>
              <a:t> тахікардія з частою </a:t>
            </a:r>
            <a:r>
              <a:rPr lang="uk-UA" dirty="0" err="1" smtClean="0"/>
              <a:t>шлуночковою</a:t>
            </a:r>
            <a:r>
              <a:rPr lang="uk-UA" dirty="0" smtClean="0"/>
              <a:t> екстрасистолією</a:t>
            </a:r>
          </a:p>
        </p:txBody>
      </p:sp>
      <p:sp>
        <p:nvSpPr>
          <p:cNvPr id="5" name="Прямокутник 4"/>
          <p:cNvSpPr/>
          <p:nvPr/>
        </p:nvSpPr>
        <p:spPr>
          <a:xfrm>
            <a:off x="7138233" y="571480"/>
            <a:ext cx="15057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rgbClr val="002060"/>
                </a:solidFill>
              </a:rPr>
              <a:t>Пацієнт В.</a:t>
            </a:r>
            <a:endParaRPr lang="uk-UA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88224" y="1484784"/>
            <a:ext cx="2160240" cy="3240360"/>
          </a:xfrm>
        </p:spPr>
        <p:txBody>
          <a:bodyPr>
            <a:normAutofit fontScale="90000"/>
          </a:bodyPr>
          <a:lstStyle/>
          <a:p>
            <a:r>
              <a:rPr lang="uk-UA" sz="2700" dirty="0" err="1"/>
              <a:t>синусова</a:t>
            </a:r>
            <a:r>
              <a:rPr lang="uk-UA" sz="2700" dirty="0"/>
              <a:t> </a:t>
            </a:r>
            <a:r>
              <a:rPr lang="uk-UA" sz="2700" dirty="0" smtClean="0"/>
              <a:t/>
            </a:r>
            <a:br>
              <a:rPr lang="uk-UA" sz="2700" dirty="0" smtClean="0"/>
            </a:br>
            <a:r>
              <a:rPr lang="uk-UA" sz="2700" dirty="0" smtClean="0"/>
              <a:t>тахікардія </a:t>
            </a:r>
            <a:br>
              <a:rPr lang="uk-UA" sz="2700" dirty="0" smtClean="0"/>
            </a:br>
            <a:r>
              <a:rPr lang="uk-UA" sz="2700" dirty="0" smtClean="0"/>
              <a:t/>
            </a:r>
            <a:br>
              <a:rPr lang="uk-UA" sz="2700" dirty="0" smtClean="0"/>
            </a:br>
            <a:r>
              <a:rPr lang="uk-UA" sz="2700" dirty="0" smtClean="0"/>
              <a:t>з </a:t>
            </a:r>
            <a:r>
              <a:rPr lang="uk-UA" sz="2700" dirty="0"/>
              <a:t>частою </a:t>
            </a:r>
            <a:r>
              <a:rPr lang="uk-UA" sz="2700" dirty="0" err="1"/>
              <a:t>шлуночковою</a:t>
            </a:r>
            <a:r>
              <a:rPr lang="uk-UA" sz="2700" dirty="0"/>
              <a:t> </a:t>
            </a:r>
            <a:r>
              <a:rPr lang="uk-UA" sz="2700" dirty="0" smtClean="0"/>
              <a:t>екстра-асистолією</a:t>
            </a:r>
            <a:r>
              <a:rPr lang="uk-UA" dirty="0"/>
              <a:t/>
            </a:r>
            <a:br>
              <a:rPr lang="uk-UA" dirty="0"/>
            </a:br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04" y="0"/>
            <a:ext cx="6211380" cy="68475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462691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630" y="1214422"/>
            <a:ext cx="8110336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кутник 4"/>
          <p:cNvSpPr/>
          <p:nvPr/>
        </p:nvSpPr>
        <p:spPr>
          <a:xfrm>
            <a:off x="7352547" y="142852"/>
            <a:ext cx="15057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rgbClr val="002060"/>
                </a:solidFill>
              </a:rPr>
              <a:t>Пацієнт В.</a:t>
            </a:r>
            <a:endParaRPr lang="uk-UA" sz="2400" dirty="0">
              <a:solidFill>
                <a:srgbClr val="002060"/>
              </a:solidFill>
            </a:endParaRPr>
          </a:p>
        </p:txBody>
      </p:sp>
      <p:cxnSp>
        <p:nvCxnSpPr>
          <p:cNvPr id="6" name="Пряма зі стрілкою 5"/>
          <p:cNvCxnSpPr/>
          <p:nvPr/>
        </p:nvCxnSpPr>
        <p:spPr>
          <a:xfrm>
            <a:off x="1643042" y="3571876"/>
            <a:ext cx="428628" cy="142876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ихідна">
  <a:themeElements>
    <a:clrScheme name="Вихідна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Вихідна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Вихідна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1005</TotalTime>
  <Words>770</Words>
  <Application>Microsoft Office PowerPoint</Application>
  <PresentationFormat>Екран (4:3)</PresentationFormat>
  <Paragraphs>122</Paragraphs>
  <Slides>27</Slides>
  <Notes>5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27</vt:i4>
      </vt:variant>
    </vt:vector>
  </HeadingPairs>
  <TitlesOfParts>
    <vt:vector size="28" baseType="lpstr">
      <vt:lpstr>Вихідна</vt:lpstr>
      <vt:lpstr>Алгоритм надання допомоги пацієнтові з кардіогенним шоком, раптовою зупинкою кровообігу та раптовою серцевою смертю</vt:lpstr>
      <vt:lpstr>Слайд 2</vt:lpstr>
      <vt:lpstr>Слайд 3</vt:lpstr>
      <vt:lpstr>STEMI</vt:lpstr>
      <vt:lpstr>Локалізація інфаркта</vt:lpstr>
      <vt:lpstr>Слайд 6</vt:lpstr>
      <vt:lpstr>Слайд 7</vt:lpstr>
      <vt:lpstr>Слайд 8</vt:lpstr>
      <vt:lpstr>Слайд 9</vt:lpstr>
      <vt:lpstr>Слайд 10</vt:lpstr>
      <vt:lpstr>ЕхоКГ з апікальної позиції, норма</vt:lpstr>
      <vt:lpstr>ЕхоКГ з апікальної позиції, гіпокінез перетинки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Пацієнт В., ЕКГ</vt:lpstr>
      <vt:lpstr>Слайд 23</vt:lpstr>
      <vt:lpstr>Дефибріляція</vt:lpstr>
      <vt:lpstr>Слайд 25</vt:lpstr>
      <vt:lpstr>синусова  тахікардія   з частою шлуночковою екстра-асистолією 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Алгоритм курації пацієнта з підозрою на гострий перикардит та/чи тампонадою серця</dc:title>
  <dc:creator>e130871pmm</dc:creator>
  <cp:lastModifiedBy>e130871pmm</cp:lastModifiedBy>
  <cp:revision>73</cp:revision>
  <dcterms:created xsi:type="dcterms:W3CDTF">2023-06-30T06:17:17Z</dcterms:created>
  <dcterms:modified xsi:type="dcterms:W3CDTF">2024-01-10T11:17:58Z</dcterms:modified>
</cp:coreProperties>
</file>