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464652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64652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64652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2926" y="2229357"/>
            <a:ext cx="3618229" cy="3872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64652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580" y="6353936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906">
            <a:solidFill>
              <a:srgbClr val="9FB8C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580" y="114338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906">
            <a:solidFill>
              <a:srgbClr val="9FB8C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54151" y="6432041"/>
            <a:ext cx="120650" cy="191770"/>
          </a:xfrm>
          <a:custGeom>
            <a:avLst/>
            <a:gdLst/>
            <a:ahLst/>
            <a:cxnLst/>
            <a:rect l="l" t="t" r="r" b="b"/>
            <a:pathLst>
              <a:path w="120650" h="191770">
                <a:moveTo>
                  <a:pt x="0" y="0"/>
                </a:moveTo>
                <a:lnTo>
                  <a:pt x="0" y="191262"/>
                </a:lnTo>
                <a:lnTo>
                  <a:pt x="120396" y="95631"/>
                </a:lnTo>
                <a:lnTo>
                  <a:pt x="0" y="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190754"/>
            <a:ext cx="4876165" cy="908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464652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269124"/>
            <a:ext cx="7989570" cy="1684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255" y="3648455"/>
            <a:ext cx="7315200" cy="1280160"/>
          </a:xfrm>
          <a:custGeom>
            <a:avLst/>
            <a:gdLst/>
            <a:ahLst/>
            <a:cxnLst/>
            <a:rect l="l" t="t" r="r" b="b"/>
            <a:pathLst>
              <a:path w="7315200" h="1280160">
                <a:moveTo>
                  <a:pt x="0" y="0"/>
                </a:moveTo>
                <a:lnTo>
                  <a:pt x="7315200" y="0"/>
                </a:lnTo>
                <a:lnTo>
                  <a:pt x="7315200" y="1280160"/>
                </a:lnTo>
                <a:lnTo>
                  <a:pt x="0" y="1280160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5048250"/>
            <a:ext cx="7315200" cy="685800"/>
          </a:xfrm>
          <a:custGeom>
            <a:avLst/>
            <a:gdLst/>
            <a:ahLst/>
            <a:cxnLst/>
            <a:rect l="l" t="t" r="r" b="b"/>
            <a:pathLst>
              <a:path w="7315200" h="685800">
                <a:moveTo>
                  <a:pt x="0" y="0"/>
                </a:moveTo>
                <a:lnTo>
                  <a:pt x="7315200" y="0"/>
                </a:lnTo>
                <a:lnTo>
                  <a:pt x="73152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5" y="3648455"/>
            <a:ext cx="228600" cy="1280160"/>
          </a:xfrm>
          <a:custGeom>
            <a:avLst/>
            <a:gdLst/>
            <a:ahLst/>
            <a:cxnLst/>
            <a:rect l="l" t="t" r="r" b="b"/>
            <a:pathLst>
              <a:path w="228600" h="1280160">
                <a:moveTo>
                  <a:pt x="228600" y="0"/>
                </a:moveTo>
                <a:lnTo>
                  <a:pt x="0" y="0"/>
                </a:lnTo>
                <a:lnTo>
                  <a:pt x="0" y="1280160"/>
                </a:lnTo>
                <a:lnTo>
                  <a:pt x="228600" y="1280160"/>
                </a:lnTo>
                <a:lnTo>
                  <a:pt x="228600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400" y="5048250"/>
            <a:ext cx="228600" cy="685800"/>
          </a:xfrm>
          <a:custGeom>
            <a:avLst/>
            <a:gdLst/>
            <a:ahLst/>
            <a:cxnLst/>
            <a:rect l="l" t="t" r="r" b="b"/>
            <a:pathLst>
              <a:path w="228600" h="685800">
                <a:moveTo>
                  <a:pt x="228600" y="0"/>
                </a:moveTo>
                <a:lnTo>
                  <a:pt x="0" y="0"/>
                </a:lnTo>
                <a:lnTo>
                  <a:pt x="0" y="685800"/>
                </a:lnTo>
                <a:lnTo>
                  <a:pt x="228600" y="685800"/>
                </a:lnTo>
                <a:lnTo>
                  <a:pt x="228600" y="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33855" y="3882265"/>
            <a:ext cx="7092950" cy="167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4695" marR="448945" indent="-162306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mbria"/>
                <a:cs typeface="Cambria"/>
              </a:rPr>
              <a:t>Algorithm</a:t>
            </a:r>
            <a:r>
              <a:rPr sz="2400" b="1" spc="-45" dirty="0">
                <a:latin typeface="Cambria"/>
                <a:cs typeface="Cambria"/>
              </a:rPr>
              <a:t> </a:t>
            </a:r>
            <a:r>
              <a:rPr sz="2400" b="1" dirty="0">
                <a:latin typeface="Cambria"/>
                <a:cs typeface="Cambria"/>
              </a:rPr>
              <a:t>for</a:t>
            </a:r>
            <a:r>
              <a:rPr sz="2400" b="1" spc="-10" dirty="0">
                <a:latin typeface="Cambria"/>
                <a:cs typeface="Cambria"/>
              </a:rPr>
              <a:t> </a:t>
            </a:r>
            <a:r>
              <a:rPr sz="2400" b="1" dirty="0">
                <a:latin typeface="Cambria"/>
                <a:cs typeface="Cambria"/>
              </a:rPr>
              <a:t>the</a:t>
            </a:r>
            <a:r>
              <a:rPr sz="2400" b="1" spc="-20" dirty="0">
                <a:latin typeface="Cambria"/>
                <a:cs typeface="Cambria"/>
              </a:rPr>
              <a:t> </a:t>
            </a:r>
            <a:r>
              <a:rPr sz="2400" b="1" dirty="0">
                <a:latin typeface="Cambria"/>
                <a:cs typeface="Cambria"/>
              </a:rPr>
              <a:t>treatment</a:t>
            </a:r>
            <a:r>
              <a:rPr sz="2400" b="1" spc="-5" dirty="0">
                <a:latin typeface="Cambria"/>
                <a:cs typeface="Cambria"/>
              </a:rPr>
              <a:t> </a:t>
            </a:r>
            <a:r>
              <a:rPr sz="2400" b="1" dirty="0">
                <a:latin typeface="Cambria"/>
                <a:cs typeface="Cambria"/>
              </a:rPr>
              <a:t>of</a:t>
            </a:r>
            <a:r>
              <a:rPr sz="2400" b="1" spc="-20" dirty="0">
                <a:latin typeface="Cambria"/>
                <a:cs typeface="Cambria"/>
              </a:rPr>
              <a:t> </a:t>
            </a:r>
            <a:r>
              <a:rPr sz="2400" b="1" dirty="0">
                <a:latin typeface="Cambria"/>
                <a:cs typeface="Cambria"/>
              </a:rPr>
              <a:t>a</a:t>
            </a:r>
            <a:r>
              <a:rPr sz="2400" b="1" spc="-20" dirty="0">
                <a:latin typeface="Cambria"/>
                <a:cs typeface="Cambria"/>
              </a:rPr>
              <a:t> </a:t>
            </a:r>
            <a:r>
              <a:rPr sz="2400" b="1" dirty="0">
                <a:latin typeface="Cambria"/>
                <a:cs typeface="Cambria"/>
              </a:rPr>
              <a:t>patient</a:t>
            </a:r>
            <a:r>
              <a:rPr sz="2400" b="1" spc="-15" dirty="0">
                <a:latin typeface="Cambria"/>
                <a:cs typeface="Cambria"/>
              </a:rPr>
              <a:t> </a:t>
            </a:r>
            <a:r>
              <a:rPr sz="2400" b="1" spc="-20" dirty="0">
                <a:latin typeface="Cambria"/>
                <a:cs typeface="Cambria"/>
              </a:rPr>
              <a:t>with </a:t>
            </a:r>
            <a:r>
              <a:rPr sz="2400" b="1" dirty="0">
                <a:latin typeface="Cambria"/>
                <a:cs typeface="Cambria"/>
              </a:rPr>
              <a:t>pulmonary</a:t>
            </a:r>
            <a:r>
              <a:rPr sz="2400" b="1" spc="-15" dirty="0">
                <a:latin typeface="Cambria"/>
                <a:cs typeface="Cambria"/>
              </a:rPr>
              <a:t> </a:t>
            </a:r>
            <a:r>
              <a:rPr sz="2400" b="1" spc="-10" dirty="0">
                <a:latin typeface="Cambria"/>
                <a:cs typeface="Cambria"/>
              </a:rPr>
              <a:t>embolism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800">
              <a:latin typeface="Cambria"/>
              <a:cs typeface="Cambria"/>
            </a:endParaRPr>
          </a:p>
          <a:p>
            <a:pPr marR="263525" algn="ctr">
              <a:lnSpc>
                <a:spcPct val="100000"/>
              </a:lnSpc>
              <a:spcBef>
                <a:spcPts val="1775"/>
              </a:spcBef>
            </a:pPr>
            <a:r>
              <a:rPr sz="1800" dirty="0">
                <a:latin typeface="Arial"/>
                <a:cs typeface="Arial"/>
              </a:rPr>
              <a:t>2023-2024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academic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year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58938" y="970262"/>
            <a:ext cx="3444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Odesa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national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medical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 university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4064" y="1381742"/>
            <a:ext cx="3714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Department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Internal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Medicine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№2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3088" y="1803149"/>
            <a:ext cx="7532370" cy="3271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19685" indent="-274320">
              <a:lnSpc>
                <a:spcPct val="100000"/>
              </a:lnSpc>
              <a:spcBef>
                <a:spcPts val="95"/>
              </a:spcBef>
              <a:tabLst>
                <a:tab pos="287020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spc="-10" dirty="0">
                <a:latin typeface="Calibri"/>
                <a:cs typeface="Calibri"/>
              </a:rPr>
              <a:t>Patient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K.,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lang="en-US" sz="2600" spc="-65" dirty="0" err="1" smtClean="0">
                <a:latin typeface="Calibri"/>
                <a:cs typeface="Calibri"/>
              </a:rPr>
              <a:t>femail</a:t>
            </a:r>
            <a:r>
              <a:rPr lang="en-US" sz="2600" spc="-65" smtClean="0">
                <a:latin typeface="Calibri"/>
                <a:cs typeface="Calibri"/>
              </a:rPr>
              <a:t>, </a:t>
            </a:r>
            <a:r>
              <a:rPr sz="2600" smtClean="0">
                <a:latin typeface="Calibri"/>
                <a:cs typeface="Calibri"/>
              </a:rPr>
              <a:t>74</a:t>
            </a:r>
            <a:r>
              <a:rPr sz="2600" spc="-80" smtClean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years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old,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consulted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doctor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about general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weakness,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shortness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breath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while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walking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with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minimal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physical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exertion,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dizziness,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inability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horizontal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position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due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shortness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35" dirty="0">
                <a:latin typeface="Calibri"/>
                <a:cs typeface="Calibri"/>
              </a:rPr>
              <a:t>of </a:t>
            </a:r>
            <a:r>
              <a:rPr sz="2600" spc="-10" dirty="0">
                <a:latin typeface="Calibri"/>
                <a:cs typeface="Calibri"/>
              </a:rPr>
              <a:t>breath.</a:t>
            </a:r>
            <a:endParaRPr sz="2600" dirty="0">
              <a:latin typeface="Calibri"/>
              <a:cs typeface="Calibri"/>
            </a:endParaRPr>
          </a:p>
          <a:p>
            <a:pPr marL="287020" marR="5080" indent="-274320">
              <a:lnSpc>
                <a:spcPct val="100000"/>
              </a:lnSpc>
              <a:spcBef>
                <a:spcPts val="600"/>
              </a:spcBef>
              <a:tabLst>
                <a:tab pos="287020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i="1" dirty="0">
                <a:latin typeface="Calibri"/>
                <a:cs typeface="Calibri"/>
              </a:rPr>
              <a:t>A</a:t>
            </a:r>
            <a:r>
              <a:rPr sz="2600" i="1" spc="-7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severe</a:t>
            </a:r>
            <a:r>
              <a:rPr sz="2600" i="1" spc="-8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worsening</a:t>
            </a:r>
            <a:r>
              <a:rPr sz="2600" i="1" spc="-6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of</a:t>
            </a:r>
            <a:r>
              <a:rPr sz="2600" i="1" spc="-7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the</a:t>
            </a:r>
            <a:r>
              <a:rPr sz="2600" i="1" spc="-6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condition</a:t>
            </a:r>
            <a:r>
              <a:rPr sz="2600" i="1" spc="-4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in</a:t>
            </a:r>
            <a:r>
              <a:rPr sz="2600" i="1" spc="-6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the</a:t>
            </a:r>
            <a:r>
              <a:rPr sz="2600" i="1" spc="-6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form</a:t>
            </a:r>
            <a:r>
              <a:rPr sz="2600" i="1" spc="-70" dirty="0">
                <a:latin typeface="Calibri"/>
                <a:cs typeface="Calibri"/>
              </a:rPr>
              <a:t> </a:t>
            </a:r>
            <a:r>
              <a:rPr sz="2600" i="1" spc="-25" dirty="0">
                <a:latin typeface="Calibri"/>
                <a:cs typeface="Calibri"/>
              </a:rPr>
              <a:t>of </a:t>
            </a:r>
            <a:r>
              <a:rPr sz="2600" i="1" spc="-10" dirty="0">
                <a:latin typeface="Calibri"/>
                <a:cs typeface="Calibri"/>
              </a:rPr>
              <a:t>suffocation,</a:t>
            </a:r>
            <a:r>
              <a:rPr sz="2600" i="1" spc="-7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general</a:t>
            </a:r>
            <a:r>
              <a:rPr sz="2600" i="1" spc="-8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weakness</a:t>
            </a:r>
            <a:r>
              <a:rPr sz="2600" i="1" spc="-8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noted</a:t>
            </a:r>
            <a:r>
              <a:rPr sz="2600" i="1" spc="-7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the</a:t>
            </a:r>
            <a:r>
              <a:rPr sz="2600" i="1" spc="-85" dirty="0">
                <a:latin typeface="Calibri"/>
                <a:cs typeface="Calibri"/>
              </a:rPr>
              <a:t> </a:t>
            </a:r>
            <a:r>
              <a:rPr sz="2600" i="1" spc="-10" dirty="0">
                <a:latin typeface="Calibri"/>
                <a:cs typeface="Calibri"/>
              </a:rPr>
              <a:t>deterioration </a:t>
            </a:r>
            <a:r>
              <a:rPr sz="2600" i="1" dirty="0">
                <a:latin typeface="Calibri"/>
                <a:cs typeface="Calibri"/>
              </a:rPr>
              <a:t>of</a:t>
            </a:r>
            <a:r>
              <a:rPr sz="2600" i="1" spc="-7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the</a:t>
            </a:r>
            <a:r>
              <a:rPr sz="2600" i="1" spc="-7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condition</a:t>
            </a:r>
            <a:r>
              <a:rPr sz="2600" i="1" spc="-4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while</a:t>
            </a:r>
            <a:r>
              <a:rPr sz="2600" i="1" spc="-6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traveling</a:t>
            </a:r>
            <a:r>
              <a:rPr sz="2600" i="1" spc="-6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in</a:t>
            </a:r>
            <a:r>
              <a:rPr sz="2600" i="1" spc="-6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public</a:t>
            </a:r>
            <a:r>
              <a:rPr sz="2600" i="1" spc="-55" dirty="0">
                <a:latin typeface="Calibri"/>
                <a:cs typeface="Calibri"/>
              </a:rPr>
              <a:t> </a:t>
            </a:r>
            <a:r>
              <a:rPr sz="2600" i="1" spc="-10" dirty="0">
                <a:latin typeface="Calibri"/>
                <a:cs typeface="Calibri"/>
              </a:rPr>
              <a:t>transport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b="1" i="1" spc="-10" dirty="0">
                <a:latin typeface="Cambria"/>
                <a:cs typeface="Cambria"/>
              </a:rPr>
              <a:t>Anamnesis</a:t>
            </a:r>
            <a:r>
              <a:rPr sz="2900" b="1" i="1" spc="-90" dirty="0">
                <a:latin typeface="Cambria"/>
                <a:cs typeface="Cambria"/>
              </a:rPr>
              <a:t> </a:t>
            </a:r>
            <a:r>
              <a:rPr sz="2900" b="1" i="1" spc="-20" dirty="0">
                <a:latin typeface="Cambria"/>
                <a:cs typeface="Cambria"/>
              </a:rPr>
              <a:t>vitae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0299" y="1320448"/>
            <a:ext cx="8056880" cy="44773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86385" marR="5080" indent="-274320">
              <a:lnSpc>
                <a:spcPct val="90000"/>
              </a:lnSpc>
              <a:spcBef>
                <a:spcPts val="375"/>
              </a:spcBef>
              <a:tabLst>
                <a:tab pos="286385" algn="l"/>
              </a:tabLst>
            </a:pPr>
            <a:r>
              <a:rPr sz="17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300" i="1" spc="-20" dirty="0">
                <a:latin typeface="Calibri"/>
                <a:cs typeface="Calibri"/>
              </a:rPr>
              <a:t>Long-</a:t>
            </a:r>
            <a:r>
              <a:rPr sz="2300" i="1" dirty="0">
                <a:latin typeface="Calibri"/>
                <a:cs typeface="Calibri"/>
              </a:rPr>
              <a:t>term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arterial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hypertension,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regularly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takes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enalapril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5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mg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spc="-50" dirty="0">
                <a:latin typeface="Calibri"/>
                <a:cs typeface="Calibri"/>
              </a:rPr>
              <a:t>2 </a:t>
            </a:r>
            <a:r>
              <a:rPr sz="2300" i="1" dirty="0">
                <a:latin typeface="Calibri"/>
                <a:cs typeface="Calibri"/>
              </a:rPr>
              <a:t>times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day.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Blood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pressure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within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spc="-20" dirty="0">
                <a:latin typeface="Calibri"/>
                <a:cs typeface="Calibri"/>
              </a:rPr>
              <a:t>140-150/90-</a:t>
            </a:r>
            <a:r>
              <a:rPr sz="2300" i="1" dirty="0">
                <a:latin typeface="Calibri"/>
                <a:cs typeface="Calibri"/>
              </a:rPr>
              <a:t>100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mm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spc="-25" dirty="0">
                <a:latin typeface="Calibri"/>
                <a:cs typeface="Calibri"/>
              </a:rPr>
              <a:t>Hg. </a:t>
            </a:r>
            <a:r>
              <a:rPr sz="2300" i="1" spc="-10" dirty="0">
                <a:latin typeface="Calibri"/>
                <a:cs typeface="Calibri"/>
              </a:rPr>
              <a:t>Periodically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takes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diuretics,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the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last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time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on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21.09.21</a:t>
            </a:r>
            <a:r>
              <a:rPr sz="2300" i="1" spc="-8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furosemide. </a:t>
            </a:r>
            <a:r>
              <a:rPr sz="2300" i="1" dirty="0">
                <a:latin typeface="Calibri"/>
                <a:cs typeface="Calibri"/>
              </a:rPr>
              <a:t>In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2008,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lang="en-US" sz="2300" i="1" spc="-70" dirty="0" smtClean="0">
                <a:latin typeface="Calibri"/>
                <a:cs typeface="Calibri"/>
              </a:rPr>
              <a:t>s</a:t>
            </a:r>
            <a:r>
              <a:rPr sz="2300" i="1" dirty="0" smtClean="0">
                <a:latin typeface="Calibri"/>
                <a:cs typeface="Calibri"/>
              </a:rPr>
              <a:t>he</a:t>
            </a:r>
            <a:r>
              <a:rPr sz="2300" i="1" spc="-60" dirty="0" smtClean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was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diagnosed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with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bronchial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asthma/,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regularly takes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inhaled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salbutamol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and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beclomethasone.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In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April</a:t>
            </a:r>
            <a:r>
              <a:rPr sz="2300" i="1" spc="-7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2021,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spc="-25" dirty="0">
                <a:latin typeface="Calibri"/>
                <a:cs typeface="Calibri"/>
              </a:rPr>
              <a:t>she </a:t>
            </a:r>
            <a:r>
              <a:rPr sz="2300" i="1" dirty="0">
                <a:latin typeface="Calibri"/>
                <a:cs typeface="Calibri"/>
              </a:rPr>
              <a:t>suffered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from</a:t>
            </a:r>
            <a:r>
              <a:rPr sz="2300" i="1" spc="-8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</a:t>
            </a:r>
            <a:r>
              <a:rPr sz="2300" i="1" spc="-7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coronavirus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infection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and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pneumonia.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At</a:t>
            </a:r>
            <a:r>
              <a:rPr sz="2300" i="1" spc="-75" dirty="0">
                <a:latin typeface="Calibri"/>
                <a:cs typeface="Calibri"/>
              </a:rPr>
              <a:t> </a:t>
            </a:r>
            <a:r>
              <a:rPr sz="2300" i="1" spc="-25" dirty="0">
                <a:latin typeface="Calibri"/>
                <a:cs typeface="Calibri"/>
              </a:rPr>
              <a:t>the</a:t>
            </a:r>
            <a:r>
              <a:rPr sz="2300" i="1" spc="57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same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time,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type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2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diabetes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was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diagnosed.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lang="en-US" sz="2300" i="1" spc="-45" dirty="0" smtClean="0">
                <a:latin typeface="Calibri"/>
                <a:cs typeface="Calibri"/>
              </a:rPr>
              <a:t>Sh</a:t>
            </a:r>
            <a:r>
              <a:rPr sz="2300" i="1" dirty="0" smtClean="0">
                <a:latin typeface="Calibri"/>
                <a:cs typeface="Calibri"/>
              </a:rPr>
              <a:t>e</a:t>
            </a:r>
            <a:r>
              <a:rPr sz="2300" i="1" spc="-60" dirty="0" smtClean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regularly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takes </a:t>
            </a:r>
            <a:r>
              <a:rPr sz="2300" i="1" dirty="0">
                <a:latin typeface="Calibri"/>
                <a:cs typeface="Calibri"/>
              </a:rPr>
              <a:t>diaglizid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30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mg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in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the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morning,</a:t>
            </a:r>
            <a:r>
              <a:rPr sz="2300" i="1" spc="-2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metformin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500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mg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in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the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evening. </a:t>
            </a:r>
            <a:r>
              <a:rPr sz="2300" i="1" spc="-20" dirty="0">
                <a:latin typeface="Calibri"/>
                <a:cs typeface="Calibri"/>
              </a:rPr>
              <a:t>Long-</a:t>
            </a:r>
            <a:r>
              <a:rPr sz="2300" i="1" dirty="0">
                <a:latin typeface="Calibri"/>
                <a:cs typeface="Calibri"/>
              </a:rPr>
              <a:t>term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rheumatoid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arthritis.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From</a:t>
            </a:r>
            <a:r>
              <a:rPr sz="2300" i="1" spc="-7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the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words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takes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metipred</a:t>
            </a:r>
            <a:r>
              <a:rPr sz="2300" i="1" spc="-50" dirty="0">
                <a:latin typeface="Calibri"/>
                <a:cs typeface="Calibri"/>
              </a:rPr>
              <a:t> 4 </a:t>
            </a:r>
            <a:r>
              <a:rPr sz="2300" i="1" dirty="0">
                <a:latin typeface="Calibri"/>
                <a:cs typeface="Calibri"/>
              </a:rPr>
              <a:t>mg/day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for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rheumatoid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arthritis.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Periodical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pains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in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the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joints. </a:t>
            </a:r>
            <a:r>
              <a:rPr sz="2300" i="1" spc="-20" dirty="0">
                <a:latin typeface="Calibri"/>
                <a:cs typeface="Calibri"/>
              </a:rPr>
              <a:t>Long-</a:t>
            </a:r>
            <a:r>
              <a:rPr sz="2300" i="1" dirty="0">
                <a:latin typeface="Calibri"/>
                <a:cs typeface="Calibri"/>
              </a:rPr>
              <a:t>term</a:t>
            </a:r>
            <a:r>
              <a:rPr sz="2300" i="1" spc="5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osteochondrosis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of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the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spine,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causing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severe</a:t>
            </a:r>
            <a:r>
              <a:rPr sz="2300" i="1" spc="-4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pain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spc="-25" dirty="0">
                <a:latin typeface="Calibri"/>
                <a:cs typeface="Calibri"/>
              </a:rPr>
              <a:t>in</a:t>
            </a:r>
            <a:r>
              <a:rPr sz="2300" i="1" spc="57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the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lumbar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region.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lang="en-US" sz="2300" i="1" dirty="0" smtClean="0">
                <a:latin typeface="Calibri"/>
                <a:cs typeface="Calibri"/>
              </a:rPr>
              <a:t>Sh</a:t>
            </a:r>
            <a:r>
              <a:rPr sz="2300" i="1" dirty="0" smtClean="0">
                <a:latin typeface="Calibri"/>
                <a:cs typeface="Calibri"/>
              </a:rPr>
              <a:t>e</a:t>
            </a:r>
            <a:r>
              <a:rPr sz="2300" i="1" spc="-40" dirty="0" smtClean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also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has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a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history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of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chronic</a:t>
            </a:r>
            <a:r>
              <a:rPr sz="2300" i="1" spc="-3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rhinitis, constantly</a:t>
            </a:r>
            <a:r>
              <a:rPr sz="2300" i="1" spc="-4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uses</a:t>
            </a:r>
            <a:r>
              <a:rPr sz="2300" i="1" spc="-5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Naphthysine</a:t>
            </a:r>
            <a:r>
              <a:rPr sz="2300" i="1" spc="-3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drops.</a:t>
            </a:r>
            <a:r>
              <a:rPr sz="2300" i="1" spc="-60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In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dirty="0">
                <a:latin typeface="Calibri"/>
                <a:cs typeface="Calibri"/>
              </a:rPr>
              <a:t>2016,</a:t>
            </a:r>
            <a:r>
              <a:rPr sz="2300" i="1" spc="-65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hernioplasty</a:t>
            </a:r>
            <a:r>
              <a:rPr sz="2300" i="1" spc="-50" dirty="0">
                <a:latin typeface="Calibri"/>
                <a:cs typeface="Calibri"/>
              </a:rPr>
              <a:t> </a:t>
            </a:r>
            <a:r>
              <a:rPr sz="2300" i="1" spc="-25" dirty="0">
                <a:latin typeface="Calibri"/>
                <a:cs typeface="Calibri"/>
              </a:rPr>
              <a:t>for </a:t>
            </a:r>
            <a:r>
              <a:rPr sz="2300" i="1" dirty="0">
                <a:latin typeface="Calibri"/>
                <a:cs typeface="Calibri"/>
              </a:rPr>
              <a:t>umbilical</a:t>
            </a:r>
            <a:r>
              <a:rPr sz="2300" i="1" spc="-100" dirty="0">
                <a:latin typeface="Calibri"/>
                <a:cs typeface="Calibri"/>
              </a:rPr>
              <a:t> </a:t>
            </a:r>
            <a:r>
              <a:rPr sz="2300" i="1" spc="-10" dirty="0">
                <a:latin typeface="Calibri"/>
                <a:cs typeface="Calibri"/>
              </a:rPr>
              <a:t>hernia.</a:t>
            </a:r>
            <a:endParaRPr sz="23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592" y="0"/>
            <a:ext cx="8698757" cy="68449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8530" y="6342507"/>
            <a:ext cx="150495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1145" dirty="0">
                <a:solidFill>
                  <a:srgbClr val="9CB8CC"/>
                </a:solidFill>
                <a:latin typeface="Times New Roman"/>
                <a:cs typeface="Times New Roman"/>
              </a:rPr>
              <a:t>►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57831" y="1478762"/>
            <a:ext cx="4342765" cy="55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SHORTNESS</a:t>
            </a:r>
            <a:r>
              <a:rPr sz="1300" b="1" spc="2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sz="1300" b="1" spc="2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BREATH</a:t>
            </a:r>
            <a:r>
              <a:rPr sz="1300" b="1" dirty="0">
                <a:solidFill>
                  <a:srgbClr val="1D1D1D"/>
                </a:solidFill>
                <a:latin typeface="Candara"/>
                <a:cs typeface="Candara"/>
              </a:rPr>
              <a:t>:</a:t>
            </a:r>
            <a:r>
              <a:rPr sz="1300" b="1" spc="100" dirty="0">
                <a:solidFill>
                  <a:srgbClr val="1D1D1D"/>
                </a:solidFill>
                <a:latin typeface="Candara"/>
                <a:cs typeface="Candara"/>
              </a:rPr>
              <a:t> 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D</a:t>
            </a:r>
            <a:r>
              <a:rPr sz="1300" b="1" dirty="0">
                <a:solidFill>
                  <a:srgbClr val="1D1D1D"/>
                </a:solidFill>
                <a:latin typeface="Candara"/>
                <a:cs typeface="Candara"/>
              </a:rPr>
              <a:t>I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FFERENT</a:t>
            </a:r>
            <a:r>
              <a:rPr sz="1300" b="1" dirty="0">
                <a:solidFill>
                  <a:srgbClr val="1D1D1D"/>
                </a:solidFill>
                <a:latin typeface="Candara"/>
                <a:cs typeface="Candara"/>
              </a:rPr>
              <a:t>I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AL</a:t>
            </a:r>
            <a:r>
              <a:rPr sz="1300" b="1" spc="2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1D1D1D"/>
                </a:solidFill>
                <a:latin typeface="Arial"/>
                <a:cs typeface="Arial"/>
              </a:rPr>
              <a:t>D</a:t>
            </a:r>
            <a:r>
              <a:rPr sz="1300" b="1" spc="-10" dirty="0">
                <a:solidFill>
                  <a:srgbClr val="1D1D1D"/>
                </a:solidFill>
                <a:latin typeface="Candara"/>
                <a:cs typeface="Candara"/>
              </a:rPr>
              <a:t>I</a:t>
            </a:r>
            <a:r>
              <a:rPr sz="1300" b="1" spc="-10" dirty="0">
                <a:solidFill>
                  <a:srgbClr val="1D1D1D"/>
                </a:solidFill>
                <a:latin typeface="Arial"/>
                <a:cs typeface="Arial"/>
              </a:rPr>
              <a:t>AGNOS</a:t>
            </a:r>
            <a:r>
              <a:rPr sz="1300" b="1" spc="-10" dirty="0">
                <a:solidFill>
                  <a:srgbClr val="444444"/>
                </a:solidFill>
                <a:latin typeface="Candara"/>
                <a:cs typeface="Candara"/>
              </a:rPr>
              <a:t>I</a:t>
            </a:r>
            <a:r>
              <a:rPr sz="1300" b="1" spc="-10" dirty="0">
                <a:solidFill>
                  <a:srgbClr val="444444"/>
                </a:solidFill>
                <a:latin typeface="Arial"/>
                <a:cs typeface="Arial"/>
              </a:rPr>
              <a:t>S</a:t>
            </a:r>
            <a:endParaRPr sz="130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1270"/>
              </a:spcBef>
            </a:pP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50% have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u="sng" dirty="0">
                <a:solidFill>
                  <a:srgbClr val="444444"/>
                </a:solidFill>
                <a:uFill>
                  <a:solidFill>
                    <a:srgbClr val="444444"/>
                  </a:solidFill>
                </a:uFill>
                <a:latin typeface="Arial"/>
                <a:cs typeface="Arial"/>
              </a:rPr>
              <a:t>&gt;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2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diseases that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can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lead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acute respiratory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444444"/>
                </a:solidFill>
                <a:latin typeface="Arial"/>
                <a:cs typeface="Arial"/>
              </a:rPr>
              <a:t>failure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3952" y="3288309"/>
            <a:ext cx="6330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latin typeface="Cambria"/>
                <a:cs typeface="Cambria"/>
              </a:rPr>
              <a:t>Research: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9942" y="2180170"/>
            <a:ext cx="3062605" cy="506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1100" b="1" dirty="0">
                <a:latin typeface="Calibri"/>
                <a:cs typeface="Calibri"/>
              </a:rPr>
              <a:t>riteria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transporting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the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patient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intensive </a:t>
            </a:r>
            <a:r>
              <a:rPr sz="1100" b="1" dirty="0">
                <a:latin typeface="Calibri"/>
                <a:cs typeface="Calibri"/>
              </a:rPr>
              <a:t>care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unit</a:t>
            </a:r>
            <a:endParaRPr sz="1100">
              <a:latin typeface="Calibri"/>
              <a:cs typeface="Calibri"/>
            </a:endParaRPr>
          </a:p>
          <a:p>
            <a:pPr marL="7620" algn="ctr">
              <a:lnSpc>
                <a:spcPct val="100000"/>
              </a:lnSpc>
              <a:spcBef>
                <a:spcPts val="70"/>
              </a:spcBef>
            </a:pPr>
            <a:r>
              <a:rPr sz="900" b="1" dirty="0">
                <a:latin typeface="Calibri"/>
                <a:cs typeface="Calibri"/>
              </a:rPr>
              <a:t>(in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case</a:t>
            </a:r>
            <a:r>
              <a:rPr sz="900" b="1" spc="-2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of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non-effective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treatment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during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30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20" dirty="0">
                <a:latin typeface="Calibri"/>
                <a:cs typeface="Calibri"/>
              </a:rPr>
              <a:t>min)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8978" y="2653156"/>
            <a:ext cx="1093470" cy="41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8905">
              <a:lnSpc>
                <a:spcPct val="126899"/>
              </a:lnSpc>
              <a:spcBef>
                <a:spcPts val="100"/>
              </a:spcBef>
            </a:pPr>
            <a:r>
              <a:rPr sz="1000" dirty="0">
                <a:solidFill>
                  <a:srgbClr val="3B3B3B"/>
                </a:solidFill>
                <a:latin typeface="Calibri"/>
                <a:cs typeface="Calibri"/>
              </a:rPr>
              <a:t>sysBP&lt;</a:t>
            </a:r>
            <a:r>
              <a:rPr sz="1000" spc="-2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B3B3B"/>
                </a:solidFill>
                <a:latin typeface="Calibri"/>
                <a:cs typeface="Calibri"/>
              </a:rPr>
              <a:t>90</a:t>
            </a:r>
            <a:r>
              <a:rPr sz="1000" spc="-2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B3B3B"/>
                </a:solidFill>
                <a:latin typeface="Calibri"/>
                <a:cs typeface="Calibri"/>
              </a:rPr>
              <a:t>mm </a:t>
            </a:r>
            <a:r>
              <a:rPr sz="1000" spc="-25" dirty="0">
                <a:solidFill>
                  <a:srgbClr val="3B3B3B"/>
                </a:solidFill>
                <a:latin typeface="Calibri"/>
                <a:cs typeface="Calibri"/>
              </a:rPr>
              <a:t>.Hg </a:t>
            </a:r>
            <a:r>
              <a:rPr sz="1000" dirty="0">
                <a:latin typeface="Calibri"/>
                <a:cs typeface="Calibri"/>
              </a:rPr>
              <a:t>heart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rate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&gt;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120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b/m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2291" y="3267176"/>
            <a:ext cx="22421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indent="-64769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90170" algn="l"/>
                <a:tab pos="848360" algn="l"/>
              </a:tabLst>
            </a:pPr>
            <a:r>
              <a:rPr sz="1000" b="1" spc="-25" dirty="0">
                <a:latin typeface="Calibri"/>
                <a:cs typeface="Calibri"/>
              </a:rPr>
              <a:t>ECG</a:t>
            </a:r>
            <a:r>
              <a:rPr sz="1000" b="1" dirty="0">
                <a:latin typeface="Calibri"/>
                <a:cs typeface="Calibri"/>
              </a:rPr>
              <a:t>	-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Chest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X-Ray</a:t>
            </a:r>
            <a:endParaRPr sz="1000">
              <a:latin typeface="Calibri"/>
              <a:cs typeface="Calibri"/>
            </a:endParaRPr>
          </a:p>
          <a:p>
            <a:pPr marL="76835" indent="-64135">
              <a:lnSpc>
                <a:spcPct val="100000"/>
              </a:lnSpc>
              <a:spcBef>
                <a:spcPts val="715"/>
              </a:spcBef>
              <a:buChar char="-"/>
              <a:tabLst>
                <a:tab pos="76835" algn="l"/>
                <a:tab pos="840105" algn="l"/>
              </a:tabLst>
            </a:pPr>
            <a:r>
              <a:rPr sz="1000" b="1" spc="-25" dirty="0">
                <a:latin typeface="Calibri"/>
                <a:cs typeface="Calibri"/>
              </a:rPr>
              <a:t>BNP</a:t>
            </a:r>
            <a:r>
              <a:rPr sz="1000" b="1" dirty="0">
                <a:latin typeface="Calibri"/>
                <a:cs typeface="Calibri"/>
              </a:rPr>
              <a:t>	-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Arterial blood gas </a:t>
            </a:r>
            <a:r>
              <a:rPr sz="1000" b="1" spc="-10" dirty="0">
                <a:latin typeface="Calibri"/>
                <a:cs typeface="Calibri"/>
              </a:rPr>
              <a:t>analysis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3731" y="3267176"/>
            <a:ext cx="27647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 indent="-64769">
              <a:lnSpc>
                <a:spcPct val="100000"/>
              </a:lnSpc>
              <a:spcBef>
                <a:spcPts val="100"/>
              </a:spcBef>
              <a:buChar char="-"/>
              <a:tabLst>
                <a:tab pos="94615" algn="l"/>
                <a:tab pos="1563370" algn="l"/>
              </a:tabLst>
            </a:pPr>
            <a:r>
              <a:rPr sz="1000" b="1" spc="-20" dirty="0">
                <a:latin typeface="Calibri"/>
                <a:cs typeface="Calibri"/>
              </a:rPr>
              <a:t>Complete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blood</a:t>
            </a:r>
            <a:r>
              <a:rPr sz="1000" b="1" spc="-10" dirty="0">
                <a:latin typeface="Calibri"/>
                <a:cs typeface="Calibri"/>
              </a:rPr>
              <a:t> count</a:t>
            </a:r>
            <a:r>
              <a:rPr sz="1000" b="1" dirty="0">
                <a:latin typeface="Calibri"/>
                <a:cs typeface="Calibri"/>
              </a:rPr>
              <a:t>	-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Troponin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(Tn)</a:t>
            </a:r>
            <a:endParaRPr sz="1000">
              <a:latin typeface="Calibri"/>
              <a:cs typeface="Calibri"/>
            </a:endParaRPr>
          </a:p>
          <a:p>
            <a:pPr marL="76835" indent="-64135">
              <a:lnSpc>
                <a:spcPct val="100000"/>
              </a:lnSpc>
              <a:spcBef>
                <a:spcPts val="715"/>
              </a:spcBef>
              <a:buChar char="-"/>
              <a:tabLst>
                <a:tab pos="76835" algn="l"/>
              </a:tabLst>
            </a:pPr>
            <a:r>
              <a:rPr sz="1000" b="1" spc="-35" dirty="0">
                <a:latin typeface="Calibri"/>
                <a:cs typeface="Calibri"/>
              </a:rPr>
              <a:t>D-</a:t>
            </a:r>
            <a:r>
              <a:rPr sz="1000" b="1" dirty="0">
                <a:latin typeface="Calibri"/>
                <a:cs typeface="Calibri"/>
              </a:rPr>
              <a:t>dimer</a:t>
            </a:r>
            <a:r>
              <a:rPr sz="1000" b="1" spc="15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in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case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of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suspicion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of</a:t>
            </a:r>
            <a:r>
              <a:rPr sz="1000" b="1" spc="-30" dirty="0">
                <a:latin typeface="Calibri"/>
                <a:cs typeface="Calibri"/>
              </a:rPr>
              <a:t> pulmonary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embolism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97837" y="4104970"/>
            <a:ext cx="372110" cy="5613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200" spc="-20" dirty="0">
                <a:latin typeface="Calibri"/>
                <a:cs typeface="Calibri"/>
              </a:rPr>
              <a:t>ADHF</a:t>
            </a:r>
            <a:endParaRPr sz="12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695"/>
              </a:spcBef>
            </a:pPr>
            <a:r>
              <a:rPr sz="1100" spc="-25" dirty="0">
                <a:latin typeface="Calibri"/>
                <a:cs typeface="Calibri"/>
              </a:rPr>
              <a:t>ACS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0460" y="6156109"/>
            <a:ext cx="3365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latin typeface="Cambria"/>
                <a:cs typeface="Cambria"/>
              </a:rPr>
              <a:t>BNP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8323" y="6161773"/>
            <a:ext cx="16002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190" dirty="0">
                <a:solidFill>
                  <a:srgbClr val="545454"/>
                </a:solidFill>
                <a:latin typeface="Verdana"/>
                <a:cs typeface="Verdana"/>
              </a:rPr>
              <a:t>-</a:t>
            </a:r>
            <a:r>
              <a:rPr sz="1000" spc="75" dirty="0">
                <a:latin typeface="Calibri"/>
                <a:cs typeface="Calibri"/>
              </a:rPr>
              <a:t>brain</a:t>
            </a:r>
            <a:r>
              <a:rPr sz="1000" spc="6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natriuretic</a:t>
            </a:r>
            <a:r>
              <a:rPr sz="1000" spc="6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peptide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37535" y="4217898"/>
            <a:ext cx="582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latin typeface="Calibri"/>
                <a:cs typeface="Calibri"/>
              </a:rPr>
              <a:t>Pneumonia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80268" y="4240441"/>
            <a:ext cx="1032510" cy="46735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065" marR="5080" indent="-18415" algn="ctr">
              <a:lnSpc>
                <a:spcPts val="1140"/>
              </a:lnSpc>
              <a:spcBef>
                <a:spcPts val="185"/>
              </a:spcBef>
            </a:pPr>
            <a:r>
              <a:rPr sz="1000" spc="-35" dirty="0">
                <a:latin typeface="Calibri"/>
                <a:cs typeface="Calibri"/>
              </a:rPr>
              <a:t>Exacerbation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of </a:t>
            </a:r>
            <a:r>
              <a:rPr sz="1000" dirty="0">
                <a:latin typeface="Calibri"/>
                <a:cs typeface="Calibri"/>
              </a:rPr>
              <a:t>COPD</a:t>
            </a:r>
            <a:r>
              <a:rPr sz="1000" spc="21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or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any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other </a:t>
            </a:r>
            <a:r>
              <a:rPr sz="1000" spc="-25" dirty="0">
                <a:latin typeface="Calibri"/>
                <a:cs typeface="Calibri"/>
              </a:rPr>
              <a:t>chronic lung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disease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11786" y="4234053"/>
            <a:ext cx="556260" cy="3225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6830" marR="5080" indent="-24765">
              <a:lnSpc>
                <a:spcPts val="1140"/>
              </a:lnSpc>
              <a:spcBef>
                <a:spcPts val="185"/>
              </a:spcBef>
            </a:pPr>
            <a:r>
              <a:rPr sz="1000" spc="-35" dirty="0">
                <a:latin typeface="Calibri"/>
                <a:cs typeface="Calibri"/>
              </a:rPr>
              <a:t>Pulmonary</a:t>
            </a:r>
            <a:r>
              <a:rPr sz="1000" spc="-10" dirty="0">
                <a:latin typeface="Calibri"/>
                <a:cs typeface="Calibri"/>
              </a:rPr>
              <a:t> embolism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25793" y="4218127"/>
            <a:ext cx="1365885" cy="1783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85"/>
              </a:lnSpc>
              <a:spcBef>
                <a:spcPts val="100"/>
              </a:spcBef>
            </a:pPr>
            <a:r>
              <a:rPr sz="1100" b="1" spc="-35" dirty="0">
                <a:latin typeface="Calibri"/>
                <a:cs typeface="Calibri"/>
              </a:rPr>
              <a:t>Other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reasons: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5" dirty="0">
                <a:latin typeface="Calibri"/>
                <a:cs typeface="Calibri"/>
              </a:rPr>
              <a:t>Bronchial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asthma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Sepsis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Tumor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Pneumothorax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0" dirty="0">
                <a:latin typeface="Calibri"/>
                <a:cs typeface="Calibri"/>
              </a:rPr>
              <a:t>Pleural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30" dirty="0">
                <a:latin typeface="Calibri"/>
                <a:cs typeface="Calibri"/>
              </a:rPr>
              <a:t>effusion,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ascites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0" dirty="0">
                <a:latin typeface="Calibri"/>
                <a:cs typeface="Calibri"/>
              </a:rPr>
              <a:t>Anxiety</a:t>
            </a:r>
            <a:r>
              <a:rPr sz="1100" spc="-10" dirty="0">
                <a:latin typeface="Calibri"/>
                <a:cs typeface="Calibri"/>
              </a:rPr>
              <a:t> disorder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Anemia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Bronchitis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0" dirty="0">
                <a:latin typeface="Calibri"/>
                <a:cs typeface="Calibri"/>
              </a:rPr>
              <a:t>Metabolic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acidosis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85"/>
              </a:lnSpc>
              <a:buChar char="-"/>
              <a:tabLst>
                <a:tab pos="82550" algn="l"/>
              </a:tabLst>
            </a:pPr>
            <a:r>
              <a:rPr sz="1100" spc="-35" dirty="0">
                <a:latin typeface="Calibri"/>
                <a:cs typeface="Calibri"/>
              </a:rPr>
              <a:t>Neurological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disease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69840" y="2688818"/>
            <a:ext cx="679450" cy="3733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265"/>
              </a:spcBef>
            </a:pPr>
            <a:r>
              <a:rPr sz="1000" dirty="0">
                <a:latin typeface="Calibri"/>
                <a:cs typeface="Calibri"/>
              </a:rPr>
              <a:t>RR&gt;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35/min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z="1000" dirty="0">
                <a:latin typeface="Calibri"/>
                <a:cs typeface="Calibri"/>
              </a:rPr>
              <a:t>SpO</a:t>
            </a:r>
            <a:r>
              <a:rPr sz="975" baseline="-12820" dirty="0">
                <a:latin typeface="Calibri"/>
                <a:cs typeface="Calibri"/>
              </a:rPr>
              <a:t>2</a:t>
            </a:r>
            <a:r>
              <a:rPr sz="1000" dirty="0">
                <a:latin typeface="Calibri"/>
                <a:cs typeface="Calibri"/>
              </a:rPr>
              <a:t>&lt;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85%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8303" y="2152212"/>
            <a:ext cx="2945765" cy="90424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599440">
              <a:lnSpc>
                <a:spcPct val="100000"/>
              </a:lnSpc>
              <a:spcBef>
                <a:spcPts val="520"/>
              </a:spcBef>
            </a:pPr>
            <a:r>
              <a:rPr sz="1100" b="1" dirty="0">
                <a:solidFill>
                  <a:srgbClr val="464646"/>
                </a:solidFill>
                <a:latin typeface="Cambria"/>
                <a:cs typeface="Cambria"/>
              </a:rPr>
              <a:t>Main</a:t>
            </a:r>
            <a:r>
              <a:rPr sz="1100" b="1" spc="-40" dirty="0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464646"/>
                </a:solidFill>
                <a:latin typeface="Cambria"/>
                <a:cs typeface="Cambria"/>
              </a:rPr>
              <a:t>indicators</a:t>
            </a:r>
            <a:r>
              <a:rPr sz="1100" b="1" spc="-40" dirty="0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464646"/>
                </a:solidFill>
                <a:latin typeface="Cambria"/>
                <a:cs typeface="Cambria"/>
              </a:rPr>
              <a:t>and</a:t>
            </a:r>
            <a:r>
              <a:rPr sz="1100" b="1" spc="-40" dirty="0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sz="1100" b="1" spc="-10" dirty="0">
                <a:solidFill>
                  <a:srgbClr val="464646"/>
                </a:solidFill>
                <a:latin typeface="Cambria"/>
                <a:cs typeface="Cambria"/>
              </a:rPr>
              <a:t>measures</a:t>
            </a:r>
            <a:endParaRPr sz="1100">
              <a:latin typeface="Cambria"/>
              <a:cs typeface="Cambria"/>
            </a:endParaRPr>
          </a:p>
          <a:p>
            <a:pPr marL="104775" indent="-66675">
              <a:lnSpc>
                <a:spcPts val="1200"/>
              </a:lnSpc>
              <a:spcBef>
                <a:spcPts val="380"/>
              </a:spcBef>
              <a:buChar char="-"/>
              <a:tabLst>
                <a:tab pos="104775" algn="l"/>
              </a:tabLst>
            </a:pPr>
            <a:r>
              <a:rPr sz="1000" dirty="0">
                <a:latin typeface="Calibri"/>
                <a:cs typeface="Calibri"/>
              </a:rPr>
              <a:t>BP,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heart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rate,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respiratory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rate,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SpO</a:t>
            </a:r>
            <a:r>
              <a:rPr sz="975" baseline="-12820" dirty="0">
                <a:latin typeface="Calibri"/>
                <a:cs typeface="Calibri"/>
              </a:rPr>
              <a:t>2</a:t>
            </a:r>
            <a:r>
              <a:rPr sz="975" spc="75" baseline="-128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temperature</a:t>
            </a:r>
            <a:endParaRPr sz="1000">
              <a:latin typeface="Calibri"/>
              <a:cs typeface="Calibri"/>
            </a:endParaRPr>
          </a:p>
          <a:p>
            <a:pPr marL="38100" marR="43815" indent="666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000" dirty="0">
                <a:latin typeface="Calibri"/>
                <a:cs typeface="Calibri"/>
              </a:rPr>
              <a:t>Start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oxygen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therapy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until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reaching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target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values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SpO</a:t>
            </a:r>
            <a:r>
              <a:rPr sz="975" spc="-30" baseline="-12820" dirty="0">
                <a:latin typeface="Calibri"/>
                <a:cs typeface="Calibri"/>
              </a:rPr>
              <a:t>2</a:t>
            </a:r>
            <a:r>
              <a:rPr sz="975" spc="750" baseline="-128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94-</a:t>
            </a:r>
            <a:r>
              <a:rPr sz="1000" dirty="0">
                <a:latin typeface="Calibri"/>
                <a:cs typeface="Calibri"/>
              </a:rPr>
              <a:t>98 </a:t>
            </a:r>
            <a:r>
              <a:rPr sz="1000" spc="-50" dirty="0">
                <a:latin typeface="Calibri"/>
                <a:cs typeface="Calibri"/>
              </a:rPr>
              <a:t>%</a:t>
            </a:r>
            <a:endParaRPr sz="1000">
              <a:latin typeface="Calibri"/>
              <a:cs typeface="Calibri"/>
            </a:endParaRPr>
          </a:p>
          <a:p>
            <a:pPr marL="104775" indent="-66675">
              <a:lnSpc>
                <a:spcPts val="1195"/>
              </a:lnSpc>
              <a:buChar char="-"/>
              <a:tabLst>
                <a:tab pos="104775" algn="l"/>
              </a:tabLst>
            </a:pPr>
            <a:r>
              <a:rPr sz="1000" spc="-10" dirty="0">
                <a:latin typeface="Calibri"/>
                <a:cs typeface="Calibri"/>
              </a:rPr>
              <a:t>Establish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IV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infusion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monitoring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0" dirty="0">
                <a:latin typeface="Calibri"/>
                <a:cs typeface="Calibri"/>
              </a:rPr>
              <a:t> patient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56979" y="4906378"/>
            <a:ext cx="16903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latin typeface="Calibri"/>
                <a:cs typeface="Calibri"/>
              </a:rPr>
              <a:t>Determined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if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&gt;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1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criteria </a:t>
            </a:r>
            <a:r>
              <a:rPr sz="1000" spc="-10" dirty="0">
                <a:latin typeface="Calibri"/>
                <a:cs typeface="Calibri"/>
              </a:rPr>
              <a:t>present: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56979" y="5050942"/>
            <a:ext cx="62865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40"/>
              </a:lnSpc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40"/>
              </a:lnSpc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70"/>
              </a:lnSpc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14161" y="5050942"/>
            <a:ext cx="2168525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dirty="0">
                <a:latin typeface="Calibri"/>
                <a:cs typeface="Calibri"/>
              </a:rPr>
              <a:t>RR&gt;</a:t>
            </a:r>
            <a:r>
              <a:rPr sz="1000" spc="9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25/min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40"/>
              </a:lnSpc>
            </a:pPr>
            <a:r>
              <a:rPr sz="1000" spc="-30" dirty="0">
                <a:latin typeface="Calibri"/>
                <a:cs typeface="Calibri"/>
              </a:rPr>
              <a:t>PaO2 </a:t>
            </a:r>
            <a:r>
              <a:rPr sz="1000" dirty="0">
                <a:latin typeface="Calibri"/>
                <a:cs typeface="Calibri"/>
              </a:rPr>
              <a:t>&lt;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755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mm.Hg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ts val="1140"/>
              </a:lnSpc>
              <a:spcBef>
                <a:spcPts val="55"/>
              </a:spcBef>
            </a:pPr>
            <a:r>
              <a:rPr sz="1000" spc="-30" dirty="0">
                <a:latin typeface="Calibri"/>
                <a:cs typeface="Calibri"/>
              </a:rPr>
              <a:t>SpO2&lt;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40" dirty="0">
                <a:latin typeface="Calibri"/>
                <a:cs typeface="Calibri"/>
              </a:rPr>
              <a:t>92%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while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breathing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atmospheric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air </a:t>
            </a:r>
            <a:r>
              <a:rPr sz="1000" spc="-35" dirty="0">
                <a:latin typeface="Calibri"/>
                <a:cs typeface="Calibri"/>
              </a:rPr>
              <a:t>PaCO2&gt;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455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35" dirty="0">
                <a:latin typeface="Calibri"/>
                <a:cs typeface="Calibri"/>
              </a:rPr>
              <a:t>mm.Hg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with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arterial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pH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&lt;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7,3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649" y="1477773"/>
            <a:ext cx="7515859" cy="365569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86385" marR="468630" indent="-274320">
              <a:lnSpc>
                <a:spcPts val="2810"/>
              </a:lnSpc>
              <a:spcBef>
                <a:spcPts val="450"/>
              </a:spcBef>
              <a:tabLst>
                <a:tab pos="286385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dirty="0">
                <a:latin typeface="Calibri"/>
                <a:cs typeface="Calibri"/>
              </a:rPr>
              <a:t>On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examination: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height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168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cm,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weight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80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kg,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BMI </a:t>
            </a:r>
            <a:r>
              <a:rPr sz="2600" spc="-20" dirty="0">
                <a:latin typeface="Calibri"/>
                <a:cs typeface="Calibri"/>
              </a:rPr>
              <a:t>28.3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  <a:tabLst>
                <a:tab pos="286385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dirty="0">
                <a:latin typeface="Calibri"/>
                <a:cs typeface="Calibri"/>
              </a:rPr>
              <a:t>Skin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acrocyanosis,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body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temperature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35.7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°C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286385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spc="-20" dirty="0">
                <a:latin typeface="Calibri"/>
                <a:cs typeface="Calibri"/>
              </a:rPr>
              <a:t>Respiratory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rate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21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minute.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Sp02-</a:t>
            </a:r>
            <a:r>
              <a:rPr sz="2600" spc="-25" dirty="0">
                <a:latin typeface="Calibri"/>
                <a:cs typeface="Calibri"/>
              </a:rPr>
              <a:t>88%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286385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dirty="0">
                <a:latin typeface="Calibri"/>
                <a:cs typeface="Calibri"/>
              </a:rPr>
              <a:t>Blood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pressure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150/90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mm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Hg.Art</a:t>
            </a:r>
            <a:endParaRPr sz="2600">
              <a:latin typeface="Calibri"/>
              <a:cs typeface="Calibri"/>
            </a:endParaRPr>
          </a:p>
          <a:p>
            <a:pPr marL="286385" marR="5080" indent="-274320">
              <a:lnSpc>
                <a:spcPct val="90200"/>
              </a:lnSpc>
              <a:spcBef>
                <a:spcPts val="590"/>
              </a:spcBef>
              <a:tabLst>
                <a:tab pos="286385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heart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sounds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are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rhythmic,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muffled,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accent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of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II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tone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over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pulmonary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artery.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Heart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rate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- </a:t>
            </a:r>
            <a:r>
              <a:rPr sz="2600" dirty="0">
                <a:latin typeface="Calibri"/>
                <a:cs typeface="Calibri"/>
              </a:rPr>
              <a:t>87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minute.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Pulse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87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min</a:t>
            </a:r>
            <a:r>
              <a:rPr sz="2600" spc="-20" dirty="0">
                <a:latin typeface="Trebuchet MS"/>
                <a:cs typeface="Trebuchet MS"/>
              </a:rPr>
              <a:t>.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  <a:tabLst>
                <a:tab pos="286385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spc="-10" dirty="0">
                <a:latin typeface="Calibri"/>
                <a:cs typeface="Calibri"/>
              </a:rPr>
              <a:t>Breathing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rough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both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sides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26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Laboratory</a:t>
            </a:r>
            <a:r>
              <a:rPr spc="-155" dirty="0"/>
              <a:t> </a:t>
            </a:r>
            <a:r>
              <a:rPr spc="-10" dirty="0"/>
              <a:t>indicators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21232" y="1334418"/>
          <a:ext cx="5674358" cy="643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6685"/>
                <a:gridCol w="1416685"/>
                <a:gridCol w="1416684"/>
                <a:gridCol w="1424304"/>
              </a:tblGrid>
              <a:tr h="320675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Date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CPK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(U/L)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CPK-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MB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(U/L)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Troponin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22.09.21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142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20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Negative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BEF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1315720">
              <a:lnSpc>
                <a:spcPct val="100000"/>
              </a:lnSpc>
              <a:spcBef>
                <a:spcPts val="95"/>
              </a:spcBef>
            </a:pPr>
            <a:r>
              <a:rPr dirty="0"/>
              <a:t>Complete</a:t>
            </a:r>
            <a:r>
              <a:rPr spc="-90" dirty="0"/>
              <a:t> </a:t>
            </a:r>
            <a:r>
              <a:rPr dirty="0"/>
              <a:t>blood</a:t>
            </a:r>
            <a:r>
              <a:rPr spc="-80" dirty="0"/>
              <a:t> </a:t>
            </a:r>
            <a:r>
              <a:rPr spc="-10" dirty="0"/>
              <a:t>count </a:t>
            </a:r>
            <a:r>
              <a:rPr dirty="0"/>
              <a:t>L</a:t>
            </a:r>
            <a:r>
              <a:rPr spc="-100" dirty="0"/>
              <a:t> </a:t>
            </a:r>
            <a:r>
              <a:rPr dirty="0"/>
              <a:t>(10</a:t>
            </a:r>
            <a:r>
              <a:rPr sz="1950" baseline="25641" dirty="0"/>
              <a:t>9</a:t>
            </a:r>
            <a:r>
              <a:rPr sz="2000" dirty="0"/>
              <a:t>/l)</a:t>
            </a:r>
            <a:r>
              <a:rPr sz="2000" spc="-50" dirty="0"/>
              <a:t> </a:t>
            </a:r>
            <a:r>
              <a:rPr sz="2000" spc="-25" dirty="0"/>
              <a:t>6,5</a:t>
            </a:r>
            <a:endParaRPr sz="2000"/>
          </a:p>
          <a:p>
            <a:pPr marL="38100">
              <a:lnSpc>
                <a:spcPct val="100000"/>
              </a:lnSpc>
            </a:pPr>
            <a:r>
              <a:rPr dirty="0"/>
              <a:t>Er</a:t>
            </a:r>
            <a:r>
              <a:rPr spc="-25" dirty="0"/>
              <a:t> </a:t>
            </a:r>
            <a:r>
              <a:rPr dirty="0"/>
              <a:t>(10</a:t>
            </a:r>
            <a:r>
              <a:rPr sz="1950" baseline="25641" dirty="0"/>
              <a:t>12</a:t>
            </a:r>
            <a:r>
              <a:rPr sz="2000" dirty="0"/>
              <a:t>/l)</a:t>
            </a:r>
            <a:r>
              <a:rPr sz="2000" spc="-35" dirty="0"/>
              <a:t> </a:t>
            </a:r>
            <a:r>
              <a:rPr sz="2000" spc="-20" dirty="0"/>
              <a:t>4,32</a:t>
            </a:r>
            <a:endParaRPr sz="2000"/>
          </a:p>
          <a:p>
            <a:pPr marL="38100">
              <a:lnSpc>
                <a:spcPct val="100000"/>
              </a:lnSpc>
            </a:pPr>
            <a:r>
              <a:rPr dirty="0"/>
              <a:t>Hb</a:t>
            </a:r>
            <a:r>
              <a:rPr spc="-30" dirty="0"/>
              <a:t> </a:t>
            </a:r>
            <a:r>
              <a:rPr dirty="0"/>
              <a:t>(g/l)</a:t>
            </a:r>
            <a:r>
              <a:rPr spc="-50" dirty="0"/>
              <a:t> </a:t>
            </a:r>
            <a:r>
              <a:rPr spc="-25" dirty="0"/>
              <a:t>126</a:t>
            </a:r>
          </a:p>
          <a:p>
            <a:pPr marL="38100">
              <a:lnSpc>
                <a:spcPct val="100000"/>
              </a:lnSpc>
            </a:pPr>
            <a:r>
              <a:rPr dirty="0"/>
              <a:t>Ht</a:t>
            </a:r>
            <a:r>
              <a:rPr spc="-30" dirty="0"/>
              <a:t> </a:t>
            </a:r>
            <a:r>
              <a:rPr dirty="0"/>
              <a:t>(%)</a:t>
            </a:r>
            <a:r>
              <a:rPr spc="-35" dirty="0"/>
              <a:t> </a:t>
            </a:r>
            <a:r>
              <a:rPr spc="-20" dirty="0"/>
              <a:t>35,2</a:t>
            </a:r>
          </a:p>
          <a:p>
            <a:pPr marL="38100">
              <a:lnSpc>
                <a:spcPct val="100000"/>
              </a:lnSpc>
            </a:pPr>
            <a:r>
              <a:rPr dirty="0"/>
              <a:t>Thrombocytes</a:t>
            </a:r>
            <a:r>
              <a:rPr spc="365" dirty="0"/>
              <a:t> </a:t>
            </a:r>
            <a:r>
              <a:rPr dirty="0"/>
              <a:t>(10</a:t>
            </a:r>
            <a:r>
              <a:rPr sz="1950" baseline="25641" dirty="0"/>
              <a:t>9</a:t>
            </a:r>
            <a:r>
              <a:rPr sz="2000" dirty="0"/>
              <a:t>/l)</a:t>
            </a:r>
            <a:r>
              <a:rPr sz="2000" spc="-75" dirty="0"/>
              <a:t> </a:t>
            </a:r>
            <a:r>
              <a:rPr sz="2000" spc="-25" dirty="0"/>
              <a:t>184</a:t>
            </a:r>
            <a:endParaRPr sz="2000"/>
          </a:p>
          <a:p>
            <a:pPr marL="38100">
              <a:lnSpc>
                <a:spcPct val="100000"/>
              </a:lnSpc>
              <a:tabLst>
                <a:tab pos="631190" algn="l"/>
              </a:tabLst>
            </a:pPr>
            <a:r>
              <a:rPr spc="-25" dirty="0"/>
              <a:t>ESR</a:t>
            </a:r>
            <a:r>
              <a:rPr dirty="0"/>
              <a:t>	(mm/h)</a:t>
            </a:r>
            <a:r>
              <a:rPr spc="-85" dirty="0"/>
              <a:t> </a:t>
            </a:r>
            <a:r>
              <a:rPr spc="-50" dirty="0"/>
              <a:t>2</a:t>
            </a:r>
          </a:p>
          <a:p>
            <a:pPr marL="488315" marR="748030">
              <a:lnSpc>
                <a:spcPct val="112500"/>
              </a:lnSpc>
            </a:pPr>
            <a:r>
              <a:rPr spc="-10" dirty="0"/>
              <a:t>Eosinophils</a:t>
            </a:r>
            <a:r>
              <a:rPr spc="-45" dirty="0"/>
              <a:t> </a:t>
            </a:r>
            <a:r>
              <a:rPr dirty="0"/>
              <a:t>(%)</a:t>
            </a:r>
            <a:r>
              <a:rPr spc="-25" dirty="0"/>
              <a:t> </a:t>
            </a:r>
            <a:r>
              <a:rPr spc="-50" dirty="0"/>
              <a:t>2</a:t>
            </a:r>
            <a:r>
              <a:rPr dirty="0"/>
              <a:t> Band</a:t>
            </a:r>
            <a:r>
              <a:rPr spc="-65" dirty="0"/>
              <a:t> </a:t>
            </a:r>
            <a:r>
              <a:rPr dirty="0"/>
              <a:t>neutrophils</a:t>
            </a:r>
            <a:r>
              <a:rPr spc="-70" dirty="0"/>
              <a:t> </a:t>
            </a:r>
            <a:r>
              <a:rPr dirty="0"/>
              <a:t>(%)</a:t>
            </a:r>
            <a:r>
              <a:rPr spc="-85" dirty="0"/>
              <a:t> </a:t>
            </a:r>
            <a:r>
              <a:rPr spc="-50" dirty="0"/>
              <a:t>5</a:t>
            </a:r>
          </a:p>
          <a:p>
            <a:pPr marL="488315" marR="30480">
              <a:lnSpc>
                <a:spcPct val="112500"/>
              </a:lnSpc>
            </a:pPr>
            <a:r>
              <a:rPr dirty="0"/>
              <a:t>Segmented</a:t>
            </a:r>
            <a:r>
              <a:rPr spc="-100" dirty="0"/>
              <a:t> </a:t>
            </a:r>
            <a:r>
              <a:rPr dirty="0"/>
              <a:t>neutrophils</a:t>
            </a:r>
            <a:r>
              <a:rPr spc="-90" dirty="0"/>
              <a:t> </a:t>
            </a:r>
            <a:r>
              <a:rPr dirty="0"/>
              <a:t>(%)</a:t>
            </a:r>
            <a:r>
              <a:rPr spc="-100" dirty="0"/>
              <a:t> </a:t>
            </a:r>
            <a:r>
              <a:rPr spc="-25" dirty="0"/>
              <a:t>59 </a:t>
            </a:r>
            <a:r>
              <a:rPr spc="-20" dirty="0"/>
              <a:t>Lymphocytes</a:t>
            </a:r>
            <a:r>
              <a:rPr spc="-50" dirty="0"/>
              <a:t> </a:t>
            </a:r>
            <a:r>
              <a:rPr dirty="0"/>
              <a:t>(%)</a:t>
            </a:r>
            <a:r>
              <a:rPr spc="-25" dirty="0"/>
              <a:t> 31</a:t>
            </a:r>
          </a:p>
          <a:p>
            <a:pPr marL="488315">
              <a:lnSpc>
                <a:spcPct val="100000"/>
              </a:lnSpc>
              <a:spcBef>
                <a:spcPts val="300"/>
              </a:spcBef>
            </a:pPr>
            <a:r>
              <a:rPr dirty="0"/>
              <a:t>Mоnocytes</a:t>
            </a:r>
            <a:r>
              <a:rPr spc="-75" dirty="0"/>
              <a:t> </a:t>
            </a:r>
            <a:r>
              <a:rPr dirty="0"/>
              <a:t>(%)</a:t>
            </a:r>
            <a:r>
              <a:rPr spc="-75" dirty="0"/>
              <a:t> </a:t>
            </a:r>
            <a:r>
              <a:rPr spc="-50" dirty="0"/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20080" y="2565273"/>
            <a:ext cx="3168650" cy="79248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0805">
              <a:lnSpc>
                <a:spcPts val="2155"/>
              </a:lnSpc>
              <a:spcBef>
                <a:spcPts val="850"/>
              </a:spcBef>
            </a:pPr>
            <a:r>
              <a:rPr sz="1800" spc="70" dirty="0">
                <a:latin typeface="Trebuchet MS"/>
                <a:cs typeface="Trebuchet MS"/>
              </a:rPr>
              <a:t>D-</a:t>
            </a:r>
            <a:r>
              <a:rPr sz="1800" spc="-30" dirty="0">
                <a:latin typeface="Trebuchet MS"/>
                <a:cs typeface="Trebuchet MS"/>
              </a:rPr>
              <a:t>Dimer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Calibri"/>
                <a:cs typeface="Calibri"/>
              </a:rPr>
              <a:t>3,5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mkg/mL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(</a:t>
            </a:r>
            <a:r>
              <a:rPr sz="1800" spc="120" dirty="0">
                <a:latin typeface="Trebuchet MS"/>
                <a:cs typeface="Trebuchet MS"/>
              </a:rPr>
              <a:t>N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Calibri"/>
                <a:cs typeface="Calibri"/>
              </a:rPr>
              <a:t>0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ts val="2155"/>
              </a:lnSpc>
            </a:pPr>
            <a:r>
              <a:rPr sz="1800" spc="-10" dirty="0">
                <a:latin typeface="Calibri"/>
                <a:cs typeface="Calibri"/>
              </a:rPr>
              <a:t>0,55)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86232"/>
            <a:ext cx="7340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25" dirty="0">
                <a:solidFill>
                  <a:srgbClr val="464652"/>
                </a:solidFill>
                <a:latin typeface="Cambria"/>
                <a:cs typeface="Cambria"/>
              </a:rPr>
              <a:t>ЕCG</a:t>
            </a:r>
            <a:endParaRPr sz="3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412747"/>
            <a:ext cx="8581631" cy="35280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754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ЕCG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289698"/>
            <a:ext cx="7876540" cy="169037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86385" marR="5080" indent="-274320">
              <a:lnSpc>
                <a:spcPct val="80100"/>
              </a:lnSpc>
              <a:spcBef>
                <a:spcPts val="715"/>
              </a:spcBef>
              <a:tabLst>
                <a:tab pos="286385" algn="l"/>
                <a:tab pos="2894965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dirty="0">
                <a:latin typeface="Cambria"/>
                <a:cs typeface="Cambria"/>
              </a:rPr>
              <a:t>ЕCG</a:t>
            </a:r>
            <a:r>
              <a:rPr sz="2600" spc="-45" dirty="0">
                <a:latin typeface="Cambria"/>
                <a:cs typeface="Cambria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(22.09.2021):</a:t>
            </a:r>
            <a:r>
              <a:rPr sz="2600" b="1" dirty="0">
                <a:latin typeface="Calibri"/>
                <a:cs typeface="Calibri"/>
              </a:rPr>
              <a:t>	</a:t>
            </a:r>
            <a:r>
              <a:rPr sz="2600" spc="-114" dirty="0">
                <a:latin typeface="Trebuchet MS"/>
                <a:cs typeface="Trebuchet MS"/>
              </a:rPr>
              <a:t>sinus</a:t>
            </a:r>
            <a:r>
              <a:rPr sz="2600" spc="-70" dirty="0">
                <a:latin typeface="Trebuchet MS"/>
                <a:cs typeface="Trebuchet MS"/>
              </a:rPr>
              <a:t> </a:t>
            </a:r>
            <a:r>
              <a:rPr sz="2600" spc="-180" dirty="0">
                <a:latin typeface="Trebuchet MS"/>
                <a:cs typeface="Trebuchet MS"/>
              </a:rPr>
              <a:t>rhythm,</a:t>
            </a:r>
            <a:r>
              <a:rPr sz="2600" spc="-335" dirty="0">
                <a:latin typeface="Trebuchet MS"/>
                <a:cs typeface="Trebuchet MS"/>
              </a:rPr>
              <a:t> </a:t>
            </a:r>
            <a:r>
              <a:rPr sz="2600" spc="-220" dirty="0">
                <a:latin typeface="Trebuchet MS"/>
                <a:cs typeface="Trebuchet MS"/>
              </a:rPr>
              <a:t>regular,</a:t>
            </a:r>
            <a:r>
              <a:rPr sz="2600" spc="-300" dirty="0">
                <a:latin typeface="Trebuchet MS"/>
                <a:cs typeface="Trebuchet MS"/>
              </a:rPr>
              <a:t> </a:t>
            </a:r>
            <a:r>
              <a:rPr sz="2600" spc="-140" dirty="0">
                <a:latin typeface="Trebuchet MS"/>
                <a:cs typeface="Trebuchet MS"/>
              </a:rPr>
              <a:t>heart</a:t>
            </a:r>
            <a:r>
              <a:rPr sz="2600" spc="-60" dirty="0">
                <a:latin typeface="Trebuchet MS"/>
                <a:cs typeface="Trebuchet MS"/>
              </a:rPr>
              <a:t> </a:t>
            </a:r>
            <a:r>
              <a:rPr sz="2600" spc="-155" dirty="0">
                <a:latin typeface="Trebuchet MS"/>
                <a:cs typeface="Trebuchet MS"/>
              </a:rPr>
              <a:t>rate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-</a:t>
            </a:r>
            <a:r>
              <a:rPr sz="2600" spc="-70" dirty="0">
                <a:latin typeface="Trebuchet MS"/>
                <a:cs typeface="Trebuchet MS"/>
              </a:rPr>
              <a:t> </a:t>
            </a:r>
            <a:r>
              <a:rPr sz="2600" spc="-25" dirty="0">
                <a:latin typeface="Trebuchet MS"/>
                <a:cs typeface="Trebuchet MS"/>
              </a:rPr>
              <a:t>68 </a:t>
            </a:r>
            <a:r>
              <a:rPr sz="2600" spc="-250" dirty="0">
                <a:latin typeface="Trebuchet MS"/>
                <a:cs typeface="Trebuchet MS"/>
              </a:rPr>
              <a:t>beats/min.,</a:t>
            </a:r>
            <a:r>
              <a:rPr sz="2600" spc="-295" dirty="0">
                <a:latin typeface="Trebuchet MS"/>
                <a:cs typeface="Trebuchet MS"/>
              </a:rPr>
              <a:t> </a:t>
            </a:r>
            <a:r>
              <a:rPr sz="2600" spc="-130" dirty="0">
                <a:latin typeface="Trebuchet MS"/>
                <a:cs typeface="Trebuchet MS"/>
              </a:rPr>
              <a:t>axis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185" dirty="0">
                <a:latin typeface="Trebuchet MS"/>
                <a:cs typeface="Trebuchet MS"/>
              </a:rPr>
              <a:t>deviated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to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spc="-165" dirty="0">
                <a:latin typeface="Trebuchet MS"/>
                <a:cs typeface="Trebuchet MS"/>
              </a:rPr>
              <a:t>the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spc="-254" dirty="0">
                <a:latin typeface="Trebuchet MS"/>
                <a:cs typeface="Trebuchet MS"/>
              </a:rPr>
              <a:t>left.</a:t>
            </a:r>
            <a:r>
              <a:rPr sz="2600" spc="-285" dirty="0">
                <a:latin typeface="Trebuchet MS"/>
                <a:cs typeface="Trebuchet MS"/>
              </a:rPr>
              <a:t> </a:t>
            </a:r>
            <a:r>
              <a:rPr sz="2600" spc="-100" dirty="0">
                <a:latin typeface="Trebuchet MS"/>
                <a:cs typeface="Trebuchet MS"/>
              </a:rPr>
              <a:t>SI-</a:t>
            </a:r>
            <a:r>
              <a:rPr sz="2600" dirty="0">
                <a:latin typeface="Trebuchet MS"/>
                <a:cs typeface="Trebuchet MS"/>
              </a:rPr>
              <a:t>QIII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syndrome. </a:t>
            </a:r>
            <a:r>
              <a:rPr sz="2600" spc="-135" dirty="0">
                <a:latin typeface="Trebuchet MS"/>
                <a:cs typeface="Trebuchet MS"/>
              </a:rPr>
              <a:t>Negative</a:t>
            </a:r>
            <a:r>
              <a:rPr sz="2600" spc="-36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T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160" dirty="0">
                <a:latin typeface="Trebuchet MS"/>
                <a:cs typeface="Trebuchet MS"/>
              </a:rPr>
              <a:t>in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spc="-55" dirty="0">
                <a:latin typeface="Trebuchet MS"/>
                <a:cs typeface="Trebuchet MS"/>
              </a:rPr>
              <a:t>III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spc="-180" dirty="0">
                <a:latin typeface="Trebuchet MS"/>
                <a:cs typeface="Trebuchet MS"/>
              </a:rPr>
              <a:t>and</a:t>
            </a:r>
            <a:r>
              <a:rPr sz="2600" spc="-440" dirty="0">
                <a:latin typeface="Trebuchet MS"/>
                <a:cs typeface="Trebuchet MS"/>
              </a:rPr>
              <a:t> </a:t>
            </a:r>
            <a:r>
              <a:rPr sz="2600" spc="-150" dirty="0">
                <a:latin typeface="Trebuchet MS"/>
                <a:cs typeface="Trebuchet MS"/>
              </a:rPr>
              <a:t>V2.</a:t>
            </a:r>
            <a:r>
              <a:rPr sz="2600" spc="-305" dirty="0">
                <a:latin typeface="Trebuchet MS"/>
                <a:cs typeface="Trebuchet MS"/>
              </a:rPr>
              <a:t> </a:t>
            </a:r>
            <a:r>
              <a:rPr sz="2600" spc="-145" dirty="0">
                <a:latin typeface="Trebuchet MS"/>
                <a:cs typeface="Trebuchet MS"/>
              </a:rPr>
              <a:t>Incomplete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spc="-145" dirty="0">
                <a:latin typeface="Trebuchet MS"/>
                <a:cs typeface="Trebuchet MS"/>
              </a:rPr>
              <a:t>blockade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spc="-150" dirty="0">
                <a:latin typeface="Trebuchet MS"/>
                <a:cs typeface="Trebuchet MS"/>
              </a:rPr>
              <a:t>of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spc="-165" dirty="0">
                <a:latin typeface="Trebuchet MS"/>
                <a:cs typeface="Trebuchet MS"/>
              </a:rPr>
              <a:t>the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spc="-60" dirty="0">
                <a:latin typeface="Trebuchet MS"/>
                <a:cs typeface="Trebuchet MS"/>
              </a:rPr>
              <a:t>right </a:t>
            </a:r>
            <a:r>
              <a:rPr sz="2600" spc="-204" dirty="0">
                <a:latin typeface="Trebuchet MS"/>
                <a:cs typeface="Trebuchet MS"/>
              </a:rPr>
              <a:t>leg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spc="-145" dirty="0">
                <a:latin typeface="Trebuchet MS"/>
                <a:cs typeface="Trebuchet MS"/>
              </a:rPr>
              <a:t>of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spc="-165" dirty="0">
                <a:latin typeface="Trebuchet MS"/>
                <a:cs typeface="Trebuchet MS"/>
              </a:rPr>
              <a:t>the</a:t>
            </a:r>
            <a:r>
              <a:rPr sz="2600" spc="-55" dirty="0">
                <a:latin typeface="Trebuchet MS"/>
                <a:cs typeface="Trebuchet MS"/>
              </a:rPr>
              <a:t> </a:t>
            </a:r>
            <a:r>
              <a:rPr sz="2600" spc="-165" dirty="0">
                <a:latin typeface="Trebuchet MS"/>
                <a:cs typeface="Trebuchet MS"/>
              </a:rPr>
              <a:t>bundle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spc="-150" dirty="0">
                <a:latin typeface="Trebuchet MS"/>
                <a:cs typeface="Trebuchet MS"/>
              </a:rPr>
              <a:t>of</a:t>
            </a:r>
            <a:r>
              <a:rPr sz="2600" spc="-60" dirty="0">
                <a:latin typeface="Trebuchet MS"/>
                <a:cs typeface="Trebuchet MS"/>
              </a:rPr>
              <a:t> </a:t>
            </a:r>
            <a:r>
              <a:rPr sz="2600" spc="-90" dirty="0">
                <a:latin typeface="Trebuchet MS"/>
                <a:cs typeface="Trebuchet MS"/>
              </a:rPr>
              <a:t>His.There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spc="-170" dirty="0">
                <a:latin typeface="Trebuchet MS"/>
                <a:cs typeface="Trebuchet MS"/>
              </a:rPr>
              <a:t>are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no</a:t>
            </a:r>
            <a:r>
              <a:rPr sz="2600" spc="-55" dirty="0">
                <a:latin typeface="Trebuchet MS"/>
                <a:cs typeface="Trebuchet MS"/>
              </a:rPr>
              <a:t> </a:t>
            </a:r>
            <a:r>
              <a:rPr sz="2600" spc="-215" dirty="0">
                <a:latin typeface="Trebuchet MS"/>
                <a:cs typeface="Trebuchet MS"/>
              </a:rPr>
              <a:t>data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spc="-95" dirty="0">
                <a:latin typeface="Trebuchet MS"/>
                <a:cs typeface="Trebuchet MS"/>
              </a:rPr>
              <a:t>for</a:t>
            </a:r>
            <a:r>
              <a:rPr sz="2600" spc="-60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acute </a:t>
            </a:r>
            <a:r>
              <a:rPr sz="2600" spc="-70" dirty="0">
                <a:latin typeface="Trebuchet MS"/>
                <a:cs typeface="Trebuchet MS"/>
              </a:rPr>
              <a:t>coronary</a:t>
            </a:r>
            <a:r>
              <a:rPr sz="2600" spc="-130" dirty="0">
                <a:latin typeface="Trebuchet MS"/>
                <a:cs typeface="Trebuchet MS"/>
              </a:rPr>
              <a:t> </a:t>
            </a:r>
            <a:r>
              <a:rPr sz="2600" spc="-75" dirty="0">
                <a:latin typeface="Trebuchet MS"/>
                <a:cs typeface="Trebuchet MS"/>
              </a:rPr>
              <a:t>pathology.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120" y="1454658"/>
            <a:ext cx="4764023" cy="44668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023" y="6112"/>
            <a:ext cx="8698976" cy="68518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8530" y="6342507"/>
            <a:ext cx="150495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1145" dirty="0">
                <a:solidFill>
                  <a:srgbClr val="9CB8CC"/>
                </a:solidFill>
                <a:latin typeface="Times New Roman"/>
                <a:cs typeface="Times New Roman"/>
              </a:rPr>
              <a:t>►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57831" y="1478762"/>
            <a:ext cx="4342765" cy="55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SHORTNESS</a:t>
            </a:r>
            <a:r>
              <a:rPr sz="1300" b="1" spc="2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sz="1300" b="1" spc="2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BREATH</a:t>
            </a:r>
            <a:r>
              <a:rPr sz="1300" b="1" dirty="0">
                <a:solidFill>
                  <a:srgbClr val="1D1D1D"/>
                </a:solidFill>
                <a:latin typeface="Candara"/>
                <a:cs typeface="Candara"/>
              </a:rPr>
              <a:t>:</a:t>
            </a:r>
            <a:r>
              <a:rPr sz="1300" b="1" spc="100" dirty="0">
                <a:solidFill>
                  <a:srgbClr val="1D1D1D"/>
                </a:solidFill>
                <a:latin typeface="Candara"/>
                <a:cs typeface="Candara"/>
              </a:rPr>
              <a:t> 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D</a:t>
            </a:r>
            <a:r>
              <a:rPr sz="1300" b="1" dirty="0">
                <a:solidFill>
                  <a:srgbClr val="1D1D1D"/>
                </a:solidFill>
                <a:latin typeface="Candara"/>
                <a:cs typeface="Candara"/>
              </a:rPr>
              <a:t>I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FFERENT</a:t>
            </a:r>
            <a:r>
              <a:rPr sz="1300" b="1" dirty="0">
                <a:solidFill>
                  <a:srgbClr val="1D1D1D"/>
                </a:solidFill>
                <a:latin typeface="Candara"/>
                <a:cs typeface="Candara"/>
              </a:rPr>
              <a:t>I</a:t>
            </a:r>
            <a:r>
              <a:rPr sz="1300" b="1" dirty="0">
                <a:solidFill>
                  <a:srgbClr val="1D1D1D"/>
                </a:solidFill>
                <a:latin typeface="Arial"/>
                <a:cs typeface="Arial"/>
              </a:rPr>
              <a:t>AL</a:t>
            </a:r>
            <a:r>
              <a:rPr sz="1300" b="1" spc="20" dirty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1D1D1D"/>
                </a:solidFill>
                <a:latin typeface="Arial"/>
                <a:cs typeface="Arial"/>
              </a:rPr>
              <a:t>D</a:t>
            </a:r>
            <a:r>
              <a:rPr sz="1300" b="1" spc="-10" dirty="0">
                <a:solidFill>
                  <a:srgbClr val="1D1D1D"/>
                </a:solidFill>
                <a:latin typeface="Candara"/>
                <a:cs typeface="Candara"/>
              </a:rPr>
              <a:t>I</a:t>
            </a:r>
            <a:r>
              <a:rPr sz="1300" b="1" spc="-10" dirty="0">
                <a:solidFill>
                  <a:srgbClr val="1D1D1D"/>
                </a:solidFill>
                <a:latin typeface="Arial"/>
                <a:cs typeface="Arial"/>
              </a:rPr>
              <a:t>AGNOS</a:t>
            </a:r>
            <a:r>
              <a:rPr sz="1300" b="1" spc="-10" dirty="0">
                <a:solidFill>
                  <a:srgbClr val="444444"/>
                </a:solidFill>
                <a:latin typeface="Candara"/>
                <a:cs typeface="Candara"/>
              </a:rPr>
              <a:t>I</a:t>
            </a:r>
            <a:r>
              <a:rPr sz="1300" b="1" spc="-10" dirty="0">
                <a:solidFill>
                  <a:srgbClr val="444444"/>
                </a:solidFill>
                <a:latin typeface="Arial"/>
                <a:cs typeface="Arial"/>
              </a:rPr>
              <a:t>S</a:t>
            </a:r>
            <a:endParaRPr sz="130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1270"/>
              </a:spcBef>
            </a:pP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50% have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u="sng" dirty="0">
                <a:solidFill>
                  <a:srgbClr val="444444"/>
                </a:solidFill>
                <a:uFill>
                  <a:solidFill>
                    <a:srgbClr val="444444"/>
                  </a:solidFill>
                </a:uFill>
                <a:latin typeface="Arial"/>
                <a:cs typeface="Arial"/>
              </a:rPr>
              <a:t>&gt;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2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diseases that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can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lead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444444"/>
                </a:solidFill>
                <a:latin typeface="Arial"/>
                <a:cs typeface="Arial"/>
              </a:rPr>
              <a:t>acute respiratory</a:t>
            </a:r>
            <a:r>
              <a:rPr sz="1100" b="1" spc="5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444444"/>
                </a:solidFill>
                <a:latin typeface="Arial"/>
                <a:cs typeface="Arial"/>
              </a:rPr>
              <a:t>failure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3952" y="3288309"/>
            <a:ext cx="6330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latin typeface="Cambria"/>
                <a:cs typeface="Cambria"/>
              </a:rPr>
              <a:t>Research: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9942" y="2180170"/>
            <a:ext cx="3062605" cy="506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1100" b="1" dirty="0">
                <a:latin typeface="Calibri"/>
                <a:cs typeface="Calibri"/>
              </a:rPr>
              <a:t>riteria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transporting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the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patient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intensive </a:t>
            </a:r>
            <a:r>
              <a:rPr sz="1100" b="1" dirty="0">
                <a:latin typeface="Calibri"/>
                <a:cs typeface="Calibri"/>
              </a:rPr>
              <a:t>care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unit</a:t>
            </a:r>
            <a:endParaRPr sz="1100">
              <a:latin typeface="Calibri"/>
              <a:cs typeface="Calibri"/>
            </a:endParaRPr>
          </a:p>
          <a:p>
            <a:pPr marL="7620" algn="ctr">
              <a:lnSpc>
                <a:spcPct val="100000"/>
              </a:lnSpc>
              <a:spcBef>
                <a:spcPts val="70"/>
              </a:spcBef>
            </a:pPr>
            <a:r>
              <a:rPr sz="900" b="1" dirty="0">
                <a:latin typeface="Calibri"/>
                <a:cs typeface="Calibri"/>
              </a:rPr>
              <a:t>(in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case</a:t>
            </a:r>
            <a:r>
              <a:rPr sz="900" b="1" spc="-2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of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non-effective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treatment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during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30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20" dirty="0">
                <a:latin typeface="Calibri"/>
                <a:cs typeface="Calibri"/>
              </a:rPr>
              <a:t>min)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8812" y="2653156"/>
            <a:ext cx="1093470" cy="41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2080">
              <a:lnSpc>
                <a:spcPct val="126899"/>
              </a:lnSpc>
              <a:spcBef>
                <a:spcPts val="100"/>
              </a:spcBef>
            </a:pPr>
            <a:r>
              <a:rPr sz="1000" dirty="0">
                <a:solidFill>
                  <a:srgbClr val="3B3B3B"/>
                </a:solidFill>
                <a:latin typeface="Calibri"/>
                <a:cs typeface="Calibri"/>
              </a:rPr>
              <a:t>sysBP</a:t>
            </a:r>
            <a:r>
              <a:rPr sz="1000" spc="-2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B3B3B"/>
                </a:solidFill>
                <a:latin typeface="Calibri"/>
                <a:cs typeface="Calibri"/>
              </a:rPr>
              <a:t>&lt;</a:t>
            </a:r>
            <a:r>
              <a:rPr sz="1000" spc="-2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B3B3B"/>
                </a:solidFill>
                <a:latin typeface="Calibri"/>
                <a:cs typeface="Calibri"/>
              </a:rPr>
              <a:t>90</a:t>
            </a:r>
            <a:r>
              <a:rPr sz="1000" spc="-1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3B3B3B"/>
                </a:solidFill>
                <a:latin typeface="Calibri"/>
                <a:cs typeface="Calibri"/>
              </a:rPr>
              <a:t>mm.Hg </a:t>
            </a:r>
            <a:r>
              <a:rPr sz="1000" dirty="0">
                <a:latin typeface="Calibri"/>
                <a:cs typeface="Calibri"/>
              </a:rPr>
              <a:t>heart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rate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&gt;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120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b/m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2291" y="3267176"/>
            <a:ext cx="22421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indent="-64769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90170" algn="l"/>
                <a:tab pos="848360" algn="l"/>
              </a:tabLst>
            </a:pPr>
            <a:r>
              <a:rPr sz="1000" b="1" spc="-25" dirty="0">
                <a:latin typeface="Calibri"/>
                <a:cs typeface="Calibri"/>
              </a:rPr>
              <a:t>ECG</a:t>
            </a:r>
            <a:r>
              <a:rPr sz="1000" b="1" dirty="0">
                <a:latin typeface="Calibri"/>
                <a:cs typeface="Calibri"/>
              </a:rPr>
              <a:t>	-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Chest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X-Ray</a:t>
            </a:r>
            <a:endParaRPr sz="1000">
              <a:latin typeface="Calibri"/>
              <a:cs typeface="Calibri"/>
            </a:endParaRPr>
          </a:p>
          <a:p>
            <a:pPr marL="76835" indent="-64135">
              <a:lnSpc>
                <a:spcPct val="100000"/>
              </a:lnSpc>
              <a:spcBef>
                <a:spcPts val="715"/>
              </a:spcBef>
              <a:buChar char="-"/>
              <a:tabLst>
                <a:tab pos="76835" algn="l"/>
                <a:tab pos="840105" algn="l"/>
              </a:tabLst>
            </a:pPr>
            <a:r>
              <a:rPr sz="1000" b="1" spc="-25" dirty="0">
                <a:latin typeface="Calibri"/>
                <a:cs typeface="Calibri"/>
              </a:rPr>
              <a:t>BNP</a:t>
            </a:r>
            <a:r>
              <a:rPr sz="1000" b="1" dirty="0">
                <a:latin typeface="Calibri"/>
                <a:cs typeface="Calibri"/>
              </a:rPr>
              <a:t>	-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Arterial blood gas </a:t>
            </a:r>
            <a:r>
              <a:rPr sz="1000" b="1" spc="-10" dirty="0">
                <a:latin typeface="Calibri"/>
                <a:cs typeface="Calibri"/>
              </a:rPr>
              <a:t>analysis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3731" y="3267176"/>
            <a:ext cx="27647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 indent="-64769">
              <a:lnSpc>
                <a:spcPct val="100000"/>
              </a:lnSpc>
              <a:spcBef>
                <a:spcPts val="100"/>
              </a:spcBef>
              <a:buChar char="-"/>
              <a:tabLst>
                <a:tab pos="94615" algn="l"/>
                <a:tab pos="1563370" algn="l"/>
              </a:tabLst>
            </a:pPr>
            <a:r>
              <a:rPr sz="1000" b="1" spc="-20" dirty="0">
                <a:latin typeface="Calibri"/>
                <a:cs typeface="Calibri"/>
              </a:rPr>
              <a:t>Complete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blood</a:t>
            </a:r>
            <a:r>
              <a:rPr sz="1000" b="1" spc="-10" dirty="0">
                <a:latin typeface="Calibri"/>
                <a:cs typeface="Calibri"/>
              </a:rPr>
              <a:t> count</a:t>
            </a:r>
            <a:r>
              <a:rPr sz="1000" b="1" dirty="0">
                <a:latin typeface="Calibri"/>
                <a:cs typeface="Calibri"/>
              </a:rPr>
              <a:t>	-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Troponin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(Tn)</a:t>
            </a:r>
            <a:endParaRPr sz="1000">
              <a:latin typeface="Calibri"/>
              <a:cs typeface="Calibri"/>
            </a:endParaRPr>
          </a:p>
          <a:p>
            <a:pPr marL="76835" indent="-64135">
              <a:lnSpc>
                <a:spcPct val="100000"/>
              </a:lnSpc>
              <a:spcBef>
                <a:spcPts val="715"/>
              </a:spcBef>
              <a:buChar char="-"/>
              <a:tabLst>
                <a:tab pos="76835" algn="l"/>
              </a:tabLst>
            </a:pPr>
            <a:r>
              <a:rPr sz="1000" b="1" spc="-35" dirty="0">
                <a:latin typeface="Calibri"/>
                <a:cs typeface="Calibri"/>
              </a:rPr>
              <a:t>D-</a:t>
            </a:r>
            <a:r>
              <a:rPr sz="1000" b="1" dirty="0">
                <a:latin typeface="Calibri"/>
                <a:cs typeface="Calibri"/>
              </a:rPr>
              <a:t>dimer</a:t>
            </a:r>
            <a:r>
              <a:rPr sz="1000" b="1" spc="15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in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case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of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suspicion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of</a:t>
            </a:r>
            <a:r>
              <a:rPr sz="1000" b="1" spc="-30" dirty="0">
                <a:latin typeface="Calibri"/>
                <a:cs typeface="Calibri"/>
              </a:rPr>
              <a:t> pulmonary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embolism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4032" y="4091640"/>
            <a:ext cx="372110" cy="57467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15"/>
              </a:spcBef>
            </a:pPr>
            <a:r>
              <a:rPr sz="1200" spc="-20" dirty="0">
                <a:latin typeface="Calibri"/>
                <a:cs typeface="Calibri"/>
              </a:rPr>
              <a:t>ADHF</a:t>
            </a:r>
            <a:endParaRPr sz="1200">
              <a:latin typeface="Calibri"/>
              <a:cs typeface="Calibri"/>
            </a:endParaRPr>
          </a:p>
          <a:p>
            <a:pPr marR="67310" algn="r">
              <a:lnSpc>
                <a:spcPct val="100000"/>
              </a:lnSpc>
              <a:spcBef>
                <a:spcPts val="745"/>
              </a:spcBef>
            </a:pPr>
            <a:r>
              <a:rPr sz="1100" spc="-25" dirty="0">
                <a:latin typeface="Calibri"/>
                <a:cs typeface="Calibri"/>
              </a:rPr>
              <a:t>ACS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0460" y="6156109"/>
            <a:ext cx="3365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latin typeface="Cambria"/>
                <a:cs typeface="Cambria"/>
              </a:rPr>
              <a:t>BNP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8323" y="6161773"/>
            <a:ext cx="16002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190" dirty="0">
                <a:solidFill>
                  <a:srgbClr val="545454"/>
                </a:solidFill>
                <a:latin typeface="Verdana"/>
                <a:cs typeface="Verdana"/>
              </a:rPr>
              <a:t>-</a:t>
            </a:r>
            <a:r>
              <a:rPr sz="1000" spc="75" dirty="0">
                <a:latin typeface="Calibri"/>
                <a:cs typeface="Calibri"/>
              </a:rPr>
              <a:t>brain</a:t>
            </a:r>
            <a:r>
              <a:rPr sz="1000" spc="6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natriuretic</a:t>
            </a:r>
            <a:r>
              <a:rPr sz="1000" spc="6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peptide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37535" y="4217898"/>
            <a:ext cx="582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latin typeface="Calibri"/>
                <a:cs typeface="Calibri"/>
              </a:rPr>
              <a:t>Pneumonia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80268" y="4240441"/>
            <a:ext cx="1046480" cy="46735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112395">
              <a:lnSpc>
                <a:spcPts val="1140"/>
              </a:lnSpc>
              <a:spcBef>
                <a:spcPts val="185"/>
              </a:spcBef>
            </a:pPr>
            <a:r>
              <a:rPr sz="1000" spc="-35" dirty="0">
                <a:latin typeface="Calibri"/>
                <a:cs typeface="Calibri"/>
              </a:rPr>
              <a:t>Exacerbation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35" dirty="0">
                <a:latin typeface="Calibri"/>
                <a:cs typeface="Calibri"/>
              </a:rPr>
              <a:t>of</a:t>
            </a:r>
            <a:r>
              <a:rPr sz="1000" dirty="0">
                <a:latin typeface="Calibri"/>
                <a:cs typeface="Calibri"/>
              </a:rPr>
              <a:t> COPD</a:t>
            </a:r>
            <a:r>
              <a:rPr sz="1000" spc="430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or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any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other </a:t>
            </a:r>
            <a:r>
              <a:rPr sz="1000" spc="-25" dirty="0">
                <a:latin typeface="Calibri"/>
                <a:cs typeface="Calibri"/>
              </a:rPr>
              <a:t>chronic lung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disease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11786" y="4234053"/>
            <a:ext cx="556260" cy="3225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6830" marR="5080" indent="-24765">
              <a:lnSpc>
                <a:spcPts val="1140"/>
              </a:lnSpc>
              <a:spcBef>
                <a:spcPts val="185"/>
              </a:spcBef>
            </a:pPr>
            <a:r>
              <a:rPr sz="1000" spc="-35" dirty="0">
                <a:latin typeface="Calibri"/>
                <a:cs typeface="Calibri"/>
              </a:rPr>
              <a:t>Pulmonary</a:t>
            </a:r>
            <a:r>
              <a:rPr sz="1000" spc="-10" dirty="0">
                <a:latin typeface="Calibri"/>
                <a:cs typeface="Calibri"/>
              </a:rPr>
              <a:t> embolism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25793" y="4218127"/>
            <a:ext cx="1402080" cy="1783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85"/>
              </a:lnSpc>
              <a:spcBef>
                <a:spcPts val="100"/>
              </a:spcBef>
            </a:pPr>
            <a:r>
              <a:rPr sz="1100" b="1" spc="-35" dirty="0">
                <a:latin typeface="Calibri"/>
                <a:cs typeface="Calibri"/>
              </a:rPr>
              <a:t>Other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reasons: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5" dirty="0">
                <a:latin typeface="Calibri"/>
                <a:cs typeface="Calibri"/>
              </a:rPr>
              <a:t>Bronchial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asthma;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Sepsis;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Tumor;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Pneumothorax;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0" dirty="0">
                <a:latin typeface="Calibri"/>
                <a:cs typeface="Calibri"/>
              </a:rPr>
              <a:t>Pleural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30" dirty="0">
                <a:latin typeface="Calibri"/>
                <a:cs typeface="Calibri"/>
              </a:rPr>
              <a:t>effusion,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ascites;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0" dirty="0">
                <a:latin typeface="Calibri"/>
                <a:cs typeface="Calibri"/>
              </a:rPr>
              <a:t>Anxiety</a:t>
            </a:r>
            <a:r>
              <a:rPr sz="1100" spc="-10" dirty="0">
                <a:latin typeface="Calibri"/>
                <a:cs typeface="Calibri"/>
              </a:rPr>
              <a:t> disorder;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Anemia;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10" dirty="0">
                <a:latin typeface="Calibri"/>
                <a:cs typeface="Calibri"/>
              </a:rPr>
              <a:t>Bronchitis;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50"/>
              </a:lnSpc>
              <a:buChar char="-"/>
              <a:tabLst>
                <a:tab pos="82550" algn="l"/>
              </a:tabLst>
            </a:pPr>
            <a:r>
              <a:rPr sz="1100" spc="-30" dirty="0">
                <a:latin typeface="Calibri"/>
                <a:cs typeface="Calibri"/>
              </a:rPr>
              <a:t>Metabolic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acidosis;</a:t>
            </a:r>
            <a:endParaRPr sz="1100">
              <a:latin typeface="Calibri"/>
              <a:cs typeface="Calibri"/>
            </a:endParaRPr>
          </a:p>
          <a:p>
            <a:pPr marL="82550" indent="-69850">
              <a:lnSpc>
                <a:spcPts val="1285"/>
              </a:lnSpc>
              <a:buChar char="-"/>
              <a:tabLst>
                <a:tab pos="82550" algn="l"/>
              </a:tabLst>
            </a:pPr>
            <a:r>
              <a:rPr sz="1100" spc="-35" dirty="0">
                <a:latin typeface="Calibri"/>
                <a:cs typeface="Calibri"/>
              </a:rPr>
              <a:t>Neurological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disease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68392" y="2685580"/>
            <a:ext cx="679450" cy="3733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265"/>
              </a:spcBef>
            </a:pPr>
            <a:r>
              <a:rPr sz="1000" dirty="0">
                <a:latin typeface="Calibri"/>
                <a:cs typeface="Calibri"/>
              </a:rPr>
              <a:t>RR&gt;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35/min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z="1000" dirty="0">
                <a:latin typeface="Calibri"/>
                <a:cs typeface="Calibri"/>
              </a:rPr>
              <a:t>SpO</a:t>
            </a:r>
            <a:r>
              <a:rPr sz="975" baseline="-12820" dirty="0">
                <a:latin typeface="Calibri"/>
                <a:cs typeface="Calibri"/>
              </a:rPr>
              <a:t>2</a:t>
            </a:r>
            <a:r>
              <a:rPr sz="975" spc="75" baseline="-128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&lt;</a:t>
            </a:r>
            <a:r>
              <a:rPr sz="1000" spc="-25" dirty="0">
                <a:latin typeface="Calibri"/>
                <a:cs typeface="Calibri"/>
              </a:rPr>
              <a:t> 85%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8303" y="2152212"/>
            <a:ext cx="2945765" cy="90424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599440">
              <a:lnSpc>
                <a:spcPct val="100000"/>
              </a:lnSpc>
              <a:spcBef>
                <a:spcPts val="520"/>
              </a:spcBef>
            </a:pPr>
            <a:r>
              <a:rPr sz="1100" b="1" dirty="0">
                <a:solidFill>
                  <a:srgbClr val="464646"/>
                </a:solidFill>
                <a:latin typeface="Cambria"/>
                <a:cs typeface="Cambria"/>
              </a:rPr>
              <a:t>Main</a:t>
            </a:r>
            <a:r>
              <a:rPr sz="1100" b="1" spc="-40" dirty="0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464646"/>
                </a:solidFill>
                <a:latin typeface="Cambria"/>
                <a:cs typeface="Cambria"/>
              </a:rPr>
              <a:t>indicators</a:t>
            </a:r>
            <a:r>
              <a:rPr sz="1100" b="1" spc="-40" dirty="0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464646"/>
                </a:solidFill>
                <a:latin typeface="Cambria"/>
                <a:cs typeface="Cambria"/>
              </a:rPr>
              <a:t>and</a:t>
            </a:r>
            <a:r>
              <a:rPr sz="1100" b="1" spc="-40" dirty="0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sz="1100" b="1" spc="-10" dirty="0">
                <a:solidFill>
                  <a:srgbClr val="464646"/>
                </a:solidFill>
                <a:latin typeface="Cambria"/>
                <a:cs typeface="Cambria"/>
              </a:rPr>
              <a:t>measures</a:t>
            </a:r>
            <a:endParaRPr sz="1100">
              <a:latin typeface="Cambria"/>
              <a:cs typeface="Cambria"/>
            </a:endParaRPr>
          </a:p>
          <a:p>
            <a:pPr marL="104775" indent="-66675">
              <a:lnSpc>
                <a:spcPts val="1200"/>
              </a:lnSpc>
              <a:spcBef>
                <a:spcPts val="380"/>
              </a:spcBef>
              <a:buChar char="-"/>
              <a:tabLst>
                <a:tab pos="104775" algn="l"/>
              </a:tabLst>
            </a:pPr>
            <a:r>
              <a:rPr sz="1000" dirty="0">
                <a:latin typeface="Calibri"/>
                <a:cs typeface="Calibri"/>
              </a:rPr>
              <a:t>BP,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heart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rate,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respiratory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rate,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SpO</a:t>
            </a:r>
            <a:r>
              <a:rPr sz="975" baseline="-12820" dirty="0">
                <a:latin typeface="Calibri"/>
                <a:cs typeface="Calibri"/>
              </a:rPr>
              <a:t>2</a:t>
            </a:r>
            <a:r>
              <a:rPr sz="975" spc="75" baseline="-128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temperature</a:t>
            </a:r>
            <a:endParaRPr sz="1000">
              <a:latin typeface="Calibri"/>
              <a:cs typeface="Calibri"/>
            </a:endParaRPr>
          </a:p>
          <a:p>
            <a:pPr marL="38100" marR="43815" indent="666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000" dirty="0">
                <a:latin typeface="Calibri"/>
                <a:cs typeface="Calibri"/>
              </a:rPr>
              <a:t>Start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oxygen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therapy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until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reaching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target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values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SpO</a:t>
            </a:r>
            <a:r>
              <a:rPr sz="975" spc="-30" baseline="-12820" dirty="0">
                <a:latin typeface="Calibri"/>
                <a:cs typeface="Calibri"/>
              </a:rPr>
              <a:t>2</a:t>
            </a:r>
            <a:r>
              <a:rPr sz="975" spc="750" baseline="-128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94-</a:t>
            </a:r>
            <a:r>
              <a:rPr sz="1000" dirty="0">
                <a:latin typeface="Calibri"/>
                <a:cs typeface="Calibri"/>
              </a:rPr>
              <a:t>98 </a:t>
            </a:r>
            <a:r>
              <a:rPr sz="1000" spc="-50" dirty="0">
                <a:latin typeface="Calibri"/>
                <a:cs typeface="Calibri"/>
              </a:rPr>
              <a:t>%</a:t>
            </a:r>
            <a:endParaRPr sz="1000">
              <a:latin typeface="Calibri"/>
              <a:cs typeface="Calibri"/>
            </a:endParaRPr>
          </a:p>
          <a:p>
            <a:pPr marL="104775" indent="-66675">
              <a:lnSpc>
                <a:spcPts val="1195"/>
              </a:lnSpc>
              <a:buChar char="-"/>
              <a:tabLst>
                <a:tab pos="104775" algn="l"/>
              </a:tabLst>
            </a:pPr>
            <a:r>
              <a:rPr sz="1000" spc="-10" dirty="0">
                <a:latin typeface="Calibri"/>
                <a:cs typeface="Calibri"/>
              </a:rPr>
              <a:t>Establish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IV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infusion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monitoring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0" dirty="0">
                <a:latin typeface="Calibri"/>
                <a:cs typeface="Calibri"/>
              </a:rPr>
              <a:t> patient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84779" y="4899317"/>
            <a:ext cx="16903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latin typeface="Calibri"/>
                <a:cs typeface="Calibri"/>
              </a:rPr>
              <a:t>Determined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if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&gt;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1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criteria </a:t>
            </a:r>
            <a:r>
              <a:rPr sz="1000" spc="-10" dirty="0">
                <a:latin typeface="Calibri"/>
                <a:cs typeface="Calibri"/>
              </a:rPr>
              <a:t>present: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84779" y="5043881"/>
            <a:ext cx="62865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40"/>
              </a:lnSpc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40"/>
              </a:lnSpc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70"/>
              </a:lnSpc>
            </a:pPr>
            <a:r>
              <a:rPr sz="1000" spc="-20" dirty="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41962" y="5043881"/>
            <a:ext cx="2168525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dirty="0">
                <a:latin typeface="Calibri"/>
                <a:cs typeface="Calibri"/>
              </a:rPr>
              <a:t>RR&gt;</a:t>
            </a:r>
            <a:r>
              <a:rPr sz="1000" spc="9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25/min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40"/>
              </a:lnSpc>
            </a:pPr>
            <a:r>
              <a:rPr sz="1000" spc="-30" dirty="0">
                <a:latin typeface="Calibri"/>
                <a:cs typeface="Calibri"/>
              </a:rPr>
              <a:t>PaO2 </a:t>
            </a:r>
            <a:r>
              <a:rPr sz="1000" dirty="0">
                <a:latin typeface="Calibri"/>
                <a:cs typeface="Calibri"/>
              </a:rPr>
              <a:t>&lt;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755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mm.Hg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ts val="1140"/>
              </a:lnSpc>
              <a:spcBef>
                <a:spcPts val="55"/>
              </a:spcBef>
            </a:pPr>
            <a:r>
              <a:rPr sz="1000" spc="-30" dirty="0">
                <a:latin typeface="Calibri"/>
                <a:cs typeface="Calibri"/>
              </a:rPr>
              <a:t>SpO2&lt;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40" dirty="0">
                <a:latin typeface="Calibri"/>
                <a:cs typeface="Calibri"/>
              </a:rPr>
              <a:t>92%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while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breathing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atmospheric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air </a:t>
            </a:r>
            <a:r>
              <a:rPr sz="1000" spc="-35" dirty="0">
                <a:latin typeface="Calibri"/>
                <a:cs typeface="Calibri"/>
              </a:rPr>
              <a:t>PaCO2&gt;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455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35" dirty="0">
                <a:latin typeface="Calibri"/>
                <a:cs typeface="Calibri"/>
              </a:rPr>
              <a:t>mm.Hg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with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arterial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30" dirty="0">
                <a:latin typeface="Calibri"/>
                <a:cs typeface="Calibri"/>
              </a:rPr>
              <a:t>pH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&lt;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7,3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45494" y="2720711"/>
            <a:ext cx="5142865" cy="2602865"/>
            <a:chOff x="1445494" y="2720711"/>
            <a:chExt cx="5142865" cy="2602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5494" y="2720711"/>
              <a:ext cx="5009989" cy="26027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40170" y="3285362"/>
              <a:ext cx="584835" cy="0"/>
            </a:xfrm>
            <a:custGeom>
              <a:avLst/>
              <a:gdLst/>
              <a:ahLst/>
              <a:cxnLst/>
              <a:rect l="l" t="t" r="r" b="b"/>
              <a:pathLst>
                <a:path w="584834">
                  <a:moveTo>
                    <a:pt x="0" y="0"/>
                  </a:moveTo>
                  <a:lnTo>
                    <a:pt x="58456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12044" y="324726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98439" y="3645026"/>
              <a:ext cx="584835" cy="0"/>
            </a:xfrm>
            <a:custGeom>
              <a:avLst/>
              <a:gdLst/>
              <a:ahLst/>
              <a:cxnLst/>
              <a:rect l="l" t="t" r="r" b="b"/>
              <a:pathLst>
                <a:path w="584835">
                  <a:moveTo>
                    <a:pt x="0" y="0"/>
                  </a:moveTo>
                  <a:lnTo>
                    <a:pt x="58456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0312" y="360692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199"/>
                  </a:lnTo>
                  <a:lnTo>
                    <a:pt x="76200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44677" y="3391278"/>
            <a:ext cx="415290" cy="76200"/>
            <a:chOff x="844677" y="3391278"/>
            <a:chExt cx="415290" cy="76200"/>
          </a:xfrm>
        </p:grpSpPr>
        <p:sp>
          <p:nvSpPr>
            <p:cNvPr id="9" name="object 9"/>
            <p:cNvSpPr/>
            <p:nvPr/>
          </p:nvSpPr>
          <p:spPr>
            <a:xfrm>
              <a:off x="844677" y="3429380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90">
                  <a:moveTo>
                    <a:pt x="0" y="0"/>
                  </a:moveTo>
                  <a:lnTo>
                    <a:pt x="351485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3468" y="339127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12266" y="3608448"/>
            <a:ext cx="648335" cy="76200"/>
            <a:chOff x="612266" y="3608448"/>
            <a:chExt cx="648335" cy="76200"/>
          </a:xfrm>
        </p:grpSpPr>
        <p:sp>
          <p:nvSpPr>
            <p:cNvPr id="12" name="object 12"/>
            <p:cNvSpPr/>
            <p:nvPr/>
          </p:nvSpPr>
          <p:spPr>
            <a:xfrm>
              <a:off x="612266" y="3646550"/>
              <a:ext cx="584835" cy="0"/>
            </a:xfrm>
            <a:custGeom>
              <a:avLst/>
              <a:gdLst/>
              <a:ahLst/>
              <a:cxnLst/>
              <a:rect l="l" t="t" r="r" b="b"/>
              <a:pathLst>
                <a:path w="584835">
                  <a:moveTo>
                    <a:pt x="0" y="0"/>
                  </a:moveTo>
                  <a:lnTo>
                    <a:pt x="58456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4140" y="360844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5798439" y="5373242"/>
            <a:ext cx="2662555" cy="864235"/>
          </a:xfrm>
          <a:custGeom>
            <a:avLst/>
            <a:gdLst/>
            <a:ahLst/>
            <a:cxnLst/>
            <a:rect l="l" t="t" r="r" b="b"/>
            <a:pathLst>
              <a:path w="2662554" h="864235">
                <a:moveTo>
                  <a:pt x="0" y="432053"/>
                </a:moveTo>
                <a:lnTo>
                  <a:pt x="6872" y="387878"/>
                </a:lnTo>
                <a:lnTo>
                  <a:pt x="27045" y="344979"/>
                </a:lnTo>
                <a:lnTo>
                  <a:pt x="59849" y="303573"/>
                </a:lnTo>
                <a:lnTo>
                  <a:pt x="104614" y="263877"/>
                </a:lnTo>
                <a:lnTo>
                  <a:pt x="160671" y="226109"/>
                </a:lnTo>
                <a:lnTo>
                  <a:pt x="227352" y="190486"/>
                </a:lnTo>
                <a:lnTo>
                  <a:pt x="264466" y="173547"/>
                </a:lnTo>
                <a:lnTo>
                  <a:pt x="303986" y="157226"/>
                </a:lnTo>
                <a:lnTo>
                  <a:pt x="345827" y="141549"/>
                </a:lnTo>
                <a:lnTo>
                  <a:pt x="389905" y="126544"/>
                </a:lnTo>
                <a:lnTo>
                  <a:pt x="436138" y="112238"/>
                </a:lnTo>
                <a:lnTo>
                  <a:pt x="484440" y="98659"/>
                </a:lnTo>
                <a:lnTo>
                  <a:pt x="534730" y="85832"/>
                </a:lnTo>
                <a:lnTo>
                  <a:pt x="586922" y="73787"/>
                </a:lnTo>
                <a:lnTo>
                  <a:pt x="640933" y="62549"/>
                </a:lnTo>
                <a:lnTo>
                  <a:pt x="696681" y="52145"/>
                </a:lnTo>
                <a:lnTo>
                  <a:pt x="754080" y="42604"/>
                </a:lnTo>
                <a:lnTo>
                  <a:pt x="813048" y="33952"/>
                </a:lnTo>
                <a:lnTo>
                  <a:pt x="873500" y="26216"/>
                </a:lnTo>
                <a:lnTo>
                  <a:pt x="935353" y="19423"/>
                </a:lnTo>
                <a:lnTo>
                  <a:pt x="998524" y="13601"/>
                </a:lnTo>
                <a:lnTo>
                  <a:pt x="1062929" y="8777"/>
                </a:lnTo>
                <a:lnTo>
                  <a:pt x="1128484" y="4978"/>
                </a:lnTo>
                <a:lnTo>
                  <a:pt x="1195106" y="2230"/>
                </a:lnTo>
                <a:lnTo>
                  <a:pt x="1262710" y="562"/>
                </a:lnTo>
                <a:lnTo>
                  <a:pt x="1331214" y="0"/>
                </a:lnTo>
                <a:lnTo>
                  <a:pt x="1399717" y="562"/>
                </a:lnTo>
                <a:lnTo>
                  <a:pt x="1467321" y="2230"/>
                </a:lnTo>
                <a:lnTo>
                  <a:pt x="1533943" y="4978"/>
                </a:lnTo>
                <a:lnTo>
                  <a:pt x="1599498" y="8777"/>
                </a:lnTo>
                <a:lnTo>
                  <a:pt x="1663903" y="13601"/>
                </a:lnTo>
                <a:lnTo>
                  <a:pt x="1727074" y="19423"/>
                </a:lnTo>
                <a:lnTo>
                  <a:pt x="1788927" y="26216"/>
                </a:lnTo>
                <a:lnTo>
                  <a:pt x="1849379" y="33952"/>
                </a:lnTo>
                <a:lnTo>
                  <a:pt x="1908347" y="42604"/>
                </a:lnTo>
                <a:lnTo>
                  <a:pt x="1965746" y="52145"/>
                </a:lnTo>
                <a:lnTo>
                  <a:pt x="2021494" y="62549"/>
                </a:lnTo>
                <a:lnTo>
                  <a:pt x="2075505" y="73787"/>
                </a:lnTo>
                <a:lnTo>
                  <a:pt x="2127697" y="85832"/>
                </a:lnTo>
                <a:lnTo>
                  <a:pt x="2177987" y="98659"/>
                </a:lnTo>
                <a:lnTo>
                  <a:pt x="2226289" y="112238"/>
                </a:lnTo>
                <a:lnTo>
                  <a:pt x="2272522" y="126544"/>
                </a:lnTo>
                <a:lnTo>
                  <a:pt x="2316600" y="141549"/>
                </a:lnTo>
                <a:lnTo>
                  <a:pt x="2358441" y="157226"/>
                </a:lnTo>
                <a:lnTo>
                  <a:pt x="2397961" y="173547"/>
                </a:lnTo>
                <a:lnTo>
                  <a:pt x="2435075" y="190486"/>
                </a:lnTo>
                <a:lnTo>
                  <a:pt x="2469702" y="208016"/>
                </a:lnTo>
                <a:lnTo>
                  <a:pt x="2531154" y="244739"/>
                </a:lnTo>
                <a:lnTo>
                  <a:pt x="2581649" y="283497"/>
                </a:lnTo>
                <a:lnTo>
                  <a:pt x="2620517" y="324075"/>
                </a:lnTo>
                <a:lnTo>
                  <a:pt x="2647089" y="366255"/>
                </a:lnTo>
                <a:lnTo>
                  <a:pt x="2660695" y="409820"/>
                </a:lnTo>
                <a:lnTo>
                  <a:pt x="2662428" y="432053"/>
                </a:lnTo>
                <a:lnTo>
                  <a:pt x="2660695" y="454287"/>
                </a:lnTo>
                <a:lnTo>
                  <a:pt x="2647089" y="497852"/>
                </a:lnTo>
                <a:lnTo>
                  <a:pt x="2620517" y="540032"/>
                </a:lnTo>
                <a:lnTo>
                  <a:pt x="2581649" y="580610"/>
                </a:lnTo>
                <a:lnTo>
                  <a:pt x="2531154" y="619368"/>
                </a:lnTo>
                <a:lnTo>
                  <a:pt x="2469702" y="656091"/>
                </a:lnTo>
                <a:lnTo>
                  <a:pt x="2435075" y="673621"/>
                </a:lnTo>
                <a:lnTo>
                  <a:pt x="2397961" y="690560"/>
                </a:lnTo>
                <a:lnTo>
                  <a:pt x="2358441" y="706881"/>
                </a:lnTo>
                <a:lnTo>
                  <a:pt x="2316600" y="722558"/>
                </a:lnTo>
                <a:lnTo>
                  <a:pt x="2272522" y="737563"/>
                </a:lnTo>
                <a:lnTo>
                  <a:pt x="2226289" y="751869"/>
                </a:lnTo>
                <a:lnTo>
                  <a:pt x="2177987" y="765448"/>
                </a:lnTo>
                <a:lnTo>
                  <a:pt x="2127697" y="778275"/>
                </a:lnTo>
                <a:lnTo>
                  <a:pt x="2075505" y="790320"/>
                </a:lnTo>
                <a:lnTo>
                  <a:pt x="2021494" y="801558"/>
                </a:lnTo>
                <a:lnTo>
                  <a:pt x="1965746" y="811962"/>
                </a:lnTo>
                <a:lnTo>
                  <a:pt x="1908347" y="821503"/>
                </a:lnTo>
                <a:lnTo>
                  <a:pt x="1849379" y="830155"/>
                </a:lnTo>
                <a:lnTo>
                  <a:pt x="1788927" y="837891"/>
                </a:lnTo>
                <a:lnTo>
                  <a:pt x="1727074" y="844684"/>
                </a:lnTo>
                <a:lnTo>
                  <a:pt x="1663903" y="850506"/>
                </a:lnTo>
                <a:lnTo>
                  <a:pt x="1599498" y="855330"/>
                </a:lnTo>
                <a:lnTo>
                  <a:pt x="1533943" y="859129"/>
                </a:lnTo>
                <a:lnTo>
                  <a:pt x="1467321" y="861877"/>
                </a:lnTo>
                <a:lnTo>
                  <a:pt x="1399717" y="863545"/>
                </a:lnTo>
                <a:lnTo>
                  <a:pt x="1331214" y="864107"/>
                </a:lnTo>
                <a:lnTo>
                  <a:pt x="1262710" y="863545"/>
                </a:lnTo>
                <a:lnTo>
                  <a:pt x="1195106" y="861877"/>
                </a:lnTo>
                <a:lnTo>
                  <a:pt x="1128484" y="859129"/>
                </a:lnTo>
                <a:lnTo>
                  <a:pt x="1062929" y="855330"/>
                </a:lnTo>
                <a:lnTo>
                  <a:pt x="998524" y="850506"/>
                </a:lnTo>
                <a:lnTo>
                  <a:pt x="935353" y="844684"/>
                </a:lnTo>
                <a:lnTo>
                  <a:pt x="873500" y="837891"/>
                </a:lnTo>
                <a:lnTo>
                  <a:pt x="813048" y="830155"/>
                </a:lnTo>
                <a:lnTo>
                  <a:pt x="754080" y="821503"/>
                </a:lnTo>
                <a:lnTo>
                  <a:pt x="696681" y="811962"/>
                </a:lnTo>
                <a:lnTo>
                  <a:pt x="640933" y="801558"/>
                </a:lnTo>
                <a:lnTo>
                  <a:pt x="586922" y="790320"/>
                </a:lnTo>
                <a:lnTo>
                  <a:pt x="534730" y="778275"/>
                </a:lnTo>
                <a:lnTo>
                  <a:pt x="484440" y="765448"/>
                </a:lnTo>
                <a:lnTo>
                  <a:pt x="436138" y="751869"/>
                </a:lnTo>
                <a:lnTo>
                  <a:pt x="389905" y="737563"/>
                </a:lnTo>
                <a:lnTo>
                  <a:pt x="345827" y="722558"/>
                </a:lnTo>
                <a:lnTo>
                  <a:pt x="303986" y="706881"/>
                </a:lnTo>
                <a:lnTo>
                  <a:pt x="264466" y="690560"/>
                </a:lnTo>
                <a:lnTo>
                  <a:pt x="227352" y="673621"/>
                </a:lnTo>
                <a:lnTo>
                  <a:pt x="192725" y="656091"/>
                </a:lnTo>
                <a:lnTo>
                  <a:pt x="131273" y="619368"/>
                </a:lnTo>
                <a:lnTo>
                  <a:pt x="80778" y="580610"/>
                </a:lnTo>
                <a:lnTo>
                  <a:pt x="41910" y="540032"/>
                </a:lnTo>
                <a:lnTo>
                  <a:pt x="15338" y="497852"/>
                </a:lnTo>
                <a:lnTo>
                  <a:pt x="1732" y="454287"/>
                </a:lnTo>
                <a:lnTo>
                  <a:pt x="0" y="432053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524967" y="4712551"/>
            <a:ext cx="1941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20" dirty="0">
                <a:latin typeface="Cambria"/>
                <a:cs typeface="Cambria"/>
              </a:rPr>
              <a:t>BP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150/90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spc="110" dirty="0">
                <a:latin typeface="Cambria"/>
                <a:cs typeface="Cambria"/>
              </a:rPr>
              <a:t>mm.Hg</a:t>
            </a:r>
            <a:endParaRPr sz="1800">
              <a:latin typeface="Cambria"/>
              <a:cs typeface="Cambr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80347" y="5044566"/>
            <a:ext cx="198755" cy="328930"/>
            <a:chOff x="7380347" y="5044566"/>
            <a:chExt cx="198755" cy="328930"/>
          </a:xfrm>
        </p:grpSpPr>
        <p:sp>
          <p:nvSpPr>
            <p:cNvPr id="17" name="object 17"/>
            <p:cNvSpPr/>
            <p:nvPr/>
          </p:nvSpPr>
          <p:spPr>
            <a:xfrm>
              <a:off x="7412847" y="5050916"/>
              <a:ext cx="160020" cy="267970"/>
            </a:xfrm>
            <a:custGeom>
              <a:avLst/>
              <a:gdLst/>
              <a:ahLst/>
              <a:cxnLst/>
              <a:rect l="l" t="t" r="r" b="b"/>
              <a:pathLst>
                <a:path w="160020" h="267970">
                  <a:moveTo>
                    <a:pt x="159588" y="0"/>
                  </a:moveTo>
                  <a:lnTo>
                    <a:pt x="0" y="267931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80347" y="5288436"/>
              <a:ext cx="71755" cy="85090"/>
            </a:xfrm>
            <a:custGeom>
              <a:avLst/>
              <a:gdLst/>
              <a:ahLst/>
              <a:cxnLst/>
              <a:rect l="l" t="t" r="r" b="b"/>
              <a:pathLst>
                <a:path w="71754" h="85089">
                  <a:moveTo>
                    <a:pt x="6261" y="0"/>
                  </a:moveTo>
                  <a:lnTo>
                    <a:pt x="0" y="84962"/>
                  </a:lnTo>
                  <a:lnTo>
                    <a:pt x="71729" y="38988"/>
                  </a:lnTo>
                  <a:lnTo>
                    <a:pt x="626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533154" y="1337030"/>
            <a:ext cx="5028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95" dirty="0">
                <a:solidFill>
                  <a:srgbClr val="000000"/>
                </a:solidFill>
                <a:latin typeface="Cambria"/>
                <a:cs typeface="Cambria"/>
              </a:rPr>
              <a:t>ACUTE</a:t>
            </a:r>
            <a:r>
              <a:rPr sz="1800" b="1" spc="-3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1800" b="1" spc="65" dirty="0">
                <a:solidFill>
                  <a:srgbClr val="000000"/>
                </a:solidFill>
                <a:latin typeface="Cambria"/>
                <a:cs typeface="Cambria"/>
              </a:rPr>
              <a:t>PULMONARY</a:t>
            </a:r>
            <a:r>
              <a:rPr sz="1800" b="1" spc="-3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1800" b="1" spc="20" dirty="0">
                <a:solidFill>
                  <a:srgbClr val="000000"/>
                </a:solidFill>
                <a:latin typeface="Cambria"/>
                <a:cs typeface="Cambria"/>
              </a:rPr>
              <a:t>EMBOLISM:</a:t>
            </a:r>
            <a:r>
              <a:rPr sz="1800" b="1" spc="-3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mbria"/>
                <a:cs typeface="Cambria"/>
              </a:rPr>
              <a:t>DIAGNOSTIC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73657" y="1861426"/>
            <a:ext cx="1880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6350" indent="-1270" algn="ctr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Cambria"/>
                <a:cs typeface="Cambria"/>
              </a:rPr>
              <a:t>Pulmonary</a:t>
            </a:r>
            <a:r>
              <a:rPr sz="1200" spc="-8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embolism </a:t>
            </a:r>
            <a:r>
              <a:rPr sz="1200" spc="-60" dirty="0">
                <a:latin typeface="Cambria"/>
                <a:cs typeface="Cambria"/>
              </a:rPr>
              <a:t>manifests,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40" dirty="0">
                <a:latin typeface="Cambria"/>
                <a:cs typeface="Cambria"/>
              </a:rPr>
              <a:t>but</a:t>
            </a:r>
            <a:r>
              <a:rPr sz="1200" spc="-110" dirty="0">
                <a:latin typeface="Cambria"/>
                <a:cs typeface="Cambria"/>
              </a:rPr>
              <a:t> </a:t>
            </a:r>
            <a:r>
              <a:rPr sz="1200" spc="-25" dirty="0">
                <a:latin typeface="Cambria"/>
                <a:cs typeface="Cambria"/>
              </a:rPr>
              <a:t>is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55" dirty="0">
                <a:latin typeface="Cambria"/>
                <a:cs typeface="Cambria"/>
              </a:rPr>
              <a:t>not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65" dirty="0">
                <a:latin typeface="Cambria"/>
                <a:cs typeface="Cambria"/>
              </a:rPr>
              <a:t>limited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25" dirty="0">
                <a:latin typeface="Cambria"/>
                <a:cs typeface="Cambria"/>
              </a:rPr>
              <a:t>of </a:t>
            </a:r>
            <a:r>
              <a:rPr sz="1200" spc="-50" dirty="0">
                <a:latin typeface="Cambria"/>
                <a:cs typeface="Cambria"/>
              </a:rPr>
              <a:t>such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70" dirty="0">
                <a:latin typeface="Cambria"/>
                <a:cs typeface="Cambria"/>
              </a:rPr>
              <a:t>simptoms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70" dirty="0">
                <a:latin typeface="Cambria"/>
                <a:cs typeface="Cambria"/>
              </a:rPr>
              <a:t>of</a:t>
            </a:r>
            <a:r>
              <a:rPr sz="1200" spc="-120" dirty="0">
                <a:latin typeface="Cambria"/>
                <a:cs typeface="Cambria"/>
              </a:rPr>
              <a:t> </a:t>
            </a:r>
            <a:r>
              <a:rPr sz="1200" spc="-75" dirty="0">
                <a:latin typeface="Cambria"/>
                <a:cs typeface="Cambria"/>
              </a:rPr>
              <a:t>cardiovascular</a:t>
            </a:r>
            <a:r>
              <a:rPr sz="1200" spc="-10" dirty="0">
                <a:latin typeface="Cambria"/>
                <a:cs typeface="Cambria"/>
              </a:rPr>
              <a:t> system: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33703" y="2958706"/>
            <a:ext cx="12090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spc="-65" dirty="0">
                <a:latin typeface="Cambria"/>
                <a:cs typeface="Cambria"/>
              </a:rPr>
              <a:t>chest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45" dirty="0">
                <a:latin typeface="Cambria"/>
                <a:cs typeface="Cambria"/>
              </a:rPr>
              <a:t>pain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spc="-40" dirty="0">
                <a:latin typeface="Cambria"/>
                <a:cs typeface="Cambria"/>
              </a:rPr>
              <a:t>(angina)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80" dirty="0">
                <a:latin typeface="Cambria"/>
                <a:cs typeface="Cambria"/>
              </a:rPr>
              <a:t>syncopal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state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5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tachycardia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35" dirty="0">
                <a:latin typeface="Cambria"/>
                <a:cs typeface="Cambria"/>
              </a:rPr>
              <a:t> </a:t>
            </a:r>
            <a:r>
              <a:rPr sz="1200" spc="-65" dirty="0">
                <a:latin typeface="Cambria"/>
                <a:cs typeface="Cambria"/>
              </a:rPr>
              <a:t>changes</a:t>
            </a:r>
            <a:r>
              <a:rPr sz="1200" spc="-135" dirty="0">
                <a:latin typeface="Cambria"/>
                <a:cs typeface="Cambria"/>
              </a:rPr>
              <a:t> </a:t>
            </a:r>
            <a:r>
              <a:rPr sz="1200" spc="-50" dirty="0">
                <a:latin typeface="Cambria"/>
                <a:cs typeface="Cambria"/>
              </a:rPr>
              <a:t>on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ECG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↑BNP</a:t>
            </a:r>
            <a:r>
              <a:rPr sz="1200" spc="-110" dirty="0">
                <a:latin typeface="Cambria"/>
                <a:cs typeface="Cambria"/>
              </a:rPr>
              <a:t> </a:t>
            </a:r>
            <a:r>
              <a:rPr sz="1200" spc="-35" dirty="0">
                <a:latin typeface="Cambria"/>
                <a:cs typeface="Cambria"/>
              </a:rPr>
              <a:t>and</a:t>
            </a:r>
            <a:r>
              <a:rPr sz="1200" spc="-110" dirty="0">
                <a:latin typeface="Cambria"/>
                <a:cs typeface="Cambria"/>
              </a:rPr>
              <a:t> </a:t>
            </a:r>
            <a:r>
              <a:rPr sz="1200" spc="-30" dirty="0">
                <a:latin typeface="Cambria"/>
                <a:cs typeface="Cambria"/>
              </a:rPr>
              <a:t>proBNP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4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↑</a:t>
            </a:r>
            <a:r>
              <a:rPr sz="1200" spc="-140" dirty="0">
                <a:latin typeface="Cambria"/>
                <a:cs typeface="Cambria"/>
              </a:rPr>
              <a:t> </a:t>
            </a:r>
            <a:r>
              <a:rPr sz="1200" spc="-25" dirty="0">
                <a:latin typeface="Cambria"/>
                <a:cs typeface="Cambria"/>
              </a:rPr>
              <a:t>Tn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45750" y="4165650"/>
            <a:ext cx="297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mbria"/>
                <a:cs typeface="Cambria"/>
              </a:rPr>
              <a:t>YES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15394" y="4133735"/>
            <a:ext cx="241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mbria"/>
                <a:cs typeface="Cambria"/>
              </a:rPr>
              <a:t>NO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39464" y="2448102"/>
            <a:ext cx="21996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30" dirty="0">
                <a:latin typeface="Cambria"/>
                <a:cs typeface="Cambria"/>
              </a:rPr>
              <a:t>SHORTNESS</a:t>
            </a:r>
            <a:r>
              <a:rPr sz="1500" b="1" spc="-75" dirty="0">
                <a:latin typeface="Cambria"/>
                <a:cs typeface="Cambria"/>
              </a:rPr>
              <a:t> </a:t>
            </a:r>
            <a:r>
              <a:rPr sz="1500" b="1" spc="80" dirty="0">
                <a:latin typeface="Cambria"/>
                <a:cs typeface="Cambria"/>
              </a:rPr>
              <a:t>OF</a:t>
            </a:r>
            <a:r>
              <a:rPr sz="1500" b="1" spc="-70" dirty="0">
                <a:latin typeface="Cambria"/>
                <a:cs typeface="Cambria"/>
              </a:rPr>
              <a:t> </a:t>
            </a:r>
            <a:r>
              <a:rPr sz="1500" b="1" spc="-10" dirty="0">
                <a:latin typeface="Cambria"/>
                <a:cs typeface="Cambria"/>
              </a:rPr>
              <a:t>BREATH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08741" y="2886811"/>
            <a:ext cx="8483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marR="6350" indent="-97155">
              <a:lnSpc>
                <a:spcPct val="100000"/>
              </a:lnSpc>
              <a:spcBef>
                <a:spcPts val="100"/>
              </a:spcBef>
            </a:pPr>
            <a:r>
              <a:rPr sz="1400" b="1" spc="-110" dirty="0">
                <a:latin typeface="Cambria"/>
                <a:cs typeface="Cambria"/>
              </a:rPr>
              <a:t>Suspicion</a:t>
            </a:r>
            <a:r>
              <a:rPr sz="1400" b="1" spc="-75" dirty="0">
                <a:latin typeface="Cambria"/>
                <a:cs typeface="Cambria"/>
              </a:rPr>
              <a:t> </a:t>
            </a:r>
            <a:r>
              <a:rPr sz="1400" b="1" spc="-145" dirty="0">
                <a:latin typeface="Cambria"/>
                <a:cs typeface="Cambria"/>
              </a:rPr>
              <a:t>of</a:t>
            </a:r>
            <a:r>
              <a:rPr sz="1400" b="1" spc="-100" dirty="0">
                <a:latin typeface="Cambria"/>
                <a:cs typeface="Cambria"/>
              </a:rPr>
              <a:t> acute</a:t>
            </a:r>
            <a:r>
              <a:rPr sz="1400" b="1" spc="-114" dirty="0">
                <a:latin typeface="Cambria"/>
                <a:cs typeface="Cambria"/>
              </a:rPr>
              <a:t> </a:t>
            </a:r>
            <a:r>
              <a:rPr sz="1400" b="1" spc="-25" dirty="0">
                <a:latin typeface="Cambria"/>
                <a:cs typeface="Cambria"/>
              </a:rPr>
              <a:t>PE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94055" y="1843747"/>
            <a:ext cx="17303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-635" algn="ctr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Cambria"/>
                <a:cs typeface="Cambria"/>
              </a:rPr>
              <a:t>Pulmonary</a:t>
            </a:r>
            <a:r>
              <a:rPr sz="1200" spc="-8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embolism </a:t>
            </a:r>
            <a:r>
              <a:rPr sz="1200" spc="-60" dirty="0">
                <a:latin typeface="Cambria"/>
                <a:cs typeface="Cambria"/>
              </a:rPr>
              <a:t>manifests,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40" dirty="0">
                <a:latin typeface="Cambria"/>
                <a:cs typeface="Cambria"/>
              </a:rPr>
              <a:t>but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25" dirty="0">
                <a:latin typeface="Cambria"/>
                <a:cs typeface="Cambria"/>
              </a:rPr>
              <a:t>is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55" dirty="0">
                <a:latin typeface="Cambria"/>
                <a:cs typeface="Cambria"/>
              </a:rPr>
              <a:t>not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65" dirty="0">
                <a:latin typeface="Cambria"/>
                <a:cs typeface="Cambria"/>
              </a:rPr>
              <a:t>limited</a:t>
            </a:r>
            <a:r>
              <a:rPr sz="1200" spc="-114" dirty="0">
                <a:latin typeface="Cambria"/>
                <a:cs typeface="Cambria"/>
              </a:rPr>
              <a:t> </a:t>
            </a:r>
            <a:r>
              <a:rPr sz="1200" spc="-80" dirty="0">
                <a:latin typeface="Cambria"/>
                <a:cs typeface="Cambria"/>
              </a:rPr>
              <a:t>of</a:t>
            </a:r>
            <a:r>
              <a:rPr sz="1200" spc="-50" dirty="0">
                <a:latin typeface="Cambria"/>
                <a:cs typeface="Cambria"/>
              </a:rPr>
              <a:t> such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70" dirty="0">
                <a:latin typeface="Cambria"/>
                <a:cs typeface="Cambria"/>
              </a:rPr>
              <a:t>simptoms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70" dirty="0">
                <a:latin typeface="Cambria"/>
                <a:cs typeface="Cambria"/>
              </a:rPr>
              <a:t>of</a:t>
            </a:r>
            <a:r>
              <a:rPr sz="1200" spc="-120" dirty="0">
                <a:latin typeface="Cambria"/>
                <a:cs typeface="Cambria"/>
              </a:rPr>
              <a:t> </a:t>
            </a:r>
            <a:r>
              <a:rPr sz="1200" spc="-45" dirty="0">
                <a:latin typeface="Cambria"/>
                <a:cs typeface="Cambria"/>
              </a:rPr>
              <a:t>respiratory </a:t>
            </a:r>
            <a:r>
              <a:rPr sz="1200" spc="-10" dirty="0">
                <a:latin typeface="Cambria"/>
                <a:cs typeface="Cambria"/>
              </a:rPr>
              <a:t>system: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82688" y="2788627"/>
            <a:ext cx="971550" cy="114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45" dirty="0">
                <a:latin typeface="Cambria"/>
                <a:cs typeface="Cambria"/>
              </a:rPr>
              <a:t> </a:t>
            </a:r>
            <a:r>
              <a:rPr sz="1200" spc="-60" dirty="0">
                <a:latin typeface="Cambria"/>
                <a:cs typeface="Cambria"/>
              </a:rPr>
              <a:t>chest</a:t>
            </a:r>
            <a:r>
              <a:rPr sz="1200" spc="-140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pain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spc="-60" dirty="0">
                <a:latin typeface="Cambria"/>
                <a:cs typeface="Cambria"/>
              </a:rPr>
              <a:t>pleural</a:t>
            </a:r>
            <a:r>
              <a:rPr sz="1200" spc="-125" dirty="0">
                <a:latin typeface="Cambria"/>
                <a:cs typeface="Cambria"/>
              </a:rPr>
              <a:t> </a:t>
            </a:r>
            <a:r>
              <a:rPr sz="1200" spc="-75" dirty="0">
                <a:latin typeface="Cambria"/>
                <a:cs typeface="Cambria"/>
              </a:rPr>
              <a:t>effusion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5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tachypnea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5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hemoptysis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5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hypoxemia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dirty="0">
                <a:latin typeface="Cambria"/>
                <a:cs typeface="Cambria"/>
              </a:rPr>
              <a:t>-</a:t>
            </a:r>
            <a:r>
              <a:rPr sz="1200" spc="-15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atelectasis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93751" y="5585180"/>
            <a:ext cx="1587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marR="5080" indent="-203835">
              <a:lnSpc>
                <a:spcPct val="100000"/>
              </a:lnSpc>
              <a:spcBef>
                <a:spcPts val="100"/>
              </a:spcBef>
            </a:pPr>
            <a:r>
              <a:rPr sz="1200" b="1" spc="-55" dirty="0">
                <a:latin typeface="Cambria"/>
                <a:cs typeface="Cambria"/>
              </a:rPr>
              <a:t>Algorithm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75" dirty="0">
                <a:latin typeface="Cambria"/>
                <a:cs typeface="Cambria"/>
              </a:rPr>
              <a:t>for</a:t>
            </a:r>
            <a:r>
              <a:rPr sz="1200" b="1" spc="5" dirty="0">
                <a:latin typeface="Cambria"/>
                <a:cs typeface="Cambria"/>
              </a:rPr>
              <a:t> </a:t>
            </a:r>
            <a:r>
              <a:rPr sz="1200" b="1" spc="-35" dirty="0">
                <a:latin typeface="Cambria"/>
                <a:cs typeface="Cambria"/>
              </a:rPr>
              <a:t>managing </a:t>
            </a:r>
            <a:r>
              <a:rPr sz="1200" b="1" spc="60" dirty="0">
                <a:latin typeface="Cambria"/>
                <a:cs typeface="Cambria"/>
              </a:rPr>
              <a:t>STABLE</a:t>
            </a:r>
            <a:r>
              <a:rPr sz="1200" b="1" spc="-25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patients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51439" y="4452797"/>
            <a:ext cx="11176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48615" algn="ctr">
              <a:lnSpc>
                <a:spcPct val="100000"/>
              </a:lnSpc>
              <a:spcBef>
                <a:spcPts val="100"/>
              </a:spcBef>
            </a:pPr>
            <a:r>
              <a:rPr sz="1200" b="1" spc="-120" dirty="0">
                <a:latin typeface="Cambria"/>
                <a:cs typeface="Cambria"/>
              </a:rPr>
              <a:t>Shock?</a:t>
            </a:r>
            <a:r>
              <a:rPr sz="1200" b="1" spc="-25" dirty="0">
                <a:latin typeface="Cambria"/>
                <a:cs typeface="Cambria"/>
              </a:rPr>
              <a:t> or</a:t>
            </a:r>
            <a:endParaRPr sz="1200">
              <a:latin typeface="Cambria"/>
              <a:cs typeface="Cambria"/>
            </a:endParaRPr>
          </a:p>
          <a:p>
            <a:pPr marL="12700" marR="6350" algn="ctr">
              <a:lnSpc>
                <a:spcPct val="100000"/>
              </a:lnSpc>
            </a:pPr>
            <a:r>
              <a:rPr sz="1200" b="1" spc="-65" dirty="0">
                <a:latin typeface="Cambria"/>
                <a:cs typeface="Cambria"/>
              </a:rPr>
              <a:t>sysBP</a:t>
            </a:r>
            <a:r>
              <a:rPr sz="1200" b="1" spc="-130" dirty="0">
                <a:latin typeface="Cambria"/>
                <a:cs typeface="Cambria"/>
              </a:rPr>
              <a:t> </a:t>
            </a:r>
            <a:r>
              <a:rPr sz="1200" b="1" spc="-114" dirty="0">
                <a:latin typeface="Cambria"/>
                <a:cs typeface="Cambria"/>
              </a:rPr>
              <a:t>&lt;90</a:t>
            </a:r>
            <a:r>
              <a:rPr sz="1200" b="1" spc="-125" dirty="0">
                <a:latin typeface="Cambria"/>
                <a:cs typeface="Cambria"/>
              </a:rPr>
              <a:t> </a:t>
            </a:r>
            <a:r>
              <a:rPr sz="1200" b="1" spc="-145" dirty="0">
                <a:latin typeface="Cambria"/>
                <a:cs typeface="Cambria"/>
              </a:rPr>
              <a:t>mm/Hg</a:t>
            </a:r>
            <a:r>
              <a:rPr sz="1200" b="1" spc="-25" dirty="0">
                <a:latin typeface="Cambria"/>
                <a:cs typeface="Cambria"/>
              </a:rPr>
              <a:t> or</a:t>
            </a:r>
            <a:endParaRPr sz="1200">
              <a:latin typeface="Cambria"/>
              <a:cs typeface="Cambria"/>
            </a:endParaRPr>
          </a:p>
          <a:p>
            <a:pPr marL="69850" marR="63500" indent="-635" algn="ctr">
              <a:lnSpc>
                <a:spcPct val="100000"/>
              </a:lnSpc>
            </a:pPr>
            <a:r>
              <a:rPr sz="1200" b="1" spc="-125" dirty="0">
                <a:latin typeface="Cambria"/>
                <a:cs typeface="Cambria"/>
              </a:rPr>
              <a:t>decreasing</a:t>
            </a:r>
            <a:r>
              <a:rPr sz="1200" b="1" spc="-65" dirty="0">
                <a:latin typeface="Cambria"/>
                <a:cs typeface="Cambria"/>
              </a:rPr>
              <a:t> </a:t>
            </a:r>
            <a:r>
              <a:rPr sz="1200" b="1" spc="-25" dirty="0">
                <a:latin typeface="Cambria"/>
                <a:cs typeface="Cambria"/>
              </a:rPr>
              <a:t>of </a:t>
            </a:r>
            <a:r>
              <a:rPr sz="1200" b="1" spc="-65" dirty="0">
                <a:latin typeface="Cambria"/>
                <a:cs typeface="Cambria"/>
              </a:rPr>
              <a:t>sysBP</a:t>
            </a:r>
            <a:r>
              <a:rPr sz="1200" b="1" spc="-140" dirty="0">
                <a:latin typeface="Cambria"/>
                <a:cs typeface="Cambria"/>
              </a:rPr>
              <a:t> </a:t>
            </a:r>
            <a:r>
              <a:rPr sz="1200" b="1" spc="-105" dirty="0">
                <a:latin typeface="Cambria"/>
                <a:cs typeface="Cambria"/>
              </a:rPr>
              <a:t>on</a:t>
            </a:r>
            <a:r>
              <a:rPr sz="1200" b="1" spc="-135" dirty="0">
                <a:latin typeface="Cambria"/>
                <a:cs typeface="Cambria"/>
              </a:rPr>
              <a:t> </a:t>
            </a:r>
            <a:r>
              <a:rPr sz="1200" b="1" spc="-20" dirty="0">
                <a:latin typeface="Cambria"/>
                <a:cs typeface="Cambria"/>
              </a:rPr>
              <a:t>more </a:t>
            </a:r>
            <a:r>
              <a:rPr sz="1200" b="1" spc="-75" dirty="0">
                <a:latin typeface="Cambria"/>
                <a:cs typeface="Cambria"/>
              </a:rPr>
              <a:t>than</a:t>
            </a:r>
            <a:r>
              <a:rPr sz="1200" b="1" spc="-135" dirty="0">
                <a:latin typeface="Cambria"/>
                <a:cs typeface="Cambria"/>
              </a:rPr>
              <a:t> </a:t>
            </a:r>
            <a:r>
              <a:rPr sz="1200" b="1" spc="-114" dirty="0">
                <a:latin typeface="Cambria"/>
                <a:cs typeface="Cambria"/>
              </a:rPr>
              <a:t>40</a:t>
            </a:r>
            <a:r>
              <a:rPr sz="1200" b="1" spc="-130" dirty="0">
                <a:latin typeface="Cambria"/>
                <a:cs typeface="Cambria"/>
              </a:rPr>
              <a:t> </a:t>
            </a:r>
            <a:r>
              <a:rPr sz="1200" b="1" spc="-85" dirty="0">
                <a:latin typeface="Cambria"/>
                <a:cs typeface="Cambria"/>
              </a:rPr>
              <a:t>mm.Hg?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13622" y="5577255"/>
            <a:ext cx="1571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425" marR="5080" indent="-8636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latin typeface="Cambria"/>
                <a:cs typeface="Cambria"/>
              </a:rPr>
              <a:t>Algorithm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75" dirty="0">
                <a:latin typeface="Cambria"/>
                <a:cs typeface="Cambria"/>
              </a:rPr>
              <a:t>for</a:t>
            </a:r>
            <a:r>
              <a:rPr sz="1200" b="1" spc="-160" dirty="0">
                <a:latin typeface="Cambria"/>
                <a:cs typeface="Cambria"/>
              </a:rPr>
              <a:t> </a:t>
            </a:r>
            <a:r>
              <a:rPr sz="1200" b="1" spc="-35" dirty="0">
                <a:latin typeface="Cambria"/>
                <a:cs typeface="Cambria"/>
              </a:rPr>
              <a:t>managing </a:t>
            </a:r>
            <a:r>
              <a:rPr sz="1200" b="1" spc="70" dirty="0">
                <a:latin typeface="Cambria"/>
                <a:cs typeface="Cambria"/>
              </a:rPr>
              <a:t>UNSTABLE</a:t>
            </a:r>
            <a:r>
              <a:rPr sz="1200" b="1" spc="-170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patients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3021" y="6118250"/>
            <a:ext cx="1809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latin typeface="Cambria"/>
                <a:cs typeface="Cambria"/>
              </a:rPr>
              <a:t>BNP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-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spc="-55" dirty="0">
                <a:latin typeface="Cambria"/>
                <a:cs typeface="Cambria"/>
              </a:rPr>
              <a:t>brain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spc="-65" dirty="0">
                <a:latin typeface="Cambria"/>
                <a:cs typeface="Cambria"/>
              </a:rPr>
              <a:t>natriuretic</a:t>
            </a:r>
            <a:r>
              <a:rPr sz="1200" spc="-130" dirty="0">
                <a:latin typeface="Cambria"/>
                <a:cs typeface="Cambria"/>
              </a:rPr>
              <a:t> </a:t>
            </a:r>
            <a:r>
              <a:rPr sz="1200" spc="-65" dirty="0">
                <a:latin typeface="Cambria"/>
                <a:cs typeface="Cambria"/>
              </a:rPr>
              <a:t>peptide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8912" y="0"/>
            <a:ext cx="8705215" cy="6858000"/>
            <a:chOff x="438912" y="0"/>
            <a:chExt cx="870521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912" y="0"/>
              <a:ext cx="8705088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8656" y="2779776"/>
              <a:ext cx="5486399" cy="190182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38530" y="6342507"/>
            <a:ext cx="150495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1145" dirty="0">
                <a:solidFill>
                  <a:srgbClr val="9CB8CC"/>
                </a:solidFill>
                <a:latin typeface="Times New Roman"/>
                <a:cs typeface="Times New Roman"/>
              </a:rPr>
              <a:t>►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95386" y="2407094"/>
            <a:ext cx="1050925" cy="36639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01600" marR="5080" indent="-89535">
              <a:lnSpc>
                <a:spcPct val="103299"/>
              </a:lnSpc>
              <a:spcBef>
                <a:spcPts val="55"/>
              </a:spcBef>
            </a:pPr>
            <a:r>
              <a:rPr sz="1100" b="1" spc="-160" dirty="0">
                <a:latin typeface="Cambria"/>
                <a:cs typeface="Cambria"/>
              </a:rPr>
              <a:t>Low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170" dirty="0">
                <a:latin typeface="Cambria"/>
                <a:cs typeface="Cambria"/>
              </a:rPr>
              <a:t>or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-135" dirty="0">
                <a:latin typeface="Cambria"/>
                <a:cs typeface="Cambria"/>
              </a:rPr>
              <a:t>intermediate</a:t>
            </a:r>
            <a:r>
              <a:rPr sz="1100" b="1" spc="500" dirty="0">
                <a:latin typeface="Cambria"/>
                <a:cs typeface="Cambria"/>
              </a:rPr>
              <a:t> </a:t>
            </a:r>
            <a:r>
              <a:rPr sz="1100" b="1" spc="-45" dirty="0">
                <a:latin typeface="Cambria"/>
                <a:cs typeface="Cambria"/>
              </a:rPr>
              <a:t>"PE</a:t>
            </a:r>
            <a:r>
              <a:rPr sz="1100" b="1" spc="85" dirty="0">
                <a:latin typeface="Cambria"/>
                <a:cs typeface="Cambria"/>
              </a:rPr>
              <a:t> </a:t>
            </a:r>
            <a:r>
              <a:rPr sz="1100" b="1" spc="-75" dirty="0">
                <a:latin typeface="Cambria"/>
                <a:cs typeface="Cambria"/>
              </a:rPr>
              <a:t>probability"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838" y="3041738"/>
            <a:ext cx="5118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25" dirty="0">
                <a:latin typeface="Cambria"/>
                <a:cs typeface="Cambria"/>
              </a:rPr>
              <a:t>Negative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9801" y="1253540"/>
            <a:ext cx="6229985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0110" marR="5080" indent="-2138045">
              <a:lnSpc>
                <a:spcPct val="100000"/>
              </a:lnSpc>
              <a:spcBef>
                <a:spcPts val="100"/>
              </a:spcBef>
            </a:pPr>
            <a:r>
              <a:rPr sz="1300" b="1" spc="10" dirty="0">
                <a:solidFill>
                  <a:srgbClr val="141414"/>
                </a:solidFill>
                <a:latin typeface="Cambria"/>
                <a:cs typeface="Cambria"/>
              </a:rPr>
              <a:t>MANAGEMENT</a:t>
            </a:r>
            <a:r>
              <a:rPr sz="1300" b="1" spc="105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spc="10" dirty="0">
                <a:solidFill>
                  <a:srgbClr val="141414"/>
                </a:solidFill>
                <a:latin typeface="Cambria"/>
                <a:cs typeface="Cambria"/>
              </a:rPr>
              <a:t>ALGORYTHM</a:t>
            </a:r>
            <a:r>
              <a:rPr sz="1300" b="1" spc="105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spc="10" dirty="0">
                <a:solidFill>
                  <a:srgbClr val="141414"/>
                </a:solidFill>
                <a:latin typeface="Cambria"/>
                <a:cs typeface="Cambria"/>
              </a:rPr>
              <a:t>FOR</a:t>
            </a:r>
            <a:r>
              <a:rPr sz="1300" b="1" spc="105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spc="10" dirty="0">
                <a:solidFill>
                  <a:srgbClr val="141414"/>
                </a:solidFill>
                <a:latin typeface="Cambria"/>
                <a:cs typeface="Cambria"/>
              </a:rPr>
              <a:t>INITIALY</a:t>
            </a:r>
            <a:r>
              <a:rPr sz="1300" b="1" spc="105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spc="10" dirty="0">
                <a:solidFill>
                  <a:srgbClr val="141414"/>
                </a:solidFill>
                <a:latin typeface="Cambria"/>
                <a:cs typeface="Cambria"/>
              </a:rPr>
              <a:t>STABLE</a:t>
            </a:r>
            <a:r>
              <a:rPr sz="1300" b="1" spc="105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spc="10" dirty="0">
                <a:solidFill>
                  <a:srgbClr val="141414"/>
                </a:solidFill>
                <a:latin typeface="Cambria"/>
                <a:cs typeface="Cambria"/>
              </a:rPr>
              <a:t>PATIENS</a:t>
            </a:r>
            <a:r>
              <a:rPr sz="1300" b="1" spc="110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dirty="0">
                <a:solidFill>
                  <a:srgbClr val="141414"/>
                </a:solidFill>
                <a:latin typeface="Cambria"/>
                <a:cs typeface="Cambria"/>
              </a:rPr>
              <a:t>WITH</a:t>
            </a:r>
            <a:r>
              <a:rPr sz="1300" b="1" spc="105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41414"/>
                </a:solidFill>
                <a:latin typeface="Cambria"/>
                <a:cs typeface="Cambria"/>
              </a:rPr>
              <a:t>SUSPECTED </a:t>
            </a:r>
            <a:r>
              <a:rPr sz="1300" b="1" dirty="0">
                <a:solidFill>
                  <a:srgbClr val="141414"/>
                </a:solidFill>
                <a:latin typeface="Cambria"/>
                <a:cs typeface="Cambria"/>
              </a:rPr>
              <a:t>PULMONARY</a:t>
            </a:r>
            <a:r>
              <a:rPr sz="1300" b="1" spc="229" dirty="0">
                <a:solidFill>
                  <a:srgbClr val="141414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41414"/>
                </a:solidFill>
                <a:latin typeface="Cambria"/>
                <a:cs typeface="Cambria"/>
              </a:rPr>
              <a:t>EMBOLISM</a:t>
            </a:r>
            <a:endParaRPr sz="1300">
              <a:latin typeface="Cambria"/>
              <a:cs typeface="Cambria"/>
            </a:endParaRPr>
          </a:p>
          <a:p>
            <a:pPr marL="1651000">
              <a:lnSpc>
                <a:spcPct val="100000"/>
              </a:lnSpc>
              <a:spcBef>
                <a:spcPts val="630"/>
              </a:spcBef>
            </a:pPr>
            <a:r>
              <a:rPr sz="1200" spc="-75" dirty="0">
                <a:latin typeface="Cambria"/>
                <a:cs typeface="Cambria"/>
              </a:rPr>
              <a:t>Estimate</a:t>
            </a:r>
            <a:r>
              <a:rPr sz="1200" spc="10" dirty="0">
                <a:latin typeface="Cambria"/>
                <a:cs typeface="Cambria"/>
              </a:rPr>
              <a:t> </a:t>
            </a:r>
            <a:r>
              <a:rPr sz="1200" spc="-95" dirty="0">
                <a:latin typeface="Cambria"/>
                <a:cs typeface="Cambria"/>
              </a:rPr>
              <a:t>the</a:t>
            </a:r>
            <a:r>
              <a:rPr sz="1200" spc="15" dirty="0">
                <a:latin typeface="Cambria"/>
                <a:cs typeface="Cambria"/>
              </a:rPr>
              <a:t> </a:t>
            </a:r>
            <a:r>
              <a:rPr sz="1200" spc="-70" dirty="0">
                <a:latin typeface="Cambria"/>
                <a:cs typeface="Cambria"/>
              </a:rPr>
              <a:t>clinical</a:t>
            </a:r>
            <a:r>
              <a:rPr sz="1200" spc="15" dirty="0">
                <a:latin typeface="Cambria"/>
                <a:cs typeface="Cambria"/>
              </a:rPr>
              <a:t> </a:t>
            </a:r>
            <a:r>
              <a:rPr sz="1200" spc="-105" dirty="0">
                <a:latin typeface="Cambria"/>
                <a:cs typeface="Cambria"/>
              </a:rPr>
              <a:t>(pretest)</a:t>
            </a:r>
            <a:r>
              <a:rPr sz="1200" spc="1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probability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1415" y="2390965"/>
            <a:ext cx="84137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b="1" spc="-20" dirty="0">
                <a:latin typeface="Cambria"/>
                <a:cs typeface="Cambria"/>
              </a:rPr>
              <a:t>High</a:t>
            </a:r>
            <a:endParaRPr sz="11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b="1" spc="-100" dirty="0">
                <a:latin typeface="Cambria"/>
                <a:cs typeface="Cambria"/>
              </a:rPr>
              <a:t>"PE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spc="-120" dirty="0">
                <a:latin typeface="Cambria"/>
                <a:cs typeface="Cambria"/>
              </a:rPr>
              <a:t>probability"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10092" y="3047530"/>
            <a:ext cx="5124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50" dirty="0">
                <a:latin typeface="Cambria"/>
                <a:cs typeface="Cambria"/>
              </a:rPr>
              <a:t>D-</a:t>
            </a:r>
            <a:r>
              <a:rPr sz="1000" spc="-10" dirty="0">
                <a:latin typeface="Cambria"/>
                <a:cs typeface="Cambria"/>
              </a:rPr>
              <a:t>dimer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1238" y="3382048"/>
            <a:ext cx="4940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Cambria"/>
                <a:cs typeface="Cambria"/>
              </a:rPr>
              <a:t>Positive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4848" y="4409402"/>
            <a:ext cx="8959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mbria"/>
                <a:cs typeface="Cambria"/>
              </a:rPr>
              <a:t>Spiral</a:t>
            </a:r>
            <a:r>
              <a:rPr sz="1000" b="1" spc="95" dirty="0">
                <a:latin typeface="Cambria"/>
                <a:cs typeface="Cambria"/>
              </a:rPr>
              <a:t> </a:t>
            </a:r>
            <a:r>
              <a:rPr sz="1000" b="1" spc="80" dirty="0">
                <a:latin typeface="Cambria"/>
                <a:cs typeface="Cambria"/>
              </a:rPr>
              <a:t>CT</a:t>
            </a:r>
            <a:r>
              <a:rPr sz="1000" b="1" spc="100" dirty="0">
                <a:latin typeface="Cambria"/>
                <a:cs typeface="Cambria"/>
              </a:rPr>
              <a:t> </a:t>
            </a:r>
            <a:r>
              <a:rPr sz="1000" b="1" spc="-20" dirty="0">
                <a:latin typeface="Cambria"/>
                <a:cs typeface="Cambria"/>
              </a:rPr>
              <a:t>scan</a:t>
            </a:r>
            <a:r>
              <a:rPr sz="1000" b="1" spc="-10" dirty="0">
                <a:latin typeface="Cambria"/>
                <a:cs typeface="Cambria"/>
              </a:rPr>
              <a:t> negative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3434" y="3739388"/>
            <a:ext cx="5975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mbria"/>
                <a:cs typeface="Cambria"/>
              </a:rPr>
              <a:t>Spiral</a:t>
            </a:r>
            <a:r>
              <a:rPr sz="1000" b="1" spc="135" dirty="0">
                <a:latin typeface="Cambria"/>
                <a:cs typeface="Cambria"/>
              </a:rPr>
              <a:t> </a:t>
            </a:r>
            <a:r>
              <a:rPr sz="1000" b="1" spc="55" dirty="0">
                <a:latin typeface="Cambria"/>
                <a:cs typeface="Cambria"/>
              </a:rPr>
              <a:t>CT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8355" y="5902566"/>
            <a:ext cx="24796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mbria"/>
                <a:cs typeface="Cambria"/>
              </a:rPr>
              <a:t>Spiral</a:t>
            </a:r>
            <a:r>
              <a:rPr sz="1000" b="1" spc="75" dirty="0">
                <a:latin typeface="Cambria"/>
                <a:cs typeface="Cambria"/>
              </a:rPr>
              <a:t> </a:t>
            </a:r>
            <a:r>
              <a:rPr sz="1000" b="1" spc="80" dirty="0">
                <a:latin typeface="Cambria"/>
                <a:cs typeface="Cambria"/>
              </a:rPr>
              <a:t>CT</a:t>
            </a:r>
            <a:r>
              <a:rPr sz="1000" b="1" spc="75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-</a:t>
            </a:r>
            <a:r>
              <a:rPr sz="1000" b="1" spc="80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multidetector</a:t>
            </a:r>
            <a:r>
              <a:rPr sz="1000" b="1" spc="75" dirty="0">
                <a:latin typeface="Cambria"/>
                <a:cs typeface="Cambria"/>
              </a:rPr>
              <a:t> </a:t>
            </a:r>
            <a:r>
              <a:rPr sz="1000" b="1" spc="55" dirty="0">
                <a:latin typeface="Cambria"/>
                <a:cs typeface="Cambria"/>
              </a:rPr>
              <a:t>CT</a:t>
            </a:r>
            <a:endParaRPr sz="1000">
              <a:latin typeface="Cambria"/>
              <a:cs typeface="Cambria"/>
            </a:endParaRPr>
          </a:p>
          <a:p>
            <a:pPr marL="683260">
              <a:lnSpc>
                <a:spcPct val="100000"/>
              </a:lnSpc>
            </a:pPr>
            <a:r>
              <a:rPr sz="1000" b="1" spc="80" dirty="0">
                <a:latin typeface="Cambria"/>
                <a:cs typeface="Cambria"/>
              </a:rPr>
              <a:t>CT</a:t>
            </a:r>
            <a:r>
              <a:rPr sz="1000" b="1" spc="30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with</a:t>
            </a:r>
            <a:r>
              <a:rPr sz="1000" b="1" spc="30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more</a:t>
            </a:r>
            <a:r>
              <a:rPr sz="1000" b="1" spc="35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then</a:t>
            </a:r>
            <a:r>
              <a:rPr sz="1000" b="1" spc="30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4</a:t>
            </a:r>
            <a:r>
              <a:rPr sz="1000" b="1" spc="35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elements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33176" y="5870664"/>
            <a:ext cx="26777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10" dirty="0">
                <a:latin typeface="Cambria"/>
                <a:cs typeface="Cambria"/>
              </a:rPr>
              <a:t>CU</a:t>
            </a:r>
            <a:r>
              <a:rPr sz="1000" b="1" spc="110" dirty="0">
                <a:latin typeface="Tahoma"/>
                <a:cs typeface="Tahoma"/>
              </a:rPr>
              <a:t>V</a:t>
            </a:r>
            <a:r>
              <a:rPr sz="1000" b="1" spc="-60" dirty="0">
                <a:latin typeface="Tahoma"/>
                <a:cs typeface="Tahoma"/>
              </a:rPr>
              <a:t> </a:t>
            </a:r>
            <a:r>
              <a:rPr sz="1000" b="1" dirty="0">
                <a:latin typeface="Cambria"/>
                <a:cs typeface="Cambria"/>
              </a:rPr>
              <a:t>-</a:t>
            </a:r>
            <a:r>
              <a:rPr sz="1000" b="1" spc="15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Compression</a:t>
            </a:r>
            <a:r>
              <a:rPr sz="1000" b="1" spc="15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ultrasonography</a:t>
            </a:r>
            <a:r>
              <a:rPr sz="1000" b="1" spc="15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of</a:t>
            </a:r>
            <a:r>
              <a:rPr sz="1000" b="1" spc="15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veins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69387" y="4409402"/>
            <a:ext cx="8959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mbria"/>
                <a:cs typeface="Cambria"/>
              </a:rPr>
              <a:t>Spiral</a:t>
            </a:r>
            <a:r>
              <a:rPr sz="1000" b="1" spc="95" dirty="0">
                <a:latin typeface="Cambria"/>
                <a:cs typeface="Cambria"/>
              </a:rPr>
              <a:t> </a:t>
            </a:r>
            <a:r>
              <a:rPr sz="1000" b="1" spc="80" dirty="0">
                <a:latin typeface="Cambria"/>
                <a:cs typeface="Cambria"/>
              </a:rPr>
              <a:t>CT</a:t>
            </a:r>
            <a:r>
              <a:rPr sz="1000" b="1" spc="100" dirty="0">
                <a:latin typeface="Cambria"/>
                <a:cs typeface="Cambria"/>
              </a:rPr>
              <a:t> </a:t>
            </a:r>
            <a:r>
              <a:rPr sz="1000" b="1" spc="-20" dirty="0">
                <a:latin typeface="Cambria"/>
                <a:cs typeface="Cambria"/>
              </a:rPr>
              <a:t>scan</a:t>
            </a:r>
            <a:endParaRPr sz="10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000" b="1" spc="-10" dirty="0">
                <a:latin typeface="Cambria"/>
                <a:cs typeface="Cambria"/>
              </a:rPr>
              <a:t>positive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9164" y="3745776"/>
            <a:ext cx="5702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mbria"/>
                <a:cs typeface="Cambria"/>
              </a:rPr>
              <a:t>Spiral</a:t>
            </a:r>
            <a:r>
              <a:rPr sz="1000" b="1" spc="-40" dirty="0">
                <a:latin typeface="Cambria"/>
                <a:cs typeface="Cambria"/>
              </a:rPr>
              <a:t> </a:t>
            </a:r>
            <a:r>
              <a:rPr sz="1000" b="1" spc="30" dirty="0">
                <a:latin typeface="Cambria"/>
                <a:cs typeface="Cambria"/>
              </a:rPr>
              <a:t>CT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49312" y="4390263"/>
            <a:ext cx="575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" algn="just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mbria"/>
                <a:cs typeface="Cambria"/>
              </a:rPr>
              <a:t>Result</a:t>
            </a:r>
            <a:r>
              <a:rPr sz="1000" b="1" spc="85" dirty="0">
                <a:latin typeface="Cambria"/>
                <a:cs typeface="Cambria"/>
              </a:rPr>
              <a:t> </a:t>
            </a:r>
            <a:r>
              <a:rPr sz="1000" b="1" spc="-25" dirty="0">
                <a:latin typeface="Cambria"/>
                <a:cs typeface="Cambria"/>
              </a:rPr>
              <a:t>of</a:t>
            </a:r>
            <a:r>
              <a:rPr sz="1000" b="1" dirty="0">
                <a:latin typeface="Cambria"/>
                <a:cs typeface="Cambria"/>
              </a:rPr>
              <a:t> spiral</a:t>
            </a:r>
            <a:r>
              <a:rPr sz="1000" b="1" spc="25" dirty="0">
                <a:latin typeface="Cambria"/>
                <a:cs typeface="Cambria"/>
              </a:rPr>
              <a:t> </a:t>
            </a:r>
            <a:r>
              <a:rPr sz="1000" b="1" spc="55" dirty="0">
                <a:latin typeface="Cambria"/>
                <a:cs typeface="Cambria"/>
              </a:rPr>
              <a:t>CT </a:t>
            </a:r>
            <a:r>
              <a:rPr sz="1000" b="1" spc="-10" dirty="0">
                <a:latin typeface="Cambria"/>
                <a:cs typeface="Cambria"/>
              </a:rPr>
              <a:t>positive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68036" y="4250143"/>
            <a:ext cx="12604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mbria"/>
                <a:cs typeface="Cambria"/>
              </a:rPr>
              <a:t>Negative</a:t>
            </a:r>
            <a:r>
              <a:rPr sz="1000" b="1" spc="140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result</a:t>
            </a:r>
            <a:r>
              <a:rPr sz="1000" b="1" spc="500" dirty="0">
                <a:latin typeface="Cambria"/>
                <a:cs typeface="Cambria"/>
              </a:rPr>
              <a:t> </a:t>
            </a:r>
            <a:r>
              <a:rPr sz="1000" b="1" spc="-20" dirty="0">
                <a:latin typeface="Cambria"/>
                <a:cs typeface="Cambria"/>
              </a:rPr>
              <a:t>prove</a:t>
            </a:r>
            <a:r>
              <a:rPr sz="1000" b="1" spc="10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throught</a:t>
            </a:r>
            <a:r>
              <a:rPr sz="1000" b="1" spc="10" dirty="0">
                <a:latin typeface="Cambria"/>
                <a:cs typeface="Cambria"/>
              </a:rPr>
              <a:t> </a:t>
            </a:r>
            <a:r>
              <a:rPr sz="1000" b="1" spc="75" dirty="0">
                <a:latin typeface="Cambria"/>
                <a:cs typeface="Cambria"/>
              </a:rPr>
              <a:t>CUV, </a:t>
            </a:r>
            <a:r>
              <a:rPr sz="1000" b="1" dirty="0">
                <a:latin typeface="Cambria"/>
                <a:cs typeface="Cambria"/>
              </a:rPr>
              <a:t>scan</a:t>
            </a:r>
            <a:r>
              <a:rPr sz="1000" b="1" spc="5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V/Q</a:t>
            </a:r>
            <a:r>
              <a:rPr sz="1000" b="1" spc="5" dirty="0">
                <a:latin typeface="Cambria"/>
                <a:cs typeface="Cambria"/>
              </a:rPr>
              <a:t> </a:t>
            </a:r>
            <a:r>
              <a:rPr sz="1000" b="1" spc="-25" dirty="0">
                <a:latin typeface="Cambria"/>
                <a:cs typeface="Cambria"/>
              </a:rPr>
              <a:t>or</a:t>
            </a:r>
            <a:r>
              <a:rPr sz="1000" b="1" spc="-10" dirty="0">
                <a:latin typeface="Cambria"/>
                <a:cs typeface="Cambria"/>
              </a:rPr>
              <a:t> angiography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08176" y="3311652"/>
            <a:ext cx="956310" cy="789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4130" algn="ctr">
              <a:lnSpc>
                <a:spcPct val="100000"/>
              </a:lnSpc>
              <a:spcBef>
                <a:spcPts val="100"/>
              </a:spcBef>
            </a:pPr>
            <a:r>
              <a:rPr sz="3450" spc="-284" baseline="-20531" dirty="0">
                <a:solidFill>
                  <a:srgbClr val="4A4A4A"/>
                </a:solidFill>
                <a:latin typeface="Gabriola"/>
                <a:cs typeface="Gabriola"/>
              </a:rPr>
              <a:t>"</a:t>
            </a:r>
            <a:r>
              <a:rPr sz="550" spc="135" dirty="0">
                <a:solidFill>
                  <a:srgbClr val="7B7B7B"/>
                </a:solidFill>
                <a:latin typeface="Times New Roman"/>
                <a:cs typeface="Times New Roman"/>
              </a:rPr>
              <a:t>1</a:t>
            </a:r>
            <a:endParaRPr sz="550">
              <a:latin typeface="Times New Roman"/>
              <a:cs typeface="Times New Roman"/>
            </a:endParaRPr>
          </a:p>
          <a:p>
            <a:pPr marL="38100" marR="30480" algn="ctr">
              <a:lnSpc>
                <a:spcPct val="100000"/>
              </a:lnSpc>
              <a:spcBef>
                <a:spcPts val="860"/>
              </a:spcBef>
            </a:pPr>
            <a:r>
              <a:rPr sz="1000" b="1" dirty="0">
                <a:latin typeface="Cambria"/>
                <a:cs typeface="Cambria"/>
              </a:rPr>
              <a:t>Results</a:t>
            </a:r>
            <a:r>
              <a:rPr sz="1000" b="1" spc="-20" dirty="0">
                <a:latin typeface="Cambria"/>
                <a:cs typeface="Cambria"/>
              </a:rPr>
              <a:t> </a:t>
            </a:r>
            <a:r>
              <a:rPr sz="1000" b="1" dirty="0">
                <a:latin typeface="Cambria"/>
                <a:cs typeface="Cambria"/>
              </a:rPr>
              <a:t>of</a:t>
            </a:r>
            <a:r>
              <a:rPr sz="1000" b="1" spc="-25" dirty="0">
                <a:latin typeface="Cambria"/>
                <a:cs typeface="Cambria"/>
              </a:rPr>
              <a:t> </a:t>
            </a:r>
            <a:r>
              <a:rPr sz="1000" b="1" spc="75" dirty="0">
                <a:latin typeface="Cambria"/>
                <a:cs typeface="Cambria"/>
              </a:rPr>
              <a:t>CUV </a:t>
            </a:r>
            <a:r>
              <a:rPr sz="1000" b="1" spc="-10" dirty="0">
                <a:latin typeface="Cambria"/>
                <a:cs typeface="Cambria"/>
              </a:rPr>
              <a:t>positive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5009" y="5366562"/>
            <a:ext cx="1485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4645" marR="5080" indent="-32258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Anticoagulant</a:t>
            </a:r>
            <a:r>
              <a:rPr sz="1000" b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therapy</a:t>
            </a:r>
            <a:r>
              <a:rPr sz="1000" b="1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1000" b="1" spc="-10" dirty="0">
                <a:solidFill>
                  <a:srgbClr val="FFFFFF"/>
                </a:solidFill>
                <a:latin typeface="Cambria"/>
                <a:cs typeface="Cambria"/>
              </a:rPr>
              <a:t> recommended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60734" y="5366562"/>
            <a:ext cx="14833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4010" marR="5080" indent="-321945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Anticoagulant</a:t>
            </a:r>
            <a:r>
              <a:rPr sz="1000" b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therapy</a:t>
            </a:r>
            <a:r>
              <a:rPr sz="1000" b="1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1000" b="1" spc="-10" dirty="0">
                <a:solidFill>
                  <a:srgbClr val="FFFFFF"/>
                </a:solidFill>
                <a:latin typeface="Cambria"/>
                <a:cs typeface="Cambria"/>
              </a:rPr>
              <a:t> recommended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99575" y="5353799"/>
            <a:ext cx="1485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5930" marR="5080" indent="-443865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Anticoagulant</a:t>
            </a:r>
            <a:r>
              <a:rPr sz="1000" b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therapy</a:t>
            </a:r>
            <a:r>
              <a:rPr sz="1000" b="1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1000" b="1" spc="-10" dirty="0">
                <a:solidFill>
                  <a:srgbClr val="FFFFFF"/>
                </a:solidFill>
                <a:latin typeface="Cambria"/>
                <a:cs typeface="Cambria"/>
              </a:rPr>
              <a:t> necessary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98475" y="5360174"/>
            <a:ext cx="14833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5295" marR="5080" indent="-44323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Anticoagulant</a:t>
            </a:r>
            <a:r>
              <a:rPr sz="1000" b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mbria"/>
                <a:cs typeface="Cambria"/>
              </a:rPr>
              <a:t>therapy</a:t>
            </a:r>
            <a:r>
              <a:rPr sz="1000" b="1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1000" b="1" spc="-10" dirty="0">
                <a:solidFill>
                  <a:srgbClr val="FFFFFF"/>
                </a:solidFill>
                <a:latin typeface="Cambria"/>
                <a:cs typeface="Cambria"/>
              </a:rPr>
              <a:t> necessary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19065" y="3394811"/>
            <a:ext cx="3124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5" dirty="0">
                <a:latin typeface="Tahoma"/>
                <a:cs typeface="Tahoma"/>
              </a:rPr>
              <a:t>CUV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0011" y="1249680"/>
            <a:ext cx="5390387" cy="52036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99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310" dirty="0"/>
              <a:t>CT</a:t>
            </a:r>
            <a:r>
              <a:rPr spc="335" dirty="0"/>
              <a:t> </a:t>
            </a:r>
            <a:r>
              <a:rPr spc="65" dirty="0"/>
              <a:t>of</a:t>
            </a:r>
            <a:r>
              <a:rPr spc="330" dirty="0"/>
              <a:t> </a:t>
            </a:r>
            <a:r>
              <a:rPr spc="235" dirty="0"/>
              <a:t>lungs/chest</a:t>
            </a:r>
            <a:r>
              <a:rPr spc="340" dirty="0"/>
              <a:t> </a:t>
            </a:r>
            <a:r>
              <a:rPr spc="135" dirty="0"/>
              <a:t>cavity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31645"/>
            <a:ext cx="8044815" cy="2402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95"/>
              </a:spcBef>
              <a:tabLst>
                <a:tab pos="287020" algn="l"/>
              </a:tabLst>
            </a:pPr>
            <a:r>
              <a:rPr sz="19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9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600" b="1" dirty="0">
                <a:latin typeface="Calibri"/>
                <a:cs typeface="Calibri"/>
              </a:rPr>
              <a:t>CT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with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b="1" spc="-20" dirty="0">
                <a:latin typeface="Calibri"/>
                <a:cs typeface="Calibri"/>
              </a:rPr>
              <a:t>contrastmaterial</a:t>
            </a:r>
            <a:r>
              <a:rPr sz="2600" b="1" spc="-2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(22.09.21):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CT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image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bilateral </a:t>
            </a:r>
            <a:r>
              <a:rPr sz="2600" dirty="0">
                <a:latin typeface="Calibri"/>
                <a:cs typeface="Calibri"/>
              </a:rPr>
              <a:t>pulmonary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embolism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segmental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subsegmental </a:t>
            </a:r>
            <a:r>
              <a:rPr sz="2600" dirty="0">
                <a:latin typeface="Calibri"/>
                <a:cs typeface="Calibri"/>
              </a:rPr>
              <a:t>arteries.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CT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signs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infarction-</a:t>
            </a:r>
            <a:r>
              <a:rPr sz="2600" dirty="0">
                <a:latin typeface="Calibri"/>
                <a:cs typeface="Calibri"/>
              </a:rPr>
              <a:t>pneumonia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right </a:t>
            </a:r>
            <a:r>
              <a:rPr sz="2600" dirty="0">
                <a:latin typeface="Calibri"/>
                <a:cs typeface="Calibri"/>
              </a:rPr>
              <a:t>lung.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Large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residual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changes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after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transferred inflammatory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process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parenchyma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both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lungs, pneumofibrosis.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6360" y="1233932"/>
            <a:ext cx="7684134" cy="3180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tabLst>
                <a:tab pos="286385" algn="l"/>
                <a:tab pos="2378710" algn="l"/>
              </a:tabLst>
            </a:pPr>
            <a:r>
              <a:rPr sz="1750" spc="-50" dirty="0">
                <a:solidFill>
                  <a:srgbClr val="717BA2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717BA2"/>
                </a:solidFill>
                <a:latin typeface="Segoe UI Symbol"/>
                <a:cs typeface="Segoe UI Symbol"/>
              </a:rPr>
              <a:t>​	</a:t>
            </a:r>
            <a:r>
              <a:rPr sz="2300" b="1" spc="-10" dirty="0">
                <a:latin typeface="Calibri"/>
                <a:cs typeface="Calibri"/>
              </a:rPr>
              <a:t>Echocardiogram</a:t>
            </a:r>
            <a:r>
              <a:rPr sz="2300" b="1" dirty="0">
                <a:latin typeface="Calibri"/>
                <a:cs typeface="Calibri"/>
              </a:rPr>
              <a:t>	(10.09.2021</a:t>
            </a:r>
            <a:r>
              <a:rPr sz="2300" b="1" spc="-45" dirty="0">
                <a:latin typeface="Calibri"/>
                <a:cs typeface="Calibri"/>
              </a:rPr>
              <a:t> </a:t>
            </a:r>
            <a:r>
              <a:rPr sz="2300" b="1" spc="-95" dirty="0">
                <a:latin typeface="Calibri"/>
                <a:cs typeface="Calibri"/>
              </a:rPr>
              <a:t>before</a:t>
            </a:r>
            <a:r>
              <a:rPr sz="2300" b="1" spc="-175" dirty="0">
                <a:latin typeface="Calibri"/>
                <a:cs typeface="Calibri"/>
              </a:rPr>
              <a:t> </a:t>
            </a:r>
            <a:r>
              <a:rPr sz="2300" b="1" spc="-85" dirty="0">
                <a:latin typeface="Calibri"/>
                <a:cs typeface="Calibri"/>
              </a:rPr>
              <a:t>hospitalization.):</a:t>
            </a:r>
            <a:r>
              <a:rPr sz="2300" b="1" spc="-2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minimal enlargement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left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atrium,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thickening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aorta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walls. </a:t>
            </a:r>
            <a:r>
              <a:rPr sz="2300" dirty="0">
                <a:latin typeface="Calibri"/>
                <a:cs typeface="Calibri"/>
              </a:rPr>
              <a:t>Moderate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fibrosis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aortic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valve.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An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increase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the </a:t>
            </a:r>
            <a:r>
              <a:rPr sz="2300" dirty="0">
                <a:latin typeface="Calibri"/>
                <a:cs typeface="Calibri"/>
              </a:rPr>
              <a:t>pressure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gradient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on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aortic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valve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up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to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11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mm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Hg.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Art. </a:t>
            </a:r>
            <a:r>
              <a:rPr sz="2300" dirty="0">
                <a:latin typeface="Calibri"/>
                <a:cs typeface="Calibri"/>
              </a:rPr>
              <a:t>Insufficiency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aortic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valve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spc="-30" dirty="0">
                <a:latin typeface="Calibri"/>
                <a:cs typeface="Calibri"/>
              </a:rPr>
              <a:t>0-</a:t>
            </a:r>
            <a:r>
              <a:rPr sz="2300" dirty="0">
                <a:latin typeface="Calibri"/>
                <a:cs typeface="Calibri"/>
              </a:rPr>
              <a:t>1</a:t>
            </a:r>
            <a:r>
              <a:rPr sz="2300" spc="-7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st.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Minimal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fibrosis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the </a:t>
            </a:r>
            <a:r>
              <a:rPr sz="2300" dirty="0">
                <a:latin typeface="Calibri"/>
                <a:cs typeface="Calibri"/>
              </a:rPr>
              <a:t>mitral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valve.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Regurgitation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on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mitral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valve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1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st.,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tricuspid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valve </a:t>
            </a:r>
            <a:r>
              <a:rPr sz="2300" dirty="0">
                <a:latin typeface="Calibri"/>
                <a:cs typeface="Calibri"/>
              </a:rPr>
              <a:t>1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st.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Concentric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hypertrophy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left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ventricle.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65" dirty="0">
                <a:latin typeface="Calibri"/>
                <a:cs typeface="Calibri"/>
              </a:rPr>
              <a:t>LV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diastolic </a:t>
            </a:r>
            <a:r>
              <a:rPr sz="2300" dirty="0">
                <a:latin typeface="Calibri"/>
                <a:cs typeface="Calibri"/>
              </a:rPr>
              <a:t>dysfunction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type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1.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There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are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no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zones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hypokinesis.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The </a:t>
            </a:r>
            <a:r>
              <a:rPr sz="2300" dirty="0">
                <a:latin typeface="Calibri"/>
                <a:cs typeface="Calibri"/>
              </a:rPr>
              <a:t>contractile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capacity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spc="-75" dirty="0">
                <a:latin typeface="Calibri"/>
                <a:cs typeface="Calibri"/>
              </a:rPr>
              <a:t>LV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is</a:t>
            </a:r>
            <a:r>
              <a:rPr sz="2300" spc="-7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preserved.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FV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61%.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754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Diagnosis: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86385" marR="5080" indent="-274320">
              <a:lnSpc>
                <a:spcPts val="3070"/>
              </a:lnSpc>
              <a:spcBef>
                <a:spcPts val="840"/>
              </a:spcBef>
              <a:tabLst>
                <a:tab pos="286385" algn="l"/>
              </a:tabLst>
            </a:pPr>
            <a:r>
              <a:rPr sz="2400" dirty="0">
                <a:solidFill>
                  <a:srgbClr val="717BA2"/>
                </a:solidFill>
                <a:latin typeface="Segoe UI Symbol"/>
                <a:cs typeface="Segoe UI Symbol"/>
              </a:rPr>
              <a:t>🞂​</a:t>
            </a:r>
            <a:r>
              <a:rPr sz="2400" spc="240" dirty="0">
                <a:solidFill>
                  <a:srgbClr val="717BA2"/>
                </a:solidFill>
                <a:latin typeface="Segoe UI Symbol"/>
                <a:cs typeface="Segoe UI Symbol"/>
              </a:rPr>
              <a:t> </a:t>
            </a:r>
            <a:r>
              <a:rPr spc="-145" dirty="0"/>
              <a:t>Pulmonary</a:t>
            </a:r>
            <a:r>
              <a:rPr spc="-60" dirty="0"/>
              <a:t> </a:t>
            </a:r>
            <a:r>
              <a:rPr spc="-170" dirty="0"/>
              <a:t>embolism</a:t>
            </a:r>
            <a:r>
              <a:rPr spc="-50" dirty="0"/>
              <a:t> </a:t>
            </a:r>
            <a:r>
              <a:rPr spc="-180" dirty="0"/>
              <a:t>of</a:t>
            </a:r>
            <a:r>
              <a:rPr spc="-55" dirty="0"/>
              <a:t> </a:t>
            </a:r>
            <a:r>
              <a:rPr spc="-140" dirty="0"/>
              <a:t>very</a:t>
            </a:r>
            <a:r>
              <a:rPr spc="-50" dirty="0"/>
              <a:t> </a:t>
            </a:r>
            <a:r>
              <a:rPr spc="-180" dirty="0"/>
              <a:t>high-</a:t>
            </a:r>
            <a:r>
              <a:rPr spc="-20" dirty="0"/>
              <a:t>risk </a:t>
            </a:r>
            <a:r>
              <a:rPr spc="-220" dirty="0"/>
              <a:t>segmental</a:t>
            </a:r>
            <a:r>
              <a:rPr spc="-45" dirty="0"/>
              <a:t> </a:t>
            </a:r>
            <a:r>
              <a:rPr spc="-220" dirty="0"/>
              <a:t>and</a:t>
            </a:r>
            <a:r>
              <a:rPr spc="-55" dirty="0"/>
              <a:t> </a:t>
            </a:r>
            <a:r>
              <a:rPr spc="-204" dirty="0"/>
              <a:t>subsegmental</a:t>
            </a:r>
            <a:r>
              <a:rPr spc="-35" dirty="0"/>
              <a:t> </a:t>
            </a:r>
            <a:r>
              <a:rPr spc="-155" dirty="0"/>
              <a:t>arteries</a:t>
            </a:r>
            <a:r>
              <a:rPr spc="-45" dirty="0"/>
              <a:t> </a:t>
            </a:r>
            <a:r>
              <a:rPr spc="-85" dirty="0"/>
              <a:t>(134</a:t>
            </a:r>
            <a:r>
              <a:rPr spc="-65" dirty="0"/>
              <a:t> </a:t>
            </a:r>
            <a:r>
              <a:rPr spc="-25" dirty="0"/>
              <a:t>PESI </a:t>
            </a:r>
            <a:r>
              <a:rPr spc="-190" dirty="0"/>
              <a:t>points).</a:t>
            </a:r>
            <a:r>
              <a:rPr spc="-365" dirty="0"/>
              <a:t> </a:t>
            </a:r>
            <a:r>
              <a:rPr spc="-210" dirty="0"/>
              <a:t>Infarct-</a:t>
            </a:r>
            <a:r>
              <a:rPr spc="-185" dirty="0"/>
              <a:t>pneumonia</a:t>
            </a:r>
            <a:r>
              <a:rPr spc="-25" dirty="0"/>
              <a:t> </a:t>
            </a:r>
            <a:r>
              <a:rPr spc="-175" dirty="0"/>
              <a:t>of</a:t>
            </a:r>
            <a:r>
              <a:rPr spc="-20" dirty="0"/>
              <a:t> </a:t>
            </a:r>
            <a:r>
              <a:rPr spc="-210" dirty="0"/>
              <a:t>the</a:t>
            </a:r>
            <a:r>
              <a:rPr spc="-20" dirty="0"/>
              <a:t> </a:t>
            </a:r>
            <a:r>
              <a:rPr spc="-170" dirty="0"/>
              <a:t>right</a:t>
            </a:r>
            <a:r>
              <a:rPr spc="-40" dirty="0"/>
              <a:t> </a:t>
            </a:r>
            <a:r>
              <a:rPr spc="-20" dirty="0"/>
              <a:t>lung </a:t>
            </a:r>
            <a:r>
              <a:rPr spc="-114" dirty="0"/>
              <a:t>Respiratory</a:t>
            </a:r>
            <a:r>
              <a:rPr spc="-130" dirty="0"/>
              <a:t> </a:t>
            </a:r>
            <a:r>
              <a:rPr spc="-240" dirty="0"/>
              <a:t>failure</a:t>
            </a:r>
            <a:r>
              <a:rPr spc="-80" dirty="0"/>
              <a:t> </a:t>
            </a:r>
            <a:r>
              <a:rPr dirty="0"/>
              <a:t>2</a:t>
            </a:r>
            <a:r>
              <a:rPr spc="-130" dirty="0"/>
              <a:t> </a:t>
            </a:r>
            <a:r>
              <a:rPr spc="-10" dirty="0"/>
              <a:t>(SaO2</a:t>
            </a:r>
            <a:r>
              <a:rPr spc="-110" dirty="0"/>
              <a:t> </a:t>
            </a:r>
            <a:r>
              <a:rPr spc="-20" dirty="0"/>
              <a:t>88%)</a:t>
            </a:r>
            <a:endParaRPr sz="24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025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95" dirty="0"/>
              <a:t>PESI</a:t>
            </a:r>
            <a:r>
              <a:rPr spc="325" dirty="0"/>
              <a:t> </a:t>
            </a:r>
            <a:r>
              <a:rPr spc="360" dirty="0"/>
              <a:t>SCALE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4" y="1341119"/>
            <a:ext cx="5519927" cy="53279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417578" y="1792694"/>
            <a:ext cx="805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74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years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15155" y="2628138"/>
            <a:ext cx="1891030" cy="4051300"/>
            <a:chOff x="3915155" y="2628138"/>
            <a:chExt cx="1891030" cy="4051300"/>
          </a:xfrm>
        </p:grpSpPr>
        <p:sp>
          <p:nvSpPr>
            <p:cNvPr id="6" name="object 6"/>
            <p:cNvSpPr/>
            <p:nvPr/>
          </p:nvSpPr>
          <p:spPr>
            <a:xfrm>
              <a:off x="3924680" y="2637663"/>
              <a:ext cx="432434" cy="288290"/>
            </a:xfrm>
            <a:custGeom>
              <a:avLst/>
              <a:gdLst/>
              <a:ahLst/>
              <a:cxnLst/>
              <a:rect l="l" t="t" r="r" b="b"/>
              <a:pathLst>
                <a:path w="432435" h="288289">
                  <a:moveTo>
                    <a:pt x="0" y="144017"/>
                  </a:moveTo>
                  <a:lnTo>
                    <a:pt x="7717" y="105731"/>
                  </a:lnTo>
                  <a:lnTo>
                    <a:pt x="29495" y="71328"/>
                  </a:lnTo>
                  <a:lnTo>
                    <a:pt x="63274" y="42181"/>
                  </a:lnTo>
                  <a:lnTo>
                    <a:pt x="106996" y="19662"/>
                  </a:lnTo>
                  <a:lnTo>
                    <a:pt x="158600" y="5144"/>
                  </a:lnTo>
                  <a:lnTo>
                    <a:pt x="216027" y="0"/>
                  </a:lnTo>
                  <a:lnTo>
                    <a:pt x="273453" y="5144"/>
                  </a:lnTo>
                  <a:lnTo>
                    <a:pt x="325057" y="19662"/>
                  </a:lnTo>
                  <a:lnTo>
                    <a:pt x="368779" y="42181"/>
                  </a:lnTo>
                  <a:lnTo>
                    <a:pt x="402558" y="71328"/>
                  </a:lnTo>
                  <a:lnTo>
                    <a:pt x="424336" y="105731"/>
                  </a:lnTo>
                  <a:lnTo>
                    <a:pt x="432054" y="144017"/>
                  </a:lnTo>
                  <a:lnTo>
                    <a:pt x="424336" y="182304"/>
                  </a:lnTo>
                  <a:lnTo>
                    <a:pt x="402558" y="216707"/>
                  </a:lnTo>
                  <a:lnTo>
                    <a:pt x="368779" y="245854"/>
                  </a:lnTo>
                  <a:lnTo>
                    <a:pt x="325057" y="268373"/>
                  </a:lnTo>
                  <a:lnTo>
                    <a:pt x="273453" y="282891"/>
                  </a:lnTo>
                  <a:lnTo>
                    <a:pt x="216027" y="288035"/>
                  </a:lnTo>
                  <a:lnTo>
                    <a:pt x="158600" y="282891"/>
                  </a:lnTo>
                  <a:lnTo>
                    <a:pt x="106996" y="268373"/>
                  </a:lnTo>
                  <a:lnTo>
                    <a:pt x="63274" y="245854"/>
                  </a:lnTo>
                  <a:lnTo>
                    <a:pt x="29495" y="216707"/>
                  </a:lnTo>
                  <a:lnTo>
                    <a:pt x="7717" y="182304"/>
                  </a:lnTo>
                  <a:lnTo>
                    <a:pt x="0" y="144017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24680" y="2925699"/>
              <a:ext cx="432434" cy="288290"/>
            </a:xfrm>
            <a:custGeom>
              <a:avLst/>
              <a:gdLst/>
              <a:ahLst/>
              <a:cxnLst/>
              <a:rect l="l" t="t" r="r" b="b"/>
              <a:pathLst>
                <a:path w="432435" h="288289">
                  <a:moveTo>
                    <a:pt x="0" y="144017"/>
                  </a:moveTo>
                  <a:lnTo>
                    <a:pt x="7717" y="105731"/>
                  </a:lnTo>
                  <a:lnTo>
                    <a:pt x="29495" y="71328"/>
                  </a:lnTo>
                  <a:lnTo>
                    <a:pt x="63274" y="42181"/>
                  </a:lnTo>
                  <a:lnTo>
                    <a:pt x="106996" y="19662"/>
                  </a:lnTo>
                  <a:lnTo>
                    <a:pt x="158600" y="5144"/>
                  </a:lnTo>
                  <a:lnTo>
                    <a:pt x="216027" y="0"/>
                  </a:lnTo>
                  <a:lnTo>
                    <a:pt x="273453" y="5144"/>
                  </a:lnTo>
                  <a:lnTo>
                    <a:pt x="325057" y="19662"/>
                  </a:lnTo>
                  <a:lnTo>
                    <a:pt x="368779" y="42181"/>
                  </a:lnTo>
                  <a:lnTo>
                    <a:pt x="402558" y="71328"/>
                  </a:lnTo>
                  <a:lnTo>
                    <a:pt x="424336" y="105731"/>
                  </a:lnTo>
                  <a:lnTo>
                    <a:pt x="432054" y="144017"/>
                  </a:lnTo>
                  <a:lnTo>
                    <a:pt x="424336" y="182304"/>
                  </a:lnTo>
                  <a:lnTo>
                    <a:pt x="402558" y="216707"/>
                  </a:lnTo>
                  <a:lnTo>
                    <a:pt x="368779" y="245854"/>
                  </a:lnTo>
                  <a:lnTo>
                    <a:pt x="325057" y="268373"/>
                  </a:lnTo>
                  <a:lnTo>
                    <a:pt x="273453" y="282891"/>
                  </a:lnTo>
                  <a:lnTo>
                    <a:pt x="216027" y="288035"/>
                  </a:lnTo>
                  <a:lnTo>
                    <a:pt x="158600" y="282891"/>
                  </a:lnTo>
                  <a:lnTo>
                    <a:pt x="106996" y="268373"/>
                  </a:lnTo>
                  <a:lnTo>
                    <a:pt x="63274" y="245854"/>
                  </a:lnTo>
                  <a:lnTo>
                    <a:pt x="29495" y="216707"/>
                  </a:lnTo>
                  <a:lnTo>
                    <a:pt x="7717" y="182304"/>
                  </a:lnTo>
                  <a:lnTo>
                    <a:pt x="0" y="144017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96308" y="4581525"/>
              <a:ext cx="360680" cy="288290"/>
            </a:xfrm>
            <a:custGeom>
              <a:avLst/>
              <a:gdLst/>
              <a:ahLst/>
              <a:cxnLst/>
              <a:rect l="l" t="t" r="r" b="b"/>
              <a:pathLst>
                <a:path w="360679" h="288289">
                  <a:moveTo>
                    <a:pt x="0" y="144018"/>
                  </a:moveTo>
                  <a:lnTo>
                    <a:pt x="6437" y="105731"/>
                  </a:lnTo>
                  <a:lnTo>
                    <a:pt x="24604" y="71328"/>
                  </a:lnTo>
                  <a:lnTo>
                    <a:pt x="52782" y="42181"/>
                  </a:lnTo>
                  <a:lnTo>
                    <a:pt x="89255" y="19662"/>
                  </a:lnTo>
                  <a:lnTo>
                    <a:pt x="132304" y="5144"/>
                  </a:lnTo>
                  <a:lnTo>
                    <a:pt x="180213" y="0"/>
                  </a:lnTo>
                  <a:lnTo>
                    <a:pt x="228121" y="5144"/>
                  </a:lnTo>
                  <a:lnTo>
                    <a:pt x="271170" y="19662"/>
                  </a:lnTo>
                  <a:lnTo>
                    <a:pt x="307643" y="42181"/>
                  </a:lnTo>
                  <a:lnTo>
                    <a:pt x="335821" y="71328"/>
                  </a:lnTo>
                  <a:lnTo>
                    <a:pt x="353988" y="105731"/>
                  </a:lnTo>
                  <a:lnTo>
                    <a:pt x="360426" y="144018"/>
                  </a:lnTo>
                  <a:lnTo>
                    <a:pt x="353988" y="182304"/>
                  </a:lnTo>
                  <a:lnTo>
                    <a:pt x="335821" y="216707"/>
                  </a:lnTo>
                  <a:lnTo>
                    <a:pt x="307643" y="245854"/>
                  </a:lnTo>
                  <a:lnTo>
                    <a:pt x="271170" y="268373"/>
                  </a:lnTo>
                  <a:lnTo>
                    <a:pt x="228121" y="282891"/>
                  </a:lnTo>
                  <a:lnTo>
                    <a:pt x="180213" y="288036"/>
                  </a:lnTo>
                  <a:lnTo>
                    <a:pt x="132304" y="282891"/>
                  </a:lnTo>
                  <a:lnTo>
                    <a:pt x="89255" y="268373"/>
                  </a:lnTo>
                  <a:lnTo>
                    <a:pt x="52782" y="245854"/>
                  </a:lnTo>
                  <a:lnTo>
                    <a:pt x="24604" y="216707"/>
                  </a:lnTo>
                  <a:lnTo>
                    <a:pt x="6437" y="182304"/>
                  </a:lnTo>
                  <a:lnTo>
                    <a:pt x="0" y="14401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96308" y="4005452"/>
              <a:ext cx="360680" cy="288290"/>
            </a:xfrm>
            <a:custGeom>
              <a:avLst/>
              <a:gdLst/>
              <a:ahLst/>
              <a:cxnLst/>
              <a:rect l="l" t="t" r="r" b="b"/>
              <a:pathLst>
                <a:path w="360679" h="288289">
                  <a:moveTo>
                    <a:pt x="0" y="144018"/>
                  </a:moveTo>
                  <a:lnTo>
                    <a:pt x="6437" y="105731"/>
                  </a:lnTo>
                  <a:lnTo>
                    <a:pt x="24604" y="71328"/>
                  </a:lnTo>
                  <a:lnTo>
                    <a:pt x="52782" y="42181"/>
                  </a:lnTo>
                  <a:lnTo>
                    <a:pt x="89255" y="19662"/>
                  </a:lnTo>
                  <a:lnTo>
                    <a:pt x="132304" y="5144"/>
                  </a:lnTo>
                  <a:lnTo>
                    <a:pt x="180213" y="0"/>
                  </a:lnTo>
                  <a:lnTo>
                    <a:pt x="228121" y="5144"/>
                  </a:lnTo>
                  <a:lnTo>
                    <a:pt x="271170" y="19662"/>
                  </a:lnTo>
                  <a:lnTo>
                    <a:pt x="307643" y="42181"/>
                  </a:lnTo>
                  <a:lnTo>
                    <a:pt x="335821" y="71328"/>
                  </a:lnTo>
                  <a:lnTo>
                    <a:pt x="353988" y="105731"/>
                  </a:lnTo>
                  <a:lnTo>
                    <a:pt x="360426" y="144018"/>
                  </a:lnTo>
                  <a:lnTo>
                    <a:pt x="353988" y="182304"/>
                  </a:lnTo>
                  <a:lnTo>
                    <a:pt x="335821" y="216707"/>
                  </a:lnTo>
                  <a:lnTo>
                    <a:pt x="307643" y="245854"/>
                  </a:lnTo>
                  <a:lnTo>
                    <a:pt x="271170" y="268373"/>
                  </a:lnTo>
                  <a:lnTo>
                    <a:pt x="228121" y="282891"/>
                  </a:lnTo>
                  <a:lnTo>
                    <a:pt x="180213" y="288036"/>
                  </a:lnTo>
                  <a:lnTo>
                    <a:pt x="132304" y="282891"/>
                  </a:lnTo>
                  <a:lnTo>
                    <a:pt x="89255" y="268373"/>
                  </a:lnTo>
                  <a:lnTo>
                    <a:pt x="52782" y="245854"/>
                  </a:lnTo>
                  <a:lnTo>
                    <a:pt x="24604" y="216707"/>
                  </a:lnTo>
                  <a:lnTo>
                    <a:pt x="6437" y="182304"/>
                  </a:lnTo>
                  <a:lnTo>
                    <a:pt x="0" y="14401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24680" y="6381369"/>
              <a:ext cx="1871980" cy="288290"/>
            </a:xfrm>
            <a:custGeom>
              <a:avLst/>
              <a:gdLst/>
              <a:ahLst/>
              <a:cxnLst/>
              <a:rect l="l" t="t" r="r" b="b"/>
              <a:pathLst>
                <a:path w="1871979" h="288290">
                  <a:moveTo>
                    <a:pt x="0" y="144017"/>
                  </a:moveTo>
                  <a:lnTo>
                    <a:pt x="27195" y="109408"/>
                  </a:lnTo>
                  <a:lnTo>
                    <a:pt x="73535" y="87959"/>
                  </a:lnTo>
                  <a:lnTo>
                    <a:pt x="140195" y="68154"/>
                  </a:lnTo>
                  <a:lnTo>
                    <a:pt x="180544" y="58962"/>
                  </a:lnTo>
                  <a:lnTo>
                    <a:pt x="225249" y="50292"/>
                  </a:lnTo>
                  <a:lnTo>
                    <a:pt x="274072" y="42181"/>
                  </a:lnTo>
                  <a:lnTo>
                    <a:pt x="326770" y="34667"/>
                  </a:lnTo>
                  <a:lnTo>
                    <a:pt x="383104" y="27786"/>
                  </a:lnTo>
                  <a:lnTo>
                    <a:pt x="442832" y="21576"/>
                  </a:lnTo>
                  <a:lnTo>
                    <a:pt x="505713" y="16074"/>
                  </a:lnTo>
                  <a:lnTo>
                    <a:pt x="571507" y="11317"/>
                  </a:lnTo>
                  <a:lnTo>
                    <a:pt x="639972" y="7342"/>
                  </a:lnTo>
                  <a:lnTo>
                    <a:pt x="710869" y="4185"/>
                  </a:lnTo>
                  <a:lnTo>
                    <a:pt x="783955" y="1884"/>
                  </a:lnTo>
                  <a:lnTo>
                    <a:pt x="858991" y="477"/>
                  </a:lnTo>
                  <a:lnTo>
                    <a:pt x="935736" y="0"/>
                  </a:lnTo>
                  <a:lnTo>
                    <a:pt x="1012480" y="477"/>
                  </a:lnTo>
                  <a:lnTo>
                    <a:pt x="1087516" y="1884"/>
                  </a:lnTo>
                  <a:lnTo>
                    <a:pt x="1160602" y="4185"/>
                  </a:lnTo>
                  <a:lnTo>
                    <a:pt x="1231499" y="7342"/>
                  </a:lnTo>
                  <a:lnTo>
                    <a:pt x="1299964" y="11317"/>
                  </a:lnTo>
                  <a:lnTo>
                    <a:pt x="1365758" y="16074"/>
                  </a:lnTo>
                  <a:lnTo>
                    <a:pt x="1428639" y="21576"/>
                  </a:lnTo>
                  <a:lnTo>
                    <a:pt x="1488367" y="27786"/>
                  </a:lnTo>
                  <a:lnTo>
                    <a:pt x="1544701" y="34667"/>
                  </a:lnTo>
                  <a:lnTo>
                    <a:pt x="1597399" y="42181"/>
                  </a:lnTo>
                  <a:lnTo>
                    <a:pt x="1646222" y="50292"/>
                  </a:lnTo>
                  <a:lnTo>
                    <a:pt x="1690927" y="58962"/>
                  </a:lnTo>
                  <a:lnTo>
                    <a:pt x="1731276" y="68154"/>
                  </a:lnTo>
                  <a:lnTo>
                    <a:pt x="1797936" y="87959"/>
                  </a:lnTo>
                  <a:lnTo>
                    <a:pt x="1844276" y="109408"/>
                  </a:lnTo>
                  <a:lnTo>
                    <a:pt x="1871472" y="144017"/>
                  </a:lnTo>
                  <a:lnTo>
                    <a:pt x="1868370" y="155829"/>
                  </a:lnTo>
                  <a:lnTo>
                    <a:pt x="1823767" y="189539"/>
                  </a:lnTo>
                  <a:lnTo>
                    <a:pt x="1767026" y="210203"/>
                  </a:lnTo>
                  <a:lnTo>
                    <a:pt x="1690927" y="229073"/>
                  </a:lnTo>
                  <a:lnTo>
                    <a:pt x="1646222" y="237743"/>
                  </a:lnTo>
                  <a:lnTo>
                    <a:pt x="1597399" y="245854"/>
                  </a:lnTo>
                  <a:lnTo>
                    <a:pt x="1544701" y="253368"/>
                  </a:lnTo>
                  <a:lnTo>
                    <a:pt x="1488367" y="260249"/>
                  </a:lnTo>
                  <a:lnTo>
                    <a:pt x="1428639" y="266459"/>
                  </a:lnTo>
                  <a:lnTo>
                    <a:pt x="1365758" y="271961"/>
                  </a:lnTo>
                  <a:lnTo>
                    <a:pt x="1299964" y="276718"/>
                  </a:lnTo>
                  <a:lnTo>
                    <a:pt x="1231499" y="280693"/>
                  </a:lnTo>
                  <a:lnTo>
                    <a:pt x="1160602" y="283850"/>
                  </a:lnTo>
                  <a:lnTo>
                    <a:pt x="1087516" y="286151"/>
                  </a:lnTo>
                  <a:lnTo>
                    <a:pt x="1012480" y="287558"/>
                  </a:lnTo>
                  <a:lnTo>
                    <a:pt x="935736" y="288035"/>
                  </a:lnTo>
                  <a:lnTo>
                    <a:pt x="858991" y="287558"/>
                  </a:lnTo>
                  <a:lnTo>
                    <a:pt x="783955" y="286151"/>
                  </a:lnTo>
                  <a:lnTo>
                    <a:pt x="710869" y="283850"/>
                  </a:lnTo>
                  <a:lnTo>
                    <a:pt x="639972" y="280693"/>
                  </a:lnTo>
                  <a:lnTo>
                    <a:pt x="571507" y="276718"/>
                  </a:lnTo>
                  <a:lnTo>
                    <a:pt x="505713" y="271961"/>
                  </a:lnTo>
                  <a:lnTo>
                    <a:pt x="442832" y="266459"/>
                  </a:lnTo>
                  <a:lnTo>
                    <a:pt x="383104" y="260249"/>
                  </a:lnTo>
                  <a:lnTo>
                    <a:pt x="326770" y="253368"/>
                  </a:lnTo>
                  <a:lnTo>
                    <a:pt x="274072" y="245854"/>
                  </a:lnTo>
                  <a:lnTo>
                    <a:pt x="225249" y="237743"/>
                  </a:lnTo>
                  <a:lnTo>
                    <a:pt x="180544" y="229073"/>
                  </a:lnTo>
                  <a:lnTo>
                    <a:pt x="140195" y="219881"/>
                  </a:lnTo>
                  <a:lnTo>
                    <a:pt x="73535" y="200076"/>
                  </a:lnTo>
                  <a:lnTo>
                    <a:pt x="27195" y="178627"/>
                  </a:lnTo>
                  <a:lnTo>
                    <a:pt x="0" y="144017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367168" y="4887709"/>
            <a:ext cx="100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134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points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5279" y="6381"/>
            <a:ext cx="8698865" cy="6851650"/>
            <a:chOff x="445279" y="6381"/>
            <a:chExt cx="8698865" cy="6851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5279" y="6381"/>
              <a:ext cx="8698720" cy="68516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9808" y="3023616"/>
              <a:ext cx="1743455" cy="4754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44767" y="2535808"/>
              <a:ext cx="1182623" cy="5608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9808" y="4486655"/>
              <a:ext cx="1536193" cy="6217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2304" y="4218432"/>
              <a:ext cx="1962911" cy="108508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38530" y="6342507"/>
            <a:ext cx="150495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1145" dirty="0">
                <a:solidFill>
                  <a:srgbClr val="9CB8CC"/>
                </a:solidFill>
                <a:latin typeface="Times New Roman"/>
                <a:cs typeface="Times New Roman"/>
              </a:rPr>
              <a:t>►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8741" y="1984247"/>
            <a:ext cx="1492885" cy="3803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340995">
              <a:lnSpc>
                <a:spcPct val="78900"/>
              </a:lnSpc>
              <a:spcBef>
                <a:spcPts val="430"/>
              </a:spcBef>
            </a:pPr>
            <a:r>
              <a:rPr sz="1300" b="1" spc="-35" dirty="0">
                <a:solidFill>
                  <a:srgbClr val="1F1F1F"/>
                </a:solidFill>
                <a:latin typeface="Cambria"/>
                <a:cs typeface="Cambria"/>
              </a:rPr>
              <a:t>Markers</a:t>
            </a:r>
            <a:r>
              <a:rPr sz="1300" b="1" spc="-10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300" b="1" spc="-25" dirty="0">
                <a:solidFill>
                  <a:srgbClr val="1F1F1F"/>
                </a:solidFill>
                <a:latin typeface="Cambria"/>
                <a:cs typeface="Cambria"/>
              </a:rPr>
              <a:t>of </a:t>
            </a:r>
            <a:r>
              <a:rPr sz="1300" b="1" spc="-55" dirty="0">
                <a:solidFill>
                  <a:srgbClr val="1F1F1F"/>
                </a:solidFill>
                <a:latin typeface="Cambria"/>
                <a:cs typeface="Cambria"/>
              </a:rPr>
              <a:t>myocardial</a:t>
            </a:r>
            <a:r>
              <a:rPr sz="1300" b="1" spc="-10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300" b="1" spc="-45" dirty="0">
                <a:solidFill>
                  <a:srgbClr val="1F1F1F"/>
                </a:solidFill>
                <a:latin typeface="Cambria"/>
                <a:cs typeface="Cambria"/>
              </a:rPr>
              <a:t>damage*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4976" y="1253629"/>
            <a:ext cx="70065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mbria"/>
                <a:cs typeface="Cambria"/>
              </a:rPr>
              <a:t>Management</a:t>
            </a:r>
            <a:r>
              <a:rPr sz="1400" b="1" spc="6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of</a:t>
            </a:r>
            <a:r>
              <a:rPr sz="1400" b="1" spc="6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initialy</a:t>
            </a:r>
            <a:r>
              <a:rPr sz="1400" b="1" spc="6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stable</a:t>
            </a:r>
            <a:r>
              <a:rPr sz="1400" b="1" spc="6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patients</a:t>
            </a:r>
            <a:r>
              <a:rPr sz="1400" b="1" spc="6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with</a:t>
            </a:r>
            <a:r>
              <a:rPr sz="1400" b="1" spc="65" dirty="0">
                <a:latin typeface="Cambria"/>
                <a:cs typeface="Cambria"/>
              </a:rPr>
              <a:t> </a:t>
            </a:r>
            <a:r>
              <a:rPr sz="1400" b="1" spc="-25" dirty="0">
                <a:latin typeface="Cambria"/>
                <a:cs typeface="Cambria"/>
              </a:rPr>
              <a:t>confirmed</a:t>
            </a:r>
            <a:r>
              <a:rPr sz="1400" b="1" spc="60" dirty="0">
                <a:latin typeface="Cambria"/>
                <a:cs typeface="Cambria"/>
              </a:rPr>
              <a:t> </a:t>
            </a:r>
            <a:r>
              <a:rPr sz="1400" b="1" spc="-30" dirty="0">
                <a:latin typeface="Cambria"/>
                <a:cs typeface="Cambria"/>
              </a:rPr>
              <a:t>low-</a:t>
            </a:r>
            <a:r>
              <a:rPr sz="1400" b="1" dirty="0">
                <a:latin typeface="Cambria"/>
                <a:cs typeface="Cambria"/>
              </a:rPr>
              <a:t>risk</a:t>
            </a:r>
            <a:r>
              <a:rPr sz="1400" b="1" spc="6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pulmonary</a:t>
            </a:r>
            <a:r>
              <a:rPr sz="1400" b="1" spc="6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embolism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267" y="2530818"/>
            <a:ext cx="1330960" cy="16903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54940" marR="42545" algn="ctr">
              <a:lnSpc>
                <a:spcPts val="1570"/>
              </a:lnSpc>
              <a:spcBef>
                <a:spcPts val="240"/>
              </a:spcBef>
            </a:pPr>
            <a:r>
              <a:rPr sz="1400" b="1" spc="-35" dirty="0">
                <a:latin typeface="Cambria"/>
                <a:cs typeface="Cambria"/>
              </a:rPr>
              <a:t>Markers</a:t>
            </a:r>
            <a:r>
              <a:rPr sz="1400" b="1" spc="-25" dirty="0">
                <a:latin typeface="Cambria"/>
                <a:cs typeface="Cambria"/>
              </a:rPr>
              <a:t> </a:t>
            </a:r>
            <a:r>
              <a:rPr sz="1400" b="1" spc="-50" dirty="0">
                <a:latin typeface="Cambria"/>
                <a:cs typeface="Cambria"/>
              </a:rPr>
              <a:t>of</a:t>
            </a:r>
            <a:r>
              <a:rPr sz="1400" b="1" spc="-25" dirty="0">
                <a:latin typeface="Cambria"/>
                <a:cs typeface="Cambria"/>
              </a:rPr>
              <a:t> RV </a:t>
            </a:r>
            <a:r>
              <a:rPr sz="1400" b="1" spc="-10" dirty="0">
                <a:latin typeface="Cambria"/>
                <a:cs typeface="Cambria"/>
              </a:rPr>
              <a:t>overload</a:t>
            </a:r>
            <a:endParaRPr sz="1400">
              <a:latin typeface="Cambria"/>
              <a:cs typeface="Cambria"/>
            </a:endParaRPr>
          </a:p>
          <a:p>
            <a:pPr marL="12700" marR="83820">
              <a:lnSpc>
                <a:spcPts val="1570"/>
              </a:lnSpc>
              <a:spcBef>
                <a:spcPts val="780"/>
              </a:spcBef>
            </a:pPr>
            <a:r>
              <a:rPr sz="1400" b="1" spc="-10" dirty="0">
                <a:latin typeface="Cambria"/>
                <a:cs typeface="Cambria"/>
              </a:rPr>
              <a:t>Clinical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spc="-35" dirty="0">
                <a:latin typeface="Cambria"/>
                <a:cs typeface="Cambria"/>
              </a:rPr>
              <a:t>scale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spc="-25" dirty="0">
                <a:latin typeface="Cambria"/>
                <a:cs typeface="Cambria"/>
              </a:rPr>
              <a:t>of risk</a:t>
            </a:r>
            <a:r>
              <a:rPr sz="1400" b="1" spc="-50" dirty="0">
                <a:latin typeface="Cambria"/>
                <a:cs typeface="Cambria"/>
              </a:rPr>
              <a:t> </a:t>
            </a:r>
            <a:r>
              <a:rPr sz="1400" b="1" spc="-60" dirty="0">
                <a:latin typeface="Cambria"/>
                <a:cs typeface="Cambria"/>
              </a:rPr>
              <a:t>assessment</a:t>
            </a:r>
            <a:endParaRPr sz="1400">
              <a:latin typeface="Cambria"/>
              <a:cs typeface="Cambria"/>
            </a:endParaRPr>
          </a:p>
          <a:p>
            <a:pPr marL="91440" marR="5080" algn="ctr">
              <a:lnSpc>
                <a:spcPts val="1570"/>
              </a:lnSpc>
              <a:spcBef>
                <a:spcPts val="1235"/>
              </a:spcBef>
            </a:pPr>
            <a:r>
              <a:rPr sz="1400" b="1" spc="-60" dirty="0">
                <a:latin typeface="Cambria"/>
                <a:cs typeface="Cambria"/>
              </a:rPr>
              <a:t>Preffered</a:t>
            </a:r>
            <a:r>
              <a:rPr sz="1400" b="1" spc="-5" dirty="0">
                <a:latin typeface="Cambria"/>
                <a:cs typeface="Cambria"/>
              </a:rPr>
              <a:t> </a:t>
            </a:r>
            <a:r>
              <a:rPr sz="1400" b="1" spc="-25" dirty="0">
                <a:latin typeface="Cambria"/>
                <a:cs typeface="Cambria"/>
              </a:rPr>
              <a:t>initial </a:t>
            </a:r>
            <a:r>
              <a:rPr sz="1400" b="1" spc="-10" dirty="0">
                <a:latin typeface="Cambria"/>
                <a:cs typeface="Cambria"/>
              </a:rPr>
              <a:t>anticoagulant therapy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0025" y="4649330"/>
            <a:ext cx="95694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mbria"/>
                <a:cs typeface="Cambria"/>
              </a:rPr>
              <a:t>STRATEGY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1228" y="2020341"/>
            <a:ext cx="7207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latin typeface="Cambria"/>
                <a:cs typeface="Cambria"/>
              </a:rPr>
              <a:t>Positive*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25076" y="2581871"/>
            <a:ext cx="7207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latin typeface="Cambria"/>
                <a:cs typeface="Cambria"/>
              </a:rPr>
              <a:t>Positive*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5924" y="3117875"/>
            <a:ext cx="7207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latin typeface="Cambria"/>
                <a:cs typeface="Cambria"/>
              </a:rPr>
              <a:t>Positive*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92509" y="2007577"/>
            <a:ext cx="859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mbria"/>
                <a:cs typeface="Cambria"/>
              </a:rPr>
              <a:t>Positive**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19002" y="2562720"/>
            <a:ext cx="1076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mbria"/>
                <a:cs typeface="Cambria"/>
              </a:rPr>
              <a:t>or</a:t>
            </a:r>
            <a:r>
              <a:rPr sz="1400" b="1" spc="-5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Positive**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30521" y="3098736"/>
            <a:ext cx="1076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mbria"/>
                <a:cs typeface="Cambria"/>
              </a:rPr>
              <a:t>or</a:t>
            </a:r>
            <a:r>
              <a:rPr sz="1400" b="1" spc="-5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Positive**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37167" y="3583698"/>
            <a:ext cx="12579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mbria"/>
                <a:cs typeface="Cambria"/>
              </a:rPr>
              <a:t>IV</a:t>
            </a:r>
            <a:r>
              <a:rPr sz="1400" b="1" spc="14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UFH/LMWH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18774" y="3564547"/>
            <a:ext cx="1774825" cy="4381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35000" marR="5080" indent="-622935">
              <a:lnSpc>
                <a:spcPts val="1570"/>
              </a:lnSpc>
              <a:spcBef>
                <a:spcPts val="240"/>
              </a:spcBef>
            </a:pPr>
            <a:r>
              <a:rPr sz="1400" b="1" spc="-65" dirty="0">
                <a:latin typeface="Cambria"/>
                <a:cs typeface="Cambria"/>
              </a:rPr>
              <a:t>LMWH/Fondaparinux/ </a:t>
            </a:r>
            <a:r>
              <a:rPr sz="1400" b="1" spc="55" dirty="0">
                <a:latin typeface="Cambria"/>
                <a:cs typeface="Cambria"/>
              </a:rPr>
              <a:t>NOAC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61810" y="3545408"/>
            <a:ext cx="1774825" cy="4381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35000" marR="5080" indent="-622935">
              <a:lnSpc>
                <a:spcPts val="1570"/>
              </a:lnSpc>
              <a:spcBef>
                <a:spcPts val="240"/>
              </a:spcBef>
            </a:pPr>
            <a:r>
              <a:rPr sz="1400" b="1" spc="-65" dirty="0">
                <a:latin typeface="Cambria"/>
                <a:cs typeface="Cambria"/>
              </a:rPr>
              <a:t>LMWH/Fondaparinux/ </a:t>
            </a:r>
            <a:r>
              <a:rPr sz="1400" b="1" spc="55" dirty="0">
                <a:latin typeface="Cambria"/>
                <a:cs typeface="Cambria"/>
              </a:rPr>
              <a:t>NOAC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48170" y="1975662"/>
            <a:ext cx="7632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mbria"/>
                <a:cs typeface="Cambria"/>
              </a:rPr>
              <a:t>Negative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08647" y="2645676"/>
            <a:ext cx="7632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mbria"/>
                <a:cs typeface="Cambria"/>
              </a:rPr>
              <a:t>Negative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13067" y="3117875"/>
            <a:ext cx="7632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mbria"/>
                <a:cs typeface="Cambria"/>
              </a:rPr>
              <a:t>Negative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24861" y="4332757"/>
            <a:ext cx="1755775" cy="96329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229"/>
              </a:spcBef>
            </a:pPr>
            <a:r>
              <a:rPr sz="1300" b="1" spc="-45" dirty="0">
                <a:solidFill>
                  <a:srgbClr val="FFFFFF"/>
                </a:solidFill>
                <a:latin typeface="Cambria"/>
                <a:cs typeface="Cambria"/>
              </a:rPr>
              <a:t>Monitoring</a:t>
            </a:r>
            <a:r>
              <a:rPr sz="1300" b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1300" b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1300" b="1" spc="-60" dirty="0">
                <a:solidFill>
                  <a:srgbClr val="FFFFFF"/>
                </a:solidFill>
                <a:latin typeface="Cambria"/>
                <a:cs typeface="Cambria"/>
              </a:rPr>
              <a:t>conditions</a:t>
            </a:r>
            <a:r>
              <a:rPr sz="13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1300" b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1300" b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55" dirty="0">
                <a:solidFill>
                  <a:srgbClr val="FFFFFF"/>
                </a:solidFill>
                <a:latin typeface="Cambria"/>
                <a:cs typeface="Cambria"/>
              </a:rPr>
              <a:t>cardiac </a:t>
            </a:r>
            <a:r>
              <a:rPr sz="1300" b="1" spc="-35" dirty="0">
                <a:solidFill>
                  <a:srgbClr val="FFFFFF"/>
                </a:solidFill>
                <a:latin typeface="Cambria"/>
                <a:cs typeface="Cambria"/>
              </a:rPr>
              <a:t>intensive</a:t>
            </a: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55" dirty="0">
                <a:solidFill>
                  <a:srgbClr val="FFFFFF"/>
                </a:solidFill>
                <a:latin typeface="Cambria"/>
                <a:cs typeface="Cambria"/>
              </a:rPr>
              <a:t>care</a:t>
            </a:r>
            <a:r>
              <a:rPr sz="1300" b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20" dirty="0">
                <a:solidFill>
                  <a:srgbClr val="FFFFFF"/>
                </a:solidFill>
                <a:latin typeface="Cambria"/>
                <a:cs typeface="Cambria"/>
              </a:rPr>
              <a:t>unit</a:t>
            </a:r>
            <a:endParaRPr sz="1300">
              <a:latin typeface="Cambria"/>
              <a:cs typeface="Cambria"/>
            </a:endParaRPr>
          </a:p>
          <a:p>
            <a:pPr marL="12700">
              <a:lnSpc>
                <a:spcPts val="1365"/>
              </a:lnSpc>
            </a:pPr>
            <a:r>
              <a:rPr sz="1300" b="1" spc="-35" dirty="0">
                <a:solidFill>
                  <a:srgbClr val="FFFFFF"/>
                </a:solidFill>
                <a:latin typeface="Cambria"/>
                <a:cs typeface="Cambria"/>
              </a:rPr>
              <a:t>Life-</a:t>
            </a: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saving</a:t>
            </a:r>
            <a:endParaRPr sz="1300">
              <a:latin typeface="Cambria"/>
              <a:cs typeface="Cambria"/>
            </a:endParaRPr>
          </a:p>
          <a:p>
            <a:pPr marL="12700">
              <a:lnSpc>
                <a:spcPts val="1510"/>
              </a:lnSpc>
            </a:pP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thrombolysis***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89766" y="4557445"/>
            <a:ext cx="1122045" cy="4089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66370" marR="5080" indent="-154305">
              <a:lnSpc>
                <a:spcPts val="1460"/>
              </a:lnSpc>
              <a:spcBef>
                <a:spcPts val="229"/>
              </a:spcBef>
            </a:pPr>
            <a:r>
              <a:rPr sz="1300" b="1" spc="-45" dirty="0">
                <a:latin typeface="Cambria"/>
                <a:cs typeface="Cambria"/>
              </a:rPr>
              <a:t>Hospitalization </a:t>
            </a:r>
            <a:r>
              <a:rPr sz="1300" b="1" spc="-10" dirty="0">
                <a:latin typeface="Cambria"/>
                <a:cs typeface="Cambria"/>
              </a:rPr>
              <a:t>monitoring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48679" y="4551057"/>
            <a:ext cx="1800860" cy="4089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612775" marR="5080" indent="-600710">
              <a:lnSpc>
                <a:spcPts val="1460"/>
              </a:lnSpc>
              <a:spcBef>
                <a:spcPts val="229"/>
              </a:spcBef>
            </a:pPr>
            <a:r>
              <a:rPr sz="1300" b="1" dirty="0">
                <a:solidFill>
                  <a:srgbClr val="FFFFFF"/>
                </a:solidFill>
                <a:latin typeface="Cambria"/>
                <a:cs typeface="Cambria"/>
              </a:rPr>
              <a:t>Early</a:t>
            </a:r>
            <a:r>
              <a:rPr sz="1300" b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45" dirty="0">
                <a:solidFill>
                  <a:srgbClr val="FFFFFF"/>
                </a:solidFill>
                <a:latin typeface="Cambria"/>
                <a:cs typeface="Cambria"/>
              </a:rPr>
              <a:t>discharge</a:t>
            </a:r>
            <a:r>
              <a:rPr sz="1300" b="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75" dirty="0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sz="1300" b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hospital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3123" y="5457177"/>
            <a:ext cx="8134350" cy="5937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229"/>
              </a:spcBef>
            </a:pPr>
            <a:r>
              <a:rPr sz="1300" b="1" dirty="0">
                <a:latin typeface="Cambria"/>
                <a:cs typeface="Cambria"/>
              </a:rPr>
              <a:t>*</a:t>
            </a:r>
            <a:r>
              <a:rPr sz="1300" b="1" spc="10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-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if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all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50" dirty="0">
                <a:latin typeface="Cambria"/>
                <a:cs typeface="Cambria"/>
              </a:rPr>
              <a:t>three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40" dirty="0">
                <a:latin typeface="Cambria"/>
                <a:cs typeface="Cambria"/>
              </a:rPr>
              <a:t>positive.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**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-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if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80" dirty="0">
                <a:latin typeface="Cambria"/>
                <a:cs typeface="Cambria"/>
              </a:rPr>
              <a:t>one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40" dirty="0">
                <a:latin typeface="Cambria"/>
                <a:cs typeface="Cambria"/>
              </a:rPr>
              <a:t>out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50" dirty="0">
                <a:latin typeface="Cambria"/>
                <a:cs typeface="Cambria"/>
              </a:rPr>
              <a:t>of</a:t>
            </a:r>
            <a:r>
              <a:rPr sz="1300" b="1" spc="10" dirty="0">
                <a:latin typeface="Cambria"/>
                <a:cs typeface="Cambria"/>
              </a:rPr>
              <a:t> </a:t>
            </a:r>
            <a:r>
              <a:rPr sz="1300" b="1" spc="-50" dirty="0">
                <a:latin typeface="Cambria"/>
                <a:cs typeface="Cambria"/>
              </a:rPr>
              <a:t>three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is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40" dirty="0">
                <a:latin typeface="Cambria"/>
                <a:cs typeface="Cambria"/>
              </a:rPr>
              <a:t>positive.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***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dirty="0">
                <a:latin typeface="Cambria"/>
                <a:cs typeface="Cambria"/>
              </a:rPr>
              <a:t>-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45" dirty="0">
                <a:latin typeface="Cambria"/>
                <a:cs typeface="Cambria"/>
              </a:rPr>
              <a:t>early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55" dirty="0">
                <a:latin typeface="Cambria"/>
                <a:cs typeface="Cambria"/>
              </a:rPr>
              <a:t>thrombolysis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20" dirty="0">
                <a:latin typeface="Cambria"/>
                <a:cs typeface="Cambria"/>
              </a:rPr>
              <a:t>can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65" dirty="0">
                <a:latin typeface="Cambria"/>
                <a:cs typeface="Cambria"/>
              </a:rPr>
              <a:t>prevent</a:t>
            </a:r>
            <a:r>
              <a:rPr sz="1300" b="1" spc="15" dirty="0">
                <a:latin typeface="Cambria"/>
                <a:cs typeface="Cambria"/>
              </a:rPr>
              <a:t> </a:t>
            </a:r>
            <a:r>
              <a:rPr sz="1300" b="1" spc="-10" dirty="0">
                <a:latin typeface="Cambria"/>
                <a:cs typeface="Cambria"/>
              </a:rPr>
              <a:t>hemodynamic </a:t>
            </a:r>
            <a:r>
              <a:rPr sz="1300" b="1" spc="-60" dirty="0">
                <a:latin typeface="Cambria"/>
                <a:cs typeface="Cambria"/>
              </a:rPr>
              <a:t>decompensation,</a:t>
            </a:r>
            <a:r>
              <a:rPr sz="1300" b="1" spc="-15" dirty="0">
                <a:latin typeface="Cambria"/>
                <a:cs typeface="Cambria"/>
              </a:rPr>
              <a:t> </a:t>
            </a:r>
            <a:r>
              <a:rPr sz="1300" b="1" spc="-20" dirty="0">
                <a:latin typeface="Cambria"/>
                <a:cs typeface="Cambria"/>
              </a:rPr>
              <a:t>but</a:t>
            </a:r>
            <a:r>
              <a:rPr sz="1300" b="1" spc="-50" dirty="0">
                <a:latin typeface="Cambria"/>
                <a:cs typeface="Cambria"/>
              </a:rPr>
              <a:t> </a:t>
            </a:r>
            <a:r>
              <a:rPr sz="1300" b="1" spc="-10" dirty="0">
                <a:latin typeface="Cambria"/>
                <a:cs typeface="Cambria"/>
              </a:rPr>
              <a:t>it's</a:t>
            </a:r>
            <a:r>
              <a:rPr sz="1300" b="1" spc="-35" dirty="0">
                <a:latin typeface="Cambria"/>
                <a:cs typeface="Cambria"/>
              </a:rPr>
              <a:t> </a:t>
            </a:r>
            <a:r>
              <a:rPr sz="1300" b="1" spc="-25" dirty="0">
                <a:latin typeface="Cambria"/>
                <a:cs typeface="Cambria"/>
              </a:rPr>
              <a:t>use</a:t>
            </a:r>
            <a:r>
              <a:rPr sz="1300" b="1" spc="-20" dirty="0">
                <a:latin typeface="Cambria"/>
                <a:cs typeface="Cambria"/>
              </a:rPr>
              <a:t> </a:t>
            </a:r>
            <a:r>
              <a:rPr sz="1300" b="1" spc="-25" dirty="0">
                <a:latin typeface="Cambria"/>
                <a:cs typeface="Cambria"/>
              </a:rPr>
              <a:t>must</a:t>
            </a:r>
            <a:r>
              <a:rPr sz="1300" b="1" spc="-15" dirty="0">
                <a:latin typeface="Cambria"/>
                <a:cs typeface="Cambria"/>
              </a:rPr>
              <a:t> </a:t>
            </a:r>
            <a:r>
              <a:rPr sz="1300" b="1" spc="-70" dirty="0">
                <a:latin typeface="Cambria"/>
                <a:cs typeface="Cambria"/>
              </a:rPr>
              <a:t>be</a:t>
            </a:r>
            <a:r>
              <a:rPr sz="1300" b="1" spc="-5" dirty="0">
                <a:latin typeface="Cambria"/>
                <a:cs typeface="Cambria"/>
              </a:rPr>
              <a:t> </a:t>
            </a:r>
            <a:r>
              <a:rPr sz="1300" b="1" spc="-40" dirty="0">
                <a:latin typeface="Cambria"/>
                <a:cs typeface="Cambria"/>
              </a:rPr>
              <a:t>carefully</a:t>
            </a:r>
            <a:r>
              <a:rPr sz="1300" b="1" spc="-15" dirty="0">
                <a:latin typeface="Cambria"/>
                <a:cs typeface="Cambria"/>
              </a:rPr>
              <a:t> </a:t>
            </a:r>
            <a:r>
              <a:rPr sz="1300" b="1" spc="-75" dirty="0">
                <a:latin typeface="Cambria"/>
                <a:cs typeface="Cambria"/>
              </a:rPr>
              <a:t>considered</a:t>
            </a:r>
            <a:r>
              <a:rPr sz="1300" b="1" dirty="0">
                <a:latin typeface="Cambria"/>
                <a:cs typeface="Cambria"/>
              </a:rPr>
              <a:t> </a:t>
            </a:r>
            <a:r>
              <a:rPr sz="1300" b="1" spc="-45" dirty="0">
                <a:latin typeface="Cambria"/>
                <a:cs typeface="Cambria"/>
              </a:rPr>
              <a:t>due</a:t>
            </a:r>
            <a:r>
              <a:rPr sz="1300" b="1" spc="-15" dirty="0">
                <a:latin typeface="Cambria"/>
                <a:cs typeface="Cambria"/>
              </a:rPr>
              <a:t> </a:t>
            </a:r>
            <a:r>
              <a:rPr sz="1300" b="1" spc="-30" dirty="0">
                <a:latin typeface="Cambria"/>
                <a:cs typeface="Cambria"/>
              </a:rPr>
              <a:t>to</a:t>
            </a:r>
            <a:r>
              <a:rPr sz="1300" b="1" spc="-20" dirty="0">
                <a:latin typeface="Cambria"/>
                <a:cs typeface="Cambria"/>
              </a:rPr>
              <a:t> </a:t>
            </a:r>
            <a:r>
              <a:rPr sz="1300" b="1" spc="-10" dirty="0">
                <a:latin typeface="Cambria"/>
                <a:cs typeface="Cambria"/>
              </a:rPr>
              <a:t>the</a:t>
            </a:r>
            <a:r>
              <a:rPr sz="1300" b="1" spc="-15" dirty="0">
                <a:latin typeface="Cambria"/>
                <a:cs typeface="Cambria"/>
              </a:rPr>
              <a:t> </a:t>
            </a:r>
            <a:r>
              <a:rPr sz="1300" b="1" spc="-25" dirty="0">
                <a:latin typeface="Cambria"/>
                <a:cs typeface="Cambria"/>
              </a:rPr>
              <a:t>risk</a:t>
            </a:r>
            <a:r>
              <a:rPr sz="1300" b="1" spc="-20" dirty="0">
                <a:latin typeface="Cambria"/>
                <a:cs typeface="Cambria"/>
              </a:rPr>
              <a:t> </a:t>
            </a:r>
            <a:r>
              <a:rPr sz="1300" b="1" spc="-50" dirty="0">
                <a:latin typeface="Cambria"/>
                <a:cs typeface="Cambria"/>
              </a:rPr>
              <a:t>of</a:t>
            </a:r>
            <a:r>
              <a:rPr sz="1300" b="1" spc="-15" dirty="0">
                <a:latin typeface="Cambria"/>
                <a:cs typeface="Cambria"/>
              </a:rPr>
              <a:t> </a:t>
            </a:r>
            <a:r>
              <a:rPr sz="1300" b="1" spc="-55" dirty="0">
                <a:latin typeface="Cambria"/>
                <a:cs typeface="Cambria"/>
              </a:rPr>
              <a:t>severe</a:t>
            </a:r>
            <a:r>
              <a:rPr sz="1300" b="1" spc="-20" dirty="0">
                <a:latin typeface="Cambria"/>
                <a:cs typeface="Cambria"/>
              </a:rPr>
              <a:t> </a:t>
            </a:r>
            <a:r>
              <a:rPr sz="1300" b="1" spc="-60" dirty="0">
                <a:latin typeface="Cambria"/>
                <a:cs typeface="Cambria"/>
              </a:rPr>
              <a:t>hemorrhagic</a:t>
            </a:r>
            <a:r>
              <a:rPr sz="1300" b="1" spc="-10" dirty="0">
                <a:latin typeface="Cambria"/>
                <a:cs typeface="Cambria"/>
              </a:rPr>
              <a:t> </a:t>
            </a:r>
            <a:r>
              <a:rPr sz="1300" b="1" spc="-55" dirty="0">
                <a:latin typeface="Cambria"/>
                <a:cs typeface="Cambria"/>
              </a:rPr>
              <a:t>complications</a:t>
            </a:r>
            <a:r>
              <a:rPr sz="1300" b="1" spc="-15" dirty="0">
                <a:latin typeface="Cambria"/>
                <a:cs typeface="Cambria"/>
              </a:rPr>
              <a:t> </a:t>
            </a:r>
            <a:r>
              <a:rPr sz="1300" b="1" spc="-25" dirty="0">
                <a:latin typeface="Cambria"/>
                <a:cs typeface="Cambria"/>
              </a:rPr>
              <a:t>and </a:t>
            </a:r>
            <a:r>
              <a:rPr sz="1300" b="1" spc="-10" dirty="0">
                <a:latin typeface="Cambria"/>
                <a:cs typeface="Cambria"/>
              </a:rPr>
              <a:t>stroke</a:t>
            </a:r>
            <a:endParaRPr sz="1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1886" y="1490472"/>
            <a:ext cx="7930515" cy="4890770"/>
            <a:chOff x="611886" y="1490472"/>
            <a:chExt cx="7930515" cy="4890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886" y="1490472"/>
              <a:ext cx="7930133" cy="48905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08428" y="3933063"/>
              <a:ext cx="5544820" cy="504825"/>
            </a:xfrm>
            <a:custGeom>
              <a:avLst/>
              <a:gdLst/>
              <a:ahLst/>
              <a:cxnLst/>
              <a:rect l="l" t="t" r="r" b="b"/>
              <a:pathLst>
                <a:path w="5544820" h="504825">
                  <a:moveTo>
                    <a:pt x="0" y="252222"/>
                  </a:moveTo>
                  <a:lnTo>
                    <a:pt x="28008" y="216232"/>
                  </a:lnTo>
                  <a:lnTo>
                    <a:pt x="70714" y="195369"/>
                  </a:lnTo>
                  <a:lnTo>
                    <a:pt x="109464" y="181811"/>
                  </a:lnTo>
                  <a:lnTo>
                    <a:pt x="156150" y="168560"/>
                  </a:lnTo>
                  <a:lnTo>
                    <a:pt x="210524" y="155638"/>
                  </a:lnTo>
                  <a:lnTo>
                    <a:pt x="272340" y="143068"/>
                  </a:lnTo>
                  <a:lnTo>
                    <a:pt x="341352" y="130873"/>
                  </a:lnTo>
                  <a:lnTo>
                    <a:pt x="417313" y="119074"/>
                  </a:lnTo>
                  <a:lnTo>
                    <a:pt x="457822" y="113330"/>
                  </a:lnTo>
                  <a:lnTo>
                    <a:pt x="499977" y="107694"/>
                  </a:lnTo>
                  <a:lnTo>
                    <a:pt x="543745" y="102168"/>
                  </a:lnTo>
                  <a:lnTo>
                    <a:pt x="589097" y="96756"/>
                  </a:lnTo>
                  <a:lnTo>
                    <a:pt x="636000" y="91459"/>
                  </a:lnTo>
                  <a:lnTo>
                    <a:pt x="684426" y="86282"/>
                  </a:lnTo>
                  <a:lnTo>
                    <a:pt x="734342" y="81225"/>
                  </a:lnTo>
                  <a:lnTo>
                    <a:pt x="785718" y="76294"/>
                  </a:lnTo>
                  <a:lnTo>
                    <a:pt x="838523" y="71489"/>
                  </a:lnTo>
                  <a:lnTo>
                    <a:pt x="892727" y="66815"/>
                  </a:lnTo>
                  <a:lnTo>
                    <a:pt x="948297" y="62273"/>
                  </a:lnTo>
                  <a:lnTo>
                    <a:pt x="1005205" y="57867"/>
                  </a:lnTo>
                  <a:lnTo>
                    <a:pt x="1063418" y="53600"/>
                  </a:lnTo>
                  <a:lnTo>
                    <a:pt x="1122907" y="49473"/>
                  </a:lnTo>
                  <a:lnTo>
                    <a:pt x="1183639" y="45491"/>
                  </a:lnTo>
                  <a:lnTo>
                    <a:pt x="1245585" y="41655"/>
                  </a:lnTo>
                  <a:lnTo>
                    <a:pt x="1308714" y="37970"/>
                  </a:lnTo>
                  <a:lnTo>
                    <a:pt x="1372994" y="34436"/>
                  </a:lnTo>
                  <a:lnTo>
                    <a:pt x="1438395" y="31058"/>
                  </a:lnTo>
                  <a:lnTo>
                    <a:pt x="1504886" y="27838"/>
                  </a:lnTo>
                  <a:lnTo>
                    <a:pt x="1572436" y="24779"/>
                  </a:lnTo>
                  <a:lnTo>
                    <a:pt x="1641015" y="21884"/>
                  </a:lnTo>
                  <a:lnTo>
                    <a:pt x="1710592" y="19155"/>
                  </a:lnTo>
                  <a:lnTo>
                    <a:pt x="1781135" y="16595"/>
                  </a:lnTo>
                  <a:lnTo>
                    <a:pt x="1852614" y="14207"/>
                  </a:lnTo>
                  <a:lnTo>
                    <a:pt x="1924999" y="11994"/>
                  </a:lnTo>
                  <a:lnTo>
                    <a:pt x="1998258" y="9959"/>
                  </a:lnTo>
                  <a:lnTo>
                    <a:pt x="2072360" y="8105"/>
                  </a:lnTo>
                  <a:lnTo>
                    <a:pt x="2147275" y="6434"/>
                  </a:lnTo>
                  <a:lnTo>
                    <a:pt x="2222972" y="4949"/>
                  </a:lnTo>
                  <a:lnTo>
                    <a:pt x="2299420" y="3652"/>
                  </a:lnTo>
                  <a:lnTo>
                    <a:pt x="2376589" y="2548"/>
                  </a:lnTo>
                  <a:lnTo>
                    <a:pt x="2454446" y="1638"/>
                  </a:lnTo>
                  <a:lnTo>
                    <a:pt x="2532963" y="925"/>
                  </a:lnTo>
                  <a:lnTo>
                    <a:pt x="2612107" y="413"/>
                  </a:lnTo>
                  <a:lnTo>
                    <a:pt x="2691848" y="103"/>
                  </a:lnTo>
                  <a:lnTo>
                    <a:pt x="2772156" y="0"/>
                  </a:lnTo>
                  <a:lnTo>
                    <a:pt x="2852463" y="103"/>
                  </a:lnTo>
                  <a:lnTo>
                    <a:pt x="2932204" y="413"/>
                  </a:lnTo>
                  <a:lnTo>
                    <a:pt x="3011348" y="925"/>
                  </a:lnTo>
                  <a:lnTo>
                    <a:pt x="3089865" y="1638"/>
                  </a:lnTo>
                  <a:lnTo>
                    <a:pt x="3167722" y="2548"/>
                  </a:lnTo>
                  <a:lnTo>
                    <a:pt x="3244891" y="3652"/>
                  </a:lnTo>
                  <a:lnTo>
                    <a:pt x="3321339" y="4949"/>
                  </a:lnTo>
                  <a:lnTo>
                    <a:pt x="3397036" y="6434"/>
                  </a:lnTo>
                  <a:lnTo>
                    <a:pt x="3471951" y="8105"/>
                  </a:lnTo>
                  <a:lnTo>
                    <a:pt x="3546053" y="9959"/>
                  </a:lnTo>
                  <a:lnTo>
                    <a:pt x="3619312" y="11994"/>
                  </a:lnTo>
                  <a:lnTo>
                    <a:pt x="3691697" y="14207"/>
                  </a:lnTo>
                  <a:lnTo>
                    <a:pt x="3763176" y="16595"/>
                  </a:lnTo>
                  <a:lnTo>
                    <a:pt x="3833719" y="19155"/>
                  </a:lnTo>
                  <a:lnTo>
                    <a:pt x="3903296" y="21884"/>
                  </a:lnTo>
                  <a:lnTo>
                    <a:pt x="3971875" y="24779"/>
                  </a:lnTo>
                  <a:lnTo>
                    <a:pt x="4039425" y="27838"/>
                  </a:lnTo>
                  <a:lnTo>
                    <a:pt x="4105916" y="31058"/>
                  </a:lnTo>
                  <a:lnTo>
                    <a:pt x="4171317" y="34436"/>
                  </a:lnTo>
                  <a:lnTo>
                    <a:pt x="4235597" y="37970"/>
                  </a:lnTo>
                  <a:lnTo>
                    <a:pt x="4298726" y="41655"/>
                  </a:lnTo>
                  <a:lnTo>
                    <a:pt x="4360672" y="45491"/>
                  </a:lnTo>
                  <a:lnTo>
                    <a:pt x="4421404" y="49473"/>
                  </a:lnTo>
                  <a:lnTo>
                    <a:pt x="4480893" y="53600"/>
                  </a:lnTo>
                  <a:lnTo>
                    <a:pt x="4539106" y="57867"/>
                  </a:lnTo>
                  <a:lnTo>
                    <a:pt x="4596014" y="62273"/>
                  </a:lnTo>
                  <a:lnTo>
                    <a:pt x="4651584" y="66815"/>
                  </a:lnTo>
                  <a:lnTo>
                    <a:pt x="4705788" y="71489"/>
                  </a:lnTo>
                  <a:lnTo>
                    <a:pt x="4758593" y="76294"/>
                  </a:lnTo>
                  <a:lnTo>
                    <a:pt x="4809969" y="81225"/>
                  </a:lnTo>
                  <a:lnTo>
                    <a:pt x="4859885" y="86282"/>
                  </a:lnTo>
                  <a:lnTo>
                    <a:pt x="4908311" y="91459"/>
                  </a:lnTo>
                  <a:lnTo>
                    <a:pt x="4955214" y="96756"/>
                  </a:lnTo>
                  <a:lnTo>
                    <a:pt x="5000566" y="102168"/>
                  </a:lnTo>
                  <a:lnTo>
                    <a:pt x="5044334" y="107694"/>
                  </a:lnTo>
                  <a:lnTo>
                    <a:pt x="5086489" y="113330"/>
                  </a:lnTo>
                  <a:lnTo>
                    <a:pt x="5126998" y="119074"/>
                  </a:lnTo>
                  <a:lnTo>
                    <a:pt x="5165832" y="124922"/>
                  </a:lnTo>
                  <a:lnTo>
                    <a:pt x="5238349" y="136922"/>
                  </a:lnTo>
                  <a:lnTo>
                    <a:pt x="5303794" y="149308"/>
                  </a:lnTo>
                  <a:lnTo>
                    <a:pt x="5361920" y="162057"/>
                  </a:lnTo>
                  <a:lnTo>
                    <a:pt x="5412481" y="175146"/>
                  </a:lnTo>
                  <a:lnTo>
                    <a:pt x="5455229" y="188553"/>
                  </a:lnTo>
                  <a:lnTo>
                    <a:pt x="5504164" y="209211"/>
                  </a:lnTo>
                  <a:lnTo>
                    <a:pt x="5539769" y="237660"/>
                  </a:lnTo>
                  <a:lnTo>
                    <a:pt x="5544312" y="252222"/>
                  </a:lnTo>
                  <a:lnTo>
                    <a:pt x="5543171" y="259528"/>
                  </a:lnTo>
                  <a:lnTo>
                    <a:pt x="5516303" y="288211"/>
                  </a:lnTo>
                  <a:lnTo>
                    <a:pt x="5473597" y="309074"/>
                  </a:lnTo>
                  <a:lnTo>
                    <a:pt x="5434847" y="322632"/>
                  </a:lnTo>
                  <a:lnTo>
                    <a:pt x="5388161" y="335883"/>
                  </a:lnTo>
                  <a:lnTo>
                    <a:pt x="5333787" y="348805"/>
                  </a:lnTo>
                  <a:lnTo>
                    <a:pt x="5271971" y="361375"/>
                  </a:lnTo>
                  <a:lnTo>
                    <a:pt x="5202959" y="373570"/>
                  </a:lnTo>
                  <a:lnTo>
                    <a:pt x="5126998" y="385369"/>
                  </a:lnTo>
                  <a:lnTo>
                    <a:pt x="5086489" y="391113"/>
                  </a:lnTo>
                  <a:lnTo>
                    <a:pt x="5044334" y="396749"/>
                  </a:lnTo>
                  <a:lnTo>
                    <a:pt x="5000566" y="402275"/>
                  </a:lnTo>
                  <a:lnTo>
                    <a:pt x="4955214" y="407687"/>
                  </a:lnTo>
                  <a:lnTo>
                    <a:pt x="4908311" y="412984"/>
                  </a:lnTo>
                  <a:lnTo>
                    <a:pt x="4859885" y="418161"/>
                  </a:lnTo>
                  <a:lnTo>
                    <a:pt x="4809969" y="423218"/>
                  </a:lnTo>
                  <a:lnTo>
                    <a:pt x="4758593" y="428149"/>
                  </a:lnTo>
                  <a:lnTo>
                    <a:pt x="4705788" y="432954"/>
                  </a:lnTo>
                  <a:lnTo>
                    <a:pt x="4651584" y="437628"/>
                  </a:lnTo>
                  <a:lnTo>
                    <a:pt x="4596014" y="442170"/>
                  </a:lnTo>
                  <a:lnTo>
                    <a:pt x="4539106" y="446576"/>
                  </a:lnTo>
                  <a:lnTo>
                    <a:pt x="4480893" y="450843"/>
                  </a:lnTo>
                  <a:lnTo>
                    <a:pt x="4421404" y="454970"/>
                  </a:lnTo>
                  <a:lnTo>
                    <a:pt x="4360672" y="458952"/>
                  </a:lnTo>
                  <a:lnTo>
                    <a:pt x="4298726" y="462788"/>
                  </a:lnTo>
                  <a:lnTo>
                    <a:pt x="4235597" y="466473"/>
                  </a:lnTo>
                  <a:lnTo>
                    <a:pt x="4171317" y="470007"/>
                  </a:lnTo>
                  <a:lnTo>
                    <a:pt x="4105916" y="473385"/>
                  </a:lnTo>
                  <a:lnTo>
                    <a:pt x="4039425" y="476605"/>
                  </a:lnTo>
                  <a:lnTo>
                    <a:pt x="3971875" y="479664"/>
                  </a:lnTo>
                  <a:lnTo>
                    <a:pt x="3903296" y="482559"/>
                  </a:lnTo>
                  <a:lnTo>
                    <a:pt x="3833719" y="485288"/>
                  </a:lnTo>
                  <a:lnTo>
                    <a:pt x="3763176" y="487848"/>
                  </a:lnTo>
                  <a:lnTo>
                    <a:pt x="3691697" y="490236"/>
                  </a:lnTo>
                  <a:lnTo>
                    <a:pt x="3619312" y="492449"/>
                  </a:lnTo>
                  <a:lnTo>
                    <a:pt x="3546053" y="494484"/>
                  </a:lnTo>
                  <a:lnTo>
                    <a:pt x="3471951" y="496338"/>
                  </a:lnTo>
                  <a:lnTo>
                    <a:pt x="3397036" y="498009"/>
                  </a:lnTo>
                  <a:lnTo>
                    <a:pt x="3321339" y="499494"/>
                  </a:lnTo>
                  <a:lnTo>
                    <a:pt x="3244891" y="500791"/>
                  </a:lnTo>
                  <a:lnTo>
                    <a:pt x="3167722" y="501895"/>
                  </a:lnTo>
                  <a:lnTo>
                    <a:pt x="3089865" y="502805"/>
                  </a:lnTo>
                  <a:lnTo>
                    <a:pt x="3011348" y="503518"/>
                  </a:lnTo>
                  <a:lnTo>
                    <a:pt x="2932204" y="504030"/>
                  </a:lnTo>
                  <a:lnTo>
                    <a:pt x="2852463" y="504340"/>
                  </a:lnTo>
                  <a:lnTo>
                    <a:pt x="2772156" y="504444"/>
                  </a:lnTo>
                  <a:lnTo>
                    <a:pt x="2691848" y="504340"/>
                  </a:lnTo>
                  <a:lnTo>
                    <a:pt x="2612107" y="504030"/>
                  </a:lnTo>
                  <a:lnTo>
                    <a:pt x="2532963" y="503518"/>
                  </a:lnTo>
                  <a:lnTo>
                    <a:pt x="2454446" y="502805"/>
                  </a:lnTo>
                  <a:lnTo>
                    <a:pt x="2376589" y="501895"/>
                  </a:lnTo>
                  <a:lnTo>
                    <a:pt x="2299420" y="500791"/>
                  </a:lnTo>
                  <a:lnTo>
                    <a:pt x="2222972" y="499494"/>
                  </a:lnTo>
                  <a:lnTo>
                    <a:pt x="2147275" y="498009"/>
                  </a:lnTo>
                  <a:lnTo>
                    <a:pt x="2072360" y="496338"/>
                  </a:lnTo>
                  <a:lnTo>
                    <a:pt x="1998258" y="494484"/>
                  </a:lnTo>
                  <a:lnTo>
                    <a:pt x="1924999" y="492449"/>
                  </a:lnTo>
                  <a:lnTo>
                    <a:pt x="1852614" y="490236"/>
                  </a:lnTo>
                  <a:lnTo>
                    <a:pt x="1781135" y="487848"/>
                  </a:lnTo>
                  <a:lnTo>
                    <a:pt x="1710592" y="485288"/>
                  </a:lnTo>
                  <a:lnTo>
                    <a:pt x="1641015" y="482559"/>
                  </a:lnTo>
                  <a:lnTo>
                    <a:pt x="1572436" y="479664"/>
                  </a:lnTo>
                  <a:lnTo>
                    <a:pt x="1504886" y="476605"/>
                  </a:lnTo>
                  <a:lnTo>
                    <a:pt x="1438395" y="473385"/>
                  </a:lnTo>
                  <a:lnTo>
                    <a:pt x="1372994" y="470007"/>
                  </a:lnTo>
                  <a:lnTo>
                    <a:pt x="1308714" y="466473"/>
                  </a:lnTo>
                  <a:lnTo>
                    <a:pt x="1245585" y="462788"/>
                  </a:lnTo>
                  <a:lnTo>
                    <a:pt x="1183639" y="458952"/>
                  </a:lnTo>
                  <a:lnTo>
                    <a:pt x="1122907" y="454970"/>
                  </a:lnTo>
                  <a:lnTo>
                    <a:pt x="1063418" y="450843"/>
                  </a:lnTo>
                  <a:lnTo>
                    <a:pt x="1005205" y="446576"/>
                  </a:lnTo>
                  <a:lnTo>
                    <a:pt x="948297" y="442170"/>
                  </a:lnTo>
                  <a:lnTo>
                    <a:pt x="892727" y="437628"/>
                  </a:lnTo>
                  <a:lnTo>
                    <a:pt x="838523" y="432954"/>
                  </a:lnTo>
                  <a:lnTo>
                    <a:pt x="785718" y="428149"/>
                  </a:lnTo>
                  <a:lnTo>
                    <a:pt x="734342" y="423218"/>
                  </a:lnTo>
                  <a:lnTo>
                    <a:pt x="684426" y="418161"/>
                  </a:lnTo>
                  <a:lnTo>
                    <a:pt x="636000" y="412984"/>
                  </a:lnTo>
                  <a:lnTo>
                    <a:pt x="589097" y="407687"/>
                  </a:lnTo>
                  <a:lnTo>
                    <a:pt x="543745" y="402275"/>
                  </a:lnTo>
                  <a:lnTo>
                    <a:pt x="499977" y="396749"/>
                  </a:lnTo>
                  <a:lnTo>
                    <a:pt x="457822" y="391113"/>
                  </a:lnTo>
                  <a:lnTo>
                    <a:pt x="417313" y="385369"/>
                  </a:lnTo>
                  <a:lnTo>
                    <a:pt x="378479" y="379521"/>
                  </a:lnTo>
                  <a:lnTo>
                    <a:pt x="305962" y="367521"/>
                  </a:lnTo>
                  <a:lnTo>
                    <a:pt x="240517" y="355135"/>
                  </a:lnTo>
                  <a:lnTo>
                    <a:pt x="182391" y="342386"/>
                  </a:lnTo>
                  <a:lnTo>
                    <a:pt x="131830" y="329297"/>
                  </a:lnTo>
                  <a:lnTo>
                    <a:pt x="89082" y="315890"/>
                  </a:lnTo>
                  <a:lnTo>
                    <a:pt x="40147" y="295232"/>
                  </a:lnTo>
                  <a:lnTo>
                    <a:pt x="4542" y="266783"/>
                  </a:lnTo>
                  <a:lnTo>
                    <a:pt x="0" y="252222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395705" y="4417123"/>
            <a:ext cx="1378585" cy="845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spc="-30" dirty="0">
                <a:solidFill>
                  <a:srgbClr val="FF0000"/>
                </a:solidFill>
                <a:latin typeface="Calibri"/>
                <a:cs typeface="Calibri"/>
              </a:rPr>
              <a:t>80</a:t>
            </a:r>
            <a:r>
              <a:rPr sz="18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FF0000"/>
                </a:solidFill>
                <a:latin typeface="Calibri"/>
                <a:cs typeface="Calibri"/>
              </a:rPr>
              <a:t>kg</a:t>
            </a:r>
            <a:r>
              <a:rPr sz="1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1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FF0000"/>
                </a:solidFill>
                <a:latin typeface="Calibri"/>
                <a:cs typeface="Calibri"/>
              </a:rPr>
              <a:t>80</a:t>
            </a:r>
            <a:r>
              <a:rPr sz="1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mg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150"/>
              </a:lnSpc>
              <a:spcBef>
                <a:spcPts val="70"/>
              </a:spcBef>
            </a:pPr>
            <a:r>
              <a:rPr sz="1800" spc="-45" dirty="0">
                <a:solidFill>
                  <a:srgbClr val="FF0000"/>
                </a:solidFill>
                <a:latin typeface="Calibri"/>
                <a:cs typeface="Calibri"/>
              </a:rPr>
              <a:t>(0,8</a:t>
            </a:r>
            <a:r>
              <a:rPr sz="1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FF0000"/>
                </a:solidFill>
                <a:latin typeface="Calibri"/>
                <a:cs typeface="Calibri"/>
              </a:rPr>
              <a:t>ml)</a:t>
            </a:r>
            <a:r>
              <a:rPr sz="1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1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FF0000"/>
                </a:solidFill>
                <a:latin typeface="Calibri"/>
                <a:cs typeface="Calibri"/>
              </a:rPr>
              <a:t>times </a:t>
            </a:r>
            <a:r>
              <a:rPr sz="1800" spc="-40" dirty="0">
                <a:solidFill>
                  <a:srgbClr val="FF0000"/>
                </a:solidFill>
                <a:latin typeface="Calibri"/>
                <a:cs typeface="Calibri"/>
              </a:rPr>
              <a:t>per</a:t>
            </a:r>
            <a:r>
              <a:rPr sz="1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day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1763" y="1551965"/>
            <a:ext cx="5227955" cy="396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300" b="1" spc="114" dirty="0">
                <a:latin typeface="Cambria"/>
                <a:cs typeface="Cambria"/>
              </a:rPr>
              <a:t>PULMONARY</a:t>
            </a:r>
            <a:r>
              <a:rPr sz="1300" b="1" spc="90" dirty="0">
                <a:latin typeface="Cambria"/>
                <a:cs typeface="Cambria"/>
              </a:rPr>
              <a:t> </a:t>
            </a:r>
            <a:r>
              <a:rPr sz="1300" b="1" spc="105" dirty="0">
                <a:latin typeface="Cambria"/>
                <a:cs typeface="Cambria"/>
              </a:rPr>
              <a:t>EMBOLISM:</a:t>
            </a:r>
            <a:r>
              <a:rPr sz="1300" b="1" spc="90" dirty="0">
                <a:latin typeface="Cambria"/>
                <a:cs typeface="Cambria"/>
              </a:rPr>
              <a:t> </a:t>
            </a:r>
            <a:r>
              <a:rPr sz="1300" b="1" spc="85" dirty="0">
                <a:latin typeface="Cambria"/>
                <a:cs typeface="Cambria"/>
              </a:rPr>
              <a:t>PHARMACOTHERAPY</a:t>
            </a:r>
            <a:endParaRPr sz="13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100" b="1" dirty="0">
                <a:latin typeface="Cambria"/>
                <a:cs typeface="Cambria"/>
              </a:rPr>
              <a:t>Main</a:t>
            </a:r>
            <a:r>
              <a:rPr sz="1100" b="1" spc="2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drugs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for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primary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treatment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of</a:t>
            </a:r>
            <a:r>
              <a:rPr sz="1100" b="1" spc="2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patients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with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verified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pulmonary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embolism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65337" y="2299830"/>
            <a:ext cx="1363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Alteplase</a:t>
            </a:r>
            <a:r>
              <a:rPr sz="1100" b="1" spc="6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(rtPA)</a:t>
            </a:r>
            <a:r>
              <a:rPr sz="1100" b="1" spc="70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(IV)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2573" y="2829458"/>
            <a:ext cx="98551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Urokinase</a:t>
            </a:r>
            <a:r>
              <a:rPr sz="1100" b="1" spc="110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(IV)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2573" y="3212312"/>
            <a:ext cx="12185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Streptokinase</a:t>
            </a:r>
            <a:r>
              <a:rPr sz="1100" b="1" spc="60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(IV)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46198" y="3550513"/>
            <a:ext cx="6388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25" dirty="0">
                <a:latin typeface="Cambria"/>
                <a:cs typeface="Cambria"/>
              </a:rPr>
              <a:t>UFH</a:t>
            </a:r>
            <a:r>
              <a:rPr sz="1100" b="1" spc="70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(IV)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35529" y="4054614"/>
            <a:ext cx="191706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Enoxaparin</a:t>
            </a:r>
            <a:r>
              <a:rPr sz="1100" b="1" spc="114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(subcutaneously)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84476" y="4431093"/>
            <a:ext cx="187578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Tinzaparin</a:t>
            </a:r>
            <a:r>
              <a:rPr sz="1100" b="1" spc="6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(subcutaneously)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78100" y="4845862"/>
            <a:ext cx="20745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Fondaparinux</a:t>
            </a:r>
            <a:r>
              <a:rPr sz="1100" b="1" spc="7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(subcutaneously)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65337" y="5401018"/>
            <a:ext cx="13665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Rivaroxaban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(per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os)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46198" y="5841313"/>
            <a:ext cx="9340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Other</a:t>
            </a:r>
            <a:r>
              <a:rPr sz="1100" b="1" spc="114" dirty="0">
                <a:latin typeface="Cambria"/>
                <a:cs typeface="Cambria"/>
              </a:rPr>
              <a:t> </a:t>
            </a:r>
            <a:r>
              <a:rPr sz="1100" b="1" spc="80" dirty="0">
                <a:latin typeface="Cambria"/>
                <a:cs typeface="Cambria"/>
              </a:rPr>
              <a:t>NOACs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09286" y="2306205"/>
            <a:ext cx="28232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0" dirty="0">
                <a:latin typeface="Cambria"/>
                <a:cs typeface="Cambria"/>
              </a:rPr>
              <a:t>100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spc="-65" dirty="0">
                <a:latin typeface="Cambria"/>
                <a:cs typeface="Cambria"/>
              </a:rPr>
              <a:t>mg/2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50" dirty="0">
                <a:latin typeface="Cambria"/>
                <a:cs typeface="Cambria"/>
              </a:rPr>
              <a:t>h</a:t>
            </a:r>
            <a:endParaRPr sz="1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mbria"/>
                <a:cs typeface="Cambria"/>
              </a:rPr>
              <a:t>or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0,6</a:t>
            </a:r>
            <a:r>
              <a:rPr sz="1100" b="1" spc="25" dirty="0">
                <a:latin typeface="Cambria"/>
                <a:cs typeface="Cambria"/>
              </a:rPr>
              <a:t> </a:t>
            </a:r>
            <a:r>
              <a:rPr sz="1100" b="1" spc="-70" dirty="0">
                <a:latin typeface="Cambria"/>
                <a:cs typeface="Cambria"/>
              </a:rPr>
              <a:t>mg/kg/15</a:t>
            </a:r>
            <a:r>
              <a:rPr sz="1100" b="1" spc="2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min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minimum</a:t>
            </a:r>
            <a:r>
              <a:rPr sz="1100" b="1" spc="2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(max.</a:t>
            </a:r>
            <a:r>
              <a:rPr sz="1100" b="1" spc="2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50mg)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90135" y="2829458"/>
            <a:ext cx="15811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3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million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105" dirty="0">
                <a:latin typeface="Cambria"/>
                <a:cs typeface="Cambria"/>
              </a:rPr>
              <a:t>IU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per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2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hours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64621" y="3180410"/>
            <a:ext cx="16973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1,5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million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105" dirty="0">
                <a:latin typeface="Cambria"/>
                <a:cs typeface="Cambria"/>
              </a:rPr>
              <a:t>IU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per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2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hours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70996" y="3556889"/>
            <a:ext cx="18548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80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IU/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kg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bolus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+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18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IU/kg/h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83759" y="3958894"/>
            <a:ext cx="17957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1,0 </a:t>
            </a:r>
            <a:r>
              <a:rPr sz="1100" b="1" spc="-35" dirty="0">
                <a:latin typeface="Cambria"/>
                <a:cs typeface="Cambria"/>
              </a:rPr>
              <a:t>mg/kg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2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times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per </a:t>
            </a:r>
            <a:r>
              <a:rPr sz="1100" b="1" spc="-25" dirty="0">
                <a:latin typeface="Cambria"/>
                <a:cs typeface="Cambria"/>
              </a:rPr>
              <a:t>day </a:t>
            </a:r>
            <a:r>
              <a:rPr sz="1100" b="1" dirty="0">
                <a:latin typeface="Cambria"/>
                <a:cs typeface="Cambria"/>
              </a:rPr>
              <a:t>or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1,5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spc="-35" dirty="0">
                <a:latin typeface="Cambria"/>
                <a:cs typeface="Cambria"/>
              </a:rPr>
              <a:t>mg/kg</a:t>
            </a:r>
            <a:r>
              <a:rPr sz="1100" b="1" dirty="0">
                <a:latin typeface="Cambria"/>
                <a:cs typeface="Cambria"/>
              </a:rPr>
              <a:t> 1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time per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day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8425" y="4469383"/>
            <a:ext cx="6076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0" dirty="0">
                <a:latin typeface="Cambria"/>
                <a:cs typeface="Cambria"/>
              </a:rPr>
              <a:t>175</a:t>
            </a:r>
            <a:r>
              <a:rPr sz="1100" b="1" spc="-30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U/kg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09286" y="4794821"/>
            <a:ext cx="16973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7,5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mg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(weight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spc="-45" dirty="0">
                <a:latin typeface="Cambria"/>
                <a:cs typeface="Cambria"/>
              </a:rPr>
              <a:t>50-</a:t>
            </a:r>
            <a:r>
              <a:rPr sz="1100" b="1" spc="-10" dirty="0">
                <a:latin typeface="Cambria"/>
                <a:cs typeface="Cambria"/>
              </a:rPr>
              <a:t>100</a:t>
            </a:r>
            <a:r>
              <a:rPr sz="1100" b="1" spc="15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kg)</a:t>
            </a:r>
            <a:endParaRPr sz="1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mbria"/>
                <a:cs typeface="Cambria"/>
              </a:rPr>
              <a:t>5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mg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(weight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&lt;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50</a:t>
            </a:r>
            <a:r>
              <a:rPr sz="1100" b="1" spc="25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kg)</a:t>
            </a:r>
            <a:endParaRPr sz="1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mbria"/>
                <a:cs typeface="Cambria"/>
              </a:rPr>
              <a:t>10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mg </a:t>
            </a:r>
            <a:r>
              <a:rPr sz="1100" b="1" spc="-10" dirty="0">
                <a:latin typeface="Cambria"/>
                <a:cs typeface="Cambria"/>
              </a:rPr>
              <a:t>(weight</a:t>
            </a:r>
            <a:r>
              <a:rPr sz="1100" b="1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&gt;100</a:t>
            </a:r>
            <a:r>
              <a:rPr sz="1100" b="1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kg)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96523" y="5375490"/>
            <a:ext cx="3365500" cy="814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969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mbria"/>
                <a:cs typeface="Cambria"/>
              </a:rPr>
              <a:t>15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mg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2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times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per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day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(during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3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weeks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after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20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mg </a:t>
            </a:r>
            <a:r>
              <a:rPr sz="1100" b="1" dirty="0">
                <a:latin typeface="Cambria"/>
                <a:cs typeface="Cambria"/>
              </a:rPr>
              <a:t>1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time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per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day)</a:t>
            </a:r>
            <a:endParaRPr sz="11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  <a:spcBef>
                <a:spcPts val="925"/>
              </a:spcBef>
            </a:pPr>
            <a:r>
              <a:rPr sz="1100" b="1" dirty="0">
                <a:latin typeface="Cambria"/>
                <a:cs typeface="Cambria"/>
              </a:rPr>
              <a:t>Approval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of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these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drugs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for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treatment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of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pulmonary embolism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is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expected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39475" y="2380379"/>
            <a:ext cx="269875" cy="1403350"/>
          </a:xfrm>
          <a:prstGeom prst="rect">
            <a:avLst/>
          </a:prstGeom>
        </p:spPr>
        <p:txBody>
          <a:bodyPr vert="vert270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600" b="1" dirty="0">
                <a:latin typeface="Cambria"/>
                <a:cs typeface="Cambria"/>
              </a:rPr>
              <a:t>Unstable</a:t>
            </a:r>
            <a:r>
              <a:rPr sz="1600" b="1" spc="275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state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26713" y="4524746"/>
            <a:ext cx="269875" cy="1147445"/>
          </a:xfrm>
          <a:prstGeom prst="rect">
            <a:avLst/>
          </a:prstGeom>
        </p:spPr>
        <p:txBody>
          <a:bodyPr vert="vert270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600" b="1" dirty="0">
                <a:latin typeface="Cambria"/>
                <a:cs typeface="Cambria"/>
              </a:rPr>
              <a:t>Stable</a:t>
            </a:r>
            <a:r>
              <a:rPr sz="1600" b="1" spc="225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state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8605" y="0"/>
            <a:ext cx="8699500" cy="6845300"/>
            <a:chOff x="438605" y="0"/>
            <a:chExt cx="86995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605" y="0"/>
              <a:ext cx="8699013" cy="68452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4414" y="2060320"/>
              <a:ext cx="316992" cy="512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64096" y="2060446"/>
              <a:ext cx="402335" cy="84124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38530" y="6342507"/>
            <a:ext cx="150495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1145" dirty="0">
                <a:solidFill>
                  <a:srgbClr val="9CB8CC"/>
                </a:solidFill>
                <a:latin typeface="Times New Roman"/>
                <a:cs typeface="Times New Roman"/>
              </a:rPr>
              <a:t>►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3775" y="1418716"/>
            <a:ext cx="638810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30" dirty="0">
                <a:solidFill>
                  <a:srgbClr val="181818"/>
                </a:solidFill>
                <a:latin typeface="Cambria"/>
                <a:cs typeface="Cambria"/>
              </a:rPr>
              <a:t>Algorythm</a:t>
            </a:r>
            <a:r>
              <a:rPr sz="1350" b="1" spc="-20" dirty="0">
                <a:solidFill>
                  <a:srgbClr val="181818"/>
                </a:solidFill>
                <a:latin typeface="Cambria"/>
                <a:cs typeface="Cambria"/>
              </a:rPr>
              <a:t> of</a:t>
            </a:r>
            <a:r>
              <a:rPr sz="1350" b="1" spc="-1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40" dirty="0">
                <a:solidFill>
                  <a:srgbClr val="181818"/>
                </a:solidFill>
                <a:latin typeface="Cambria"/>
                <a:cs typeface="Cambria"/>
              </a:rPr>
              <a:t>management</a:t>
            </a:r>
            <a:r>
              <a:rPr sz="1350" b="1" spc="-1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20" dirty="0">
                <a:solidFill>
                  <a:srgbClr val="181818"/>
                </a:solidFill>
                <a:latin typeface="Cambria"/>
                <a:cs typeface="Cambria"/>
              </a:rPr>
              <a:t>of</a:t>
            </a:r>
            <a:r>
              <a:rPr sz="1350" b="1" spc="-1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25" dirty="0">
                <a:solidFill>
                  <a:srgbClr val="181818"/>
                </a:solidFill>
                <a:latin typeface="Cambria"/>
                <a:cs typeface="Cambria"/>
              </a:rPr>
              <a:t>unstable</a:t>
            </a:r>
            <a:r>
              <a:rPr sz="1350" b="1" spc="-1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25" dirty="0">
                <a:solidFill>
                  <a:srgbClr val="181818"/>
                </a:solidFill>
                <a:latin typeface="Cambria"/>
                <a:cs typeface="Cambria"/>
              </a:rPr>
              <a:t>patients</a:t>
            </a:r>
            <a:r>
              <a:rPr sz="1350" b="1" spc="-1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10" dirty="0">
                <a:solidFill>
                  <a:srgbClr val="181818"/>
                </a:solidFill>
                <a:latin typeface="Cambria"/>
                <a:cs typeface="Cambria"/>
              </a:rPr>
              <a:t>with</a:t>
            </a:r>
            <a:r>
              <a:rPr sz="1350" b="1" spc="-1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45" dirty="0">
                <a:solidFill>
                  <a:srgbClr val="181818"/>
                </a:solidFill>
                <a:latin typeface="Cambria"/>
                <a:cs typeface="Cambria"/>
              </a:rPr>
              <a:t>suspected</a:t>
            </a:r>
            <a:r>
              <a:rPr sz="1350" b="1" spc="-20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45" dirty="0">
                <a:solidFill>
                  <a:srgbClr val="181818"/>
                </a:solidFill>
                <a:latin typeface="Cambria"/>
                <a:cs typeface="Cambria"/>
              </a:rPr>
              <a:t>pulmonary</a:t>
            </a:r>
            <a:r>
              <a:rPr sz="1350" b="1" spc="-1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350" b="1" spc="-10" dirty="0">
                <a:solidFill>
                  <a:srgbClr val="181818"/>
                </a:solidFill>
                <a:latin typeface="Cambria"/>
                <a:cs typeface="Cambria"/>
              </a:rPr>
              <a:t>embolism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53510" y="1939632"/>
            <a:ext cx="1979295" cy="55626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algn="ctr">
              <a:lnSpc>
                <a:spcPts val="1370"/>
              </a:lnSpc>
              <a:spcBef>
                <a:spcPts val="204"/>
              </a:spcBef>
            </a:pPr>
            <a:r>
              <a:rPr sz="1200" b="1" spc="-30" dirty="0">
                <a:latin typeface="Cambria"/>
                <a:cs typeface="Cambria"/>
              </a:rPr>
              <a:t>There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is an </a:t>
            </a:r>
            <a:r>
              <a:rPr sz="1200" b="1" spc="-50" dirty="0">
                <a:latin typeface="Cambria"/>
                <a:cs typeface="Cambria"/>
              </a:rPr>
              <a:t>opportunity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25" dirty="0">
                <a:latin typeface="Cambria"/>
                <a:cs typeface="Cambria"/>
              </a:rPr>
              <a:t>to </a:t>
            </a:r>
            <a:r>
              <a:rPr sz="1200" b="1" spc="-55" dirty="0">
                <a:latin typeface="Cambria"/>
                <a:cs typeface="Cambria"/>
              </a:rPr>
              <a:t>perform</a:t>
            </a:r>
            <a:r>
              <a:rPr sz="1200" b="1" spc="10" dirty="0">
                <a:latin typeface="Cambria"/>
                <a:cs typeface="Cambria"/>
              </a:rPr>
              <a:t> </a:t>
            </a:r>
            <a:r>
              <a:rPr sz="1200" b="1" spc="-30" dirty="0">
                <a:latin typeface="Cambria"/>
                <a:cs typeface="Cambria"/>
              </a:rPr>
              <a:t>CT-</a:t>
            </a:r>
            <a:r>
              <a:rPr sz="1200" b="1" spc="-20" dirty="0">
                <a:latin typeface="Cambria"/>
                <a:cs typeface="Cambria"/>
              </a:rPr>
              <a:t>angiography</a:t>
            </a:r>
            <a:r>
              <a:rPr sz="1200" b="1" spc="10" dirty="0">
                <a:latin typeface="Cambria"/>
                <a:cs typeface="Cambria"/>
              </a:rPr>
              <a:t> </a:t>
            </a:r>
            <a:r>
              <a:rPr sz="1200" b="1" spc="-25" dirty="0">
                <a:latin typeface="Cambria"/>
                <a:cs typeface="Cambria"/>
              </a:rPr>
              <a:t>and patient</a:t>
            </a:r>
            <a:r>
              <a:rPr sz="1200" b="1" dirty="0">
                <a:latin typeface="Cambria"/>
                <a:cs typeface="Cambria"/>
              </a:rPr>
              <a:t> is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stabilized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6270" y="2143899"/>
            <a:ext cx="24955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0" dirty="0">
                <a:latin typeface="Cambria"/>
                <a:cs typeface="Cambria"/>
              </a:rPr>
              <a:t>YES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0467" y="2798826"/>
            <a:ext cx="956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100"/>
              </a:spcBef>
            </a:pPr>
            <a:r>
              <a:rPr sz="900" b="1" spc="25" dirty="0">
                <a:latin typeface="Cambria"/>
                <a:cs typeface="Cambria"/>
              </a:rPr>
              <a:t>CT-</a:t>
            </a:r>
            <a:endParaRPr sz="900">
              <a:latin typeface="Cambria"/>
              <a:cs typeface="Cambria"/>
            </a:endParaRPr>
          </a:p>
          <a:p>
            <a:pPr marL="199390" indent="-161290">
              <a:lnSpc>
                <a:spcPct val="100000"/>
              </a:lnSpc>
              <a:buClr>
                <a:srgbClr val="3B3B3B"/>
              </a:buClr>
              <a:buSzPct val="77777"/>
              <a:buFont typeface="Times New Roman"/>
              <a:buChar char="►"/>
              <a:tabLst>
                <a:tab pos="199390" algn="l"/>
              </a:tabLst>
            </a:pPr>
            <a:r>
              <a:rPr sz="900" b="1" spc="-10" dirty="0">
                <a:latin typeface="Cambria"/>
                <a:cs typeface="Cambria"/>
              </a:rPr>
              <a:t>angiography*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80195" y="2147951"/>
            <a:ext cx="1987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5" dirty="0">
                <a:latin typeface="Cambria"/>
                <a:cs typeface="Cambria"/>
              </a:rPr>
              <a:t>NO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2162" y="2613774"/>
            <a:ext cx="704215" cy="29337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indent="140970">
              <a:lnSpc>
                <a:spcPts val="1030"/>
              </a:lnSpc>
              <a:spcBef>
                <a:spcPts val="175"/>
              </a:spcBef>
            </a:pPr>
            <a:r>
              <a:rPr sz="900" b="1" spc="55" dirty="0">
                <a:latin typeface="Cambria"/>
                <a:cs typeface="Cambria"/>
              </a:rPr>
              <a:t>TEE</a:t>
            </a:r>
            <a:r>
              <a:rPr sz="900" b="1" spc="35" dirty="0">
                <a:latin typeface="Cambria"/>
                <a:cs typeface="Cambria"/>
              </a:rPr>
              <a:t> </a:t>
            </a:r>
            <a:r>
              <a:rPr sz="900" b="1" spc="-25" dirty="0">
                <a:latin typeface="Cambria"/>
                <a:cs typeface="Cambria"/>
              </a:rPr>
              <a:t>(in</a:t>
            </a:r>
            <a:r>
              <a:rPr sz="900" b="1" spc="500" dirty="0">
                <a:latin typeface="Cambria"/>
                <a:cs typeface="Cambria"/>
              </a:rPr>
              <a:t> </a:t>
            </a:r>
            <a:r>
              <a:rPr sz="900" b="1" spc="-25" dirty="0">
                <a:latin typeface="Cambria"/>
                <a:cs typeface="Cambria"/>
              </a:rPr>
              <a:t>patient's</a:t>
            </a:r>
            <a:r>
              <a:rPr sz="900" b="1" spc="40" dirty="0">
                <a:latin typeface="Cambria"/>
                <a:cs typeface="Cambria"/>
              </a:rPr>
              <a:t> </a:t>
            </a:r>
            <a:r>
              <a:rPr sz="900" b="1" spc="-70" dirty="0">
                <a:latin typeface="Cambria"/>
                <a:cs typeface="Cambria"/>
              </a:rPr>
              <a:t>bed)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58987" y="3134829"/>
            <a:ext cx="602615" cy="65659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34290" indent="-5715" algn="ctr">
              <a:lnSpc>
                <a:spcPct val="93100"/>
              </a:lnSpc>
              <a:spcBef>
                <a:spcPts val="175"/>
              </a:spcBef>
            </a:pPr>
            <a:r>
              <a:rPr sz="900" b="1" spc="-10" dirty="0">
                <a:latin typeface="Cambria"/>
                <a:cs typeface="Cambria"/>
              </a:rPr>
              <a:t>Pressure</a:t>
            </a:r>
            <a:r>
              <a:rPr sz="900" b="1" spc="500" dirty="0">
                <a:latin typeface="Cambria"/>
                <a:cs typeface="Cambria"/>
              </a:rPr>
              <a:t> </a:t>
            </a:r>
            <a:r>
              <a:rPr sz="900" b="1" spc="-45" dirty="0">
                <a:latin typeface="Cambria"/>
                <a:cs typeface="Cambria"/>
              </a:rPr>
              <a:t>overload</a:t>
            </a:r>
            <a:r>
              <a:rPr sz="900" b="1" spc="25" dirty="0">
                <a:latin typeface="Cambria"/>
                <a:cs typeface="Cambria"/>
              </a:rPr>
              <a:t> </a:t>
            </a:r>
            <a:r>
              <a:rPr sz="900" b="1" spc="-50" dirty="0">
                <a:latin typeface="Cambria"/>
                <a:cs typeface="Cambria"/>
              </a:rPr>
              <a:t>of</a:t>
            </a:r>
            <a:r>
              <a:rPr sz="900" b="1" spc="500" dirty="0">
                <a:latin typeface="Cambria"/>
                <a:cs typeface="Cambria"/>
              </a:rPr>
              <a:t> </a:t>
            </a:r>
            <a:r>
              <a:rPr sz="900" b="1" spc="-25" dirty="0">
                <a:latin typeface="Cambria"/>
                <a:cs typeface="Cambria"/>
              </a:rPr>
              <a:t>RV</a:t>
            </a:r>
            <a:endParaRPr sz="900">
              <a:latin typeface="Cambria"/>
              <a:cs typeface="Cambria"/>
            </a:endParaRPr>
          </a:p>
          <a:p>
            <a:pPr marL="365760">
              <a:lnSpc>
                <a:spcPct val="100000"/>
              </a:lnSpc>
              <a:spcBef>
                <a:spcPts val="795"/>
              </a:spcBef>
            </a:pPr>
            <a:r>
              <a:rPr sz="900" b="1" spc="50" dirty="0">
                <a:latin typeface="Cambria"/>
                <a:cs typeface="Cambria"/>
              </a:rPr>
              <a:t>YES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29244" y="4106938"/>
            <a:ext cx="1987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5" dirty="0">
                <a:latin typeface="Cambria"/>
                <a:cs typeface="Cambria"/>
              </a:rPr>
              <a:t>NO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4084" y="4987531"/>
            <a:ext cx="1278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Cambria"/>
                <a:cs typeface="Cambria"/>
              </a:rPr>
              <a:t>Look</a:t>
            </a:r>
            <a:r>
              <a:rPr sz="900" b="1" spc="-5" dirty="0">
                <a:latin typeface="Cambria"/>
                <a:cs typeface="Cambria"/>
              </a:rPr>
              <a:t> </a:t>
            </a:r>
            <a:r>
              <a:rPr sz="900" b="1" spc="-25" dirty="0">
                <a:latin typeface="Cambria"/>
                <a:cs typeface="Cambria"/>
              </a:rPr>
              <a:t>for</a:t>
            </a:r>
            <a:r>
              <a:rPr sz="900" b="1" spc="-5" dirty="0">
                <a:latin typeface="Cambria"/>
                <a:cs typeface="Cambria"/>
              </a:rPr>
              <a:t> </a:t>
            </a:r>
            <a:r>
              <a:rPr sz="900" b="1" spc="-30" dirty="0">
                <a:latin typeface="Cambria"/>
                <a:cs typeface="Cambria"/>
              </a:rPr>
              <a:t>another</a:t>
            </a:r>
            <a:r>
              <a:rPr sz="900" b="1" spc="-5" dirty="0">
                <a:latin typeface="Cambria"/>
                <a:cs typeface="Cambria"/>
              </a:rPr>
              <a:t> </a:t>
            </a:r>
            <a:r>
              <a:rPr sz="900" b="1" spc="-25" dirty="0">
                <a:latin typeface="Cambria"/>
                <a:cs typeface="Cambria"/>
              </a:rPr>
              <a:t>reasons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15841" y="3023590"/>
            <a:ext cx="18542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Cambria"/>
                <a:cs typeface="Cambria"/>
              </a:rPr>
              <a:t>Patient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spc="-45" dirty="0">
                <a:latin typeface="Cambria"/>
                <a:cs typeface="Cambria"/>
              </a:rPr>
              <a:t>condition</a:t>
            </a:r>
            <a:r>
              <a:rPr sz="1100" b="1" spc="-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is </a:t>
            </a:r>
            <a:r>
              <a:rPr sz="1100" b="1" spc="-10" dirty="0">
                <a:latin typeface="Cambria"/>
                <a:cs typeface="Cambria"/>
              </a:rPr>
              <a:t>stabilized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53863" y="3518611"/>
            <a:ext cx="1617980" cy="5124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260"/>
              </a:lnSpc>
              <a:spcBef>
                <a:spcPts val="190"/>
              </a:spcBef>
            </a:pPr>
            <a:r>
              <a:rPr sz="1100" b="1" spc="-40" dirty="0">
                <a:latin typeface="Cambria"/>
                <a:cs typeface="Cambria"/>
              </a:rPr>
              <a:t>Blood</a:t>
            </a:r>
            <a:r>
              <a:rPr sz="1100" b="1" spc="-20" dirty="0">
                <a:latin typeface="Cambria"/>
                <a:cs typeface="Cambria"/>
              </a:rPr>
              <a:t> </a:t>
            </a:r>
            <a:r>
              <a:rPr sz="1100" b="1" spc="-25" dirty="0">
                <a:latin typeface="Cambria"/>
                <a:cs typeface="Cambria"/>
              </a:rPr>
              <a:t>clots</a:t>
            </a:r>
            <a:r>
              <a:rPr sz="1100" b="1" spc="-2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in</a:t>
            </a:r>
            <a:r>
              <a:rPr sz="1100" b="1" spc="-20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the</a:t>
            </a:r>
            <a:r>
              <a:rPr sz="1100" b="1" spc="-2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right </a:t>
            </a:r>
            <a:r>
              <a:rPr sz="1100" b="1" dirty="0">
                <a:latin typeface="Cambria"/>
                <a:cs typeface="Cambria"/>
              </a:rPr>
              <a:t>heart,</a:t>
            </a:r>
            <a:r>
              <a:rPr sz="1100" b="1" spc="-10" dirty="0">
                <a:latin typeface="Cambria"/>
                <a:cs typeface="Cambria"/>
              </a:rPr>
              <a:t> </a:t>
            </a:r>
            <a:r>
              <a:rPr sz="1100" b="1" spc="-40" dirty="0">
                <a:latin typeface="Cambria"/>
                <a:cs typeface="Cambria"/>
              </a:rPr>
              <a:t>pulmonary</a:t>
            </a:r>
            <a:r>
              <a:rPr sz="1100" b="1" spc="-10" dirty="0">
                <a:latin typeface="Cambria"/>
                <a:cs typeface="Cambria"/>
              </a:rPr>
              <a:t> </a:t>
            </a:r>
            <a:r>
              <a:rPr sz="1100" b="1" spc="-35" dirty="0">
                <a:latin typeface="Cambria"/>
                <a:cs typeface="Cambria"/>
              </a:rPr>
              <a:t>arteries </a:t>
            </a:r>
            <a:r>
              <a:rPr sz="1100" b="1" spc="-50" dirty="0">
                <a:latin typeface="Cambria"/>
                <a:cs typeface="Cambria"/>
              </a:rPr>
              <a:t>or</a:t>
            </a:r>
            <a:r>
              <a:rPr sz="1100" b="1" spc="5" dirty="0">
                <a:latin typeface="Cambria"/>
                <a:cs typeface="Cambria"/>
              </a:rPr>
              <a:t> </a:t>
            </a:r>
            <a:r>
              <a:rPr sz="1100" b="1" spc="-35" dirty="0">
                <a:latin typeface="Cambria"/>
                <a:cs typeface="Cambria"/>
              </a:rPr>
              <a:t>venous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-70" dirty="0">
                <a:latin typeface="Cambria"/>
                <a:cs typeface="Cambria"/>
              </a:rPr>
              <a:t>blood</a:t>
            </a:r>
            <a:r>
              <a:rPr sz="1100" b="1" spc="1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clots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00535" y="4163097"/>
            <a:ext cx="2990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65" dirty="0">
                <a:latin typeface="Cambria"/>
                <a:cs typeface="Cambria"/>
              </a:rPr>
              <a:t>YES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55600" y="4216615"/>
            <a:ext cx="83311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latin typeface="Cambria"/>
                <a:cs typeface="Cambria"/>
              </a:rPr>
              <a:t>Positive</a:t>
            </a:r>
            <a:r>
              <a:rPr sz="1000" b="1" spc="15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result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03180" y="3643680"/>
            <a:ext cx="298450" cy="3232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140"/>
              </a:lnSpc>
              <a:spcBef>
                <a:spcPts val="185"/>
              </a:spcBef>
            </a:pPr>
            <a:r>
              <a:rPr sz="1000" b="1" spc="55" dirty="0">
                <a:latin typeface="Cambria"/>
                <a:cs typeface="Cambria"/>
              </a:rPr>
              <a:t>CUV </a:t>
            </a:r>
            <a:r>
              <a:rPr sz="1000" b="1" spc="35" dirty="0">
                <a:latin typeface="Cambria"/>
                <a:cs typeface="Cambria"/>
              </a:rPr>
              <a:t>TEE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46923" y="5433224"/>
            <a:ext cx="2374900" cy="44195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649605" marR="5080" indent="-637540">
              <a:lnSpc>
                <a:spcPts val="1600"/>
              </a:lnSpc>
              <a:spcBef>
                <a:spcPts val="220"/>
              </a:spcBef>
            </a:pPr>
            <a:r>
              <a:rPr sz="1400" b="1" spc="-70" dirty="0">
                <a:solidFill>
                  <a:srgbClr val="FFFFFF"/>
                </a:solidFill>
                <a:latin typeface="Cambria"/>
                <a:cs typeface="Cambria"/>
              </a:rPr>
              <a:t>Thrombolysis/</a:t>
            </a:r>
            <a:r>
              <a:rPr sz="1400" b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b="1" spc="-70" dirty="0">
                <a:solidFill>
                  <a:srgbClr val="FFFFFF"/>
                </a:solidFill>
                <a:latin typeface="Cambria"/>
                <a:cs typeface="Cambria"/>
              </a:rPr>
              <a:t>embolectomy</a:t>
            </a:r>
            <a:r>
              <a:rPr sz="1400" b="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mbria"/>
                <a:cs typeface="Cambria"/>
              </a:rPr>
              <a:t>is </a:t>
            </a:r>
            <a:r>
              <a:rPr sz="1400" b="1" spc="-10" dirty="0">
                <a:solidFill>
                  <a:srgbClr val="FFFFFF"/>
                </a:solidFill>
                <a:latin typeface="Cambria"/>
                <a:cs typeface="Cambria"/>
              </a:rPr>
              <a:t>inappropriate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11900" y="5091391"/>
            <a:ext cx="1290955" cy="44195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35890" marR="5080" indent="-123825">
              <a:lnSpc>
                <a:spcPts val="1600"/>
              </a:lnSpc>
              <a:spcBef>
                <a:spcPts val="219"/>
              </a:spcBef>
            </a:pP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Thrombolysis</a:t>
            </a:r>
            <a:r>
              <a:rPr sz="1400" spc="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or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embolectomy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50981" y="5748210"/>
            <a:ext cx="10369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mbria"/>
                <a:cs typeface="Cambria"/>
              </a:rPr>
              <a:t>Negative</a:t>
            </a:r>
            <a:r>
              <a:rPr sz="1100" spc="240" dirty="0">
                <a:latin typeface="Cambria"/>
                <a:cs typeface="Cambria"/>
              </a:rPr>
              <a:t> </a:t>
            </a:r>
            <a:r>
              <a:rPr sz="1100" spc="-10" dirty="0">
                <a:latin typeface="Cambria"/>
                <a:cs typeface="Cambria"/>
              </a:rPr>
              <a:t>results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73331" y="5694756"/>
            <a:ext cx="2487295" cy="6419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190"/>
              </a:spcBef>
            </a:pPr>
            <a:r>
              <a:rPr sz="1050" dirty="0">
                <a:latin typeface="Cambria"/>
                <a:cs typeface="Cambria"/>
              </a:rPr>
              <a:t>*</a:t>
            </a:r>
            <a:r>
              <a:rPr sz="1050" spc="4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Also</a:t>
            </a:r>
            <a:r>
              <a:rPr sz="1050" spc="4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consider</a:t>
            </a:r>
            <a:r>
              <a:rPr sz="1050" spc="4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conducting</a:t>
            </a:r>
            <a:r>
              <a:rPr sz="1050" spc="45" dirty="0">
                <a:latin typeface="Cambria"/>
                <a:cs typeface="Cambria"/>
              </a:rPr>
              <a:t> </a:t>
            </a:r>
            <a:r>
              <a:rPr sz="1050" spc="-25" dirty="0">
                <a:latin typeface="Cambria"/>
                <a:cs typeface="Cambria"/>
              </a:rPr>
              <a:t>an </a:t>
            </a:r>
            <a:r>
              <a:rPr sz="1050" dirty="0">
                <a:latin typeface="Cambria"/>
                <a:cs typeface="Cambria"/>
              </a:rPr>
              <a:t>angiopulmonography</a:t>
            </a:r>
            <a:r>
              <a:rPr sz="1050" spc="7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in</a:t>
            </a:r>
            <a:r>
              <a:rPr sz="1050" spc="80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the</a:t>
            </a:r>
            <a:r>
              <a:rPr sz="1050" spc="75" dirty="0">
                <a:latin typeface="Cambria"/>
                <a:cs typeface="Cambria"/>
              </a:rPr>
              <a:t> </a:t>
            </a:r>
            <a:r>
              <a:rPr sz="1050" spc="-10" dirty="0">
                <a:latin typeface="Cambria"/>
                <a:cs typeface="Cambria"/>
              </a:rPr>
              <a:t>patien's </a:t>
            </a:r>
            <a:r>
              <a:rPr sz="1050" dirty="0">
                <a:latin typeface="Cambria"/>
                <a:cs typeface="Cambria"/>
              </a:rPr>
              <a:t>unstable</a:t>
            </a:r>
            <a:r>
              <a:rPr sz="1050" spc="5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condition</a:t>
            </a:r>
            <a:r>
              <a:rPr sz="1050" spc="5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in</a:t>
            </a:r>
            <a:r>
              <a:rPr sz="1050" spc="5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the</a:t>
            </a:r>
            <a:r>
              <a:rPr sz="1050" spc="60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conditions</a:t>
            </a:r>
            <a:r>
              <a:rPr sz="1050" spc="5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of</a:t>
            </a:r>
            <a:r>
              <a:rPr sz="1050" spc="55" dirty="0">
                <a:latin typeface="Cambria"/>
                <a:cs typeface="Cambria"/>
              </a:rPr>
              <a:t> </a:t>
            </a:r>
            <a:r>
              <a:rPr sz="1050" spc="-25" dirty="0">
                <a:latin typeface="Cambria"/>
                <a:cs typeface="Cambria"/>
              </a:rPr>
              <a:t>the </a:t>
            </a:r>
            <a:r>
              <a:rPr sz="1050" dirty="0">
                <a:latin typeface="Cambria"/>
                <a:cs typeface="Cambria"/>
              </a:rPr>
              <a:t>hemodynamic</a:t>
            </a:r>
            <a:r>
              <a:rPr sz="1050" spc="45" dirty="0">
                <a:latin typeface="Cambria"/>
                <a:cs typeface="Cambria"/>
              </a:rPr>
              <a:t> </a:t>
            </a:r>
            <a:r>
              <a:rPr sz="1050" spc="-10" dirty="0">
                <a:latin typeface="Cambria"/>
                <a:cs typeface="Cambria"/>
              </a:rPr>
              <a:t>laboratory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97350" y="4640478"/>
            <a:ext cx="9988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Unable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to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perform </a:t>
            </a:r>
            <a:r>
              <a:rPr sz="900" b="1" dirty="0">
                <a:latin typeface="Times New Roman"/>
                <a:cs typeface="Times New Roman"/>
              </a:rPr>
              <a:t>following</a:t>
            </a:r>
            <a:r>
              <a:rPr sz="900" b="1" spc="-15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diagnostic prosedure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0"/>
            <a:ext cx="8705088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8530" y="6342507"/>
            <a:ext cx="150495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1145" dirty="0">
                <a:solidFill>
                  <a:srgbClr val="9CB8CC"/>
                </a:solidFill>
                <a:latin typeface="Times New Roman"/>
                <a:cs typeface="Times New Roman"/>
              </a:rPr>
              <a:t>►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0396" y="1650149"/>
            <a:ext cx="67462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8395" marR="5080" indent="-238633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151515"/>
                </a:solidFill>
                <a:latin typeface="Cambria"/>
                <a:cs typeface="Cambria"/>
              </a:rPr>
              <a:t>Algorythm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dirty="0">
                <a:solidFill>
                  <a:srgbClr val="151515"/>
                </a:solidFill>
                <a:latin typeface="Cambria"/>
                <a:cs typeface="Cambria"/>
              </a:rPr>
              <a:t>of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dirty="0">
                <a:solidFill>
                  <a:srgbClr val="151515"/>
                </a:solidFill>
                <a:latin typeface="Cambria"/>
                <a:cs typeface="Cambria"/>
              </a:rPr>
              <a:t>management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dirty="0">
                <a:solidFill>
                  <a:srgbClr val="151515"/>
                </a:solidFill>
                <a:latin typeface="Cambria"/>
                <a:cs typeface="Cambria"/>
              </a:rPr>
              <a:t>of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dirty="0">
                <a:solidFill>
                  <a:srgbClr val="151515"/>
                </a:solidFill>
                <a:latin typeface="Cambria"/>
                <a:cs typeface="Cambria"/>
              </a:rPr>
              <a:t>unstable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dirty="0">
                <a:solidFill>
                  <a:srgbClr val="151515"/>
                </a:solidFill>
                <a:latin typeface="Cambria"/>
                <a:cs typeface="Cambria"/>
              </a:rPr>
              <a:t>patients</a:t>
            </a:r>
            <a:r>
              <a:rPr sz="1600" b="1" spc="-15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dirty="0">
                <a:solidFill>
                  <a:srgbClr val="151515"/>
                </a:solidFill>
                <a:latin typeface="Cambria"/>
                <a:cs typeface="Cambria"/>
              </a:rPr>
              <a:t>with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spc="-35" dirty="0">
                <a:solidFill>
                  <a:srgbClr val="151515"/>
                </a:solidFill>
                <a:latin typeface="Cambria"/>
                <a:cs typeface="Cambria"/>
              </a:rPr>
              <a:t>confirmed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600" b="1" spc="-10" dirty="0">
                <a:solidFill>
                  <a:srgbClr val="151515"/>
                </a:solidFill>
                <a:latin typeface="Cambria"/>
                <a:cs typeface="Cambria"/>
              </a:rPr>
              <a:t>high-</a:t>
            </a:r>
            <a:r>
              <a:rPr sz="1600" b="1" spc="-20" dirty="0">
                <a:solidFill>
                  <a:srgbClr val="151515"/>
                </a:solidFill>
                <a:latin typeface="Cambria"/>
                <a:cs typeface="Cambria"/>
              </a:rPr>
              <a:t>risk pulmonary </a:t>
            </a:r>
            <a:r>
              <a:rPr sz="1600" b="1" spc="-10" dirty="0">
                <a:solidFill>
                  <a:srgbClr val="151515"/>
                </a:solidFill>
                <a:latin typeface="Cambria"/>
                <a:cs typeface="Cambria"/>
              </a:rPr>
              <a:t>embolism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4323" y="2263190"/>
            <a:ext cx="13246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Cambria"/>
                <a:cs typeface="Cambria"/>
              </a:rPr>
              <a:t>Shock</a:t>
            </a:r>
            <a:r>
              <a:rPr sz="1050" spc="13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or</a:t>
            </a:r>
            <a:r>
              <a:rPr sz="1050" spc="140" dirty="0">
                <a:latin typeface="Cambria"/>
                <a:cs typeface="Cambria"/>
              </a:rPr>
              <a:t> </a:t>
            </a:r>
            <a:r>
              <a:rPr sz="1050" spc="-10" dirty="0">
                <a:latin typeface="Cambria"/>
                <a:cs typeface="Cambria"/>
              </a:rPr>
              <a:t>hypotension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9448" y="2286952"/>
            <a:ext cx="2959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5" dirty="0">
                <a:latin typeface="Cambria"/>
                <a:cs typeface="Cambria"/>
              </a:rPr>
              <a:t>YES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6683" y="2595803"/>
            <a:ext cx="1207135" cy="34353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36220" marR="5080" indent="-224154">
              <a:lnSpc>
                <a:spcPts val="1240"/>
              </a:lnSpc>
              <a:spcBef>
                <a:spcPts val="155"/>
              </a:spcBef>
            </a:pPr>
            <a:r>
              <a:rPr sz="1050" dirty="0">
                <a:latin typeface="Cambria"/>
                <a:cs typeface="Cambria"/>
              </a:rPr>
              <a:t>Recent</a:t>
            </a:r>
            <a:r>
              <a:rPr sz="1050" spc="210" dirty="0">
                <a:latin typeface="Cambria"/>
                <a:cs typeface="Cambria"/>
              </a:rPr>
              <a:t> </a:t>
            </a:r>
            <a:r>
              <a:rPr sz="1050" spc="-10" dirty="0">
                <a:latin typeface="Cambria"/>
                <a:cs typeface="Cambria"/>
              </a:rPr>
              <a:t>intracranial hemorrhage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8486" y="3253104"/>
            <a:ext cx="1102360" cy="34353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240"/>
              </a:lnSpc>
              <a:spcBef>
                <a:spcPts val="155"/>
              </a:spcBef>
            </a:pPr>
            <a:r>
              <a:rPr sz="1050" dirty="0">
                <a:latin typeface="Cambria"/>
                <a:cs typeface="Cambria"/>
              </a:rPr>
              <a:t>Recent</a:t>
            </a:r>
            <a:r>
              <a:rPr sz="1050" spc="204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surgery</a:t>
            </a:r>
            <a:r>
              <a:rPr sz="1050" spc="204" dirty="0">
                <a:latin typeface="Cambria"/>
                <a:cs typeface="Cambria"/>
              </a:rPr>
              <a:t> </a:t>
            </a:r>
            <a:r>
              <a:rPr sz="1050" spc="-25" dirty="0">
                <a:latin typeface="Cambria"/>
                <a:cs typeface="Cambria"/>
              </a:rPr>
              <a:t>or </a:t>
            </a:r>
            <a:r>
              <a:rPr sz="1050" dirty="0">
                <a:latin typeface="Cambria"/>
                <a:cs typeface="Cambria"/>
              </a:rPr>
              <a:t>heavy</a:t>
            </a:r>
            <a:r>
              <a:rPr sz="1050" spc="190" dirty="0">
                <a:latin typeface="Cambria"/>
                <a:cs typeface="Cambria"/>
              </a:rPr>
              <a:t> </a:t>
            </a:r>
            <a:r>
              <a:rPr sz="1050" spc="-10" dirty="0">
                <a:latin typeface="Cambria"/>
                <a:cs typeface="Cambria"/>
              </a:rPr>
              <a:t>bleeding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6398" y="3989590"/>
            <a:ext cx="1316990" cy="50101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240"/>
              </a:lnSpc>
              <a:spcBef>
                <a:spcPts val="155"/>
              </a:spcBef>
            </a:pPr>
            <a:r>
              <a:rPr sz="1050" spc="10" dirty="0">
                <a:latin typeface="Cambria"/>
                <a:cs typeface="Cambria"/>
              </a:rPr>
              <a:t>Floating</a:t>
            </a:r>
            <a:r>
              <a:rPr sz="1050" spc="210" dirty="0">
                <a:latin typeface="Cambria"/>
                <a:cs typeface="Cambria"/>
              </a:rPr>
              <a:t> </a:t>
            </a:r>
            <a:r>
              <a:rPr sz="1050" spc="10" dirty="0">
                <a:latin typeface="Cambria"/>
                <a:cs typeface="Cambria"/>
              </a:rPr>
              <a:t>thrombus</a:t>
            </a:r>
            <a:r>
              <a:rPr sz="1050" spc="210" dirty="0">
                <a:latin typeface="Cambria"/>
                <a:cs typeface="Cambria"/>
              </a:rPr>
              <a:t> </a:t>
            </a:r>
            <a:r>
              <a:rPr sz="1050" spc="-25" dirty="0">
                <a:latin typeface="Cambria"/>
                <a:cs typeface="Cambria"/>
              </a:rPr>
              <a:t>in </a:t>
            </a:r>
            <a:r>
              <a:rPr sz="1050" dirty="0">
                <a:latin typeface="Cambria"/>
                <a:cs typeface="Cambria"/>
              </a:rPr>
              <a:t>the</a:t>
            </a:r>
            <a:r>
              <a:rPr sz="1050" spc="130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right</a:t>
            </a:r>
            <a:r>
              <a:rPr sz="1050" spc="13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side</a:t>
            </a:r>
            <a:r>
              <a:rPr sz="1050" spc="130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of</a:t>
            </a:r>
            <a:r>
              <a:rPr sz="1050" spc="135" dirty="0">
                <a:latin typeface="Cambria"/>
                <a:cs typeface="Cambria"/>
              </a:rPr>
              <a:t> </a:t>
            </a:r>
            <a:r>
              <a:rPr sz="1050" spc="-25" dirty="0">
                <a:latin typeface="Cambria"/>
                <a:cs typeface="Cambria"/>
              </a:rPr>
              <a:t>the </a:t>
            </a:r>
            <a:r>
              <a:rPr sz="1050" spc="-10" dirty="0">
                <a:latin typeface="Cambria"/>
                <a:cs typeface="Cambria"/>
              </a:rPr>
              <a:t>heart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3196" y="2619565"/>
            <a:ext cx="2349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90" dirty="0">
                <a:latin typeface="Cambria"/>
                <a:cs typeface="Cambria"/>
              </a:rPr>
              <a:t>NO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2995" y="3292703"/>
            <a:ext cx="2349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90" dirty="0">
                <a:latin typeface="Cambria"/>
                <a:cs typeface="Cambria"/>
              </a:rPr>
              <a:t>NO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56090" y="3989590"/>
            <a:ext cx="1256030" cy="50101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240"/>
              </a:lnSpc>
              <a:spcBef>
                <a:spcPts val="155"/>
              </a:spcBef>
            </a:pPr>
            <a:r>
              <a:rPr sz="1050" dirty="0">
                <a:latin typeface="Cambria"/>
                <a:cs typeface="Cambria"/>
              </a:rPr>
              <a:t>No</a:t>
            </a:r>
            <a:r>
              <a:rPr sz="1050" spc="13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or</a:t>
            </a:r>
            <a:r>
              <a:rPr sz="1050" spc="140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small</a:t>
            </a:r>
            <a:r>
              <a:rPr sz="1050" spc="135" dirty="0">
                <a:latin typeface="Cambria"/>
                <a:cs typeface="Cambria"/>
              </a:rPr>
              <a:t> </a:t>
            </a:r>
            <a:r>
              <a:rPr sz="1050" spc="-25" dirty="0">
                <a:latin typeface="Cambria"/>
                <a:cs typeface="Cambria"/>
              </a:rPr>
              <a:t>and </a:t>
            </a:r>
            <a:r>
              <a:rPr sz="1050" dirty="0">
                <a:latin typeface="Cambria"/>
                <a:cs typeface="Cambria"/>
              </a:rPr>
              <a:t>limited</a:t>
            </a:r>
            <a:r>
              <a:rPr sz="1050" spc="16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by</a:t>
            </a:r>
            <a:r>
              <a:rPr sz="1050" spc="16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right</a:t>
            </a:r>
            <a:r>
              <a:rPr sz="1050" spc="165" dirty="0">
                <a:latin typeface="Cambria"/>
                <a:cs typeface="Cambria"/>
              </a:rPr>
              <a:t> </a:t>
            </a:r>
            <a:r>
              <a:rPr sz="1050" spc="-20" dirty="0">
                <a:latin typeface="Cambria"/>
                <a:cs typeface="Cambria"/>
              </a:rPr>
              <a:t>side </a:t>
            </a:r>
            <a:r>
              <a:rPr sz="1050" dirty="0">
                <a:latin typeface="Cambria"/>
                <a:cs typeface="Cambria"/>
              </a:rPr>
              <a:t>of</a:t>
            </a:r>
            <a:r>
              <a:rPr sz="1050" spc="9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the</a:t>
            </a:r>
            <a:r>
              <a:rPr sz="1050" spc="95" dirty="0">
                <a:latin typeface="Cambria"/>
                <a:cs typeface="Cambria"/>
              </a:rPr>
              <a:t> </a:t>
            </a:r>
            <a:r>
              <a:rPr sz="1050" spc="-20" dirty="0">
                <a:latin typeface="Cambria"/>
                <a:cs typeface="Cambria"/>
              </a:rPr>
              <a:t>heart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8855" y="2595803"/>
            <a:ext cx="2959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5" dirty="0">
                <a:latin typeface="Cambria"/>
                <a:cs typeface="Cambria"/>
              </a:rPr>
              <a:t>YES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31359" y="4132148"/>
            <a:ext cx="2349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90" dirty="0">
                <a:latin typeface="Cambria"/>
                <a:cs typeface="Cambria"/>
              </a:rPr>
              <a:t>NO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61101" y="3363976"/>
            <a:ext cx="2959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5" dirty="0">
                <a:latin typeface="Cambria"/>
                <a:cs typeface="Cambria"/>
              </a:rPr>
              <a:t>YES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5279" y="4108386"/>
            <a:ext cx="2349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90" dirty="0">
                <a:latin typeface="Cambria"/>
                <a:cs typeface="Cambria"/>
              </a:rPr>
              <a:t>NO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25666" y="3973753"/>
            <a:ext cx="1187450" cy="6584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240"/>
              </a:lnSpc>
              <a:spcBef>
                <a:spcPts val="155"/>
              </a:spcBef>
            </a:pPr>
            <a:r>
              <a:rPr sz="1050" spc="55" dirty="0">
                <a:latin typeface="Cambria"/>
                <a:cs typeface="Cambria"/>
              </a:rPr>
              <a:t>Yes,</a:t>
            </a:r>
            <a:r>
              <a:rPr sz="1050" spc="14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especially</a:t>
            </a:r>
            <a:r>
              <a:rPr sz="1050" spc="150" dirty="0">
                <a:latin typeface="Cambria"/>
                <a:cs typeface="Cambria"/>
              </a:rPr>
              <a:t> </a:t>
            </a:r>
            <a:r>
              <a:rPr sz="1050" spc="-25" dirty="0">
                <a:latin typeface="Cambria"/>
                <a:cs typeface="Cambria"/>
              </a:rPr>
              <a:t>if </a:t>
            </a:r>
            <a:r>
              <a:rPr sz="1050" dirty="0">
                <a:latin typeface="Cambria"/>
                <a:cs typeface="Cambria"/>
              </a:rPr>
              <a:t>large</a:t>
            </a:r>
            <a:r>
              <a:rPr sz="1050" spc="120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or</a:t>
            </a:r>
            <a:r>
              <a:rPr sz="1050" spc="125" dirty="0">
                <a:latin typeface="Cambria"/>
                <a:cs typeface="Cambria"/>
              </a:rPr>
              <a:t> </a:t>
            </a:r>
            <a:r>
              <a:rPr sz="1050" spc="-10" dirty="0">
                <a:latin typeface="Cambria"/>
                <a:cs typeface="Cambria"/>
              </a:rPr>
              <a:t>protruding </a:t>
            </a:r>
            <a:r>
              <a:rPr sz="1050" dirty="0">
                <a:latin typeface="Cambria"/>
                <a:cs typeface="Cambria"/>
              </a:rPr>
              <a:t>though</a:t>
            </a:r>
            <a:r>
              <a:rPr sz="1050" spc="195" dirty="0">
                <a:latin typeface="Cambria"/>
                <a:cs typeface="Cambria"/>
              </a:rPr>
              <a:t> </a:t>
            </a:r>
            <a:r>
              <a:rPr sz="1050" dirty="0">
                <a:latin typeface="Cambria"/>
                <a:cs typeface="Cambria"/>
              </a:rPr>
              <a:t>an</a:t>
            </a:r>
            <a:r>
              <a:rPr sz="1050" spc="200" dirty="0">
                <a:latin typeface="Cambria"/>
                <a:cs typeface="Cambria"/>
              </a:rPr>
              <a:t> </a:t>
            </a:r>
            <a:r>
              <a:rPr sz="1050" spc="-20" dirty="0">
                <a:latin typeface="Cambria"/>
                <a:cs typeface="Cambria"/>
              </a:rPr>
              <a:t>open </a:t>
            </a:r>
            <a:r>
              <a:rPr sz="1050" dirty="0">
                <a:latin typeface="Cambria"/>
                <a:cs typeface="Cambria"/>
              </a:rPr>
              <a:t>foramen</a:t>
            </a:r>
            <a:r>
              <a:rPr sz="1050" spc="204" dirty="0">
                <a:latin typeface="Cambria"/>
                <a:cs typeface="Cambria"/>
              </a:rPr>
              <a:t> </a:t>
            </a:r>
            <a:r>
              <a:rPr sz="1050" spc="-20" dirty="0">
                <a:latin typeface="Cambria"/>
                <a:cs typeface="Cambria"/>
              </a:rPr>
              <a:t>ovale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88833" y="5343791"/>
            <a:ext cx="76263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95" dirty="0">
                <a:latin typeface="Cambria"/>
                <a:cs typeface="Cambria"/>
              </a:rPr>
              <a:t>STRATEGY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22131" y="5057838"/>
            <a:ext cx="1573530" cy="74866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-635" algn="ctr">
              <a:lnSpc>
                <a:spcPts val="1420"/>
              </a:lnSpc>
              <a:spcBef>
                <a:spcPts val="160"/>
              </a:spcBef>
            </a:pPr>
            <a:r>
              <a:rPr sz="1200" b="1" spc="-10" dirty="0">
                <a:solidFill>
                  <a:srgbClr val="FFFFFF"/>
                </a:solidFill>
                <a:latin typeface="Cambria"/>
                <a:cs typeface="Cambria"/>
              </a:rPr>
              <a:t>Thrombolysis, </a:t>
            </a:r>
            <a:r>
              <a:rPr sz="1200" b="1" dirty="0">
                <a:solidFill>
                  <a:srgbClr val="FFFFFF"/>
                </a:solidFill>
                <a:latin typeface="Cambria"/>
                <a:cs typeface="Cambria"/>
              </a:rPr>
              <a:t>surgical</a:t>
            </a:r>
            <a:r>
              <a:rPr sz="1200" b="1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Cambria"/>
                <a:cs typeface="Cambria"/>
              </a:rPr>
              <a:t>or percutaneous</a:t>
            </a:r>
            <a:r>
              <a:rPr sz="1200" b="1" spc="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mbria"/>
                <a:cs typeface="Cambria"/>
              </a:rPr>
              <a:t>catheter embolectomy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98797" y="5066436"/>
            <a:ext cx="2121535" cy="754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4445" algn="ctr">
              <a:lnSpc>
                <a:spcPct val="99500"/>
              </a:lnSpc>
              <a:spcBef>
                <a:spcPts val="105"/>
              </a:spcBef>
            </a:pPr>
            <a:r>
              <a:rPr sz="1200" dirty="0">
                <a:latin typeface="Trebuchet MS"/>
                <a:cs typeface="Trebuchet MS"/>
              </a:rPr>
              <a:t>S</a:t>
            </a:r>
            <a:r>
              <a:rPr sz="1200" b="1" dirty="0">
                <a:latin typeface="Cambria"/>
                <a:cs typeface="Cambria"/>
              </a:rPr>
              <a:t>urgical</a:t>
            </a:r>
            <a:r>
              <a:rPr sz="1200" b="1" spc="-40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or</a:t>
            </a:r>
            <a:r>
              <a:rPr sz="1200" b="1" spc="-40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percutaneous catheter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embolectomy </a:t>
            </a:r>
            <a:r>
              <a:rPr sz="1200" b="1" spc="-30" dirty="0">
                <a:latin typeface="Cambria"/>
                <a:cs typeface="Cambria"/>
              </a:rPr>
              <a:t>(availability/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25" dirty="0">
                <a:latin typeface="Cambria"/>
                <a:cs typeface="Cambria"/>
              </a:rPr>
              <a:t>experience</a:t>
            </a:r>
            <a:r>
              <a:rPr sz="1200" b="1" spc="5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of </a:t>
            </a:r>
            <a:r>
              <a:rPr sz="1200" b="1" spc="-25" dirty="0">
                <a:latin typeface="Cambria"/>
                <a:cs typeface="Cambria"/>
              </a:rPr>
              <a:t>the </a:t>
            </a:r>
            <a:r>
              <a:rPr sz="1200" b="1" spc="-10" dirty="0">
                <a:latin typeface="Cambria"/>
                <a:cs typeface="Cambria"/>
              </a:rPr>
              <a:t>performer)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68008" y="5165852"/>
            <a:ext cx="929005" cy="38862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162560">
              <a:lnSpc>
                <a:spcPts val="1420"/>
              </a:lnSpc>
              <a:spcBef>
                <a:spcPts val="160"/>
              </a:spcBef>
            </a:pPr>
            <a:r>
              <a:rPr sz="1200" b="1" spc="-10" dirty="0">
                <a:latin typeface="Cambria"/>
                <a:cs typeface="Cambria"/>
              </a:rPr>
              <a:t>Surgical </a:t>
            </a:r>
            <a:r>
              <a:rPr sz="1200" b="1" spc="-45" dirty="0">
                <a:latin typeface="Cambria"/>
                <a:cs typeface="Cambria"/>
              </a:rPr>
              <a:t>embolectomy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62225" y="6003391"/>
            <a:ext cx="4225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mbria"/>
                <a:cs typeface="Cambria"/>
              </a:rPr>
              <a:t>Intravenous</a:t>
            </a:r>
            <a:r>
              <a:rPr sz="1200" b="1" spc="20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UFH,</a:t>
            </a:r>
            <a:r>
              <a:rPr sz="1200" b="1" spc="2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BP</a:t>
            </a:r>
            <a:r>
              <a:rPr sz="1200" b="1" spc="20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stabilization,</a:t>
            </a:r>
            <a:r>
              <a:rPr sz="1200" b="1" spc="25" dirty="0">
                <a:latin typeface="Cambria"/>
                <a:cs typeface="Cambria"/>
              </a:rPr>
              <a:t> </a:t>
            </a:r>
            <a:r>
              <a:rPr sz="1200" b="1" spc="-35" dirty="0">
                <a:latin typeface="Cambria"/>
                <a:cs typeface="Cambria"/>
              </a:rPr>
              <a:t>correction</a:t>
            </a:r>
            <a:r>
              <a:rPr sz="1200" b="1" spc="20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of</a:t>
            </a:r>
            <a:r>
              <a:rPr sz="1200" b="1" spc="20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hypoxemya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1180</Words>
  <Application>Microsoft Office PowerPoint</Application>
  <PresentationFormat>Экран (4:3)</PresentationFormat>
  <Paragraphs>278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Calibri</vt:lpstr>
      <vt:lpstr>Cambria</vt:lpstr>
      <vt:lpstr>Candara</vt:lpstr>
      <vt:lpstr>Gabriola</vt:lpstr>
      <vt:lpstr>Segoe UI Symbol</vt:lpstr>
      <vt:lpstr>Tahoma</vt:lpstr>
      <vt:lpstr>Times New Roman</vt:lpstr>
      <vt:lpstr>Trebuchet MS</vt:lpstr>
      <vt:lpstr>Verdana</vt:lpstr>
      <vt:lpstr>Office Theme</vt:lpstr>
      <vt:lpstr>Odesa national medical university</vt:lpstr>
      <vt:lpstr>Презентация PowerPoint</vt:lpstr>
      <vt:lpstr>Anamnesis vitae</vt:lpstr>
      <vt:lpstr>Презентация PowerPoint</vt:lpstr>
      <vt:lpstr>Презентация PowerPoint</vt:lpstr>
      <vt:lpstr>Laboratory indicators</vt:lpstr>
      <vt:lpstr>Презентация PowerPoint</vt:lpstr>
      <vt:lpstr>ЕCG</vt:lpstr>
      <vt:lpstr>Презентация PowerPoint</vt:lpstr>
      <vt:lpstr>Презентация PowerPoint</vt:lpstr>
      <vt:lpstr>ACUTE PULMONARY EMBOLISM: DIAGNOSTIC</vt:lpstr>
      <vt:lpstr>Презентация PowerPoint</vt:lpstr>
      <vt:lpstr>Презентация PowerPoint</vt:lpstr>
      <vt:lpstr>CT of lungs/chest cavity</vt:lpstr>
      <vt:lpstr>Презентация PowerPoint</vt:lpstr>
      <vt:lpstr>Diagnosis:</vt:lpstr>
      <vt:lpstr>PESI SCALE</vt:lpstr>
      <vt:lpstr>Презентация PowerPoint</vt:lpstr>
      <vt:lpstr>Презентация PowerPoint</vt:lpstr>
      <vt:lpstr>Презентация PowerPoint</vt:lpstr>
      <vt:lpstr>Algorythm of management of unstable patients with confirmed high-risk pulmonary embolism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курації пацієнта з підозрою на гострий перикардит та/чи тампонадою серця</dc:title>
  <dc:creator>e130871pmm</dc:creator>
  <cp:lastModifiedBy>LENOVO</cp:lastModifiedBy>
  <cp:revision>2</cp:revision>
  <dcterms:created xsi:type="dcterms:W3CDTF">2023-09-04T17:29:27Z</dcterms:created>
  <dcterms:modified xsi:type="dcterms:W3CDTF">2023-11-28T08:30:36Z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2023-09-03T00:00:00Z</vt:filetime>
  </property>
  <property fmtid="{D5CDD505-2E9C-101B-9397-08002B2CF9AE}" pid="3" name="Creator">
    <vt:lpwstr>Acrobat PDFMaker 23 для PowerPoint</vt:lpwstr>
  </property>
  <property fmtid="{D5CDD505-2E9C-101B-9397-08002B2CF9AE}" pid="4" name="ICV">
    <vt:lpwstr>5B489AEA774049CF807CB73B27AF869A</vt:lpwstr>
  </property>
  <property fmtid="{D5CDD505-2E9C-101B-9397-08002B2CF9AE}" pid="5" name="KSOProductBuildVer">
    <vt:lpwstr>1049-11.2.0.11219</vt:lpwstr>
  </property>
  <property fmtid="{D5CDD505-2E9C-101B-9397-08002B2CF9AE}" pid="6" name="LastSaved">
    <vt:filetime>2023-09-04T00:00:00Z</vt:filetime>
  </property>
  <property fmtid="{D5CDD505-2E9C-101B-9397-08002B2CF9AE}" pid="7" name="Producer">
    <vt:lpwstr>Adobe PDF Library 23.3.20</vt:lpwstr>
  </property>
</Properties>
</file>