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3" r:id="rId27"/>
    <p:sldId id="312" r:id="rId28"/>
    <p:sldId id="314" r:id="rId29"/>
    <p:sldId id="315" r:id="rId30"/>
    <p:sldId id="316" r:id="rId31"/>
    <p:sldId id="317" r:id="rId32"/>
    <p:sldId id="319" r:id="rId33"/>
    <p:sldId id="318" r:id="rId34"/>
    <p:sldId id="320" r:id="rId35"/>
    <p:sldId id="321" r:id="rId36"/>
    <p:sldId id="322" r:id="rId37"/>
    <p:sldId id="323" r:id="rId38"/>
    <p:sldId id="324" r:id="rId39"/>
    <p:sldId id="325" r:id="rId40"/>
    <p:sldId id="326" r:id="rId41"/>
    <p:sldId id="273" r:id="rId42"/>
    <p:sldId id="274" r:id="rId43"/>
    <p:sldId id="275" r:id="rId44"/>
    <p:sldId id="276" r:id="rId45"/>
    <p:sldId id="279" r:id="rId46"/>
    <p:sldId id="280" r:id="rId47"/>
    <p:sldId id="281" r:id="rId48"/>
    <p:sldId id="282" r:id="rId49"/>
    <p:sldId id="283" r:id="rId50"/>
    <p:sldId id="284" r:id="rId51"/>
    <p:sldId id="285" r:id="rId52"/>
    <p:sldId id="286" r:id="rId53"/>
    <p:sldId id="287" r:id="rId54"/>
    <p:sldId id="288" r:id="rId55"/>
    <p:sldId id="289" r:id="rId56"/>
    <p:sldId id="290" r:id="rId57"/>
    <p:sldId id="291" r:id="rId58"/>
    <p:sldId id="292" r:id="rId59"/>
    <p:sldId id="293" r:id="rId60"/>
    <p:sldId id="294" r:id="rId61"/>
    <p:sldId id="295" r:id="rId62"/>
    <p:sldId id="296" r:id="rId63"/>
    <p:sldId id="297" r:id="rId64"/>
    <p:sldId id="328" r:id="rId65"/>
    <p:sldId id="329" r:id="rId66"/>
    <p:sldId id="330" r:id="rId67"/>
    <p:sldId id="331" r:id="rId68"/>
    <p:sldId id="332" r:id="rId69"/>
    <p:sldId id="333" r:id="rId70"/>
    <p:sldId id="334" r:id="rId71"/>
    <p:sldId id="335" r:id="rId72"/>
    <p:sldId id="336" r:id="rId73"/>
    <p:sldId id="337" r:id="rId74"/>
    <p:sldId id="338" r:id="rId75"/>
    <p:sldId id="339" r:id="rId76"/>
    <p:sldId id="340" r:id="rId77"/>
    <p:sldId id="341" r:id="rId78"/>
    <p:sldId id="342" r:id="rId79"/>
    <p:sldId id="343" r:id="rId80"/>
    <p:sldId id="327" r:id="rId81"/>
    <p:sldId id="298" r:id="rId82"/>
    <p:sldId id="299" r:id="rId83"/>
    <p:sldId id="300" r:id="rId84"/>
    <p:sldId id="301" r:id="rId85"/>
    <p:sldId id="302" r:id="rId8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30.08.2023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102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30.08.2023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329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30.08.2023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1215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30.08.2023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0679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30.08.2023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1617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30.08.2023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4087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30.08.2023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33695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30.08.2023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731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CE583910-E522-44CD-8928-3814468B9491}" type="datetimeFigureOut">
              <a:rPr lang="ru-UA" smtClean="0"/>
              <a:t>30.08.2023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503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30.08.2023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825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30.08.2023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487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83910-E522-44CD-8928-3814468B9491}" type="datetimeFigureOut">
              <a:rPr lang="ru-UA" smtClean="0"/>
              <a:t>30.08.2023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542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BAF607-70D0-40C3-B3FB-A48C40B7D2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Cardiac Rhythm and Conduct Abnormalities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A75F1C2-90A5-4896-A9B5-F11B1B1BBE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40213"/>
            <a:ext cx="9144000" cy="1655762"/>
          </a:xfrm>
        </p:spPr>
        <p:txBody>
          <a:bodyPr/>
          <a:lstStyle/>
          <a:p>
            <a:pPr algn="r"/>
            <a:r>
              <a:rPr lang="en-US" dirty="0"/>
              <a:t>Lecturer:</a:t>
            </a:r>
          </a:p>
          <a:p>
            <a:pPr algn="r"/>
            <a:r>
              <a:rPr lang="en-US" dirty="0"/>
              <a:t>Kholopov Leonid </a:t>
            </a:r>
            <a:r>
              <a:rPr lang="en-US" dirty="0" err="1"/>
              <a:t>Semenovich</a:t>
            </a:r>
            <a:endParaRPr lang="en-US" dirty="0"/>
          </a:p>
          <a:p>
            <a:pPr algn="r"/>
            <a:r>
              <a:rPr lang="en-US" dirty="0"/>
              <a:t>MD, PhD, Associate professor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566827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ANALYZING AN ECG RHYTHM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824" y="2015732"/>
            <a:ext cx="7226176" cy="4037749"/>
          </a:xfrm>
        </p:spPr>
        <p:txBody>
          <a:bodyPr/>
          <a:lstStyle/>
          <a:p>
            <a:r>
              <a:rPr lang="en-US" b="1" dirty="0"/>
              <a:t>Rate</a:t>
            </a:r>
          </a:p>
          <a:p>
            <a:r>
              <a:rPr lang="en-US" dirty="0"/>
              <a:t>The bpm is commonly the ventricular rate. </a:t>
            </a:r>
          </a:p>
          <a:p>
            <a:r>
              <a:rPr lang="en-US" dirty="0"/>
              <a:t>If atrial and ventricular rates differ, as in a third-degree block, measure both rates. </a:t>
            </a:r>
          </a:p>
          <a:p>
            <a:r>
              <a:rPr lang="en-US" dirty="0"/>
              <a:t>Normal: 60–100 bpm </a:t>
            </a:r>
          </a:p>
          <a:p>
            <a:r>
              <a:rPr lang="en-US" dirty="0"/>
              <a:t>Slow (bradycardia): &lt;60 bpm </a:t>
            </a:r>
          </a:p>
          <a:p>
            <a:r>
              <a:rPr lang="en-US" dirty="0"/>
              <a:t>Fast (tachycardia): &gt;100 bpm</a:t>
            </a:r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76" y="1423169"/>
            <a:ext cx="4826248" cy="46357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4D704F-CF2E-43BD-93FE-D311C69B9B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7337" y="4378263"/>
            <a:ext cx="3645087" cy="240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383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ANALYZING AN ECG RHYTHM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824" y="2015732"/>
            <a:ext cx="7226176" cy="4037749"/>
          </a:xfrm>
        </p:spPr>
        <p:txBody>
          <a:bodyPr/>
          <a:lstStyle/>
          <a:p>
            <a:r>
              <a:rPr lang="en-US" b="1" dirty="0"/>
              <a:t>Regularity</a:t>
            </a:r>
          </a:p>
          <a:p>
            <a:r>
              <a:rPr lang="en-US" dirty="0"/>
              <a:t>Measure R-R intervals and P-P intervals. </a:t>
            </a:r>
          </a:p>
          <a:p>
            <a:r>
              <a:rPr lang="en-US" dirty="0"/>
              <a:t>Regular: Consistent intervals </a:t>
            </a:r>
          </a:p>
          <a:p>
            <a:r>
              <a:rPr lang="en-US" dirty="0"/>
              <a:t>Regularly irregular: Repeating pattern </a:t>
            </a:r>
          </a:p>
          <a:p>
            <a:r>
              <a:rPr lang="en-US" dirty="0"/>
              <a:t>Irregular: No pattern</a:t>
            </a:r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76" y="1375544"/>
            <a:ext cx="4826248" cy="46357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CAA0B2-32BB-4055-B4DF-83B696529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868" y="4480344"/>
            <a:ext cx="8026813" cy="21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535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ANALYZING AN ECG RHYTHM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9774" y="1389169"/>
            <a:ext cx="7226176" cy="4635737"/>
          </a:xfrm>
        </p:spPr>
        <p:txBody>
          <a:bodyPr/>
          <a:lstStyle/>
          <a:p>
            <a:r>
              <a:rPr lang="en-US" b="1" dirty="0"/>
              <a:t>P waves</a:t>
            </a:r>
          </a:p>
          <a:p>
            <a:r>
              <a:rPr lang="en-US" dirty="0"/>
              <a:t>If present: Same in size, shape, position? </a:t>
            </a:r>
          </a:p>
          <a:p>
            <a:r>
              <a:rPr lang="en-US" dirty="0"/>
              <a:t>Does each QRS have a P wave? </a:t>
            </a:r>
          </a:p>
          <a:p>
            <a:r>
              <a:rPr lang="en-US" dirty="0"/>
              <a:t>Normal: Upright (positive) and uniform </a:t>
            </a:r>
          </a:p>
          <a:p>
            <a:r>
              <a:rPr lang="en-US" dirty="0"/>
              <a:t>Inverted: Negative </a:t>
            </a:r>
          </a:p>
          <a:p>
            <a:r>
              <a:rPr lang="en-US" dirty="0"/>
              <a:t>Notched: P’ </a:t>
            </a:r>
          </a:p>
          <a:p>
            <a:r>
              <a:rPr lang="en-US" dirty="0"/>
              <a:t>None: Rhythm is junctional or ventricular</a:t>
            </a:r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76" y="1375544"/>
            <a:ext cx="4826248" cy="46357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CAA0B2-32BB-4055-B4DF-83B696529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868" y="5080419"/>
            <a:ext cx="8026813" cy="21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629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19"/>
            <a:ext cx="9603275" cy="1430235"/>
          </a:xfrm>
        </p:spPr>
        <p:txBody>
          <a:bodyPr/>
          <a:lstStyle/>
          <a:p>
            <a:pPr algn="ctr"/>
            <a:r>
              <a:rPr lang="en-US" dirty="0"/>
              <a:t>ANALYZING AN ECG RHYTHM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9774" y="2152650"/>
            <a:ext cx="7226176" cy="3872256"/>
          </a:xfrm>
        </p:spPr>
        <p:txBody>
          <a:bodyPr/>
          <a:lstStyle/>
          <a:p>
            <a:r>
              <a:rPr lang="en-US" b="1" dirty="0"/>
              <a:t>PR interval</a:t>
            </a:r>
          </a:p>
          <a:p>
            <a:r>
              <a:rPr lang="en-US" dirty="0"/>
              <a:t>Constant: Intervals are the same. </a:t>
            </a:r>
          </a:p>
          <a:p>
            <a:r>
              <a:rPr lang="en-US" dirty="0"/>
              <a:t>Variable: Intervals differ. </a:t>
            </a:r>
          </a:p>
          <a:p>
            <a:r>
              <a:rPr lang="en-US" dirty="0"/>
              <a:t>Normal: 0.12–0.20 sec and constant</a:t>
            </a:r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76" y="1280294"/>
            <a:ext cx="4826248" cy="46357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CAA0B2-32BB-4055-B4DF-83B696529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868" y="4575594"/>
            <a:ext cx="8026813" cy="21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854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19"/>
            <a:ext cx="9603275" cy="1430235"/>
          </a:xfrm>
        </p:spPr>
        <p:txBody>
          <a:bodyPr/>
          <a:lstStyle/>
          <a:p>
            <a:pPr algn="ctr"/>
            <a:r>
              <a:rPr lang="en-US" dirty="0"/>
              <a:t>ANALYZING AN ECG RHYTHM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9774" y="2152650"/>
            <a:ext cx="7226176" cy="3872256"/>
          </a:xfrm>
        </p:spPr>
        <p:txBody>
          <a:bodyPr/>
          <a:lstStyle/>
          <a:p>
            <a:r>
              <a:rPr lang="en-US" b="1" dirty="0"/>
              <a:t>QRS interval</a:t>
            </a:r>
          </a:p>
          <a:p>
            <a:r>
              <a:rPr lang="en-US" dirty="0"/>
              <a:t>Normal: 0.06–0.10 sec </a:t>
            </a:r>
          </a:p>
          <a:p>
            <a:r>
              <a:rPr lang="en-US" dirty="0"/>
              <a:t>Wide: &gt;0.10 sec </a:t>
            </a:r>
          </a:p>
          <a:p>
            <a:r>
              <a:rPr lang="en-US" dirty="0"/>
              <a:t>None: Absent </a:t>
            </a:r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76" y="1280294"/>
            <a:ext cx="4826248" cy="46357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CAA0B2-32BB-4055-B4DF-83B696529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868" y="4575594"/>
            <a:ext cx="8026813" cy="21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01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19"/>
            <a:ext cx="9603275" cy="1430235"/>
          </a:xfrm>
        </p:spPr>
        <p:txBody>
          <a:bodyPr/>
          <a:lstStyle/>
          <a:p>
            <a:pPr algn="ctr"/>
            <a:r>
              <a:rPr lang="en-US" dirty="0"/>
              <a:t>ANALYZING AN ECG RHYTHM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9774" y="2152650"/>
            <a:ext cx="5962650" cy="3872256"/>
          </a:xfrm>
        </p:spPr>
        <p:txBody>
          <a:bodyPr/>
          <a:lstStyle/>
          <a:p>
            <a:r>
              <a:rPr lang="en-US" b="1" dirty="0"/>
              <a:t>QT interval</a:t>
            </a:r>
          </a:p>
          <a:p>
            <a:r>
              <a:rPr lang="en-US" dirty="0"/>
              <a:t>Beginning of QRS to end of T wave </a:t>
            </a:r>
          </a:p>
          <a:p>
            <a:r>
              <a:rPr lang="en-US" dirty="0"/>
              <a:t>Varies with HR. </a:t>
            </a:r>
          </a:p>
          <a:p>
            <a:r>
              <a:rPr lang="en-US" dirty="0"/>
              <a:t>Normal: Less than half the R-R interval</a:t>
            </a:r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76" y="1280294"/>
            <a:ext cx="4826248" cy="46357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CAA0B2-32BB-4055-B4DF-83B696529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868" y="4575594"/>
            <a:ext cx="8026813" cy="21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99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19"/>
            <a:ext cx="9603275" cy="1430235"/>
          </a:xfrm>
        </p:spPr>
        <p:txBody>
          <a:bodyPr/>
          <a:lstStyle/>
          <a:p>
            <a:pPr algn="ctr"/>
            <a:r>
              <a:rPr lang="en-US" dirty="0"/>
              <a:t>ANALYZING AN ECG RHYTHM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9774" y="2152650"/>
            <a:ext cx="5962650" cy="3872256"/>
          </a:xfrm>
        </p:spPr>
        <p:txBody>
          <a:bodyPr/>
          <a:lstStyle/>
          <a:p>
            <a:r>
              <a:rPr lang="en-US" b="1" dirty="0"/>
              <a:t>Dropped beats</a:t>
            </a:r>
          </a:p>
          <a:p>
            <a:r>
              <a:rPr lang="sv-SE" dirty="0"/>
              <a:t>Occur in AV blocks. </a:t>
            </a:r>
          </a:p>
          <a:p>
            <a:r>
              <a:rPr lang="sv-SE" dirty="0"/>
              <a:t>Occur in sinus arrest.</a:t>
            </a:r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76" y="1280294"/>
            <a:ext cx="4826248" cy="46357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DD9DB2-8514-45D6-A29B-DFE0CD358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5611" y="4575594"/>
            <a:ext cx="8026813" cy="21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659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19"/>
            <a:ext cx="9603275" cy="1430235"/>
          </a:xfrm>
        </p:spPr>
        <p:txBody>
          <a:bodyPr/>
          <a:lstStyle/>
          <a:p>
            <a:pPr algn="ctr"/>
            <a:r>
              <a:rPr lang="en-US" dirty="0"/>
              <a:t>ANALYZING AN ECG RHYTHM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9774" y="1971675"/>
            <a:ext cx="5962650" cy="3872256"/>
          </a:xfrm>
        </p:spPr>
        <p:txBody>
          <a:bodyPr/>
          <a:lstStyle/>
          <a:p>
            <a:r>
              <a:rPr lang="en-US" b="1" dirty="0"/>
              <a:t>Pause</a:t>
            </a:r>
          </a:p>
          <a:p>
            <a:r>
              <a:rPr lang="en-US" dirty="0"/>
              <a:t>Compensatory: Complete pause following a premature atrial, junctional, or ventricular contraction (PAC, PJC, or PVC) </a:t>
            </a:r>
          </a:p>
          <a:p>
            <a:r>
              <a:rPr lang="en-US" dirty="0" err="1"/>
              <a:t>Noncompensatory</a:t>
            </a:r>
            <a:r>
              <a:rPr lang="en-US" dirty="0"/>
              <a:t>: Incomplete pause following a PAC, PJC, or PVC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76" y="1280294"/>
            <a:ext cx="4826248" cy="46357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DD9DB2-8514-45D6-A29B-DFE0CD358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5611" y="4575594"/>
            <a:ext cx="8026813" cy="21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516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19"/>
            <a:ext cx="9603275" cy="1430235"/>
          </a:xfrm>
        </p:spPr>
        <p:txBody>
          <a:bodyPr/>
          <a:lstStyle/>
          <a:p>
            <a:pPr algn="ctr"/>
            <a:r>
              <a:rPr lang="en-US" dirty="0"/>
              <a:t>ANALYZING AN ECG RHYTHM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1125" y="1362075"/>
            <a:ext cx="6861299" cy="4152900"/>
          </a:xfrm>
        </p:spPr>
        <p:txBody>
          <a:bodyPr>
            <a:normAutofit/>
          </a:bodyPr>
          <a:lstStyle/>
          <a:p>
            <a:r>
              <a:rPr lang="en-US" b="1" dirty="0"/>
              <a:t>QRS Complex grouping</a:t>
            </a:r>
          </a:p>
          <a:p>
            <a:r>
              <a:rPr lang="en-US" dirty="0"/>
              <a:t>Bigeminy: Repeating pattern of normal complex followed by a premature complex </a:t>
            </a:r>
          </a:p>
          <a:p>
            <a:r>
              <a:rPr lang="en-US" dirty="0"/>
              <a:t>Trigeminy: Repeating pattern of 2 normal complexes followed by a premature complex </a:t>
            </a:r>
          </a:p>
          <a:p>
            <a:r>
              <a:rPr lang="en-US" dirty="0"/>
              <a:t>Quadrigeminy: Repeating pattern of three normal complexes followed by a premature complex </a:t>
            </a:r>
          </a:p>
          <a:p>
            <a:r>
              <a:rPr lang="en-US" dirty="0"/>
              <a:t>Couplets: 2 consecutive premature complexes </a:t>
            </a:r>
          </a:p>
          <a:p>
            <a:r>
              <a:rPr lang="en-US" dirty="0"/>
              <a:t>Triplets: 3 consecutive premature complexes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76" y="1280294"/>
            <a:ext cx="4826248" cy="46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771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NORMAL SINUS RHYTHM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58" y="3526969"/>
            <a:ext cx="4713514" cy="2558145"/>
          </a:xfrm>
        </p:spPr>
        <p:txBody>
          <a:bodyPr>
            <a:normAutofit/>
          </a:bodyPr>
          <a:lstStyle/>
          <a:p>
            <a:r>
              <a:rPr lang="en-US" dirty="0"/>
              <a:t>Rate: Normal (60–100 bpm) </a:t>
            </a:r>
          </a:p>
          <a:p>
            <a:r>
              <a:rPr lang="en-US" dirty="0"/>
              <a:t>Rhythm: Regular </a:t>
            </a:r>
          </a:p>
          <a:p>
            <a:r>
              <a:rPr lang="en-US" dirty="0"/>
              <a:t>P Waves: Normal (upright and uniform) </a:t>
            </a:r>
          </a:p>
          <a:p>
            <a:r>
              <a:rPr lang="en-US" dirty="0"/>
              <a:t>PR Interval: Normal (0.12–0.20 sec) 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C23D3B-8D58-45B7-9219-6F0F774E3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50" y="1083245"/>
            <a:ext cx="9026820" cy="244372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467271" y="3882712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 normal ECG does not exclude heart disease.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This rhythm is generated by the sinus node and its rate is within normal limits (60–100 bpm).</a:t>
            </a:r>
          </a:p>
        </p:txBody>
      </p:sp>
    </p:spTree>
    <p:extLst>
      <p:ext uri="{BB962C8B-B14F-4D97-AF65-F5344CB8AC3E}">
        <p14:creationId xmlns:p14="http://schemas.microsoft.com/office/powerpoint/2010/main" val="4118545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SINUS BRADYCARDIA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58" y="3526969"/>
            <a:ext cx="4713514" cy="2558145"/>
          </a:xfrm>
        </p:spPr>
        <p:txBody>
          <a:bodyPr>
            <a:normAutofit/>
          </a:bodyPr>
          <a:lstStyle/>
          <a:p>
            <a:r>
              <a:rPr lang="en-US" dirty="0"/>
              <a:t>Rate: Slow (&lt;60 bpm)</a:t>
            </a:r>
          </a:p>
          <a:p>
            <a:r>
              <a:rPr lang="en-US" dirty="0"/>
              <a:t>Rhythm: Regular </a:t>
            </a:r>
          </a:p>
          <a:p>
            <a:r>
              <a:rPr lang="en-US" dirty="0"/>
              <a:t>P Waves: Normal (upright and uniform) </a:t>
            </a:r>
          </a:p>
          <a:p>
            <a:r>
              <a:rPr lang="en-US" dirty="0"/>
              <a:t>PR Interval: Normal (0.12–0.20 sec) 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467270" y="3599683"/>
            <a:ext cx="65396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SA node discharges more slowly than in NSR.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Sinus bradycardia is normal in athletes and during sleep. In acute MI, it may be protective and beneficial or the slow rate may compromise cardiac output.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Certain medications, such as beta blockers, may also cause sinus bradycardia.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115D9F-9587-4CAD-8DE7-A3D8EF291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50" y="923941"/>
            <a:ext cx="9050879" cy="248215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8F94932-E5F0-4E02-9B1F-32691FDE49F2}"/>
              </a:ext>
            </a:extLst>
          </p:cNvPr>
          <p:cNvSpPr/>
          <p:nvPr/>
        </p:nvSpPr>
        <p:spPr>
          <a:xfrm>
            <a:off x="10329183" y="156739"/>
            <a:ext cx="1958067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Sinoatrial Node</a:t>
            </a:r>
          </a:p>
          <a:p>
            <a:r>
              <a:rPr lang="en-US" dirty="0"/>
              <a:t>Arrhythmias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169882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SINUS TACHYCARDIA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58" y="3526969"/>
            <a:ext cx="4713514" cy="2558145"/>
          </a:xfrm>
        </p:spPr>
        <p:txBody>
          <a:bodyPr>
            <a:normAutofit/>
          </a:bodyPr>
          <a:lstStyle/>
          <a:p>
            <a:r>
              <a:rPr lang="en-US" dirty="0"/>
              <a:t>Rate: Fast (&gt;100 bpm)</a:t>
            </a:r>
          </a:p>
          <a:p>
            <a:r>
              <a:rPr lang="en-US" dirty="0"/>
              <a:t>Rhythm: Regular </a:t>
            </a:r>
          </a:p>
          <a:p>
            <a:r>
              <a:rPr lang="en-US" dirty="0"/>
              <a:t>P Waves: Normal (upright and uniform) </a:t>
            </a:r>
          </a:p>
          <a:p>
            <a:r>
              <a:rPr lang="en-US" dirty="0"/>
              <a:t>PR Interval: Normal (0.12–0.20 sec) 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467270" y="3599683"/>
            <a:ext cx="65396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SA node discharges more frequently than in NSR.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Sinus tachycardia may be caused by exercise, anxiety, fever, hypoxemia, hypovolemia, or cardiac failure.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217CA6-0D90-4FEE-B673-BF485DE19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50" y="914569"/>
            <a:ext cx="9150048" cy="249152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E730FD9-AA8B-4AAD-8A87-21A72C55E67B}"/>
              </a:ext>
            </a:extLst>
          </p:cNvPr>
          <p:cNvSpPr/>
          <p:nvPr/>
        </p:nvSpPr>
        <p:spPr>
          <a:xfrm>
            <a:off x="10329183" y="156739"/>
            <a:ext cx="1958067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Sinoatrial Node</a:t>
            </a:r>
          </a:p>
          <a:p>
            <a:r>
              <a:rPr lang="en-US" dirty="0"/>
              <a:t>Arrhythmias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997960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SINUS ARRHYTHMIA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385451"/>
            <a:ext cx="8316686" cy="281940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Rate: Usually normal (60–100 bpm); frequently increases with inspiration and decreases with expiration; may be &lt;60 bpm</a:t>
            </a:r>
          </a:p>
          <a:p>
            <a:r>
              <a:rPr lang="en-US" dirty="0"/>
              <a:t>Rhythm: Irregular; varies with respiration; increases with inspiration; difference between shortest R-R and longest R-R intervals is &gt;0.12 sec </a:t>
            </a:r>
          </a:p>
          <a:p>
            <a:r>
              <a:rPr lang="en-US" dirty="0"/>
              <a:t>P Waves: Normal (upright and uniform) </a:t>
            </a:r>
          </a:p>
          <a:p>
            <a:r>
              <a:rPr lang="en-US" dirty="0"/>
              <a:t>PR Interval: Normal (0.12–0.20 sec) 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8131629" y="3599683"/>
            <a:ext cx="38753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SA node discharges irregularly.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R-R interval is irregular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pacing rate of the SA node varies with respiration, especially in children and elderly people.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126DE7-102D-49AB-930A-FFBA607D3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341" y="892798"/>
            <a:ext cx="9196062" cy="25133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267C257-FF22-43A5-A64B-B300EC916DB2}"/>
              </a:ext>
            </a:extLst>
          </p:cNvPr>
          <p:cNvSpPr/>
          <p:nvPr/>
        </p:nvSpPr>
        <p:spPr>
          <a:xfrm>
            <a:off x="10329183" y="156739"/>
            <a:ext cx="1958067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Sinoatrial Node</a:t>
            </a:r>
          </a:p>
          <a:p>
            <a:r>
              <a:rPr lang="en-US" dirty="0"/>
              <a:t>Arrhythmias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686807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SINUS PAUSE (SINUS ARREST)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385451"/>
            <a:ext cx="5355770" cy="281940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Rate: Normal to slow; determined by duration and frequency of sinus pause (arrest)</a:t>
            </a:r>
          </a:p>
          <a:p>
            <a:r>
              <a:rPr lang="en-US" dirty="0"/>
              <a:t>Rhythm: Irregular whenever a pause (arrest) occurs </a:t>
            </a:r>
          </a:p>
          <a:p>
            <a:r>
              <a:rPr lang="en-US" dirty="0"/>
              <a:t>P Waves: Normal (upright and uniform) except in areas of pause (arrest) </a:t>
            </a:r>
          </a:p>
          <a:p>
            <a:r>
              <a:rPr lang="en-US" dirty="0"/>
              <a:t>PR Interval: Normal (0.12–0.20 sec) 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279571" y="3599683"/>
            <a:ext cx="672737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SA node fails to discharge and then resumes.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Electrical activity resumes either when the SA node resets itself or when a lower latent pacemaker begins to discharge.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pause (arrest) time interval is not a multiple of the normal P-P interval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Cardiac output may decrease, causing syncope or dizziness.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522DE1-9D7C-4D5D-8F8E-B1E87672B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041" y="862715"/>
            <a:ext cx="9190437" cy="2472111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56739"/>
            <a:ext cx="1958067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Sinoatrial Node</a:t>
            </a:r>
          </a:p>
          <a:p>
            <a:r>
              <a:rPr lang="en-US" dirty="0"/>
              <a:t>Arrhythmias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495180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SINUS PAUSE (SINUS ARREST)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385451"/>
            <a:ext cx="5355770" cy="281940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Rate: Normal to slow; determined by duration and frequency of sinus pause (arrest)</a:t>
            </a:r>
          </a:p>
          <a:p>
            <a:r>
              <a:rPr lang="en-US" dirty="0"/>
              <a:t>Rhythm: Irregular whenever a pause (arrest) occurs </a:t>
            </a:r>
          </a:p>
          <a:p>
            <a:r>
              <a:rPr lang="en-US" dirty="0"/>
              <a:t>P Waves: Normal (upright and uniform) except in areas of pause (arrest) </a:t>
            </a:r>
          </a:p>
          <a:p>
            <a:r>
              <a:rPr lang="en-US" dirty="0"/>
              <a:t>PR Interval: Normal (0.12–0.20 sec) 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279571" y="3599683"/>
            <a:ext cx="672737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SA node fails to discharge and then resumes.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Electrical activity resumes either when the SA node resets itself or when a lower latent pacemaker begins to discharge.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pause (arrest) time interval is not a multiple of the normal P-P interval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Cardiac output may decrease, causing syncope or dizziness.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522DE1-9D7C-4D5D-8F8E-B1E87672B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041" y="862715"/>
            <a:ext cx="9190437" cy="2472111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Atrial Arrhythmias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099909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SINOATRIAL (SA) BLOCK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385451"/>
            <a:ext cx="5355770" cy="281940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Rate: Normal to slow; determined by duration and frequency of SA block </a:t>
            </a:r>
          </a:p>
          <a:p>
            <a:r>
              <a:rPr lang="en-US" dirty="0"/>
              <a:t>Rhythm: Irregular whenever an SA block occurs</a:t>
            </a:r>
          </a:p>
          <a:p>
            <a:r>
              <a:rPr lang="en-US" dirty="0"/>
              <a:t>P Waves: Normal (upright and uniform) except in areas of dropped beats</a:t>
            </a:r>
          </a:p>
          <a:p>
            <a:r>
              <a:rPr lang="en-US" dirty="0"/>
              <a:t>PR Interval: Normal (0.12–0.20 sec)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279571" y="3599683"/>
            <a:ext cx="67273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block occurs in some multiple of the P-P interval.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After the dropped beat, cycles continue on time.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Cardiac output may decrease, causing syncope or dizziness.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Atrial Arrhythmias</a:t>
            </a:r>
            <a:endParaRPr lang="ru-UA" sz="2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8F673F-371D-42E4-8449-393CB80C1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25" y="857661"/>
            <a:ext cx="9530767" cy="261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631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385451"/>
            <a:ext cx="5355770" cy="2819402"/>
          </a:xfrm>
        </p:spPr>
        <p:txBody>
          <a:bodyPr>
            <a:normAutofit/>
          </a:bodyPr>
          <a:lstStyle/>
          <a:p>
            <a:r>
              <a:rPr lang="en-US" dirty="0"/>
              <a:t>Rate: Normal (60–100 bpm)</a:t>
            </a:r>
          </a:p>
          <a:p>
            <a:r>
              <a:rPr lang="en-US" dirty="0"/>
              <a:t>Rhythm: Irregular</a:t>
            </a:r>
          </a:p>
          <a:p>
            <a:r>
              <a:rPr lang="en-US" dirty="0"/>
              <a:t>P Waves: At least three different forms, determined by focus in atria</a:t>
            </a:r>
          </a:p>
          <a:p>
            <a:r>
              <a:rPr lang="en-US" dirty="0"/>
              <a:t>PR Interval:  Variable; determined by focus 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279571" y="3599683"/>
            <a:ext cx="672737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pacemaker site transfers from the SA node to other latent pacemaker sites in the atria and the AV junction and then moves back to the SA node.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Wandering atrial pacemaker may occur in normal hearts as a result of fluctuations in vagal tone. It may also be seen in patients with heart disease or COPD.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Atrial Arrhythmias</a:t>
            </a:r>
            <a:endParaRPr lang="ru-UA" sz="20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WANDERING ATRIAL PACEMAKER (WAP)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692087-0276-4F99-B195-3A77B634F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388" y="950706"/>
            <a:ext cx="9249612" cy="248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439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385451"/>
            <a:ext cx="5355770" cy="2819402"/>
          </a:xfrm>
        </p:spPr>
        <p:txBody>
          <a:bodyPr>
            <a:normAutofit/>
          </a:bodyPr>
          <a:lstStyle/>
          <a:p>
            <a:r>
              <a:rPr lang="en-US" dirty="0"/>
              <a:t>Rate: Fast (&gt;100 bpm) </a:t>
            </a:r>
          </a:p>
          <a:p>
            <a:r>
              <a:rPr lang="en-US" dirty="0"/>
              <a:t>Rhythm: Irregular</a:t>
            </a:r>
          </a:p>
          <a:p>
            <a:r>
              <a:rPr lang="en-US" dirty="0"/>
              <a:t>P Waves:  At least three different forms, determined by focus in atria</a:t>
            </a:r>
          </a:p>
          <a:p>
            <a:r>
              <a:rPr lang="en-US" dirty="0"/>
              <a:t>PR Interval:  Variable; determined by focus 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279571" y="3599683"/>
            <a:ext cx="67273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This form of WAP is associated with a ventricular response of &gt;100 bpm.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MAT may be confused with atrial fibrillation (A-fib); however, MAT has a visible P wave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MAT is commonly seen in patients with chronic obstructive pulmonary disease but may also occur in acute MI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Atrial Arrhythmias</a:t>
            </a:r>
            <a:endParaRPr lang="ru-UA" sz="20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MULTIFOCAL ATRIAL TACHYCARDIA (MAT)</a:t>
            </a:r>
            <a:endParaRPr lang="ru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D2A1BD2-2EE8-4C7B-B9EF-D14B3E6F8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952" y="901305"/>
            <a:ext cx="9387727" cy="254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462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385451"/>
            <a:ext cx="5355770" cy="281940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Rate: Depends on rate of underlying rhythm</a:t>
            </a:r>
          </a:p>
          <a:p>
            <a:r>
              <a:rPr lang="en-US" dirty="0"/>
              <a:t>Rhythm: Irregular whenever a PAC occurs</a:t>
            </a:r>
          </a:p>
          <a:p>
            <a:r>
              <a:rPr lang="en-US" dirty="0"/>
              <a:t>P Waves: Present; in the PAC, may have a different shape</a:t>
            </a:r>
          </a:p>
          <a:p>
            <a:r>
              <a:rPr lang="en-US" dirty="0"/>
              <a:t>PR Interval: Varies in the PAC, otherwise normal (0.12–0.20 sec)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279571" y="3599683"/>
            <a:ext cx="67273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 single contraction occurs earlier than the next expected sinus contraction.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After the PAC, sinus rhythm usually resumes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In patients with heart disease, frequent PACs may precede PSVT,  A-fib, or A-flutter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Atrial Arrhythmias</a:t>
            </a:r>
            <a:endParaRPr lang="ru-UA" sz="20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PREMATURE ATRIAL CONTRACTION (PAC)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1600B2-1BB0-429E-A2DE-3FBCA42C9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724" y="903566"/>
            <a:ext cx="9603275" cy="261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999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016437"/>
            <a:ext cx="5355770" cy="318841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Rate: 150–250 bpm</a:t>
            </a:r>
          </a:p>
          <a:p>
            <a:r>
              <a:rPr lang="en-US" dirty="0"/>
              <a:t>Rhythm: Regular</a:t>
            </a:r>
          </a:p>
          <a:p>
            <a:r>
              <a:rPr lang="en-US" dirty="0"/>
              <a:t>P Waves: Normal (upright and uniform) but differ in shape from sinus P waves </a:t>
            </a:r>
          </a:p>
          <a:p>
            <a:r>
              <a:rPr lang="en-US" dirty="0"/>
              <a:t>PR Interval: May be short (&lt;0.12 sec) in rapid rates </a:t>
            </a:r>
          </a:p>
          <a:p>
            <a:r>
              <a:rPr lang="en-US" dirty="0"/>
              <a:t>QRS: Normal (0.06–0.10 sec), but can be aberrant at times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279571" y="3599683"/>
            <a:ext cx="672737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 rapid atrial rate overrides the SA node and becomes the dominant pacemaker.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Some ST wave and T wave abnormalities may be present.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Atrial Arrhythmias</a:t>
            </a:r>
            <a:endParaRPr lang="ru-UA" sz="20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ATRIAL TACHYCARDIA</a:t>
            </a:r>
            <a:endParaRPr lang="ru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39D68E-57A1-4D65-8B1C-D78D297C0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723" y="860384"/>
            <a:ext cx="9603276" cy="262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211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219449"/>
            <a:ext cx="5629274" cy="298540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Rate:  Atrial: 250–350 bpm; ventricular: variable. </a:t>
            </a:r>
          </a:p>
          <a:p>
            <a:r>
              <a:rPr lang="en-US" dirty="0"/>
              <a:t>Rhythm: Atrial: regular; ventricular: variable </a:t>
            </a:r>
          </a:p>
          <a:p>
            <a:r>
              <a:rPr lang="en-US" dirty="0"/>
              <a:t>P Waves: Flutter waves have a saw-toothed appearance; some may not be visible, being buried in the QRS</a:t>
            </a:r>
          </a:p>
          <a:p>
            <a:r>
              <a:rPr lang="en-US" dirty="0"/>
              <a:t>PR Interval: Variable</a:t>
            </a:r>
          </a:p>
          <a:p>
            <a:r>
              <a:rPr lang="en-US" dirty="0"/>
              <a:t>QRS: Usually normal (0.06–0.10 sec), but may appear widened if flutter waves are buried in the QRS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464629" y="3429000"/>
            <a:ext cx="672737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AV node conducts impulses to the ventricles at a 2:1, 3:1, 4:1, or greater ratio (rarely 1:1).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degree of AV block may be consistent or variable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presence of A-flutter may be the first indication of cardiac disease.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Signs and symptoms depend on the ventricular response rate.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454" y="72992"/>
            <a:ext cx="9603275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ATRIAL FLUTTER</a:t>
            </a:r>
            <a:endParaRPr lang="ru-UA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D159BBC-879E-45F1-B51C-2EF641E15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6242" y="586510"/>
            <a:ext cx="9725758" cy="263294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Atrial Arrhythmias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9135234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219449"/>
            <a:ext cx="5629274" cy="2985403"/>
          </a:xfrm>
        </p:spPr>
        <p:txBody>
          <a:bodyPr>
            <a:normAutofit/>
          </a:bodyPr>
          <a:lstStyle/>
          <a:p>
            <a:r>
              <a:rPr lang="en-US" dirty="0"/>
              <a:t>Rate:  Atrial: ≥350 bpm; ventricular: variable</a:t>
            </a:r>
          </a:p>
          <a:p>
            <a:r>
              <a:rPr lang="en-US" dirty="0"/>
              <a:t>Rhythm: Irregular</a:t>
            </a:r>
          </a:p>
          <a:p>
            <a:r>
              <a:rPr lang="en-US" dirty="0"/>
              <a:t>P Waves: No true P waves; chaotic atrial activity </a:t>
            </a:r>
          </a:p>
          <a:p>
            <a:r>
              <a:rPr lang="en-US" dirty="0"/>
              <a:t>PR Interval:  None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464629" y="3429000"/>
            <a:ext cx="672737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Rapid, erratic electrical discharge comes from multiple atrial ectopic foci.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No organized atrial depolarization are detectable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Atrial fibrillation is often a chronic arrhythmia associated with underlying heart disease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Signs and symptoms depend on the ventricular response rate.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454" y="72992"/>
            <a:ext cx="9603275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ATRIAL FIBRILLATION</a:t>
            </a:r>
            <a:endParaRPr lang="ru-UA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482A79C-11A2-490C-A173-5BB8B6CA4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723" y="600798"/>
            <a:ext cx="9603276" cy="258316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Atrial Arrhythmias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6024890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586A9E-DC82-4193-9AFB-8277EE5BD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638" y="589264"/>
            <a:ext cx="9406774" cy="2562767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219449"/>
            <a:ext cx="5629274" cy="2985403"/>
          </a:xfrm>
        </p:spPr>
        <p:txBody>
          <a:bodyPr>
            <a:normAutofit/>
          </a:bodyPr>
          <a:lstStyle/>
          <a:p>
            <a:r>
              <a:rPr lang="en-US" dirty="0"/>
              <a:t>Rate:  Depends on rate of underlying rhythm</a:t>
            </a:r>
          </a:p>
          <a:p>
            <a:r>
              <a:rPr lang="en-US" dirty="0"/>
              <a:t>Rhythm: Regular unless associated with A-fib</a:t>
            </a:r>
          </a:p>
          <a:p>
            <a:r>
              <a:rPr lang="en-US" dirty="0"/>
              <a:t>P Waves: Normal (upright and uniform) unless A fib is present</a:t>
            </a:r>
          </a:p>
          <a:p>
            <a:r>
              <a:rPr lang="en-US" dirty="0"/>
              <a:t>PR Interval:  Short (&lt;0.12 sec)</a:t>
            </a:r>
          </a:p>
          <a:p>
            <a:r>
              <a:rPr lang="en-US" dirty="0"/>
              <a:t>QRS: Wide (&gt;0.10 sec); delta wave present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464629" y="3429000"/>
            <a:ext cx="672737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In WPW an accessory conduction pathway is present between the atria and the ventricles. Electrical impulses may be rapidly conducted to the ventricles.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These rapid impulses create a slurring of the initial portion of the QRS; the slurred effect is called a delta wave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WPW is associated with narrow-complex tachycardias, including A-flutter and A-fib.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72992"/>
            <a:ext cx="100928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WOLFF-PARKINSON-WHITE (WPW) SYNDROME</a:t>
            </a:r>
            <a:endParaRPr lang="ru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Atrial Arrhythmias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4102971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219449"/>
            <a:ext cx="5629274" cy="2985403"/>
          </a:xfrm>
        </p:spPr>
        <p:txBody>
          <a:bodyPr>
            <a:normAutofit/>
          </a:bodyPr>
          <a:lstStyle/>
          <a:p>
            <a:r>
              <a:rPr lang="en-US" dirty="0"/>
              <a:t>Rate: 20–40 bpm </a:t>
            </a:r>
          </a:p>
          <a:p>
            <a:r>
              <a:rPr lang="en-US" dirty="0"/>
              <a:t>Rhythm: Regular </a:t>
            </a:r>
          </a:p>
          <a:p>
            <a:r>
              <a:rPr lang="en-US" dirty="0"/>
              <a:t>P Waves: None </a:t>
            </a:r>
          </a:p>
          <a:p>
            <a:r>
              <a:rPr lang="en-US" dirty="0"/>
              <a:t>PR Interval: None </a:t>
            </a:r>
          </a:p>
          <a:p>
            <a:r>
              <a:rPr lang="en-US" dirty="0"/>
              <a:t>QRS: Wide (&gt;0.10 sec), bizarre appearance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464629" y="3429000"/>
            <a:ext cx="67273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Diminished cardiac output is expected because of the slow heart rate.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An idioventricular rhythm may be called an agonal rhythm when the heart rate drops below 20 bpm.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An agonal rhythm is generally a terminal event and is usually the last rhythm before asystole.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72992"/>
            <a:ext cx="100928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IDIOVENTRICULAR RHYTHM</a:t>
            </a:r>
            <a:endParaRPr lang="ru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A8D01C9-C4FB-4A37-88C1-52BF53F57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675" y="719615"/>
            <a:ext cx="9458324" cy="255975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Ventricular Arrhythmias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9360843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219449"/>
            <a:ext cx="5629274" cy="2985403"/>
          </a:xfrm>
        </p:spPr>
        <p:txBody>
          <a:bodyPr>
            <a:normAutofit/>
          </a:bodyPr>
          <a:lstStyle/>
          <a:p>
            <a:r>
              <a:rPr lang="en-US" dirty="0"/>
              <a:t>Rate: 41–100 bpm </a:t>
            </a:r>
          </a:p>
          <a:p>
            <a:r>
              <a:rPr lang="en-US" dirty="0"/>
              <a:t>Rhythm: Regular </a:t>
            </a:r>
          </a:p>
          <a:p>
            <a:r>
              <a:rPr lang="en-US" dirty="0"/>
              <a:t>P Waves: None </a:t>
            </a:r>
          </a:p>
          <a:p>
            <a:r>
              <a:rPr lang="en-US" dirty="0"/>
              <a:t>PR Interval: None </a:t>
            </a:r>
          </a:p>
          <a:p>
            <a:r>
              <a:rPr lang="en-US" dirty="0"/>
              <a:t>QRS: Wide (&gt;0.10 sec), bizarre appearance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464629" y="3429000"/>
            <a:ext cx="67273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Idioventricular rhythms appear when supraventricular pacing sites are suppressed or absent.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72992"/>
            <a:ext cx="100928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ACCELERATED IDIOVENTRICULAR RHYTHM</a:t>
            </a:r>
            <a:endParaRPr lang="ru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Ventricular Arrhythmias</a:t>
            </a:r>
            <a:endParaRPr lang="ru-UA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A18E03-8E09-4537-A64F-AB9319169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158" y="801599"/>
            <a:ext cx="9144841" cy="246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4755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219449"/>
            <a:ext cx="3771899" cy="298540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Rate: Depends on rate of underlying rhythm </a:t>
            </a:r>
          </a:p>
          <a:p>
            <a:r>
              <a:rPr lang="en-US" dirty="0"/>
              <a:t>Rhythm: Irregular whenever a PVC occurs </a:t>
            </a:r>
          </a:p>
          <a:p>
            <a:r>
              <a:rPr lang="en-US" dirty="0"/>
              <a:t>P Waves: None associated with the PVC </a:t>
            </a:r>
          </a:p>
          <a:p>
            <a:r>
              <a:rPr lang="en-US" dirty="0"/>
              <a:t>PR Interval: None associated with the PVC </a:t>
            </a:r>
          </a:p>
          <a:p>
            <a:r>
              <a:rPr lang="en-US" dirty="0"/>
              <a:t>QRS: Wide (&gt;0.10 sec), bizarre appearance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3657600" y="3124200"/>
            <a:ext cx="8534399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PVCs result from an irritable ventricular focus.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PVCs may be uniform (same form) or multiform (different forms).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Usually a PVC is followed by a full compensatory pause because the sinus node timing is not interrupted.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Normally the sinus rate produces the next sinus impulse on time.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In contrast, a PVC may be followed by a </a:t>
            </a:r>
            <a:r>
              <a:rPr lang="en-US" sz="1700" dirty="0" err="1"/>
              <a:t>noncompensatory</a:t>
            </a:r>
            <a:r>
              <a:rPr lang="en-US" sz="1700" dirty="0"/>
              <a:t> pause if the PVC enters the sinus node and resets its timing; this enables the following sinus P wave to appear earlier than expected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Patients may sense the occurrence of PVCs as skipped beats.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Because the ventricles are only partially filled, the PVC frequently does not generate a pulse.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72992"/>
            <a:ext cx="100928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PREMATURE VENTRICULAR CONTRACTION (PVC)</a:t>
            </a:r>
            <a:endParaRPr lang="ru-UA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A0ACE50-1ED6-467C-8930-21EE7CE34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579862"/>
            <a:ext cx="9416300" cy="256129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Ventricular Arrhythmias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7897916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72992"/>
            <a:ext cx="100928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PREMATURE VENTRICULAR CONTRACTION (PVC)</a:t>
            </a:r>
            <a:endParaRPr lang="ru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Ventricular Arrhythmias</a:t>
            </a:r>
            <a:endParaRPr lang="ru-UA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ABEC34-3C0A-4579-B68A-FBC54686F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7025" y="1074944"/>
            <a:ext cx="9254378" cy="2516605"/>
          </a:xfrm>
          <a:prstGeom prst="rect">
            <a:avLst/>
          </a:prstGeom>
        </p:spPr>
      </p:pic>
      <p:sp>
        <p:nvSpPr>
          <p:cNvPr id="10" name="Объект 9">
            <a:extLst>
              <a:ext uri="{FF2B5EF4-FFF2-40B4-BE49-F238E27FC236}">
                <a16:creationId xmlns:a16="http://schemas.microsoft.com/office/drawing/2014/main" id="{C1426351-0916-48BC-AA84-0312EE8D5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5150" y="536017"/>
            <a:ext cx="9603275" cy="3450613"/>
          </a:xfrm>
        </p:spPr>
        <p:txBody>
          <a:bodyPr/>
          <a:lstStyle/>
          <a:p>
            <a:r>
              <a:rPr lang="en-US" sz="2800" dirty="0"/>
              <a:t>Uniform</a:t>
            </a:r>
            <a:endParaRPr lang="ru-UA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6BF9B1D-2B48-4FD4-BCD7-FAD134CE7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7025" y="4206815"/>
            <a:ext cx="9254378" cy="2532546"/>
          </a:xfrm>
          <a:prstGeom prst="rect">
            <a:avLst/>
          </a:prstGeom>
        </p:spPr>
      </p:pic>
      <p:sp>
        <p:nvSpPr>
          <p:cNvPr id="12" name="Объект 9">
            <a:extLst>
              <a:ext uri="{FF2B5EF4-FFF2-40B4-BE49-F238E27FC236}">
                <a16:creationId xmlns:a16="http://schemas.microsoft.com/office/drawing/2014/main" id="{460D148A-B150-4CC6-A60C-C81D71CE6A31}"/>
              </a:ext>
            </a:extLst>
          </p:cNvPr>
          <p:cNvSpPr txBox="1">
            <a:spLocks/>
          </p:cNvSpPr>
          <p:nvPr/>
        </p:nvSpPr>
        <p:spPr>
          <a:xfrm>
            <a:off x="3105150" y="3654945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Multiform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361469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72992"/>
            <a:ext cx="100928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PREMATURE VENTRICULAR CONTRACTION (PVC)</a:t>
            </a:r>
            <a:endParaRPr lang="ru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Ventricular Arrhythmias</a:t>
            </a:r>
            <a:endParaRPr lang="ru-UA" sz="2000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C1426351-0916-48BC-AA84-0312EE8D5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9803" y="732658"/>
            <a:ext cx="9980119" cy="1853222"/>
          </a:xfrm>
        </p:spPr>
        <p:txBody>
          <a:bodyPr/>
          <a:lstStyle/>
          <a:p>
            <a:r>
              <a:rPr lang="en-US" sz="2800" dirty="0"/>
              <a:t>Ventricular bigeminy, the PVC occurs with every other beat</a:t>
            </a:r>
            <a:endParaRPr lang="ru-UA" dirty="0"/>
          </a:p>
        </p:txBody>
      </p:sp>
      <p:sp>
        <p:nvSpPr>
          <p:cNvPr id="12" name="Объект 9">
            <a:extLst>
              <a:ext uri="{FF2B5EF4-FFF2-40B4-BE49-F238E27FC236}">
                <a16:creationId xmlns:a16="http://schemas.microsoft.com/office/drawing/2014/main" id="{460D148A-B150-4CC6-A60C-C81D71CE6A31}"/>
              </a:ext>
            </a:extLst>
          </p:cNvPr>
          <p:cNvSpPr txBox="1">
            <a:spLocks/>
          </p:cNvSpPr>
          <p:nvPr/>
        </p:nvSpPr>
        <p:spPr>
          <a:xfrm>
            <a:off x="2919803" y="3712863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Ventricular trigeminy - the PVC occurs with every third beat</a:t>
            </a:r>
            <a:endParaRPr lang="ru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320C38-92BC-4FBB-AE17-2C0BFF692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9803" y="1262568"/>
            <a:ext cx="9254378" cy="250929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64E6EF5-D900-4131-9A94-88D1F77D6A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803" y="4286720"/>
            <a:ext cx="9113344" cy="245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9851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72992"/>
            <a:ext cx="100928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PREMATURE VENTRICULAR CONTRACTION (PVC)</a:t>
            </a:r>
            <a:endParaRPr lang="ru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Ventricular Arrhythmias</a:t>
            </a:r>
            <a:endParaRPr lang="ru-UA" sz="2000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C1426351-0916-48BC-AA84-0312EE8D5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8857" y="732658"/>
            <a:ext cx="9980119" cy="1853222"/>
          </a:xfrm>
        </p:spPr>
        <p:txBody>
          <a:bodyPr>
            <a:normAutofit/>
          </a:bodyPr>
          <a:lstStyle/>
          <a:p>
            <a:r>
              <a:rPr lang="en-US" sz="2800" dirty="0"/>
              <a:t>Ventricular quadrigeminy, the PVC occurs with every fourth beat</a:t>
            </a:r>
            <a:endParaRPr lang="ru-UA" dirty="0"/>
          </a:p>
        </p:txBody>
      </p:sp>
      <p:sp>
        <p:nvSpPr>
          <p:cNvPr id="12" name="Объект 9">
            <a:extLst>
              <a:ext uri="{FF2B5EF4-FFF2-40B4-BE49-F238E27FC236}">
                <a16:creationId xmlns:a16="http://schemas.microsoft.com/office/drawing/2014/main" id="{460D148A-B150-4CC6-A60C-C81D71CE6A31}"/>
              </a:ext>
            </a:extLst>
          </p:cNvPr>
          <p:cNvSpPr txBox="1">
            <a:spLocks/>
          </p:cNvSpPr>
          <p:nvPr/>
        </p:nvSpPr>
        <p:spPr>
          <a:xfrm>
            <a:off x="2919803" y="3712863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In a rhythm with PVC couplets, the PVCs occur in pairs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48C0AD-6223-49C3-91F3-A08B068C8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453" y="1256370"/>
            <a:ext cx="9182547" cy="248314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6AB2D1-5C7B-4FF1-A0BF-36637215D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9452" y="4331124"/>
            <a:ext cx="9182547" cy="249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4555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219449"/>
            <a:ext cx="3771899" cy="298540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Rate: 100–250 bpm</a:t>
            </a:r>
          </a:p>
          <a:p>
            <a:r>
              <a:rPr lang="en-US" dirty="0"/>
              <a:t>Rhythm: Regular</a:t>
            </a:r>
          </a:p>
          <a:p>
            <a:r>
              <a:rPr lang="en-US" dirty="0"/>
              <a:t>P Waves: : None or not associated with the QRS</a:t>
            </a:r>
          </a:p>
          <a:p>
            <a:r>
              <a:rPr lang="en-US" dirty="0"/>
              <a:t>PR Interval: None</a:t>
            </a:r>
          </a:p>
          <a:p>
            <a:r>
              <a:rPr lang="en-US" dirty="0"/>
              <a:t>QRS: Wide (&gt;0.10 sec), bizarre appearance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3657600" y="3124200"/>
            <a:ext cx="8534399" cy="1733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In monomorphic VT, QRS complexes have the same shape and amplitude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It is important to confirm the presence or absence of pulses because monomorphic VT may be perfusing or </a:t>
            </a:r>
            <a:r>
              <a:rPr lang="en-US" sz="2000" dirty="0" err="1"/>
              <a:t>nonperfusing</a:t>
            </a:r>
            <a:r>
              <a:rPr lang="en-US" sz="2000" dirty="0"/>
              <a:t>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Monomorphic VT will probably deteriorate into VF or unstable VT if sustained and not treated.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0" y="72992"/>
            <a:ext cx="107461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VENTRICULAR TACHYCARDIA (VT): MONOMORPHIC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4F6955-58D4-4D0F-BAC5-0B457F892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8573" y="598421"/>
            <a:ext cx="9273427" cy="252577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Ventricular Arrhythmias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386817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219449"/>
            <a:ext cx="4886324" cy="2985403"/>
          </a:xfrm>
        </p:spPr>
        <p:txBody>
          <a:bodyPr>
            <a:normAutofit/>
          </a:bodyPr>
          <a:lstStyle/>
          <a:p>
            <a:r>
              <a:rPr lang="en-US" dirty="0"/>
              <a:t>Rate: 100–250 bpm</a:t>
            </a:r>
          </a:p>
          <a:p>
            <a:r>
              <a:rPr lang="en-US" dirty="0"/>
              <a:t>Rhythm: Regular or irregular</a:t>
            </a:r>
          </a:p>
          <a:p>
            <a:r>
              <a:rPr lang="en-US" dirty="0"/>
              <a:t>P Waves: : None or not associated with the QRS</a:t>
            </a:r>
          </a:p>
          <a:p>
            <a:r>
              <a:rPr lang="en-US" dirty="0"/>
              <a:t>PR Interval: None</a:t>
            </a:r>
          </a:p>
          <a:p>
            <a:r>
              <a:rPr lang="en-US" dirty="0"/>
              <a:t>QRS: Wide (&gt;0.10 sec), bizarre appearance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4686300" y="3333750"/>
            <a:ext cx="7667624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In polymorphic VT, QRS complexes vary in shape and amplitude.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The QT interval is normal or long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It is important to confirm the presence or absence of pulses because polymorphic VT may be perfusing or </a:t>
            </a:r>
            <a:r>
              <a:rPr lang="en-US" sz="2400" dirty="0" err="1"/>
              <a:t>nonperfusing</a:t>
            </a:r>
            <a:r>
              <a:rPr lang="en-US" sz="2400" dirty="0"/>
              <a:t>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Consider electrolyte abnormalities as a possible cause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0" y="72992"/>
            <a:ext cx="107461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VENTRICULAR TACHYCARDIA (VT): POLYMORPHIC</a:t>
            </a:r>
            <a:endParaRPr lang="ru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Ventricular Arrhythmias</a:t>
            </a:r>
            <a:endParaRPr lang="ru-UA" sz="2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DC7D8D-1FF5-435C-841A-C217A8E66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172" y="846781"/>
            <a:ext cx="9425827" cy="253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6743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143249"/>
            <a:ext cx="5562599" cy="2985403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Rate: 200–250 bpm</a:t>
            </a:r>
          </a:p>
          <a:p>
            <a:r>
              <a:rPr lang="en-US" sz="2400" dirty="0"/>
              <a:t>Rhythm: Irregular </a:t>
            </a:r>
          </a:p>
          <a:p>
            <a:r>
              <a:rPr lang="en-US" sz="2400" dirty="0"/>
              <a:t>P Waves: : None</a:t>
            </a:r>
          </a:p>
          <a:p>
            <a:r>
              <a:rPr lang="en-US" sz="2400" dirty="0"/>
              <a:t>PR Interval: None</a:t>
            </a:r>
          </a:p>
          <a:p>
            <a:r>
              <a:rPr lang="en-US" sz="2400" dirty="0"/>
              <a:t>QRS: Wide (&gt;0.10 sec), bizarre appearance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429251" y="3429000"/>
            <a:ext cx="6686547" cy="2759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QRS reverses polarity and the strip shows a spindle effect.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This rhythm is an unusual variant of polymorphic VT with long QT intervals.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In French the term means ′′twisting of points.′′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Torsade de pointes may deteriorate to VF or asystole.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Frequent causes are drugs that prolong QT interval, and electrolyte abnormalities such as hypomagnesemia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0" y="72992"/>
            <a:ext cx="10746129" cy="93855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VENTRICULAR TACHYCARDIA (VT): TORSADE DE POINTES</a:t>
            </a:r>
            <a:endParaRPr lang="ru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Ventricular Arrhythmias</a:t>
            </a:r>
            <a:endParaRPr lang="ru-UA" sz="20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3D181C8-E664-49A1-8067-1D50C186E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262" y="826525"/>
            <a:ext cx="9411536" cy="255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7450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143249"/>
            <a:ext cx="5562599" cy="2985403"/>
          </a:xfrm>
        </p:spPr>
        <p:txBody>
          <a:bodyPr>
            <a:normAutofit/>
          </a:bodyPr>
          <a:lstStyle/>
          <a:p>
            <a:r>
              <a:rPr lang="en-US" sz="2400" dirty="0"/>
              <a:t>Rate: Indeterminate</a:t>
            </a:r>
          </a:p>
          <a:p>
            <a:r>
              <a:rPr lang="en-US" sz="2400" dirty="0"/>
              <a:t>Rhythm: Chaotic </a:t>
            </a:r>
          </a:p>
          <a:p>
            <a:r>
              <a:rPr lang="en-US" sz="2400" dirty="0"/>
              <a:t>P Waves: : None</a:t>
            </a:r>
          </a:p>
          <a:p>
            <a:r>
              <a:rPr lang="en-US" sz="2400" dirty="0"/>
              <a:t>PR Interval: None</a:t>
            </a:r>
          </a:p>
          <a:p>
            <a:r>
              <a:rPr lang="en-US" sz="2400" dirty="0"/>
              <a:t>QRS: None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2971800" y="3276600"/>
            <a:ext cx="9143999" cy="2882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Chaotic electrical activity occurs with no ventricular depolarization or contraction.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The amplitude and frequency of the fibrillatory activity can be used to define the type of fibrillation as coarse, medium, or fine.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There is no pulse or cardiac output.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Rapid intervention is critical.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The longer the delay, the less the chance of conversion.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0" y="72992"/>
            <a:ext cx="107461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VENTRICULAR FIBRILLATION (VF)</a:t>
            </a:r>
            <a:endParaRPr lang="ru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Ventricular Arrhythmias</a:t>
            </a:r>
            <a:endParaRPr lang="ru-UA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A69369-7BB2-4AB4-BC3E-37CF2AA45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123" y="830031"/>
            <a:ext cx="9416300" cy="253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097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143249"/>
            <a:ext cx="5562599" cy="2985403"/>
          </a:xfrm>
        </p:spPr>
        <p:txBody>
          <a:bodyPr>
            <a:normAutofit/>
          </a:bodyPr>
          <a:lstStyle/>
          <a:p>
            <a:r>
              <a:rPr lang="en-US" sz="2400" dirty="0"/>
              <a:t>Rate: None</a:t>
            </a:r>
          </a:p>
          <a:p>
            <a:r>
              <a:rPr lang="en-US" sz="2400" dirty="0"/>
              <a:t>Rhythm: None </a:t>
            </a:r>
          </a:p>
          <a:p>
            <a:r>
              <a:rPr lang="en-US" sz="2400" dirty="0"/>
              <a:t>P Waves: : None</a:t>
            </a:r>
          </a:p>
          <a:p>
            <a:r>
              <a:rPr lang="en-US" sz="2400" dirty="0"/>
              <a:t>PR Interval: None</a:t>
            </a:r>
          </a:p>
          <a:p>
            <a:r>
              <a:rPr lang="en-US" sz="2400" dirty="0"/>
              <a:t>QRS: None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3190875" y="3333750"/>
            <a:ext cx="8924924" cy="2780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Electrical activity in the ventricles is completely absent.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Rule out other causes such as loose leads, no power, or signal gain too low.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Seek to identify the underlying cause: trauma, tension pneumothorax, thrombosis (pulmonary or coronary), cardiac tamponade, toxins, hypo- or hyperkalemia, hypovolemia, hypoxia, hypoglycemia, hypothermia, and acidosis.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0" y="72992"/>
            <a:ext cx="107461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ASYSTOLE</a:t>
            </a:r>
            <a:endParaRPr lang="ru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Ventricular Arrhythmias</a:t>
            </a:r>
            <a:endParaRPr lang="ru-UA" sz="2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DCD2CA-A488-49EF-BFC3-0C074B12F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5647" y="877390"/>
            <a:ext cx="9416303" cy="253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0924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248025"/>
            <a:ext cx="5562599" cy="2880627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Rate: Depends on rate of underlying rhythm </a:t>
            </a:r>
          </a:p>
          <a:p>
            <a:r>
              <a:rPr lang="en-US" sz="2400" dirty="0"/>
              <a:t>Rhythm: Regular </a:t>
            </a:r>
          </a:p>
          <a:p>
            <a:r>
              <a:rPr lang="en-US" sz="2400" dirty="0"/>
              <a:t>P Waves: Normal (upright and uniform)</a:t>
            </a:r>
          </a:p>
          <a:p>
            <a:r>
              <a:rPr lang="en-US" sz="2400" dirty="0"/>
              <a:t>PR Interval: Prolonged (&gt;0.20 sec) </a:t>
            </a:r>
          </a:p>
          <a:p>
            <a:r>
              <a:rPr lang="en-US" sz="2400" dirty="0"/>
              <a:t>QRS: Normal (0.06–0.10 sec)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286375" y="3333750"/>
            <a:ext cx="6829424" cy="2359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Usually a first-degree AV block is benign, but if associated with an acute MI it may lead to further AV defects.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Often AV block is caused by medications that prolong AV conduction; these include digoxin, calcium channel blockers, and beta blockers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125" y="72992"/>
            <a:ext cx="9435604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FIRST-DEGREE AV BLOCK</a:t>
            </a:r>
            <a:endParaRPr lang="ru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9572625" y="118639"/>
            <a:ext cx="2714625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Atrioventricular and Bundle Branch Blocks</a:t>
            </a:r>
            <a:endParaRPr lang="ru-UA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6393E1-0BBB-48DE-9D43-37525180E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394" y="826525"/>
            <a:ext cx="9435605" cy="255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90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400425"/>
            <a:ext cx="5562599" cy="2880627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/>
              <a:t>Rate: Depends on rate of underlying rhythm </a:t>
            </a:r>
          </a:p>
          <a:p>
            <a:r>
              <a:rPr lang="en-US" sz="2400" dirty="0"/>
              <a:t>Rhythm: Atrial: regular; ventricular: irregular </a:t>
            </a:r>
          </a:p>
          <a:p>
            <a:r>
              <a:rPr lang="en-US" sz="2400" dirty="0"/>
              <a:t>P Waves: Normal (upright and uniform), more P waves than QRS</a:t>
            </a:r>
          </a:p>
          <a:p>
            <a:r>
              <a:rPr lang="en-US" sz="2400" dirty="0"/>
              <a:t>PR Interval: Progressively longer until one P wave is blocked and a QRS is dropped </a:t>
            </a:r>
          </a:p>
          <a:p>
            <a:r>
              <a:rPr lang="en-US" sz="2400" dirty="0"/>
              <a:t>QRS: Normal (0.06–0.10 sec)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286375" y="3471651"/>
            <a:ext cx="6829424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 intervals become progressively longer until one P wave is totally blocked and produces no QRS complex.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After a pause, during which the AV node recovers, this cycle is repeated.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This rhythm may be caused by medication such as beta blockers, digoxin, and calcium channel blockers. Ischemia involving the right coronary artery is another cause.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125" y="72992"/>
            <a:ext cx="9435604" cy="93855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SECOND-DEGREE AV BLOCK: TYPE I </a:t>
            </a:r>
            <a:br>
              <a:rPr lang="en-US" dirty="0"/>
            </a:br>
            <a:r>
              <a:rPr lang="en-US" dirty="0"/>
              <a:t>(MOBITZ I OR WENCKEBACH)</a:t>
            </a:r>
            <a:endParaRPr lang="ru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9572625" y="118639"/>
            <a:ext cx="2714625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Atrioventricular and Bundle Branch Blocks</a:t>
            </a:r>
            <a:endParaRPr lang="ru-UA" sz="2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847FFD-3213-4D0B-B1AF-CFE25F103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0195" y="889493"/>
            <a:ext cx="9435604" cy="256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8943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400425"/>
            <a:ext cx="6263146" cy="2880627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Rate:  Atrial: usually 60–100 bpm; ventricular: slower than atrial rate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Rhythm:  Atrial regular and ventricular may be regular or irregular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P Waves: Normal (upright and uniform), more P waves than QRS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PR Interval: Normal or prolonged but constant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QRS: May be normal, but usually wide (&gt;0.10 sec) if the bundle branches are involved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6263147" y="3471651"/>
            <a:ext cx="5852651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Conduction ratio (P waves to QRS complexes) is commonly 2:1, 3:1, 4:1, or variable.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QRS complexes are usually wide because this block usually involves both bundle branches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Resulting bradycardia can compromise cardiac output and lead to complete AV block. This rhythm often occurs with cardiac ischemia or an MI.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1" y="72992"/>
            <a:ext cx="9496424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SECOND-DEGREE AV BLOCK: TYPE II (MOBITZ II)</a:t>
            </a:r>
            <a:endParaRPr lang="ru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9572625" y="118639"/>
            <a:ext cx="2714625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Atrioventricular and Bundle Branch Blocks</a:t>
            </a:r>
            <a:endParaRPr lang="ru-UA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BC55CC-F574-4643-8400-0073DD2D1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606" y="817321"/>
            <a:ext cx="9407394" cy="256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273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162300"/>
            <a:ext cx="6496049" cy="309562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Rate:  Atrial: 60–100 bpm; ventricular: 40–60 bpm if escape focus is junctional, &lt;40 bpm if escape focus is ventricular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Rhythm:  Usually regular, but atria and ventricles act independently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P Waves: Normal (upright and uniform), may be superimposed </a:t>
            </a:r>
            <a:r>
              <a:rPr lang="fr-FR" dirty="0"/>
              <a:t>on QRS complexes or T </a:t>
            </a:r>
            <a:r>
              <a:rPr lang="fr-FR" dirty="0" err="1"/>
              <a:t>waves</a:t>
            </a:r>
            <a:endParaRPr lang="en-US" dirty="0"/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PR Interval: Varies greatly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QRS: Normal if ventricles are activated by junctional escape focus; wide if escape focus is ventricular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6263147" y="3471651"/>
            <a:ext cx="5852651" cy="2657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Conduction between the atria and the ventricles is totally absent because of complete electrical block at or below the AV node. This is known as AV dissociation.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“Complete heart block” is another name for this rhythm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Third-degree AV block may be associated with ischemia involving the left coronary arteries.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8349" y="72992"/>
            <a:ext cx="7534275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THIRD-DEGREE AV BLOCK</a:t>
            </a:r>
            <a:endParaRPr lang="ru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9572625" y="118639"/>
            <a:ext cx="2714625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Atrioventricular and Bundle Branch Blocks</a:t>
            </a:r>
            <a:endParaRPr lang="ru-UA" sz="2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2BE41C-5972-4B0A-B9C5-071ED6053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383" y="826525"/>
            <a:ext cx="9173415" cy="244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2791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386349"/>
            <a:ext cx="6496049" cy="287157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dirty="0"/>
              <a:t>Rate:  Depends on rate of underlying rhythm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dirty="0"/>
              <a:t>Rhythm:  Regula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dirty="0"/>
              <a:t>P Waves: Normal (upright and uniform)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dirty="0"/>
              <a:t>PR Interval: Normal (0.12–0.20 sec)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dirty="0"/>
              <a:t>QRS: Wide (&gt;0.10 sec) with or without a notched appearance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6263147" y="3471651"/>
            <a:ext cx="5852651" cy="1990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Either the left or the right ventricle may depolarize late, creating a “wide” or “notched” QRS complex.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Bundle branch block commonly occurs in coronary artery disease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8349" y="72992"/>
            <a:ext cx="8391526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BUNDLE BRANCH BLOCK (BBB)</a:t>
            </a:r>
            <a:endParaRPr lang="ru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9572625" y="118639"/>
            <a:ext cx="2714625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Atrioventricular and Bundle Branch Blocks</a:t>
            </a:r>
            <a:endParaRPr lang="ru-UA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0E5C21-A35E-4CB6-BFA9-CB830759F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918" y="864098"/>
            <a:ext cx="9449637" cy="256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24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AV-block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62D5B-28DA-44CD-B150-A5B6D7064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800" dirty="0"/>
              <a:t>A 78-year-old man with a history of hypertension presents to his primary care physician with 1 episode of dizziness while watching television. </a:t>
            </a:r>
          </a:p>
          <a:p>
            <a:r>
              <a:rPr lang="en-US" sz="2800" dirty="0"/>
              <a:t>On physical examination, his heart rate is measured at about 40 bpm. </a:t>
            </a:r>
          </a:p>
          <a:p>
            <a:r>
              <a:rPr lang="en-US" sz="2800" dirty="0"/>
              <a:t>A 12-lead ECG is obtained showing sinus rhythm at about 75 bpm and complete heart block with a wide escape rhythm at about 40 bpm.</a:t>
            </a:r>
            <a:endParaRPr lang="ru-UA" sz="2800" dirty="0"/>
          </a:p>
        </p:txBody>
      </p:sp>
    </p:spTree>
    <p:extLst>
      <p:ext uri="{BB962C8B-B14F-4D97-AF65-F5344CB8AC3E}">
        <p14:creationId xmlns:p14="http://schemas.microsoft.com/office/powerpoint/2010/main" val="33560679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AV-block</a:t>
            </a:r>
            <a:endParaRPr lang="ru-UA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B6ABEF3D-F369-4230-8A4B-F19976440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9D3386-4105-4BA6-866B-C2C352E2F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046" y="1721062"/>
            <a:ext cx="9096375" cy="501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1956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AV-block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62D5B-28DA-44CD-B150-A5B6D7064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600" dirty="0"/>
              <a:t>On further questioning, the patient admits to increasing fatigue and </a:t>
            </a:r>
            <a:r>
              <a:rPr lang="en-US" sz="3600" dirty="0" err="1"/>
              <a:t>dyspnoea</a:t>
            </a:r>
            <a:r>
              <a:rPr lang="en-US" sz="3600" dirty="0"/>
              <a:t> on exertion for the past few weeks. </a:t>
            </a:r>
          </a:p>
          <a:p>
            <a:r>
              <a:rPr lang="en-US" sz="3600" dirty="0"/>
              <a:t>Notably, the patient has </a:t>
            </a:r>
            <a:r>
              <a:rPr lang="en-US" sz="3600" dirty="0" err="1"/>
              <a:t>bifascicular</a:t>
            </a:r>
            <a:r>
              <a:rPr lang="en-US" sz="3600" dirty="0"/>
              <a:t> block at baseline (right bundle-branch block and left anterior fascicular block).</a:t>
            </a:r>
            <a:br>
              <a:rPr lang="en-US" sz="3600" dirty="0"/>
            </a:br>
            <a:endParaRPr lang="ru-UA" sz="4400" dirty="0"/>
          </a:p>
        </p:txBody>
      </p:sp>
    </p:spTree>
    <p:extLst>
      <p:ext uri="{BB962C8B-B14F-4D97-AF65-F5344CB8AC3E}">
        <p14:creationId xmlns:p14="http://schemas.microsoft.com/office/powerpoint/2010/main" val="28608324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AV-block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62D5B-28DA-44CD-B150-A5B6D7064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25" y="2015732"/>
            <a:ext cx="11915775" cy="4127893"/>
          </a:xfrm>
        </p:spPr>
        <p:txBody>
          <a:bodyPr>
            <a:normAutofit/>
          </a:bodyPr>
          <a:lstStyle/>
          <a:p>
            <a:r>
              <a:rPr lang="en-US" dirty="0"/>
              <a:t>The degree of AV block and the severity of symptoms are not necessarily directly related. </a:t>
            </a:r>
          </a:p>
          <a:p>
            <a:r>
              <a:rPr lang="en-US" dirty="0"/>
              <a:t>For example, patients with complete (third-degree) AV block may be minimally symptomatic or completely asymptomatic. </a:t>
            </a:r>
          </a:p>
          <a:p>
            <a:r>
              <a:rPr lang="en-US" dirty="0"/>
              <a:t>Ultimately, these patients may be diagnosed incidentally on undergoing an evaluation for other reasons. On the other hand, patients with type I second-degree AV block may be very symptomatic, presenting with syncope or pre-syncope due to very slow ventricular rates. </a:t>
            </a:r>
          </a:p>
          <a:p>
            <a:r>
              <a:rPr lang="en-US" dirty="0"/>
              <a:t>AV block may also occur in the setting of other acute illnesses such as an acute coronary syndrome, severe electrolyte or pH disturbances, or severe </a:t>
            </a:r>
            <a:r>
              <a:rPr lang="en-US" dirty="0" err="1"/>
              <a:t>hypoxaemia</a:t>
            </a:r>
            <a:r>
              <a:rPr lang="en-US" dirty="0"/>
              <a:t>. </a:t>
            </a:r>
          </a:p>
          <a:p>
            <a:r>
              <a:rPr lang="en-US" dirty="0"/>
              <a:t>AV block of any degree may also occur in post-cardiac surgery patients and in patients with Lyme disease.</a:t>
            </a:r>
            <a:endParaRPr lang="ru-UA" sz="4400" dirty="0"/>
          </a:p>
        </p:txBody>
      </p:sp>
    </p:spTree>
    <p:extLst>
      <p:ext uri="{BB962C8B-B14F-4D97-AF65-F5344CB8AC3E}">
        <p14:creationId xmlns:p14="http://schemas.microsoft.com/office/powerpoint/2010/main" val="37880684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41F2A8-0F62-426D-A2B7-60460C292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-2744"/>
            <a:ext cx="11296650" cy="686074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06754AF-1CAD-432F-B11A-BC32C332C47F}"/>
              </a:ext>
            </a:extLst>
          </p:cNvPr>
          <p:cNvSpPr/>
          <p:nvPr/>
        </p:nvSpPr>
        <p:spPr>
          <a:xfrm>
            <a:off x="1695450" y="838200"/>
            <a:ext cx="2733675" cy="46672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962650" y="838200"/>
            <a:ext cx="2733675" cy="46672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1695450" y="1990725"/>
            <a:ext cx="9886950" cy="1200329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Patients are at low risk for progression to higher-degree AV block.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ECGs may be rechecked if symptoms develop, but do not need to be re-checked on a routine basis.</a:t>
            </a:r>
            <a:endParaRPr lang="ru-UA" sz="2400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C3C46F4D-5E7C-4F64-A77A-3C37306B9E0B}"/>
              </a:ext>
            </a:extLst>
          </p:cNvPr>
          <p:cNvSpPr/>
          <p:nvPr/>
        </p:nvSpPr>
        <p:spPr>
          <a:xfrm>
            <a:off x="523875" y="-2744"/>
            <a:ext cx="5229225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983876A-1573-45AF-9EEE-EB7964BABAFC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AV-block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53546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4" grpId="0" animBg="1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41F2A8-0F62-426D-A2B7-60460C292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-2744"/>
            <a:ext cx="11296650" cy="686074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06754AF-1CAD-432F-B11A-BC32C332C47F}"/>
              </a:ext>
            </a:extLst>
          </p:cNvPr>
          <p:cNvSpPr/>
          <p:nvPr/>
        </p:nvSpPr>
        <p:spPr>
          <a:xfrm>
            <a:off x="1676400" y="1236878"/>
            <a:ext cx="2733675" cy="46672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572126" y="1236878"/>
            <a:ext cx="6461866" cy="65859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1600200" y="2476500"/>
            <a:ext cx="9886950" cy="415498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Pts with first-degree AV block and a PR&gt;300 </a:t>
            </a:r>
            <a:r>
              <a:rPr lang="en-US" sz="2400" dirty="0" err="1"/>
              <a:t>msec</a:t>
            </a:r>
            <a:r>
              <a:rPr lang="en-US" sz="2400" dirty="0"/>
              <a:t> may experience symptoms related to the </a:t>
            </a:r>
            <a:r>
              <a:rPr lang="en-US" sz="2400" dirty="0" err="1"/>
              <a:t>haemodynamic</a:t>
            </a:r>
            <a:r>
              <a:rPr lang="en-US" sz="2400" dirty="0"/>
              <a:t> consequence of such prolonged AV delay.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An increased pulmonary capillary wedge pressure and attendant symptoms of </a:t>
            </a:r>
            <a:r>
              <a:rPr lang="en-US" sz="2400" dirty="0" err="1"/>
              <a:t>dyspnoea</a:t>
            </a:r>
            <a:r>
              <a:rPr lang="en-US" sz="2400" dirty="0"/>
              <a:t> result, as well as decreased ventricular filling leading to decreased stroke volume and cardiac output.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Some patients with type I second-degree AV block can experience symptoms, ranging from those related to first-degree AV block to more </a:t>
            </a:r>
            <a:r>
              <a:rPr lang="en-US" sz="2400" dirty="0" err="1"/>
              <a:t>generalised</a:t>
            </a:r>
            <a:r>
              <a:rPr lang="en-US" sz="2400" dirty="0"/>
              <a:t> symptoms of fatigue, pre-syncope, or syncope.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most common AV-nodal blocking medications include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400" dirty="0"/>
              <a:t>-blockers, </a:t>
            </a:r>
            <a:r>
              <a:rPr lang="en-US" sz="2400" dirty="0" err="1"/>
              <a:t>nondihydropyridine</a:t>
            </a:r>
            <a:r>
              <a:rPr lang="en-US" sz="2400" dirty="0"/>
              <a:t> CCB, and digitalis. 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F94B6FB5-6B26-4417-B9CC-A361F2091AC4}"/>
              </a:ext>
            </a:extLst>
          </p:cNvPr>
          <p:cNvSpPr/>
          <p:nvPr/>
        </p:nvSpPr>
        <p:spPr>
          <a:xfrm>
            <a:off x="523875" y="-2744"/>
            <a:ext cx="5229225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DC61A6F-B683-4FD8-B207-A031DE34E98A}"/>
              </a:ext>
            </a:extLst>
          </p:cNvPr>
          <p:cNvSpPr/>
          <p:nvPr/>
        </p:nvSpPr>
        <p:spPr>
          <a:xfrm>
            <a:off x="11106150" y="128164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AV-block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09775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4" grpId="0" animBg="1"/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41F2A8-0F62-426D-A2B7-60460C292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-2744"/>
            <a:ext cx="11296650" cy="686074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06754AF-1CAD-432F-B11A-BC32C332C47F}"/>
              </a:ext>
            </a:extLst>
          </p:cNvPr>
          <p:cNvSpPr/>
          <p:nvPr/>
        </p:nvSpPr>
        <p:spPr>
          <a:xfrm>
            <a:off x="1676400" y="1236878"/>
            <a:ext cx="2733675" cy="46672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305425" y="1819275"/>
            <a:ext cx="6728566" cy="99060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95350" y="3246452"/>
            <a:ext cx="11296650" cy="304698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symptoms are severe enough, permanent pacemaker (PPM) implantation should be considered.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Usually a </a:t>
            </a:r>
            <a:r>
              <a:rPr lang="en-US" sz="2400" dirty="0" err="1"/>
              <a:t>dualchamber</a:t>
            </a:r>
            <a:r>
              <a:rPr lang="en-US" sz="2400" dirty="0"/>
              <a:t> (1 right atrial and 1 right ventricular lead) pacemaker is placed.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Biventricular pacemaker (placement of a third wire, in a branch of the coronary sinus, to enable left ventricular pacing), with or without an implantable cardioverter-defibrillator (ICD) placement, may be considered when the left ventricular ejection fraction is ≤35%.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An ICD is not indicated for patients with NYHA Class IV heart failure symptoms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4E0FACFA-B888-42C9-8839-00536F1867EC}"/>
              </a:ext>
            </a:extLst>
          </p:cNvPr>
          <p:cNvSpPr/>
          <p:nvPr/>
        </p:nvSpPr>
        <p:spPr>
          <a:xfrm>
            <a:off x="523875" y="-2744"/>
            <a:ext cx="5229225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CBB1B32-D5A8-4876-870D-F16BCDC87DC4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AV-block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57428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4" grpId="0" animBg="1"/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41F2A8-0F62-426D-A2B7-60460C292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91" y="-2578796"/>
            <a:ext cx="11296650" cy="686074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06754AF-1CAD-432F-B11A-BC32C332C47F}"/>
              </a:ext>
            </a:extLst>
          </p:cNvPr>
          <p:cNvSpPr/>
          <p:nvPr/>
        </p:nvSpPr>
        <p:spPr>
          <a:xfrm>
            <a:off x="1889973" y="1010759"/>
            <a:ext cx="3781425" cy="717118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947623" y="938673"/>
            <a:ext cx="6080866" cy="99060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2680" y="135829"/>
            <a:ext cx="5229225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652566" y="1834483"/>
            <a:ext cx="11296650" cy="4893647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Mild to moderate symptoms include fatigue or </a:t>
            </a:r>
            <a:r>
              <a:rPr lang="en-US" sz="2400" dirty="0" err="1"/>
              <a:t>dyspnoea</a:t>
            </a:r>
            <a:r>
              <a:rPr lang="en-US" sz="2400" dirty="0"/>
              <a:t>, especially exertional, mild symptoms of CHF (pedal </a:t>
            </a:r>
            <a:r>
              <a:rPr lang="en-US" sz="2400" dirty="0" err="1"/>
              <a:t>oedema</a:t>
            </a:r>
            <a:r>
              <a:rPr lang="en-US" sz="2400" dirty="0"/>
              <a:t>, </a:t>
            </a:r>
            <a:r>
              <a:rPr lang="en-US" sz="2400" dirty="0" err="1"/>
              <a:t>orthopnoea</a:t>
            </a:r>
            <a:r>
              <a:rPr lang="en-US" sz="2400" dirty="0"/>
              <a:t>), or mild, episodic lightheadedness.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While discontinuing these medicines may improve AV conduction, they are not likely to completely reverse clinically significant AV block.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Condition-specific management includes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treating acute coronary syndrome (i.e., antiplatelet medications, urgent </a:t>
            </a:r>
            <a:r>
              <a:rPr lang="en-US" sz="2400" dirty="0" err="1"/>
              <a:t>revascularisation</a:t>
            </a:r>
            <a:r>
              <a:rPr lang="en-US" sz="2400" dirty="0"/>
              <a:t>) and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medication toxicity (e.g., glucagon for beta blocker toxicity, calcium for calcium-channel toxicity, or digoxin antibody for digitalis toxicity).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When present, electrolyte or pH disturbances and </a:t>
            </a:r>
            <a:r>
              <a:rPr lang="en-US" sz="2400" dirty="0" err="1"/>
              <a:t>hypoxaemia</a:t>
            </a:r>
            <a:r>
              <a:rPr lang="en-US" sz="2400" dirty="0"/>
              <a:t> should be treated appropriately.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Risks and balances of discontinuing possible causative medications (e.g., beta-blockers) should be weighed in each instance.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C20AE8B-97CB-4232-9B3D-0DB2AB34E489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AV-block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9490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41F2A8-0F62-426D-A2B7-60460C292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91" y="-2578796"/>
            <a:ext cx="11296650" cy="686074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06754AF-1CAD-432F-B11A-BC32C332C47F}"/>
              </a:ext>
            </a:extLst>
          </p:cNvPr>
          <p:cNvSpPr/>
          <p:nvPr/>
        </p:nvSpPr>
        <p:spPr>
          <a:xfrm>
            <a:off x="1889973" y="1010759"/>
            <a:ext cx="3781425" cy="717118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953125" y="1643657"/>
            <a:ext cx="6080866" cy="99060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2680" y="135829"/>
            <a:ext cx="5229225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794291" y="3282056"/>
            <a:ext cx="11296650" cy="304698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the absence of a reversible cause, these patients should undergo permanent pacemaker (PPM) implantation.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Usually a dual-chamber pacemaker is placed.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Biventricular pacemaker, with or without an implantable cardioverter-defibrillator (ICD), when LVEF is ≤35%.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patients with </a:t>
            </a:r>
            <a:r>
              <a:rPr lang="en-US" sz="2400" dirty="0" err="1"/>
              <a:t>highdegree</a:t>
            </a:r>
            <a:r>
              <a:rPr lang="en-US" sz="2400" dirty="0"/>
              <a:t> or complete heart block and LVEF of 36% to 50%, cardiac </a:t>
            </a:r>
            <a:r>
              <a:rPr lang="en-US" sz="2400" dirty="0" err="1"/>
              <a:t>resynchronisation</a:t>
            </a:r>
            <a:r>
              <a:rPr lang="en-US" sz="2400" dirty="0"/>
              <a:t> therapy (CRT) may reduce total mortality and </a:t>
            </a:r>
            <a:r>
              <a:rPr lang="en-US" sz="2400" dirty="0" err="1"/>
              <a:t>hospitalisations</a:t>
            </a:r>
            <a:r>
              <a:rPr lang="en-US" sz="2400" dirty="0"/>
              <a:t>, and improve symptoms and QOL.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668E45-59EC-45F8-8141-71AA866D30B3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AV-block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79641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41F2A8-0F62-426D-A2B7-60460C292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91" y="-2578796"/>
            <a:ext cx="11296650" cy="686074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06754AF-1CAD-432F-B11A-BC32C332C47F}"/>
              </a:ext>
            </a:extLst>
          </p:cNvPr>
          <p:cNvSpPr/>
          <p:nvPr/>
        </p:nvSpPr>
        <p:spPr>
          <a:xfrm>
            <a:off x="1762153" y="2485600"/>
            <a:ext cx="3781425" cy="51324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992450" y="2485600"/>
            <a:ext cx="6080866" cy="1135391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2680" y="135829"/>
            <a:ext cx="5229225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794291" y="3373353"/>
            <a:ext cx="11296650" cy="341632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Severe symptoms include syncope or persistent, severe lightheadedness indicating profound decreases in the ventricular rate.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When the ventricular rate is significantly low </a:t>
            </a:r>
            <a:r>
              <a:rPr lang="ru-UA" sz="2400" dirty="0"/>
              <a:t>(</a:t>
            </a:r>
            <a:r>
              <a:rPr lang="en-US" sz="2400" dirty="0"/>
              <a:t>&lt;40-45 bpm) or the BP is low (mean arterial pressure &lt;65 mmHg), temporary (transcutaneous or transvenous) pacing should be considered.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Transvenous pacing is much more reliable than transcutaneous pacing and should be performed by a cardiologist when the heart block leads to </a:t>
            </a:r>
            <a:r>
              <a:rPr lang="en-US" sz="2400" dirty="0" err="1"/>
              <a:t>haemodynamic</a:t>
            </a:r>
            <a:r>
              <a:rPr lang="en-US" sz="2400" dirty="0"/>
              <a:t> instability.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Condition-specific management includes treating ACS, medication toxicity, electrolyte or pH disturbances, </a:t>
            </a:r>
            <a:r>
              <a:rPr lang="en-US" sz="2400" dirty="0" err="1"/>
              <a:t>hypoxaemia</a:t>
            </a:r>
            <a:r>
              <a:rPr lang="en-US" sz="2400" dirty="0"/>
              <a:t>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A59649C-6CA6-4BFA-9B6C-41A46C3CC6E6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AV-block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87514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41F2A8-0F62-426D-A2B7-60460C292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91" y="-2578796"/>
            <a:ext cx="11296650" cy="686074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06754AF-1CAD-432F-B11A-BC32C332C47F}"/>
              </a:ext>
            </a:extLst>
          </p:cNvPr>
          <p:cNvSpPr/>
          <p:nvPr/>
        </p:nvSpPr>
        <p:spPr>
          <a:xfrm>
            <a:off x="1762153" y="2485600"/>
            <a:ext cx="3781425" cy="51324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6459793" y="3529781"/>
            <a:ext cx="5631147" cy="78995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2680" y="135829"/>
            <a:ext cx="5229225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11468" y="4550073"/>
            <a:ext cx="11296650" cy="193899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Severe symptoms include syncope or persistent, severe lightheadedness indicating profound decreases in the ventricular rate.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PPM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ICD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CRT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7813A4E-D6B1-4EA9-BA73-90FD36AE44DA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AV-block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96322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Sustained ventricular tachycardias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62D5B-28DA-44CD-B150-A5B6D7064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25" y="2301482"/>
            <a:ext cx="11801475" cy="4037749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A 65-year-old man has a history of prior anterior wall myocardial infarction that occurred 2 years ago, complicated by severe left ventricular systolic dysfunction. </a:t>
            </a:r>
          </a:p>
          <a:p>
            <a:r>
              <a:rPr lang="en-US" sz="2800" dirty="0"/>
              <a:t>While walking to the shops, he suddenly became aware of palpitations, diaphoresis, dizziness, and a sense of overwhelming malaise. </a:t>
            </a:r>
          </a:p>
          <a:p>
            <a:r>
              <a:rPr lang="en-US" sz="2800" dirty="0"/>
              <a:t>One minute later, he turned grey, lost consciousness, and collapsed onto the floor. </a:t>
            </a:r>
          </a:p>
          <a:p>
            <a:r>
              <a:rPr lang="en-US" sz="2800" dirty="0"/>
              <a:t>An ECG revealed sustained monomorphic ventricular tachycardia at 150 bpm. </a:t>
            </a:r>
          </a:p>
        </p:txBody>
      </p:sp>
    </p:spTree>
    <p:extLst>
      <p:ext uri="{BB962C8B-B14F-4D97-AF65-F5344CB8AC3E}">
        <p14:creationId xmlns:p14="http://schemas.microsoft.com/office/powerpoint/2010/main" val="38613008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Sustained ventricular tachycardias</a:t>
            </a:r>
            <a:endParaRPr lang="ru-UA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F2A8E62-7B64-4082-92D0-27C9C324C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21DFD2-A8A9-4094-AF73-490F85812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012" y="1763586"/>
            <a:ext cx="10467975" cy="509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1789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Sustained ventricular tachycardias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62D5B-28DA-44CD-B150-A5B6D7064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2015732"/>
            <a:ext cx="11877674" cy="4037749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Cardiopulmonary resuscitation was initiated and the patient was cardioverted to sinus rhythm with a 200-J biphasic shock delivered from an external defibrillator. </a:t>
            </a:r>
          </a:p>
          <a:p>
            <a:r>
              <a:rPr lang="en-US" sz="2800" dirty="0"/>
              <a:t>The patient regained consciousness. </a:t>
            </a:r>
          </a:p>
          <a:p>
            <a:r>
              <a:rPr lang="en-US" sz="2800" dirty="0"/>
              <a:t>There was no antecedent chest discomfort and cardiac enzymes were negative after the event. </a:t>
            </a:r>
          </a:p>
          <a:p>
            <a:r>
              <a:rPr lang="en-US" sz="2800" dirty="0"/>
              <a:t>Serum electrolytes were also normal. </a:t>
            </a:r>
          </a:p>
          <a:p>
            <a:r>
              <a:rPr lang="en-US" sz="2800" dirty="0"/>
              <a:t>He received an implantable cardioverter/defibrillator the next day.</a:t>
            </a:r>
            <a:br>
              <a:rPr lang="en-US" sz="2800" dirty="0"/>
            </a:br>
            <a:endParaRPr lang="ru-UA" sz="3600" dirty="0"/>
          </a:p>
        </p:txBody>
      </p:sp>
    </p:spTree>
    <p:extLst>
      <p:ext uri="{BB962C8B-B14F-4D97-AF65-F5344CB8AC3E}">
        <p14:creationId xmlns:p14="http://schemas.microsoft.com/office/powerpoint/2010/main" val="4108019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Sustained ventricular tachycardias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62D5B-28DA-44CD-B150-A5B6D7064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2015732"/>
            <a:ext cx="11877674" cy="4037749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Ventricular arrhythmias may present with a diverse spectrum of symptoms, including palpitations, chest pain, and/or syncope, or may be asymptomatic. </a:t>
            </a:r>
          </a:p>
          <a:p>
            <a:r>
              <a:rPr lang="en-US" sz="2400" dirty="0"/>
              <a:t>The type of symptom associated with the arrhythmia depends on its duration, its rate, and whether or not it is associated with abnormal perfusion to the heart or brain. </a:t>
            </a:r>
          </a:p>
          <a:p>
            <a:r>
              <a:rPr lang="en-US" sz="2400" dirty="0"/>
              <a:t>Short-lived arrhythmias frequently are asymptomatic or manifest as brief palpitations, whereas longer and more rapid arrhythmias are frequently associated with presyncope or syncope. </a:t>
            </a:r>
          </a:p>
          <a:p>
            <a:r>
              <a:rPr lang="en-US" sz="2400" dirty="0"/>
              <a:t>Sudden cardiac death is the most severe manifestation of ventricular arrhythmias; victims of sudden cardiac arrest rarely survive without cardiopulmonary resuscitation and prompt electrical defibrillation.</a:t>
            </a:r>
            <a:endParaRPr lang="ru-UA" sz="4000" dirty="0"/>
          </a:p>
        </p:txBody>
      </p:sp>
    </p:spTree>
    <p:extLst>
      <p:ext uri="{BB962C8B-B14F-4D97-AF65-F5344CB8AC3E}">
        <p14:creationId xmlns:p14="http://schemas.microsoft.com/office/powerpoint/2010/main" val="35234987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409837-1F22-4DF0-9BBD-52F7FE9F8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587" y="0"/>
            <a:ext cx="1146441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407741" y="1170039"/>
            <a:ext cx="6853085" cy="1317521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0" y="634305"/>
            <a:ext cx="5672520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658761" y="2868757"/>
            <a:ext cx="11296650" cy="378565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Cardioversion is essential for the acute treatment of </a:t>
            </a:r>
            <a:r>
              <a:rPr lang="en-US" sz="2400" dirty="0" err="1"/>
              <a:t>haemodynamically</a:t>
            </a:r>
            <a:r>
              <a:rPr lang="en-US" sz="2400" dirty="0"/>
              <a:t> unstable ventricular tachycardia (VT) (symptomatic or severely hypotensive VT).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Synchronised</a:t>
            </a:r>
            <a:r>
              <a:rPr lang="en-US" sz="2400" dirty="0"/>
              <a:t> cardioversion should be considered before attempting anti-arrhythmic drug therapy in patients who have syncope, presyncope, frequent palpitations, or hypotension (particularly those with symptoms of diminished cerebral perfusion), even if they have apparently stable </a:t>
            </a:r>
            <a:r>
              <a:rPr lang="en-US" sz="2400" dirty="0" err="1"/>
              <a:t>haemodynamics</a:t>
            </a:r>
            <a:r>
              <a:rPr lang="en-US" sz="2400" dirty="0"/>
              <a:t>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Cardioversion may be repeated as needed until rhythm is controlled.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patients with an identifiable reversible cause of </a:t>
            </a:r>
            <a:r>
              <a:rPr lang="uk-UA" sz="2400" dirty="0"/>
              <a:t> </a:t>
            </a:r>
            <a:r>
              <a:rPr lang="en-US" sz="2400" dirty="0"/>
              <a:t>VT (e.g., </a:t>
            </a:r>
            <a:r>
              <a:rPr lang="en-US" sz="2400" dirty="0" err="1"/>
              <a:t>ischaemia</a:t>
            </a:r>
            <a:r>
              <a:rPr lang="en-US" sz="2400" dirty="0"/>
              <a:t>, myocardial infarction, toxicity, drug overdose) management will also involve treatment of the reversible cause.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FA66501-8277-41BC-B18B-95A2E7766EAD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VT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92596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409837-1F22-4DF0-9BBD-52F7FE9F8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587" y="1"/>
            <a:ext cx="1146441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4925960" y="2261418"/>
            <a:ext cx="6853085" cy="584788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0" y="634305"/>
            <a:ext cx="5672520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11468" y="3785188"/>
            <a:ext cx="11296650" cy="2677656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Treatment recommended for SOME patients in selected patient group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Primary options » amiodarone: 300 mg intravenous push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Secondary options » lidocaine: 1 to 1.5 mg/kg intravenously as a single dose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Medical therapy provides an important adjunctive therapy to emergency cardiovascular care, based on the advanced cardiac life support protocol.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Amiodarone and/or lidocaine are considered useful anti-arrhythmic drugs in these circumstances.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DA1B55F-E7D9-4A01-BC38-9C4A1E798F8F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VT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97149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409837-1F22-4DF0-9BBD-52F7FE9F8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76" y="-2077576"/>
            <a:ext cx="1146441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4925960" y="1022555"/>
            <a:ext cx="6853085" cy="1238863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0" y="634305"/>
            <a:ext cx="5672520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95350" y="1882142"/>
            <a:ext cx="11296650" cy="4893647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magnesium sulfate: 1-2 g intravenously as a single dose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Torsades</a:t>
            </a:r>
            <a:r>
              <a:rPr lang="en-US" sz="2400" dirty="0"/>
              <a:t> de pointes, a specific type of polymorphic ventricular tachycardia (VT) </a:t>
            </a:r>
            <a:r>
              <a:rPr lang="en-US" sz="2400" dirty="0" err="1"/>
              <a:t>characterised</a:t>
            </a:r>
            <a:r>
              <a:rPr lang="en-US" sz="2400" dirty="0"/>
              <a:t> by a twisting appearance around the baseline, occurs in the setting of QT prolongation due to either the congenital or the acquired forms of the long QT syndrome.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Torsades</a:t>
            </a:r>
            <a:r>
              <a:rPr lang="en-US" sz="2400" dirty="0"/>
              <a:t> de pointes should be treated as any other form of VT according to the advanced cardiac life support protocol, with special recognition of the fact that </a:t>
            </a:r>
            <a:r>
              <a:rPr lang="en-US" sz="2400" dirty="0" err="1"/>
              <a:t>hypokalaemia</a:t>
            </a:r>
            <a:r>
              <a:rPr lang="en-US" sz="2400" dirty="0"/>
              <a:t> and hypomagnesaemia are frequently associated with </a:t>
            </a:r>
            <a:r>
              <a:rPr lang="en-US" sz="2400" dirty="0" err="1"/>
              <a:t>torsades</a:t>
            </a:r>
            <a:r>
              <a:rPr lang="en-US" sz="2400" dirty="0"/>
              <a:t>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Electrolyte deficiencies should be replenished aggressively.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Offending drugs should be withdrawn.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Intravenous magnesium sulfate should be administered.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Additionally, overdrive pacing and isoprenaline infusion may be useful in this arrhythmia as they reduce the QT interval.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6DAA061-69F3-4FC6-81CF-35AE1F523B54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VT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83510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409837-1F22-4DF0-9BBD-52F7FE9F8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76" y="-2077576"/>
            <a:ext cx="1146441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014450" y="2153262"/>
            <a:ext cx="5319253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0" y="634305"/>
            <a:ext cx="5672520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22544" y="3657849"/>
            <a:ext cx="11296650" cy="304698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Treatment recommended for SOME patients in selected patient group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isoprenaline: 2 micrograms/minute intravenous infusion initially, dose titrated according to response, maximum 10 micrograms/minute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Indicated in patients who present with recurrent </a:t>
            </a:r>
            <a:r>
              <a:rPr lang="en-US" sz="2400" dirty="0" err="1"/>
              <a:t>torsades</a:t>
            </a:r>
            <a:r>
              <a:rPr lang="en-US" sz="2400" dirty="0"/>
              <a:t> de pointes after initial acute therapy.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It may be useful in this arrhythmia as it reduces the QT interval.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It is important to be certain that the patient does not have acute </a:t>
            </a:r>
            <a:r>
              <a:rPr lang="en-US" sz="2400" dirty="0" err="1"/>
              <a:t>ischaemia</a:t>
            </a:r>
            <a:r>
              <a:rPr lang="en-US" sz="2400" dirty="0"/>
              <a:t> before administering isoprenaline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403BFF2-A451-4EE6-82E2-953C8EB9577D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VT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50632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409837-1F22-4DF0-9BBD-52F7FE9F8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76" y="-2077576"/>
            <a:ext cx="1146441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014450" y="2654708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0" y="634305"/>
            <a:ext cx="5672520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22544" y="3657849"/>
            <a:ext cx="11296650" cy="830997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Treatment recommended for SOME patients in selected patient group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Indicated in recurrent </a:t>
            </a:r>
            <a:r>
              <a:rPr lang="en-US" sz="2400" dirty="0" err="1"/>
              <a:t>torsades</a:t>
            </a:r>
            <a:r>
              <a:rPr lang="en-US" sz="2400" dirty="0"/>
              <a:t> de pointes after acute therapy.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9A664B7-EE19-45C7-BF26-26EE996F0FEE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VT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05142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409837-1F22-4DF0-9BBD-52F7FE9F8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7" y="-71795"/>
            <a:ext cx="1146441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4876798" y="5843328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0" y="5126209"/>
            <a:ext cx="5672520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766508" y="927242"/>
            <a:ext cx="11296650" cy="378565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Nadolol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Medical therapy for catecholaminergic polymorphic ventricular tachycardia includes the use of beta-blockers for both acute and chronic treatment.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High dose of beta-blockers is usually required.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Other treatment strategies have been proposed, including a stepwise addition of alternative treatment options, such as calcium</a:t>
            </a:r>
            <a:r>
              <a:rPr lang="uk-UA" sz="2400" dirty="0"/>
              <a:t>-</a:t>
            </a:r>
            <a:r>
              <a:rPr lang="en-US" sz="2400" dirty="0"/>
              <a:t>channel blockers and flecainide, to beta-blockers in patients who do not respond sufficiently or who cannot tolerate beta-blockers.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Left cardiac sympathetic denervation appears to be effective, but has only been tested on small cohorts, and is not universally available.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3593CA7-51F8-4FC9-AC8E-369119F1697B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VT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52955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409837-1F22-4DF0-9BBD-52F7FE9F8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7" y="-71795"/>
            <a:ext cx="1146441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4876798" y="6295613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0" y="5126209"/>
            <a:ext cx="5672520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737341" y="286818"/>
            <a:ext cx="11296650" cy="4524315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Implantable cardioverter defibrillator (ICD) insertion is needed in patients with recurrent syncope despite beta-blockers, or those who are survivors of cardiac arrest, especially in the setting of coronary artery disease.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ICDs should not be implanted without concomitant betablocker therapy, as ICD shocks will increase catecholamine surge, potentially leading to a vicious cycle of ventricular arrhythmias and ICD shocks.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ICD therapy provides a continuous monitor for the cardiac rhythm and the capability of terminating ventricular tachycardia by overdrive pacing and/or cardioversion defibrillation.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ICD implant requires surgery and is associated with a small risk of procedural mortality.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ICD</a:t>
            </a:r>
            <a:r>
              <a:rPr lang="uk-UA" sz="2400" dirty="0"/>
              <a:t> </a:t>
            </a:r>
            <a:r>
              <a:rPr lang="en-US" sz="2400" dirty="0"/>
              <a:t>shocks can be painful and if frequent may impair the patient's quality of life.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01015C0-6751-4F8E-8940-382F9836279B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VT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68974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atrial fibrillation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62D5B-28DA-44CD-B150-A5B6D7064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25" y="2301482"/>
            <a:ext cx="11801475" cy="4037749"/>
          </a:xfrm>
        </p:spPr>
        <p:txBody>
          <a:bodyPr>
            <a:normAutofit/>
          </a:bodyPr>
          <a:lstStyle/>
          <a:p>
            <a:r>
              <a:rPr lang="en-US" dirty="0"/>
              <a:t>A 65-year-old man with a history of hypertension, diabetes mellitus, and </a:t>
            </a:r>
            <a:r>
              <a:rPr lang="en-US" dirty="0" err="1"/>
              <a:t>hyperlipidaemia</a:t>
            </a:r>
            <a:r>
              <a:rPr lang="en-US" dirty="0"/>
              <a:t> presents to the accident and emergency department with the first episode of rapid palpitations, shortness of breath, and discomfort in his chest. </a:t>
            </a:r>
          </a:p>
          <a:p>
            <a:r>
              <a:rPr lang="en-US" dirty="0"/>
              <a:t>His symptoms came on suddenly 4 hours ago. </a:t>
            </a:r>
          </a:p>
          <a:p>
            <a:r>
              <a:rPr lang="en-US" dirty="0"/>
              <a:t>Physical examination shows an irregularly irregular radial pulse rate at 90 to 110 bpm, a BP of 110/70 mmHg, and respiratory rate of 20 breaths per minute. </a:t>
            </a:r>
          </a:p>
          <a:p>
            <a:r>
              <a:rPr lang="en-US" dirty="0"/>
              <a:t>Heart sounds are irregular, but no S3 or S4 gallop or murmurs are audible. </a:t>
            </a:r>
          </a:p>
          <a:p>
            <a:r>
              <a:rPr lang="en-US" dirty="0"/>
              <a:t>There are no other abnormalities on examination.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687909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atrial fibrillation</a:t>
            </a:r>
            <a:endParaRPr lang="ru-UA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2D9AC82C-579C-4714-9028-34FAA0413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8D4F1A-5D0C-4E91-9C0B-C4A4B926F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728" y="1722091"/>
            <a:ext cx="9324975" cy="513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4720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84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327433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-35727"/>
            <a:ext cx="5672520" cy="46166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764017" y="3198167"/>
            <a:ext cx="11296650" cy="341632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Electrical cardioversion quickly and effectively converts AF to sinus rhythm.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Electrical cardioversion restores sinus rhythm quicker and more effectively than pharmacological cardioversion and is associated with shorter hospital stays.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Do not use pharmacological cardioversion in </a:t>
            </a:r>
            <a:r>
              <a:rPr lang="en-US" sz="2400" dirty="0" err="1"/>
              <a:t>haemodynamically</a:t>
            </a:r>
            <a:r>
              <a:rPr lang="en-US" sz="2400" dirty="0"/>
              <a:t> compromised patients.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Urgently admit to an acute medical unit.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Call for </a:t>
            </a:r>
            <a:r>
              <a:rPr lang="en-US" sz="2400" dirty="0" err="1"/>
              <a:t>anaesthetic</a:t>
            </a:r>
            <a:r>
              <a:rPr lang="en-US" sz="2400" dirty="0"/>
              <a:t> support to sedate the patient before DC cardioversion.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This will usually be with a short-acting general </a:t>
            </a:r>
            <a:r>
              <a:rPr lang="en-US" sz="2400" dirty="0" err="1"/>
              <a:t>anaesthetic</a:t>
            </a:r>
            <a:r>
              <a:rPr lang="en-US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Record and store an ECG rhythm strip during and immediately after shock delivery.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Continuously monitor the patient’s BP and oximetry during the procedure.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328A0A-0DA6-4BBB-9F78-34C9AB3750AE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61800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84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651893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-35727"/>
            <a:ext cx="5672520" cy="46166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764017" y="2716387"/>
            <a:ext cx="11296650" cy="378565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Check the patient’s oral anticoagulation status as soon as possible.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patients not already on therapeutic anticoagulation, immediately start anticoagulation </a:t>
            </a:r>
            <a:r>
              <a:rPr lang="en-US" sz="2400" dirty="0" err="1"/>
              <a:t>precardioversion</a:t>
            </a:r>
            <a:r>
              <a:rPr lang="en-US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a low molecular weight heparin (LMWH), such as enoxaparin, or unfractionated heparin.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This is important to prevent potential thromboembolic complications and should be given in a timely manner even in </a:t>
            </a:r>
            <a:r>
              <a:rPr lang="en-US" sz="2400" dirty="0" err="1"/>
              <a:t>haemodynamically</a:t>
            </a:r>
            <a:r>
              <a:rPr lang="en-US" sz="2400" dirty="0"/>
              <a:t> unstable patients.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After cardioversion, transition patients who are started on a LMWH or unfractionated heparin to a DOAC, such as rivaroxaban, apixaban, </a:t>
            </a:r>
            <a:r>
              <a:rPr lang="en-US" sz="2400" dirty="0" err="1"/>
              <a:t>edoxaban</a:t>
            </a:r>
            <a:r>
              <a:rPr lang="en-US" sz="2400" dirty="0"/>
              <a:t>, or dabigatran, or warfarin when appropriate.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D95BCA7-684F-4333-B079-B9FBA0BA3CEB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61419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84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986191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-35727"/>
            <a:ext cx="5672520" cy="46166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738033" y="1817782"/>
            <a:ext cx="11296650" cy="4893647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Identify and manage risk factors and concomitant conditions.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Correct, where possible, treatable causes of AF or refer, as appropriate.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practice, refer to a cardiologist, any patient: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Who is young and has suspected underlying structural heart disease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With a pre-excitation syndrome such as Wolff-Parkinson-White syndrome.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With valvular heart disease associated with AF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With suspected heart failure.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Signs of stroke or heart failure may be subtle in some instances.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Bear in mind that rhythm control is often unsuccessful in critically ill patients and those with severely impaired ventricular systolic function, because AF is often precipitated/ exacerbated by increased sympathetic tone, inotropes, and vasopressors.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these patients, work to identify and correct precipitating factors and secondary causes and </a:t>
            </a:r>
            <a:r>
              <a:rPr lang="en-US" sz="2400" dirty="0" err="1"/>
              <a:t>optimise</a:t>
            </a:r>
            <a:r>
              <a:rPr lang="en-US" sz="2400" dirty="0"/>
              <a:t> background treatment.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EDB9F62-C909-46E8-BC78-79FE9481B314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13555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84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1" y="1349984"/>
            <a:ext cx="4277726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-35727"/>
            <a:ext cx="5672520" cy="46166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334298" y="1916110"/>
            <a:ext cx="11857702" cy="4893647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amiodarone: 5 mg/kg intravenously over 20-120 minutes initially, repeat infusion according to response, maximum 1200 mg/ day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European Society of Cardiology recommends 300 mg intravenously over 30-60 minutes initially, followed by 900-1200 mg intravenously over 24 hours.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Consider intravenous amiodarone for acute control of heart rate in these patients.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Do not use rate control drugs in people with AF with a pre-excitation syndrome such as Wolff-Parkinson-White syndrome.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These drugs accelerate conduction down the accessory pathway to the ventricle putting the patient at risk of life-threatening arrhythmias, such as ventricular fibrillation and sudden death.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AF is the second most common arrhythmia in WPWs, occurring in approximately 1/3 pts.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Atrial activity predominantly conducts down the accessory pathway, causing ventricular pre-excitation.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CB3445A-45DD-45BF-8295-E8D3CFBAD3A4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61780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84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1664614"/>
            <a:ext cx="700126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-35727"/>
            <a:ext cx="5672520" cy="46166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255639" y="720765"/>
            <a:ext cx="11857702" cy="6001643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Apixaban: 2.5 to 5 mg orally twice daily OR </a:t>
            </a:r>
            <a:r>
              <a:rPr lang="en-US" sz="2400" dirty="0" err="1"/>
              <a:t>Edoxaban</a:t>
            </a:r>
            <a:r>
              <a:rPr lang="en-US" sz="2400" dirty="0"/>
              <a:t>: 30-60 mg orally once daily OR</a:t>
            </a:r>
            <a:r>
              <a:rPr lang="uk-UA" sz="2400" dirty="0"/>
              <a:t> </a:t>
            </a:r>
            <a:r>
              <a:rPr lang="en-US" sz="2400" dirty="0"/>
              <a:t>Rivaroxaban: 15-20 mg orally once daily OR</a:t>
            </a:r>
            <a:r>
              <a:rPr lang="uk-UA" sz="2400" dirty="0"/>
              <a:t> </a:t>
            </a:r>
            <a:r>
              <a:rPr lang="en-US" sz="2400" dirty="0"/>
              <a:t>Dabigatran: 110-150 mg orally twice daily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a direct oral anticoagulant (DOAC) in preference to a vitamin K antagonist.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Warfarin: 5-10 mg orally once daily initially, adjust dose according to target INR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the CHA</a:t>
            </a:r>
            <a:r>
              <a:rPr lang="en-US" sz="2400" baseline="-25000" dirty="0"/>
              <a:t>2</a:t>
            </a:r>
            <a:r>
              <a:rPr lang="en-US" sz="2400" dirty="0"/>
              <a:t>DS</a:t>
            </a:r>
            <a:r>
              <a:rPr lang="en-US" sz="2400" baseline="-25000" dirty="0"/>
              <a:t>2</a:t>
            </a:r>
            <a:r>
              <a:rPr lang="en-US" sz="2400" dirty="0"/>
              <a:t>-VASc score to calculate stroke risk in all patients presenting with AF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When indicated by the CHA</a:t>
            </a:r>
            <a:r>
              <a:rPr lang="en-US" sz="2400" baseline="-25000" dirty="0"/>
              <a:t>2</a:t>
            </a:r>
            <a:r>
              <a:rPr lang="en-US" sz="2400" dirty="0"/>
              <a:t>DS</a:t>
            </a:r>
            <a:r>
              <a:rPr lang="en-US" sz="2400" baseline="-25000" dirty="0"/>
              <a:t>2</a:t>
            </a:r>
            <a:r>
              <a:rPr lang="en-US" sz="2400" dirty="0"/>
              <a:t>-VASc score, start oral anticoagulation as soon as possible.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the HAS-BLED score to</a:t>
            </a:r>
            <a:r>
              <a:rPr lang="uk-UA" sz="2400" dirty="0"/>
              <a:t> </a:t>
            </a:r>
            <a:r>
              <a:rPr lang="en-US" sz="2400" dirty="0"/>
              <a:t>assess the risk of a major bleed</a:t>
            </a:r>
            <a:r>
              <a:rPr lang="uk-UA" sz="2400" dirty="0"/>
              <a:t>; </a:t>
            </a:r>
            <a:r>
              <a:rPr lang="en-US" sz="2400" dirty="0"/>
              <a:t>Identify modifiable risk factors for bleeding, such as uncontrolled hypertension, harmful alcohol consumption, labile INR if the patient is on warfarin, concurrent use of medication and reversible causes of </a:t>
            </a:r>
            <a:r>
              <a:rPr lang="en-US" sz="2400" dirty="0" err="1"/>
              <a:t>anaemia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Do not use bleeding risk scores to exclude anticoagulant treatment; a high score should not rule out anticoagulation.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Bleeding risk is dynamic and requires regular re-assessment; it should not be based on a single one-off assessment.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For most people the benefit of anticoagulation outweighs the bleeding risk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For people with an increased risk of bleeding the benefit of anticoagulation may not always outweigh the bleeding risk, and careful monitoring of bleeding risk is important.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4217F0F-65FF-4679-B10D-DC9F31E1E020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54535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7" y="-1946784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651890"/>
            <a:ext cx="700126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101929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795744" y="1130066"/>
            <a:ext cx="11238247" cy="5632311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Bisoprolol: 1.25 mg orally OD initially, increase gradually, maximum 20 mg/day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Metoprolol: 2.5 to 5 mg </a:t>
            </a:r>
            <a:r>
              <a:rPr lang="en-US" sz="2400" dirty="0" err="1"/>
              <a:t>i.v.</a:t>
            </a:r>
            <a:r>
              <a:rPr lang="en-US" sz="2400" dirty="0"/>
              <a:t>  or 50 mg orally BID or TID, maximum 300 mg/day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Esmolol: 500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/>
              <a:t>g/kg/min </a:t>
            </a:r>
            <a:r>
              <a:rPr lang="en-US" sz="2400" dirty="0" err="1"/>
              <a:t>i.v.</a:t>
            </a:r>
            <a:r>
              <a:rPr lang="en-US" sz="2400" dirty="0"/>
              <a:t> as a loading dose, maintenance dose 50-200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/>
              <a:t>g/kg/min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Carvedilol: 3.125 mg orally TID initially, maximum 50 mg/day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Verapamil: 5-10 mg </a:t>
            </a:r>
            <a:r>
              <a:rPr lang="en-US" sz="2400" dirty="0" err="1"/>
              <a:t>i.v.</a:t>
            </a:r>
            <a:r>
              <a:rPr lang="en-US" sz="2400" dirty="0"/>
              <a:t>; 40-120 mg orally TID initially, maximum 480 mg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Diltiazem: 60 mg orally TID initially, maximum 360 mg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Digoxin: 0.75-1.5 mg/day orally for rapid </a:t>
            </a:r>
            <a:r>
              <a:rPr lang="en-US" sz="2400" dirty="0" err="1"/>
              <a:t>digitalisation</a:t>
            </a:r>
            <a:r>
              <a:rPr lang="en-US" sz="2400" dirty="0"/>
              <a:t>, then 0.125-0.25 mg/day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rate control to slow the patient’s heart rate in the presence of tachycardia.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atrioventricular nodal blocking drugs – either a standard beta-blocker, or a rate-limiting non-dihydropyridine </a:t>
            </a:r>
            <a:r>
              <a:rPr lang="en-US" sz="2400" dirty="0" err="1"/>
              <a:t>calciumchannel</a:t>
            </a:r>
            <a:r>
              <a:rPr lang="en-US" sz="2400" dirty="0"/>
              <a:t> blocker – as initial monotherapy.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Base the choice of drug on the person's symptoms, heart rate, comorbidities, and preferences when considering drug treatment.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monotherapy does not control symptoms, consider combination therapy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Do not use rate control drugs in people with AF with a pre-excitation syndrome such as Wolff-Parkinson-White syndrome.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15E690F-C386-47C0-9962-4FAE645374E1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415892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7" y="-1946784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986185"/>
            <a:ext cx="700126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101929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554026" y="1595856"/>
            <a:ext cx="11559315" cy="5262979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Flecainide: 200-300 mg orally as a single dose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Amiodarone: 5-7 mg/kg </a:t>
            </a:r>
            <a:r>
              <a:rPr lang="en-US" sz="2400" dirty="0" err="1"/>
              <a:t>i.v.</a:t>
            </a:r>
            <a:r>
              <a:rPr lang="en-US" sz="2400" dirty="0"/>
              <a:t> over 1-2 hours, followed by 50 mg/hour </a:t>
            </a:r>
            <a:r>
              <a:rPr lang="en-US" sz="2400" dirty="0" err="1"/>
              <a:t>i.v.</a:t>
            </a:r>
            <a:r>
              <a:rPr lang="en-US" sz="2400" dirty="0"/>
              <a:t>, max 1200 mg/day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Start anticoagulation </a:t>
            </a:r>
            <a:r>
              <a:rPr lang="en-US" sz="2400" dirty="0" err="1"/>
              <a:t>precardioversion</a:t>
            </a:r>
            <a:r>
              <a:rPr lang="en-US" sz="2400" dirty="0"/>
              <a:t> as soon as possible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patients with AF duration 24 to 48 hours who are undergoing cardioversion, initiate oral anticoagulation for at least 4 weeks after cardioversion.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This is an optional step for those with AF onset definitely less than 24 hours.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Consider either pharmacological or electrical cardioversion depending on clinical circumstances, patient preferences, and resources, to reduce symptoms.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Electrical cardioversion restores sinus rhythm quicker and more effectively than pharmacological cardioversion and is associated with shorter hospital stays.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Pharmacological cardioversion, however, does not require fasting or sedation.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 choice of flecainide or amiodarone to people with no evidence of structural or </a:t>
            </a:r>
            <a:r>
              <a:rPr lang="en-US" sz="2400" dirty="0" err="1"/>
              <a:t>ischaemic</a:t>
            </a:r>
            <a:r>
              <a:rPr lang="en-US" sz="2400" dirty="0"/>
              <a:t> heart disease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Amiodarone to people with evidence of structural heart disease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A9DC3D0-2866-4387-993E-8C0DE34F6651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390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7" y="-1946784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1322357"/>
            <a:ext cx="700126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101929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973394" y="2946881"/>
            <a:ext cx="11139947" cy="230832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Apixaban: 2.5 to 5 mg orally twice daily OR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Edoxaban</a:t>
            </a:r>
            <a:r>
              <a:rPr lang="en-US" sz="2400" dirty="0"/>
              <a:t>: 30-60 mg orally once daily OR</a:t>
            </a:r>
            <a:r>
              <a:rPr lang="uk-UA" sz="2400" dirty="0"/>
              <a:t> 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Rivaroxaban: 15-20 mg orally once daily OR</a:t>
            </a:r>
            <a:r>
              <a:rPr lang="uk-UA" sz="2400" dirty="0"/>
              <a:t> </a:t>
            </a:r>
            <a:r>
              <a:rPr lang="en-US" sz="2400" dirty="0"/>
              <a:t>Dabigatran: 110-150 mg orally twice daily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a direct oral anticoagulant (DOAC) in preference to a vitamin K antagonist.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Warfarin: 5-10 mg orally once daily initially, adjust dose according to target INR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2946117-6A91-46D2-BA03-1783AC131F5B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63871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7" y="-1946784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1636990"/>
            <a:ext cx="700126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101929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8102B42-760C-4D45-ACFC-187AC7A2FD65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72689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7" y="-1946784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2011089"/>
            <a:ext cx="700126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101929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973394" y="2946881"/>
            <a:ext cx="11139947" cy="230832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Apixaban: 2.5 to 5 mg orally twice daily OR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Edoxaban</a:t>
            </a:r>
            <a:r>
              <a:rPr lang="en-US" sz="2400" dirty="0"/>
              <a:t>: 30-60 mg orally once daily OR</a:t>
            </a:r>
            <a:r>
              <a:rPr lang="uk-UA" sz="2400" dirty="0"/>
              <a:t> 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Rivaroxaban: 15-20 mg orally once daily OR</a:t>
            </a:r>
            <a:r>
              <a:rPr lang="uk-UA" sz="2400" dirty="0"/>
              <a:t> </a:t>
            </a:r>
            <a:r>
              <a:rPr lang="en-US" sz="2400" dirty="0"/>
              <a:t>Dabigatran: 110-150 mg orally twice daily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a direct oral anticoagulant (DOAC) in preference to a vitamin K antagonist.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Warfarin: 5-10 mg orally once daily initially, adjust dose according to target INR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F3FB62-4C1B-4D19-9082-22F2D02C4456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68019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25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4905602" y="4901370"/>
            <a:ext cx="4444875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-93060" y="4333108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94044" y="340351"/>
            <a:ext cx="11139947" cy="2677656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Bisoprolol: 1.25 mg orally OD initially, increase gradually, maximum 20 mg/day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Metoprolol: 2.5 to 5 mg </a:t>
            </a:r>
            <a:r>
              <a:rPr lang="en-US" sz="2400" dirty="0" err="1"/>
              <a:t>i.v.</a:t>
            </a:r>
            <a:r>
              <a:rPr lang="en-US" sz="2400" dirty="0"/>
              <a:t>  or 50 mg orally BID or TID, maximum 300 mg/day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Esmolol: 500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/>
              <a:t>g/kg/min </a:t>
            </a:r>
            <a:r>
              <a:rPr lang="en-US" sz="2400" dirty="0" err="1"/>
              <a:t>i.v.</a:t>
            </a:r>
            <a:r>
              <a:rPr lang="en-US" sz="2400" dirty="0"/>
              <a:t> as a loading dose, maintenance dose 50-200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/>
              <a:t>g/kg/min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Carvedilol: 3.125 mg orally TID initially, maximum 50 mg/day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Verapamil: 5-10 mg </a:t>
            </a:r>
            <a:r>
              <a:rPr lang="en-US" sz="2400" dirty="0" err="1"/>
              <a:t>i.v.</a:t>
            </a:r>
            <a:r>
              <a:rPr lang="en-US" sz="2400" dirty="0"/>
              <a:t>; 40-120 mg orally TID initially, maximum 480 mg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Diltiazem: 60 mg orally TID initially, maximum 360 mg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Digoxin: 0.75-1.5 mg/day orally for rapid </a:t>
            </a:r>
            <a:r>
              <a:rPr lang="en-US" sz="2400" dirty="0" err="1"/>
              <a:t>digitalisation</a:t>
            </a:r>
            <a:r>
              <a:rPr lang="en-US" sz="2400" dirty="0"/>
              <a:t>, then 0.125-0.25 mg/day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E66EB37-E20D-41AD-9DB1-D5C28DC0CB4F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86158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25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5234871"/>
            <a:ext cx="6814449" cy="66498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-93060" y="4333108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94044" y="340351"/>
            <a:ext cx="11139947" cy="230832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the onset of AF is 48 hours or more, or is uncertain: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Make a plan for therapeutic anticoagulation for a minimum of 3 weeks followed by elective electrical or pharmacological cardioversion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Continue therapeutic anticoagulation for 4 weeks after cardioversion (in patients without a need for long-term anticoagulation).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the patient is already on therapeutic anticoagulation, proceed with cardioversion.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F8022FC-260F-4D34-86A2-EE138F70901A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03927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25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112080" y="5728881"/>
            <a:ext cx="6814449" cy="465442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-93060" y="4333108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CE1F718-6C16-46AD-B70A-1B8877DE5B40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23411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25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298892" y="6043513"/>
            <a:ext cx="6814449" cy="465442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-93060" y="4333108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182DACD-4FA0-48B2-AB31-DAE91C37E2B2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2809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25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426713" y="6431886"/>
            <a:ext cx="6814449" cy="465442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-93060" y="4333108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CAC212C-FC76-4A79-97AA-C108760436DC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71240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atrial flutter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62D5B-28DA-44CD-B150-A5B6D7064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25" y="2301482"/>
            <a:ext cx="11801475" cy="4037749"/>
          </a:xfrm>
        </p:spPr>
        <p:txBody>
          <a:bodyPr>
            <a:normAutofit/>
          </a:bodyPr>
          <a:lstStyle/>
          <a:p>
            <a:r>
              <a:rPr lang="en-US" sz="2800" dirty="0"/>
              <a:t>A 77-year-old man presents with complaints of palpitations and new shortness of breath, especially with exertion. </a:t>
            </a:r>
          </a:p>
          <a:p>
            <a:r>
              <a:rPr lang="en-US" sz="2800" dirty="0"/>
              <a:t>He has a history of rheumatic fever in childhood. </a:t>
            </a:r>
          </a:p>
          <a:p>
            <a:r>
              <a:rPr lang="en-US" sz="2800" dirty="0"/>
              <a:t>He has been told he has a murmur but does not recall having had an echocardiogram. </a:t>
            </a:r>
          </a:p>
          <a:p>
            <a:r>
              <a:rPr lang="en-US" sz="2800" dirty="0"/>
              <a:t>He is otherwise healthy.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831919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atrial flutter</a:t>
            </a:r>
            <a:endParaRPr lang="ru-UA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36D5EB7-2D28-4631-8D98-17F9EFA12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E5F387-AD22-4BCF-85A5-AE1243043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341" y="1760189"/>
            <a:ext cx="8667750" cy="505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68547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313236-884F-48A4-99E7-D17DA8034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59" y="172370"/>
            <a:ext cx="11296650" cy="321491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034037" y="1408981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423480" y="770560"/>
            <a:ext cx="4227178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06859" y="2020012"/>
            <a:ext cx="11296650" cy="4524315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Urgently identify any patient with features of </a:t>
            </a:r>
            <a:r>
              <a:rPr lang="en-US" sz="2400" dirty="0" err="1"/>
              <a:t>haemodynamic</a:t>
            </a:r>
            <a:r>
              <a:rPr lang="en-US" sz="2400" dirty="0"/>
              <a:t> instability, which include: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Shock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Syncope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Myocardial </a:t>
            </a:r>
            <a:r>
              <a:rPr lang="en-US" sz="2400" dirty="0" err="1"/>
              <a:t>ischaemia</a:t>
            </a: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Acute, severe heart failure (</a:t>
            </a:r>
            <a:r>
              <a:rPr lang="en-US" sz="2400" dirty="0" err="1"/>
              <a:t>characterised</a:t>
            </a:r>
            <a:r>
              <a:rPr lang="en-US" sz="2400" dirty="0"/>
              <a:t> by acute pulmonary </a:t>
            </a:r>
            <a:r>
              <a:rPr lang="en-US" sz="2400" dirty="0" err="1"/>
              <a:t>oedema</a:t>
            </a:r>
            <a:r>
              <a:rPr lang="en-US" sz="2400" dirty="0"/>
              <a:t> or raised jugular venous pressure)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Organise</a:t>
            </a:r>
            <a:r>
              <a:rPr lang="en-US" sz="2400" dirty="0"/>
              <a:t> immediate </a:t>
            </a:r>
            <a:r>
              <a:rPr lang="en-US" sz="2400" dirty="0" err="1"/>
              <a:t>synchronised</a:t>
            </a:r>
            <a:r>
              <a:rPr lang="en-US" sz="2400" dirty="0"/>
              <a:t> direct current (DC) cardioversion.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Call for </a:t>
            </a:r>
            <a:r>
              <a:rPr lang="en-US" sz="2400" dirty="0" err="1"/>
              <a:t>anaesthetic</a:t>
            </a:r>
            <a:r>
              <a:rPr lang="en-US" sz="2400" dirty="0"/>
              <a:t> support to ensure any conscious patient has sedation or general </a:t>
            </a:r>
            <a:r>
              <a:rPr lang="en-US" sz="2400" dirty="0" err="1"/>
              <a:t>anaesthesia</a:t>
            </a:r>
            <a:r>
              <a:rPr lang="en-US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Give up to three shocks.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For the initial shock, use 70 to 120 J of energy.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Give subsequent shocks using stepwise increases in energy.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8EBB375-77B2-4C96-B1E4-88CFC2011C21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 err="1"/>
              <a:t>AFl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243857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313236-884F-48A4-99E7-D17DA8034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59" y="172370"/>
            <a:ext cx="11296650" cy="321491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4945546" y="1861265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423480" y="770560"/>
            <a:ext cx="4227178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06859" y="3638642"/>
            <a:ext cx="11296650" cy="304698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the patient has new-onset atrial flutter and is receiving no, or subtherapeutic, anticoagulation, start initial parenteral anticoagulation and continue this until you have made a full assessment.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Unfractionated heparin or a low molecular weight heparin (LMWH) such as enoxaparin are options.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Transition patients who are started on unfractionated heparin or an LMWH to a direct oral anticoagulant (e.g., rivaroxaban, apixaban, </a:t>
            </a:r>
            <a:r>
              <a:rPr lang="en-US" sz="2400" dirty="0" err="1"/>
              <a:t>edoxaban</a:t>
            </a:r>
            <a:r>
              <a:rPr lang="en-US" sz="2400" dirty="0"/>
              <a:t>, or dabigatran), or warfarin, when appropriate, and after assessment of stroke and bleeding risk.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7A900AF-BD51-44D0-9444-E2C7152FEA23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 err="1"/>
              <a:t>AFl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2604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313236-884F-48A4-99E7-D17DA8034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59" y="172370"/>
            <a:ext cx="11296650" cy="321491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4945546" y="2402041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423480" y="770560"/>
            <a:ext cx="4227178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06859" y="3156861"/>
            <a:ext cx="11296650" cy="341632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While assessing the patient, start resuscitation measures.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Monitor controlled oxygen therapy.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An upper SpO2 limit of 96% is reasonable when administering supplemental oxygen to most patients with acute illness who are not at risk of hypercapnia.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 lower target SpO2 of 88% to 92% is appropriate if the patient is at risk of hypercapnic respiratory failure.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Monitor the ECG and blood pressure.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Obtain intravenous access.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Identify and treat any reversible causes (e.g., electrolyte abnormalities).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6D54719-5343-4052-8471-A436B2C410F3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 err="1"/>
              <a:t>AFl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86829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313236-884F-48A4-99E7-D17DA8034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59" y="172370"/>
            <a:ext cx="11296650" cy="321491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4945546" y="2864159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423480" y="770560"/>
            <a:ext cx="4227178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06859" y="3824310"/>
            <a:ext cx="11296650" cy="230832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Treatment recommended for ALL patients in selected patient group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Apixaban: 2.5 to 5 mg orally twice daily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Edoxaban</a:t>
            </a:r>
            <a:r>
              <a:rPr lang="en-US" sz="2400" dirty="0"/>
              <a:t>: 30 – 60 mg orally once daily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Rivaroxaban: 15-20 mg orally once daily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Dabigatran: 110-150 mg orally twice daily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Warfarin: 5-10 mg orally once daily initially, adjust dose according to target INR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63535D6-7277-4E1F-BB05-08919D9A7EAD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 err="1"/>
              <a:t>AFl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95085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9924</TotalTime>
  <Words>6739</Words>
  <Application>Microsoft Office PowerPoint</Application>
  <PresentationFormat>Широкоэкранный</PresentationFormat>
  <Paragraphs>626</Paragraphs>
  <Slides>85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85</vt:i4>
      </vt:variant>
    </vt:vector>
  </HeadingPairs>
  <TitlesOfParts>
    <vt:vector size="89" baseType="lpstr">
      <vt:lpstr>Arial</vt:lpstr>
      <vt:lpstr>Gill Sans MT</vt:lpstr>
      <vt:lpstr>Times New Roman</vt:lpstr>
      <vt:lpstr>Галерея</vt:lpstr>
      <vt:lpstr>Cardiac Rhythm and Conduct Abnormalities</vt:lpstr>
      <vt:lpstr>ANALYZING AN ECG RHYTHM </vt:lpstr>
      <vt:lpstr>ANALYZING AN ECG RHYTHM </vt:lpstr>
      <vt:lpstr>ANALYZING AN ECG RHYTHM </vt:lpstr>
      <vt:lpstr>ANALYZING AN ECG RHYTHM </vt:lpstr>
      <vt:lpstr>ANALYZING AN ECG RHYTHM </vt:lpstr>
      <vt:lpstr>ANALYZING AN ECG RHYTHM </vt:lpstr>
      <vt:lpstr>ANALYZING AN ECG RHYTHM </vt:lpstr>
      <vt:lpstr>ANALYZING AN ECG RHYTHM </vt:lpstr>
      <vt:lpstr>ANALYZING AN ECG RHYTHM </vt:lpstr>
      <vt:lpstr>NORMAL SINUS RHYTHM</vt:lpstr>
      <vt:lpstr>SINUS BRADYCARDIA</vt:lpstr>
      <vt:lpstr>SINUS TACHYCARDIA</vt:lpstr>
      <vt:lpstr>SINUS ARRHYTHMIA</vt:lpstr>
      <vt:lpstr>SINUS PAUSE (SINUS ARREST)</vt:lpstr>
      <vt:lpstr>SINUS PAUSE (SINUS ARREST)</vt:lpstr>
      <vt:lpstr>SINOATRIAL (SA) BLOCK</vt:lpstr>
      <vt:lpstr>WANDERING ATRIAL PACEMAKER (WAP)</vt:lpstr>
      <vt:lpstr>MULTIFOCAL ATRIAL TACHYCARDIA (MAT)</vt:lpstr>
      <vt:lpstr>PREMATURE ATRIAL CONTRACTION (PAC)</vt:lpstr>
      <vt:lpstr>ATRIAL TACHYCARDIA</vt:lpstr>
      <vt:lpstr>ATRIAL FLUTTER</vt:lpstr>
      <vt:lpstr>ATRIAL FIBRILLATION</vt:lpstr>
      <vt:lpstr>WOLFF-PARKINSON-WHITE (WPW) SYNDROME</vt:lpstr>
      <vt:lpstr>IDIOVENTRICULAR RHYTHM</vt:lpstr>
      <vt:lpstr>ACCELERATED IDIOVENTRICULAR RHYTHM</vt:lpstr>
      <vt:lpstr>PREMATURE VENTRICULAR CONTRACTION (PVC)</vt:lpstr>
      <vt:lpstr>PREMATURE VENTRICULAR CONTRACTION (PVC)</vt:lpstr>
      <vt:lpstr>PREMATURE VENTRICULAR CONTRACTION (PVC)</vt:lpstr>
      <vt:lpstr>PREMATURE VENTRICULAR CONTRACTION (PVC)</vt:lpstr>
      <vt:lpstr>VENTRICULAR TACHYCARDIA (VT): MONOMORPHIC</vt:lpstr>
      <vt:lpstr>VENTRICULAR TACHYCARDIA (VT): POLYMORPHIC</vt:lpstr>
      <vt:lpstr>VENTRICULAR TACHYCARDIA (VT): TORSADE DE POINTES</vt:lpstr>
      <vt:lpstr>VENTRICULAR FIBRILLATION (VF)</vt:lpstr>
      <vt:lpstr>ASYSTOLE</vt:lpstr>
      <vt:lpstr>FIRST-DEGREE AV BLOCK</vt:lpstr>
      <vt:lpstr>SECOND-DEGREE AV BLOCK: TYPE I  (MOBITZ I OR WENCKEBACH)</vt:lpstr>
      <vt:lpstr>SECOND-DEGREE AV BLOCK: TYPE II (MOBITZ II)</vt:lpstr>
      <vt:lpstr>THIRD-DEGREE AV BLOCK</vt:lpstr>
      <vt:lpstr>BUNDLE BRANCH BLOCK (BBB)</vt:lpstr>
      <vt:lpstr>Case history AV-block</vt:lpstr>
      <vt:lpstr>Case history AV-block</vt:lpstr>
      <vt:lpstr>Case history AV-block</vt:lpstr>
      <vt:lpstr>Case history AV-block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Case history Sustained ventricular tachycardias</vt:lpstr>
      <vt:lpstr>Case history Sustained ventricular tachycardias</vt:lpstr>
      <vt:lpstr>Case history Sustained ventricular tachycardias</vt:lpstr>
      <vt:lpstr>Case history Sustained ventricular tachycardias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Case history atrial fibrillation</vt:lpstr>
      <vt:lpstr>Case history atrial fibrillation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Case history atrial flutter</vt:lpstr>
      <vt:lpstr>Case history atrial flutter</vt:lpstr>
      <vt:lpstr>Treatment algorithm</vt:lpstr>
      <vt:lpstr>Treatment algorithm</vt:lpstr>
      <vt:lpstr>Treatment algorithm</vt:lpstr>
      <vt:lpstr>Treatment algorithm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Cardiac Rhythm and Conduct Abnormalities</dc:title>
  <dc:creator>Leonid Kholopov</dc:creator>
  <cp:lastModifiedBy>Leonid Kholopov</cp:lastModifiedBy>
  <cp:revision>60</cp:revision>
  <dcterms:created xsi:type="dcterms:W3CDTF">2023-08-23T12:02:16Z</dcterms:created>
  <dcterms:modified xsi:type="dcterms:W3CDTF">2023-09-05T15:29:38Z</dcterms:modified>
</cp:coreProperties>
</file>