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802"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401242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3640059"/>
            <a:ext cx="8458200" cy="916781"/>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2914650"/>
            <a:ext cx="8458200" cy="6858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9" name="Нижний колонтитул 18"/>
          <p:cNvSpPr>
            <a:spLocks noGrp="1"/>
          </p:cNvSpPr>
          <p:nvPr>
            <p:ph type="ftr" sz="quarter" idx="11"/>
          </p:nvPr>
        </p:nvSpPr>
        <p:spPr>
          <a:xfrm>
            <a:off x="3581400" y="57150"/>
            <a:ext cx="2895600" cy="216694"/>
          </a:xfrm>
        </p:spPr>
        <p:txBody>
          <a:bodyPr/>
          <a:lstStyle/>
          <a:p>
            <a:endParaRPr lang="ru-RU"/>
          </a:p>
        </p:txBody>
      </p:sp>
      <p:sp>
        <p:nvSpPr>
          <p:cNvPr id="16" name="Номер слайда 15"/>
          <p:cNvSpPr>
            <a:spLocks noGrp="1"/>
          </p:cNvSpPr>
          <p:nvPr>
            <p:ph type="sldNum" sz="quarter" idx="12"/>
          </p:nvPr>
        </p:nvSpPr>
        <p:spPr>
          <a:xfrm>
            <a:off x="8229600" y="4855464"/>
            <a:ext cx="758952" cy="185166"/>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2583677"/>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257300"/>
            <a:ext cx="8458200" cy="9144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210314"/>
            <a:ext cx="8686800" cy="888619"/>
          </a:xfrm>
        </p:spPr>
        <p:txBody>
          <a:bodyPr rtlCol="0" anchor="t"/>
          <a:lstStyle>
            <a:lvl1pPr algn="r">
              <a:defRPr/>
            </a:lvl1pPr>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4" name="Содержимое 13"/>
          <p:cNvSpPr>
            <a:spLocks noGrp="1"/>
          </p:cNvSpPr>
          <p:nvPr>
            <p:ph sz="half" idx="1"/>
          </p:nvPr>
        </p:nvSpPr>
        <p:spPr>
          <a:xfrm>
            <a:off x="304800" y="1200150"/>
            <a:ext cx="41910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200150"/>
            <a:ext cx="4343400" cy="35433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4057650"/>
            <a:ext cx="8610600" cy="661988"/>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500062"/>
            <a:ext cx="4290556"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6" y="500062"/>
            <a:ext cx="4292241" cy="47982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Содержимое 3"/>
          <p:cNvSpPr>
            <a:spLocks noGrp="1"/>
          </p:cNvSpPr>
          <p:nvPr>
            <p:ph sz="quarter" idx="2"/>
          </p:nvPr>
        </p:nvSpPr>
        <p:spPr>
          <a:xfrm>
            <a:off x="281444" y="987028"/>
            <a:ext cx="429055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Содержимое 27"/>
          <p:cNvSpPr>
            <a:spLocks noGrp="1"/>
          </p:cNvSpPr>
          <p:nvPr>
            <p:ph sz="quarter" idx="4"/>
          </p:nvPr>
        </p:nvSpPr>
        <p:spPr>
          <a:xfrm>
            <a:off x="4648730" y="987028"/>
            <a:ext cx="4288536" cy="2956322"/>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4857750"/>
            <a:ext cx="762000" cy="185166"/>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451485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342900"/>
            <a:ext cx="8686800" cy="630936"/>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4386838"/>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4114800"/>
            <a:ext cx="8458200" cy="390525"/>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1" y="457200"/>
            <a:ext cx="3008313" cy="360045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Содержимое 13"/>
          <p:cNvSpPr>
            <a:spLocks noGrp="1"/>
          </p:cNvSpPr>
          <p:nvPr>
            <p:ph sz="half" idx="1"/>
          </p:nvPr>
        </p:nvSpPr>
        <p:spPr>
          <a:xfrm>
            <a:off x="3575050" y="457200"/>
            <a:ext cx="5340350" cy="360045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462476"/>
            <a:ext cx="5029200" cy="27432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3745320"/>
            <a:ext cx="5867400" cy="391716"/>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4149913"/>
            <a:ext cx="5867400" cy="576263"/>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411957"/>
            <a:ext cx="1828800" cy="4388644"/>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411957"/>
            <a:ext cx="6248400" cy="4388644"/>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165622"/>
            <a:ext cx="8686800" cy="339447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57150"/>
            <a:ext cx="2514600" cy="216694"/>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19.02.2024</a:t>
            </a:fld>
            <a:endParaRPr lang="ru-RU"/>
          </a:p>
        </p:txBody>
      </p:sp>
      <p:sp>
        <p:nvSpPr>
          <p:cNvPr id="28" name="Нижний колонтитул 27"/>
          <p:cNvSpPr>
            <a:spLocks noGrp="1"/>
          </p:cNvSpPr>
          <p:nvPr>
            <p:ph type="ftr" sz="quarter" idx="3"/>
          </p:nvPr>
        </p:nvSpPr>
        <p:spPr>
          <a:xfrm>
            <a:off x="3124200" y="57150"/>
            <a:ext cx="3352800" cy="216694"/>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4857751"/>
            <a:ext cx="762000" cy="183356"/>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342900"/>
            <a:ext cx="8686800" cy="62865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788174"/>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793490"/>
            <a:ext cx="8629650" cy="178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259632" y="2158376"/>
            <a:ext cx="662473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GB" sz="4000" dirty="0">
                <a:latin typeface="Bookman Old Style" pitchFamily="18" charset="0"/>
                <a:ea typeface="Times New Roman" pitchFamily="18" charset="0"/>
                <a:cs typeface="Alef" pitchFamily="2" charset="-79"/>
              </a:rPr>
              <a:t>Demand</a:t>
            </a:r>
            <a:endParaRPr kumimoji="0" lang="en-GB" sz="5400" b="0" i="0" u="none" strike="noStrike" cap="none" normalizeH="0" baseline="0" dirty="0">
              <a:ln>
                <a:noFill/>
              </a:ln>
              <a:solidFill>
                <a:schemeClr val="tx1"/>
              </a:solidFill>
              <a:effectLst/>
              <a:latin typeface="Bookman Old Style" pitchFamily="18" charset="0"/>
              <a:cs typeface="Alef" pitchFamily="2" charset="-79"/>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259632" y="349956"/>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800" b="1" dirty="0">
                <a:latin typeface="Bookman Old Style" pitchFamily="18" charset="0"/>
                <a:ea typeface="Times New Roman" pitchFamily="18" charset="0"/>
                <a:cs typeface="Alef" pitchFamily="2" charset="-79"/>
              </a:rPr>
              <a:t>What Is Demand?</a:t>
            </a:r>
          </a:p>
        </p:txBody>
      </p:sp>
      <p:sp>
        <p:nvSpPr>
          <p:cNvPr id="3" name="Прямоугольник 2"/>
          <p:cNvSpPr/>
          <p:nvPr/>
        </p:nvSpPr>
        <p:spPr>
          <a:xfrm>
            <a:off x="323528" y="699542"/>
            <a:ext cx="3240360" cy="3785652"/>
          </a:xfrm>
          <a:prstGeom prst="rect">
            <a:avLst/>
          </a:prstGeom>
        </p:spPr>
        <p:txBody>
          <a:bodyPr wrap="square">
            <a:spAutoFit/>
          </a:bodyPr>
          <a:lstStyle/>
          <a:p>
            <a:pPr algn="just"/>
            <a:r>
              <a:rPr lang="en-US" sz="2000" b="1" dirty="0">
                <a:latin typeface="Bookman Old Style" pitchFamily="18" charset="0"/>
              </a:rPr>
              <a:t>Demand </a:t>
            </a:r>
            <a:r>
              <a:rPr lang="en-US" sz="2000" dirty="0">
                <a:latin typeface="Bookman Old Style" pitchFamily="18" charset="0"/>
              </a:rPr>
              <a:t>in economics is the consumer's desire and ability to purchase a good or service. It's the underlying force that drives economic growth and expansion. Without demand, no business would ever bother producing anything.</a:t>
            </a:r>
          </a:p>
        </p:txBody>
      </p:sp>
      <p:pic>
        <p:nvPicPr>
          <p:cNvPr id="14338" name="Picture 2" descr="Connecting the Dots from Brand to Demand"/>
          <p:cNvPicPr>
            <a:picLocks noChangeAspect="1" noChangeArrowheads="1"/>
          </p:cNvPicPr>
          <p:nvPr/>
        </p:nvPicPr>
        <p:blipFill>
          <a:blip r:embed="rId2" cstate="print"/>
          <a:srcRect/>
          <a:stretch>
            <a:fillRect/>
          </a:stretch>
        </p:blipFill>
        <p:spPr bwMode="auto">
          <a:xfrm>
            <a:off x="3795886" y="1131590"/>
            <a:ext cx="5348114" cy="310035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411510"/>
            <a:ext cx="8820472" cy="1569660"/>
          </a:xfrm>
          <a:prstGeom prst="rect">
            <a:avLst/>
          </a:prstGeom>
        </p:spPr>
        <p:txBody>
          <a:bodyPr wrap="square">
            <a:spAutoFit/>
          </a:bodyPr>
          <a:lstStyle/>
          <a:p>
            <a:pPr algn="just" fontAlgn="base"/>
            <a:r>
              <a:rPr lang="en-US" sz="1600" dirty="0">
                <a:latin typeface="Bookman Old Style" pitchFamily="18" charset="0"/>
              </a:rPr>
              <a:t>The meaning of </a:t>
            </a:r>
            <a:r>
              <a:rPr lang="en-US" sz="1600" b="1" dirty="0">
                <a:latin typeface="Bookman Old Style" pitchFamily="18" charset="0"/>
              </a:rPr>
              <a:t>demand </a:t>
            </a:r>
            <a:r>
              <a:rPr lang="en-US" sz="1600" dirty="0">
                <a:latin typeface="Bookman Old Style" pitchFamily="18" charset="0"/>
              </a:rPr>
              <a:t>is the various amounts of a product that will be purchased in particular. Prices during a particular period of time in the market, consumer demand for a produced represent is desires for it, which is sufficiently backed by ability and willingness to pay for produce. Demand and desire are not the same, only an effective desire is a demand and effective desire is a desire which is fully backed by ability and willingness to pay show as to make the desire the reality.</a:t>
            </a:r>
          </a:p>
        </p:txBody>
      </p:sp>
      <p:graphicFrame>
        <p:nvGraphicFramePr>
          <p:cNvPr id="4" name="Таблица 3"/>
          <p:cNvGraphicFramePr>
            <a:graphicFrameLocks noGrp="1"/>
          </p:cNvGraphicFramePr>
          <p:nvPr/>
        </p:nvGraphicFramePr>
        <p:xfrm>
          <a:off x="107504" y="1995686"/>
          <a:ext cx="8928992" cy="2880000"/>
        </p:xfrm>
        <a:graphic>
          <a:graphicData uri="http://schemas.openxmlformats.org/drawingml/2006/table">
            <a:tbl>
              <a:tblPr>
                <a:tableStyleId>{8799B23B-EC83-4686-B30A-512413B5E67A}</a:tableStyleId>
              </a:tblPr>
              <a:tblGrid>
                <a:gridCol w="4464496">
                  <a:extLst>
                    <a:ext uri="{9D8B030D-6E8A-4147-A177-3AD203B41FA5}">
                      <a16:colId xmlns:a16="http://schemas.microsoft.com/office/drawing/2014/main" val="20000"/>
                    </a:ext>
                  </a:extLst>
                </a:gridCol>
                <a:gridCol w="4464496">
                  <a:extLst>
                    <a:ext uri="{9D8B030D-6E8A-4147-A177-3AD203B41FA5}">
                      <a16:colId xmlns:a16="http://schemas.microsoft.com/office/drawing/2014/main" val="20001"/>
                    </a:ext>
                  </a:extLst>
                </a:gridCol>
              </a:tblGrid>
              <a:tr h="576000">
                <a:tc>
                  <a:txBody>
                    <a:bodyPr/>
                    <a:lstStyle/>
                    <a:p>
                      <a:pPr algn="ctr"/>
                      <a:r>
                        <a:rPr lang="en-US" sz="2800" u="none" strike="noStrike" dirty="0">
                          <a:latin typeface="Bookman Old Style" pitchFamily="18" charset="0"/>
                        </a:rPr>
                        <a:t>Demand</a:t>
                      </a:r>
                      <a:endParaRPr lang="en-US" sz="2800" b="0" i="0" u="none" strike="noStrike" dirty="0">
                        <a:solidFill>
                          <a:srgbClr val="585858"/>
                        </a:solidFill>
                        <a:latin typeface="Bookman Old Style" pitchFamily="18" charset="0"/>
                      </a:endParaRPr>
                    </a:p>
                  </a:txBody>
                  <a:tcPr marL="52779" marR="52779" marT="26390" marB="26390" anchor="ctr"/>
                </a:tc>
                <a:tc>
                  <a:txBody>
                    <a:bodyPr/>
                    <a:lstStyle/>
                    <a:p>
                      <a:pPr algn="ctr"/>
                      <a:r>
                        <a:rPr lang="en-US" sz="2800" u="none" strike="noStrike" dirty="0">
                          <a:latin typeface="Bookman Old Style" pitchFamily="18" charset="0"/>
                        </a:rPr>
                        <a:t>Desire</a:t>
                      </a:r>
                      <a:endParaRPr lang="en-US" sz="2800" b="0" i="0" u="none" strike="noStrike" dirty="0">
                        <a:solidFill>
                          <a:srgbClr val="585858"/>
                        </a:solidFill>
                        <a:latin typeface="Bookman Old Style" pitchFamily="18" charset="0"/>
                      </a:endParaRPr>
                    </a:p>
                  </a:txBody>
                  <a:tcPr marL="52779" marR="52779" marT="26390" marB="26390" anchor="ctr"/>
                </a:tc>
                <a:extLst>
                  <a:ext uri="{0D108BD9-81ED-4DB2-BD59-A6C34878D82A}">
                    <a16:rowId xmlns:a16="http://schemas.microsoft.com/office/drawing/2014/main" val="10000"/>
                  </a:ext>
                </a:extLst>
              </a:tr>
              <a:tr h="576000">
                <a:tc>
                  <a:txBody>
                    <a:bodyPr/>
                    <a:lstStyle/>
                    <a:p>
                      <a:r>
                        <a:rPr lang="en-US" sz="1600" u="none" strike="noStrike" dirty="0">
                          <a:latin typeface="Bookman Old Style" pitchFamily="18" charset="0"/>
                        </a:rPr>
                        <a:t>It is an effective desire to get a commodity-backed by ability and willingness to pay.</a:t>
                      </a:r>
                    </a:p>
                  </a:txBody>
                  <a:tcPr marL="52779" marR="52779" marT="26390" marB="26390" anchor="ctr"/>
                </a:tc>
                <a:tc>
                  <a:txBody>
                    <a:bodyPr/>
                    <a:lstStyle/>
                    <a:p>
                      <a:r>
                        <a:rPr lang="en-US" sz="1600" u="none" strike="noStrike">
                          <a:latin typeface="Bookman Old Style" pitchFamily="18" charset="0"/>
                        </a:rPr>
                        <a:t>It is just a wish to have a commodity without sufficient income to pay it.</a:t>
                      </a:r>
                    </a:p>
                  </a:txBody>
                  <a:tcPr marL="52779" marR="52779" marT="26390" marB="26390" anchor="ctr"/>
                </a:tc>
                <a:extLst>
                  <a:ext uri="{0D108BD9-81ED-4DB2-BD59-A6C34878D82A}">
                    <a16:rowId xmlns:a16="http://schemas.microsoft.com/office/drawing/2014/main" val="10001"/>
                  </a:ext>
                </a:extLst>
              </a:tr>
              <a:tr h="576000">
                <a:tc>
                  <a:txBody>
                    <a:bodyPr/>
                    <a:lstStyle/>
                    <a:p>
                      <a:r>
                        <a:rPr lang="en-US" sz="1600" u="none" strike="noStrike" dirty="0">
                          <a:latin typeface="Bookman Old Style" pitchFamily="18" charset="0"/>
                        </a:rPr>
                        <a:t>Demand is bounded by price quantity, place and time.</a:t>
                      </a:r>
                    </a:p>
                  </a:txBody>
                  <a:tcPr marL="52779" marR="52779" marT="26390" marB="26390" anchor="ctr"/>
                </a:tc>
                <a:tc>
                  <a:txBody>
                    <a:bodyPr/>
                    <a:lstStyle/>
                    <a:p>
                      <a:r>
                        <a:rPr lang="en-US" sz="1600" u="none" strike="noStrike" dirty="0">
                          <a:latin typeface="Bookman Old Style" pitchFamily="18" charset="0"/>
                        </a:rPr>
                        <a:t>Desire is unbounded one can desire anything they like.</a:t>
                      </a:r>
                    </a:p>
                  </a:txBody>
                  <a:tcPr marL="52779" marR="52779" marT="26390" marB="26390" anchor="ctr"/>
                </a:tc>
                <a:extLst>
                  <a:ext uri="{0D108BD9-81ED-4DB2-BD59-A6C34878D82A}">
                    <a16:rowId xmlns:a16="http://schemas.microsoft.com/office/drawing/2014/main" val="10002"/>
                  </a:ext>
                </a:extLst>
              </a:tr>
              <a:tr h="576000">
                <a:tc>
                  <a:txBody>
                    <a:bodyPr/>
                    <a:lstStyle/>
                    <a:p>
                      <a:r>
                        <a:rPr lang="en-US" sz="1600" u="none" strike="noStrike" dirty="0">
                          <a:latin typeface="Bookman Old Style" pitchFamily="18" charset="0"/>
                        </a:rPr>
                        <a:t>Demand effective economic activities like production, exchange, consumption, etc.</a:t>
                      </a:r>
                    </a:p>
                  </a:txBody>
                  <a:tcPr marL="52779" marR="52779" marT="26390" marB="26390" anchor="ctr"/>
                </a:tc>
                <a:tc>
                  <a:txBody>
                    <a:bodyPr/>
                    <a:lstStyle/>
                    <a:p>
                      <a:r>
                        <a:rPr lang="fr-FR" sz="1600" u="none" strike="noStrike" dirty="0">
                          <a:latin typeface="Bookman Old Style" pitchFamily="18" charset="0"/>
                        </a:rPr>
                        <a:t>Desire like production, exchange, consumption, etc.</a:t>
                      </a:r>
                    </a:p>
                  </a:txBody>
                  <a:tcPr marL="52779" marR="52779" marT="26390" marB="26390" anchor="ctr"/>
                </a:tc>
                <a:extLst>
                  <a:ext uri="{0D108BD9-81ED-4DB2-BD59-A6C34878D82A}">
                    <a16:rowId xmlns:a16="http://schemas.microsoft.com/office/drawing/2014/main" val="10003"/>
                  </a:ext>
                </a:extLst>
              </a:tr>
              <a:tr h="576000">
                <a:tc>
                  <a:txBody>
                    <a:bodyPr/>
                    <a:lstStyle/>
                    <a:p>
                      <a:r>
                        <a:rPr lang="en-US" sz="1600" u="none" strike="noStrike" dirty="0">
                          <a:latin typeface="Bookman Old Style" pitchFamily="18" charset="0"/>
                        </a:rPr>
                        <a:t>Example: when a person with sufficient money buys an air ticket it is demand.</a:t>
                      </a:r>
                      <a:endParaRPr lang="en-US" sz="1600" b="0" i="0" u="none" strike="noStrike" dirty="0">
                        <a:solidFill>
                          <a:srgbClr val="585858"/>
                        </a:solidFill>
                        <a:latin typeface="Bookman Old Style" pitchFamily="18" charset="0"/>
                      </a:endParaRPr>
                    </a:p>
                  </a:txBody>
                  <a:tcPr marL="52779" marR="52779" marT="26390" marB="26390" anchor="ctr"/>
                </a:tc>
                <a:tc>
                  <a:txBody>
                    <a:bodyPr/>
                    <a:lstStyle/>
                    <a:p>
                      <a:r>
                        <a:rPr lang="en-US" sz="1600" u="none" strike="noStrike" dirty="0">
                          <a:latin typeface="Bookman Old Style" pitchFamily="18" charset="0"/>
                        </a:rPr>
                        <a:t>Example: a beggar may desire to travel by air.</a:t>
                      </a:r>
                      <a:endParaRPr lang="en-US" sz="1600" b="0" i="0" u="none" strike="noStrike" dirty="0">
                        <a:solidFill>
                          <a:srgbClr val="585858"/>
                        </a:solidFill>
                        <a:latin typeface="Bookman Old Style" pitchFamily="18" charset="0"/>
                      </a:endParaRPr>
                    </a:p>
                  </a:txBody>
                  <a:tcPr marL="52779" marR="52779" marT="26390" marB="26390"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331640" y="339503"/>
            <a:ext cx="662473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sz="2000" b="1" dirty="0">
                <a:latin typeface="Bookman Old Style" pitchFamily="18" charset="0"/>
                <a:ea typeface="Times New Roman" pitchFamily="18" charset="0"/>
                <a:cs typeface="Alef" pitchFamily="2" charset="-79"/>
              </a:rPr>
              <a:t>Law of Demand </a:t>
            </a:r>
          </a:p>
        </p:txBody>
      </p:sp>
      <p:sp>
        <p:nvSpPr>
          <p:cNvPr id="3" name="Прямоугольник 2"/>
          <p:cNvSpPr/>
          <p:nvPr/>
        </p:nvSpPr>
        <p:spPr>
          <a:xfrm>
            <a:off x="827584" y="915566"/>
            <a:ext cx="7848872" cy="2246769"/>
          </a:xfrm>
          <a:prstGeom prst="rect">
            <a:avLst/>
          </a:prstGeom>
        </p:spPr>
        <p:txBody>
          <a:bodyPr wrap="square">
            <a:spAutoFit/>
          </a:bodyPr>
          <a:lstStyle/>
          <a:p>
            <a:pPr fontAlgn="base"/>
            <a:r>
              <a:rPr lang="en-US" sz="2000" dirty="0">
                <a:latin typeface="Bookman Old Style" pitchFamily="18" charset="0"/>
              </a:rPr>
              <a:t>The law of demand governs the relationship between the quantity demanded and the price. This economic principle describes something you already intuitively know. If the price increases, people buy less. The reverse is also true. If the price drops, people buy more. </a:t>
            </a:r>
          </a:p>
          <a:p>
            <a:pPr fontAlgn="base"/>
            <a:r>
              <a:rPr lang="en-US" sz="2000" dirty="0">
                <a:latin typeface="Bookman Old Style" pitchFamily="18" charset="0"/>
              </a:rPr>
              <a:t>But the price is not the only determining factor. The law of demand is only true if all other determinants don't change.</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126</TotalTime>
  <Words>317</Words>
  <Application>Microsoft Office PowerPoint</Application>
  <PresentationFormat>Экран (16:9)</PresentationFormat>
  <Paragraphs>17</Paragraphs>
  <Slides>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vt:i4>
      </vt:variant>
    </vt:vector>
  </HeadingPairs>
  <TitlesOfParts>
    <vt:vector size="9" baseType="lpstr">
      <vt:lpstr>Bookman Old Style</vt:lpstr>
      <vt:lpstr>Franklin Gothic Book</vt:lpstr>
      <vt:lpstr>Franklin Gothic Medium</vt:lpstr>
      <vt:lpstr>Wingdings 2</vt:lpstr>
      <vt:lpstr>Трек</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Administrator</dc:creator>
  <cp:lastModifiedBy>Бєляєва Оксана Іванівна</cp:lastModifiedBy>
  <cp:revision>13</cp:revision>
  <dcterms:created xsi:type="dcterms:W3CDTF">2023-10-05T13:42:32Z</dcterms:created>
  <dcterms:modified xsi:type="dcterms:W3CDTF">2024-02-19T14:53:22Z</dcterms:modified>
</cp:coreProperties>
</file>