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0" r:id="rId7"/>
    <p:sldId id="271" r:id="rId8"/>
    <p:sldId id="272" r:id="rId9"/>
    <p:sldId id="273" r:id="rId10"/>
    <p:sldId id="274" r:id="rId11"/>
    <p:sldId id="275" r:id="rId12"/>
    <p:sldId id="278" r:id="rId13"/>
    <p:sldId id="276" r:id="rId14"/>
    <p:sldId id="277" r:id="rId15"/>
    <p:sldId id="279" r:id="rId16"/>
    <p:sldId id="280" r:id="rId17"/>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02"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401242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3640059"/>
            <a:ext cx="8458200" cy="916781"/>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2914650"/>
            <a:ext cx="8458200" cy="6858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9" name="Нижний колонтитул 18"/>
          <p:cNvSpPr>
            <a:spLocks noGrp="1"/>
          </p:cNvSpPr>
          <p:nvPr>
            <p:ph type="ftr" sz="quarter" idx="11"/>
          </p:nvPr>
        </p:nvSpPr>
        <p:spPr>
          <a:xfrm>
            <a:off x="3581400" y="57150"/>
            <a:ext cx="2895600" cy="216694"/>
          </a:xfrm>
        </p:spPr>
        <p:txBody>
          <a:bodyPr/>
          <a:lstStyle/>
          <a:p>
            <a:endParaRPr lang="ru-RU"/>
          </a:p>
        </p:txBody>
      </p:sp>
      <p:sp>
        <p:nvSpPr>
          <p:cNvPr id="16" name="Номер слайда 15"/>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258367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257300"/>
            <a:ext cx="8458200" cy="9144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210314"/>
            <a:ext cx="8686800" cy="888619"/>
          </a:xfrm>
        </p:spPr>
        <p:txBody>
          <a:bodyPr rtlCol="0" anchor="t"/>
          <a:lstStyle>
            <a:lvl1pPr algn="r">
              <a:defRPr/>
            </a:lvl1pPr>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4" name="Содержимое 13"/>
          <p:cNvSpPr>
            <a:spLocks noGrp="1"/>
          </p:cNvSpPr>
          <p:nvPr>
            <p:ph sz="half" idx="1"/>
          </p:nvPr>
        </p:nvSpPr>
        <p:spPr>
          <a:xfrm>
            <a:off x="304800" y="1200150"/>
            <a:ext cx="41910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200150"/>
            <a:ext cx="43434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4057650"/>
            <a:ext cx="8610600" cy="661988"/>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500062"/>
            <a:ext cx="4290556"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6" y="500062"/>
            <a:ext cx="4292241"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Содержимое 3"/>
          <p:cNvSpPr>
            <a:spLocks noGrp="1"/>
          </p:cNvSpPr>
          <p:nvPr>
            <p:ph sz="quarter" idx="2"/>
          </p:nvPr>
        </p:nvSpPr>
        <p:spPr>
          <a:xfrm>
            <a:off x="281444" y="987028"/>
            <a:ext cx="429055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Содержимое 27"/>
          <p:cNvSpPr>
            <a:spLocks noGrp="1"/>
          </p:cNvSpPr>
          <p:nvPr>
            <p:ph sz="quarter" idx="4"/>
          </p:nvPr>
        </p:nvSpPr>
        <p:spPr>
          <a:xfrm>
            <a:off x="4648730" y="987028"/>
            <a:ext cx="428853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4857750"/>
            <a:ext cx="762000" cy="185166"/>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451485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4386838"/>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4114800"/>
            <a:ext cx="8458200" cy="390525"/>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1" y="457200"/>
            <a:ext cx="3008313" cy="360045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Содержимое 13"/>
          <p:cNvSpPr>
            <a:spLocks noGrp="1"/>
          </p:cNvSpPr>
          <p:nvPr>
            <p:ph sz="half" idx="1"/>
          </p:nvPr>
        </p:nvSpPr>
        <p:spPr>
          <a:xfrm>
            <a:off x="3575050" y="457200"/>
            <a:ext cx="5340350" cy="360045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462476"/>
            <a:ext cx="5029200" cy="27432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3745320"/>
            <a:ext cx="5867400" cy="391716"/>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4149913"/>
            <a:ext cx="5867400" cy="576263"/>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411957"/>
            <a:ext cx="1828800" cy="4388644"/>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411957"/>
            <a:ext cx="6248400" cy="4388644"/>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165622"/>
            <a:ext cx="8686800" cy="339447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57150"/>
            <a:ext cx="2514600" cy="216694"/>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19.02.2024</a:t>
            </a:fld>
            <a:endParaRPr lang="ru-RU"/>
          </a:p>
        </p:txBody>
      </p:sp>
      <p:sp>
        <p:nvSpPr>
          <p:cNvPr id="28" name="Нижний колонтитул 27"/>
          <p:cNvSpPr>
            <a:spLocks noGrp="1"/>
          </p:cNvSpPr>
          <p:nvPr>
            <p:ph type="ftr" sz="quarter" idx="3"/>
          </p:nvPr>
        </p:nvSpPr>
        <p:spPr>
          <a:xfrm>
            <a:off x="3124200" y="57150"/>
            <a:ext cx="3352800" cy="216694"/>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4857751"/>
            <a:ext cx="762000" cy="183356"/>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342900"/>
            <a:ext cx="8686800" cy="62865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79349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259632" y="2158376"/>
            <a:ext cx="662473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4000" b="1" dirty="0">
                <a:latin typeface="Bookman Old Style" pitchFamily="18" charset="0"/>
              </a:rPr>
              <a:t>Supply</a:t>
            </a:r>
            <a:endParaRPr kumimoji="0" lang="en-GB" sz="5400" b="0" i="0" u="none" strike="noStrike" cap="none" normalizeH="0" baseline="0" dirty="0">
              <a:ln>
                <a:noFill/>
              </a:ln>
              <a:solidFill>
                <a:schemeClr val="tx1"/>
              </a:solidFill>
              <a:effectLst/>
              <a:latin typeface="Bookman Old Style" pitchFamily="18" charset="0"/>
              <a:cs typeface="Alef" pitchFamily="2" charset="-79"/>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115616" y="667603"/>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dirty="0">
                <a:latin typeface="Bookman Old Style" pitchFamily="18" charset="0"/>
              </a:rPr>
              <a:t>What Is Supply?</a:t>
            </a:r>
          </a:p>
        </p:txBody>
      </p:sp>
      <p:sp>
        <p:nvSpPr>
          <p:cNvPr id="3" name="Прямоугольник 2"/>
          <p:cNvSpPr/>
          <p:nvPr/>
        </p:nvSpPr>
        <p:spPr>
          <a:xfrm>
            <a:off x="251520" y="1779662"/>
            <a:ext cx="8784976" cy="1938992"/>
          </a:xfrm>
          <a:prstGeom prst="rect">
            <a:avLst/>
          </a:prstGeom>
        </p:spPr>
        <p:txBody>
          <a:bodyPr wrap="square">
            <a:spAutoFit/>
          </a:bodyPr>
          <a:lstStyle/>
          <a:p>
            <a:pPr algn="just"/>
            <a:r>
              <a:rPr lang="en-US" sz="2400" dirty="0">
                <a:latin typeface="Bookman Old Style" pitchFamily="18" charset="0"/>
              </a:rPr>
              <a:t>Supply in economics is defined as the total amount of a given product or service a supplier offers to consumers at a given period and a given price level. It is usually determined by market movement. For instance, a higher demand may push a supplier to increase supply.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2"/>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r>
              <a:rPr lang="en-US" sz="2000" b="1" dirty="0">
                <a:latin typeface="Bookman Old Style" pitchFamily="18" charset="0"/>
              </a:rPr>
              <a:t>Supply in Economics</a:t>
            </a:r>
          </a:p>
        </p:txBody>
      </p:sp>
      <p:sp>
        <p:nvSpPr>
          <p:cNvPr id="3" name="Прямоугольник 2"/>
          <p:cNvSpPr/>
          <p:nvPr/>
        </p:nvSpPr>
        <p:spPr>
          <a:xfrm>
            <a:off x="179512" y="865406"/>
            <a:ext cx="8820472" cy="3970318"/>
          </a:xfrm>
          <a:prstGeom prst="rect">
            <a:avLst/>
          </a:prstGeom>
        </p:spPr>
        <p:txBody>
          <a:bodyPr wrap="square">
            <a:spAutoFit/>
          </a:bodyPr>
          <a:lstStyle/>
          <a:p>
            <a:pPr algn="just" fontAlgn="base"/>
            <a:r>
              <a:rPr lang="en-US" sz="1600" b="1" dirty="0">
                <a:latin typeface="Bookman Old Style" pitchFamily="18" charset="0"/>
              </a:rPr>
              <a:t>	</a:t>
            </a:r>
            <a:r>
              <a:rPr lang="en-US" dirty="0">
                <a:latin typeface="Bookman Old Style" pitchFamily="18" charset="0"/>
              </a:rPr>
              <a:t>Ideally, supply and demand would be equal. Assuming all factors are constant, under the law of supply, the demand for more units of a product gives the supplier a positive indication to increase their supplies. In turn, this could lead to higher prices.</a:t>
            </a:r>
          </a:p>
          <a:p>
            <a:pPr algn="just" fontAlgn="base"/>
            <a:r>
              <a:rPr lang="en-US" dirty="0">
                <a:latin typeface="Bookman Old Style" pitchFamily="18" charset="0"/>
              </a:rPr>
              <a:t>	Actual patterns may vary across products and services. Several factors affect the supply and demand pattern, including changes in manufacturing costs, consumer preferences, government subsidies, and extreme weather.</a:t>
            </a:r>
          </a:p>
          <a:p>
            <a:pPr algn="just" fontAlgn="base"/>
            <a:r>
              <a:rPr lang="en-US" dirty="0">
                <a:latin typeface="Bookman Old Style" pitchFamily="18" charset="0"/>
              </a:rPr>
              <a:t>	Talking about supply in economics requires you to have an understanding of the concept of demand as well. Demand represents the desire or willingness of consumers to buy a certain product or service.</a:t>
            </a:r>
          </a:p>
          <a:p>
            <a:pPr algn="just" fontAlgn="base"/>
            <a:r>
              <a:rPr lang="en-US" dirty="0">
                <a:latin typeface="Bookman Old Style" pitchFamily="18" charset="0"/>
              </a:rPr>
              <a:t>	These two components affect each other. They are equally important for the economy as they play a huge role in determining prices, amount consumed and the quantity to produce.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2"/>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b="1" dirty="0">
                <a:latin typeface="Bookman Old Style" pitchFamily="18" charset="0"/>
                <a:ea typeface="Times New Roman" pitchFamily="18" charset="0"/>
                <a:cs typeface="Alef" pitchFamily="2" charset="-79"/>
              </a:rPr>
              <a:t>Visualizing Supply</a:t>
            </a:r>
          </a:p>
        </p:txBody>
      </p:sp>
      <p:sp>
        <p:nvSpPr>
          <p:cNvPr id="3" name="Прямоугольник 2"/>
          <p:cNvSpPr/>
          <p:nvPr/>
        </p:nvSpPr>
        <p:spPr>
          <a:xfrm>
            <a:off x="179512" y="619185"/>
            <a:ext cx="8856984" cy="2246769"/>
          </a:xfrm>
          <a:prstGeom prst="rect">
            <a:avLst/>
          </a:prstGeom>
        </p:spPr>
        <p:txBody>
          <a:bodyPr wrap="square">
            <a:spAutoFit/>
          </a:bodyPr>
          <a:lstStyle/>
          <a:p>
            <a:pPr algn="just" fontAlgn="base"/>
            <a:r>
              <a:rPr lang="en-US" sz="1400" dirty="0">
                <a:latin typeface="Bookman Old Style" pitchFamily="18" charset="0"/>
              </a:rPr>
              <a:t>The supply and demand pattern can be characterized by curves.</a:t>
            </a:r>
          </a:p>
          <a:p>
            <a:pPr algn="just" fontAlgn="base"/>
            <a:r>
              <a:rPr lang="en-US" sz="1400" dirty="0">
                <a:latin typeface="Bookman Old Style" pitchFamily="18" charset="0"/>
              </a:rPr>
              <a:t>Basically, you have to examine the maximum number consumers would potentially buy at various price levels. This will get you the demand curve. The vertical axis represents the price and the horizontal axis is based on quantity. The demand curve is typically downward-sloping.</a:t>
            </a:r>
          </a:p>
          <a:p>
            <a:pPr algn="just" fontAlgn="base"/>
            <a:r>
              <a:rPr lang="en-US" sz="1400" dirty="0">
                <a:latin typeface="Bookman Old Style" pitchFamily="18" charset="0"/>
              </a:rPr>
              <a:t>The supply curve reflects the number of products supplied at various price levels. Suppliers can decide whether to increase or decrease supply based on how much they expect to charge for the product. The supply curve is often upward-sloping.</a:t>
            </a:r>
          </a:p>
          <a:p>
            <a:pPr algn="just" fontAlgn="base"/>
            <a:r>
              <a:rPr lang="en-US" sz="1400" dirty="0">
                <a:latin typeface="Bookman Old Style" pitchFamily="18" charset="0"/>
              </a:rPr>
              <a:t>At one point, the two curves intersect. That is when the supply and demand are equal, which means prices are at equilibrium. There is no supply excess or shortage. Therefore, there is no need to increase or decrease product prices.</a:t>
            </a:r>
          </a:p>
        </p:txBody>
      </p:sp>
      <p:pic>
        <p:nvPicPr>
          <p:cNvPr id="12290" name="Picture 2" descr="This graph shows the relation between supply and demand."/>
          <p:cNvPicPr>
            <a:picLocks noChangeAspect="1" noChangeArrowheads="1"/>
          </p:cNvPicPr>
          <p:nvPr/>
        </p:nvPicPr>
        <p:blipFill>
          <a:blip r:embed="rId2" cstate="print"/>
          <a:srcRect/>
          <a:stretch>
            <a:fillRect/>
          </a:stretch>
        </p:blipFill>
        <p:spPr bwMode="auto">
          <a:xfrm>
            <a:off x="1331640" y="2762250"/>
            <a:ext cx="7429500" cy="23812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3"/>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b="1" dirty="0">
                <a:latin typeface="Bookman Old Style" pitchFamily="18" charset="0"/>
                <a:ea typeface="Times New Roman" pitchFamily="18" charset="0"/>
                <a:cs typeface="Alef" pitchFamily="2" charset="-79"/>
              </a:rPr>
              <a:t>Short-run costs </a:t>
            </a:r>
          </a:p>
        </p:txBody>
      </p:sp>
      <p:sp>
        <p:nvSpPr>
          <p:cNvPr id="3" name="Прямоугольник 2"/>
          <p:cNvSpPr/>
          <p:nvPr/>
        </p:nvSpPr>
        <p:spPr>
          <a:xfrm>
            <a:off x="683568" y="1059582"/>
            <a:ext cx="7848872" cy="3785652"/>
          </a:xfrm>
          <a:prstGeom prst="rect">
            <a:avLst/>
          </a:prstGeom>
        </p:spPr>
        <p:txBody>
          <a:bodyPr wrap="square">
            <a:spAutoFit/>
          </a:bodyPr>
          <a:lstStyle/>
          <a:p>
            <a:pPr algn="just" fontAlgn="base"/>
            <a:r>
              <a:rPr lang="en-US" sz="2400" dirty="0">
                <a:latin typeface="Bookman Old Style" pitchFamily="18" charset="0"/>
              </a:rPr>
              <a:t> There are many things behind the scenes that business owners have to contend with, one of the most critical being the cost of running the business. Being able to accurately calculate business expenses is important for the financial health of a company. Understanding the short-run production cost is an important step in figuring out the fixed and variable costs associated with a firm as well as being able to interpret the graph showing the short-run production cost curve.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9512" y="843558"/>
            <a:ext cx="8784976" cy="3416320"/>
          </a:xfrm>
          <a:prstGeom prst="rect">
            <a:avLst/>
          </a:prstGeom>
        </p:spPr>
        <p:txBody>
          <a:bodyPr wrap="square">
            <a:spAutoFit/>
          </a:bodyPr>
          <a:lstStyle/>
          <a:p>
            <a:pPr algn="just"/>
            <a:r>
              <a:rPr lang="en-US" sz="2400" b="1" dirty="0">
                <a:latin typeface="Bookman Old Style" pitchFamily="18" charset="0"/>
              </a:rPr>
              <a:t>Short-run production costs</a:t>
            </a:r>
            <a:r>
              <a:rPr lang="en-US" sz="2400" dirty="0">
                <a:latin typeface="Bookman Old Style" pitchFamily="18" charset="0"/>
              </a:rPr>
              <a:t> are the total of fixed and variable costs incurred by the production of a good or service where factors such as land and heavy machinery cannot change in the short term.</a:t>
            </a:r>
          </a:p>
          <a:p>
            <a:pPr algn="just"/>
            <a:r>
              <a:rPr lang="en-US" sz="2400" b="1" dirty="0">
                <a:latin typeface="Bookman Old Style" pitchFamily="18" charset="0"/>
              </a:rPr>
              <a:t>Fixed production costs</a:t>
            </a:r>
            <a:r>
              <a:rPr lang="en-US" sz="2400" dirty="0">
                <a:latin typeface="Bookman Old Style" pitchFamily="18" charset="0"/>
              </a:rPr>
              <a:t> are costs that remain constant regardless of production input or output and cannot change in the short term.</a:t>
            </a:r>
          </a:p>
          <a:p>
            <a:pPr algn="just"/>
            <a:r>
              <a:rPr lang="en-US" sz="2400" b="1" dirty="0">
                <a:latin typeface="Bookman Old Style" pitchFamily="18" charset="0"/>
              </a:rPr>
              <a:t>Variable production costs</a:t>
            </a:r>
            <a:r>
              <a:rPr lang="en-US" sz="2400" dirty="0">
                <a:latin typeface="Bookman Old Style" pitchFamily="18" charset="0"/>
              </a:rPr>
              <a:t> are costs that can vary depending on the level of input and output.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59024" y="699542"/>
            <a:ext cx="8784976" cy="4093428"/>
          </a:xfrm>
          <a:prstGeom prst="rect">
            <a:avLst/>
          </a:prstGeom>
        </p:spPr>
        <p:txBody>
          <a:bodyPr wrap="square">
            <a:spAutoFit/>
          </a:bodyPr>
          <a:lstStyle/>
          <a:p>
            <a:pPr algn="just"/>
            <a:r>
              <a:rPr lang="en-US" sz="2000" dirty="0">
                <a:latin typeface="Bookman Old Style" pitchFamily="18" charset="0"/>
              </a:rPr>
              <a:t>In the short-run period, an </a:t>
            </a:r>
            <a:r>
              <a:rPr lang="en-US" sz="2000" dirty="0" err="1">
                <a:latin typeface="Bookman Old Style" pitchFamily="18" charset="0"/>
              </a:rPr>
              <a:t>organisation</a:t>
            </a:r>
            <a:r>
              <a:rPr lang="en-US" sz="2000" dirty="0">
                <a:latin typeface="Bookman Old Style" pitchFamily="18" charset="0"/>
              </a:rPr>
              <a:t> cannot change the fixed factors of production, such as capital, factory buildings, plant and equipment, etc. However, the variable costs, such as raw material, employee wages, etc., change with the level of output.</a:t>
            </a:r>
          </a:p>
          <a:p>
            <a:pPr algn="just"/>
            <a:r>
              <a:rPr lang="en-US" sz="2000" b="1" dirty="0">
                <a:latin typeface="Bookman Old Style" pitchFamily="18" charset="0"/>
              </a:rPr>
              <a:t>Example:</a:t>
            </a:r>
            <a:r>
              <a:rPr lang="en-US" sz="2000" dirty="0">
                <a:latin typeface="Bookman Old Style" pitchFamily="18" charset="0"/>
              </a:rPr>
              <a:t> If a firm intends to increase its output in the short run, it would need to hire more workers and purchase more raw materials. The firm cannot expand its plant size or increase the plant capacity in the short run.</a:t>
            </a:r>
          </a:p>
          <a:p>
            <a:pPr algn="just"/>
            <a:r>
              <a:rPr lang="en-US" sz="2000" dirty="0">
                <a:latin typeface="Bookman Old Style" pitchFamily="18" charset="0"/>
              </a:rPr>
              <a:t>Similarly, when demand falls, the firm would reduce the work hours or output, but cannot downsize its plant. Therefore, in the short run only variable factors are changed, while the fixed factors remain unchanged. Let us discuss the cost-output relations in the short run</a:t>
            </a:r>
          </a:p>
          <a:p>
            <a:pPr algn="just"/>
            <a:endParaRPr lang="en-US" sz="2000" dirty="0">
              <a:latin typeface="Bookman Old Styl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59024" y="483518"/>
            <a:ext cx="8784976" cy="461665"/>
          </a:xfrm>
          <a:prstGeom prst="rect">
            <a:avLst/>
          </a:prstGeom>
        </p:spPr>
        <p:txBody>
          <a:bodyPr wrap="square">
            <a:spAutoFit/>
          </a:bodyPr>
          <a:lstStyle/>
          <a:p>
            <a:pPr algn="just"/>
            <a:r>
              <a:rPr lang="en-US" sz="2400" dirty="0">
                <a:latin typeface="Bookman Old Style" pitchFamily="18" charset="0"/>
              </a:rPr>
              <a:t>There are basically three types of short run costs</a:t>
            </a:r>
          </a:p>
        </p:txBody>
      </p:sp>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28681" name="Picture 9"/>
          <p:cNvPicPr>
            <a:picLocks noChangeAspect="1" noChangeArrowheads="1"/>
          </p:cNvPicPr>
          <p:nvPr/>
        </p:nvPicPr>
        <p:blipFill>
          <a:blip r:embed="rId2" cstate="print"/>
          <a:srcRect/>
          <a:stretch>
            <a:fillRect/>
          </a:stretch>
        </p:blipFill>
        <p:spPr bwMode="auto">
          <a:xfrm>
            <a:off x="467544" y="1059582"/>
            <a:ext cx="3829050" cy="28956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827584" y="555526"/>
            <a:ext cx="7416824" cy="3970318"/>
          </a:xfrm>
          <a:prstGeom prst="rect">
            <a:avLst/>
          </a:prstGeom>
        </p:spPr>
        <p:txBody>
          <a:bodyPr wrap="square">
            <a:spAutoFit/>
          </a:bodyPr>
          <a:lstStyle/>
          <a:p>
            <a:br>
              <a:rPr lang="en-US" dirty="0">
                <a:latin typeface="Bookman Old Style" pitchFamily="18" charset="0"/>
              </a:rPr>
            </a:br>
            <a:r>
              <a:rPr lang="en-US" b="1" dirty="0">
                <a:latin typeface="Bookman Old Style" pitchFamily="18" charset="0"/>
              </a:rPr>
              <a:t>Short Run Total Cost</a:t>
            </a:r>
          </a:p>
          <a:p>
            <a:r>
              <a:rPr lang="en-US" dirty="0">
                <a:latin typeface="Bookman Old Style" pitchFamily="18" charset="0"/>
              </a:rPr>
              <a:t>The total cost refers to the actual cost that is incurred by an </a:t>
            </a:r>
            <a:r>
              <a:rPr lang="en-US" dirty="0" err="1">
                <a:latin typeface="Bookman Old Style" pitchFamily="18" charset="0"/>
              </a:rPr>
              <a:t>organisation</a:t>
            </a:r>
            <a:r>
              <a:rPr lang="en-US" dirty="0">
                <a:latin typeface="Bookman Old Style" pitchFamily="18" charset="0"/>
              </a:rPr>
              <a:t> to produce a given level of output. The Short-Run Total Cost (SRTC) of an </a:t>
            </a:r>
            <a:r>
              <a:rPr lang="en-US" dirty="0" err="1">
                <a:latin typeface="Bookman Old Style" pitchFamily="18" charset="0"/>
              </a:rPr>
              <a:t>organisation</a:t>
            </a:r>
            <a:r>
              <a:rPr lang="en-US" dirty="0">
                <a:latin typeface="Bookman Old Style" pitchFamily="18" charset="0"/>
              </a:rPr>
              <a:t> consists of two main elements:</a:t>
            </a:r>
          </a:p>
          <a:p>
            <a:r>
              <a:rPr lang="en-US" b="1" dirty="0">
                <a:latin typeface="Bookman Old Style" pitchFamily="18" charset="0"/>
              </a:rPr>
              <a:t>Total Fixed Cost (TFC):</a:t>
            </a:r>
            <a:r>
              <a:rPr lang="en-US" dirty="0">
                <a:latin typeface="Bookman Old Style" pitchFamily="18" charset="0"/>
              </a:rPr>
              <a:t> These costs do not change with the change in output. TFC remains constant even when the output is zero. TFC is represented by a straight line horizontal to the x-axis (output).</a:t>
            </a:r>
          </a:p>
          <a:p>
            <a:r>
              <a:rPr lang="en-US" b="1" dirty="0">
                <a:latin typeface="Bookman Old Style" pitchFamily="18" charset="0"/>
              </a:rPr>
              <a:t>Total Variable Cost (TVC): </a:t>
            </a:r>
            <a:r>
              <a:rPr lang="en-US" dirty="0">
                <a:latin typeface="Bookman Old Style" pitchFamily="18" charset="0"/>
              </a:rPr>
              <a:t>These costs are directly proportional to the output of a firm. This implies that when the output increases, TVC also increases and when the output decreases, TVC decreases as well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0" y="1563638"/>
            <a:ext cx="4572000" cy="2031325"/>
          </a:xfrm>
          <a:prstGeom prst="rect">
            <a:avLst/>
          </a:prstGeom>
        </p:spPr>
        <p:txBody>
          <a:bodyPr>
            <a:spAutoFit/>
          </a:bodyPr>
          <a:lstStyle/>
          <a:p>
            <a:pPr fontAlgn="base"/>
            <a:br>
              <a:rPr lang="en-US" dirty="0">
                <a:latin typeface="Bookman Old Style" pitchFamily="18" charset="0"/>
              </a:rPr>
            </a:br>
            <a:r>
              <a:rPr lang="en-US" dirty="0">
                <a:latin typeface="Bookman Old Style" pitchFamily="18" charset="0"/>
              </a:rPr>
              <a:t>SRTC is obtained by adding the total fixed cost and the total variable cost.</a:t>
            </a:r>
          </a:p>
          <a:p>
            <a:pPr fontAlgn="base"/>
            <a:r>
              <a:rPr lang="en-US" b="1" dirty="0">
                <a:latin typeface="Bookman Old Style" pitchFamily="18" charset="0"/>
              </a:rPr>
              <a:t>SRTC = TFC + TVC</a:t>
            </a:r>
            <a:endParaRPr lang="en-US" dirty="0">
              <a:latin typeface="Bookman Old Style" pitchFamily="18" charset="0"/>
            </a:endParaRPr>
          </a:p>
          <a:p>
            <a:pPr fontAlgn="base"/>
            <a:r>
              <a:rPr lang="en-US" dirty="0">
                <a:latin typeface="Bookman Old Style" pitchFamily="18" charset="0"/>
              </a:rPr>
              <a:t>As the TFC remains constant, the changes in SRTC are entirely due to variations in TVC.</a:t>
            </a:r>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30723" name="Picture 3"/>
          <p:cNvPicPr>
            <a:picLocks noChangeAspect="1" noChangeArrowheads="1"/>
          </p:cNvPicPr>
          <p:nvPr/>
        </p:nvPicPr>
        <p:blipFill>
          <a:blip r:embed="rId2" cstate="print"/>
          <a:srcRect/>
          <a:stretch>
            <a:fillRect/>
          </a:stretch>
        </p:blipFill>
        <p:spPr bwMode="auto">
          <a:xfrm>
            <a:off x="4644008" y="1635646"/>
            <a:ext cx="4273550" cy="3257550"/>
          </a:xfrm>
          <a:prstGeom prst="rect">
            <a:avLst/>
          </a:prstGeom>
          <a:noFill/>
          <a:ln w="9525">
            <a:noFill/>
            <a:miter lim="800000"/>
            <a:headEnd/>
            <a:tailEnd/>
          </a:ln>
          <a:effectLst/>
        </p:spPr>
      </p:pic>
      <p:sp>
        <p:nvSpPr>
          <p:cNvPr id="9" name="Прямоугольник 8"/>
          <p:cNvSpPr/>
          <p:nvPr/>
        </p:nvSpPr>
        <p:spPr>
          <a:xfrm>
            <a:off x="4427984" y="771550"/>
            <a:ext cx="4572000" cy="646331"/>
          </a:xfrm>
          <a:prstGeom prst="rect">
            <a:avLst/>
          </a:prstGeom>
        </p:spPr>
        <p:txBody>
          <a:bodyPr>
            <a:spAutoFit/>
          </a:bodyPr>
          <a:lstStyle/>
          <a:p>
            <a:pPr fontAlgn="base"/>
            <a:r>
              <a:rPr lang="en-US" dirty="0">
                <a:latin typeface="Bookman Old Style" pitchFamily="18" charset="0"/>
              </a:rPr>
              <a:t>Figure depicts the </a:t>
            </a:r>
            <a:r>
              <a:rPr lang="en-US" b="1" dirty="0">
                <a:latin typeface="Bookman Old Style" pitchFamily="18" charset="0"/>
              </a:rPr>
              <a:t>short run cost curve</a:t>
            </a:r>
            <a:r>
              <a:rPr lang="en-US" dirty="0">
                <a:latin typeface="Bookman Old Style" pitchFamily="18" charset="0"/>
              </a:rPr>
              <a:t> of a firm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107504" y="0"/>
            <a:ext cx="7632848" cy="2031325"/>
          </a:xfrm>
          <a:prstGeom prst="rect">
            <a:avLst/>
          </a:prstGeom>
        </p:spPr>
        <p:txBody>
          <a:bodyPr wrap="square">
            <a:spAutoFit/>
          </a:bodyPr>
          <a:lstStyle/>
          <a:p>
            <a:pPr fontAlgn="base"/>
            <a:br>
              <a:rPr lang="en-US" dirty="0">
                <a:latin typeface="Bookman Old Style" pitchFamily="18" charset="0"/>
              </a:rPr>
            </a:br>
            <a:r>
              <a:rPr lang="en-US" b="1" dirty="0">
                <a:latin typeface="Bookman Old Style" pitchFamily="18" charset="0"/>
              </a:rPr>
              <a:t>Short Run Average Cost</a:t>
            </a:r>
          </a:p>
          <a:p>
            <a:pPr fontAlgn="base"/>
            <a:r>
              <a:rPr lang="en-US" dirty="0">
                <a:latin typeface="Bookman Old Style" pitchFamily="18" charset="0"/>
              </a:rPr>
              <a:t>The </a:t>
            </a:r>
            <a:r>
              <a:rPr lang="en-US" b="1" dirty="0">
                <a:latin typeface="Bookman Old Style" pitchFamily="18" charset="0"/>
              </a:rPr>
              <a:t>average cost</a:t>
            </a:r>
            <a:r>
              <a:rPr lang="en-US" dirty="0">
                <a:latin typeface="Bookman Old Style" pitchFamily="18" charset="0"/>
              </a:rPr>
              <a:t> is calculated by dividing total cost by the number of units a firm has produced. The short-run average cost (SRAC) of a firm refers to per unit cost of output at different levels of production. To calculate SRAC, short-run total cost is divided by the output</a:t>
            </a:r>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9" name="Прямоугольник 8"/>
          <p:cNvSpPr/>
          <p:nvPr/>
        </p:nvSpPr>
        <p:spPr>
          <a:xfrm>
            <a:off x="251520" y="2355726"/>
            <a:ext cx="7056784" cy="1938992"/>
          </a:xfrm>
          <a:prstGeom prst="rect">
            <a:avLst/>
          </a:prstGeom>
        </p:spPr>
        <p:txBody>
          <a:bodyPr wrap="square">
            <a:spAutoFit/>
          </a:bodyPr>
          <a:lstStyle/>
          <a:p>
            <a:pPr fontAlgn="base"/>
            <a:r>
              <a:rPr lang="en-US" sz="2000" b="1" dirty="0">
                <a:latin typeface="Bookman Old Style" pitchFamily="18" charset="0"/>
              </a:rPr>
              <a:t>SRAC =</a:t>
            </a:r>
            <a:r>
              <a:rPr lang="en-US" sz="2000" dirty="0">
                <a:latin typeface="Bookman Old Style" pitchFamily="18" charset="0"/>
              </a:rPr>
              <a:t> SRTC/Q </a:t>
            </a:r>
            <a:r>
              <a:rPr lang="en-US" sz="2000" b="1" dirty="0">
                <a:latin typeface="Bookman Old Style" pitchFamily="18" charset="0"/>
              </a:rPr>
              <a:t>=</a:t>
            </a:r>
            <a:r>
              <a:rPr lang="en-US" sz="2000" dirty="0">
                <a:latin typeface="Bookman Old Style" pitchFamily="18" charset="0"/>
              </a:rPr>
              <a:t> TFC + TVC/Q</a:t>
            </a:r>
          </a:p>
          <a:p>
            <a:pPr fontAlgn="base"/>
            <a:r>
              <a:rPr lang="en-US" sz="2000" dirty="0">
                <a:latin typeface="Bookman Old Style" pitchFamily="18" charset="0"/>
              </a:rPr>
              <a:t>Where, TFC/Q =Average Fixed Cost (AFC) and</a:t>
            </a:r>
            <a:br>
              <a:rPr lang="en-US" sz="2000" dirty="0">
                <a:latin typeface="Bookman Old Style" pitchFamily="18" charset="0"/>
              </a:rPr>
            </a:br>
            <a:r>
              <a:rPr lang="en-US" sz="2000" dirty="0">
                <a:latin typeface="Bookman Old Style" pitchFamily="18" charset="0"/>
              </a:rPr>
              <a:t>TVC/Q =Average Variable Cost (AVC)</a:t>
            </a:r>
          </a:p>
          <a:p>
            <a:pPr fontAlgn="base"/>
            <a:r>
              <a:rPr lang="en-US" sz="2000" dirty="0">
                <a:latin typeface="Bookman Old Style" pitchFamily="18" charset="0"/>
              </a:rPr>
              <a:t>Therefore, SRAC = AFC + AVC</a:t>
            </a:r>
          </a:p>
          <a:p>
            <a:pPr fontAlgn="base"/>
            <a:r>
              <a:rPr lang="en-US" sz="2000" dirty="0">
                <a:latin typeface="Bookman Old Style" pitchFamily="18" charset="0"/>
              </a:rPr>
              <a:t>SRAC of a firm is U-shaped. It declines in the beginning, reaches to a minimum and starts to rise.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32770" name="Picture 2"/>
          <p:cNvPicPr>
            <a:picLocks noChangeAspect="1" noChangeArrowheads="1"/>
          </p:cNvPicPr>
          <p:nvPr/>
        </p:nvPicPr>
        <p:blipFill>
          <a:blip r:embed="rId2" cstate="print"/>
          <a:srcRect l="9546"/>
          <a:stretch>
            <a:fillRect/>
          </a:stretch>
        </p:blipFill>
        <p:spPr bwMode="auto">
          <a:xfrm>
            <a:off x="251520" y="1563638"/>
            <a:ext cx="5458719" cy="3579862"/>
          </a:xfrm>
          <a:prstGeom prst="rect">
            <a:avLst/>
          </a:prstGeom>
          <a:noFill/>
          <a:ln w="9525">
            <a:noFill/>
            <a:miter lim="800000"/>
            <a:headEnd/>
            <a:tailEnd/>
          </a:ln>
          <a:effectLst/>
        </p:spPr>
      </p:pic>
      <p:sp>
        <p:nvSpPr>
          <p:cNvPr id="11" name="Прямоугольник 10"/>
          <p:cNvSpPr/>
          <p:nvPr/>
        </p:nvSpPr>
        <p:spPr>
          <a:xfrm>
            <a:off x="5724128" y="1203598"/>
            <a:ext cx="3419872" cy="3693319"/>
          </a:xfrm>
          <a:prstGeom prst="rect">
            <a:avLst/>
          </a:prstGeom>
        </p:spPr>
        <p:txBody>
          <a:bodyPr wrap="square">
            <a:spAutoFit/>
          </a:bodyPr>
          <a:lstStyle/>
          <a:p>
            <a:r>
              <a:rPr lang="en-US" dirty="0">
                <a:latin typeface="Bookman Old Style" pitchFamily="18" charset="0"/>
              </a:rPr>
              <a:t>The SRAC curve represents the average cost in the short run for producing a given quantity of output. The downward-slope of the SRAC curve indicates that as the output increases, average costs decrease. However, the SRAC curve begins to slope upwards, indicating that at output levels above Q1, average costs start to increase</a:t>
            </a:r>
            <a:endParaRPr lang="uk-UA" dirty="0">
              <a:latin typeface="Bookman Old Style" pitchFamily="18" charset="0"/>
            </a:endParaRPr>
          </a:p>
        </p:txBody>
      </p:sp>
      <p:sp>
        <p:nvSpPr>
          <p:cNvPr id="12" name="Прямоугольник 11"/>
          <p:cNvSpPr/>
          <p:nvPr/>
        </p:nvSpPr>
        <p:spPr>
          <a:xfrm>
            <a:off x="323528" y="699542"/>
            <a:ext cx="4572000" cy="646331"/>
          </a:xfrm>
          <a:prstGeom prst="rect">
            <a:avLst/>
          </a:prstGeom>
        </p:spPr>
        <p:txBody>
          <a:bodyPr>
            <a:spAutoFit/>
          </a:bodyPr>
          <a:lstStyle/>
          <a:p>
            <a:pPr fontAlgn="base"/>
            <a:r>
              <a:rPr lang="en-US" dirty="0">
                <a:latin typeface="Bookman Old Style" pitchFamily="18" charset="0"/>
              </a:rPr>
              <a:t>Figure depicts the </a:t>
            </a:r>
            <a:r>
              <a:rPr lang="en-US" b="1" dirty="0">
                <a:latin typeface="Bookman Old Style" pitchFamily="18" charset="0"/>
              </a:rPr>
              <a:t>short run average cost curve</a:t>
            </a:r>
            <a:r>
              <a:rPr lang="en-US" dirty="0">
                <a:latin typeface="Bookman Old Style" pitchFamily="18" charset="0"/>
              </a:rPr>
              <a:t> of a firm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107504" y="0"/>
            <a:ext cx="7632848" cy="2308324"/>
          </a:xfrm>
          <a:prstGeom prst="rect">
            <a:avLst/>
          </a:prstGeom>
        </p:spPr>
        <p:txBody>
          <a:bodyPr wrap="square">
            <a:spAutoFit/>
          </a:bodyPr>
          <a:lstStyle/>
          <a:p>
            <a:pPr fontAlgn="base"/>
            <a:br>
              <a:rPr lang="en-US" dirty="0">
                <a:latin typeface="Bookman Old Style" pitchFamily="18" charset="0"/>
              </a:rPr>
            </a:br>
            <a:r>
              <a:rPr lang="en-US" b="1" dirty="0">
                <a:latin typeface="Bookman Old Style" pitchFamily="18" charset="0"/>
              </a:rPr>
              <a:t>Short Run Marginal Cost</a:t>
            </a:r>
          </a:p>
          <a:p>
            <a:pPr fontAlgn="base"/>
            <a:r>
              <a:rPr lang="en-US" b="1" dirty="0">
                <a:latin typeface="Bookman Old Style" pitchFamily="18" charset="0"/>
              </a:rPr>
              <a:t>Marginal cost</a:t>
            </a:r>
            <a:r>
              <a:rPr lang="en-US" dirty="0">
                <a:latin typeface="Bookman Old Style" pitchFamily="18" charset="0"/>
              </a:rPr>
              <a:t> (MC) can be defined as the change in the total cost of a firm divided by the change in the total output. Short-run marginal cost refers to the change in short-run total cost due to a change in the firm’s output.</a:t>
            </a:r>
          </a:p>
          <a:p>
            <a:pPr fontAlgn="base"/>
            <a:r>
              <a:rPr lang="en-US" b="1" dirty="0">
                <a:latin typeface="Bookman Old Style" pitchFamily="18" charset="0"/>
              </a:rPr>
              <a:t>SRMC = ∅SRTC / ∅Q</a:t>
            </a:r>
            <a:endParaRPr lang="en-US" dirty="0">
              <a:latin typeface="Bookman Old Style" pitchFamily="18" charset="0"/>
            </a:endParaRPr>
          </a:p>
          <a:p>
            <a:pPr fontAlgn="base"/>
            <a:r>
              <a:rPr lang="en-US" dirty="0">
                <a:latin typeface="Bookman Old Style" pitchFamily="18" charset="0"/>
              </a:rPr>
              <a:t>In the marginal cost concept, Δ Q = 1. Therefore, SRMC = TVC</a:t>
            </a:r>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0" name="Прямоугольник 9"/>
          <p:cNvSpPr/>
          <p:nvPr/>
        </p:nvSpPr>
        <p:spPr>
          <a:xfrm>
            <a:off x="125760" y="2567682"/>
            <a:ext cx="8118648" cy="2585323"/>
          </a:xfrm>
          <a:prstGeom prst="rect">
            <a:avLst/>
          </a:prstGeom>
        </p:spPr>
        <p:txBody>
          <a:bodyPr wrap="square">
            <a:spAutoFit/>
          </a:bodyPr>
          <a:lstStyle/>
          <a:p>
            <a:pPr fontAlgn="base"/>
            <a:r>
              <a:rPr lang="en-US" b="1" dirty="0">
                <a:latin typeface="Bookman Old Style" pitchFamily="18" charset="0"/>
              </a:rPr>
              <a:t>SRMC = ∅SRTC / ∅Q</a:t>
            </a:r>
            <a:endParaRPr lang="en-US" dirty="0">
              <a:latin typeface="Bookman Old Style" pitchFamily="18" charset="0"/>
            </a:endParaRPr>
          </a:p>
          <a:p>
            <a:pPr fontAlgn="base"/>
            <a:r>
              <a:rPr lang="en-US" dirty="0">
                <a:latin typeface="Bookman Old Style" pitchFamily="18" charset="0"/>
              </a:rPr>
              <a:t>In the marginal cost concept, Δ Q = 1. Therefore, SRMC = TVC</a:t>
            </a:r>
          </a:p>
          <a:p>
            <a:pPr fontAlgn="base"/>
            <a:r>
              <a:rPr lang="en-US" dirty="0">
                <a:latin typeface="Bookman Old Style" pitchFamily="18" charset="0"/>
              </a:rPr>
              <a:t>Short-run marginal cost on a graph is the slope of the short-run total cost and depicts the rate of change in total cost as output changes. The marginal cost of a firm is used to determine whether additional units need to be produced or not. If a firm could sell the additional unit at a price greater than the cost incurred to produce the additional unit (marginal cost), the firm may decide to produce the additional unit.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33794" name="Picture 2"/>
          <p:cNvPicPr>
            <a:picLocks noChangeAspect="1" noChangeArrowheads="1"/>
          </p:cNvPicPr>
          <p:nvPr/>
        </p:nvPicPr>
        <p:blipFill>
          <a:blip r:embed="rId2" cstate="print"/>
          <a:srcRect/>
          <a:stretch>
            <a:fillRect/>
          </a:stretch>
        </p:blipFill>
        <p:spPr bwMode="auto">
          <a:xfrm>
            <a:off x="631825" y="665163"/>
            <a:ext cx="7880350" cy="381635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251520" y="987574"/>
            <a:ext cx="7632848" cy="2308324"/>
          </a:xfrm>
          <a:prstGeom prst="rect">
            <a:avLst/>
          </a:prstGeom>
        </p:spPr>
        <p:txBody>
          <a:bodyPr wrap="square">
            <a:spAutoFit/>
          </a:bodyPr>
          <a:lstStyle/>
          <a:p>
            <a:pPr algn="ctr"/>
            <a:r>
              <a:rPr lang="en-US" b="1" dirty="0">
                <a:latin typeface="Bookman Old Style" pitchFamily="18" charset="0"/>
              </a:rPr>
              <a:t>Formula and Calculating Price Elasticity of Supply </a:t>
            </a:r>
          </a:p>
          <a:p>
            <a:r>
              <a:rPr lang="en-US" dirty="0">
                <a:latin typeface="Bookman Old Style" pitchFamily="18" charset="0"/>
              </a:rPr>
              <a:t>To find an item's PES, you need to know the percent change in quantity supplied and the percent change in its price.</a:t>
            </a:r>
          </a:p>
          <a:p>
            <a:pPr algn="ctr"/>
            <a:r>
              <a:rPr lang="en-US" dirty="0">
                <a:latin typeface="Bookman Old Style" pitchFamily="18" charset="0"/>
              </a:rPr>
              <a:t>PES=%CS÷%CP</a:t>
            </a:r>
          </a:p>
          <a:p>
            <a:r>
              <a:rPr lang="en-US" dirty="0">
                <a:latin typeface="Bookman Old Style" pitchFamily="18" charset="0"/>
              </a:rPr>
              <a:t>where:</a:t>
            </a:r>
          </a:p>
          <a:p>
            <a:r>
              <a:rPr lang="en-US" dirty="0">
                <a:latin typeface="Bookman Old Style" pitchFamily="18" charset="0"/>
              </a:rPr>
              <a:t>PES=Price elasticity of supply</a:t>
            </a:r>
          </a:p>
          <a:p>
            <a:r>
              <a:rPr lang="en-US" dirty="0">
                <a:latin typeface="Bookman Old Style" pitchFamily="18" charset="0"/>
              </a:rPr>
              <a:t>CS=Change in supply</a:t>
            </a:r>
          </a:p>
          <a:p>
            <a:r>
              <a:rPr lang="en-US" dirty="0">
                <a:latin typeface="Bookman Old Style" pitchFamily="18" charset="0"/>
              </a:rPr>
              <a:t>CP=Change in price​</a:t>
            </a:r>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6" name="AutoShape 4"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78" name="AutoShape 6"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8680" name="AutoShape 8" descr="Type of Short Run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8" name="Прямоугольник 7"/>
          <p:cNvSpPr/>
          <p:nvPr/>
        </p:nvSpPr>
        <p:spPr>
          <a:xfrm>
            <a:off x="323528" y="342186"/>
            <a:ext cx="8820472" cy="4801314"/>
          </a:xfrm>
          <a:prstGeom prst="rect">
            <a:avLst/>
          </a:prstGeom>
        </p:spPr>
        <p:txBody>
          <a:bodyPr wrap="square">
            <a:spAutoFit/>
          </a:bodyPr>
          <a:lstStyle/>
          <a:p>
            <a:r>
              <a:rPr lang="en-US" dirty="0">
                <a:latin typeface="Bookman Old Style" pitchFamily="18" charset="0"/>
              </a:rPr>
              <a:t>So, imagine you have a farm that can produce and deliver 500 bushels of corn per quarter. The price for one bushel in the first quarter was $157.56. In the second quarter, one bushel was $159.25, and your farm produced and delivered 505 bushels.</a:t>
            </a:r>
          </a:p>
          <a:p>
            <a:r>
              <a:rPr lang="en-US" dirty="0">
                <a:latin typeface="Bookman Old Style" pitchFamily="18" charset="0"/>
              </a:rPr>
              <a:t>First, determine the percent change in price:</a:t>
            </a:r>
          </a:p>
          <a:p>
            <a:r>
              <a:rPr lang="en-US" dirty="0">
                <a:latin typeface="Bookman Old Style" pitchFamily="18" charset="0"/>
              </a:rPr>
              <a:t>$159.25 - $157.56 = 1.69</a:t>
            </a:r>
          </a:p>
          <a:p>
            <a:r>
              <a:rPr lang="en-US" dirty="0">
                <a:latin typeface="Bookman Old Style" pitchFamily="18" charset="0"/>
              </a:rPr>
              <a:t>1.69 ÷ $157.56 = 0.0107</a:t>
            </a:r>
          </a:p>
          <a:p>
            <a:r>
              <a:rPr lang="en-US" dirty="0">
                <a:latin typeface="Bookman Old Style" pitchFamily="18" charset="0"/>
              </a:rPr>
              <a:t>0.0107 x 100 = 1.07%</a:t>
            </a:r>
          </a:p>
          <a:p>
            <a:r>
              <a:rPr lang="en-US" dirty="0">
                <a:latin typeface="Bookman Old Style" pitchFamily="18" charset="0"/>
              </a:rPr>
              <a:t>Then, the percent change in supply:</a:t>
            </a:r>
          </a:p>
          <a:p>
            <a:r>
              <a:rPr lang="en-US" dirty="0">
                <a:latin typeface="Bookman Old Style" pitchFamily="18" charset="0"/>
              </a:rPr>
              <a:t>505 - 500 = 5</a:t>
            </a:r>
          </a:p>
          <a:p>
            <a:r>
              <a:rPr lang="en-US" dirty="0">
                <a:latin typeface="Bookman Old Style" pitchFamily="18" charset="0"/>
              </a:rPr>
              <a:t>5 ÷ 500 = 0.01</a:t>
            </a:r>
          </a:p>
          <a:p>
            <a:r>
              <a:rPr lang="en-US" dirty="0">
                <a:latin typeface="Bookman Old Style" pitchFamily="18" charset="0"/>
              </a:rPr>
              <a:t>0.01 x 100 = 1.0%</a:t>
            </a:r>
          </a:p>
          <a:p>
            <a:r>
              <a:rPr lang="en-US" dirty="0">
                <a:latin typeface="Bookman Old Style" pitchFamily="18" charset="0"/>
              </a:rPr>
              <a:t>Use the formula to calculate price elasticity:</a:t>
            </a:r>
          </a:p>
          <a:p>
            <a:r>
              <a:rPr lang="en-US" dirty="0">
                <a:latin typeface="Bookman Old Style" pitchFamily="18" charset="0"/>
              </a:rPr>
              <a:t>1.0% ÷ 1.07% = 0.000107</a:t>
            </a:r>
          </a:p>
          <a:p>
            <a:r>
              <a:rPr lang="en-US" dirty="0">
                <a:latin typeface="Bookman Old Style" pitchFamily="18" charset="0"/>
              </a:rPr>
              <a:t>A result of 0.0001 shows that your farm's corn price elasticity of supply is very low or inelastic. But if your farm produced 525 bushels in the second quarter, the elasticity would change:</a:t>
            </a:r>
          </a:p>
        </p:txBody>
      </p:sp>
      <p:sp>
        <p:nvSpPr>
          <p:cNvPr id="30722" name="AutoShape 2" descr="Short Run Total C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157</TotalTime>
  <Words>1435</Words>
  <Application>Microsoft Office PowerPoint</Application>
  <PresentationFormat>Экран (16:9)</PresentationFormat>
  <Paragraphs>64</Paragraphs>
  <Slides>16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Bookman Old Style</vt:lpstr>
      <vt:lpstr>Franklin Gothic Book</vt:lpstr>
      <vt:lpstr>Franklin Gothic Medium</vt:lpstr>
      <vt:lpstr>Wingdings 2</vt:lpstr>
      <vt:lpstr>Трек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Administrator</dc:creator>
  <cp:lastModifiedBy>Бєляєва Оксана Іванівна</cp:lastModifiedBy>
  <cp:revision>20</cp:revision>
  <dcterms:created xsi:type="dcterms:W3CDTF">2023-10-05T13:42:32Z</dcterms:created>
  <dcterms:modified xsi:type="dcterms:W3CDTF">2024-02-19T14:53:53Z</dcterms:modified>
</cp:coreProperties>
</file>