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1" r:id="rId4"/>
    <p:sldId id="282" r:id="rId5"/>
    <p:sldId id="258" r:id="rId6"/>
    <p:sldId id="259" r:id="rId7"/>
    <p:sldId id="260" r:id="rId8"/>
    <p:sldId id="271" r:id="rId9"/>
    <p:sldId id="283" r:id="rId10"/>
    <p:sldId id="273" r:id="rId11"/>
    <p:sldId id="286" r:id="rId12"/>
    <p:sldId id="287" r:id="rId13"/>
    <p:sldId id="274" r:id="rId14"/>
    <p:sldId id="288" r:id="rId15"/>
    <p:sldId id="289" r:id="rId16"/>
    <p:sldId id="290" r:id="rId17"/>
    <p:sldId id="291" r:id="rId18"/>
    <p:sldId id="292" r:id="rId19"/>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802"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4012427"/>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3640059"/>
            <a:ext cx="8458200" cy="916781"/>
          </a:xfrm>
        </p:spPr>
        <p:txBody>
          <a:bodyPr anchor="t"/>
          <a:lstStyle/>
          <a:p>
            <a:r>
              <a:rPr kumimoji="0" lang="ru-RU"/>
              <a:t>Образец заголовка</a:t>
            </a:r>
            <a:endParaRPr kumimoji="0" lang="en-US"/>
          </a:p>
        </p:txBody>
      </p:sp>
      <p:sp>
        <p:nvSpPr>
          <p:cNvPr id="9" name="Подзаголовок 8"/>
          <p:cNvSpPr>
            <a:spLocks noGrp="1"/>
          </p:cNvSpPr>
          <p:nvPr>
            <p:ph type="subTitle" idx="1"/>
          </p:nvPr>
        </p:nvSpPr>
        <p:spPr>
          <a:xfrm>
            <a:off x="381000" y="2914650"/>
            <a:ext cx="8458200" cy="6858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4855464"/>
            <a:ext cx="758952" cy="185166"/>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9" name="Нижний колонтитул 18"/>
          <p:cNvSpPr>
            <a:spLocks noGrp="1"/>
          </p:cNvSpPr>
          <p:nvPr>
            <p:ph type="ftr" sz="quarter" idx="11"/>
          </p:nvPr>
        </p:nvSpPr>
        <p:spPr>
          <a:xfrm>
            <a:off x="3581400" y="57150"/>
            <a:ext cx="2895600" cy="216694"/>
          </a:xfrm>
        </p:spPr>
        <p:txBody>
          <a:bodyPr/>
          <a:lstStyle/>
          <a:p>
            <a:endParaRPr lang="ru-RU"/>
          </a:p>
        </p:txBody>
      </p:sp>
      <p:sp>
        <p:nvSpPr>
          <p:cNvPr id="16" name="Номер слайда 15"/>
          <p:cNvSpPr>
            <a:spLocks noGrp="1"/>
          </p:cNvSpPr>
          <p:nvPr>
            <p:ph type="sldNum" sz="quarter" idx="12"/>
          </p:nvPr>
        </p:nvSpPr>
        <p:spPr>
          <a:xfrm>
            <a:off x="8229600" y="4855464"/>
            <a:ext cx="758952" cy="185166"/>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2583677"/>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257300"/>
            <a:ext cx="8458200" cy="9144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210314"/>
            <a:ext cx="8686800" cy="888619"/>
          </a:xfrm>
        </p:spPr>
        <p:txBody>
          <a:bodyPr rtlCol="0" anchor="t"/>
          <a:lstStyle>
            <a:lvl1pPr algn="r">
              <a:defRPr/>
            </a:lvl1pPr>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342900"/>
            <a:ext cx="8686800" cy="630936"/>
          </a:xfrm>
        </p:spPr>
        <p:txBody>
          <a:bodyPr/>
          <a:lstStyle/>
          <a:p>
            <a:r>
              <a:rPr kumimoji="0" lang="ru-RU"/>
              <a:t>Образец заголовка</a:t>
            </a:r>
            <a:endParaRPr kumimoji="0" lang="en-US"/>
          </a:p>
        </p:txBody>
      </p:sp>
      <p:sp>
        <p:nvSpPr>
          <p:cNvPr id="14" name="Содержимое 13"/>
          <p:cNvSpPr>
            <a:spLocks noGrp="1"/>
          </p:cNvSpPr>
          <p:nvPr>
            <p:ph sz="half" idx="1"/>
          </p:nvPr>
        </p:nvSpPr>
        <p:spPr>
          <a:xfrm>
            <a:off x="304800" y="1200150"/>
            <a:ext cx="4191000" cy="35433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half" idx="2"/>
          </p:nvPr>
        </p:nvSpPr>
        <p:spPr>
          <a:xfrm>
            <a:off x="4648200" y="1200150"/>
            <a:ext cx="4343400" cy="35433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4057650"/>
            <a:ext cx="8610600" cy="661988"/>
          </a:xfrm>
        </p:spPr>
        <p:txBody>
          <a:bodyPr anchor="ctr"/>
          <a:lstStyle>
            <a:lvl1pPr>
              <a:defRPr/>
            </a:lvl1pPr>
          </a:lstStyle>
          <a:p>
            <a:r>
              <a:rPr kumimoji="0" lang="ru-RU"/>
              <a:t>Образец заголовка</a:t>
            </a:r>
            <a:endParaRPr kumimoji="0" lang="en-US"/>
          </a:p>
        </p:txBody>
      </p:sp>
      <p:sp>
        <p:nvSpPr>
          <p:cNvPr id="13" name="Текст 12"/>
          <p:cNvSpPr>
            <a:spLocks noGrp="1"/>
          </p:cNvSpPr>
          <p:nvPr>
            <p:ph type="body" idx="1"/>
          </p:nvPr>
        </p:nvSpPr>
        <p:spPr>
          <a:xfrm>
            <a:off x="281444" y="500062"/>
            <a:ext cx="4290556" cy="47982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25" name="Текст 24"/>
          <p:cNvSpPr>
            <a:spLocks noGrp="1"/>
          </p:cNvSpPr>
          <p:nvPr>
            <p:ph type="body" sz="half" idx="3"/>
          </p:nvPr>
        </p:nvSpPr>
        <p:spPr>
          <a:xfrm>
            <a:off x="4645026" y="500062"/>
            <a:ext cx="4292241" cy="47982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Содержимое 3"/>
          <p:cNvSpPr>
            <a:spLocks noGrp="1"/>
          </p:cNvSpPr>
          <p:nvPr>
            <p:ph sz="quarter" idx="2"/>
          </p:nvPr>
        </p:nvSpPr>
        <p:spPr>
          <a:xfrm>
            <a:off x="281444" y="987028"/>
            <a:ext cx="4290556" cy="2956322"/>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8" name="Содержимое 27"/>
          <p:cNvSpPr>
            <a:spLocks noGrp="1"/>
          </p:cNvSpPr>
          <p:nvPr>
            <p:ph sz="quarter" idx="4"/>
          </p:nvPr>
        </p:nvSpPr>
        <p:spPr>
          <a:xfrm>
            <a:off x="4648730" y="987028"/>
            <a:ext cx="4288536" cy="2956322"/>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4857750"/>
            <a:ext cx="762000" cy="185166"/>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4514850"/>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342900"/>
            <a:ext cx="8686800" cy="630936"/>
          </a:xfrm>
        </p:spPr>
        <p:txBody>
          <a:bodyPr/>
          <a:lstStyle/>
          <a:p>
            <a:r>
              <a:rPr kumimoji="0" lang="ru-RU"/>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4386838"/>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4114800"/>
            <a:ext cx="8458200" cy="390525"/>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idx="2"/>
          </p:nvPr>
        </p:nvSpPr>
        <p:spPr>
          <a:xfrm>
            <a:off x="457201" y="457200"/>
            <a:ext cx="3008313" cy="360045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14" name="Содержимое 13"/>
          <p:cNvSpPr>
            <a:spLocks noGrp="1"/>
          </p:cNvSpPr>
          <p:nvPr>
            <p:ph sz="half" idx="1"/>
          </p:nvPr>
        </p:nvSpPr>
        <p:spPr>
          <a:xfrm>
            <a:off x="3575050" y="457200"/>
            <a:ext cx="5340350" cy="360045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462476"/>
            <a:ext cx="5029200" cy="27432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3745320"/>
            <a:ext cx="5867400" cy="391716"/>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sz="half" idx="2"/>
          </p:nvPr>
        </p:nvSpPr>
        <p:spPr>
          <a:xfrm>
            <a:off x="381000" y="4149913"/>
            <a:ext cx="5867400" cy="576263"/>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411957"/>
            <a:ext cx="1828800" cy="4388644"/>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411957"/>
            <a:ext cx="6248400" cy="4388644"/>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788174"/>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165622"/>
            <a:ext cx="8686800" cy="339447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1" name="Дата 10"/>
          <p:cNvSpPr>
            <a:spLocks noGrp="1"/>
          </p:cNvSpPr>
          <p:nvPr>
            <p:ph type="dt" sz="half" idx="2"/>
          </p:nvPr>
        </p:nvSpPr>
        <p:spPr>
          <a:xfrm>
            <a:off x="6477000" y="57150"/>
            <a:ext cx="2514600" cy="216694"/>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19.02.2024</a:t>
            </a:fld>
            <a:endParaRPr lang="ru-RU"/>
          </a:p>
        </p:txBody>
      </p:sp>
      <p:sp>
        <p:nvSpPr>
          <p:cNvPr id="28" name="Нижний колонтитул 27"/>
          <p:cNvSpPr>
            <a:spLocks noGrp="1"/>
          </p:cNvSpPr>
          <p:nvPr>
            <p:ph type="ftr" sz="quarter" idx="3"/>
          </p:nvPr>
        </p:nvSpPr>
        <p:spPr>
          <a:xfrm>
            <a:off x="3124200" y="57150"/>
            <a:ext cx="3352800" cy="216694"/>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4857751"/>
            <a:ext cx="762000" cy="183356"/>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342900"/>
            <a:ext cx="8686800" cy="628650"/>
          </a:xfrm>
          <a:prstGeom prst="rect">
            <a:avLst/>
          </a:prstGeom>
        </p:spPr>
        <p:txBody>
          <a:bodyPr vert="horz" anchor="ctr">
            <a:normAutofit/>
          </a:bodyPr>
          <a:lstStyle/>
          <a:p>
            <a:r>
              <a:rPr kumimoji="0" lang="ru-RU"/>
              <a:t>Образец заголовка</a:t>
            </a:r>
            <a:endParaRPr kumimoji="0" lang="en-US"/>
          </a:p>
        </p:txBody>
      </p:sp>
      <p:sp>
        <p:nvSpPr>
          <p:cNvPr id="9" name="Прямая соединительная линия 8"/>
          <p:cNvSpPr>
            <a:spLocks noChangeShapeType="1"/>
          </p:cNvSpPr>
          <p:nvPr/>
        </p:nvSpPr>
        <p:spPr bwMode="auto">
          <a:xfrm>
            <a:off x="514350" y="788174"/>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793490"/>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hbs.edu/ris/Publication%20Files/19-072_1da6ef3d-ac69-47d7-aec3-3f7616c0e3f9.pdf"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nytimes.com/2005/05/29/crosswords/chess/a-knight-sacrifice-by-topalov-sends-anand-into-a-tailspin.html" TargetMode="External"/><Relationship Id="rId2" Type="http://schemas.openxmlformats.org/officeDocument/2006/relationships/hyperlink" Target="https://blogs.cornell.edu/info2040/2014/09/12/applying-nash-equilibrium-to-rock-paper-and-scissors/" TargetMode="External"/><Relationship Id="rId1" Type="http://schemas.openxmlformats.org/officeDocument/2006/relationships/slideLayout" Target="../slideLayouts/slideLayout1.xml"/><Relationship Id="rId4" Type="http://schemas.openxmlformats.org/officeDocument/2006/relationships/hyperlink" Target="https://uxknowledgebase.com/fake-door-testing-48af0616185a"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475656" y="1923678"/>
            <a:ext cx="662473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GB" sz="4000" dirty="0">
                <a:latin typeface="Bookman Old Style" pitchFamily="18" charset="0"/>
              </a:rPr>
              <a:t>Randomized strategies</a:t>
            </a:r>
          </a:p>
        </p:txBody>
      </p:sp>
      <p:sp>
        <p:nvSpPr>
          <p:cNvPr id="3" name="Rectangle 1"/>
          <p:cNvSpPr>
            <a:spLocks noChangeArrowheads="1"/>
          </p:cNvSpPr>
          <p:nvPr/>
        </p:nvSpPr>
        <p:spPr bwMode="auto">
          <a:xfrm>
            <a:off x="971600" y="4264227"/>
            <a:ext cx="7776864"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GB" sz="1400" dirty="0">
                <a:latin typeface="Bookman Old Style" pitchFamily="18" charset="0"/>
              </a:rPr>
              <a:t>Based on “</a:t>
            </a:r>
            <a:r>
              <a:rPr lang="en-US" sz="1400" dirty="0">
                <a:latin typeface="Bookman Old Style" pitchFamily="18" charset="0"/>
              </a:rPr>
              <a:t>The Strategic Benefits of Randomized Decision-Making</a:t>
            </a:r>
            <a:r>
              <a:rPr lang="en-GB" sz="1400" dirty="0">
                <a:latin typeface="Bookman Old Style" pitchFamily="18" charset="0"/>
              </a:rPr>
              <a:t>“ </a:t>
            </a:r>
            <a:r>
              <a:rPr lang="en-US" sz="1400" dirty="0">
                <a:latin typeface="Bookman Old Style" pitchFamily="18" charset="0"/>
              </a:rPr>
              <a:t>by Martin Reeves, </a:t>
            </a:r>
            <a:r>
              <a:rPr lang="en-US" sz="1400" dirty="0" err="1">
                <a:latin typeface="Bookman Old Style" pitchFamily="18" charset="0"/>
              </a:rPr>
              <a:t>Mihnea</a:t>
            </a:r>
            <a:r>
              <a:rPr lang="en-US" sz="1400" dirty="0">
                <a:latin typeface="Bookman Old Style" pitchFamily="18" charset="0"/>
              </a:rPr>
              <a:t> </a:t>
            </a:r>
            <a:r>
              <a:rPr lang="en-US" sz="1400" dirty="0" err="1">
                <a:latin typeface="Bookman Old Style" pitchFamily="18" charset="0"/>
              </a:rPr>
              <a:t>Moldoveanu</a:t>
            </a:r>
            <a:r>
              <a:rPr lang="en-US" sz="1400" dirty="0">
                <a:latin typeface="Bookman Old Style" pitchFamily="18" charset="0"/>
              </a:rPr>
              <a:t> and Adam Job</a:t>
            </a:r>
            <a:endParaRPr lang="en-GB" sz="1400" dirty="0">
              <a:latin typeface="Bookman Old Style"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115616" y="667603"/>
            <a:ext cx="662473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800" b="1" dirty="0">
                <a:latin typeface="Bookman Old Style" pitchFamily="18" charset="0"/>
              </a:rPr>
              <a:t>Randomized strategies</a:t>
            </a:r>
          </a:p>
        </p:txBody>
      </p:sp>
      <p:sp>
        <p:nvSpPr>
          <p:cNvPr id="3" name="Прямоугольник 2"/>
          <p:cNvSpPr/>
          <p:nvPr/>
        </p:nvSpPr>
        <p:spPr>
          <a:xfrm>
            <a:off x="359024" y="1491630"/>
            <a:ext cx="8784976" cy="3046988"/>
          </a:xfrm>
          <a:prstGeom prst="rect">
            <a:avLst/>
          </a:prstGeom>
        </p:spPr>
        <p:txBody>
          <a:bodyPr wrap="square">
            <a:spAutoFit/>
          </a:bodyPr>
          <a:lstStyle/>
          <a:p>
            <a:pPr algn="just"/>
            <a:r>
              <a:rPr lang="en-US" sz="2400" dirty="0">
                <a:latin typeface="Bookman Old Style" pitchFamily="18" charset="0"/>
              </a:rPr>
              <a:t>In highly ambiguous and challenging contexts, a random approach to decision-making confers a number of advantages. Operations managers have been using randomized decision-making since World War II (randomized search was used to locate enemy submarines in the open ocean), but it has not yet been seriously applied to strategic decision-making, which remains focused on hypothesis formulation and testing.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115616" y="667603"/>
            <a:ext cx="662473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800" b="1" dirty="0">
                <a:latin typeface="Bookman Old Style" pitchFamily="18" charset="0"/>
              </a:rPr>
              <a:t>Randomization Today</a:t>
            </a:r>
          </a:p>
        </p:txBody>
      </p:sp>
      <p:sp>
        <p:nvSpPr>
          <p:cNvPr id="3" name="Прямоугольник 2"/>
          <p:cNvSpPr/>
          <p:nvPr/>
        </p:nvSpPr>
        <p:spPr>
          <a:xfrm>
            <a:off x="179512" y="1491630"/>
            <a:ext cx="8784976" cy="3139321"/>
          </a:xfrm>
          <a:prstGeom prst="rect">
            <a:avLst/>
          </a:prstGeom>
        </p:spPr>
        <p:txBody>
          <a:bodyPr wrap="square">
            <a:spAutoFit/>
          </a:bodyPr>
          <a:lstStyle/>
          <a:p>
            <a:pPr algn="just"/>
            <a:r>
              <a:rPr lang="en-US" dirty="0">
                <a:latin typeface="Bookman Old Style" pitchFamily="18" charset="0"/>
              </a:rPr>
              <a:t>	Randomized decision making has proved successful in modern times as well — most notably in operations management. During the Second World War, the Allied powers faced tough challenges like figuring out where to find enemy submarines in vast open waters, based on the positions of last sightings. The problem was big because of the very large number of possible paths the vessels might take and because there were not enough ships or planes in one’s own fleet to conduct a systematic, exhaustive search before an enemy submarine struck again. In these situations, research showed that quickly choosing, at random, a few places to search and then expanding the radius using random changes in direction beats systematic searches in which every step was pre-planned in advance.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115616" y="667603"/>
            <a:ext cx="662473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800" b="1" dirty="0">
                <a:latin typeface="Bookman Old Style" pitchFamily="18" charset="0"/>
              </a:rPr>
              <a:t>Randomization Today</a:t>
            </a:r>
          </a:p>
        </p:txBody>
      </p:sp>
      <p:sp>
        <p:nvSpPr>
          <p:cNvPr id="3" name="Прямоугольник 2"/>
          <p:cNvSpPr/>
          <p:nvPr/>
        </p:nvSpPr>
        <p:spPr>
          <a:xfrm>
            <a:off x="251520" y="1275606"/>
            <a:ext cx="8784976" cy="3785652"/>
          </a:xfrm>
          <a:prstGeom prst="rect">
            <a:avLst/>
          </a:prstGeom>
        </p:spPr>
        <p:txBody>
          <a:bodyPr wrap="square">
            <a:spAutoFit/>
          </a:bodyPr>
          <a:lstStyle/>
          <a:p>
            <a:pPr algn="just"/>
            <a:r>
              <a:rPr lang="en-US" sz="2400" dirty="0">
                <a:latin typeface="Bookman Old Style" pitchFamily="18" charset="0"/>
              </a:rPr>
              <a:t>Around the same time, researchers working on the Manhattan Project invented Monte Carlo simulation, a method that relies on random sampling to estimate the outcome of a complex system or process, in which the environmental conditions themselves exhibit randomness. The scientists used this method to predict the performance of different bomb designs and shielding materials. Monte Carlo simulation continues to be used widely for making decisions under uncertain conditions, notably in finance and logistics.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331640" y="339502"/>
            <a:ext cx="662473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r>
              <a:rPr lang="en-US" sz="2000" b="1" dirty="0">
                <a:latin typeface="Bookman Old Style" pitchFamily="18" charset="0"/>
              </a:rPr>
              <a:t>Randomization Today</a:t>
            </a:r>
          </a:p>
        </p:txBody>
      </p:sp>
      <p:sp>
        <p:nvSpPr>
          <p:cNvPr id="3" name="Прямоугольник 2"/>
          <p:cNvSpPr/>
          <p:nvPr/>
        </p:nvSpPr>
        <p:spPr>
          <a:xfrm>
            <a:off x="179512" y="699542"/>
            <a:ext cx="8820472" cy="4401205"/>
          </a:xfrm>
          <a:prstGeom prst="rect">
            <a:avLst/>
          </a:prstGeom>
        </p:spPr>
        <p:txBody>
          <a:bodyPr wrap="square">
            <a:spAutoFit/>
          </a:bodyPr>
          <a:lstStyle/>
          <a:p>
            <a:pPr algn="just" fontAlgn="base"/>
            <a:r>
              <a:rPr lang="en-US" b="1" dirty="0">
                <a:latin typeface="Bookman Old Style" pitchFamily="18" charset="0"/>
              </a:rPr>
              <a:t>	</a:t>
            </a:r>
            <a:r>
              <a:rPr lang="en-US" sz="2000" dirty="0">
                <a:latin typeface="Bookman Old Style" pitchFamily="18" charset="0"/>
              </a:rPr>
              <a:t>Today, randomization is often employed to enhance the efficiency and accuracy of machine learning techniques. For example, the initial parameters of a neural network are often chosen at random to avoid the network getting trapped in a particular configuration. Broadening the search space increases the chance of finding superior configurations.</a:t>
            </a:r>
          </a:p>
          <a:p>
            <a:pPr algn="just" fontAlgn="base"/>
            <a:r>
              <a:rPr lang="en-US" sz="2000" dirty="0">
                <a:latin typeface="Bookman Old Style" pitchFamily="18" charset="0"/>
              </a:rPr>
              <a:t>More prosaically, package-delivery companies already leverage stochastic optimization techniques to identify robust routes across a range of different scenarios (e.g., with factors such as shipping volume, time windows, vehicle availability, and road closures varying from day to day). There is also some evidence that designers of large-scale products and social systems develop an intuition for when to choose randomly and when to optimize, based on an estimate of the problem’s complexity.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331640" y="339502"/>
            <a:ext cx="662473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2000" b="1" dirty="0">
                <a:latin typeface="Bookman Old Style" pitchFamily="18" charset="0"/>
              </a:rPr>
              <a:t>What About Strategy?</a:t>
            </a:r>
          </a:p>
        </p:txBody>
      </p:sp>
      <p:sp>
        <p:nvSpPr>
          <p:cNvPr id="4" name="Прямоугольник 3"/>
          <p:cNvSpPr/>
          <p:nvPr/>
        </p:nvSpPr>
        <p:spPr>
          <a:xfrm>
            <a:off x="251520" y="987574"/>
            <a:ext cx="4176464" cy="3693319"/>
          </a:xfrm>
          <a:prstGeom prst="rect">
            <a:avLst/>
          </a:prstGeom>
        </p:spPr>
        <p:txBody>
          <a:bodyPr wrap="square">
            <a:spAutoFit/>
          </a:bodyPr>
          <a:lstStyle/>
          <a:p>
            <a:pPr algn="just"/>
            <a:r>
              <a:rPr lang="en-US" dirty="0">
                <a:latin typeface="Bookman Old Style" pitchFamily="18" charset="0"/>
              </a:rPr>
              <a:t>In contrast to operations management, strategy-making has remained a stubbornly deterministic practice, which generally tries to, first, fully understand a problem and then deploy analysis to create a plan for tackling it. The Big Data revolution has encouraged this approach, leading us to believe that everything can be known and analyzed to create reliable strategies.</a:t>
            </a:r>
            <a:endParaRPr lang="uk-UA" dirty="0">
              <a:latin typeface="Bookman Old Style" pitchFamily="18" charset="0"/>
            </a:endParaRPr>
          </a:p>
        </p:txBody>
      </p:sp>
      <p:sp>
        <p:nvSpPr>
          <p:cNvPr id="6" name="Прямоугольник 5"/>
          <p:cNvSpPr/>
          <p:nvPr/>
        </p:nvSpPr>
        <p:spPr>
          <a:xfrm>
            <a:off x="4499992" y="843558"/>
            <a:ext cx="4572000" cy="3693319"/>
          </a:xfrm>
          <a:prstGeom prst="rect">
            <a:avLst/>
          </a:prstGeom>
        </p:spPr>
        <p:txBody>
          <a:bodyPr>
            <a:spAutoFit/>
          </a:bodyPr>
          <a:lstStyle/>
          <a:p>
            <a:pPr algn="just"/>
            <a:r>
              <a:rPr lang="en-US" dirty="0">
                <a:latin typeface="Bookman Old Style" pitchFamily="18" charset="0"/>
              </a:rPr>
              <a:t>But this belief ignores the fact the very same piece of data can be used to argue for different, even opposing, courses of action. For example, Kodak’s response to observing a rising demand for digital photography was to double down on the traditional film business to ensure it would not cannibalize its sales. Meanwhile, competitors, such as Sony and Canon, reacted to the same information by investing heavily in R&amp;D to improve digital camera technology.</a:t>
            </a:r>
            <a:endParaRPr lang="uk-UA" dirty="0">
              <a:latin typeface="Bookman Old Style"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331640" y="339503"/>
            <a:ext cx="662473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2000" b="1" dirty="0">
                <a:latin typeface="Bookman Old Style" pitchFamily="18" charset="0"/>
              </a:rPr>
              <a:t>What About Strategy?</a:t>
            </a:r>
          </a:p>
        </p:txBody>
      </p:sp>
      <p:sp>
        <p:nvSpPr>
          <p:cNvPr id="3" name="Прямоугольник 2"/>
          <p:cNvSpPr/>
          <p:nvPr/>
        </p:nvSpPr>
        <p:spPr>
          <a:xfrm>
            <a:off x="683568" y="1059582"/>
            <a:ext cx="7848872" cy="3693319"/>
          </a:xfrm>
          <a:prstGeom prst="rect">
            <a:avLst/>
          </a:prstGeom>
        </p:spPr>
        <p:txBody>
          <a:bodyPr wrap="square">
            <a:spAutoFit/>
          </a:bodyPr>
          <a:lstStyle/>
          <a:p>
            <a:pPr algn="just"/>
            <a:r>
              <a:rPr lang="en-US" dirty="0">
                <a:latin typeface="Bookman Old Style" pitchFamily="18" charset="0"/>
              </a:rPr>
              <a:t>Confidence in big data solutions also blinds people to the computational challenges. Organizational activities are often tightly coupled and interact densely — both with one another and with forces operating beyond the firm’s boundaries. As a result, a very large number of causal paths, factors, and networks come together to determine any outcome.</a:t>
            </a:r>
          </a:p>
          <a:p>
            <a:pPr algn="just"/>
            <a:r>
              <a:rPr lang="en-US" dirty="0">
                <a:latin typeface="Bookman Old Style" pitchFamily="18" charset="0"/>
              </a:rPr>
              <a:t>Even apparently “simple” problems at the foundation of making strategy work, such as whom do you choose to spearhead a problem-solving process are, in fact, </a:t>
            </a:r>
            <a:r>
              <a:rPr lang="en-US" dirty="0">
                <a:latin typeface="Bookman Old Style" pitchFamily="18" charset="0"/>
                <a:hlinkClick r:id="rId2"/>
              </a:rPr>
              <a:t>large</a:t>
            </a:r>
            <a:r>
              <a:rPr lang="en-US" dirty="0">
                <a:latin typeface="Bookman Old Style" pitchFamily="18" charset="0"/>
              </a:rPr>
              <a:t>. That is in part because there are many different kinds of authority different people can have — such as initiating a decision, awarding rewards, or sharing information — and, accordingly, many ways of assigning different levels of authority.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267494"/>
            <a:ext cx="8280920" cy="4308872"/>
          </a:xfrm>
          <a:prstGeom prst="rect">
            <a:avLst/>
          </a:prstGeom>
        </p:spPr>
        <p:txBody>
          <a:bodyPr wrap="square">
            <a:spAutoFit/>
          </a:bodyPr>
          <a:lstStyle/>
          <a:p>
            <a:pPr algn="just"/>
            <a:r>
              <a:rPr lang="en-US" sz="1600" dirty="0">
                <a:latin typeface="Bookman Old Style" pitchFamily="18" charset="0"/>
              </a:rPr>
              <a:t>Finally, given the pace of change and volatility of today’s world, it is becoming infeasible to collect and analyze all information necessary for a deterministic approach to problem-solving in real time — doubly so as behavioral patterns of consumers and competitors keep changing in response to any moves made. The idea that you can always find algorithms that will reliably predict the outcomes of strategic decisions in the real complex world of business or politics will belong in the realm of science fiction for the foreseeable future.</a:t>
            </a:r>
          </a:p>
          <a:p>
            <a:pPr algn="just"/>
            <a:r>
              <a:rPr lang="en-US" sz="1600" dirty="0">
                <a:latin typeface="Bookman Old Style" pitchFamily="18" charset="0"/>
              </a:rPr>
              <a:t>In this context, strategy can no longer be about determining the single best course of action. Rather, the goal of strategy must shift from making plans to building a portfolio of options, each of which could form the basis for future success. Building this </a:t>
            </a:r>
            <a:r>
              <a:rPr lang="en-US" sz="1600" dirty="0" err="1">
                <a:latin typeface="Bookman Old Style" pitchFamily="18" charset="0"/>
              </a:rPr>
              <a:t>optionality</a:t>
            </a:r>
            <a:r>
              <a:rPr lang="en-US" sz="1600" dirty="0">
                <a:latin typeface="Bookman Old Style" pitchFamily="18" charset="0"/>
              </a:rPr>
              <a:t>, however, is inefficient in the traditional strategy-making approach, as the search for multiple possible solutions can be prohibitively costly and time consuming. Given these factors, perhaps it’s time for strategists to take a leaf out of the Naskapi playbook and embrace their intelligent randomization in the face of complex problems in large, unknown, and changing landscapes. Let’s turn to look at what benefits that might deliver.</a:t>
            </a:r>
          </a:p>
          <a:p>
            <a:endParaRPr lang="uk-UA" sz="1600" dirty="0">
              <a:latin typeface="Bookman Old Style"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707904" y="339502"/>
            <a:ext cx="2664512" cy="400110"/>
          </a:xfrm>
          <a:prstGeom prst="rect">
            <a:avLst/>
          </a:prstGeom>
        </p:spPr>
        <p:txBody>
          <a:bodyPr wrap="none">
            <a:spAutoFit/>
          </a:bodyPr>
          <a:lstStyle/>
          <a:p>
            <a:r>
              <a:rPr lang="en-US" sz="2000" b="1" dirty="0">
                <a:latin typeface="Bookman Old Style" pitchFamily="18" charset="0"/>
              </a:rPr>
              <a:t>Less Predictability</a:t>
            </a:r>
          </a:p>
        </p:txBody>
      </p:sp>
      <p:sp>
        <p:nvSpPr>
          <p:cNvPr id="7" name="Прямоугольник 6"/>
          <p:cNvSpPr/>
          <p:nvPr/>
        </p:nvSpPr>
        <p:spPr>
          <a:xfrm>
            <a:off x="323528" y="639723"/>
            <a:ext cx="8208912" cy="4031873"/>
          </a:xfrm>
          <a:prstGeom prst="rect">
            <a:avLst/>
          </a:prstGeom>
        </p:spPr>
        <p:txBody>
          <a:bodyPr wrap="square">
            <a:spAutoFit/>
          </a:bodyPr>
          <a:lstStyle/>
          <a:p>
            <a:r>
              <a:rPr lang="en-US" sz="1600" dirty="0">
                <a:latin typeface="Bookman Old Style" pitchFamily="18" charset="0"/>
              </a:rPr>
              <a:t>Employing a random strategy — selecting between all available moves with equal probability — is the only optimal strategy in a (repeated) game of </a:t>
            </a:r>
            <a:r>
              <a:rPr lang="en-US" sz="1600" dirty="0">
                <a:latin typeface="Bookman Old Style" pitchFamily="18" charset="0"/>
                <a:hlinkClick r:id="rId2"/>
              </a:rPr>
              <a:t>rock, paper, scissors</a:t>
            </a:r>
            <a:r>
              <a:rPr lang="en-US" sz="1600" dirty="0">
                <a:latin typeface="Bookman Old Style" pitchFamily="18" charset="0"/>
              </a:rPr>
              <a:t>, because it is the only strategy that does not allow some dominant counter-strategy to emerge. In a more complex context, for example in chess, there are several famous </a:t>
            </a:r>
            <a:r>
              <a:rPr lang="en-US" sz="1600" dirty="0">
                <a:latin typeface="Bookman Old Style" pitchFamily="18" charset="0"/>
                <a:hlinkClick r:id="rId3"/>
              </a:rPr>
              <a:t>examples</a:t>
            </a:r>
            <a:r>
              <a:rPr lang="en-US" sz="1600" dirty="0">
                <a:latin typeface="Bookman Old Style" pitchFamily="18" charset="0"/>
              </a:rPr>
              <a:t> of seemingly random (or at least counterintuitive) moves being made by a player that served to introduce complexity and stress into a game in which they faced a superior opponent.</a:t>
            </a:r>
          </a:p>
          <a:p>
            <a:pPr algn="just"/>
            <a:r>
              <a:rPr lang="en-US" sz="1600" dirty="0">
                <a:latin typeface="Bookman Old Style" pitchFamily="18" charset="0"/>
              </a:rPr>
              <a:t>This benefit has long been recognized by some financial institutions, which employ randomness to obfuscate their trading strategies. By leveraging “scentless algorithms,” which introduce random delays and variations in the timing and size of orders, institutions can avoid signaling their intentions, which could be exploited by other market participants to register gains on the back of more competent traders’ analyses. A simpler example is “</a:t>
            </a:r>
            <a:r>
              <a:rPr lang="en-US" sz="1600" dirty="0">
                <a:latin typeface="Bookman Old Style" pitchFamily="18" charset="0"/>
                <a:hlinkClick r:id="rId4"/>
              </a:rPr>
              <a:t>fake door testing</a:t>
            </a:r>
            <a:r>
              <a:rPr lang="en-US" sz="1600" dirty="0">
                <a:latin typeface="Bookman Old Style" pitchFamily="18" charset="0"/>
              </a:rPr>
              <a:t>” where random product or promotional configurations are presented to consumers on line to learn by eliciting a reaction, while at the same time giving few clues to competitors.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539552" y="267494"/>
            <a:ext cx="8388424" cy="2031325"/>
          </a:xfrm>
          <a:prstGeom prst="rect">
            <a:avLst/>
          </a:prstGeom>
        </p:spPr>
        <p:txBody>
          <a:bodyPr wrap="square">
            <a:spAutoFit/>
          </a:bodyPr>
          <a:lstStyle/>
          <a:p>
            <a:pPr algn="ctr"/>
            <a:r>
              <a:rPr lang="en-US" dirty="0">
                <a:latin typeface="Bookman Old Style" pitchFamily="18" charset="0"/>
              </a:rPr>
              <a:t>Reduced Biases</a:t>
            </a:r>
          </a:p>
          <a:p>
            <a:pPr algn="just"/>
            <a:r>
              <a:rPr lang="en-US" dirty="0">
                <a:latin typeface="Bookman Old Style" pitchFamily="18" charset="0"/>
              </a:rPr>
              <a:t>Managers often tend to replicate past successful approaches, while being less receptive to new ideas or external signals. This can lead to decline as the environment shifts around them. Well-known examples abound: Blockbuster and Nokia deferred to the “tried and true” with disastrous consequences when demand and competitive conditions changed radically.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539552" y="267494"/>
            <a:ext cx="8388424" cy="2308324"/>
          </a:xfrm>
          <a:prstGeom prst="rect">
            <a:avLst/>
          </a:prstGeom>
        </p:spPr>
        <p:txBody>
          <a:bodyPr wrap="square">
            <a:spAutoFit/>
          </a:bodyPr>
          <a:lstStyle/>
          <a:p>
            <a:pPr algn="ctr"/>
            <a:r>
              <a:rPr lang="en-US" dirty="0">
                <a:latin typeface="Bookman Old Style" pitchFamily="18" charset="0"/>
              </a:rPr>
              <a:t>Reduced Biases</a:t>
            </a:r>
          </a:p>
          <a:p>
            <a:r>
              <a:rPr lang="en-US" dirty="0">
                <a:latin typeface="Bookman Old Style" pitchFamily="18" charset="0"/>
              </a:rPr>
              <a:t>Embracing randomness can provide a solution to this problem. In nature, evolution — random mutations, combined with natural selection pressures — ensure continued adaptation of a species to a changing environment. Learning from biological phenomena, designers of evolutionary algorithms quickly generate random bits and pieces of a solution to a big problem, which are then assembled into trial solutions that get evaluated against an objective or fitness function.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539552" y="267494"/>
            <a:ext cx="8388424" cy="4524315"/>
          </a:xfrm>
          <a:prstGeom prst="rect">
            <a:avLst/>
          </a:prstGeom>
        </p:spPr>
        <p:txBody>
          <a:bodyPr wrap="square">
            <a:spAutoFit/>
          </a:bodyPr>
          <a:lstStyle/>
          <a:p>
            <a:pPr algn="ctr"/>
            <a:r>
              <a:rPr lang="en-US" dirty="0">
                <a:latin typeface="Bookman Old Style" pitchFamily="18" charset="0"/>
              </a:rPr>
              <a:t>Reduced Biases</a:t>
            </a:r>
          </a:p>
          <a:p>
            <a:r>
              <a:rPr lang="en-US" dirty="0">
                <a:latin typeface="Bookman Old Style" pitchFamily="18" charset="0"/>
              </a:rPr>
              <a:t>In the political context, humans have been leveraging randomization for millennia. In ancient Athens, for example, a lottery system was used to select magistrates, to ensure that the rich and powerful did not buy their way into power. In the business context, organizations could easily adopt randomizing behavior to cut through the maze of political maneuvering and negotiations that accompany budget allocations to one or more competing alternatives, each with its own champion and leveraging private data. Because of the impartiality of randomizing over possible options, no one need feel unfairly excluded.</a:t>
            </a:r>
          </a:p>
          <a:p>
            <a:r>
              <a:rPr lang="en-US" dirty="0">
                <a:latin typeface="Bookman Old Style" pitchFamily="18" charset="0"/>
              </a:rPr>
              <a:t>Not all biases against change are the product of prior success. In highly negative contexts, humans fall prey to learned helplessness, in which repeated experiences condition a person to believe that they have no power to change their circumstances, and, therefore, they do not even try to take decisions. Adopting a randomized process to decision-making in such situations may counter this bias to inaction.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9" name="Прямоугольник 8"/>
          <p:cNvSpPr/>
          <p:nvPr/>
        </p:nvSpPr>
        <p:spPr>
          <a:xfrm>
            <a:off x="35496" y="123478"/>
            <a:ext cx="4536504" cy="1938992"/>
          </a:xfrm>
          <a:prstGeom prst="rect">
            <a:avLst/>
          </a:prstGeom>
        </p:spPr>
        <p:txBody>
          <a:bodyPr wrap="square">
            <a:spAutoFit/>
          </a:bodyPr>
          <a:lstStyle/>
          <a:p>
            <a:r>
              <a:rPr lang="en-US" sz="1200" b="1" dirty="0">
                <a:latin typeface="Bookman Old Style" pitchFamily="18" charset="0"/>
              </a:rPr>
              <a:t>How to Introduce Randomness into Strategy-Making</a:t>
            </a:r>
          </a:p>
          <a:p>
            <a:r>
              <a:rPr lang="en-US" sz="1200" dirty="0">
                <a:latin typeface="Bookman Old Style" pitchFamily="18" charset="0"/>
              </a:rPr>
              <a:t>Our standard mental image of randomness is a coin toss or a dice roll. But for real-life problems, using these techniques would require knowing, enumerating, and evaluating all of your options first — which is almost the same analyzing your way to an optimal strategy. Still, there are various tactics strategists can leverage to incorporate randomness into their toolboxes and identify a probably good-enough solution in good time for it to matter.</a:t>
            </a:r>
          </a:p>
        </p:txBody>
      </p:sp>
      <p:sp>
        <p:nvSpPr>
          <p:cNvPr id="11" name="Прямоугольник 10"/>
          <p:cNvSpPr/>
          <p:nvPr/>
        </p:nvSpPr>
        <p:spPr>
          <a:xfrm>
            <a:off x="216024" y="3819693"/>
            <a:ext cx="4572000" cy="1200329"/>
          </a:xfrm>
          <a:prstGeom prst="rect">
            <a:avLst/>
          </a:prstGeom>
        </p:spPr>
        <p:txBody>
          <a:bodyPr>
            <a:spAutoFit/>
          </a:bodyPr>
          <a:lstStyle/>
          <a:p>
            <a:r>
              <a:rPr lang="en-US" sz="1200" b="1" dirty="0">
                <a:latin typeface="Bookman Old Style" pitchFamily="18" charset="0"/>
              </a:rPr>
              <a:t>Vary the searcher.</a:t>
            </a:r>
          </a:p>
          <a:p>
            <a:r>
              <a:rPr lang="en-US" sz="1200" dirty="0">
                <a:latin typeface="Bookman Old Style" pitchFamily="18" charset="0"/>
              </a:rPr>
              <a:t>Make different people responsible for the search or for different aspects of it. Since different people have different built-in biases, prejudices, and go-to methods, randomizing across different problem solvers will also help you randomize across possible solutions.</a:t>
            </a:r>
          </a:p>
        </p:txBody>
      </p:sp>
      <p:sp>
        <p:nvSpPr>
          <p:cNvPr id="12" name="Прямоугольник 11"/>
          <p:cNvSpPr/>
          <p:nvPr/>
        </p:nvSpPr>
        <p:spPr>
          <a:xfrm>
            <a:off x="4716016" y="3867894"/>
            <a:ext cx="4572000" cy="1015663"/>
          </a:xfrm>
          <a:prstGeom prst="rect">
            <a:avLst/>
          </a:prstGeom>
        </p:spPr>
        <p:txBody>
          <a:bodyPr>
            <a:spAutoFit/>
          </a:bodyPr>
          <a:lstStyle/>
          <a:p>
            <a:r>
              <a:rPr lang="en-US" sz="1200" b="1" dirty="0">
                <a:latin typeface="Bookman Old Style" pitchFamily="18" charset="0"/>
              </a:rPr>
              <a:t>Vary the heuristics.</a:t>
            </a:r>
          </a:p>
          <a:p>
            <a:r>
              <a:rPr lang="en-US" sz="1200" dirty="0">
                <a:latin typeface="Bookman Old Style" pitchFamily="18" charset="0"/>
              </a:rPr>
              <a:t>Do you search top down or bottom up? Depth first or breadth first? Not all big problems will yield to the same search strategy. Some work better than others, and there is no “one best way” to solve any problem whatsoever.</a:t>
            </a:r>
          </a:p>
        </p:txBody>
      </p:sp>
      <p:sp>
        <p:nvSpPr>
          <p:cNvPr id="13" name="Прямоугольник 12"/>
          <p:cNvSpPr/>
          <p:nvPr/>
        </p:nvSpPr>
        <p:spPr>
          <a:xfrm>
            <a:off x="4067944" y="1923678"/>
            <a:ext cx="4572000" cy="1938992"/>
          </a:xfrm>
          <a:prstGeom prst="rect">
            <a:avLst/>
          </a:prstGeom>
        </p:spPr>
        <p:txBody>
          <a:bodyPr>
            <a:spAutoFit/>
          </a:bodyPr>
          <a:lstStyle/>
          <a:p>
            <a:r>
              <a:rPr lang="en-US" sz="1200" b="1" dirty="0">
                <a:latin typeface="Bookman Old Style" pitchFamily="18" charset="0"/>
              </a:rPr>
              <a:t>Vary the locus.</a:t>
            </a:r>
          </a:p>
          <a:p>
            <a:r>
              <a:rPr lang="en-US" sz="1200" dirty="0">
                <a:latin typeface="Bookman Old Style" pitchFamily="18" charset="0"/>
              </a:rPr>
              <a:t>Do you search for a solution close to where you are now or far away? Random jumps can help unfreeze your strategic decision making by taking you to parts of the search space you had not previously considered. For example, research has shown that in the open ocean, where prey is scarce, fish use a search pattern that incorporates occasional, but extremely long “step” lengths between search areas, following a mathematical pattern known as </a:t>
            </a:r>
            <a:r>
              <a:rPr lang="en-US" sz="1200" dirty="0" err="1">
                <a:latin typeface="Bookman Old Style" pitchFamily="18" charset="0"/>
              </a:rPr>
              <a:t>Lévy</a:t>
            </a:r>
            <a:r>
              <a:rPr lang="en-US" sz="1200" dirty="0">
                <a:latin typeface="Bookman Old Style" pitchFamily="18" charset="0"/>
              </a:rPr>
              <a:t> flights.</a:t>
            </a:r>
          </a:p>
        </p:txBody>
      </p:sp>
      <p:sp>
        <p:nvSpPr>
          <p:cNvPr id="14" name="Прямоугольник 13"/>
          <p:cNvSpPr/>
          <p:nvPr/>
        </p:nvSpPr>
        <p:spPr>
          <a:xfrm>
            <a:off x="323528" y="2067694"/>
            <a:ext cx="3312368" cy="1754326"/>
          </a:xfrm>
          <a:prstGeom prst="rect">
            <a:avLst/>
          </a:prstGeom>
        </p:spPr>
        <p:txBody>
          <a:bodyPr wrap="square">
            <a:spAutoFit/>
          </a:bodyPr>
          <a:lstStyle/>
          <a:p>
            <a:r>
              <a:rPr lang="en-US" sz="1200" b="1" dirty="0">
                <a:latin typeface="Bookman Old Style" pitchFamily="18" charset="0"/>
              </a:rPr>
              <a:t>Vary the pacing.</a:t>
            </a:r>
          </a:p>
          <a:p>
            <a:r>
              <a:rPr lang="en-US" sz="1200" dirty="0">
                <a:latin typeface="Bookman Old Style" pitchFamily="18" charset="0"/>
              </a:rPr>
              <a:t>Vary the tempo or rhythm of the search (length of feedback loops). Too often, teams and groups are trapped by a “metronome” of quarterly reports, monthly reviews, and weekly meetings. But, to randomize intelligently, you may have to operate on time scales of days or even hours.</a:t>
            </a:r>
          </a:p>
        </p:txBody>
      </p:sp>
      <p:sp>
        <p:nvSpPr>
          <p:cNvPr id="15" name="Прямоугольник 14"/>
          <p:cNvSpPr/>
          <p:nvPr/>
        </p:nvSpPr>
        <p:spPr>
          <a:xfrm>
            <a:off x="4716016" y="267494"/>
            <a:ext cx="4572000" cy="1785104"/>
          </a:xfrm>
          <a:prstGeom prst="rect">
            <a:avLst/>
          </a:prstGeom>
        </p:spPr>
        <p:txBody>
          <a:bodyPr>
            <a:spAutoFit/>
          </a:bodyPr>
          <a:lstStyle/>
          <a:p>
            <a:r>
              <a:rPr lang="en-US" sz="1100" b="1" dirty="0">
                <a:latin typeface="Bookman Old Style" pitchFamily="18" charset="0"/>
              </a:rPr>
              <a:t>Vary the starting point.</a:t>
            </a:r>
          </a:p>
          <a:p>
            <a:r>
              <a:rPr lang="en-US" sz="1100" dirty="0">
                <a:latin typeface="Bookman Old Style" pitchFamily="18" charset="0"/>
              </a:rPr>
              <a:t>Like machine-learning algorithms, use a random prompt to vary the starting point of your search. For example, to help musicians unlock their creativity, Brian </a:t>
            </a:r>
            <a:r>
              <a:rPr lang="en-US" sz="1100" dirty="0" err="1">
                <a:latin typeface="Bookman Old Style" pitchFamily="18" charset="0"/>
              </a:rPr>
              <a:t>Eno</a:t>
            </a:r>
            <a:r>
              <a:rPr lang="en-US" sz="1100" dirty="0">
                <a:latin typeface="Bookman Old Style" pitchFamily="18" charset="0"/>
              </a:rPr>
              <a:t> and Peter Schmidt have created a deck of cards with instructions that encourage lateral thinking, such as “change instrument roles,” “emphasize the flaws,” or “put in earplugs.” Introducing an element of chance into the creative process helps overcome creative blocks and ensures artists do not fall back on familiar habits and patterns.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539552" y="267494"/>
            <a:ext cx="8388424" cy="3416320"/>
          </a:xfrm>
          <a:prstGeom prst="rect">
            <a:avLst/>
          </a:prstGeom>
        </p:spPr>
        <p:txBody>
          <a:bodyPr wrap="square">
            <a:spAutoFit/>
          </a:bodyPr>
          <a:lstStyle/>
          <a:p>
            <a:pPr algn="ctr"/>
            <a:r>
              <a:rPr lang="en-US" dirty="0">
                <a:latin typeface="Bookman Old Style" pitchFamily="18" charset="0"/>
              </a:rPr>
              <a:t>What is sequencing? Definition and meaning</a:t>
            </a:r>
          </a:p>
          <a:p>
            <a:pPr algn="ctr"/>
            <a:endParaRPr lang="en-US" dirty="0">
              <a:latin typeface="Bookman Old Style" pitchFamily="18" charset="0"/>
            </a:endParaRPr>
          </a:p>
          <a:p>
            <a:r>
              <a:rPr lang="en-US" dirty="0">
                <a:latin typeface="Bookman Old Style" pitchFamily="18" charset="0"/>
              </a:rPr>
              <a:t>Sequencing refers to the implementation of economic reforms to revive an economy that is not working properly, specifically, sequencing is all about introducing them in the right order. When an economy malfunctions, it is not enough to simply introduce the right policies, say some economists – they need to come in the right sequence and the correct pace. Over the past couple of decades, sequencing and pace have become popular topics in development economics.</a:t>
            </a:r>
          </a:p>
          <a:p>
            <a:r>
              <a:rPr lang="en-US" dirty="0">
                <a:latin typeface="Bookman Old Style" pitchFamily="18" charset="0"/>
              </a:rPr>
              <a:t>Sequencing may also refer to the interruption of a woman’s career to bear children and take care of them until they reach an age that allows her to return to the workplace.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323528" y="843558"/>
            <a:ext cx="3312368" cy="3416320"/>
          </a:xfrm>
          <a:prstGeom prst="rect">
            <a:avLst/>
          </a:prstGeom>
        </p:spPr>
        <p:txBody>
          <a:bodyPr wrap="square">
            <a:spAutoFit/>
          </a:bodyPr>
          <a:lstStyle/>
          <a:p>
            <a:pPr algn="ctr"/>
            <a:r>
              <a:rPr lang="en-US" dirty="0">
                <a:latin typeface="Bookman Old Style" pitchFamily="18" charset="0"/>
              </a:rPr>
              <a:t>What is sequencing? Definition and meaning</a:t>
            </a:r>
          </a:p>
          <a:p>
            <a:pPr algn="ctr"/>
            <a:endParaRPr lang="en-US" dirty="0">
              <a:latin typeface="Bookman Old Style" pitchFamily="18" charset="0"/>
            </a:endParaRPr>
          </a:p>
          <a:p>
            <a:pPr algn="just"/>
            <a:r>
              <a:rPr lang="en-US" dirty="0">
                <a:latin typeface="Bookman Old Style" pitchFamily="18" charset="0"/>
              </a:rPr>
              <a:t>In the world of genetics research, DNA sequencing is the process of determining the exact order of nucleotides or bases within a DNA molecule – the order of As, Cs, Gs and Ts that make up the DNA of an organism.</a:t>
            </a:r>
          </a:p>
        </p:txBody>
      </p:sp>
      <p:pic>
        <p:nvPicPr>
          <p:cNvPr id="1026" name="Picture 2" descr="What is sequencing"/>
          <p:cNvPicPr>
            <a:picLocks noChangeAspect="1" noChangeArrowheads="1"/>
          </p:cNvPicPr>
          <p:nvPr/>
        </p:nvPicPr>
        <p:blipFill>
          <a:blip r:embed="rId2" cstate="print"/>
          <a:srcRect/>
          <a:stretch>
            <a:fillRect/>
          </a:stretch>
        </p:blipFill>
        <p:spPr bwMode="auto">
          <a:xfrm>
            <a:off x="4211960" y="555526"/>
            <a:ext cx="4594870" cy="4135427"/>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539552" y="267494"/>
            <a:ext cx="8388424" cy="4031873"/>
          </a:xfrm>
          <a:prstGeom prst="rect">
            <a:avLst/>
          </a:prstGeom>
        </p:spPr>
        <p:txBody>
          <a:bodyPr wrap="square">
            <a:spAutoFit/>
          </a:bodyPr>
          <a:lstStyle/>
          <a:p>
            <a:pPr algn="ctr"/>
            <a:r>
              <a:rPr lang="en-US" sz="1600" dirty="0">
                <a:latin typeface="Bookman Old Style" pitchFamily="18" charset="0"/>
              </a:rPr>
              <a:t>What is sequencing? Definition and meaning</a:t>
            </a:r>
          </a:p>
          <a:p>
            <a:pPr algn="ctr"/>
            <a:endParaRPr lang="en-US" sz="1600" dirty="0">
              <a:latin typeface="Bookman Old Style" pitchFamily="18" charset="0"/>
            </a:endParaRPr>
          </a:p>
          <a:p>
            <a:r>
              <a:rPr lang="en-US" sz="1600" dirty="0">
                <a:latin typeface="Bookman Old Style" pitchFamily="18" charset="0"/>
              </a:rPr>
              <a:t>Regarding sequencing, the Economist’s glossary of terms says the following:</a:t>
            </a:r>
          </a:p>
          <a:p>
            <a:r>
              <a:rPr lang="en-US" sz="1600" dirty="0">
                <a:latin typeface="Bookman Old Style" pitchFamily="18" charset="0"/>
              </a:rPr>
              <a:t>“Shorthand for implementing economic reforms in the right order. In recent years, this has become a hot topic in development economics. Some economists argue that introducing the right policies alone is not enough to revive a malfunctioning economy; reforms must be implemented in the right sequence.”</a:t>
            </a:r>
          </a:p>
          <a:p>
            <a:r>
              <a:rPr lang="en-US" sz="1600" dirty="0">
                <a:latin typeface="Bookman Old Style" pitchFamily="18" charset="0"/>
              </a:rPr>
              <a:t>The debate on sequencing began in the late 1970s with the reforms of Latin American economies. After several failed attempts at reforming malfunctioning economies, academics and policymakers began debating whether the problems were the contents of the reforms themselves or the order in which they were implemented – sequencing.</a:t>
            </a:r>
          </a:p>
          <a:p>
            <a:r>
              <a:rPr lang="en-US" sz="1600" dirty="0">
                <a:latin typeface="Bookman Old Style" pitchFamily="18" charset="0"/>
              </a:rPr>
              <a:t>The majority of economists agree that fiscal and monetary stabilization, and institutional changes should be introduced early on in the reform process.</a:t>
            </a:r>
          </a:p>
          <a:p>
            <a:r>
              <a:rPr lang="en-US" sz="1600" dirty="0">
                <a:latin typeface="Bookman Old Style" pitchFamily="18" charset="0"/>
              </a:rPr>
              <a:t>There is less agreement on the timing of the other reform areas, in particular when to focus on the financial sector, trade, and capital account liberalization.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539552" y="267494"/>
            <a:ext cx="8388424" cy="4278094"/>
          </a:xfrm>
          <a:prstGeom prst="rect">
            <a:avLst/>
          </a:prstGeom>
        </p:spPr>
        <p:txBody>
          <a:bodyPr wrap="square">
            <a:spAutoFit/>
          </a:bodyPr>
          <a:lstStyle/>
          <a:p>
            <a:pPr algn="ctr"/>
            <a:r>
              <a:rPr lang="en-US" sz="1600" dirty="0">
                <a:latin typeface="Bookman Old Style" pitchFamily="18" charset="0"/>
              </a:rPr>
              <a:t>What is sequencing? Definition and meaning</a:t>
            </a:r>
          </a:p>
          <a:p>
            <a:pPr algn="ctr"/>
            <a:endParaRPr lang="en-US" sz="1600" dirty="0">
              <a:latin typeface="Bookman Old Style" pitchFamily="18" charset="0"/>
            </a:endParaRPr>
          </a:p>
          <a:p>
            <a:r>
              <a:rPr lang="en-US" sz="1600" dirty="0">
                <a:latin typeface="Bookman Old Style" pitchFamily="18" charset="0"/>
              </a:rPr>
              <a:t>In a 20002 IMF (International Monetary Fund) paper – The Speed of Adjustment and the Sequencing of Economic Reforms – Norbert </a:t>
            </a:r>
            <a:r>
              <a:rPr lang="en-US" sz="1600" dirty="0" err="1">
                <a:latin typeface="Bookman Old Style" pitchFamily="18" charset="0"/>
              </a:rPr>
              <a:t>Funke</a:t>
            </a:r>
            <a:r>
              <a:rPr lang="en-US" sz="1600" dirty="0">
                <a:latin typeface="Bookman Old Style" pitchFamily="18" charset="0"/>
              </a:rPr>
              <a:t>, </a:t>
            </a:r>
            <a:r>
              <a:rPr lang="en-US" sz="1600" dirty="0" err="1">
                <a:latin typeface="Bookman Old Style" pitchFamily="18" charset="0"/>
              </a:rPr>
              <a:t>Mounir</a:t>
            </a:r>
            <a:r>
              <a:rPr lang="en-US" sz="1600" dirty="0">
                <a:latin typeface="Bookman Old Style" pitchFamily="18" charset="0"/>
              </a:rPr>
              <a:t> </a:t>
            </a:r>
            <a:r>
              <a:rPr lang="en-US" sz="1600" dirty="0" err="1">
                <a:latin typeface="Bookman Old Style" pitchFamily="18" charset="0"/>
              </a:rPr>
              <a:t>Rached</a:t>
            </a:r>
            <a:r>
              <a:rPr lang="en-US" sz="1600" dirty="0">
                <a:latin typeface="Bookman Old Style" pitchFamily="18" charset="0"/>
              </a:rPr>
              <a:t>, and </a:t>
            </a:r>
            <a:r>
              <a:rPr lang="en-US" sz="1600" dirty="0" err="1">
                <a:latin typeface="Bookman Old Style" pitchFamily="18" charset="0"/>
              </a:rPr>
              <a:t>Saleh</a:t>
            </a:r>
            <a:r>
              <a:rPr lang="en-US" sz="1600" dirty="0">
                <a:latin typeface="Bookman Old Style" pitchFamily="18" charset="0"/>
              </a:rPr>
              <a:t> M. </a:t>
            </a:r>
            <a:r>
              <a:rPr lang="en-US" sz="1600" dirty="0" err="1">
                <a:latin typeface="Bookman Old Style" pitchFamily="18" charset="0"/>
              </a:rPr>
              <a:t>Nsouli</a:t>
            </a:r>
            <a:r>
              <a:rPr lang="en-US" sz="1600" dirty="0">
                <a:latin typeface="Bookman Old Style" pitchFamily="18" charset="0"/>
              </a:rPr>
              <a:t> explained that over the last several decades, observers of internationally supported adjustments programs have disagreed more on the sequence and pace of reform packages than their content.</a:t>
            </a:r>
            <a:endParaRPr lang="uk-UA" sz="1600" dirty="0">
              <a:latin typeface="Bookman Old Style" pitchFamily="18" charset="0"/>
            </a:endParaRPr>
          </a:p>
          <a:p>
            <a:r>
              <a:rPr lang="en-US" sz="1600" dirty="0">
                <a:latin typeface="Bookman Old Style" pitchFamily="18" charset="0"/>
              </a:rPr>
              <a:t>n the same paper, the authors defined sequencing as follows:</a:t>
            </a:r>
          </a:p>
          <a:p>
            <a:r>
              <a:rPr lang="en-US" sz="1600" dirty="0">
                <a:latin typeface="Bookman Old Style" pitchFamily="18" charset="0"/>
              </a:rPr>
              <a:t>“The sequencing of reforms refers to the order in which either macroeconomic policy actions or specific reforms are introduced.”</a:t>
            </a:r>
          </a:p>
          <a:p>
            <a:r>
              <a:rPr lang="en-US" sz="1600" dirty="0">
                <a:latin typeface="Bookman Old Style" pitchFamily="18" charset="0"/>
              </a:rPr>
              <a:t>“Sequencing involves the order in which reforms are undertaken across sectors – for example, whether fiscal adjustment or stabilization should be a prerequisite for introducing current account liberalization or decontrolling prices – and the order in which reforms are undertaken within sectors – for example, whether in the case of capital account liberalization, foreign direct investment or short-term capital flows should be liberalized first.”</a:t>
            </a:r>
          </a:p>
          <a:p>
            <a:endParaRPr lang="en-US" sz="1600" dirty="0">
              <a:latin typeface="Bookman Old Style"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0" y="267494"/>
            <a:ext cx="8927976" cy="5047536"/>
          </a:xfrm>
          <a:prstGeom prst="rect">
            <a:avLst/>
          </a:prstGeom>
        </p:spPr>
        <p:txBody>
          <a:bodyPr wrap="square">
            <a:spAutoFit/>
          </a:bodyPr>
          <a:lstStyle/>
          <a:p>
            <a:pPr algn="ctr"/>
            <a:r>
              <a:rPr lang="en-US" sz="1400" dirty="0">
                <a:latin typeface="Bookman Old Style" pitchFamily="18" charset="0"/>
              </a:rPr>
              <a:t>Appropriately sequenced reforms</a:t>
            </a:r>
          </a:p>
          <a:p>
            <a:pPr algn="just"/>
            <a:r>
              <a:rPr lang="en-US" sz="1400" dirty="0">
                <a:latin typeface="Bookman Old Style" pitchFamily="18" charset="0"/>
              </a:rPr>
              <a:t>In its 2015 Economic Update for Belarus, the World Bank argued that appropriately-sequenced reforms could boost economic growth over the long-term and address long-standing structural inefficiencies.</a:t>
            </a:r>
          </a:p>
          <a:p>
            <a:pPr algn="just"/>
            <a:r>
              <a:rPr lang="en-US" sz="1400" dirty="0">
                <a:latin typeface="Bookman Old Style" pitchFamily="18" charset="0"/>
              </a:rPr>
              <a:t>According to the World Bank, Belarus needs extensive institutional changes that can support innovation, positively affect enterprise performance, and help open new markets for the country’s products and services.</a:t>
            </a:r>
          </a:p>
          <a:p>
            <a:pPr algn="just"/>
            <a:r>
              <a:rPr lang="en-US" sz="1400" dirty="0">
                <a:latin typeface="Bookman Old Style" pitchFamily="18" charset="0"/>
              </a:rPr>
              <a:t>Before trying to stimulate demand, the Belarus authorities are allowing for the required macroeconomic adjustment to run its course.</a:t>
            </a:r>
          </a:p>
          <a:p>
            <a:pPr algn="just"/>
            <a:r>
              <a:rPr lang="en-US" sz="1400" dirty="0">
                <a:latin typeface="Bookman Old Style" pitchFamily="18" charset="0"/>
              </a:rPr>
              <a:t>Even though the country’s current account deficit is narrowing due to lower demand for imported goods and services, considerable external financing is required to meet large foreign debt repayments.</a:t>
            </a:r>
            <a:endParaRPr lang="uk-UA" sz="1400" dirty="0">
              <a:latin typeface="Bookman Old Style" pitchFamily="18" charset="0"/>
            </a:endParaRPr>
          </a:p>
          <a:p>
            <a:pPr algn="just"/>
            <a:r>
              <a:rPr lang="en-US" sz="1400" dirty="0">
                <a:latin typeface="Bookman Old Style" pitchFamily="18" charset="0"/>
              </a:rPr>
              <a:t>Regarding sequencing – having appropriate reforms implemented in the right order – </a:t>
            </a:r>
            <a:r>
              <a:rPr lang="en-US" sz="1400" dirty="0" err="1">
                <a:latin typeface="Bookman Old Style" pitchFamily="18" charset="0"/>
              </a:rPr>
              <a:t>Ruslan</a:t>
            </a:r>
            <a:r>
              <a:rPr lang="en-US" sz="1400" dirty="0">
                <a:latin typeface="Bookman Old Style" pitchFamily="18" charset="0"/>
              </a:rPr>
              <a:t> </a:t>
            </a:r>
            <a:r>
              <a:rPr lang="en-US" sz="1400" dirty="0" err="1">
                <a:latin typeface="Bookman Old Style" pitchFamily="18" charset="0"/>
              </a:rPr>
              <a:t>Piontkivsky</a:t>
            </a:r>
            <a:r>
              <a:rPr lang="en-US" sz="1400" dirty="0">
                <a:latin typeface="Bookman Old Style" pitchFamily="18" charset="0"/>
              </a:rPr>
              <a:t>, World Bank Senior Economist, wrote:</a:t>
            </a:r>
          </a:p>
          <a:p>
            <a:pPr algn="just"/>
            <a:r>
              <a:rPr lang="en-US" sz="1400" dirty="0">
                <a:latin typeface="Bookman Old Style" pitchFamily="18" charset="0"/>
              </a:rPr>
              <a:t>“‘Export diversification is naturally an important objective when demand in traditional markets is declining, but Belarusian companies will have to quickly acquire new competencies in market entry and export product development.”</a:t>
            </a:r>
          </a:p>
          <a:p>
            <a:pPr algn="just"/>
            <a:r>
              <a:rPr lang="en-US" sz="1400" dirty="0">
                <a:latin typeface="Bookman Old Style" pitchFamily="18" charset="0"/>
              </a:rPr>
              <a:t>“As the Government is accelerating its negotiations with the WTO, it is critical to put in place an effective adaptation and support strategy that will build knowledge about new world markets, enhance competitiveness, and product appeal to consumers. With the eventual WTO accession, Belarus must do all it can to take full advantage of more open market access.”</a:t>
            </a:r>
          </a:p>
          <a:p>
            <a:pPr algn="just"/>
            <a:endParaRPr lang="en-US" sz="1400" dirty="0">
              <a:latin typeface="Bookman Old Style" pitchFamily="18" charset="0"/>
            </a:endParaRPr>
          </a:p>
          <a:p>
            <a:endParaRPr lang="en-US" sz="1400" dirty="0">
              <a:latin typeface="Bookman Old Style"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1462</TotalTime>
  <Words>2662</Words>
  <Application>Microsoft Office PowerPoint</Application>
  <PresentationFormat>Экран (16:9)</PresentationFormat>
  <Paragraphs>69</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Bookman Old Style</vt:lpstr>
      <vt:lpstr>Franklin Gothic Book</vt:lpstr>
      <vt:lpstr>Franklin Gothic Medium</vt:lpstr>
      <vt:lpstr>Wingdings 2</vt:lpstr>
      <vt:lpstr>Трек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Administrator</dc:creator>
  <cp:lastModifiedBy>Бєляєва Оксана Іванівна</cp:lastModifiedBy>
  <cp:revision>45</cp:revision>
  <dcterms:created xsi:type="dcterms:W3CDTF">2023-10-05T13:42:32Z</dcterms:created>
  <dcterms:modified xsi:type="dcterms:W3CDTF">2024-02-19T14:54:49Z</dcterms:modified>
</cp:coreProperties>
</file>