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1" r:id="rId4"/>
    <p:sldId id="282" r:id="rId5"/>
    <p:sldId id="258" r:id="rId6"/>
    <p:sldId id="260" r:id="rId7"/>
    <p:sldId id="271" r:id="rId8"/>
    <p:sldId id="283" r:id="rId9"/>
    <p:sldId id="273" r:id="rId10"/>
    <p:sldId id="286" r:id="rId11"/>
    <p:sldId id="287" r:id="rId12"/>
    <p:sldId id="288" r:id="rId13"/>
    <p:sldId id="290" r:id="rId14"/>
    <p:sldId id="291" r:id="rId15"/>
    <p:sldId id="292" r:id="rId16"/>
    <p:sldId id="293" r:id="rId17"/>
    <p:sldId id="294" r:id="rId18"/>
    <p:sldId id="295" r:id="rId19"/>
    <p:sldId id="296" r:id="rId20"/>
    <p:sldId id="297" r:id="rId21"/>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802" y="7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4012427"/>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3640059"/>
            <a:ext cx="8458200" cy="916781"/>
          </a:xfrm>
        </p:spPr>
        <p:txBody>
          <a:bodyPr anchor="t"/>
          <a:lstStyle/>
          <a:p>
            <a:r>
              <a:rPr kumimoji="0" lang="ru-RU"/>
              <a:t>Образец заголовка</a:t>
            </a:r>
            <a:endParaRPr kumimoji="0" lang="en-US"/>
          </a:p>
        </p:txBody>
      </p:sp>
      <p:sp>
        <p:nvSpPr>
          <p:cNvPr id="9" name="Подзаголовок 8"/>
          <p:cNvSpPr>
            <a:spLocks noGrp="1"/>
          </p:cNvSpPr>
          <p:nvPr>
            <p:ph type="subTitle" idx="1"/>
          </p:nvPr>
        </p:nvSpPr>
        <p:spPr>
          <a:xfrm>
            <a:off x="381000" y="2914650"/>
            <a:ext cx="8458200" cy="6858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16" name="Дата 15"/>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4855464"/>
            <a:ext cx="758952" cy="185166"/>
          </a:xfrm>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19" name="Нижний колонтитул 18"/>
          <p:cNvSpPr>
            <a:spLocks noGrp="1"/>
          </p:cNvSpPr>
          <p:nvPr>
            <p:ph type="ftr" sz="quarter" idx="11"/>
          </p:nvPr>
        </p:nvSpPr>
        <p:spPr>
          <a:xfrm>
            <a:off x="3581400" y="57150"/>
            <a:ext cx="2895600" cy="216694"/>
          </a:xfrm>
        </p:spPr>
        <p:txBody>
          <a:bodyPr/>
          <a:lstStyle/>
          <a:p>
            <a:endParaRPr lang="ru-RU"/>
          </a:p>
        </p:txBody>
      </p:sp>
      <p:sp>
        <p:nvSpPr>
          <p:cNvPr id="16" name="Номер слайда 15"/>
          <p:cNvSpPr>
            <a:spLocks noGrp="1"/>
          </p:cNvSpPr>
          <p:nvPr>
            <p:ph type="sldNum" sz="quarter" idx="12"/>
          </p:nvPr>
        </p:nvSpPr>
        <p:spPr>
          <a:xfrm>
            <a:off x="8229600" y="4855464"/>
            <a:ext cx="758952" cy="185166"/>
          </a:xfrm>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2583677"/>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257300"/>
            <a:ext cx="8458200" cy="9144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19" name="Дата 18"/>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725C68B6-61C2-468F-89AB-4B9F7531AA68}" type="slidenum">
              <a:rPr lang="ru-RU" smtClean="0"/>
              <a:pPr/>
              <a:t>‹#›</a:t>
            </a:fld>
            <a:endParaRPr lang="ru-RU"/>
          </a:p>
        </p:txBody>
      </p:sp>
      <p:sp>
        <p:nvSpPr>
          <p:cNvPr id="8" name="Заголовок 7"/>
          <p:cNvSpPr>
            <a:spLocks noGrp="1"/>
          </p:cNvSpPr>
          <p:nvPr>
            <p:ph type="title"/>
          </p:nvPr>
        </p:nvSpPr>
        <p:spPr>
          <a:xfrm>
            <a:off x="180475" y="2210314"/>
            <a:ext cx="8686800" cy="888619"/>
          </a:xfrm>
        </p:spPr>
        <p:txBody>
          <a:bodyPr rtlCol="0" anchor="t"/>
          <a:lstStyle>
            <a:lvl1pPr algn="r">
              <a:defRPr/>
            </a:lvl1pPr>
          </a:lstStyle>
          <a:p>
            <a:r>
              <a:rPr kumimoji="0" lang="ru-RU"/>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342900"/>
            <a:ext cx="8686800" cy="630936"/>
          </a:xfrm>
        </p:spPr>
        <p:txBody>
          <a:bodyPr/>
          <a:lstStyle/>
          <a:p>
            <a:r>
              <a:rPr kumimoji="0" lang="ru-RU"/>
              <a:t>Образец заголовка</a:t>
            </a:r>
            <a:endParaRPr kumimoji="0" lang="en-US"/>
          </a:p>
        </p:txBody>
      </p:sp>
      <p:sp>
        <p:nvSpPr>
          <p:cNvPr id="14" name="Содержимое 13"/>
          <p:cNvSpPr>
            <a:spLocks noGrp="1"/>
          </p:cNvSpPr>
          <p:nvPr>
            <p:ph sz="half" idx="1"/>
          </p:nvPr>
        </p:nvSpPr>
        <p:spPr>
          <a:xfrm>
            <a:off x="304800" y="1200150"/>
            <a:ext cx="4191000" cy="35433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Содержимое 12"/>
          <p:cNvSpPr>
            <a:spLocks noGrp="1"/>
          </p:cNvSpPr>
          <p:nvPr>
            <p:ph sz="half" idx="2"/>
          </p:nvPr>
        </p:nvSpPr>
        <p:spPr>
          <a:xfrm>
            <a:off x="4648200" y="1200150"/>
            <a:ext cx="4343400" cy="35433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1" name="Дата 20"/>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4057650"/>
            <a:ext cx="8610600" cy="661988"/>
          </a:xfrm>
        </p:spPr>
        <p:txBody>
          <a:bodyPr anchor="ctr"/>
          <a:lstStyle>
            <a:lvl1pPr>
              <a:defRPr/>
            </a:lvl1pPr>
          </a:lstStyle>
          <a:p>
            <a:r>
              <a:rPr kumimoji="0" lang="ru-RU"/>
              <a:t>Образец заголовка</a:t>
            </a:r>
            <a:endParaRPr kumimoji="0" lang="en-US"/>
          </a:p>
        </p:txBody>
      </p:sp>
      <p:sp>
        <p:nvSpPr>
          <p:cNvPr id="13" name="Текст 12"/>
          <p:cNvSpPr>
            <a:spLocks noGrp="1"/>
          </p:cNvSpPr>
          <p:nvPr>
            <p:ph type="body" idx="1"/>
          </p:nvPr>
        </p:nvSpPr>
        <p:spPr>
          <a:xfrm>
            <a:off x="281444" y="500062"/>
            <a:ext cx="4290556" cy="47982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25" name="Текст 24"/>
          <p:cNvSpPr>
            <a:spLocks noGrp="1"/>
          </p:cNvSpPr>
          <p:nvPr>
            <p:ph type="body" sz="half" idx="3"/>
          </p:nvPr>
        </p:nvSpPr>
        <p:spPr>
          <a:xfrm>
            <a:off x="4645026" y="500062"/>
            <a:ext cx="4292241" cy="47982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Содержимое 3"/>
          <p:cNvSpPr>
            <a:spLocks noGrp="1"/>
          </p:cNvSpPr>
          <p:nvPr>
            <p:ph sz="quarter" idx="2"/>
          </p:nvPr>
        </p:nvSpPr>
        <p:spPr>
          <a:xfrm>
            <a:off x="281444" y="987028"/>
            <a:ext cx="4290556" cy="2956322"/>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8" name="Содержимое 27"/>
          <p:cNvSpPr>
            <a:spLocks noGrp="1"/>
          </p:cNvSpPr>
          <p:nvPr>
            <p:ph sz="quarter" idx="4"/>
          </p:nvPr>
        </p:nvSpPr>
        <p:spPr>
          <a:xfrm>
            <a:off x="4648730" y="987028"/>
            <a:ext cx="4288536" cy="2956322"/>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0" name="Дата 9"/>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4857750"/>
            <a:ext cx="762000" cy="185166"/>
          </a:xfrm>
        </p:spPr>
        <p:txBody>
          <a:bodyPr/>
          <a:lstStyle/>
          <a:p>
            <a:fld id="{725C68B6-61C2-468F-89AB-4B9F7531AA68}" type="slidenum">
              <a:rPr lang="ru-RU" smtClean="0"/>
              <a:pPr/>
              <a:t>‹#›</a:t>
            </a:fld>
            <a:endParaRPr lang="ru-RU"/>
          </a:p>
        </p:txBody>
      </p:sp>
      <p:sp>
        <p:nvSpPr>
          <p:cNvPr id="11" name="Прямая соединительная линия 10"/>
          <p:cNvSpPr>
            <a:spLocks noChangeShapeType="1"/>
          </p:cNvSpPr>
          <p:nvPr/>
        </p:nvSpPr>
        <p:spPr bwMode="auto">
          <a:xfrm>
            <a:off x="514350" y="4514850"/>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342900"/>
            <a:ext cx="8686800" cy="630936"/>
          </a:xfrm>
        </p:spPr>
        <p:txBody>
          <a:bodyPr/>
          <a:lstStyle/>
          <a:p>
            <a:r>
              <a:rPr kumimoji="0" lang="ru-RU"/>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4386838"/>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4114800"/>
            <a:ext cx="8458200" cy="390525"/>
          </a:xfrm>
        </p:spPr>
        <p:txBody>
          <a:bodyPr anchor="ctr"/>
          <a:lstStyle>
            <a:lvl1pPr algn="l">
              <a:buNone/>
              <a:defRPr sz="2000" b="1"/>
            </a:lvl1pPr>
          </a:lstStyle>
          <a:p>
            <a:r>
              <a:rPr kumimoji="0" lang="ru-RU"/>
              <a:t>Образец заголовка</a:t>
            </a:r>
            <a:endParaRPr kumimoji="0" lang="en-US"/>
          </a:p>
        </p:txBody>
      </p:sp>
      <p:sp>
        <p:nvSpPr>
          <p:cNvPr id="26" name="Текст 25"/>
          <p:cNvSpPr>
            <a:spLocks noGrp="1"/>
          </p:cNvSpPr>
          <p:nvPr>
            <p:ph type="body" idx="2"/>
          </p:nvPr>
        </p:nvSpPr>
        <p:spPr>
          <a:xfrm>
            <a:off x="457201" y="457200"/>
            <a:ext cx="3008313" cy="360045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14" name="Содержимое 13"/>
          <p:cNvSpPr>
            <a:spLocks noGrp="1"/>
          </p:cNvSpPr>
          <p:nvPr>
            <p:ph sz="half" idx="1"/>
          </p:nvPr>
        </p:nvSpPr>
        <p:spPr>
          <a:xfrm>
            <a:off x="3575050" y="457200"/>
            <a:ext cx="5340350" cy="360045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462476"/>
            <a:ext cx="5029200" cy="27432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a:t>Вставка рисунка</a:t>
            </a:r>
            <a:endParaRPr kumimoji="0" lang="en-US" dirty="0"/>
          </a:p>
        </p:txBody>
      </p:sp>
      <p:sp>
        <p:nvSpPr>
          <p:cNvPr id="7" name="Дата 6"/>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
        <p:nvSpPr>
          <p:cNvPr id="17" name="Заголовок 16"/>
          <p:cNvSpPr>
            <a:spLocks noGrp="1"/>
          </p:cNvSpPr>
          <p:nvPr>
            <p:ph type="title"/>
          </p:nvPr>
        </p:nvSpPr>
        <p:spPr>
          <a:xfrm>
            <a:off x="381000" y="3745320"/>
            <a:ext cx="5867400" cy="391716"/>
          </a:xfrm>
        </p:spPr>
        <p:txBody>
          <a:bodyPr anchor="ctr"/>
          <a:lstStyle>
            <a:lvl1pPr algn="l">
              <a:buNone/>
              <a:defRPr sz="2000" b="1"/>
            </a:lvl1pPr>
          </a:lstStyle>
          <a:p>
            <a:r>
              <a:rPr kumimoji="0" lang="ru-RU"/>
              <a:t>Образец заголовка</a:t>
            </a:r>
            <a:endParaRPr kumimoji="0" lang="en-US"/>
          </a:p>
        </p:txBody>
      </p:sp>
      <p:sp>
        <p:nvSpPr>
          <p:cNvPr id="26" name="Текст 25"/>
          <p:cNvSpPr>
            <a:spLocks noGrp="1"/>
          </p:cNvSpPr>
          <p:nvPr>
            <p:ph type="body" sz="half" idx="2"/>
          </p:nvPr>
        </p:nvSpPr>
        <p:spPr>
          <a:xfrm>
            <a:off x="381000" y="4149913"/>
            <a:ext cx="5867400" cy="576263"/>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411957"/>
            <a:ext cx="1828800" cy="4388644"/>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411957"/>
            <a:ext cx="6248400" cy="4388644"/>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788174"/>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165622"/>
            <a:ext cx="8686800" cy="3394472"/>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1" name="Дата 10"/>
          <p:cNvSpPr>
            <a:spLocks noGrp="1"/>
          </p:cNvSpPr>
          <p:nvPr>
            <p:ph type="dt" sz="half" idx="2"/>
          </p:nvPr>
        </p:nvSpPr>
        <p:spPr>
          <a:xfrm>
            <a:off x="6477000" y="57150"/>
            <a:ext cx="2514600" cy="216694"/>
          </a:xfrm>
          <a:prstGeom prst="rect">
            <a:avLst/>
          </a:prstGeom>
        </p:spPr>
        <p:txBody>
          <a:bodyPr vert="horz"/>
          <a:lstStyle>
            <a:lvl1pPr algn="l" eaLnBrk="1" latinLnBrk="0" hangingPunct="1">
              <a:defRPr kumimoji="0" sz="1200">
                <a:solidFill>
                  <a:schemeClr val="accent1">
                    <a:shade val="75000"/>
                  </a:schemeClr>
                </a:solidFill>
              </a:defRPr>
            </a:lvl1pPr>
          </a:lstStyle>
          <a:p>
            <a:fld id="{5B106E36-FD25-4E2D-B0AA-010F637433A0}" type="datetimeFigureOut">
              <a:rPr lang="ru-RU" smtClean="0"/>
              <a:pPr/>
              <a:t>19.02.2024</a:t>
            </a:fld>
            <a:endParaRPr lang="ru-RU"/>
          </a:p>
        </p:txBody>
      </p:sp>
      <p:sp>
        <p:nvSpPr>
          <p:cNvPr id="28" name="Нижний колонтитул 27"/>
          <p:cNvSpPr>
            <a:spLocks noGrp="1"/>
          </p:cNvSpPr>
          <p:nvPr>
            <p:ph type="ftr" sz="quarter" idx="3"/>
          </p:nvPr>
        </p:nvSpPr>
        <p:spPr>
          <a:xfrm>
            <a:off x="3124200" y="57150"/>
            <a:ext cx="3352800" cy="216694"/>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4857751"/>
            <a:ext cx="762000" cy="183356"/>
          </a:xfrm>
          <a:prstGeom prst="rect">
            <a:avLst/>
          </a:prstGeom>
        </p:spPr>
        <p:txBody>
          <a:bodyPr vert="horz"/>
          <a:lstStyle>
            <a:lvl1pPr algn="r" eaLnBrk="1" latinLnBrk="0" hangingPunct="1">
              <a:defRPr kumimoji="0" sz="1200">
                <a:solidFill>
                  <a:schemeClr val="accent1">
                    <a:shade val="75000"/>
                  </a:schemeClr>
                </a:solidFill>
              </a:defRPr>
            </a:lvl1pPr>
          </a:lstStyle>
          <a:p>
            <a:fld id="{725C68B6-61C2-468F-89AB-4B9F7531AA68}" type="slidenum">
              <a:rPr lang="ru-RU" smtClean="0"/>
              <a:pPr/>
              <a:t>‹#›</a:t>
            </a:fld>
            <a:endParaRPr lang="ru-RU"/>
          </a:p>
        </p:txBody>
      </p:sp>
      <p:sp>
        <p:nvSpPr>
          <p:cNvPr id="10" name="Заголовок 9"/>
          <p:cNvSpPr>
            <a:spLocks noGrp="1"/>
          </p:cNvSpPr>
          <p:nvPr>
            <p:ph type="title"/>
          </p:nvPr>
        </p:nvSpPr>
        <p:spPr>
          <a:xfrm>
            <a:off x="304800" y="342900"/>
            <a:ext cx="8686800" cy="628650"/>
          </a:xfrm>
          <a:prstGeom prst="rect">
            <a:avLst/>
          </a:prstGeom>
        </p:spPr>
        <p:txBody>
          <a:bodyPr vert="horz" anchor="ctr">
            <a:normAutofit/>
          </a:bodyPr>
          <a:lstStyle/>
          <a:p>
            <a:r>
              <a:rPr kumimoji="0" lang="ru-RU"/>
              <a:t>Образец заголовка</a:t>
            </a:r>
            <a:endParaRPr kumimoji="0" lang="en-US"/>
          </a:p>
        </p:txBody>
      </p:sp>
      <p:sp>
        <p:nvSpPr>
          <p:cNvPr id="9" name="Прямая соединительная линия 8"/>
          <p:cNvSpPr>
            <a:spLocks noChangeShapeType="1"/>
          </p:cNvSpPr>
          <p:nvPr/>
        </p:nvSpPr>
        <p:spPr bwMode="auto">
          <a:xfrm>
            <a:off x="514350" y="788174"/>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793490"/>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www.investopedia.com/terms/l/lifeinsurance.asp" TargetMode="External"/><Relationship Id="rId2" Type="http://schemas.openxmlformats.org/officeDocument/2006/relationships/hyperlink" Target="https://www.investopedia.com/articles/insurance/082516/examples-adverse-selection-insurance-industry.asp"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475656" y="1923678"/>
            <a:ext cx="6624736"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000" dirty="0">
                <a:latin typeface="Bookman Old Style" pitchFamily="18" charset="0"/>
              </a:rPr>
              <a:t>Asymmetric information</a:t>
            </a:r>
            <a:endParaRPr lang="en-GB" sz="4000" dirty="0">
              <a:latin typeface="Bookman Old Style"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115616" y="667603"/>
            <a:ext cx="6624736"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800" b="1" dirty="0">
                <a:latin typeface="Bookman Old Style" pitchFamily="18" charset="0"/>
              </a:rPr>
              <a:t>Asymmetric information</a:t>
            </a:r>
          </a:p>
        </p:txBody>
      </p:sp>
      <p:sp>
        <p:nvSpPr>
          <p:cNvPr id="3" name="Прямоугольник 2"/>
          <p:cNvSpPr/>
          <p:nvPr/>
        </p:nvSpPr>
        <p:spPr>
          <a:xfrm>
            <a:off x="359024" y="1491630"/>
            <a:ext cx="8784976" cy="3046988"/>
          </a:xfrm>
          <a:prstGeom prst="rect">
            <a:avLst/>
          </a:prstGeom>
        </p:spPr>
        <p:txBody>
          <a:bodyPr wrap="square">
            <a:spAutoFit/>
          </a:bodyPr>
          <a:lstStyle/>
          <a:p>
            <a:pPr algn="just"/>
            <a:r>
              <a:rPr lang="en-US" sz="2400" dirty="0">
                <a:latin typeface="Bookman Old Style" pitchFamily="18" charset="0"/>
              </a:rPr>
              <a:t>Asymmetric information, also known as "information failure," occurs when one party to an economic transaction possesses greater material knowledge than the other party. This typically manifests when the seller of a good or service possesses greater knowledge than the buyer; however, the reverse dynamic is also possible. Almost all economic transactions involve information asymmetries.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115616" y="452160"/>
            <a:ext cx="6624736"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800" b="1" dirty="0">
                <a:latin typeface="Bookman Old Style" pitchFamily="18" charset="0"/>
              </a:rPr>
              <a:t>Understanding Asymmetric Information</a:t>
            </a:r>
          </a:p>
        </p:txBody>
      </p:sp>
      <p:sp>
        <p:nvSpPr>
          <p:cNvPr id="3" name="Прямоугольник 2"/>
          <p:cNvSpPr/>
          <p:nvPr/>
        </p:nvSpPr>
        <p:spPr>
          <a:xfrm>
            <a:off x="179512" y="1491630"/>
            <a:ext cx="8784976" cy="2862322"/>
          </a:xfrm>
          <a:prstGeom prst="rect">
            <a:avLst/>
          </a:prstGeom>
        </p:spPr>
        <p:txBody>
          <a:bodyPr wrap="square">
            <a:spAutoFit/>
          </a:bodyPr>
          <a:lstStyle/>
          <a:p>
            <a:pPr algn="just"/>
            <a:r>
              <a:rPr lang="en-US" dirty="0">
                <a:latin typeface="Bookman Old Style" pitchFamily="18" charset="0"/>
              </a:rPr>
              <a:t>Asymmetric information exists in certain deals with a seller and a buyer whereby one party is able to take advantage of another. This is usually the case in the sale of an item. For example, if a homeowner wanted to sell their house, they would have more information about the house than the buyer. They might know some floorboards are creaky, the home gets too cold in winter, or that the neighbors are too loud; information that the buyer would not know until after they purchased the house. The buyer, then, might feel they paid too much for the house or would not have purchased it at all if they had this information beforehand. </a:t>
            </a:r>
          </a:p>
          <a:p>
            <a:pPr algn="just"/>
            <a:endParaRPr lang="en-US" dirty="0">
              <a:latin typeface="Bookman Old Style"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411510"/>
            <a:ext cx="8784976" cy="4154984"/>
          </a:xfrm>
          <a:prstGeom prst="rect">
            <a:avLst/>
          </a:prstGeom>
        </p:spPr>
        <p:txBody>
          <a:bodyPr wrap="square">
            <a:spAutoFit/>
          </a:bodyPr>
          <a:lstStyle/>
          <a:p>
            <a:pPr algn="just"/>
            <a:r>
              <a:rPr lang="en-US" sz="2400" dirty="0">
                <a:latin typeface="Bookman Old Style" pitchFamily="18" charset="0"/>
              </a:rPr>
              <a:t>Asymmetric information can also be viewed as the specialization and division of knowledge, as applied to any economic trade. For example, doctors typically know more about medical practices than their patients. After all, physicians have extensive medical school educational backgrounds that their patients generally don't have. This principle equally applies to architects, teachers, police officers, attorneys, engineers, fitness instructors, and other trained professionals. Asymmetric information, therefore, is most often beneficial to an economy and a society in increasing efficiency.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331640" y="185614"/>
            <a:ext cx="6624736"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r>
              <a:rPr lang="en-US" sz="2000" b="1" dirty="0">
                <a:latin typeface="Bookman Old Style" pitchFamily="18" charset="0"/>
              </a:rPr>
              <a:t>Advantages and Disadvantages of Asymmetric Information</a:t>
            </a:r>
          </a:p>
        </p:txBody>
      </p:sp>
      <p:sp>
        <p:nvSpPr>
          <p:cNvPr id="3" name="Прямоугольник 2"/>
          <p:cNvSpPr/>
          <p:nvPr/>
        </p:nvSpPr>
        <p:spPr>
          <a:xfrm>
            <a:off x="179512" y="699542"/>
            <a:ext cx="8820472" cy="4401205"/>
          </a:xfrm>
          <a:prstGeom prst="rect">
            <a:avLst/>
          </a:prstGeom>
        </p:spPr>
        <p:txBody>
          <a:bodyPr wrap="square">
            <a:spAutoFit/>
          </a:bodyPr>
          <a:lstStyle/>
          <a:p>
            <a:pPr algn="just" fontAlgn="base"/>
            <a:r>
              <a:rPr lang="en-US" sz="2000" b="1" dirty="0">
                <a:latin typeface="Bookman Old Style" pitchFamily="18" charset="0"/>
              </a:rPr>
              <a:t>Advantages </a:t>
            </a:r>
          </a:p>
          <a:p>
            <a:pPr algn="just" fontAlgn="base"/>
            <a:r>
              <a:rPr lang="en-US" sz="2000" dirty="0">
                <a:latin typeface="Bookman Old Style" pitchFamily="18" charset="0"/>
              </a:rPr>
              <a:t>Asymmetric information isn't necessarily a bad thing. In fact, growing asymmetrical information is the desired outcome of a healthy market economy. As workers strive to become increasingly specialized in their chosen fields, they become more productive, and can consequently provide greater value to workers in other fields. </a:t>
            </a:r>
          </a:p>
          <a:p>
            <a:pPr algn="just" fontAlgn="base"/>
            <a:r>
              <a:rPr lang="en-US" sz="2000" dirty="0">
                <a:latin typeface="Bookman Old Style" pitchFamily="18" charset="0"/>
              </a:rPr>
              <a:t>For example, a stockbroker's knowledge is more valuable to a non-investment professional, such as a farmer, who may be interested in confidently trading stocks to prepare for retirement. On the flip side, the stockbroker does not need to know how to grow crops or tend to livestock to feed </a:t>
            </a:r>
            <a:r>
              <a:rPr lang="en-US" sz="2000" dirty="0" err="1">
                <a:latin typeface="Bookman Old Style" pitchFamily="18" charset="0"/>
              </a:rPr>
              <a:t>themself</a:t>
            </a:r>
            <a:r>
              <a:rPr lang="en-US" sz="2000" dirty="0">
                <a:latin typeface="Bookman Old Style" pitchFamily="18" charset="0"/>
              </a:rPr>
              <a:t>, but rather can purchase the items from a grocery store that are provided by the farmer. </a:t>
            </a:r>
          </a:p>
          <a:p>
            <a:pPr algn="just" fontAlgn="base"/>
            <a:endParaRPr lang="en-US" sz="2000" dirty="0">
              <a:latin typeface="Bookman Old Style" pitchFamily="18" charset="0"/>
            </a:endParaRPr>
          </a:p>
          <a:p>
            <a:pPr algn="just" fontAlgn="base"/>
            <a:endParaRPr lang="en-US" sz="2000" dirty="0">
              <a:latin typeface="Bookman Old Style"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1059582"/>
            <a:ext cx="7848872" cy="2308324"/>
          </a:xfrm>
          <a:prstGeom prst="rect">
            <a:avLst/>
          </a:prstGeom>
        </p:spPr>
        <p:txBody>
          <a:bodyPr wrap="square">
            <a:spAutoFit/>
          </a:bodyPr>
          <a:lstStyle/>
          <a:p>
            <a:pPr algn="just"/>
            <a:r>
              <a:rPr lang="en-US" dirty="0">
                <a:latin typeface="Bookman Old Style" pitchFamily="18" charset="0"/>
              </a:rPr>
              <a:t>In each of their respective trades, both the farmer and the stockbroker hold superior knowledge over the other, but both benefit from the trade and the division of labor.</a:t>
            </a:r>
          </a:p>
          <a:p>
            <a:pPr algn="just"/>
            <a:r>
              <a:rPr lang="en-US" dirty="0">
                <a:latin typeface="Bookman Old Style" pitchFamily="18" charset="0"/>
              </a:rPr>
              <a:t>One alternative to ever-expanding asymmetric information is for workers to study all fields, rather than specialize in fields where they can provide the most value. However, this is an impractical solution, with high opportunity costs and potentially lower aggregate outputs, which would lower standards of living.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267494"/>
            <a:ext cx="8280920" cy="3077766"/>
          </a:xfrm>
          <a:prstGeom prst="rect">
            <a:avLst/>
          </a:prstGeom>
        </p:spPr>
        <p:txBody>
          <a:bodyPr wrap="square">
            <a:spAutoFit/>
          </a:bodyPr>
          <a:lstStyle/>
          <a:p>
            <a:pPr algn="just"/>
            <a:r>
              <a:rPr lang="en-US" b="1" dirty="0">
                <a:latin typeface="Bookman Old Style" pitchFamily="18" charset="0"/>
              </a:rPr>
              <a:t>Disadvantages </a:t>
            </a:r>
          </a:p>
          <a:p>
            <a:pPr algn="just"/>
            <a:r>
              <a:rPr lang="en-US" sz="1600" dirty="0">
                <a:latin typeface="Bookman Old Style" pitchFamily="18" charset="0"/>
              </a:rPr>
              <a:t>In some circumstances, asymmetric information may have near fraudulent consequences, such as adverse selection, which describes a phenomenon where an insurance company encounters the probability of extreme loss due to a risk that was not divulged at the time of a policy's sale. </a:t>
            </a:r>
          </a:p>
          <a:p>
            <a:pPr algn="just"/>
            <a:r>
              <a:rPr lang="en-US" sz="1600" dirty="0">
                <a:latin typeface="Bookman Old Style" pitchFamily="18" charset="0"/>
              </a:rPr>
              <a:t>For example, if the insured hides the fact that they're a heavy smoker and frequently engage in dangerous recreational activities, this asymmetrical flow of information constitutes adverse selection and could raise insurance premiums for all customers, forcing the healthy to withdraw. The solution is for life insurance providers to perform thorough actuarial work and conduct detailed health screenings, and then charge different premiums to customers based on their honestly disclosed risk profiles.</a:t>
            </a:r>
            <a:endParaRPr lang="uk-UA" sz="1600" dirty="0">
              <a:latin typeface="Bookman Old Style"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23528" y="639723"/>
            <a:ext cx="8208912" cy="3539430"/>
          </a:xfrm>
          <a:prstGeom prst="rect">
            <a:avLst/>
          </a:prstGeom>
        </p:spPr>
        <p:txBody>
          <a:bodyPr wrap="square">
            <a:spAutoFit/>
          </a:bodyPr>
          <a:lstStyle/>
          <a:p>
            <a:r>
              <a:rPr lang="en-US" sz="1600" dirty="0">
                <a:latin typeface="Bookman Old Style" pitchFamily="18" charset="0"/>
              </a:rPr>
              <a:t>What is imperfect information?</a:t>
            </a:r>
          </a:p>
          <a:p>
            <a:r>
              <a:rPr lang="en-US" sz="1600" dirty="0">
                <a:latin typeface="Bookman Old Style" pitchFamily="18" charset="0"/>
              </a:rPr>
              <a:t>Before giving you a definition of what imperfect information is, let’s discuss perfect information and how economists understand it. </a:t>
            </a:r>
          </a:p>
          <a:p>
            <a:r>
              <a:rPr lang="en-US" sz="1600" dirty="0">
                <a:latin typeface="Bookman Old Style" pitchFamily="18" charset="0"/>
              </a:rPr>
              <a:t>Even though perfect information doesn’t exist in the real world, in economics we assume that it does exist in certain cases.</a:t>
            </a:r>
          </a:p>
          <a:p>
            <a:r>
              <a:rPr lang="en-US" sz="1600" dirty="0">
                <a:latin typeface="Bookman Old Style" pitchFamily="18" charset="0"/>
              </a:rPr>
              <a:t>Perfect information occurs when the economic agents are perfectly informed when making their decisions. For example, consumers are aware of the available products, their quality, and prices, the utility they will get from consuming the good, and any other information relevant to their decision-making. </a:t>
            </a:r>
          </a:p>
          <a:p>
            <a:r>
              <a:rPr lang="en-US" sz="1600" dirty="0">
                <a:latin typeface="Bookman Old Style" pitchFamily="18" charset="0"/>
              </a:rPr>
              <a:t>We assume that perfect information exists in perfectly competitive markets. Most market structures other than the perfectly competitive one have imperfect information. </a:t>
            </a:r>
          </a:p>
          <a:p>
            <a:endParaRPr lang="en-US" sz="1600" dirty="0">
              <a:latin typeface="Bookman Old Style"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539552" y="267494"/>
            <a:ext cx="8388424" cy="1754326"/>
          </a:xfrm>
          <a:prstGeom prst="rect">
            <a:avLst/>
          </a:prstGeom>
        </p:spPr>
        <p:txBody>
          <a:bodyPr wrap="square">
            <a:spAutoFit/>
          </a:bodyPr>
          <a:lstStyle/>
          <a:p>
            <a:pPr algn="just"/>
            <a:r>
              <a:rPr lang="en-US" dirty="0">
                <a:latin typeface="Bookman Old Style" pitchFamily="18" charset="0"/>
              </a:rPr>
              <a:t>Imperfect information occurs when the economic agents lack information about a good or any other information relevant to the transaction. In this case, for example, the consumers may have partial information about the product quality, which would make it difficult to make a rational choice upon purchase. The sellers may not know the exact utility function of the buyer and may charge too high a price.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539552" y="267494"/>
            <a:ext cx="8388424" cy="4247317"/>
          </a:xfrm>
          <a:prstGeom prst="rect">
            <a:avLst/>
          </a:prstGeom>
        </p:spPr>
        <p:txBody>
          <a:bodyPr wrap="square">
            <a:spAutoFit/>
          </a:bodyPr>
          <a:lstStyle/>
          <a:p>
            <a:pPr algn="just"/>
            <a:r>
              <a:rPr lang="en-US" dirty="0">
                <a:latin typeface="Bookman Old Style" pitchFamily="18" charset="0"/>
              </a:rPr>
              <a:t>Let’s review an example to understand what happens when we have imperfect information:</a:t>
            </a:r>
          </a:p>
          <a:p>
            <a:pPr algn="just"/>
            <a:r>
              <a:rPr lang="en-US" dirty="0">
                <a:latin typeface="Bookman Old Style" pitchFamily="18" charset="0"/>
              </a:rPr>
              <a:t>Let’s assume Gina goes to buy a diamond. She has perfect knowledge about diamonds: she knows how to test for originality, their price per carat, size, </a:t>
            </a:r>
            <a:r>
              <a:rPr lang="en-US" dirty="0" err="1">
                <a:latin typeface="Bookman Old Style" pitchFamily="18" charset="0"/>
              </a:rPr>
              <a:t>colour</a:t>
            </a:r>
            <a:r>
              <a:rPr lang="en-US" dirty="0">
                <a:latin typeface="Bookman Old Style" pitchFamily="18" charset="0"/>
              </a:rPr>
              <a:t>, and cuts. In this case, the seller won’t be able to sell her a diamond at a supernormal profit, because Gina wouldn’t purchase it. Gina will be able to rationally choose the right diamonds at the right price. </a:t>
            </a:r>
          </a:p>
          <a:p>
            <a:pPr algn="just"/>
            <a:r>
              <a:rPr lang="en-US" dirty="0">
                <a:latin typeface="Bookman Old Style" pitchFamily="18" charset="0"/>
              </a:rPr>
              <a:t>On the other hand, Sarah, who doesn't know much about diamonds, will go to the diamond merchant with imperfect information. She will be unaware of the price and quality characteristics of diamonds. She will trust the seller and buy the diamond at a significantly higher price than the market price. Therefore, she will make an irrational choice due to imperfect information. </a:t>
            </a:r>
          </a:p>
          <a:p>
            <a:pPr algn="just"/>
            <a:endParaRPr lang="en-US" dirty="0">
              <a:latin typeface="Bookman Old Style"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539552" y="267494"/>
            <a:ext cx="8388424" cy="4524315"/>
          </a:xfrm>
          <a:prstGeom prst="rect">
            <a:avLst/>
          </a:prstGeom>
        </p:spPr>
        <p:txBody>
          <a:bodyPr wrap="square">
            <a:spAutoFit/>
          </a:bodyPr>
          <a:lstStyle/>
          <a:p>
            <a:pPr algn="ctr"/>
            <a:r>
              <a:rPr lang="en-US" dirty="0">
                <a:latin typeface="Bookman Old Style" pitchFamily="18" charset="0"/>
              </a:rPr>
              <a:t>Another example of imperfect information is the example of education consultants. Here, the consultants have the knowledge that the students don’t have, leading to an inefficient market outcome.</a:t>
            </a:r>
          </a:p>
          <a:p>
            <a:pPr algn="ctr"/>
            <a:r>
              <a:rPr lang="en-US" dirty="0">
                <a:latin typeface="Bookman Old Style" pitchFamily="18" charset="0"/>
              </a:rPr>
              <a:t>In recent years, immigrant students applying to universities in the UK have gone to education consultants for help in the process. These consultants charge fees upfront for providing basic information about the courses offered, visa guidelines, documentation requirements, etc. </a:t>
            </a:r>
          </a:p>
          <a:p>
            <a:pPr algn="ctr"/>
            <a:r>
              <a:rPr lang="en-US" dirty="0">
                <a:latin typeface="Bookman Old Style" pitchFamily="18" charset="0"/>
              </a:rPr>
              <a:t>Furthermore, the consultants attempt to take advantage of the imperfect information that the students have, and mislead them into attending a particular university that financially benefits their business. The consultants focus on earning a good commission from the university rather than adhering to the students’ selection criteria.</a:t>
            </a:r>
          </a:p>
          <a:p>
            <a:pPr algn="ctr"/>
            <a:r>
              <a:rPr lang="en-US" dirty="0">
                <a:latin typeface="Bookman Old Style" pitchFamily="18" charset="0"/>
              </a:rPr>
              <a:t>When the students don't have full information about the courses, university rankings, curriculum, or the job market, they may end up going to a university that isn’t optimal for them. Hence, they may lose out on the best study option available due to the imperfect information.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323528" y="267494"/>
            <a:ext cx="8604448" cy="4801314"/>
          </a:xfrm>
          <a:prstGeom prst="rect">
            <a:avLst/>
          </a:prstGeom>
        </p:spPr>
        <p:txBody>
          <a:bodyPr wrap="square">
            <a:spAutoFit/>
          </a:bodyPr>
          <a:lstStyle/>
          <a:p>
            <a:pPr algn="ctr"/>
            <a:r>
              <a:rPr lang="en-US" dirty="0">
                <a:latin typeface="Bookman Old Style" pitchFamily="18" charset="0"/>
              </a:rPr>
              <a:t>The importance of information for decision-making </a:t>
            </a:r>
          </a:p>
          <a:p>
            <a:pPr algn="just"/>
            <a:r>
              <a:rPr lang="en-US" dirty="0">
                <a:latin typeface="Bookman Old Style" pitchFamily="18" charset="0"/>
              </a:rPr>
              <a:t>Correct and proper information plays a vital role in decision-making in any market structure, </a:t>
            </a:r>
            <a:r>
              <a:rPr lang="en-US" dirty="0" err="1">
                <a:latin typeface="Bookman Old Style" pitchFamily="18" charset="0"/>
              </a:rPr>
              <a:t>labour</a:t>
            </a:r>
            <a:r>
              <a:rPr lang="en-US" dirty="0">
                <a:latin typeface="Bookman Old Style" pitchFamily="18" charset="0"/>
              </a:rPr>
              <a:t> market, and even capital market. </a:t>
            </a:r>
          </a:p>
          <a:p>
            <a:pPr algn="just"/>
            <a:r>
              <a:rPr lang="en-US" dirty="0">
                <a:latin typeface="Bookman Old Style" pitchFamily="18" charset="0"/>
              </a:rPr>
              <a:t>Consumers need the correct information to </a:t>
            </a:r>
            <a:r>
              <a:rPr lang="en-US" dirty="0" err="1">
                <a:latin typeface="Bookman Old Style" pitchFamily="18" charset="0"/>
              </a:rPr>
              <a:t>maximise</a:t>
            </a:r>
            <a:r>
              <a:rPr lang="en-US" dirty="0">
                <a:latin typeface="Bookman Old Style" pitchFamily="18" charset="0"/>
              </a:rPr>
              <a:t> the utility from consuming a product. </a:t>
            </a:r>
          </a:p>
          <a:p>
            <a:pPr algn="just"/>
            <a:r>
              <a:rPr lang="en-US" dirty="0">
                <a:latin typeface="Bookman Old Style" pitchFamily="18" charset="0"/>
              </a:rPr>
              <a:t>At times, a consumer may not have perfect information about merit goods and may not consume an optimum quantity. This type of market failure is called under-consumption of the merit good. For example, an individual unaware of the benefits of vitamins may not be willing to buy them.</a:t>
            </a:r>
          </a:p>
          <a:p>
            <a:pPr algn="just"/>
            <a:r>
              <a:rPr lang="en-US" dirty="0">
                <a:latin typeface="Bookman Old Style" pitchFamily="18" charset="0"/>
              </a:rPr>
              <a:t>At other times, the consumer may be unaware of the ill effects of demerit goods, which may result in over-consumption. This type of market failure is called over-consumption of demerit goods. For example, before people were aware of the health damage caused by cigarettes, smoking was widely prevalent.</a:t>
            </a:r>
          </a:p>
          <a:p>
            <a:pPr algn="just"/>
            <a:r>
              <a:rPr lang="en-US" dirty="0">
                <a:latin typeface="Bookman Old Style" pitchFamily="18" charset="0"/>
              </a:rPr>
              <a:t>We can thus conclude that if the consumer or seller doesn’t have enough information, they make a decision based on incomplete information and arrive at an inefficient market outcome, which may lead to market failure.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539552" y="267494"/>
            <a:ext cx="8388424" cy="1323439"/>
          </a:xfrm>
          <a:prstGeom prst="rect">
            <a:avLst/>
          </a:prstGeom>
        </p:spPr>
        <p:txBody>
          <a:bodyPr wrap="square">
            <a:spAutoFit/>
          </a:bodyPr>
          <a:lstStyle/>
          <a:p>
            <a:pPr algn="just"/>
            <a:r>
              <a:rPr lang="en-US" sz="1600" dirty="0">
                <a:latin typeface="Bookman Old Style" pitchFamily="18" charset="0"/>
              </a:rPr>
              <a:t>Until 2019, Coca-Cola, the highest consumed soft drink in the USA, did not mention its sugar content publicly. Because the consumers were unaware of the high sugar content and the possible risks associated with the product, they consumed it disproportionately. This over-consumption has made the public overweight, which puts a significant strain on the healthcare system.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539552" y="267494"/>
            <a:ext cx="8388424" cy="3539430"/>
          </a:xfrm>
          <a:prstGeom prst="rect">
            <a:avLst/>
          </a:prstGeom>
        </p:spPr>
        <p:txBody>
          <a:bodyPr wrap="square">
            <a:spAutoFit/>
          </a:bodyPr>
          <a:lstStyle/>
          <a:p>
            <a:pPr algn="ctr"/>
            <a:r>
              <a:rPr lang="en-US" sz="1600" dirty="0">
                <a:latin typeface="Bookman Old Style" pitchFamily="18" charset="0"/>
              </a:rPr>
              <a:t>What Is Adverse Selection? </a:t>
            </a:r>
          </a:p>
          <a:p>
            <a:pPr algn="just"/>
            <a:r>
              <a:rPr lang="en-US" sz="1600" dirty="0">
                <a:latin typeface="Bookman Old Style" pitchFamily="18" charset="0"/>
              </a:rPr>
              <a:t>Adverse selection refers generally to a situation in which sellers have information that buyers do not have, or vice versa, about some aspect of product quality. In other words, it is a case where asymmetric information is exploited. Asymmetric information, also called information failure, happens when one party to a transaction has greater material knowledge than the other party. </a:t>
            </a:r>
          </a:p>
          <a:p>
            <a:pPr algn="just"/>
            <a:r>
              <a:rPr lang="en-US" sz="1600" dirty="0">
                <a:latin typeface="Bookman Old Style" pitchFamily="18" charset="0"/>
              </a:rPr>
              <a:t>Typically, the more knowledgeable party is the seller. Symmetric information is when both parties have equal knowledge. </a:t>
            </a:r>
          </a:p>
          <a:p>
            <a:pPr algn="just"/>
            <a:r>
              <a:rPr lang="en-US" sz="1600" dirty="0">
                <a:latin typeface="Bookman Old Style" pitchFamily="18" charset="0"/>
              </a:rPr>
              <a:t>In the case of </a:t>
            </a:r>
            <a:r>
              <a:rPr lang="en-US" sz="1600" dirty="0">
                <a:latin typeface="Bookman Old Style" pitchFamily="18" charset="0"/>
                <a:hlinkClick r:id="rId2"/>
              </a:rPr>
              <a:t>insurance</a:t>
            </a:r>
            <a:r>
              <a:rPr lang="en-US" sz="1600" dirty="0">
                <a:latin typeface="Bookman Old Style" pitchFamily="18" charset="0"/>
              </a:rPr>
              <a:t>, adverse selection is the tendency of those in dangerous jobs or high-risk lifestyles to purchase products like </a:t>
            </a:r>
            <a:r>
              <a:rPr lang="en-US" sz="1600" dirty="0">
                <a:latin typeface="Bookman Old Style" pitchFamily="18" charset="0"/>
                <a:hlinkClick r:id="rId3"/>
              </a:rPr>
              <a:t>life insurance</a:t>
            </a:r>
            <a:r>
              <a:rPr lang="en-US" sz="1600" dirty="0">
                <a:latin typeface="Bookman Old Style" pitchFamily="18" charset="0"/>
              </a:rPr>
              <a:t>. In these cases, it is the buyer who actually has more knowledge (i.e., about their health). To fight adverse selection, insurance companies reduce exposure to large claims by limiting coverage or raising premiums. </a:t>
            </a:r>
          </a:p>
          <a:p>
            <a:endParaRPr lang="en-US" sz="1600" dirty="0">
              <a:latin typeface="Bookman Old Style"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0" y="267494"/>
            <a:ext cx="8927976" cy="3539430"/>
          </a:xfrm>
          <a:prstGeom prst="rect">
            <a:avLst/>
          </a:prstGeom>
        </p:spPr>
        <p:txBody>
          <a:bodyPr wrap="square">
            <a:spAutoFit/>
          </a:bodyPr>
          <a:lstStyle/>
          <a:p>
            <a:pPr algn="ctr"/>
            <a:r>
              <a:rPr lang="en-US" sz="1400" dirty="0">
                <a:latin typeface="Bookman Old Style" pitchFamily="18" charset="0"/>
              </a:rPr>
              <a:t>Understanding Adverse Selection </a:t>
            </a:r>
          </a:p>
          <a:p>
            <a:pPr algn="just"/>
            <a:r>
              <a:rPr lang="en-US" sz="1400" dirty="0">
                <a:latin typeface="Bookman Old Style" pitchFamily="18" charset="0"/>
              </a:rPr>
              <a:t>Adverse selection occurs when one party in a negotiation has relevant information the other party lacks. The asymmetry of information often leads to making bad decisions, such as doing more business with less profitable or riskier market segments. </a:t>
            </a:r>
          </a:p>
          <a:p>
            <a:pPr algn="just"/>
            <a:r>
              <a:rPr lang="en-US" sz="1400" dirty="0">
                <a:latin typeface="Bookman Old Style" pitchFamily="18" charset="0"/>
              </a:rPr>
              <a:t>In the case of insurance, avoiding adverse selection requires identifying groups of people more at risk than the general population and charging them more money. For example, life insurance companies go through underwriting when evaluating whether to give an applicant a policy and what premium to charge. </a:t>
            </a:r>
          </a:p>
          <a:p>
            <a:pPr algn="just"/>
            <a:r>
              <a:rPr lang="en-US" sz="1400" dirty="0">
                <a:latin typeface="Bookman Old Style" pitchFamily="18" charset="0"/>
              </a:rPr>
              <a:t>Underwriters typically evaluate an applicant’s height, weight, current health, medical history, family history, occupation, hobbies, driving record, and lifestyle risks such as smoking; all these issues impact an applicant’s health and the company’s potential for paying a claim. The insurance company then determines whether to give the applicant a policy and what premium to charge for taking on that risk. </a:t>
            </a:r>
          </a:p>
          <a:p>
            <a:pPr algn="just"/>
            <a:endParaRPr lang="en-US" sz="1400" dirty="0">
              <a:latin typeface="Bookman Old Style" pitchFamily="18" charset="0"/>
            </a:endParaRPr>
          </a:p>
          <a:p>
            <a:pPr algn="just"/>
            <a:endParaRPr lang="en-US" sz="1400" dirty="0">
              <a:latin typeface="Bookman Old Style" pitchFamily="18" charset="0"/>
            </a:endParaRPr>
          </a:p>
          <a:p>
            <a:endParaRPr lang="en-US" sz="1400" dirty="0">
              <a:latin typeface="Bookman Old Style"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0" y="267494"/>
            <a:ext cx="8927976" cy="3970318"/>
          </a:xfrm>
          <a:prstGeom prst="rect">
            <a:avLst/>
          </a:prstGeom>
        </p:spPr>
        <p:txBody>
          <a:bodyPr wrap="square">
            <a:spAutoFit/>
          </a:bodyPr>
          <a:lstStyle/>
          <a:p>
            <a:pPr algn="ctr"/>
            <a:r>
              <a:rPr lang="en-US" sz="1400" dirty="0">
                <a:latin typeface="Bookman Old Style" pitchFamily="18" charset="0"/>
              </a:rPr>
              <a:t>Consequences of Adverse Selection </a:t>
            </a:r>
          </a:p>
          <a:p>
            <a:pPr algn="just"/>
            <a:r>
              <a:rPr lang="en-US" sz="1400" dirty="0">
                <a:latin typeface="Bookman Old Style" pitchFamily="18" charset="0"/>
              </a:rPr>
              <a:t>A seller may have better information than a buyer about products and services being offered, putting the buyer at a disadvantage in the transaction. For example, a company’s managers may more willingly issue shares when they know the share price is overvalued compared to the real value; buyers can end up buying overvalued shares and lose money. In the secondhand car market, a seller may know about a vehicle’s defect and charge the buyer more without disclosing the issue. </a:t>
            </a:r>
          </a:p>
          <a:p>
            <a:pPr algn="just"/>
            <a:r>
              <a:rPr lang="en-US" sz="1400" dirty="0">
                <a:latin typeface="Bookman Old Style" pitchFamily="18" charset="0"/>
              </a:rPr>
              <a:t>The general consequence of adverse selection is that it increases costs since consumers lack information held by sellers or producers, creating an asymmetry in the market. This can also lower consumption as buyers may be wary of the quality of the products that are offered for sale. Or, it may exclude certain consumers that do not have access to or cannot afford to obtain information that could lead them to make better buying decisions. </a:t>
            </a:r>
          </a:p>
          <a:p>
            <a:pPr algn="just"/>
            <a:r>
              <a:rPr lang="en-US" sz="1400" dirty="0">
                <a:latin typeface="Bookman Old Style" pitchFamily="18" charset="0"/>
              </a:rPr>
              <a:t>One indirect effect of this is a negative impact on consumers' health and well-being. If you buy a faulty product or dangerous medication because you don't have good information, consuming these products can cause physical harm. Or, by refraining from buying certain healthcare products (e.g., vaccines), consumers may wrongly judge a safe intervention as overly risky. </a:t>
            </a:r>
          </a:p>
          <a:p>
            <a:pPr algn="just"/>
            <a:endParaRPr lang="en-US" sz="1400" dirty="0">
              <a:latin typeface="Bookman Old Style" pitchFamily="18" charset="0"/>
            </a:endParaRPr>
          </a:p>
          <a:p>
            <a:pPr algn="just"/>
            <a:endParaRPr lang="en-US" sz="1400" dirty="0">
              <a:latin typeface="Bookman Old Style" pitchFamily="18" charset="0"/>
            </a:endParaRPr>
          </a:p>
          <a:p>
            <a:endParaRPr lang="en-US" sz="1400" dirty="0">
              <a:latin typeface="Bookman Old Style"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0" y="267494"/>
            <a:ext cx="8927976" cy="5478423"/>
          </a:xfrm>
          <a:prstGeom prst="rect">
            <a:avLst/>
          </a:prstGeom>
        </p:spPr>
        <p:txBody>
          <a:bodyPr wrap="square">
            <a:spAutoFit/>
          </a:bodyPr>
          <a:lstStyle/>
          <a:p>
            <a:pPr algn="ctr"/>
            <a:r>
              <a:rPr lang="en-US" sz="1400" dirty="0">
                <a:latin typeface="Bookman Old Style" pitchFamily="18" charset="0"/>
              </a:rPr>
              <a:t>Adverse Selection in Insurance </a:t>
            </a:r>
          </a:p>
          <a:p>
            <a:pPr algn="just"/>
            <a:r>
              <a:rPr lang="en-US" sz="1400" dirty="0">
                <a:latin typeface="Bookman Old Style" pitchFamily="18" charset="0"/>
              </a:rPr>
              <a:t>Because of adverse selection, insurers find that high-risk people are more willing to take out and pay greater premiums for policies. If the company charges an average price but only high-risk consumers buy, the company takes a financial loss by paying out more benefits or claims. </a:t>
            </a:r>
          </a:p>
          <a:p>
            <a:pPr algn="just"/>
            <a:r>
              <a:rPr lang="en-US" sz="1400" dirty="0">
                <a:latin typeface="Bookman Old Style" pitchFamily="18" charset="0"/>
              </a:rPr>
              <a:t>However, by increasing premiums for high-risk policyholders, the company has more money with which to pay those benefits. For example, a life insurance company charges higher premiums for race car drivers. A car insurance company charges more for customers living in high-crime areas. A health insurance company charges higher premiums for customers who smoke. In contrast, customers who do not engage in risky behaviors are less likely to pay for insurance due to increasing policy costs. </a:t>
            </a:r>
          </a:p>
          <a:p>
            <a:pPr algn="just"/>
            <a:r>
              <a:rPr lang="en-US" sz="1400" dirty="0">
                <a:latin typeface="Bookman Old Style" pitchFamily="18" charset="0"/>
              </a:rPr>
              <a:t>A prime example of adverse selection in regard to life or health insurance coverage is a smoker who successfully manages to obtain insurance coverage as a nonsmoker. Smoking is a key identified risk factor for life insurance or health insurance, so a smoker must pay higher premiums to obtain the same coverage level as a nonsmoker. By concealing their behavioral choice to smoke, an applicant is leading the insurance company to make decisions on coverage or premium costs that are adverse to the insurance company's management of financial risk. </a:t>
            </a:r>
          </a:p>
          <a:p>
            <a:pPr algn="just"/>
            <a:r>
              <a:rPr lang="en-US" sz="1400" dirty="0">
                <a:latin typeface="Bookman Old Style" pitchFamily="18" charset="0"/>
              </a:rPr>
              <a:t>Another example of adverse selection in the case of auto insurance would be a situation where the applicant obtains insurance coverage based on providing a residence address in an area with a very low crime rate when the applicant actually lives in an area with a very high crime rate. Obviously, the risk of the applicant's vehicle being stolen, vandalized, or otherwise damaged when regularly parked in a high-crime area is substantially greater than if the vehicle was regularly parked in a low-crime area. </a:t>
            </a:r>
          </a:p>
          <a:p>
            <a:pPr algn="just"/>
            <a:endParaRPr lang="en-US" sz="1400" dirty="0">
              <a:latin typeface="Bookman Old Style" pitchFamily="18" charset="0"/>
            </a:endParaRPr>
          </a:p>
          <a:p>
            <a:pPr algn="just"/>
            <a:endParaRPr lang="en-US" sz="1400" dirty="0">
              <a:latin typeface="Bookman Old Style" pitchFamily="18" charset="0"/>
            </a:endParaRPr>
          </a:p>
          <a:p>
            <a:endParaRPr lang="en-US" sz="1400" dirty="0">
              <a:latin typeface="Bookman Old Style"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0" y="267494"/>
            <a:ext cx="8927976" cy="4770537"/>
          </a:xfrm>
          <a:prstGeom prst="rect">
            <a:avLst/>
          </a:prstGeom>
        </p:spPr>
        <p:txBody>
          <a:bodyPr wrap="square">
            <a:spAutoFit/>
          </a:bodyPr>
          <a:lstStyle/>
          <a:p>
            <a:pPr algn="ctr"/>
            <a:r>
              <a:rPr lang="en-US" sz="1600" dirty="0">
                <a:latin typeface="Bookman Old Style" pitchFamily="18" charset="0"/>
              </a:rPr>
              <a:t>How to Minimize Adverse Selection </a:t>
            </a:r>
          </a:p>
          <a:p>
            <a:pPr algn="just"/>
            <a:r>
              <a:rPr lang="en-US" sz="1600" dirty="0">
                <a:latin typeface="Bookman Old Style" pitchFamily="18" charset="0"/>
              </a:rPr>
              <a:t>Adverse selection by increasing access to information, thus minimizing asymmetries. For consumers, the internet has greatly increased access while reducing costs. </a:t>
            </a:r>
            <a:r>
              <a:rPr lang="en-US" sz="1600" dirty="0" err="1">
                <a:latin typeface="Bookman Old Style" pitchFamily="18" charset="0"/>
              </a:rPr>
              <a:t>Crowdsourced</a:t>
            </a:r>
            <a:r>
              <a:rPr lang="en-US" sz="1600" dirty="0">
                <a:latin typeface="Bookman Old Style" pitchFamily="18" charset="0"/>
              </a:rPr>
              <a:t> information in the form of user reviews along with more formal reviews by bloggers or specialist websites are often free and warn potential buyers about otherwise obscure issues around quality. </a:t>
            </a:r>
          </a:p>
          <a:p>
            <a:pPr algn="just"/>
            <a:r>
              <a:rPr lang="en-US" sz="1600" dirty="0">
                <a:latin typeface="Bookman Old Style" pitchFamily="18" charset="0"/>
              </a:rPr>
              <a:t>Warranties and guarantees offered by sellers can also help, allowing consumers to use a product risk-free for a certain period to see if it has flaws or quality issues and the ability to return them without consequence if there are issues. Laws and regulations can also help, such as Lemon Laws in the used car industry. Federal regulatory authorities such as the Food and Drug Administration (FDA) also help ensure that products are safe and effective for consumers. </a:t>
            </a:r>
          </a:p>
          <a:p>
            <a:pPr algn="just"/>
            <a:r>
              <a:rPr lang="en-US" sz="1600" dirty="0">
                <a:latin typeface="Bookman Old Style" pitchFamily="18" charset="0"/>
              </a:rPr>
              <a:t>Insurers reduce adverse selection by requesting medical information from applicants in the form of requiring paramedical examinations, querying doctors' offices for medical records, and looking at one's family history. This gives the insurance company more information that an applicant may fail to disclose on their own. </a:t>
            </a:r>
          </a:p>
          <a:p>
            <a:pPr algn="just"/>
            <a:endParaRPr lang="en-US" sz="1600" dirty="0">
              <a:latin typeface="Bookman Old Style" pitchFamily="18" charset="0"/>
            </a:endParaRPr>
          </a:p>
          <a:p>
            <a:pPr algn="just"/>
            <a:endParaRPr lang="en-US" sz="1600" dirty="0">
              <a:latin typeface="Bookman Old Style" pitchFamily="18" charset="0"/>
            </a:endParaRPr>
          </a:p>
          <a:p>
            <a:endParaRPr lang="en-US" sz="1600" dirty="0">
              <a:latin typeface="Bookman Old Style"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0" y="267494"/>
            <a:ext cx="8927976" cy="4247317"/>
          </a:xfrm>
          <a:prstGeom prst="rect">
            <a:avLst/>
          </a:prstGeom>
        </p:spPr>
        <p:txBody>
          <a:bodyPr wrap="square">
            <a:spAutoFit/>
          </a:bodyPr>
          <a:lstStyle/>
          <a:p>
            <a:pPr algn="ctr"/>
            <a:r>
              <a:rPr lang="en-US" dirty="0">
                <a:latin typeface="Bookman Old Style" pitchFamily="18" charset="0"/>
              </a:rPr>
              <a:t>Moral Hazard vs. Adverse Selection </a:t>
            </a:r>
          </a:p>
          <a:p>
            <a:pPr algn="just"/>
            <a:r>
              <a:rPr lang="en-US" dirty="0">
                <a:latin typeface="Bookman Old Style" pitchFamily="18" charset="0"/>
              </a:rPr>
              <a:t>Like adverse selection, moral hazard occurs when there is asymmetric information between two parties, but where a change in the behavior of one party is exposed after a deal is struck. Adverse selection occurs when there's a lack of symmetric information prior to a deal between a buyer and a seller. </a:t>
            </a:r>
          </a:p>
          <a:p>
            <a:pPr algn="just"/>
            <a:r>
              <a:rPr lang="en-US" dirty="0">
                <a:latin typeface="Bookman Old Style" pitchFamily="18" charset="0"/>
              </a:rPr>
              <a:t>Moral hazard is the risk that one party has not entered into the contract in good faith or has provided false details about its assets, liabilities, or credit capacity. For instance, in the investment banking sector, it may become known that government regulatory bodies will bail out failing banks; as a result, bank employees may take on excessive amounts of risk to score lucrative bonuses knowing that if their risky bets do not pan out, the bank will be saved anyhow. </a:t>
            </a:r>
          </a:p>
          <a:p>
            <a:pPr algn="just"/>
            <a:endParaRPr lang="en-US" dirty="0">
              <a:latin typeface="Bookman Old Style" pitchFamily="18" charset="0"/>
            </a:endParaRPr>
          </a:p>
          <a:p>
            <a:pPr algn="just"/>
            <a:endParaRPr lang="en-US" dirty="0">
              <a:latin typeface="Bookman Old Style" pitchFamily="18" charset="0"/>
            </a:endParaRPr>
          </a:p>
          <a:p>
            <a:endParaRPr lang="en-US" dirty="0">
              <a:latin typeface="Bookman Old Style"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0" y="267494"/>
            <a:ext cx="8927976" cy="4770537"/>
          </a:xfrm>
          <a:prstGeom prst="rect">
            <a:avLst/>
          </a:prstGeom>
        </p:spPr>
        <p:txBody>
          <a:bodyPr wrap="square">
            <a:spAutoFit/>
          </a:bodyPr>
          <a:lstStyle/>
          <a:p>
            <a:pPr algn="ctr"/>
            <a:r>
              <a:rPr lang="en-US" sz="1600" dirty="0">
                <a:latin typeface="Bookman Old Style" pitchFamily="18" charset="0"/>
              </a:rPr>
              <a:t>The Lemons Problem </a:t>
            </a:r>
          </a:p>
          <a:p>
            <a:pPr algn="just"/>
            <a:r>
              <a:rPr lang="en-US" sz="1600" dirty="0">
                <a:latin typeface="Bookman Old Style" pitchFamily="18" charset="0"/>
              </a:rPr>
              <a:t>The lemons problem refers to issues that arise regarding the value of an investment or product due to asymmetric information possessed by the buyer and the seller. </a:t>
            </a:r>
          </a:p>
          <a:p>
            <a:pPr algn="just"/>
            <a:r>
              <a:rPr lang="en-US" sz="1600" dirty="0">
                <a:latin typeface="Bookman Old Style" pitchFamily="18" charset="0"/>
              </a:rPr>
              <a:t>The lemons problem was put forward in a research paper, "The Market for 'Lemons': Quality Uncertainty and the Market Mechanism," written in the late 1960s by George A. </a:t>
            </a:r>
            <a:r>
              <a:rPr lang="en-US" sz="1600" dirty="0" err="1">
                <a:latin typeface="Bookman Old Style" pitchFamily="18" charset="0"/>
              </a:rPr>
              <a:t>Akerlof</a:t>
            </a:r>
            <a:r>
              <a:rPr lang="en-US" sz="1600" dirty="0">
                <a:latin typeface="Bookman Old Style" pitchFamily="18" charset="0"/>
              </a:rPr>
              <a:t>, an economist and professor at the University of California, Berkeley.1 The tag phrase identifying the problem came from the example of used cars </a:t>
            </a:r>
            <a:r>
              <a:rPr lang="en-US" sz="1600" dirty="0" err="1">
                <a:latin typeface="Bookman Old Style" pitchFamily="18" charset="0"/>
              </a:rPr>
              <a:t>Akerlof</a:t>
            </a:r>
            <a:r>
              <a:rPr lang="en-US" sz="1600" dirty="0">
                <a:latin typeface="Bookman Old Style" pitchFamily="18" charset="0"/>
              </a:rPr>
              <a:t> used to illustrate the concept of asymmetric information, as defective used cars are commonly referred to as lemons. The takeaway is that due to adverse selection, the only used cars left on the market will ultimately be lemons. </a:t>
            </a:r>
          </a:p>
          <a:p>
            <a:pPr algn="just"/>
            <a:r>
              <a:rPr lang="en-US" sz="1600" dirty="0">
                <a:latin typeface="Bookman Old Style" pitchFamily="18" charset="0"/>
              </a:rPr>
              <a:t>The lemons problem exists in the marketplace for both consumer and business products, and also in the arena of investing, related to the disparity in the perceived value of an investment between buyers and sellers. The lemons problem is also prevalent in financial sector areas, including insurance and credit markets. For example, in the realm of corporate finance, a lender has asymmetrical and less-than-ideal information regarding the actual creditworthiness of a borrower. </a:t>
            </a:r>
          </a:p>
          <a:p>
            <a:pPr algn="just"/>
            <a:endParaRPr lang="en-US" sz="1600" dirty="0">
              <a:latin typeface="Bookman Old Style" pitchFamily="18" charset="0"/>
            </a:endParaRPr>
          </a:p>
          <a:p>
            <a:pPr algn="just"/>
            <a:endParaRPr lang="en-US" sz="1600" dirty="0">
              <a:latin typeface="Bookman Old Style" pitchFamily="18" charset="0"/>
            </a:endParaRPr>
          </a:p>
          <a:p>
            <a:endParaRPr lang="en-US" sz="1600" dirty="0">
              <a:latin typeface="Bookman Old Style"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1542</TotalTime>
  <Words>2870</Words>
  <Application>Microsoft Office PowerPoint</Application>
  <PresentationFormat>Экран (16:9)</PresentationFormat>
  <Paragraphs>69</Paragraphs>
  <Slides>20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20</vt:i4>
      </vt:variant>
    </vt:vector>
  </HeadingPairs>
  <TitlesOfParts>
    <vt:vector size="25" baseType="lpstr">
      <vt:lpstr>Bookman Old Style</vt:lpstr>
      <vt:lpstr>Franklin Gothic Book</vt:lpstr>
      <vt:lpstr>Franklin Gothic Medium</vt:lpstr>
      <vt:lpstr>Wingdings 2</vt:lpstr>
      <vt:lpstr>Трек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Administrator</dc:creator>
  <cp:lastModifiedBy>Бєляєва Оксана Іванівна</cp:lastModifiedBy>
  <cp:revision>54</cp:revision>
  <dcterms:created xsi:type="dcterms:W3CDTF">2023-10-05T13:42:32Z</dcterms:created>
  <dcterms:modified xsi:type="dcterms:W3CDTF">2024-02-19T14:55:17Z</dcterms:modified>
</cp:coreProperties>
</file>