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73" r:id="rId3"/>
    <p:sldId id="274" r:id="rId4"/>
    <p:sldId id="275" r:id="rId5"/>
    <p:sldId id="276" r:id="rId6"/>
    <p:sldId id="277" r:id="rId7"/>
    <p:sldId id="278" r:id="rId8"/>
    <p:sldId id="279" r:id="rId9"/>
    <p:sldId id="280" r:id="rId10"/>
    <p:sldId id="261" r:id="rId11"/>
    <p:sldId id="281" r:id="rId12"/>
    <p:sldId id="263" r:id="rId13"/>
    <p:sldId id="262" r:id="rId14"/>
    <p:sldId id="264" r:id="rId15"/>
    <p:sldId id="265" r:id="rId16"/>
    <p:sldId id="266" r:id="rId17"/>
    <p:sldId id="267" r:id="rId18"/>
    <p:sldId id="268" r:id="rId19"/>
    <p:sldId id="269" r:id="rId20"/>
    <p:sldId id="270" r:id="rId21"/>
    <p:sldId id="259" r:id="rId22"/>
    <p:sldId id="271" r:id="rId23"/>
    <p:sldId id="272" r:id="rId24"/>
    <p:sldId id="260" r:id="rId25"/>
    <p:sldId id="282" r:id="rId26"/>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78" d="100"/>
          <a:sy n="78" d="100"/>
        </p:scale>
        <p:origin x="1522"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263634-1382-4B32-958E-35FD2ADF3085}" type="datetimeFigureOut">
              <a:rPr lang="uk-UA" smtClean="0"/>
              <a:pPr/>
              <a:t>16.02.2024</a:t>
            </a:fld>
            <a:endParaRPr lang="uk-UA" dirty="0"/>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CC3614F8-214E-4065-8E87-CF440735281E}" type="slidenum">
              <a:rPr lang="uk-UA" smtClean="0"/>
              <a:pPr/>
              <a:t>‹#›</a:t>
            </a:fld>
            <a:endParaRPr lang="uk-U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550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6844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58260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70661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99148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12313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256927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66685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07091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7714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16.02.2024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2855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501A-0C92-472C-953A-24BD9F1B2751}" type="datetimeFigureOut">
              <a:rPr lang="ru-RU" smtClean="0"/>
              <a:pPr/>
              <a:t>16.02.2024</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20215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bench.co/blog/accounting/accounts-receivable/"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bench.co/blog/accounting/accumulated-depreciation/"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bench.co/blog/accounting/balance-sheet-vs-income-statement/" TargetMode="External"/><Relationship Id="rId2" Type="http://schemas.openxmlformats.org/officeDocument/2006/relationships/hyperlink" Target="https://bench.co/blog/accounting/how-to-read-financial-statements/" TargetMode="External"/><Relationship Id="rId1" Type="http://schemas.openxmlformats.org/officeDocument/2006/relationships/slideLayout" Target="../slideLayouts/slideLayout6.xml"/><Relationship Id="rId6" Type="http://schemas.openxmlformats.org/officeDocument/2006/relationships/hyperlink" Target="https://bench.co/blog/accounting/owners-equity/" TargetMode="External"/><Relationship Id="rId5" Type="http://schemas.openxmlformats.org/officeDocument/2006/relationships/hyperlink" Target="https://bench.co/blog/accounting/liabilities-in-accounting/" TargetMode="External"/><Relationship Id="rId4" Type="http://schemas.openxmlformats.org/officeDocument/2006/relationships/hyperlink" Target="https://bench.co/blog/accounting/cash-flow-statements/"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bench.co/blog/accounting/current-ratio/"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00"/>
            <a:ext cx="9144000" cy="2448272"/>
          </a:xfrm>
          <a:solidFill>
            <a:schemeClr val="accent1">
              <a:lumMod val="20000"/>
              <a:lumOff val="80000"/>
            </a:schemeClr>
          </a:solidFill>
        </p:spPr>
        <p:txBody>
          <a:bodyPr>
            <a:normAutofit/>
          </a:bodyPr>
          <a:lstStyle/>
          <a:p>
            <a:r>
              <a:rPr lang="en-US" sz="2800" dirty="0">
                <a:latin typeface="Bookman Old Style" pitchFamily="18" charset="0"/>
              </a:rPr>
              <a:t>Odessa National Medical University</a:t>
            </a:r>
            <a:br>
              <a:rPr lang="uk-UA" sz="2800" dirty="0">
                <a:latin typeface="Bookman Old Style" pitchFamily="18" charset="0"/>
              </a:rPr>
            </a:br>
            <a:r>
              <a:rPr lang="en-US" sz="2800" dirty="0">
                <a:latin typeface="Bookman Old Style" pitchFamily="18" charset="0"/>
              </a:rPr>
              <a:t>Faculty of Pharmacy</a:t>
            </a:r>
            <a:br>
              <a:rPr lang="uk-UA" sz="2800" dirty="0">
                <a:latin typeface="Bookman Old Style" pitchFamily="18" charset="0"/>
              </a:rPr>
            </a:br>
            <a:r>
              <a:rPr lang="en-US" sz="2800" dirty="0">
                <a:latin typeface="Bookman Old Style" pitchFamily="18" charset="0"/>
              </a:rPr>
              <a:t>Department of Organization and Economics of Pharmacy with Post-diploma Specialization</a:t>
            </a:r>
            <a:endParaRPr lang="ru-RU" sz="2800" b="1" dirty="0">
              <a:solidFill>
                <a:srgbClr val="002060"/>
              </a:solidFill>
              <a:latin typeface="Bookman Old Style" pitchFamily="18" charset="0"/>
            </a:endParaRPr>
          </a:p>
        </p:txBody>
      </p:sp>
      <p:sp>
        <p:nvSpPr>
          <p:cNvPr id="4" name="Содержимое 3"/>
          <p:cNvSpPr>
            <a:spLocks noGrp="1"/>
          </p:cNvSpPr>
          <p:nvPr>
            <p:ph idx="1"/>
          </p:nvPr>
        </p:nvSpPr>
        <p:spPr>
          <a:xfrm>
            <a:off x="0" y="2276872"/>
            <a:ext cx="9144000" cy="4581128"/>
          </a:xfrm>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r>
              <a:rPr lang="en-US" dirty="0"/>
              <a:t>Understanding a Balance sheet </a:t>
            </a:r>
          </a:p>
          <a:p>
            <a:pPr algn="ctr">
              <a:buNone/>
            </a:pPr>
            <a:endParaRPr lang="en-US" b="1" i="1" dirty="0">
              <a:solidFill>
                <a:srgbClr val="002060"/>
              </a:solidFill>
              <a:latin typeface="Times New Roman" panose="02020603050405020304" pitchFamily="18" charset="0"/>
              <a:cs typeface="Times New Roman" panose="02020603050405020304" pitchFamily="18" charset="0"/>
            </a:endParaRPr>
          </a:p>
          <a:p>
            <a:pPr algn="ctr">
              <a:buNone/>
            </a:pPr>
            <a:endParaRPr lang="en-US" b="1" i="1" dirty="0">
              <a:solidFill>
                <a:srgbClr val="002060"/>
              </a:solidFill>
              <a:latin typeface="Times New Roman" panose="02020603050405020304" pitchFamily="18" charset="0"/>
              <a:cs typeface="Times New Roman" panose="02020603050405020304" pitchFamily="18" charset="0"/>
            </a:endParaRPr>
          </a:p>
          <a:p>
            <a:pPr algn="r">
              <a:buNone/>
            </a:pPr>
            <a:r>
              <a:rPr lang="en-US" b="1" i="1" dirty="0">
                <a:solidFill>
                  <a:srgbClr val="002060"/>
                </a:solidFill>
                <a:latin typeface="Times New Roman" panose="02020603050405020304" pitchFamily="18" charset="0"/>
                <a:cs typeface="Times New Roman" panose="02020603050405020304" pitchFamily="18" charset="0"/>
              </a:rPr>
              <a:t>Lecturer</a:t>
            </a:r>
            <a:endParaRPr lang="ru-RU" b="1" i="1" dirty="0">
              <a:solidFill>
                <a:srgbClr val="002060"/>
              </a:solidFill>
              <a:latin typeface="Times New Roman" panose="02020603050405020304" pitchFamily="18" charset="0"/>
              <a:cs typeface="Times New Roman" panose="02020603050405020304" pitchFamily="18" charset="0"/>
            </a:endParaRPr>
          </a:p>
          <a:p>
            <a:pPr algn="r">
              <a:buNone/>
            </a:pPr>
            <a:r>
              <a:rPr lang="en-US" b="1" i="1" dirty="0">
                <a:solidFill>
                  <a:srgbClr val="002060"/>
                </a:solidFill>
                <a:latin typeface="Times New Roman" panose="02020603050405020304" pitchFamily="18" charset="0"/>
                <a:cs typeface="Times New Roman" panose="02020603050405020304" pitchFamily="18" charset="0"/>
              </a:rPr>
              <a:t>Assoc</a:t>
            </a:r>
            <a:r>
              <a:rPr lang="ru-RU" b="1" i="1" dirty="0">
                <a:solidFill>
                  <a:srgbClr val="002060"/>
                </a:solidFill>
                <a:latin typeface="Times New Roman" panose="02020603050405020304" pitchFamily="18" charset="0"/>
                <a:cs typeface="Times New Roman" panose="02020603050405020304" pitchFamily="18" charset="0"/>
              </a:rPr>
              <a:t>.</a:t>
            </a:r>
            <a:r>
              <a:rPr lang="en-US" b="1" i="1" dirty="0">
                <a:solidFill>
                  <a:srgbClr val="002060"/>
                </a:solidFill>
                <a:latin typeface="Times New Roman" panose="02020603050405020304" pitchFamily="18" charset="0"/>
                <a:cs typeface="Times New Roman" panose="02020603050405020304" pitchFamily="18" charset="0"/>
              </a:rPr>
              <a:t>prof., PhD in Pharmacy </a:t>
            </a:r>
          </a:p>
          <a:p>
            <a:pPr algn="r">
              <a:buNone/>
            </a:pPr>
            <a:r>
              <a:rPr lang="en-US" b="1" i="1" dirty="0">
                <a:solidFill>
                  <a:srgbClr val="002060"/>
                </a:solidFill>
                <a:latin typeface="Times New Roman" panose="02020603050405020304" pitchFamily="18" charset="0"/>
                <a:cs typeface="Times New Roman" panose="02020603050405020304" pitchFamily="18" charset="0"/>
              </a:rPr>
              <a:t>Oksana</a:t>
            </a:r>
            <a:r>
              <a:rPr lang="ru-RU" b="1" i="1" dirty="0">
                <a:solidFill>
                  <a:srgbClr val="002060"/>
                </a:solidFill>
                <a:latin typeface="Times New Roman" panose="02020603050405020304" pitchFamily="18" charset="0"/>
                <a:cs typeface="Times New Roman" panose="02020603050405020304" pitchFamily="18" charset="0"/>
              </a:rPr>
              <a:t> </a:t>
            </a:r>
            <a:r>
              <a:rPr lang="en-US" b="1" i="1" dirty="0">
                <a:solidFill>
                  <a:srgbClr val="002060"/>
                </a:solidFill>
                <a:latin typeface="Times New Roman" panose="02020603050405020304" pitchFamily="18" charset="0"/>
                <a:cs typeface="Times New Roman" panose="02020603050405020304" pitchFamily="18" charset="0"/>
              </a:rPr>
              <a:t>Bieliaieva</a:t>
            </a:r>
            <a:endParaRPr lang="uk-UA" dirty="0"/>
          </a:p>
        </p:txBody>
      </p:sp>
    </p:spTree>
    <p:extLst>
      <p:ext uri="{BB962C8B-B14F-4D97-AF65-F5344CB8AC3E}">
        <p14:creationId xmlns:p14="http://schemas.microsoft.com/office/powerpoint/2010/main" val="66594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289451"/>
          </a:xfrm>
        </p:spPr>
        <p:txBody>
          <a:bodyPr>
            <a:normAutofit/>
          </a:bodyPr>
          <a:lstStyle/>
          <a:p>
            <a:pPr marL="0" lvl="0" indent="228600" fontAlgn="base">
              <a:spcBef>
                <a:spcPct val="0"/>
              </a:spcBef>
              <a:spcAft>
                <a:spcPct val="0"/>
              </a:spcAft>
              <a:buNone/>
            </a:pPr>
            <a:r>
              <a:rPr lang="en-US" b="1" dirty="0">
                <a:solidFill>
                  <a:srgbClr val="292929"/>
                </a:solidFill>
                <a:latin typeface="Georgia" pitchFamily="18" charset="0"/>
                <a:ea typeface="Calibri" pitchFamily="34" charset="0"/>
                <a:cs typeface="Times New Roman" pitchFamily="18" charset="0"/>
              </a:rPr>
              <a:t>Learning objectives </a:t>
            </a:r>
          </a:p>
          <a:p>
            <a:pPr marL="0" lvl="0" indent="228600" fontAlgn="base">
              <a:spcBef>
                <a:spcPct val="0"/>
              </a:spcBef>
              <a:spcAft>
                <a:spcPct val="0"/>
              </a:spcAft>
              <a:buNone/>
            </a:pPr>
            <a:endParaRPr lang="en-US" sz="12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Identify the importance of financial analysis  to pharmacy practice</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Describe the impact of financial analysis on customer service</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Discuss the importance of accounting as a background for financial analysis and management</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Identify and describe the four basic financial statements</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err="1">
                <a:solidFill>
                  <a:srgbClr val="292929"/>
                </a:solidFill>
                <a:latin typeface="Georgia" pitchFamily="18" charset="0"/>
                <a:ea typeface="Calibri" pitchFamily="34" charset="0"/>
                <a:cs typeface="Times New Roman" pitchFamily="18" charset="0"/>
              </a:rPr>
              <a:t>Characterise</a:t>
            </a:r>
            <a:r>
              <a:rPr lang="en-US" sz="2400" dirty="0">
                <a:solidFill>
                  <a:srgbClr val="292929"/>
                </a:solidFill>
                <a:latin typeface="Georgia" pitchFamily="18" charset="0"/>
                <a:ea typeface="Calibri" pitchFamily="34" charset="0"/>
                <a:cs typeface="Times New Roman" pitchFamily="18" charset="0"/>
              </a:rPr>
              <a:t> balance sheet</a:t>
            </a:r>
            <a:endParaRPr lang="en-US" sz="2400" dirty="0">
              <a:latin typeface="Arial" pitchFamily="34" charset="0"/>
              <a:cs typeface="Arial" pitchFamily="34" charset="0"/>
            </a:endParaRPr>
          </a:p>
          <a:p>
            <a:pPr marL="0" indent="0">
              <a:buNone/>
            </a:pPr>
            <a:endParaRPr lang="uk-UA" dirty="0"/>
          </a:p>
        </p:txBody>
      </p:sp>
      <p:sp>
        <p:nvSpPr>
          <p:cNvPr id="1025" name="Rectangle 1"/>
          <p:cNvSpPr>
            <a:spLocks noChangeArrowheads="1"/>
          </p:cNvSpPr>
          <p:nvPr/>
        </p:nvSpPr>
        <p:spPr bwMode="auto">
          <a:xfrm>
            <a:off x="0" y="43934"/>
            <a:ext cx="415498"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What Is Accounting?</a:t>
            </a:r>
            <a:br>
              <a:rPr lang="en-US" dirty="0"/>
            </a:br>
            <a:endParaRPr lang="en-US" dirty="0"/>
          </a:p>
        </p:txBody>
      </p:sp>
      <p:sp>
        <p:nvSpPr>
          <p:cNvPr id="3" name="Содержимое 2"/>
          <p:cNvSpPr>
            <a:spLocks noGrp="1"/>
          </p:cNvSpPr>
          <p:nvPr>
            <p:ph idx="1"/>
          </p:nvPr>
        </p:nvSpPr>
        <p:spPr>
          <a:xfrm>
            <a:off x="467544" y="1268760"/>
            <a:ext cx="8229600" cy="4525963"/>
          </a:xfrm>
        </p:spPr>
        <p:txBody>
          <a:bodyPr>
            <a:normAutofit fontScale="92500" lnSpcReduction="20000"/>
          </a:bodyPr>
          <a:lstStyle/>
          <a:p>
            <a:pPr marL="0" indent="0" algn="just">
              <a:buNone/>
            </a:pPr>
            <a:r>
              <a:rPr lang="en-US" b="1" i="1" dirty="0"/>
              <a:t>Accounting</a:t>
            </a:r>
            <a:r>
              <a:rPr lang="en-US" dirty="0"/>
              <a:t> is the process of recording financial transactions pertaining to a business. </a:t>
            </a:r>
          </a:p>
          <a:p>
            <a:pPr marL="0" indent="0" algn="just">
              <a:buNone/>
            </a:pPr>
            <a:endParaRPr lang="en-US" dirty="0"/>
          </a:p>
          <a:p>
            <a:pPr marL="0" indent="0" algn="just">
              <a:buNone/>
            </a:pPr>
            <a:r>
              <a:rPr lang="en-US" dirty="0"/>
              <a:t>The accounting process includes :</a:t>
            </a:r>
          </a:p>
          <a:p>
            <a:pPr indent="11113" algn="just">
              <a:buFont typeface="Wingdings" panose="05000000000000000000" pitchFamily="2" charset="2"/>
              <a:buChar char="Ø"/>
            </a:pPr>
            <a:r>
              <a:rPr lang="en-US" dirty="0"/>
              <a:t>summarizing</a:t>
            </a:r>
          </a:p>
          <a:p>
            <a:pPr indent="11113" algn="just">
              <a:buFont typeface="Wingdings" panose="05000000000000000000" pitchFamily="2" charset="2"/>
              <a:buChar char="Ø"/>
            </a:pPr>
            <a:r>
              <a:rPr lang="en-US" dirty="0"/>
              <a:t>analyzing</a:t>
            </a:r>
          </a:p>
          <a:p>
            <a:pPr indent="11113" algn="just">
              <a:buFont typeface="Wingdings" panose="05000000000000000000" pitchFamily="2" charset="2"/>
              <a:buChar char="Ø"/>
            </a:pPr>
            <a:r>
              <a:rPr lang="en-US" dirty="0"/>
              <a:t>reporting </a:t>
            </a:r>
          </a:p>
          <a:p>
            <a:pPr indent="0" algn="just">
              <a:buNone/>
            </a:pPr>
            <a:endParaRPr lang="en-US" dirty="0"/>
          </a:p>
          <a:p>
            <a:pPr marL="0" indent="0" algn="just">
              <a:buNone/>
            </a:pPr>
            <a:r>
              <a:rPr lang="en-US" dirty="0"/>
              <a:t>These transactions are subject to supervision, regulatory and tax collection authorities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a:t>Two important types of accounting </a:t>
            </a:r>
          </a:p>
        </p:txBody>
      </p:sp>
      <p:sp>
        <p:nvSpPr>
          <p:cNvPr id="3" name="Содержимое 2"/>
          <p:cNvSpPr>
            <a:spLocks noGrp="1"/>
          </p:cNvSpPr>
          <p:nvPr>
            <p:ph idx="1"/>
          </p:nvPr>
        </p:nvSpPr>
        <p:spPr/>
        <p:txBody>
          <a:bodyPr/>
          <a:lstStyle/>
          <a:p>
            <a:pPr marL="0" indent="0" algn="just">
              <a:buNone/>
            </a:pPr>
            <a:r>
              <a:rPr lang="en-US" dirty="0"/>
              <a:t>I - managerial accounting </a:t>
            </a:r>
          </a:p>
          <a:p>
            <a:pPr marL="0" indent="0" algn="just">
              <a:buNone/>
            </a:pPr>
            <a:r>
              <a:rPr lang="en-US" dirty="0"/>
              <a:t>II - cost accounting</a:t>
            </a:r>
          </a:p>
          <a:p>
            <a:pPr marL="0" indent="0" algn="just">
              <a:buNone/>
            </a:pPr>
            <a:r>
              <a:rPr lang="en-US" dirty="0"/>
              <a:t>Managerial accounting helps management teams make business decisions, while cost accounting helps business owners decide how much a product should cost.</a:t>
            </a:r>
          </a:p>
          <a:p>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err="1"/>
              <a:t>Accounting</a:t>
            </a:r>
            <a:r>
              <a:rPr lang="uk-UA" b="1" dirty="0"/>
              <a:t> </a:t>
            </a:r>
            <a:r>
              <a:rPr lang="uk-UA" b="1" dirty="0" err="1"/>
              <a:t>concepts</a:t>
            </a:r>
            <a:r>
              <a:rPr lang="uk-UA" b="1" dirty="0"/>
              <a:t> </a:t>
            </a:r>
            <a:endParaRPr lang="uk-UA" dirty="0"/>
          </a:p>
        </p:txBody>
      </p:sp>
      <p:sp>
        <p:nvSpPr>
          <p:cNvPr id="3" name="Содержимое 2"/>
          <p:cNvSpPr>
            <a:spLocks noGrp="1"/>
          </p:cNvSpPr>
          <p:nvPr>
            <p:ph idx="1"/>
          </p:nvPr>
        </p:nvSpPr>
        <p:spPr/>
        <p:txBody>
          <a:bodyPr>
            <a:normAutofit fontScale="77500" lnSpcReduction="20000"/>
          </a:bodyPr>
          <a:lstStyle/>
          <a:p>
            <a:pPr lvl="0"/>
            <a:r>
              <a:rPr lang="en-US" dirty="0"/>
              <a:t>Accounting information should be complete in all respects.</a:t>
            </a:r>
          </a:p>
          <a:p>
            <a:pPr lvl="0"/>
            <a:r>
              <a:rPr lang="en-US" dirty="0"/>
              <a:t>Accounting information should be made available to users on a timely basis.</a:t>
            </a:r>
          </a:p>
          <a:p>
            <a:pPr lvl="0"/>
            <a:r>
              <a:rPr lang="en-US" dirty="0"/>
              <a:t>Accounting information should be presented in a manner that is easily understandable to the user.</a:t>
            </a:r>
          </a:p>
          <a:p>
            <a:pPr lvl="0"/>
            <a:r>
              <a:rPr lang="en-US" dirty="0"/>
              <a:t>Accounting information should be relevant to the needs of users.</a:t>
            </a:r>
          </a:p>
          <a:p>
            <a:pPr lvl="0"/>
            <a:r>
              <a:rPr lang="en-US" dirty="0"/>
              <a:t>Accounting information should be reliable.</a:t>
            </a:r>
          </a:p>
          <a:p>
            <a:pPr lvl="0"/>
            <a:r>
              <a:rPr lang="en-US" dirty="0"/>
              <a:t>A business transaction should only be recorded when it can be measured in a currency.</a:t>
            </a:r>
          </a:p>
          <a:p>
            <a:pPr lvl="0"/>
            <a:r>
              <a:rPr lang="en-US" dirty="0"/>
              <a:t>Expenses should be recognized in the same period in which related revenues are recognized.</a:t>
            </a:r>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Accounting records</a:t>
            </a:r>
            <a:br>
              <a:rPr lang="uk-UA" dirty="0"/>
            </a:br>
            <a:endParaRPr lang="uk-UA" dirty="0"/>
          </a:p>
        </p:txBody>
      </p:sp>
      <p:sp>
        <p:nvSpPr>
          <p:cNvPr id="3" name="Содержимое 2"/>
          <p:cNvSpPr>
            <a:spLocks noGrp="1"/>
          </p:cNvSpPr>
          <p:nvPr>
            <p:ph idx="1"/>
          </p:nvPr>
        </p:nvSpPr>
        <p:spPr/>
        <p:txBody>
          <a:bodyPr/>
          <a:lstStyle/>
          <a:p>
            <a:pPr>
              <a:buNone/>
            </a:pPr>
            <a:r>
              <a:rPr lang="en-US" dirty="0"/>
              <a:t>-  general ledger</a:t>
            </a:r>
          </a:p>
          <a:p>
            <a:pPr>
              <a:buNone/>
            </a:pPr>
            <a:r>
              <a:rPr lang="en-US" dirty="0"/>
              <a:t>-	all subsidiary ledgers</a:t>
            </a:r>
          </a:p>
          <a:p>
            <a:pPr>
              <a:buNone/>
            </a:pPr>
            <a:r>
              <a:rPr lang="en-US" dirty="0"/>
              <a:t>-	invoices</a:t>
            </a:r>
          </a:p>
          <a:p>
            <a:pPr>
              <a:buNone/>
            </a:pPr>
            <a:r>
              <a:rPr lang="en-US" dirty="0"/>
              <a:t>-	bank statements</a:t>
            </a:r>
          </a:p>
          <a:p>
            <a:pPr>
              <a:buNone/>
            </a:pPr>
            <a:r>
              <a:rPr lang="en-US" dirty="0"/>
              <a:t>-	cash receipts</a:t>
            </a:r>
          </a:p>
          <a:p>
            <a:pPr>
              <a:buNone/>
            </a:pPr>
            <a:r>
              <a:rPr lang="en-US" dirty="0"/>
              <a:t>-	 checks</a:t>
            </a:r>
          </a:p>
          <a:p>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What Are Financial Statements?</a:t>
            </a:r>
            <a:br>
              <a:rPr lang="en-US" dirty="0"/>
            </a:br>
            <a:endParaRPr lang="en-US" dirty="0"/>
          </a:p>
        </p:txBody>
      </p:sp>
      <p:sp>
        <p:nvSpPr>
          <p:cNvPr id="3" name="Содержимое 2"/>
          <p:cNvSpPr>
            <a:spLocks noGrp="1"/>
          </p:cNvSpPr>
          <p:nvPr>
            <p:ph idx="1"/>
          </p:nvPr>
        </p:nvSpPr>
        <p:spPr/>
        <p:txBody>
          <a:bodyPr/>
          <a:lstStyle/>
          <a:p>
            <a:pPr marL="0" indent="0" algn="just">
              <a:buNone/>
            </a:pPr>
            <a:r>
              <a:rPr lang="en-US" dirty="0"/>
              <a:t>There are four basic financial statements, including:</a:t>
            </a:r>
          </a:p>
          <a:p>
            <a:pPr>
              <a:buNone/>
            </a:pPr>
            <a:r>
              <a:rPr lang="en-US" dirty="0"/>
              <a:t>1.	Balance sheet</a:t>
            </a:r>
          </a:p>
          <a:p>
            <a:pPr>
              <a:buNone/>
            </a:pPr>
            <a:r>
              <a:rPr lang="en-US" dirty="0"/>
              <a:t>2.	Income statement</a:t>
            </a:r>
          </a:p>
          <a:p>
            <a:pPr>
              <a:buNone/>
            </a:pPr>
            <a:r>
              <a:rPr lang="en-US" dirty="0"/>
              <a:t>3.	Cash flow statement.</a:t>
            </a:r>
          </a:p>
          <a:p>
            <a:pPr>
              <a:buNone/>
            </a:pPr>
            <a:r>
              <a:rPr lang="en-US" dirty="0"/>
              <a:t>4.	Shareholder’s (owner’s) equity statement.</a:t>
            </a:r>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Who are the users of the financial statements? </a:t>
            </a:r>
            <a:endParaRPr lang="en-US" dirty="0"/>
          </a:p>
        </p:txBody>
      </p:sp>
      <p:sp>
        <p:nvSpPr>
          <p:cNvPr id="3" name="Содержимое 2"/>
          <p:cNvSpPr>
            <a:spLocks noGrp="1"/>
          </p:cNvSpPr>
          <p:nvPr>
            <p:ph idx="1"/>
          </p:nvPr>
        </p:nvSpPr>
        <p:spPr/>
        <p:txBody>
          <a:bodyPr>
            <a:normAutofit fontScale="92500"/>
          </a:bodyPr>
          <a:lstStyle/>
          <a:p>
            <a:r>
              <a:rPr lang="en-US" dirty="0"/>
              <a:t>Owners who monitor company profitability (internal)</a:t>
            </a:r>
          </a:p>
          <a:p>
            <a:r>
              <a:rPr lang="en-US" dirty="0"/>
              <a:t>Managers who make decisions affecting the operations of the various departments and divisions (internal)</a:t>
            </a:r>
          </a:p>
          <a:p>
            <a:r>
              <a:rPr lang="en-US" dirty="0"/>
              <a:t>Lenders and potential investors who evaluate the business’s financial strength to make appropriate decisions with regards to loaning or in money with the company (external) vesting</a:t>
            </a:r>
          </a:p>
          <a:p>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uk-UA" b="1" dirty="0"/>
            </a:br>
            <a:br>
              <a:rPr lang="uk-UA" b="1" dirty="0"/>
            </a:br>
            <a:r>
              <a:rPr lang="en-US" b="1" dirty="0"/>
              <a:t>Understanding Balance Sheets</a:t>
            </a:r>
            <a:br>
              <a:rPr lang="uk-UA" b="1" dirty="0"/>
            </a:br>
            <a:br>
              <a:rPr lang="uk-UA" dirty="0"/>
            </a:br>
            <a:endParaRPr lang="uk-UA" dirty="0"/>
          </a:p>
        </p:txBody>
      </p:sp>
      <p:sp>
        <p:nvSpPr>
          <p:cNvPr id="3" name="Содержимое 2"/>
          <p:cNvSpPr>
            <a:spLocks noGrp="1"/>
          </p:cNvSpPr>
          <p:nvPr>
            <p:ph idx="1"/>
          </p:nvPr>
        </p:nvSpPr>
        <p:spPr/>
        <p:txBody>
          <a:bodyPr/>
          <a:lstStyle/>
          <a:p>
            <a:r>
              <a:rPr lang="en-US" dirty="0"/>
              <a:t>The Balance Sheet is the main financial statement. </a:t>
            </a:r>
          </a:p>
          <a:p>
            <a:r>
              <a:rPr lang="en-US" dirty="0"/>
              <a:t>The Balance Sheet provides a picture of all of a company’s assets, liabilities and  owner’s equity  at a particular date, or point in time.</a:t>
            </a:r>
            <a:endParaRPr lang="en-US" b="1" dirty="0"/>
          </a:p>
          <a:p>
            <a:endParaRPr lang="en-US" dirty="0"/>
          </a:p>
          <a:p>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en-US" b="1" dirty="0">
                <a:solidFill>
                  <a:srgbClr val="4A4B4E"/>
                </a:solidFill>
                <a:latin typeface="Helvetica" charset="0"/>
                <a:ea typeface="Times New Roman" pitchFamily="18" charset="0"/>
                <a:cs typeface="Arial" pitchFamily="34" charset="0"/>
              </a:rPr>
              <a:t>What goes on a balance sheet</a:t>
            </a:r>
            <a:br>
              <a:rPr lang="uk-UA" b="1" dirty="0">
                <a:latin typeface="Arial" pitchFamily="34" charset="0"/>
                <a:ea typeface="Times New Roman" pitchFamily="18" charset="0"/>
                <a:cs typeface="Arial" pitchFamily="34" charset="0"/>
              </a:rPr>
            </a:br>
            <a:endParaRPr lang="uk-UA" dirty="0"/>
          </a:p>
        </p:txBody>
      </p:sp>
      <p:sp>
        <p:nvSpPr>
          <p:cNvPr id="31745" name="Rectangle 1"/>
          <p:cNvSpPr>
            <a:spLocks noChangeArrowheads="1"/>
          </p:cNvSpPr>
          <p:nvPr/>
        </p:nvSpPr>
        <p:spPr bwMode="auto">
          <a:xfrm>
            <a:off x="755576" y="1546920"/>
            <a:ext cx="7848872" cy="2036415"/>
          </a:xfrm>
          <a:prstGeom prst="rect">
            <a:avLst/>
          </a:prstGeom>
          <a:solidFill>
            <a:srgbClr val="FFFFFF"/>
          </a:solid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All balance sheets are organized into three categories: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p>
          <a:p>
            <a:pPr marL="514350" marR="0" lvl="0" indent="-514350" algn="just" defTabSz="914400" rtl="0" eaLnBrk="0" fontAlgn="base" latinLnBrk="0" hangingPunct="0">
              <a:lnSpc>
                <a:spcPct val="100000"/>
              </a:lnSpc>
              <a:spcBef>
                <a:spcPct val="0"/>
              </a:spcBef>
              <a:spcAft>
                <a:spcPct val="0"/>
              </a:spcAft>
              <a:buClrTx/>
              <a:buSzTx/>
              <a:buFont typeface="+mj-lt"/>
              <a:buAutoNum type="romanUcPeriod"/>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Assets, </a:t>
            </a:r>
          </a:p>
          <a:p>
            <a:pPr marL="514350" marR="0" lvl="0" indent="-514350" algn="just" defTabSz="914400" rtl="0" eaLnBrk="0" fontAlgn="base" latinLnBrk="0" hangingPunct="0">
              <a:lnSpc>
                <a:spcPct val="100000"/>
              </a:lnSpc>
              <a:spcBef>
                <a:spcPct val="0"/>
              </a:spcBef>
              <a:spcAft>
                <a:spcPct val="0"/>
              </a:spcAft>
              <a:buClrTx/>
              <a:buSzTx/>
              <a:buFont typeface="+mj-lt"/>
              <a:buAutoNum type="romanUcPeriod"/>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Liabilities, and </a:t>
            </a:r>
          </a:p>
          <a:p>
            <a:pPr marL="514350" marR="0" lvl="0" indent="-514350" algn="just" defTabSz="914400" rtl="0" eaLnBrk="0" fontAlgn="base" latinLnBrk="0" hangingPunct="0">
              <a:lnSpc>
                <a:spcPct val="100000"/>
              </a:lnSpc>
              <a:spcBef>
                <a:spcPct val="0"/>
              </a:spcBef>
              <a:spcAft>
                <a:spcPct val="0"/>
              </a:spcAft>
              <a:buClrTx/>
              <a:buSzTx/>
              <a:buFont typeface="+mj-lt"/>
              <a:buAutoNum type="romanUcPeriod"/>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Owner’s equity.</a:t>
            </a:r>
            <a:endParaRPr kumimoji="0" lang="en-US" sz="2800" b="1" i="0" u="none" strike="noStrike" cap="none" normalizeH="0" baseline="0" dirty="0">
              <a:ln>
                <a:noFill/>
              </a:ln>
              <a:solidFill>
                <a:srgbClr val="4F81BD"/>
              </a:solidFill>
              <a:effectLst/>
              <a:latin typeface="Book Antiqua" pitchFamily="18" charset="0"/>
              <a:ea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en-US" dirty="0"/>
          </a:p>
          <a:p>
            <a:endParaRPr lang="uk-UA" dirty="0"/>
          </a:p>
        </p:txBody>
      </p:sp>
      <p:pic>
        <p:nvPicPr>
          <p:cNvPr id="4" name="Рисунок 3"/>
          <p:cNvPicPr/>
          <p:nvPr/>
        </p:nvPicPr>
        <p:blipFill>
          <a:blip r:embed="rId2" cstate="print"/>
          <a:srcRect/>
          <a:stretch>
            <a:fillRect/>
          </a:stretch>
        </p:blipFill>
        <p:spPr bwMode="auto">
          <a:xfrm>
            <a:off x="693912" y="976704"/>
            <a:ext cx="7992888" cy="518457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844824"/>
            <a:ext cx="8208912" cy="4154984"/>
          </a:xfrm>
          <a:prstGeom prst="rect">
            <a:avLst/>
          </a:prstGeom>
        </p:spPr>
        <p:txBody>
          <a:bodyPr wrap="square">
            <a:spAutoFit/>
          </a:bodyPr>
          <a:lstStyle/>
          <a:p>
            <a:pPr lvl="0" algn="just" fontAlgn="base">
              <a:spcBef>
                <a:spcPct val="0"/>
              </a:spcBef>
              <a:spcAft>
                <a:spcPct val="0"/>
              </a:spcAft>
            </a:pPr>
            <a:r>
              <a:rPr lang="en-US" sz="2400" dirty="0">
                <a:solidFill>
                  <a:srgbClr val="4A4B4E"/>
                </a:solidFill>
                <a:latin typeface="Book Antiqua" pitchFamily="18" charset="0"/>
                <a:ea typeface="Times New Roman" pitchFamily="18" charset="0"/>
                <a:cs typeface="Arial" pitchFamily="34" charset="0"/>
              </a:rPr>
              <a:t>Anything you expect to convert into cash within a year are called current assets.</a:t>
            </a:r>
            <a:endParaRPr lang="en-US" sz="2400" dirty="0">
              <a:latin typeface="Book Antiqua" pitchFamily="18" charset="0"/>
              <a:ea typeface="Times New Roman" pitchFamily="18" charset="0"/>
              <a:cs typeface="Arial" pitchFamily="34" charset="0"/>
            </a:endParaRPr>
          </a:p>
          <a:p>
            <a:pPr lvl="0" algn="just" eaLnBrk="0" fontAlgn="base" hangingPunct="0">
              <a:spcBef>
                <a:spcPct val="0"/>
              </a:spcBef>
              <a:spcAft>
                <a:spcPct val="0"/>
              </a:spcAft>
            </a:pPr>
            <a:r>
              <a:rPr lang="en-US" sz="2400" b="1" dirty="0">
                <a:solidFill>
                  <a:srgbClr val="4A4B4E"/>
                </a:solidFill>
                <a:latin typeface="Book Antiqua" pitchFamily="18" charset="0"/>
                <a:ea typeface="Times New Roman" pitchFamily="18" charset="0"/>
                <a:cs typeface="Arial" pitchFamily="34" charset="0"/>
              </a:rPr>
              <a:t>CURRENT ASSETS INCLUDE:</a:t>
            </a:r>
            <a:endParaRPr lang="en-US" sz="2400" dirty="0">
              <a:latin typeface="Book Antiqua" pitchFamily="18" charset="0"/>
              <a:cs typeface="Arial" pitchFamily="34" charset="0"/>
            </a:endParaRP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Money in a checking account</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Money in transit (money being transferred from another account)</a:t>
            </a:r>
          </a:p>
          <a:p>
            <a:pPr lvl="0" algn="just" eaLnBrk="0" fontAlgn="base" hangingPunct="0">
              <a:spcBef>
                <a:spcPct val="0"/>
              </a:spcBef>
              <a:spcAft>
                <a:spcPct val="0"/>
              </a:spcAft>
              <a:buFontTx/>
              <a:buChar char="•"/>
            </a:pPr>
            <a:r>
              <a:rPr lang="en-US" sz="2400" dirty="0">
                <a:latin typeface="Book Antiqua" pitchFamily="18" charset="0"/>
                <a:ea typeface="Calibri" pitchFamily="34" charset="0"/>
                <a:cs typeface="Times New Roman" pitchFamily="18" charset="0"/>
                <a:hlinkClick r:id="rId2"/>
              </a:rPr>
              <a:t>Accounts receivable</a:t>
            </a:r>
            <a:r>
              <a:rPr lang="en-US" sz="2400" dirty="0">
                <a:solidFill>
                  <a:srgbClr val="4A4B4E"/>
                </a:solidFill>
                <a:latin typeface="Book Antiqua" pitchFamily="18" charset="0"/>
                <a:ea typeface="Calibri" pitchFamily="34" charset="0"/>
                <a:cs typeface="Times New Roman" pitchFamily="18" charset="0"/>
              </a:rPr>
              <a:t> (money owed to you by customers)</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Short-term investments</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Inventory</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Prepaid expenses</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Cash equivalents (currency, stocks, and bonds)</a:t>
            </a:r>
            <a:endParaRPr lang="en-US" sz="2400" dirty="0">
              <a:latin typeface="Book Antiqua" pitchFamily="18" charset="0"/>
              <a:cs typeface="Arial" pitchFamily="34" charset="0"/>
            </a:endParaRPr>
          </a:p>
        </p:txBody>
      </p:sp>
      <p:sp>
        <p:nvSpPr>
          <p:cNvPr id="4" name="Rectangle 2">
            <a:extLst>
              <a:ext uri="{FF2B5EF4-FFF2-40B4-BE49-F238E27FC236}">
                <a16:creationId xmlns:a16="http://schemas.microsoft.com/office/drawing/2014/main" id="{725D9F4F-439A-4EE9-9B36-BBC9335D3356}"/>
              </a:ext>
            </a:extLst>
          </p:cNvPr>
          <p:cNvSpPr>
            <a:spLocks noChangeArrowheads="1"/>
          </p:cNvSpPr>
          <p:nvPr/>
        </p:nvSpPr>
        <p:spPr bwMode="auto">
          <a:xfrm>
            <a:off x="396393" y="116632"/>
            <a:ext cx="8424936"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sz="3200" b="1" u="sng" dirty="0">
                <a:solidFill>
                  <a:srgbClr val="4A4B4E"/>
                </a:solidFill>
                <a:latin typeface="Book Antiqua" pitchFamily="18" charset="0"/>
                <a:ea typeface="Times New Roman" pitchFamily="18" charset="0"/>
                <a:cs typeface="Times New Roman" pitchFamily="18" charset="0"/>
              </a:rPr>
              <a:t>ASSETS -</a:t>
            </a:r>
            <a:endParaRPr lang="en-US" sz="3200" b="1" u="sng" dirty="0">
              <a:solidFill>
                <a:srgbClr val="4F81BD"/>
              </a:solidFill>
              <a:latin typeface="Book Antiqua" pitchFamily="18" charset="0"/>
              <a:ea typeface="Times New Roman" pitchFamily="18" charset="0"/>
              <a:cs typeface="Times New Roman" pitchFamily="18" charset="0"/>
            </a:endParaRPr>
          </a:p>
          <a:p>
            <a:pPr lvl="0" algn="ctr" eaLnBrk="0" fontAlgn="base" hangingPunct="0">
              <a:spcBef>
                <a:spcPct val="0"/>
              </a:spcBef>
              <a:spcAft>
                <a:spcPct val="0"/>
              </a:spcAft>
            </a:pPr>
            <a:r>
              <a:rPr lang="en-US" sz="3200" dirty="0">
                <a:solidFill>
                  <a:srgbClr val="4A4B4E"/>
                </a:solidFill>
                <a:latin typeface="Book Antiqua" pitchFamily="18" charset="0"/>
                <a:ea typeface="Times New Roman" pitchFamily="18" charset="0"/>
                <a:cs typeface="Arial" pitchFamily="34" charset="0"/>
              </a:rPr>
              <a:t>the things your business owns that have a UAH (or others) value</a:t>
            </a:r>
            <a:endParaRPr lang="en-US" sz="3200" dirty="0">
              <a:latin typeface="Book Antiqua"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043608" y="1397674"/>
            <a:ext cx="7344816"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Long-term assets, on the other hand, are things you don’t plan to convert to cash within a year.</a:t>
            </a:r>
            <a:endParaRPr kumimoji="0" lang="en-US" sz="2400" b="0" i="0" u="none" strike="noStrike" cap="none" normalizeH="0" baseline="0" dirty="0">
              <a:ln>
                <a:noFill/>
              </a:ln>
              <a:solidFill>
                <a:schemeClr val="tx1"/>
              </a:solidFill>
              <a:effectLst/>
              <a:latin typeface="Book Antiqua" pitchFamily="18"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Long-term assets include:</a:t>
            </a:r>
            <a:endParaRPr kumimoji="0" lang="en-US"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Buildings and land</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Machinery and equipment (less </a:t>
            </a:r>
            <a:r>
              <a:rPr kumimoji="0" lang="en-US" sz="2400" b="0" i="0" u="none" strike="noStrike" cap="none" normalizeH="0" baseline="0" dirty="0">
                <a:ln>
                  <a:noFill/>
                </a:ln>
                <a:solidFill>
                  <a:srgbClr val="098B8C"/>
                </a:solidFill>
                <a:effectLst/>
                <a:latin typeface="Book Antiqua" pitchFamily="18" charset="0"/>
                <a:ea typeface="Calibri" pitchFamily="34" charset="0"/>
                <a:cs typeface="Times New Roman" pitchFamily="18" charset="0"/>
                <a:hlinkClick r:id="rId2"/>
              </a:rPr>
              <a:t>accumulated depreciation</a:t>
            </a: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Intangible assets like patents, trademarks, and goodwill (you would list the market value of what fair price a buyer might purchase these for)</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Long-term investments</a:t>
            </a:r>
            <a:endParaRPr kumimoji="0" lang="en-US"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
        <p:nvSpPr>
          <p:cNvPr id="4" name="Заголовок 3"/>
          <p:cNvSpPr>
            <a:spLocks noGrp="1"/>
          </p:cNvSpPr>
          <p:nvPr>
            <p:ph type="title"/>
          </p:nvPr>
        </p:nvSpPr>
        <p:spPr>
          <a:xfrm>
            <a:off x="457200" y="274638"/>
            <a:ext cx="8229600" cy="778098"/>
          </a:xfrm>
        </p:spPr>
        <p:txBody>
          <a:bodyPr>
            <a:normAutofit fontScale="90000"/>
          </a:bodyPr>
          <a:lstStyle/>
          <a:p>
            <a:pPr lvl="0"/>
            <a:br>
              <a:rPr lang="en-US" sz="2200" b="1" dirty="0">
                <a:solidFill>
                  <a:srgbClr val="4A4B4E"/>
                </a:solidFill>
                <a:latin typeface="Book Antiqua" pitchFamily="18" charset="0"/>
                <a:ea typeface="Times New Roman" pitchFamily="18" charset="0"/>
                <a:cs typeface="Arial" pitchFamily="34" charset="0"/>
              </a:rPr>
            </a:br>
            <a:r>
              <a:rPr lang="en-US" sz="2200" b="1" dirty="0">
                <a:solidFill>
                  <a:srgbClr val="4A4B4E"/>
                </a:solidFill>
                <a:latin typeface="Book Antiqua" pitchFamily="18" charset="0"/>
                <a:ea typeface="Times New Roman" pitchFamily="18" charset="0"/>
                <a:cs typeface="Arial" pitchFamily="34" charset="0"/>
              </a:rPr>
              <a:t>Long-term assets</a:t>
            </a:r>
            <a:br>
              <a:rPr lang="en-US" sz="2200" b="1" dirty="0">
                <a:solidFill>
                  <a:srgbClr val="4A4B4E"/>
                </a:solidFill>
                <a:latin typeface="Book Antiqua" pitchFamily="18" charset="0"/>
                <a:ea typeface="Times New Roman" pitchFamily="18" charset="0"/>
                <a:cs typeface="Arial" pitchFamily="34" charset="0"/>
              </a:rPr>
            </a:br>
            <a:r>
              <a:rPr lang="en-US" sz="2200" b="1" dirty="0">
                <a:solidFill>
                  <a:srgbClr val="4A4B4E"/>
                </a:solidFill>
                <a:latin typeface="Book Antiqua" pitchFamily="18" charset="0"/>
                <a:ea typeface="Times New Roman" pitchFamily="18" charset="0"/>
                <a:cs typeface="Arial" pitchFamily="34" charset="0"/>
              </a:rPr>
              <a:t>(non-current assets)</a:t>
            </a:r>
            <a:br>
              <a:rPr lang="en-US" sz="2200" b="1" dirty="0">
                <a:solidFill>
                  <a:srgbClr val="4A4B4E"/>
                </a:solidFill>
                <a:latin typeface="Book Antiqua" pitchFamily="18" charset="0"/>
                <a:ea typeface="Times New Roman" pitchFamily="18" charset="0"/>
                <a:cs typeface="Arial" pitchFamily="34" charset="0"/>
              </a:rPr>
            </a:br>
            <a:r>
              <a:rPr lang="en-US" sz="3100" b="1" dirty="0">
                <a:solidFill>
                  <a:srgbClr val="4A4B4E"/>
                </a:solidFill>
                <a:latin typeface="Book Antiqua" pitchFamily="18" charset="0"/>
                <a:ea typeface="Times New Roman" pitchFamily="18" charset="0"/>
                <a:cs typeface="Arial" pitchFamily="34" charset="0"/>
              </a:rPr>
              <a:t> </a:t>
            </a:r>
            <a:endParaRPr lang="en-US" sz="3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1143000"/>
          </a:xfrm>
        </p:spPr>
        <p:txBody>
          <a:bodyPr>
            <a:normAutofit/>
          </a:bodyPr>
          <a:lstStyle/>
          <a:p>
            <a:r>
              <a:rPr lang="en-US" sz="3100" dirty="0"/>
              <a:t>For example: </a:t>
            </a:r>
            <a:r>
              <a:rPr lang="uk-UA" sz="3100" dirty="0" err="1"/>
              <a:t>your</a:t>
            </a:r>
            <a:r>
              <a:rPr lang="uk-UA" sz="3100" dirty="0"/>
              <a:t> </a:t>
            </a:r>
            <a:r>
              <a:rPr lang="en-US" sz="3100" dirty="0"/>
              <a:t>pharmacy </a:t>
            </a:r>
            <a:r>
              <a:rPr lang="uk-UA" sz="3100" dirty="0" err="1"/>
              <a:t>company</a:t>
            </a:r>
            <a:r>
              <a:rPr lang="uk-UA" sz="3100" dirty="0"/>
              <a:t> </a:t>
            </a:r>
            <a:r>
              <a:rPr lang="uk-UA" sz="3100" dirty="0" err="1"/>
              <a:t>assets</a:t>
            </a:r>
            <a:r>
              <a:rPr lang="uk-UA" sz="3100" dirty="0"/>
              <a:t> </a:t>
            </a:r>
            <a:r>
              <a:rPr lang="uk-UA" sz="3100" dirty="0" err="1"/>
              <a:t>are</a:t>
            </a:r>
            <a:r>
              <a:rPr lang="en-US" dirty="0"/>
              <a:t>:</a:t>
            </a:r>
            <a:endParaRPr lang="uk-UA" dirty="0"/>
          </a:p>
        </p:txBody>
      </p:sp>
      <p:pic>
        <p:nvPicPr>
          <p:cNvPr id="3" name="Рисунок 2"/>
          <p:cNvPicPr/>
          <p:nvPr/>
        </p:nvPicPr>
        <p:blipFill>
          <a:blip r:embed="rId2" cstate="print"/>
          <a:srcRect/>
          <a:stretch>
            <a:fillRect/>
          </a:stretch>
        </p:blipFill>
        <p:spPr bwMode="auto">
          <a:xfrm>
            <a:off x="755576" y="1988840"/>
            <a:ext cx="7416824" cy="3919710"/>
          </a:xfrm>
          <a:prstGeom prst="rect">
            <a:avLst/>
          </a:prstGeom>
          <a:noFill/>
          <a:ln w="12700">
            <a:solidFill>
              <a:schemeClr val="tx1"/>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normAutofit fontScale="90000"/>
          </a:bodyPr>
          <a:lstStyle/>
          <a:p>
            <a:br>
              <a:rPr lang="en-US" sz="3600" dirty="0"/>
            </a:br>
            <a:br>
              <a:rPr lang="en-US" sz="3600" dirty="0"/>
            </a:br>
            <a:r>
              <a:rPr lang="en-US" sz="3600" dirty="0">
                <a:latin typeface="Book Antiqua" pitchFamily="18" charset="0"/>
              </a:rPr>
              <a:t>Liabilities</a:t>
            </a:r>
            <a:br>
              <a:rPr lang="uk-UA" sz="3600" dirty="0">
                <a:latin typeface="Book Antiqua" pitchFamily="18" charset="0"/>
              </a:rPr>
            </a:br>
            <a:br>
              <a:rPr lang="uk-UA" dirty="0"/>
            </a:br>
            <a:endParaRPr lang="uk-UA" dirty="0"/>
          </a:p>
        </p:txBody>
      </p:sp>
      <p:sp>
        <p:nvSpPr>
          <p:cNvPr id="4" name="Прямоугольник 3"/>
          <p:cNvSpPr/>
          <p:nvPr/>
        </p:nvSpPr>
        <p:spPr>
          <a:xfrm>
            <a:off x="0" y="1412776"/>
            <a:ext cx="8964488" cy="2677656"/>
          </a:xfrm>
          <a:prstGeom prst="rect">
            <a:avLst/>
          </a:prstGeom>
        </p:spPr>
        <p:txBody>
          <a:bodyPr wrap="square">
            <a:spAutoFit/>
          </a:bodyPr>
          <a:lstStyle/>
          <a:p>
            <a:pPr algn="ctr"/>
            <a:r>
              <a:rPr lang="en-US" sz="2800" dirty="0">
                <a:latin typeface="Book Antiqua" pitchFamily="18" charset="0"/>
              </a:rPr>
              <a:t>Liabilities—what your business owes to others</a:t>
            </a:r>
          </a:p>
          <a:p>
            <a:pPr algn="just"/>
            <a:br>
              <a:rPr lang="en-US" sz="2800" dirty="0">
                <a:latin typeface="Book Antiqua" pitchFamily="18" charset="0"/>
              </a:rPr>
            </a:br>
            <a:r>
              <a:rPr lang="en-US" sz="2800" dirty="0">
                <a:latin typeface="Book Antiqua" pitchFamily="18" charset="0"/>
              </a:rPr>
              <a:t>	classify them as follows</a:t>
            </a:r>
          </a:p>
          <a:p>
            <a:pPr marL="628650">
              <a:buFont typeface="Wingdings" pitchFamily="2" charset="2"/>
              <a:buChar char="ü"/>
            </a:pPr>
            <a:r>
              <a:rPr lang="en-US" sz="2800" dirty="0">
                <a:latin typeface="Book Antiqua" pitchFamily="18" charset="0"/>
              </a:rPr>
              <a:t>   current (due within a year) and </a:t>
            </a:r>
          </a:p>
          <a:p>
            <a:pPr marL="628650" algn="just">
              <a:buFont typeface="Wingdings" pitchFamily="2" charset="2"/>
              <a:buChar char="ü"/>
            </a:pPr>
            <a:r>
              <a:rPr lang="en-US" sz="2800" dirty="0">
                <a:latin typeface="Book Antiqua" pitchFamily="18" charset="0"/>
              </a:rPr>
              <a:t>   long-term (the due date is more than a year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err="1">
                <a:solidFill>
                  <a:srgbClr val="4A4B4E"/>
                </a:solidFill>
                <a:latin typeface="Book Antiqua" pitchFamily="18" charset="0"/>
                <a:ea typeface="Times New Roman" pitchFamily="18" charset="0"/>
                <a:cs typeface="Arial" pitchFamily="34" charset="0"/>
              </a:rPr>
              <a:t>liabilities</a:t>
            </a:r>
            <a:endParaRPr lang="uk-UA" dirty="0"/>
          </a:p>
        </p:txBody>
      </p:sp>
      <p:sp>
        <p:nvSpPr>
          <p:cNvPr id="33793" name="Rectangle 1"/>
          <p:cNvSpPr>
            <a:spLocks noChangeArrowheads="1"/>
          </p:cNvSpPr>
          <p:nvPr/>
        </p:nvSpPr>
        <p:spPr bwMode="auto">
          <a:xfrm>
            <a:off x="467544" y="1628800"/>
            <a:ext cx="828092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C</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urrent</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liabilities</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might</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include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Accounts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payable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what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owe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suppliers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for</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items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bought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on</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credit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Wages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owe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to</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employees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for</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hours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they’ve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already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worked</a:t>
            </a:r>
            <a:endPar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Loans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that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have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to</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pay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back</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within</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year</a:t>
            </a:r>
            <a:endPar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Taxes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owed</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And</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here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are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some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(non-</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current</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long-</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term</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liabilities</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Loans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that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don’t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have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to</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pay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back</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within</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year</a:t>
            </a:r>
            <a:endPar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Bonds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your</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company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has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issued</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cstate="print"/>
          <a:srcRect/>
          <a:stretch>
            <a:fillRect/>
          </a:stretch>
        </p:blipFill>
        <p:spPr bwMode="auto">
          <a:xfrm>
            <a:off x="1855470" y="1700808"/>
            <a:ext cx="5433060" cy="4176464"/>
          </a:xfrm>
          <a:prstGeom prst="rect">
            <a:avLst/>
          </a:prstGeom>
          <a:noFill/>
          <a:ln w="9525">
            <a:solidFill>
              <a:schemeClr val="tx1"/>
            </a:solidFill>
            <a:miter lim="800000"/>
            <a:headEnd/>
            <a:tailEnd/>
          </a:ln>
        </p:spPr>
      </p:pic>
      <p:sp>
        <p:nvSpPr>
          <p:cNvPr id="4" name="Заголовок 1">
            <a:extLst>
              <a:ext uri="{FF2B5EF4-FFF2-40B4-BE49-F238E27FC236}">
                <a16:creationId xmlns:a16="http://schemas.microsoft.com/office/drawing/2014/main" id="{3D94E868-D85D-4760-B109-6437DF7072E5}"/>
              </a:ext>
            </a:extLst>
          </p:cNvPr>
          <p:cNvSpPr txBox="1">
            <a:spLocks/>
          </p:cNvSpPr>
          <p:nvPr/>
        </p:nvSpPr>
        <p:spPr>
          <a:xfrm>
            <a:off x="539552" y="40922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For example: </a:t>
            </a:r>
            <a:r>
              <a:rPr lang="uk-UA" sz="2800" dirty="0" err="1"/>
              <a:t>your</a:t>
            </a:r>
            <a:r>
              <a:rPr lang="uk-UA" sz="2800" dirty="0"/>
              <a:t> </a:t>
            </a:r>
            <a:r>
              <a:rPr lang="en-US" sz="2800" dirty="0"/>
              <a:t>pharmacy </a:t>
            </a:r>
            <a:r>
              <a:rPr lang="uk-UA" sz="2800" dirty="0" err="1"/>
              <a:t>company</a:t>
            </a:r>
            <a:r>
              <a:rPr lang="uk-UA" sz="2800" dirty="0"/>
              <a:t> </a:t>
            </a:r>
            <a:r>
              <a:rPr lang="en-US" sz="2800" dirty="0"/>
              <a:t>liabilities </a:t>
            </a:r>
            <a:r>
              <a:rPr lang="uk-UA" sz="2800" dirty="0" err="1"/>
              <a:t>are</a:t>
            </a:r>
            <a:r>
              <a:rPr lang="en-US" sz="2800" dirty="0"/>
              <a:t>:</a:t>
            </a:r>
            <a:endParaRPr lang="uk-UA"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Equity</a:t>
            </a:r>
            <a:br>
              <a:rPr lang="uk-UA" dirty="0"/>
            </a:br>
            <a:endParaRPr lang="uk-UA" dirty="0"/>
          </a:p>
        </p:txBody>
      </p:sp>
      <p:sp>
        <p:nvSpPr>
          <p:cNvPr id="37889" name="Rectangle 1"/>
          <p:cNvSpPr>
            <a:spLocks noChangeArrowheads="1"/>
          </p:cNvSpPr>
          <p:nvPr/>
        </p:nvSpPr>
        <p:spPr bwMode="auto">
          <a:xfrm>
            <a:off x="467544" y="1196752"/>
            <a:ext cx="7992888"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Equity is money currently held by your company. (This category is usually called “owner’s equity” for sole proprietorships and “stockholders’ equity” for corporations.) It shows what belongs to the business owners.</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Owners’ equity includes:</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a:p>
            <a:pPr marL="982663" marR="0" lvl="0" indent="8890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Capital (money invested into the business by the owners)</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a:p>
            <a:pPr marL="982663" marR="0" lvl="0" indent="8890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Retained earnings (all your revenue minus all your expenses since launch)</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cstate="print"/>
          <a:srcRect/>
          <a:stretch>
            <a:fillRect/>
          </a:stretch>
        </p:blipFill>
        <p:spPr bwMode="auto">
          <a:xfrm>
            <a:off x="1763688" y="1700808"/>
            <a:ext cx="5952504" cy="4105617"/>
          </a:xfrm>
          <a:prstGeom prst="rect">
            <a:avLst/>
          </a:prstGeom>
          <a:noFill/>
          <a:ln w="9525">
            <a:solidFill>
              <a:schemeClr val="tx1"/>
            </a:solidFill>
            <a:miter lim="800000"/>
            <a:headEnd/>
            <a:tailEnd/>
          </a:ln>
        </p:spPr>
      </p:pic>
      <p:sp>
        <p:nvSpPr>
          <p:cNvPr id="4" name="Заголовок 1">
            <a:extLst>
              <a:ext uri="{FF2B5EF4-FFF2-40B4-BE49-F238E27FC236}">
                <a16:creationId xmlns:a16="http://schemas.microsoft.com/office/drawing/2014/main" id="{C20B50CE-AF28-4C5D-8A17-9FF58E9AD185}"/>
              </a:ext>
            </a:extLst>
          </p:cNvPr>
          <p:cNvSpPr txBox="1">
            <a:spLocks/>
          </p:cNvSpPr>
          <p:nvPr/>
        </p:nvSpPr>
        <p:spPr>
          <a:xfrm>
            <a:off x="457200" y="26064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For example: your pharmacy company equity 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The balance sheet equation</a:t>
            </a:r>
            <a:br>
              <a:rPr lang="uk-UA" b="1" dirty="0"/>
            </a:br>
            <a:endParaRPr lang="uk-UA" dirty="0"/>
          </a:p>
        </p:txBody>
      </p:sp>
      <p:sp>
        <p:nvSpPr>
          <p:cNvPr id="39937" name="Rectangle 1"/>
          <p:cNvSpPr>
            <a:spLocks noChangeArrowheads="1"/>
          </p:cNvSpPr>
          <p:nvPr/>
        </p:nvSpPr>
        <p:spPr bwMode="auto">
          <a:xfrm>
            <a:off x="539552" y="1463546"/>
            <a:ext cx="7344816" cy="4190850"/>
          </a:xfrm>
          <a:prstGeom prst="rect">
            <a:avLst/>
          </a:prstGeom>
          <a:solidFill>
            <a:srgbClr val="FFFFFF"/>
          </a:solid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This accounting equation is the key to the balance sheet:</a:t>
            </a:r>
            <a:endParaRPr kumimoji="0" lang="en-US" sz="2400" b="1" i="0" u="none" strike="noStrike" cap="none" normalizeH="0" baseline="0" dirty="0">
              <a:ln>
                <a:noFill/>
              </a:ln>
              <a:solidFill>
                <a:srgbClr val="4F81BD"/>
              </a:solidFill>
              <a:effectLst/>
              <a:latin typeface="Book Antiqua"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Assets = Liabilities + Owner’s Equity</a:t>
            </a:r>
            <a:endParaRPr kumimoji="0" lang="en-US" sz="2400" b="1" i="0" u="sng" strike="noStrike" cap="none" normalizeH="0" baseline="0" dirty="0">
              <a:ln>
                <a:noFill/>
              </a:ln>
              <a:solidFill>
                <a:srgbClr val="4F81BD"/>
              </a:solidFill>
              <a:effectLst/>
              <a:latin typeface="Book Antiqu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Assets go on one side, liabilities plus equity go on the other. The two sides must balance—hence the name “balance sheet.”</a:t>
            </a:r>
            <a:endParaRPr kumimoji="0" lang="en-US" sz="2400" b="0" i="0" u="none" strike="noStrike" cap="none" normalizeH="0" baseline="0" dirty="0">
              <a:ln>
                <a:noFill/>
              </a:ln>
              <a:solidFill>
                <a:schemeClr val="tx1"/>
              </a:solidFill>
              <a:effectLst/>
              <a:latin typeface="Book Antiqua" pitchFamily="18"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It makes sense: you pay for your company’s assets by either borrowing money (i.e. increasing your liabilities) or getting money from the owners (equity).</a:t>
            </a:r>
            <a:endParaRPr kumimoji="0" lang="en-US" sz="2400" b="0"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pPr lvl="0"/>
            <a:br>
              <a:rPr lang="en-US" b="1" dirty="0">
                <a:solidFill>
                  <a:srgbClr val="4A4B4E"/>
                </a:solidFill>
                <a:latin typeface="Helvetica"/>
                <a:ea typeface="Times New Roman" pitchFamily="18" charset="0"/>
                <a:cs typeface="Times New Roman" pitchFamily="18" charset="0"/>
              </a:rPr>
            </a:br>
            <a:r>
              <a:rPr lang="en-US" sz="2000" b="1" dirty="0">
                <a:solidFill>
                  <a:srgbClr val="4A4B4E"/>
                </a:solidFill>
                <a:latin typeface="Helvetica"/>
                <a:ea typeface="Times New Roman" pitchFamily="18" charset="0"/>
                <a:cs typeface="Times New Roman" pitchFamily="18" charset="0"/>
              </a:rPr>
              <a:t>So, What is a balance sheet?</a:t>
            </a:r>
            <a:br>
              <a:rPr lang="en-US" sz="2000" dirty="0">
                <a:latin typeface="Arial" pitchFamily="34" charset="0"/>
                <a:cs typeface="Arial" pitchFamily="34" charset="0"/>
              </a:rPr>
            </a:br>
            <a:endParaRPr lang="en-US" sz="2000" dirty="0"/>
          </a:p>
        </p:txBody>
      </p:sp>
      <p:sp>
        <p:nvSpPr>
          <p:cNvPr id="1025" name="Rectangle 1"/>
          <p:cNvSpPr>
            <a:spLocks noChangeArrowheads="1"/>
          </p:cNvSpPr>
          <p:nvPr/>
        </p:nvSpPr>
        <p:spPr bwMode="auto">
          <a:xfrm>
            <a:off x="467544" y="1576537"/>
            <a:ext cx="806489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The balance sheet is one of the three main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2"/>
              </a:rPr>
              <a:t>financial statements</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along with the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3"/>
              </a:rPr>
              <a:t>income statement</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and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4"/>
              </a:rPr>
              <a:t>cash flow statement</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000" b="0" i="0"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 balance sheet gives a snapshot of your financials at a particular moment, incorporating every journal entry since your company launched.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It shows:</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what your business owns (assets),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5"/>
              </a:rPr>
              <a:t>what it owes (liabilities)</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and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what money is left over for the owners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6"/>
              </a:rPr>
              <a:t>(owner’s equity)</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000" b="0" i="0"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Because it summarizes a business’s finances, the balance sheet is also sometimes called the statement of financial position. </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Companies usually prepare one at the end of a reporting period, such as a month, quarter, or year.</a:t>
            </a:r>
            <a:endParaRPr kumimoji="0" lang="en-US" sz="2000" b="0" i="0" strike="noStrike" cap="none" normalizeH="0" baseline="0" dirty="0">
              <a:ln>
                <a:noFill/>
              </a:ln>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A </a:t>
            </a:r>
            <a:r>
              <a:rPr lang="uk-UA" b="1" dirty="0" err="1"/>
              <a:t>sample</a:t>
            </a:r>
            <a:r>
              <a:rPr lang="uk-UA" b="1" dirty="0"/>
              <a:t> </a:t>
            </a:r>
            <a:r>
              <a:rPr lang="uk-UA" b="1" dirty="0" err="1"/>
              <a:t>balance</a:t>
            </a:r>
            <a:r>
              <a:rPr lang="uk-UA" b="1" dirty="0"/>
              <a:t> </a:t>
            </a:r>
            <a:r>
              <a:rPr lang="uk-UA" b="1" dirty="0" err="1"/>
              <a:t>sheet</a:t>
            </a:r>
            <a:r>
              <a:rPr lang="en-US" b="1" dirty="0"/>
              <a:t>:</a:t>
            </a:r>
            <a:br>
              <a:rPr lang="uk-UA" b="1" dirty="0"/>
            </a:br>
            <a:endParaRPr lang="uk-UA" dirty="0"/>
          </a:p>
        </p:txBody>
      </p:sp>
      <p:pic>
        <p:nvPicPr>
          <p:cNvPr id="3" name="Рисунок 2"/>
          <p:cNvPicPr/>
          <p:nvPr/>
        </p:nvPicPr>
        <p:blipFill>
          <a:blip r:embed="rId2" cstate="print"/>
          <a:srcRect/>
          <a:stretch>
            <a:fillRect/>
          </a:stretch>
        </p:blipFill>
        <p:spPr bwMode="auto">
          <a:xfrm>
            <a:off x="827584" y="1026160"/>
            <a:ext cx="7560840" cy="5355168"/>
          </a:xfrm>
          <a:prstGeom prst="rect">
            <a:avLst/>
          </a:prstGeom>
          <a:noFill/>
          <a:ln w="9525">
            <a:solidFill>
              <a:schemeClr val="tx1"/>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Now what do I do with it?</a:t>
            </a:r>
            <a:br>
              <a:rPr lang="uk-UA" b="1" dirty="0"/>
            </a:br>
            <a:endParaRPr lang="uk-UA" dirty="0"/>
          </a:p>
        </p:txBody>
      </p:sp>
      <p:sp>
        <p:nvSpPr>
          <p:cNvPr id="41985" name="Rectangle 1"/>
          <p:cNvSpPr>
            <a:spLocks noChangeArrowheads="1"/>
          </p:cNvSpPr>
          <p:nvPr/>
        </p:nvSpPr>
        <p:spPr bwMode="auto">
          <a:xfrm>
            <a:off x="827584" y="1016076"/>
            <a:ext cx="7632848"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Because the balance sheet reflects every transaction since your company started, it reveals your business’s overall financial health. At a glance, you’ll know exactly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how much money you’ve put in</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or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how much debt you’ve accumulated</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Or you might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compare current assets to current liabilities </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to make sure you’re able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to meet upcoming payments</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t>
            </a:r>
            <a:endParaRPr kumimoji="0" lang="en-US" sz="2800" b="0" i="0" u="none" strike="noStrike" cap="none" normalizeH="0" baseline="0" dirty="0">
              <a:ln>
                <a:noFill/>
              </a:ln>
              <a:solidFill>
                <a:schemeClr val="tx1"/>
              </a:solidFill>
              <a:effectLst/>
              <a:latin typeface="Book Antiqu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You can also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compare your latest balance </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sheet to previous ones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to examine how your finances have changed over time</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You’ll be able to see just </a:t>
            </a:r>
            <a:r>
              <a:rPr kumimoji="0" lang="en-US" sz="28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how far you’ve come since day one.</a:t>
            </a:r>
            <a:endParaRPr kumimoji="0" lang="en-US" sz="2800" b="1"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uk-UA" b="1" dirty="0" err="1">
                <a:solidFill>
                  <a:srgbClr val="4A4B4E"/>
                </a:solidFill>
                <a:latin typeface="Helvetica" charset="0"/>
                <a:ea typeface="Times New Roman" pitchFamily="18" charset="0"/>
                <a:cs typeface="Arial" pitchFamily="34" charset="0"/>
              </a:rPr>
              <a:t>The</a:t>
            </a:r>
            <a:r>
              <a:rPr lang="uk-UA" b="1" dirty="0">
                <a:solidFill>
                  <a:srgbClr val="4A4B4E"/>
                </a:solidFill>
                <a:latin typeface="Helvetica" charset="0"/>
                <a:ea typeface="Times New Roman" pitchFamily="18" charset="0"/>
                <a:cs typeface="Arial" pitchFamily="34" charset="0"/>
              </a:rPr>
              <a:t> </a:t>
            </a:r>
            <a:r>
              <a:rPr lang="uk-UA" b="1" dirty="0" err="1">
                <a:solidFill>
                  <a:srgbClr val="4A4B4E"/>
                </a:solidFill>
                <a:latin typeface="Helvetica" charset="0"/>
                <a:ea typeface="Times New Roman" pitchFamily="18" charset="0"/>
                <a:cs typeface="Arial" pitchFamily="34" charset="0"/>
              </a:rPr>
              <a:t>purpose</a:t>
            </a:r>
            <a:r>
              <a:rPr lang="uk-UA" b="1" dirty="0">
                <a:solidFill>
                  <a:srgbClr val="4A4B4E"/>
                </a:solidFill>
                <a:latin typeface="Helvetica" charset="0"/>
                <a:ea typeface="Times New Roman" pitchFamily="18" charset="0"/>
                <a:cs typeface="Arial" pitchFamily="34" charset="0"/>
              </a:rPr>
              <a:t> </a:t>
            </a:r>
            <a:r>
              <a:rPr lang="uk-UA" b="1" dirty="0" err="1">
                <a:solidFill>
                  <a:srgbClr val="4A4B4E"/>
                </a:solidFill>
                <a:latin typeface="Helvetica" charset="0"/>
                <a:ea typeface="Times New Roman" pitchFamily="18" charset="0"/>
                <a:cs typeface="Arial" pitchFamily="34" charset="0"/>
              </a:rPr>
              <a:t>of</a:t>
            </a:r>
            <a:r>
              <a:rPr lang="uk-UA" b="1" dirty="0">
                <a:solidFill>
                  <a:srgbClr val="4A4B4E"/>
                </a:solidFill>
                <a:latin typeface="Helvetica" charset="0"/>
                <a:ea typeface="Times New Roman" pitchFamily="18" charset="0"/>
                <a:cs typeface="Arial" pitchFamily="34" charset="0"/>
              </a:rPr>
              <a:t> a </a:t>
            </a:r>
            <a:r>
              <a:rPr lang="uk-UA" b="1" dirty="0" err="1">
                <a:solidFill>
                  <a:srgbClr val="4A4B4E"/>
                </a:solidFill>
                <a:latin typeface="Helvetica" charset="0"/>
                <a:ea typeface="Times New Roman" pitchFamily="18" charset="0"/>
                <a:cs typeface="Arial" pitchFamily="34" charset="0"/>
              </a:rPr>
              <a:t>balance</a:t>
            </a:r>
            <a:r>
              <a:rPr lang="uk-UA" b="1" dirty="0">
                <a:solidFill>
                  <a:srgbClr val="4A4B4E"/>
                </a:solidFill>
                <a:latin typeface="Helvetica" charset="0"/>
                <a:ea typeface="Times New Roman" pitchFamily="18" charset="0"/>
                <a:cs typeface="Arial" pitchFamily="34" charset="0"/>
              </a:rPr>
              <a:t> </a:t>
            </a:r>
            <a:r>
              <a:rPr lang="uk-UA" b="1" dirty="0" err="1">
                <a:solidFill>
                  <a:srgbClr val="4A4B4E"/>
                </a:solidFill>
                <a:latin typeface="Helvetica" charset="0"/>
                <a:ea typeface="Times New Roman" pitchFamily="18" charset="0"/>
                <a:cs typeface="Arial" pitchFamily="34" charset="0"/>
              </a:rPr>
              <a:t>sheet</a:t>
            </a:r>
            <a:br>
              <a:rPr lang="uk-UA" b="1" dirty="0">
                <a:latin typeface="Arial" pitchFamily="34" charset="0"/>
                <a:ea typeface="Times New Roman" pitchFamily="18" charset="0"/>
                <a:cs typeface="Arial" pitchFamily="34" charset="0"/>
              </a:rPr>
            </a:br>
            <a:endParaRPr lang="uk-UA" dirty="0"/>
          </a:p>
        </p:txBody>
      </p:sp>
      <p:sp>
        <p:nvSpPr>
          <p:cNvPr id="30721" name="Rectangle 1"/>
          <p:cNvSpPr>
            <a:spLocks noChangeArrowheads="1"/>
          </p:cNvSpPr>
          <p:nvPr/>
        </p:nvSpPr>
        <p:spPr bwMode="auto">
          <a:xfrm>
            <a:off x="1" y="2080593"/>
            <a:ext cx="8748464" cy="3477875"/>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4013" marR="0" lvl="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The information in your company’s balance sheet can help you calculate key financial ratios, such as the “debt to equity” ratio, which shows the ability of a business to pay for its debts with equity (should the need arise!). </a:t>
            </a:r>
          </a:p>
          <a:p>
            <a:pPr marL="354013" marR="0" lvl="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Even more immediately applicable is the </a:t>
            </a:r>
            <a:r>
              <a:rPr kumimoji="0" lang="en-US" sz="2000" b="0" i="0" u="none" strike="noStrike" cap="none" normalizeH="0" baseline="0" dirty="0">
                <a:ln>
                  <a:noFill/>
                </a:ln>
                <a:solidFill>
                  <a:srgbClr val="098B8C"/>
                </a:solidFill>
                <a:effectLst/>
                <a:latin typeface="Book Antiqua" pitchFamily="18" charset="0"/>
                <a:ea typeface="Times New Roman" pitchFamily="18" charset="0"/>
                <a:cs typeface="Arial" pitchFamily="34" charset="0"/>
                <a:hlinkClick r:id="rId2"/>
              </a:rPr>
              <a:t>current ratio</a:t>
            </a: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current assets / current liabilities. This will tell you whether you have the ability to pay all your debts in the next 12 months.</a:t>
            </a:r>
            <a:endParaRPr kumimoji="0" lang="en-US" sz="20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354013" eaLnBrk="0" fontAlgn="base" hangingPunct="0">
              <a:spcBef>
                <a:spcPct val="0"/>
              </a:spcBef>
              <a:spcAft>
                <a:spcPct val="0"/>
              </a:spcAft>
            </a:pPr>
            <a:r>
              <a:rPr kumimoji="0" lang="en-US" sz="20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You can also compare your latest balance sheet to previous ones to examine how your finances have changed over time. </a:t>
            </a:r>
            <a:r>
              <a:rPr lang="en-US" sz="2000" dirty="0">
                <a:solidFill>
                  <a:srgbClr val="4A4B4E"/>
                </a:solidFill>
                <a:latin typeface="Book Antiqua" pitchFamily="18" charset="0"/>
                <a:ea typeface="Times New Roman" pitchFamily="18" charset="0"/>
                <a:cs typeface="Arial" pitchFamily="34" charset="0"/>
              </a:rPr>
              <a:t>You’ll be able to see just how far you’ve come since day one.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2000" b="0"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C096A0-9E42-48A8-9224-12035A6665BD}"/>
              </a:ext>
            </a:extLst>
          </p:cNvPr>
          <p:cNvSpPr>
            <a:spLocks noGrp="1"/>
          </p:cNvSpPr>
          <p:nvPr>
            <p:ph type="title"/>
          </p:nvPr>
        </p:nvSpPr>
        <p:spPr>
          <a:xfrm>
            <a:off x="457200" y="52475"/>
            <a:ext cx="8229600" cy="568213"/>
          </a:xfrm>
        </p:spPr>
        <p:txBody>
          <a:bodyPr>
            <a:normAutofit fontScale="90000"/>
          </a:bodyPr>
          <a:lstStyle/>
          <a:p>
            <a:br>
              <a:rPr lang="uk-UA" sz="3100" b="0" i="0" dirty="0">
                <a:solidFill>
                  <a:srgbClr val="333333"/>
                </a:solidFill>
                <a:effectLst/>
                <a:latin typeface="roboto" panose="02000000000000000000" pitchFamily="2" charset="0"/>
              </a:rPr>
            </a:br>
            <a:r>
              <a:rPr lang="en-US" sz="1800" b="1" i="0" dirty="0">
                <a:solidFill>
                  <a:srgbClr val="333333"/>
                </a:solidFill>
                <a:effectLst/>
                <a:latin typeface="roboto" panose="02000000000000000000" pitchFamily="2" charset="0"/>
              </a:rPr>
              <a:t>Accounting Equation for Received Cash on Account Journal Entry</a:t>
            </a:r>
            <a:br>
              <a:rPr lang="en-US" b="1" i="0" dirty="0">
                <a:solidFill>
                  <a:srgbClr val="333333"/>
                </a:solidFill>
                <a:effectLst/>
                <a:latin typeface="roboto" panose="02000000000000000000" pitchFamily="2" charset="0"/>
              </a:rPr>
            </a:br>
            <a:endParaRPr lang="ru-UA" b="1" dirty="0"/>
          </a:p>
        </p:txBody>
      </p:sp>
      <p:pic>
        <p:nvPicPr>
          <p:cNvPr id="4" name="Рисунок 3">
            <a:extLst>
              <a:ext uri="{FF2B5EF4-FFF2-40B4-BE49-F238E27FC236}">
                <a16:creationId xmlns:a16="http://schemas.microsoft.com/office/drawing/2014/main" id="{42CA7264-70EE-4686-8E33-0C5979D0B8C3}"/>
              </a:ext>
            </a:extLst>
          </p:cNvPr>
          <p:cNvPicPr>
            <a:picLocks noChangeAspect="1"/>
          </p:cNvPicPr>
          <p:nvPr/>
        </p:nvPicPr>
        <p:blipFill>
          <a:blip r:embed="rId2"/>
          <a:stretch>
            <a:fillRect/>
          </a:stretch>
        </p:blipFill>
        <p:spPr>
          <a:xfrm>
            <a:off x="158239" y="1927092"/>
            <a:ext cx="8662233" cy="3618220"/>
          </a:xfrm>
          <a:prstGeom prst="rect">
            <a:avLst/>
          </a:prstGeom>
        </p:spPr>
      </p:pic>
      <p:sp>
        <p:nvSpPr>
          <p:cNvPr id="6" name="TextBox 5">
            <a:extLst>
              <a:ext uri="{FF2B5EF4-FFF2-40B4-BE49-F238E27FC236}">
                <a16:creationId xmlns:a16="http://schemas.microsoft.com/office/drawing/2014/main" id="{7995CA8A-591A-4D8C-84F0-F00B2377330C}"/>
              </a:ext>
            </a:extLst>
          </p:cNvPr>
          <p:cNvSpPr txBox="1"/>
          <p:nvPr/>
        </p:nvSpPr>
        <p:spPr>
          <a:xfrm>
            <a:off x="446271" y="5545311"/>
            <a:ext cx="7776864" cy="1200329"/>
          </a:xfrm>
          <a:prstGeom prst="rect">
            <a:avLst/>
          </a:prstGeom>
          <a:noFill/>
        </p:spPr>
        <p:txBody>
          <a:bodyPr wrap="square">
            <a:spAutoFit/>
          </a:bodyPr>
          <a:lstStyle/>
          <a:p>
            <a:pPr algn="just"/>
            <a:r>
              <a:rPr lang="en-US" b="0" i="0" dirty="0">
                <a:solidFill>
                  <a:srgbClr val="333333"/>
                </a:solidFill>
                <a:effectLst/>
                <a:latin typeface="roboto" panose="02000000000000000000" pitchFamily="2" charset="0"/>
              </a:rPr>
              <a:t>In this case one asset cash increases as the cash is received by the business and another asset (accounts receivable) decreases representing money received from the customer to be allocated against customer invoices at a later date.</a:t>
            </a:r>
            <a:endParaRPr lang="ru-UA" dirty="0"/>
          </a:p>
        </p:txBody>
      </p:sp>
      <p:sp>
        <p:nvSpPr>
          <p:cNvPr id="8" name="TextBox 7">
            <a:extLst>
              <a:ext uri="{FF2B5EF4-FFF2-40B4-BE49-F238E27FC236}">
                <a16:creationId xmlns:a16="http://schemas.microsoft.com/office/drawing/2014/main" id="{8DA2D87A-61D3-4543-A7EE-CF47AC92DF12}"/>
              </a:ext>
            </a:extLst>
          </p:cNvPr>
          <p:cNvSpPr txBox="1"/>
          <p:nvPr/>
        </p:nvSpPr>
        <p:spPr>
          <a:xfrm>
            <a:off x="158239" y="740603"/>
            <a:ext cx="8352928" cy="1200329"/>
          </a:xfrm>
          <a:prstGeom prst="rect">
            <a:avLst/>
          </a:prstGeom>
          <a:solidFill>
            <a:schemeClr val="accent1">
              <a:lumMod val="20000"/>
              <a:lumOff val="80000"/>
            </a:schemeClr>
          </a:solidFill>
        </p:spPr>
        <p:txBody>
          <a:bodyPr wrap="square">
            <a:spAutoFit/>
          </a:bodyPr>
          <a:lstStyle/>
          <a:p>
            <a:pPr algn="ctr"/>
            <a:r>
              <a:rPr lang="en-US" b="0" i="0" dirty="0">
                <a:solidFill>
                  <a:srgbClr val="333333"/>
                </a:solidFill>
                <a:effectLst/>
                <a:latin typeface="roboto" panose="02000000000000000000" pitchFamily="2" charset="0"/>
              </a:rPr>
              <a:t>The Accounting Equation, Assets = Liabilities + Owners Equity means that the total assets of the business are always equal to the total liabilities plus the equity of the business. This is true at any time and applies to each transaction. For this transaction the Accounting equation is shown in the following table.</a:t>
            </a:r>
            <a:endParaRPr lang="ru-UA" dirty="0"/>
          </a:p>
        </p:txBody>
      </p:sp>
    </p:spTree>
    <p:extLst>
      <p:ext uri="{BB962C8B-B14F-4D97-AF65-F5344CB8AC3E}">
        <p14:creationId xmlns:p14="http://schemas.microsoft.com/office/powerpoint/2010/main" val="185717030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5463</TotalTime>
  <Words>1351</Words>
  <Application>Microsoft Office PowerPoint</Application>
  <PresentationFormat>Экран (4:3)</PresentationFormat>
  <Paragraphs>131</Paragraphs>
  <Slides>25</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25</vt:i4>
      </vt:variant>
    </vt:vector>
  </HeadingPairs>
  <TitlesOfParts>
    <vt:vector size="35" baseType="lpstr">
      <vt:lpstr>Arial</vt:lpstr>
      <vt:lpstr>Book Antiqua</vt:lpstr>
      <vt:lpstr>Bookman Old Style</vt:lpstr>
      <vt:lpstr>Calibri</vt:lpstr>
      <vt:lpstr>Georgia</vt:lpstr>
      <vt:lpstr>Helvetica</vt:lpstr>
      <vt:lpstr>roboto</vt:lpstr>
      <vt:lpstr>Times New Roman</vt:lpstr>
      <vt:lpstr>Wingdings</vt:lpstr>
      <vt:lpstr>Тема Office</vt:lpstr>
      <vt:lpstr>Odessa National Medical University Faculty of Pharmacy Department of Organization and Economics of Pharmacy with Post-diploma Specialization</vt:lpstr>
      <vt:lpstr>Презентация PowerPoint</vt:lpstr>
      <vt:lpstr>What Is Accounting? </vt:lpstr>
      <vt:lpstr>Two important types of accounting </vt:lpstr>
      <vt:lpstr>Accounting concepts </vt:lpstr>
      <vt:lpstr>Accounting records </vt:lpstr>
      <vt:lpstr>What Are Financial Statements? </vt:lpstr>
      <vt:lpstr>Who are the users of the financial statements? </vt:lpstr>
      <vt:lpstr>  Understanding Balance Sheets  </vt:lpstr>
      <vt:lpstr>What goes on a balance sheet </vt:lpstr>
      <vt:lpstr>Презентация PowerPoint</vt:lpstr>
      <vt:lpstr>Презентация PowerPoint</vt:lpstr>
      <vt:lpstr> Long-term assets (non-current assets)  </vt:lpstr>
      <vt:lpstr>For example: your pharmacy company assets are:</vt:lpstr>
      <vt:lpstr>  Liabilities  </vt:lpstr>
      <vt:lpstr>liabilities</vt:lpstr>
      <vt:lpstr>Презентация PowerPoint</vt:lpstr>
      <vt:lpstr>Equity </vt:lpstr>
      <vt:lpstr>Презентация PowerPoint</vt:lpstr>
      <vt:lpstr>The balance sheet equation </vt:lpstr>
      <vt:lpstr> So, What is a balance sheet? </vt:lpstr>
      <vt:lpstr>A sample balance sheet: </vt:lpstr>
      <vt:lpstr>Now what do I do with it? </vt:lpstr>
      <vt:lpstr>The purpose of a balance sheet </vt:lpstr>
      <vt:lpstr> Accounting Equation for Received Cash on Account Journal Entry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Oksana</dc:creator>
  <cp:lastModifiedBy>Бєляєва Оксана Іванівна</cp:lastModifiedBy>
  <cp:revision>162</cp:revision>
  <cp:lastPrinted>2016-12-07T14:05:20Z</cp:lastPrinted>
  <dcterms:created xsi:type="dcterms:W3CDTF">2016-12-07T08:54:09Z</dcterms:created>
  <dcterms:modified xsi:type="dcterms:W3CDTF">2024-02-16T07:31:28Z</dcterms:modified>
</cp:coreProperties>
</file>