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sldIdLst>
    <p:sldId id="256" r:id="rId5"/>
    <p:sldId id="257" r:id="rId6"/>
    <p:sldId id="258" r:id="rId7"/>
    <p:sldId id="259" r:id="rId8"/>
    <p:sldId id="260" r:id="rId9"/>
    <p:sldId id="261" r:id="rId10"/>
    <p:sldId id="262"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7" d="100"/>
          <a:sy n="87" d="100"/>
        </p:scale>
        <p:origin x="52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ru-RU" smtClean="0"/>
              <a:t>Образец заголовка</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1/30/2024</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ru-RU" smtClean="0"/>
              <a:t>Образец заголовка</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dirty="0"/>
              <a:t>1/30/2024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41410" y="3073397"/>
            <a:ext cx="4878391" cy="271780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72200" y="3073397"/>
            <a:ext cx="4875210" cy="271780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1/30/2024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1/30/2024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1/30/2024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ru-RU" smtClean="0"/>
              <a:t>Вставка рисунка</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ru-RU" smtClean="0"/>
              <a:t>Образец заголовка</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ru-RU" smtClean="0"/>
              <a:t>Образец заголовка</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1/30/2024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smtClean="0"/>
              <a:t>Вставка рисунка</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smtClean="0"/>
              <a:t>Вставка рисунка</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smtClean="0"/>
              <a:t>Вставка рисунка</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1/30/2024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1/30/2024</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84838" y="879231"/>
            <a:ext cx="8883161" cy="2630732"/>
          </a:xfrm>
        </p:spPr>
        <p:txBody>
          <a:bodyPr/>
          <a:lstStyle/>
          <a:p>
            <a:pPr algn="ctr"/>
            <a:r>
              <a:rPr lang="uk-UA" dirty="0">
                <a:solidFill>
                  <a:schemeClr val="accent3"/>
                </a:solidFill>
              </a:rPr>
              <a:t>«КОМУНІКАЦІЙНИЙ МЕНЕДЖМЕНТ»</a:t>
            </a:r>
          </a:p>
        </p:txBody>
      </p:sp>
      <p:sp>
        <p:nvSpPr>
          <p:cNvPr id="3" name="Подзаголовок 2"/>
          <p:cNvSpPr>
            <a:spLocks noGrp="1"/>
          </p:cNvSpPr>
          <p:nvPr>
            <p:ph type="subTitle" idx="1"/>
          </p:nvPr>
        </p:nvSpPr>
        <p:spPr>
          <a:xfrm>
            <a:off x="1876424" y="3602038"/>
            <a:ext cx="8791575" cy="2376731"/>
          </a:xfrm>
        </p:spPr>
        <p:txBody>
          <a:bodyPr/>
          <a:lstStyle/>
          <a:p>
            <a:pPr algn="ctr"/>
            <a:r>
              <a:rPr lang="ru-RU" dirty="0" err="1">
                <a:solidFill>
                  <a:schemeClr val="accent3"/>
                </a:solidFill>
              </a:rPr>
              <a:t>Лекція</a:t>
            </a:r>
            <a:r>
              <a:rPr lang="ru-RU" dirty="0">
                <a:solidFill>
                  <a:schemeClr val="accent3"/>
                </a:solidFill>
              </a:rPr>
              <a:t> № 2</a:t>
            </a:r>
          </a:p>
          <a:p>
            <a:pPr algn="ctr"/>
            <a:r>
              <a:rPr lang="ru-RU" dirty="0">
                <a:solidFill>
                  <a:schemeClr val="accent3"/>
                </a:solidFill>
              </a:rPr>
              <a:t>Тема: </a:t>
            </a:r>
            <a:r>
              <a:rPr lang="ru-RU" dirty="0" err="1">
                <a:solidFill>
                  <a:schemeClr val="accent3"/>
                </a:solidFill>
              </a:rPr>
              <a:t>Основні</a:t>
            </a:r>
            <a:r>
              <a:rPr lang="ru-RU" dirty="0">
                <a:solidFill>
                  <a:schemeClr val="accent3"/>
                </a:solidFill>
              </a:rPr>
              <a:t> </a:t>
            </a:r>
            <a:r>
              <a:rPr lang="ru-RU" dirty="0" err="1">
                <a:solidFill>
                  <a:schemeClr val="accent3"/>
                </a:solidFill>
              </a:rPr>
              <a:t>риси</a:t>
            </a:r>
            <a:r>
              <a:rPr lang="ru-RU" dirty="0">
                <a:solidFill>
                  <a:schemeClr val="accent3"/>
                </a:solidFill>
              </a:rPr>
              <a:t> </a:t>
            </a:r>
            <a:r>
              <a:rPr lang="ru-RU" dirty="0" err="1">
                <a:solidFill>
                  <a:schemeClr val="accent3"/>
                </a:solidFill>
              </a:rPr>
              <a:t>визначення</a:t>
            </a:r>
            <a:r>
              <a:rPr lang="ru-RU" dirty="0">
                <a:solidFill>
                  <a:schemeClr val="accent3"/>
                </a:solidFill>
              </a:rPr>
              <a:t> </a:t>
            </a:r>
            <a:r>
              <a:rPr lang="ru-RU" dirty="0" err="1" smtClean="0">
                <a:solidFill>
                  <a:schemeClr val="accent3"/>
                </a:solidFill>
              </a:rPr>
              <a:t>комунікації</a:t>
            </a:r>
            <a:endParaRPr lang="ru-RU" dirty="0" smtClean="0">
              <a:solidFill>
                <a:schemeClr val="accent3"/>
              </a:solidFill>
            </a:endParaRPr>
          </a:p>
          <a:p>
            <a:pPr algn="ctr"/>
            <a:r>
              <a:rPr lang="ru-RU" dirty="0" smtClean="0">
                <a:solidFill>
                  <a:schemeClr val="accent3"/>
                </a:solidFill>
              </a:rPr>
              <a:t>Лектор: </a:t>
            </a:r>
            <a:r>
              <a:rPr lang="ru-RU" dirty="0" err="1" smtClean="0">
                <a:solidFill>
                  <a:schemeClr val="accent3"/>
                </a:solidFill>
              </a:rPr>
              <a:t>к.політ.н</a:t>
            </a:r>
            <a:r>
              <a:rPr lang="ru-RU" dirty="0" smtClean="0">
                <a:solidFill>
                  <a:schemeClr val="accent3"/>
                </a:solidFill>
              </a:rPr>
              <a:t>., доцент Микола Кулачинський</a:t>
            </a:r>
          </a:p>
          <a:p>
            <a:pPr algn="ctr"/>
            <a:endParaRPr lang="ru-RU" dirty="0"/>
          </a:p>
          <a:p>
            <a:endParaRPr lang="uk-UA" dirty="0"/>
          </a:p>
        </p:txBody>
      </p:sp>
    </p:spTree>
    <p:extLst>
      <p:ext uri="{BB962C8B-B14F-4D97-AF65-F5344CB8AC3E}">
        <p14:creationId xmlns:p14="http://schemas.microsoft.com/office/powerpoint/2010/main" val="29623665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0" y="2551837"/>
            <a:ext cx="6096000" cy="1754326"/>
          </a:xfrm>
          <a:prstGeom prst="rect">
            <a:avLst/>
          </a:prstGeom>
        </p:spPr>
        <p:txBody>
          <a:bodyPr>
            <a:spAutoFit/>
          </a:bodyPr>
          <a:lstStyle/>
          <a:p>
            <a:pPr algn="ctr"/>
            <a:r>
              <a:rPr lang="uk-UA" dirty="0">
                <a:solidFill>
                  <a:schemeClr val="bg1"/>
                </a:solidFill>
              </a:rPr>
              <a:t>План</a:t>
            </a:r>
          </a:p>
          <a:p>
            <a:r>
              <a:rPr lang="uk-UA" dirty="0">
                <a:solidFill>
                  <a:schemeClr val="bg1"/>
                </a:solidFill>
              </a:rPr>
              <a:t>1.	Комунікація як сфера знання і наукових інтересів. </a:t>
            </a:r>
          </a:p>
          <a:p>
            <a:r>
              <a:rPr lang="uk-UA" dirty="0">
                <a:solidFill>
                  <a:schemeClr val="bg1"/>
                </a:solidFill>
              </a:rPr>
              <a:t>2.	</a:t>
            </a:r>
            <a:r>
              <a:rPr lang="uk-UA" dirty="0" err="1">
                <a:solidFill>
                  <a:schemeClr val="bg1"/>
                </a:solidFill>
              </a:rPr>
              <a:t>Комунікаційнии</a:t>
            </a:r>
            <a:r>
              <a:rPr lang="uk-UA" dirty="0">
                <a:solidFill>
                  <a:schemeClr val="bg1"/>
                </a:solidFill>
              </a:rPr>
              <a:t>̆ процес та </a:t>
            </a:r>
            <a:r>
              <a:rPr lang="uk-UA" dirty="0" err="1">
                <a:solidFill>
                  <a:schemeClr val="bg1"/>
                </a:solidFill>
              </a:rPr>
              <a:t>його</a:t>
            </a:r>
            <a:r>
              <a:rPr lang="uk-UA" dirty="0">
                <a:solidFill>
                  <a:schemeClr val="bg1"/>
                </a:solidFill>
              </a:rPr>
              <a:t> складові </a:t>
            </a:r>
          </a:p>
          <a:p>
            <a:r>
              <a:rPr lang="uk-UA" dirty="0">
                <a:solidFill>
                  <a:schemeClr val="bg1"/>
                </a:solidFill>
              </a:rPr>
              <a:t>3.	</a:t>
            </a:r>
            <a:r>
              <a:rPr lang="uk-UA" dirty="0" err="1">
                <a:solidFill>
                  <a:schemeClr val="bg1"/>
                </a:solidFill>
              </a:rPr>
              <a:t>Комунікаційнии</a:t>
            </a:r>
            <a:r>
              <a:rPr lang="uk-UA" dirty="0">
                <a:solidFill>
                  <a:schemeClr val="bg1"/>
                </a:solidFill>
              </a:rPr>
              <a:t>̆ акт як функціональна одиниця </a:t>
            </a:r>
            <a:r>
              <a:rPr lang="uk-UA" dirty="0" err="1">
                <a:solidFill>
                  <a:schemeClr val="bg1"/>
                </a:solidFill>
              </a:rPr>
              <a:t>комунікаційного</a:t>
            </a:r>
            <a:r>
              <a:rPr lang="uk-UA" dirty="0">
                <a:solidFill>
                  <a:schemeClr val="bg1"/>
                </a:solidFill>
              </a:rPr>
              <a:t> процесу </a:t>
            </a:r>
          </a:p>
          <a:p>
            <a:r>
              <a:rPr lang="uk-UA" dirty="0">
                <a:solidFill>
                  <a:schemeClr val="bg1"/>
                </a:solidFill>
              </a:rPr>
              <a:t>4.	Моделі комунікації̈ </a:t>
            </a:r>
          </a:p>
        </p:txBody>
      </p:sp>
    </p:spTree>
    <p:extLst>
      <p:ext uri="{BB962C8B-B14F-4D97-AF65-F5344CB8AC3E}">
        <p14:creationId xmlns:p14="http://schemas.microsoft.com/office/powerpoint/2010/main" val="4185641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36531" y="1028343"/>
            <a:ext cx="8809891" cy="4801314"/>
          </a:xfrm>
          <a:prstGeom prst="rect">
            <a:avLst/>
          </a:prstGeom>
        </p:spPr>
        <p:txBody>
          <a:bodyPr wrap="square">
            <a:spAutoFit/>
          </a:bodyPr>
          <a:lstStyle/>
          <a:p>
            <a:pPr algn="ctr"/>
            <a:r>
              <a:rPr lang="uk-UA" b="1" dirty="0">
                <a:solidFill>
                  <a:schemeClr val="bg1"/>
                </a:solidFill>
              </a:rPr>
              <a:t>Комунікація як сфера знання і наукових інтересів. </a:t>
            </a:r>
          </a:p>
          <a:p>
            <a:pPr algn="just"/>
            <a:r>
              <a:rPr lang="uk-UA" dirty="0">
                <a:solidFill>
                  <a:schemeClr val="bg1"/>
                </a:solidFill>
              </a:rPr>
              <a:t>Комунікація — обмін значеннями або інформацією між індивідами (від джерела (адресанта) до одержувача (адресата)) засобами спільної системи символів або коду.</a:t>
            </a:r>
          </a:p>
          <a:p>
            <a:pPr algn="just"/>
            <a:r>
              <a:rPr lang="uk-UA" dirty="0">
                <a:solidFill>
                  <a:schemeClr val="bg1"/>
                </a:solidFill>
              </a:rPr>
              <a:t>Код охоплює сукупність сигналів, що передають, як правило, одним засобом або каналом.</a:t>
            </a:r>
          </a:p>
          <a:p>
            <a:pPr algn="just"/>
            <a:r>
              <a:rPr lang="uk-UA" dirty="0">
                <a:solidFill>
                  <a:schemeClr val="bg1"/>
                </a:solidFill>
              </a:rPr>
              <a:t>Основним засобом комунікації є мова (вербальна, словесна), яка забезпечує обмін інформацією між індивідами, індивідом та суспільством, групами індивідів, навіть </a:t>
            </a:r>
            <a:r>
              <a:rPr lang="uk-UA" dirty="0" err="1">
                <a:solidFill>
                  <a:schemeClr val="bg1"/>
                </a:solidFill>
              </a:rPr>
              <a:t>автокомунікацію</a:t>
            </a:r>
            <a:r>
              <a:rPr lang="uk-UA" dirty="0">
                <a:solidFill>
                  <a:schemeClr val="bg1"/>
                </a:solidFill>
              </a:rPr>
              <a:t> — комунікацію людини із собою. Відтак комунікація може бути </a:t>
            </a:r>
            <a:r>
              <a:rPr lang="uk-UA" dirty="0" err="1">
                <a:solidFill>
                  <a:schemeClr val="bg1"/>
                </a:solidFill>
              </a:rPr>
              <a:t>мовною</a:t>
            </a:r>
            <a:r>
              <a:rPr lang="uk-UA" dirty="0">
                <a:solidFill>
                  <a:schemeClr val="bg1"/>
                </a:solidFill>
              </a:rPr>
              <a:t> (вербальною, словесною).</a:t>
            </a:r>
          </a:p>
          <a:p>
            <a:pPr algn="just"/>
            <a:r>
              <a:rPr lang="uk-UA" dirty="0" err="1">
                <a:solidFill>
                  <a:schemeClr val="bg1"/>
                </a:solidFill>
              </a:rPr>
              <a:t>Мовна</a:t>
            </a:r>
            <a:r>
              <a:rPr lang="uk-UA" dirty="0">
                <a:solidFill>
                  <a:schemeClr val="bg1"/>
                </a:solidFill>
              </a:rPr>
              <a:t> (вербальна, словесна) комунікація — створення, обмін та інтерпретація повідомлень </a:t>
            </a:r>
            <a:r>
              <a:rPr lang="uk-UA" dirty="0" err="1">
                <a:solidFill>
                  <a:schemeClr val="bg1"/>
                </a:solidFill>
              </a:rPr>
              <a:t>комунікантами</a:t>
            </a:r>
            <a:r>
              <a:rPr lang="uk-UA" dirty="0">
                <a:solidFill>
                  <a:schemeClr val="bg1"/>
                </a:solidFill>
              </a:rPr>
              <a:t> за допомогою мови як коду та позамовних кодів із метою досягнення змін у поведінці чи свідомості адресата, необхідних для спільної діяльності</a:t>
            </a:r>
            <a:r>
              <a:rPr lang="uk-UA" dirty="0" smtClean="0">
                <a:solidFill>
                  <a:schemeClr val="bg1"/>
                </a:solidFill>
              </a:rPr>
              <a:t>.</a:t>
            </a:r>
          </a:p>
          <a:p>
            <a:pPr algn="just"/>
            <a:r>
              <a:rPr lang="uk-UA" dirty="0">
                <a:solidFill>
                  <a:schemeClr val="bg1"/>
                </a:solidFill>
              </a:rPr>
              <a:t>Вербальний та невербальний компоненти — невід’ємні складові процесу комунікації, причому в процесі усної комунікації між співрозмовниками віч-на-віч вербальна (словесна) частина виражає лише 35% змісту повідомлення, 65% кодують невербальні засоби.</a:t>
            </a:r>
          </a:p>
        </p:txBody>
      </p:sp>
    </p:spTree>
    <p:extLst>
      <p:ext uri="{BB962C8B-B14F-4D97-AF65-F5344CB8AC3E}">
        <p14:creationId xmlns:p14="http://schemas.microsoft.com/office/powerpoint/2010/main" val="2201432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0" y="751344"/>
            <a:ext cx="6096000" cy="5355312"/>
          </a:xfrm>
          <a:prstGeom prst="rect">
            <a:avLst/>
          </a:prstGeom>
        </p:spPr>
        <p:txBody>
          <a:bodyPr>
            <a:spAutoFit/>
          </a:bodyPr>
          <a:lstStyle/>
          <a:p>
            <a:pPr algn="ctr"/>
            <a:r>
              <a:rPr lang="uk-UA" b="1" dirty="0" err="1">
                <a:solidFill>
                  <a:schemeClr val="bg1"/>
                </a:solidFill>
              </a:rPr>
              <a:t>Комунікаційнии</a:t>
            </a:r>
            <a:r>
              <a:rPr lang="uk-UA" b="1" dirty="0">
                <a:solidFill>
                  <a:schemeClr val="bg1"/>
                </a:solidFill>
              </a:rPr>
              <a:t>̆ процес та його складові</a:t>
            </a:r>
          </a:p>
          <a:p>
            <a:pPr algn="just"/>
            <a:r>
              <a:rPr lang="uk-UA" dirty="0">
                <a:solidFill>
                  <a:schemeClr val="bg1"/>
                </a:solidFill>
              </a:rPr>
              <a:t>Комунікаційний процес — форма об’єктивації вербальної комунікації, за якої </a:t>
            </a:r>
            <a:r>
              <a:rPr lang="uk-UA" dirty="0" err="1">
                <a:solidFill>
                  <a:schemeClr val="bg1"/>
                </a:solidFill>
              </a:rPr>
              <a:t>комуніканти</a:t>
            </a:r>
            <a:r>
              <a:rPr lang="uk-UA" dirty="0">
                <a:solidFill>
                  <a:schemeClr val="bg1"/>
                </a:solidFill>
              </a:rPr>
              <a:t> вступають у вербальний контакт засобами </a:t>
            </a:r>
            <a:r>
              <a:rPr lang="uk-UA" dirty="0" err="1">
                <a:solidFill>
                  <a:schemeClr val="bg1"/>
                </a:solidFill>
              </a:rPr>
              <a:t>мовного</a:t>
            </a:r>
            <a:r>
              <a:rPr lang="uk-UA" dirty="0">
                <a:solidFill>
                  <a:schemeClr val="bg1"/>
                </a:solidFill>
              </a:rPr>
              <a:t> та позамовних кодів з приводу референта (об’єкта, про який ідеться), продукуючи та інтерпретуючи повідомлення (дискурс) згідно з комунікативними намірами (інтенціями) та з урахуванням контексту, використовуючи певні комунікативні ресурси (стратегії і тактики) для досягнення комунікативних цілей.</a:t>
            </a:r>
          </a:p>
          <a:p>
            <a:pPr algn="just"/>
            <a:r>
              <a:rPr lang="uk-UA" dirty="0">
                <a:solidFill>
                  <a:schemeClr val="bg1"/>
                </a:solidFill>
              </a:rPr>
              <a:t>Комунікаційний процес як складний соціолінгвістичний комплекс утворюють:</a:t>
            </a:r>
          </a:p>
          <a:p>
            <a:pPr algn="just"/>
            <a:r>
              <a:rPr lang="uk-UA" dirty="0">
                <a:solidFill>
                  <a:schemeClr val="bg1"/>
                </a:solidFill>
              </a:rPr>
              <a:t>1. </a:t>
            </a:r>
            <a:r>
              <a:rPr lang="uk-UA" dirty="0" err="1">
                <a:solidFill>
                  <a:schemeClr val="bg1"/>
                </a:solidFill>
              </a:rPr>
              <a:t>комуніканти</a:t>
            </a:r>
            <a:r>
              <a:rPr lang="uk-UA" dirty="0">
                <a:solidFill>
                  <a:schemeClr val="bg1"/>
                </a:solidFill>
              </a:rPr>
              <a:t>;</a:t>
            </a:r>
          </a:p>
          <a:p>
            <a:pPr algn="just"/>
            <a:r>
              <a:rPr lang="uk-UA" dirty="0">
                <a:solidFill>
                  <a:schemeClr val="bg1"/>
                </a:solidFill>
              </a:rPr>
              <a:t>2. вербальний контакт;</a:t>
            </a:r>
          </a:p>
          <a:p>
            <a:pPr algn="just"/>
            <a:r>
              <a:rPr lang="uk-UA" dirty="0">
                <a:solidFill>
                  <a:schemeClr val="bg1"/>
                </a:solidFill>
              </a:rPr>
              <a:t>3. вербальний (</a:t>
            </a:r>
            <a:r>
              <a:rPr lang="uk-UA" dirty="0" err="1">
                <a:solidFill>
                  <a:schemeClr val="bg1"/>
                </a:solidFill>
              </a:rPr>
              <a:t>мовний</a:t>
            </a:r>
            <a:r>
              <a:rPr lang="uk-UA" dirty="0">
                <a:solidFill>
                  <a:schemeClr val="bg1"/>
                </a:solidFill>
              </a:rPr>
              <a:t>) код, організований у формі повідомлення (дискурсу) з урахуванням контексту;</a:t>
            </a:r>
          </a:p>
          <a:p>
            <a:pPr algn="just"/>
            <a:r>
              <a:rPr lang="uk-UA" dirty="0">
                <a:solidFill>
                  <a:schemeClr val="bg1"/>
                </a:solidFill>
              </a:rPr>
              <a:t>4. комунікативні ресурси (комунікативні стратегії й тактики);</a:t>
            </a:r>
          </a:p>
          <a:p>
            <a:pPr algn="just"/>
            <a:r>
              <a:rPr lang="uk-UA" dirty="0">
                <a:solidFill>
                  <a:schemeClr val="bg1"/>
                </a:solidFill>
              </a:rPr>
              <a:t>5. невербальні (позамовні) коди.</a:t>
            </a:r>
          </a:p>
          <a:p>
            <a:pPr algn="just"/>
            <a:r>
              <a:rPr lang="uk-UA" dirty="0" err="1">
                <a:solidFill>
                  <a:schemeClr val="bg1"/>
                </a:solidFill>
              </a:rPr>
              <a:t>Комуніканти</a:t>
            </a:r>
            <a:r>
              <a:rPr lang="uk-UA" dirty="0">
                <a:solidFill>
                  <a:schemeClr val="bg1"/>
                </a:solidFill>
              </a:rPr>
              <a:t> — особи, які беруть участь у комунікації.</a:t>
            </a:r>
          </a:p>
        </p:txBody>
      </p:sp>
    </p:spTree>
    <p:extLst>
      <p:ext uri="{BB962C8B-B14F-4D97-AF65-F5344CB8AC3E}">
        <p14:creationId xmlns:p14="http://schemas.microsoft.com/office/powerpoint/2010/main" val="5122456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50731" y="2274838"/>
            <a:ext cx="9187961" cy="4247317"/>
          </a:xfrm>
          <a:prstGeom prst="rect">
            <a:avLst/>
          </a:prstGeom>
        </p:spPr>
        <p:txBody>
          <a:bodyPr wrap="square">
            <a:spAutoFit/>
          </a:bodyPr>
          <a:lstStyle/>
          <a:p>
            <a:pPr algn="just"/>
            <a:r>
              <a:rPr lang="uk-UA" dirty="0">
                <a:solidFill>
                  <a:schemeClr val="bg1"/>
                </a:solidFill>
              </a:rPr>
              <a:t>Вербальний контакт — фрагмент комунікативного процесу, обмежений початком та кінцем вербальної взаємодії двох або більше </a:t>
            </a:r>
            <a:r>
              <a:rPr lang="uk-UA" dirty="0" err="1">
                <a:solidFill>
                  <a:schemeClr val="bg1"/>
                </a:solidFill>
              </a:rPr>
              <a:t>комунікантів</a:t>
            </a:r>
            <a:r>
              <a:rPr lang="uk-UA" dirty="0">
                <a:solidFill>
                  <a:schemeClr val="bg1"/>
                </a:solidFill>
              </a:rPr>
              <a:t> на перетині осей часу й місця (у певний час, у певному місці), у процесі якого вони організовують обмін комунікативними діями, спрямований на досягнення комунікативної мети, який зазвичай відбувається згідно з принципами та правилами комунікативного кодексу певної </a:t>
            </a:r>
            <a:r>
              <a:rPr lang="uk-UA" dirty="0" err="1">
                <a:solidFill>
                  <a:schemeClr val="bg1"/>
                </a:solidFill>
              </a:rPr>
              <a:t>лінгвокультури</a:t>
            </a:r>
            <a:r>
              <a:rPr lang="uk-UA" dirty="0" smtClean="0">
                <a:solidFill>
                  <a:schemeClr val="bg1"/>
                </a:solidFill>
              </a:rPr>
              <a:t>.</a:t>
            </a:r>
          </a:p>
          <a:p>
            <a:pPr algn="just"/>
            <a:r>
              <a:rPr lang="uk-UA" dirty="0">
                <a:solidFill>
                  <a:schemeClr val="bg1"/>
                </a:solidFill>
              </a:rPr>
              <a:t>Вербальний канал будується на лексично виокремлених одиницях, які відповідають реаліям об’єктивного світу. Це створює багато одиниць лексикону, з яких складається нескінченна кількість повідомлень. Візуальний канал не має елементарних одиниць, що робить більш універсальним процес сприйняття інформації, яку передають цим каналом. Він не потребує попереднього знання списку одиниць для розуміння повідомлення. Завдяки цьому візуальне повідомлення вмішує більшу кількість інформаційних прочитань, унаслідок чого, телебачення — значно багатший канал на повідомлення, оскільки воно може видати й інформацію, яку мовець не мав бажання передавати. Особливо це проявляється під час прямого ефіру.</a:t>
            </a:r>
          </a:p>
        </p:txBody>
      </p:sp>
    </p:spTree>
    <p:extLst>
      <p:ext uri="{BB962C8B-B14F-4D97-AF65-F5344CB8AC3E}">
        <p14:creationId xmlns:p14="http://schemas.microsoft.com/office/powerpoint/2010/main" val="2127365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10054" y="703110"/>
            <a:ext cx="9179169" cy="3970318"/>
          </a:xfrm>
          <a:prstGeom prst="rect">
            <a:avLst/>
          </a:prstGeom>
        </p:spPr>
        <p:txBody>
          <a:bodyPr wrap="square">
            <a:spAutoFit/>
          </a:bodyPr>
          <a:lstStyle/>
          <a:p>
            <a:pPr algn="ctr"/>
            <a:r>
              <a:rPr lang="uk-UA" b="1" dirty="0" err="1">
                <a:solidFill>
                  <a:schemeClr val="bg1"/>
                </a:solidFill>
              </a:rPr>
              <a:t>Комунікаційнии</a:t>
            </a:r>
            <a:r>
              <a:rPr lang="uk-UA" b="1" dirty="0">
                <a:solidFill>
                  <a:schemeClr val="bg1"/>
                </a:solidFill>
              </a:rPr>
              <a:t>̆ акт як функціональна одиниця </a:t>
            </a:r>
            <a:r>
              <a:rPr lang="uk-UA" b="1" dirty="0" err="1">
                <a:solidFill>
                  <a:schemeClr val="bg1"/>
                </a:solidFill>
              </a:rPr>
              <a:t>комунікаційного</a:t>
            </a:r>
            <a:r>
              <a:rPr lang="uk-UA" b="1" dirty="0">
                <a:solidFill>
                  <a:schemeClr val="bg1"/>
                </a:solidFill>
              </a:rPr>
              <a:t> процесу.</a:t>
            </a:r>
          </a:p>
          <a:p>
            <a:pPr algn="just"/>
            <a:r>
              <a:rPr lang="uk-UA" dirty="0">
                <a:solidFill>
                  <a:schemeClr val="bg1"/>
                </a:solidFill>
              </a:rPr>
              <a:t>Комунікаційний акт — концептуально та структурно організований обмін комунікативною діяльністю мовцями в межах вербального контакту, в якій предметно-знаковим носієм є дискурс, що опирається на певну ситуацію.</a:t>
            </a:r>
          </a:p>
          <a:p>
            <a:pPr algn="just"/>
            <a:r>
              <a:rPr lang="uk-UA" dirty="0">
                <a:solidFill>
                  <a:schemeClr val="bg1"/>
                </a:solidFill>
              </a:rPr>
              <a:t>Комунікаційний акт охоплює такі складники:</a:t>
            </a:r>
          </a:p>
          <a:p>
            <a:pPr algn="just"/>
            <a:r>
              <a:rPr lang="uk-UA" dirty="0">
                <a:solidFill>
                  <a:schemeClr val="bg1"/>
                </a:solidFill>
              </a:rPr>
              <a:t>1) кількість </a:t>
            </a:r>
            <a:r>
              <a:rPr lang="uk-UA" dirty="0" err="1">
                <a:solidFill>
                  <a:schemeClr val="bg1"/>
                </a:solidFill>
              </a:rPr>
              <a:t>комунікантів</a:t>
            </a:r>
            <a:r>
              <a:rPr lang="uk-UA" dirty="0">
                <a:solidFill>
                  <a:schemeClr val="bg1"/>
                </a:solidFill>
              </a:rPr>
              <a:t>. Мінімальна кількість </a:t>
            </a:r>
            <a:r>
              <a:rPr lang="uk-UA" dirty="0" err="1">
                <a:solidFill>
                  <a:schemeClr val="bg1"/>
                </a:solidFill>
              </a:rPr>
              <a:t>комунікантів</a:t>
            </a:r>
            <a:r>
              <a:rPr lang="uk-UA" dirty="0">
                <a:solidFill>
                  <a:schemeClr val="bg1"/>
                </a:solidFill>
              </a:rPr>
              <a:t> — двоє, у цьому випадку формою їхньої вербальної взаємодії буде діалог , якщо їх більше ніж двоє — </a:t>
            </a:r>
            <a:r>
              <a:rPr lang="uk-UA" dirty="0" err="1">
                <a:solidFill>
                  <a:schemeClr val="bg1"/>
                </a:solidFill>
              </a:rPr>
              <a:t>полілог</a:t>
            </a:r>
            <a:r>
              <a:rPr lang="uk-UA" dirty="0">
                <a:solidFill>
                  <a:schemeClr val="bg1"/>
                </a:solidFill>
              </a:rPr>
              <a:t> ;</a:t>
            </a:r>
          </a:p>
          <a:p>
            <a:pPr algn="just"/>
            <a:r>
              <a:rPr lang="uk-UA" dirty="0">
                <a:solidFill>
                  <a:schemeClr val="bg1"/>
                </a:solidFill>
              </a:rPr>
              <a:t>2)</a:t>
            </a:r>
            <a:r>
              <a:rPr lang="uk-UA" dirty="0" err="1">
                <a:solidFill>
                  <a:schemeClr val="bg1"/>
                </a:solidFill>
              </a:rPr>
              <a:t>хронотоп</a:t>
            </a:r>
            <a:r>
              <a:rPr lang="uk-UA" dirty="0">
                <a:solidFill>
                  <a:schemeClr val="bg1"/>
                </a:solidFill>
              </a:rPr>
              <a:t> (</a:t>
            </a:r>
            <a:r>
              <a:rPr lang="uk-UA" dirty="0" err="1">
                <a:solidFill>
                  <a:schemeClr val="bg1"/>
                </a:solidFill>
              </a:rPr>
              <a:t>часопростір</a:t>
            </a:r>
            <a:r>
              <a:rPr lang="uk-UA" dirty="0">
                <a:solidFill>
                  <a:schemeClr val="bg1"/>
                </a:solidFill>
              </a:rPr>
              <a:t>), тобто єдність часових та просторових параметрів, те, що відбувається на перетині осей часу й місця (в певний час у певному місці</a:t>
            </a:r>
            <a:r>
              <a:rPr lang="uk-UA" dirty="0" smtClean="0">
                <a:solidFill>
                  <a:schemeClr val="bg1"/>
                </a:solidFill>
              </a:rPr>
              <a:t>).</a:t>
            </a:r>
          </a:p>
          <a:p>
            <a:pPr algn="just"/>
            <a:r>
              <a:rPr lang="uk-UA" dirty="0">
                <a:solidFill>
                  <a:schemeClr val="bg1"/>
                </a:solidFill>
              </a:rPr>
              <a:t>3) соціальні відносини </a:t>
            </a:r>
            <a:r>
              <a:rPr lang="uk-UA" dirty="0" err="1">
                <a:solidFill>
                  <a:schemeClr val="bg1"/>
                </a:solidFill>
              </a:rPr>
              <a:t>комунікантів</a:t>
            </a:r>
            <a:r>
              <a:rPr lang="uk-UA" dirty="0" smtClean="0">
                <a:solidFill>
                  <a:schemeClr val="bg1"/>
                </a:solidFill>
              </a:rPr>
              <a:t>.</a:t>
            </a:r>
          </a:p>
          <a:p>
            <a:pPr algn="just"/>
            <a:r>
              <a:rPr lang="uk-UA" dirty="0">
                <a:solidFill>
                  <a:schemeClr val="bg1"/>
                </a:solidFill>
              </a:rPr>
              <a:t>4) ступінь підготовленості </a:t>
            </a:r>
            <a:r>
              <a:rPr lang="uk-UA" dirty="0" err="1">
                <a:solidFill>
                  <a:schemeClr val="bg1"/>
                </a:solidFill>
              </a:rPr>
              <a:t>комунікантів</a:t>
            </a:r>
            <a:r>
              <a:rPr lang="uk-UA" dirty="0">
                <a:solidFill>
                  <a:schemeClr val="bg1"/>
                </a:solidFill>
              </a:rPr>
              <a:t>. </a:t>
            </a:r>
            <a:endParaRPr lang="uk-UA" dirty="0" smtClean="0">
              <a:solidFill>
                <a:schemeClr val="bg1"/>
              </a:solidFill>
            </a:endParaRPr>
          </a:p>
          <a:p>
            <a:pPr algn="just"/>
            <a:r>
              <a:rPr lang="uk-UA" dirty="0">
                <a:solidFill>
                  <a:schemeClr val="bg1"/>
                </a:solidFill>
              </a:rPr>
              <a:t>5) ступінь формальності у взаємодії </a:t>
            </a:r>
            <a:r>
              <a:rPr lang="uk-UA" dirty="0" err="1">
                <a:solidFill>
                  <a:schemeClr val="bg1"/>
                </a:solidFill>
              </a:rPr>
              <a:t>комунікантів</a:t>
            </a:r>
            <a:r>
              <a:rPr lang="uk-UA" dirty="0">
                <a:solidFill>
                  <a:schemeClr val="bg1"/>
                </a:solidFill>
              </a:rPr>
              <a:t> визначає їхнє спілкування як офіційну </a:t>
            </a:r>
            <a:r>
              <a:rPr lang="uk-UA" dirty="0" err="1">
                <a:solidFill>
                  <a:schemeClr val="bg1"/>
                </a:solidFill>
              </a:rPr>
              <a:t>інтеракцію</a:t>
            </a:r>
            <a:r>
              <a:rPr lang="uk-UA" dirty="0">
                <a:solidFill>
                  <a:schemeClr val="bg1"/>
                </a:solidFill>
              </a:rPr>
              <a:t> (якщо взаємодія між </a:t>
            </a:r>
            <a:r>
              <a:rPr lang="uk-UA" dirty="0" err="1">
                <a:solidFill>
                  <a:schemeClr val="bg1"/>
                </a:solidFill>
              </a:rPr>
              <a:t>комунікантами</a:t>
            </a:r>
            <a:r>
              <a:rPr lang="uk-UA" dirty="0">
                <a:solidFill>
                  <a:schemeClr val="bg1"/>
                </a:solidFill>
              </a:rPr>
              <a:t> має формальний характер) або </a:t>
            </a:r>
            <a:r>
              <a:rPr lang="uk-UA" dirty="0" err="1">
                <a:solidFill>
                  <a:schemeClr val="bg1"/>
                </a:solidFill>
              </a:rPr>
              <a:t>конверсацію</a:t>
            </a:r>
            <a:r>
              <a:rPr lang="uk-UA" dirty="0">
                <a:solidFill>
                  <a:schemeClr val="bg1"/>
                </a:solidFill>
              </a:rPr>
              <a:t> (у разі міжособистісного неформального спілкування</a:t>
            </a:r>
            <a:r>
              <a:rPr lang="uk-UA" dirty="0" smtClean="0">
                <a:solidFill>
                  <a:schemeClr val="bg1"/>
                </a:solidFill>
              </a:rPr>
              <a:t>).</a:t>
            </a:r>
            <a:endParaRPr lang="uk-UA" dirty="0">
              <a:solidFill>
                <a:schemeClr val="bg1"/>
              </a:solidFill>
            </a:endParaRPr>
          </a:p>
        </p:txBody>
      </p:sp>
    </p:spTree>
    <p:extLst>
      <p:ext uri="{BB962C8B-B14F-4D97-AF65-F5344CB8AC3E}">
        <p14:creationId xmlns:p14="http://schemas.microsoft.com/office/powerpoint/2010/main" val="1538760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15561" y="1997839"/>
            <a:ext cx="8669215" cy="2308324"/>
          </a:xfrm>
          <a:prstGeom prst="rect">
            <a:avLst/>
          </a:prstGeom>
        </p:spPr>
        <p:txBody>
          <a:bodyPr wrap="square">
            <a:spAutoFit/>
          </a:bodyPr>
          <a:lstStyle/>
          <a:p>
            <a:pPr algn="ctr"/>
            <a:r>
              <a:rPr lang="uk-UA" b="1" dirty="0">
                <a:solidFill>
                  <a:schemeClr val="bg1"/>
                </a:solidFill>
              </a:rPr>
              <a:t>Моделі комунікації̈</a:t>
            </a:r>
          </a:p>
          <a:p>
            <a:pPr algn="just"/>
            <a:r>
              <a:rPr lang="uk-UA" dirty="0">
                <a:solidFill>
                  <a:schemeClr val="bg1"/>
                </a:solidFill>
              </a:rPr>
              <a:t>Моделі комунікації - узагальнені теоретичні уявлення, які відтворюють структуру та функції досліджуваного об’єкта.</a:t>
            </a:r>
          </a:p>
          <a:p>
            <a:pPr algn="just"/>
            <a:r>
              <a:rPr lang="uk-UA" dirty="0">
                <a:solidFill>
                  <a:schemeClr val="bg1"/>
                </a:solidFill>
              </a:rPr>
              <a:t>Моделі вибудовують з урахуванням різних галузей знання: соціологічні та психологічні моделі (спіраль мовчання, дифузна теорія, модель </a:t>
            </a:r>
            <a:r>
              <a:rPr lang="uk-UA" dirty="0" err="1">
                <a:solidFill>
                  <a:schemeClr val="bg1"/>
                </a:solidFill>
              </a:rPr>
              <a:t>брамника</a:t>
            </a:r>
            <a:r>
              <a:rPr lang="uk-UA" dirty="0">
                <a:solidFill>
                  <a:schemeClr val="bg1"/>
                </a:solidFill>
              </a:rPr>
              <a:t>), семіотичні моделі (модель Р. Якобсона, модель Ю. </a:t>
            </a:r>
            <a:r>
              <a:rPr lang="uk-UA" dirty="0" err="1">
                <a:solidFill>
                  <a:schemeClr val="bg1"/>
                </a:solidFill>
              </a:rPr>
              <a:t>Лотмана</a:t>
            </a:r>
            <a:r>
              <a:rPr lang="uk-UA" dirty="0">
                <a:solidFill>
                  <a:schemeClr val="bg1"/>
                </a:solidFill>
              </a:rPr>
              <a:t> тощо), міфологічні моделі (міф розповідає людині про події, в яких вона задіяна сама), моделі іміджевої, пропагандистської, масової комунікації, прикладні моделі комунікації тощо.</a:t>
            </a:r>
          </a:p>
        </p:txBody>
      </p:sp>
    </p:spTree>
    <p:extLst>
      <p:ext uri="{BB962C8B-B14F-4D97-AF65-F5344CB8AC3E}">
        <p14:creationId xmlns:p14="http://schemas.microsoft.com/office/powerpoint/2010/main" val="12148996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Контур">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Документ" ma:contentTypeID="0x0101001ADCF7E05628A448800104C8B3BC5EE9" ma:contentTypeVersion="17" ma:contentTypeDescription="Создание документа." ma:contentTypeScope="" ma:versionID="fa06a1579fdf25fa562cf0f64dec521a">
  <xsd:schema xmlns:xsd="http://www.w3.org/2001/XMLSchema" xmlns:xs="http://www.w3.org/2001/XMLSchema" xmlns:p="http://schemas.microsoft.com/office/2006/metadata/properties" xmlns:ns3="a678ecc9-90e8-42e7-8253-7abbe9a9301f" xmlns:ns4="d2c8a57b-779e-47f6-86e0-74aa6cde88ae" targetNamespace="http://schemas.microsoft.com/office/2006/metadata/properties" ma:root="true" ma:fieldsID="6582726ae23cfbbb840eba8a267364a5" ns3:_="" ns4:_="">
    <xsd:import namespace="a678ecc9-90e8-42e7-8253-7abbe9a9301f"/>
    <xsd:import namespace="d2c8a57b-779e-47f6-86e0-74aa6cde88ae"/>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AutoKeyPoints" minOccurs="0"/>
                <xsd:element ref="ns3:MediaServiceKeyPoints" minOccurs="0"/>
                <xsd:element ref="ns3:MediaLengthInSeconds" minOccurs="0"/>
                <xsd:element ref="ns3:_activity" minOccurs="0"/>
                <xsd:element ref="ns4:SharedWithUsers" minOccurs="0"/>
                <xsd:element ref="ns4:SharingHintHash" minOccurs="0"/>
                <xsd:element ref="ns4:SharedWithDetails"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78ecc9-90e8-42e7-8253-7abbe9a930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element name="_activity" ma:index="18"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2c8a57b-779e-47f6-86e0-74aa6cde88ae" elementFormDefault="qualified">
    <xsd:import namespace="http://schemas.microsoft.com/office/2006/documentManagement/types"/>
    <xsd:import namespace="http://schemas.microsoft.com/office/infopath/2007/PartnerControls"/>
    <xsd:element name="SharedWithUsers" ma:index="19" nillable="true" ma:displayName="Общий доступ с использованием"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20" nillable="true" ma:displayName="Хэш подсказки о совместном доступе" ma:hidden="true" ma:internalName="SharingHintHash" ma:readOnly="true">
      <xsd:simpleType>
        <xsd:restriction base="dms:Text"/>
      </xsd:simpleType>
    </xsd:element>
    <xsd:element name="SharedWithDetails" ma:index="21" nillable="true" ma:displayName="Совместно с подробностями"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a678ecc9-90e8-42e7-8253-7abbe9a9301f" xsi:nil="true"/>
  </documentManagement>
</p:properties>
</file>

<file path=customXml/itemProps1.xml><?xml version="1.0" encoding="utf-8"?>
<ds:datastoreItem xmlns:ds="http://schemas.openxmlformats.org/officeDocument/2006/customXml" ds:itemID="{BE2D6EBF-FD29-43BC-AAC1-39D64F149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678ecc9-90e8-42e7-8253-7abbe9a9301f"/>
    <ds:schemaRef ds:uri="d2c8a57b-779e-47f6-86e0-74aa6cde88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3D8DCFC-3C8A-4E53-8C47-C7A4EFD7AF0C}">
  <ds:schemaRefs>
    <ds:schemaRef ds:uri="http://schemas.microsoft.com/sharepoint/v3/contenttype/forms"/>
  </ds:schemaRefs>
</ds:datastoreItem>
</file>

<file path=customXml/itemProps3.xml><?xml version="1.0" encoding="utf-8"?>
<ds:datastoreItem xmlns:ds="http://schemas.openxmlformats.org/officeDocument/2006/customXml" ds:itemID="{58024E83-5919-4239-B42F-5B4D718A6569}">
  <ds:schemaRefs>
    <ds:schemaRef ds:uri="http://schemas.microsoft.com/office/2006/metadata/properties"/>
    <ds:schemaRef ds:uri="a678ecc9-90e8-42e7-8253-7abbe9a9301f"/>
    <ds:schemaRef ds:uri="http://schemas.microsoft.com/office/2006/documentManagement/types"/>
    <ds:schemaRef ds:uri="d2c8a57b-779e-47f6-86e0-74aa6cde88ae"/>
    <ds:schemaRef ds:uri="http://purl.org/dc/terms/"/>
    <ds:schemaRef ds:uri="http://purl.org/dc/elements/1.1/"/>
    <ds:schemaRef ds:uri="http://purl.org/dc/dcmitype/"/>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TM04033919[[fn=Контур]]</Template>
  <TotalTime>13</TotalTime>
  <Words>761</Words>
  <Application>Microsoft Office PowerPoint</Application>
  <PresentationFormat>Широкоэкранный</PresentationFormat>
  <Paragraphs>37</Paragraphs>
  <Slides>7</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7</vt:i4>
      </vt:variant>
    </vt:vector>
  </HeadingPairs>
  <TitlesOfParts>
    <vt:vector size="11" baseType="lpstr">
      <vt:lpstr>Arial</vt:lpstr>
      <vt:lpstr>Trebuchet MS</vt:lpstr>
      <vt:lpstr>Tw Cen MT</vt:lpstr>
      <vt:lpstr>Контур</vt:lpstr>
      <vt:lpstr>«КОМУНІКАЦІЙНИЙ МЕНЕДЖМЕНТ»</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«КОМУНІКАЦІЙНИЙ МЕНЕДЖМЕНТ»</dc:title>
  <dc:creator>Кулачинський Микола Миколайович</dc:creator>
  <cp:lastModifiedBy>Кулачинський Микола Миколайович</cp:lastModifiedBy>
  <cp:revision>2</cp:revision>
  <dcterms:created xsi:type="dcterms:W3CDTF">2024-01-30T12:14:11Z</dcterms:created>
  <dcterms:modified xsi:type="dcterms:W3CDTF">2024-01-30T12:28:07Z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0x0101001ADCF7E05628A448800104C8B3BC5EE9</vt:lpwstr>
  </property>
</Properties>
</file>