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56" r:id="rId2"/>
    <p:sldId id="274" r:id="rId3"/>
    <p:sldId id="275" r:id="rId4"/>
    <p:sldId id="276" r:id="rId5"/>
    <p:sldId id="277" r:id="rId6"/>
    <p:sldId id="278" r:id="rId7"/>
    <p:sldId id="292" r:id="rId8"/>
    <p:sldId id="293" r:id="rId9"/>
    <p:sldId id="294" r:id="rId10"/>
    <p:sldId id="295"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6" r:id="rId25"/>
    <p:sldId id="273" r:id="rId26"/>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p:cViewPr varScale="1">
        <p:scale>
          <a:sx n="69" d="100"/>
          <a:sy n="69" d="100"/>
        </p:scale>
        <p:origin x="1108"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DFEB14-0186-4F1B-987B-B2327615CB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8D59636-273A-4FC9-B99B-D3BDACB88CD9}">
      <dgm:prSet/>
      <dgm:spPr/>
      <dgm:t>
        <a:bodyPr/>
        <a:lstStyle/>
        <a:p>
          <a:pPr rtl="0"/>
          <a:r>
            <a:rPr lang="en-US" smtClean="0"/>
            <a:t>• Carcinogenicity: the ability to cause cancer</a:t>
          </a:r>
          <a:endParaRPr lang="uk-UA"/>
        </a:p>
      </dgm:t>
    </dgm:pt>
    <dgm:pt modelId="{9143E4BC-B232-4CB2-9497-61BE75790F30}" type="parTrans" cxnId="{B0251EB7-03E2-4B16-A7E1-B3A15AD43EDE}">
      <dgm:prSet/>
      <dgm:spPr/>
      <dgm:t>
        <a:bodyPr/>
        <a:lstStyle/>
        <a:p>
          <a:endParaRPr lang="ru-RU"/>
        </a:p>
      </dgm:t>
    </dgm:pt>
    <dgm:pt modelId="{A2701900-E940-41DB-88F9-B159C5B89C55}" type="sibTrans" cxnId="{B0251EB7-03E2-4B16-A7E1-B3A15AD43EDE}">
      <dgm:prSet/>
      <dgm:spPr/>
      <dgm:t>
        <a:bodyPr/>
        <a:lstStyle/>
        <a:p>
          <a:endParaRPr lang="ru-RU"/>
        </a:p>
      </dgm:t>
    </dgm:pt>
    <dgm:pt modelId="{C385382E-7609-4792-8383-A633A94E082B}">
      <dgm:prSet/>
      <dgm:spPr/>
      <dgm:t>
        <a:bodyPr/>
        <a:lstStyle/>
        <a:p>
          <a:pPr rtl="0"/>
          <a:r>
            <a:rPr lang="en-US" dirty="0" smtClean="0"/>
            <a:t>• Teratogenicity or other developmental toxicity: the ability to affect the development of an embryo or fetus</a:t>
          </a:r>
          <a:endParaRPr lang="uk-UA" dirty="0"/>
        </a:p>
      </dgm:t>
    </dgm:pt>
    <dgm:pt modelId="{FCAE0E72-AC40-4227-881C-C227E0F68E75}" type="parTrans" cxnId="{7DA236AD-06C6-465A-B2AB-AA6D199DD06E}">
      <dgm:prSet/>
      <dgm:spPr/>
      <dgm:t>
        <a:bodyPr/>
        <a:lstStyle/>
        <a:p>
          <a:endParaRPr lang="ru-RU"/>
        </a:p>
      </dgm:t>
    </dgm:pt>
    <dgm:pt modelId="{0692D8BE-3425-4C4A-B161-C7514A1499CA}" type="sibTrans" cxnId="{7DA236AD-06C6-465A-B2AB-AA6D199DD06E}">
      <dgm:prSet/>
      <dgm:spPr/>
      <dgm:t>
        <a:bodyPr/>
        <a:lstStyle/>
        <a:p>
          <a:endParaRPr lang="ru-RU"/>
        </a:p>
      </dgm:t>
    </dgm:pt>
    <dgm:pt modelId="{EC00E530-9416-427E-8543-2CBB8376F189}">
      <dgm:prSet/>
      <dgm:spPr/>
      <dgm:t>
        <a:bodyPr/>
        <a:lstStyle/>
        <a:p>
          <a:pPr rtl="0"/>
          <a:r>
            <a:rPr lang="en-US" dirty="0" smtClean="0"/>
            <a:t>• Reproductive toxicity: the ability to affect reproductive function in adults </a:t>
          </a:r>
          <a:endParaRPr lang="uk-UA" dirty="0"/>
        </a:p>
      </dgm:t>
    </dgm:pt>
    <dgm:pt modelId="{39EC4995-4304-4290-89F8-14FA04983006}" type="parTrans" cxnId="{C73483C3-34F1-4B96-B217-460AC5D6FAE0}">
      <dgm:prSet/>
      <dgm:spPr/>
      <dgm:t>
        <a:bodyPr/>
        <a:lstStyle/>
        <a:p>
          <a:endParaRPr lang="ru-RU"/>
        </a:p>
      </dgm:t>
    </dgm:pt>
    <dgm:pt modelId="{60DE1D5E-145B-475C-A269-319C887F6A6C}" type="sibTrans" cxnId="{C73483C3-34F1-4B96-B217-460AC5D6FAE0}">
      <dgm:prSet/>
      <dgm:spPr/>
      <dgm:t>
        <a:bodyPr/>
        <a:lstStyle/>
        <a:p>
          <a:endParaRPr lang="ru-RU"/>
        </a:p>
      </dgm:t>
    </dgm:pt>
    <dgm:pt modelId="{B81FB911-458D-402E-814E-04A6BF7491A6}">
      <dgm:prSet/>
      <dgm:spPr/>
      <dgm:t>
        <a:bodyPr/>
        <a:lstStyle/>
        <a:p>
          <a:pPr rtl="0"/>
          <a:r>
            <a:rPr lang="en-US" dirty="0" smtClean="0"/>
            <a:t>• Organ toxicity at low doses: the ability to seriously affect organs or organ systems </a:t>
          </a:r>
          <a:endParaRPr lang="uk-UA" dirty="0"/>
        </a:p>
      </dgm:t>
    </dgm:pt>
    <dgm:pt modelId="{AB1FC365-988F-429A-851E-21D73734C37F}" type="parTrans" cxnId="{DCA7446D-1884-4550-B979-39C4BB11A742}">
      <dgm:prSet/>
      <dgm:spPr/>
      <dgm:t>
        <a:bodyPr/>
        <a:lstStyle/>
        <a:p>
          <a:endParaRPr lang="ru-RU"/>
        </a:p>
      </dgm:t>
    </dgm:pt>
    <dgm:pt modelId="{91C8E906-2857-498B-B6E2-AE99FEC3DE84}" type="sibTrans" cxnId="{DCA7446D-1884-4550-B979-39C4BB11A742}">
      <dgm:prSet/>
      <dgm:spPr/>
      <dgm:t>
        <a:bodyPr/>
        <a:lstStyle/>
        <a:p>
          <a:endParaRPr lang="ru-RU"/>
        </a:p>
      </dgm:t>
    </dgm:pt>
    <dgm:pt modelId="{3FA01054-A434-4314-93B4-D50AFE25AF6A}">
      <dgm:prSet/>
      <dgm:spPr/>
      <dgm:t>
        <a:bodyPr/>
        <a:lstStyle/>
        <a:p>
          <a:pPr rtl="0"/>
          <a:r>
            <a:rPr lang="en-US" dirty="0" smtClean="0"/>
            <a:t>• </a:t>
          </a:r>
          <a:r>
            <a:rPr lang="en-US" dirty="0" err="1" smtClean="0"/>
            <a:t>Genotoxicity</a:t>
          </a:r>
          <a:r>
            <a:rPr lang="en-US" dirty="0" smtClean="0"/>
            <a:t>: the ability to damage genetic material within cell</a:t>
          </a:r>
          <a:endParaRPr lang="uk-UA" dirty="0"/>
        </a:p>
      </dgm:t>
    </dgm:pt>
    <dgm:pt modelId="{11A5F9BE-EEEA-4556-9AE1-BB0134A6548A}" type="parTrans" cxnId="{9E69C5FA-C4E1-4761-8B3F-00A9D2EE71BF}">
      <dgm:prSet/>
      <dgm:spPr/>
      <dgm:t>
        <a:bodyPr/>
        <a:lstStyle/>
        <a:p>
          <a:endParaRPr lang="ru-RU"/>
        </a:p>
      </dgm:t>
    </dgm:pt>
    <dgm:pt modelId="{ACD4E738-C549-454C-9298-14DBE6F9B1B8}" type="sibTrans" cxnId="{9E69C5FA-C4E1-4761-8B3F-00A9D2EE71BF}">
      <dgm:prSet/>
      <dgm:spPr/>
      <dgm:t>
        <a:bodyPr/>
        <a:lstStyle/>
        <a:p>
          <a:endParaRPr lang="ru-RU"/>
        </a:p>
      </dgm:t>
    </dgm:pt>
    <dgm:pt modelId="{42980274-5733-4690-A097-6B4E5DCDBB40}" type="pres">
      <dgm:prSet presAssocID="{92DFEB14-0186-4F1B-987B-B2327615CB8E}" presName="linear" presStyleCnt="0">
        <dgm:presLayoutVars>
          <dgm:animLvl val="lvl"/>
          <dgm:resizeHandles val="exact"/>
        </dgm:presLayoutVars>
      </dgm:prSet>
      <dgm:spPr/>
      <dgm:t>
        <a:bodyPr/>
        <a:lstStyle/>
        <a:p>
          <a:endParaRPr lang="ru-RU"/>
        </a:p>
      </dgm:t>
    </dgm:pt>
    <dgm:pt modelId="{13B520D1-4427-4AEE-B8D7-1445CFEE06C3}" type="pres">
      <dgm:prSet presAssocID="{D8D59636-273A-4FC9-B99B-D3BDACB88CD9}" presName="parentText" presStyleLbl="node1" presStyleIdx="0" presStyleCnt="5">
        <dgm:presLayoutVars>
          <dgm:chMax val="0"/>
          <dgm:bulletEnabled val="1"/>
        </dgm:presLayoutVars>
      </dgm:prSet>
      <dgm:spPr/>
      <dgm:t>
        <a:bodyPr/>
        <a:lstStyle/>
        <a:p>
          <a:endParaRPr lang="ru-RU"/>
        </a:p>
      </dgm:t>
    </dgm:pt>
    <dgm:pt modelId="{05335110-7CCD-4FF3-A1DA-8B46EE8BF3C4}" type="pres">
      <dgm:prSet presAssocID="{A2701900-E940-41DB-88F9-B159C5B89C55}" presName="spacer" presStyleCnt="0"/>
      <dgm:spPr/>
    </dgm:pt>
    <dgm:pt modelId="{B8A14AF0-115A-449F-8108-8665FB4B8807}" type="pres">
      <dgm:prSet presAssocID="{C385382E-7609-4792-8383-A633A94E082B}" presName="parentText" presStyleLbl="node1" presStyleIdx="1" presStyleCnt="5">
        <dgm:presLayoutVars>
          <dgm:chMax val="0"/>
          <dgm:bulletEnabled val="1"/>
        </dgm:presLayoutVars>
      </dgm:prSet>
      <dgm:spPr/>
      <dgm:t>
        <a:bodyPr/>
        <a:lstStyle/>
        <a:p>
          <a:endParaRPr lang="ru-RU"/>
        </a:p>
      </dgm:t>
    </dgm:pt>
    <dgm:pt modelId="{0F387998-487F-45C1-86F2-CB938D125F27}" type="pres">
      <dgm:prSet presAssocID="{0692D8BE-3425-4C4A-B161-C7514A1499CA}" presName="spacer" presStyleCnt="0"/>
      <dgm:spPr/>
    </dgm:pt>
    <dgm:pt modelId="{87EBE272-E118-47AF-94A8-18210677E9A4}" type="pres">
      <dgm:prSet presAssocID="{EC00E530-9416-427E-8543-2CBB8376F189}" presName="parentText" presStyleLbl="node1" presStyleIdx="2" presStyleCnt="5">
        <dgm:presLayoutVars>
          <dgm:chMax val="0"/>
          <dgm:bulletEnabled val="1"/>
        </dgm:presLayoutVars>
      </dgm:prSet>
      <dgm:spPr/>
      <dgm:t>
        <a:bodyPr/>
        <a:lstStyle/>
        <a:p>
          <a:endParaRPr lang="ru-RU"/>
        </a:p>
      </dgm:t>
    </dgm:pt>
    <dgm:pt modelId="{99E33FE5-F2E2-4D7A-BD20-7F22EDF0FB49}" type="pres">
      <dgm:prSet presAssocID="{60DE1D5E-145B-475C-A269-319C887F6A6C}" presName="spacer" presStyleCnt="0"/>
      <dgm:spPr/>
    </dgm:pt>
    <dgm:pt modelId="{6D8F5708-DE5F-45B2-8B7D-C8075C35088C}" type="pres">
      <dgm:prSet presAssocID="{B81FB911-458D-402E-814E-04A6BF7491A6}" presName="parentText" presStyleLbl="node1" presStyleIdx="3" presStyleCnt="5">
        <dgm:presLayoutVars>
          <dgm:chMax val="0"/>
          <dgm:bulletEnabled val="1"/>
        </dgm:presLayoutVars>
      </dgm:prSet>
      <dgm:spPr/>
      <dgm:t>
        <a:bodyPr/>
        <a:lstStyle/>
        <a:p>
          <a:endParaRPr lang="ru-RU"/>
        </a:p>
      </dgm:t>
    </dgm:pt>
    <dgm:pt modelId="{553BDDB8-A04C-4E38-BC88-A04E816B62CC}" type="pres">
      <dgm:prSet presAssocID="{91C8E906-2857-498B-B6E2-AE99FEC3DE84}" presName="spacer" presStyleCnt="0"/>
      <dgm:spPr/>
    </dgm:pt>
    <dgm:pt modelId="{8532DE84-6EA7-43DA-A246-D52570243725}" type="pres">
      <dgm:prSet presAssocID="{3FA01054-A434-4314-93B4-D50AFE25AF6A}" presName="parentText" presStyleLbl="node1" presStyleIdx="4" presStyleCnt="5">
        <dgm:presLayoutVars>
          <dgm:chMax val="0"/>
          <dgm:bulletEnabled val="1"/>
        </dgm:presLayoutVars>
      </dgm:prSet>
      <dgm:spPr/>
      <dgm:t>
        <a:bodyPr/>
        <a:lstStyle/>
        <a:p>
          <a:endParaRPr lang="ru-RU"/>
        </a:p>
      </dgm:t>
    </dgm:pt>
  </dgm:ptLst>
  <dgm:cxnLst>
    <dgm:cxn modelId="{9E69C5FA-C4E1-4761-8B3F-00A9D2EE71BF}" srcId="{92DFEB14-0186-4F1B-987B-B2327615CB8E}" destId="{3FA01054-A434-4314-93B4-D50AFE25AF6A}" srcOrd="4" destOrd="0" parTransId="{11A5F9BE-EEEA-4556-9AE1-BB0134A6548A}" sibTransId="{ACD4E738-C549-454C-9298-14DBE6F9B1B8}"/>
    <dgm:cxn modelId="{95BAF47F-239B-49AE-83CB-05FBCD18B777}" type="presOf" srcId="{B81FB911-458D-402E-814E-04A6BF7491A6}" destId="{6D8F5708-DE5F-45B2-8B7D-C8075C35088C}" srcOrd="0" destOrd="0" presId="urn:microsoft.com/office/officeart/2005/8/layout/vList2"/>
    <dgm:cxn modelId="{C73483C3-34F1-4B96-B217-460AC5D6FAE0}" srcId="{92DFEB14-0186-4F1B-987B-B2327615CB8E}" destId="{EC00E530-9416-427E-8543-2CBB8376F189}" srcOrd="2" destOrd="0" parTransId="{39EC4995-4304-4290-89F8-14FA04983006}" sibTransId="{60DE1D5E-145B-475C-A269-319C887F6A6C}"/>
    <dgm:cxn modelId="{7DA236AD-06C6-465A-B2AB-AA6D199DD06E}" srcId="{92DFEB14-0186-4F1B-987B-B2327615CB8E}" destId="{C385382E-7609-4792-8383-A633A94E082B}" srcOrd="1" destOrd="0" parTransId="{FCAE0E72-AC40-4227-881C-C227E0F68E75}" sibTransId="{0692D8BE-3425-4C4A-B161-C7514A1499CA}"/>
    <dgm:cxn modelId="{7A2301AB-689B-40EB-B84D-03BB7A9AE639}" type="presOf" srcId="{EC00E530-9416-427E-8543-2CBB8376F189}" destId="{87EBE272-E118-47AF-94A8-18210677E9A4}" srcOrd="0" destOrd="0" presId="urn:microsoft.com/office/officeart/2005/8/layout/vList2"/>
    <dgm:cxn modelId="{B0251EB7-03E2-4B16-A7E1-B3A15AD43EDE}" srcId="{92DFEB14-0186-4F1B-987B-B2327615CB8E}" destId="{D8D59636-273A-4FC9-B99B-D3BDACB88CD9}" srcOrd="0" destOrd="0" parTransId="{9143E4BC-B232-4CB2-9497-61BE75790F30}" sibTransId="{A2701900-E940-41DB-88F9-B159C5B89C55}"/>
    <dgm:cxn modelId="{24562D41-ABCF-4AC4-8C1F-E06941880BCF}" type="presOf" srcId="{C385382E-7609-4792-8383-A633A94E082B}" destId="{B8A14AF0-115A-449F-8108-8665FB4B8807}" srcOrd="0" destOrd="0" presId="urn:microsoft.com/office/officeart/2005/8/layout/vList2"/>
    <dgm:cxn modelId="{CD7D1AC1-637F-4484-8B76-BF39F58C53BA}" type="presOf" srcId="{3FA01054-A434-4314-93B4-D50AFE25AF6A}" destId="{8532DE84-6EA7-43DA-A246-D52570243725}" srcOrd="0" destOrd="0" presId="urn:microsoft.com/office/officeart/2005/8/layout/vList2"/>
    <dgm:cxn modelId="{5B65869A-192E-4C15-9B73-7EAAC3BEE73C}" type="presOf" srcId="{92DFEB14-0186-4F1B-987B-B2327615CB8E}" destId="{42980274-5733-4690-A097-6B4E5DCDBB40}" srcOrd="0" destOrd="0" presId="urn:microsoft.com/office/officeart/2005/8/layout/vList2"/>
    <dgm:cxn modelId="{49E17908-152B-4612-9E85-C11E8E2E9415}" type="presOf" srcId="{D8D59636-273A-4FC9-B99B-D3BDACB88CD9}" destId="{13B520D1-4427-4AEE-B8D7-1445CFEE06C3}" srcOrd="0" destOrd="0" presId="urn:microsoft.com/office/officeart/2005/8/layout/vList2"/>
    <dgm:cxn modelId="{DCA7446D-1884-4550-B979-39C4BB11A742}" srcId="{92DFEB14-0186-4F1B-987B-B2327615CB8E}" destId="{B81FB911-458D-402E-814E-04A6BF7491A6}" srcOrd="3" destOrd="0" parTransId="{AB1FC365-988F-429A-851E-21D73734C37F}" sibTransId="{91C8E906-2857-498B-B6E2-AE99FEC3DE84}"/>
    <dgm:cxn modelId="{B0F0B473-15FC-44D3-A7DE-104F44DCB63C}" type="presParOf" srcId="{42980274-5733-4690-A097-6B4E5DCDBB40}" destId="{13B520D1-4427-4AEE-B8D7-1445CFEE06C3}" srcOrd="0" destOrd="0" presId="urn:microsoft.com/office/officeart/2005/8/layout/vList2"/>
    <dgm:cxn modelId="{D4CCC8C0-A5CB-443A-9D80-A3DEE3DF33AE}" type="presParOf" srcId="{42980274-5733-4690-A097-6B4E5DCDBB40}" destId="{05335110-7CCD-4FF3-A1DA-8B46EE8BF3C4}" srcOrd="1" destOrd="0" presId="urn:microsoft.com/office/officeart/2005/8/layout/vList2"/>
    <dgm:cxn modelId="{6DECAF70-91A3-486A-BE24-4AC4F52B9254}" type="presParOf" srcId="{42980274-5733-4690-A097-6B4E5DCDBB40}" destId="{B8A14AF0-115A-449F-8108-8665FB4B8807}" srcOrd="2" destOrd="0" presId="urn:microsoft.com/office/officeart/2005/8/layout/vList2"/>
    <dgm:cxn modelId="{16919429-DFD8-47D2-8BA9-DB995572DFDC}" type="presParOf" srcId="{42980274-5733-4690-A097-6B4E5DCDBB40}" destId="{0F387998-487F-45C1-86F2-CB938D125F27}" srcOrd="3" destOrd="0" presId="urn:microsoft.com/office/officeart/2005/8/layout/vList2"/>
    <dgm:cxn modelId="{9BD49EA0-6BF4-4414-912C-F47FD4E55E52}" type="presParOf" srcId="{42980274-5733-4690-A097-6B4E5DCDBB40}" destId="{87EBE272-E118-47AF-94A8-18210677E9A4}" srcOrd="4" destOrd="0" presId="urn:microsoft.com/office/officeart/2005/8/layout/vList2"/>
    <dgm:cxn modelId="{7C5F77EA-15CA-4E02-BAE3-C09AFFAC1C38}" type="presParOf" srcId="{42980274-5733-4690-A097-6B4E5DCDBB40}" destId="{99E33FE5-F2E2-4D7A-BD20-7F22EDF0FB49}" srcOrd="5" destOrd="0" presId="urn:microsoft.com/office/officeart/2005/8/layout/vList2"/>
    <dgm:cxn modelId="{1EB8A82F-CB9D-415E-B3F2-354CECA3B88D}" type="presParOf" srcId="{42980274-5733-4690-A097-6B4E5DCDBB40}" destId="{6D8F5708-DE5F-45B2-8B7D-C8075C35088C}" srcOrd="6" destOrd="0" presId="urn:microsoft.com/office/officeart/2005/8/layout/vList2"/>
    <dgm:cxn modelId="{013E38F9-2A0D-4AC0-9A1D-E28C3CC19AFE}" type="presParOf" srcId="{42980274-5733-4690-A097-6B4E5DCDBB40}" destId="{553BDDB8-A04C-4E38-BC88-A04E816B62CC}" srcOrd="7" destOrd="0" presId="urn:microsoft.com/office/officeart/2005/8/layout/vList2"/>
    <dgm:cxn modelId="{B6A031D7-AE88-412E-A3C4-49892611B403}" type="presParOf" srcId="{42980274-5733-4690-A097-6B4E5DCDBB40}" destId="{8532DE84-6EA7-43DA-A246-D5257024372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5F3017-6190-462D-842F-332C101E82B1}" type="doc">
      <dgm:prSet loTypeId="urn:microsoft.com/office/officeart/2005/8/layout/vList2" loCatId="list" qsTypeId="urn:microsoft.com/office/officeart/2005/8/quickstyle/3d2" qsCatId="3D" csTypeId="urn:microsoft.com/office/officeart/2005/8/colors/accent0_1" csCatId="mainScheme" phldr="1"/>
      <dgm:spPr/>
      <dgm:t>
        <a:bodyPr/>
        <a:lstStyle/>
        <a:p>
          <a:endParaRPr lang="ru-RU"/>
        </a:p>
      </dgm:t>
    </dgm:pt>
    <dgm:pt modelId="{CCF7D18E-D0CF-4A58-ACEF-540F02636417}">
      <dgm:prSet/>
      <dgm:spPr/>
      <dgm:t>
        <a:bodyPr/>
        <a:lstStyle/>
        <a:p>
          <a:pPr rtl="0"/>
          <a:r>
            <a:rPr lang="en-US" smtClean="0"/>
            <a:t>• Evidence-based research that indicates the drug meets the </a:t>
          </a:r>
          <a:endParaRPr lang="uk-UA"/>
        </a:p>
      </dgm:t>
    </dgm:pt>
    <dgm:pt modelId="{267410F5-30E4-49A4-BBF4-28379ABEF6F3}" type="parTrans" cxnId="{A21F9FD5-1D5D-41A1-9E17-29D10E956F3E}">
      <dgm:prSet/>
      <dgm:spPr/>
      <dgm:t>
        <a:bodyPr/>
        <a:lstStyle/>
        <a:p>
          <a:endParaRPr lang="ru-RU"/>
        </a:p>
      </dgm:t>
    </dgm:pt>
    <dgm:pt modelId="{EC7025D9-2CA8-44BB-AC5B-17BAB3DF9929}" type="sibTrans" cxnId="{A21F9FD5-1D5D-41A1-9E17-29D10E956F3E}">
      <dgm:prSet/>
      <dgm:spPr/>
      <dgm:t>
        <a:bodyPr/>
        <a:lstStyle/>
        <a:p>
          <a:endParaRPr lang="ru-RU"/>
        </a:p>
      </dgm:t>
    </dgm:pt>
    <dgm:pt modelId="{FA8806B0-209A-4227-BE0E-15904747906B}">
      <dgm:prSet/>
      <dgm:spPr/>
      <dgm:t>
        <a:bodyPr/>
        <a:lstStyle/>
        <a:p>
          <a:pPr rtl="0"/>
          <a:r>
            <a:rPr lang="en-US" smtClean="0"/>
            <a:t>criteria for a hazardous drug</a:t>
          </a:r>
          <a:endParaRPr lang="uk-UA"/>
        </a:p>
      </dgm:t>
    </dgm:pt>
    <dgm:pt modelId="{35E809D3-5022-4104-9980-8939BD0B574A}" type="parTrans" cxnId="{DFCF99CA-7A3B-4FB1-A439-C79670CD804C}">
      <dgm:prSet/>
      <dgm:spPr/>
      <dgm:t>
        <a:bodyPr/>
        <a:lstStyle/>
        <a:p>
          <a:endParaRPr lang="ru-RU"/>
        </a:p>
      </dgm:t>
    </dgm:pt>
    <dgm:pt modelId="{8CB69FFE-46AB-4536-BFB2-BD9F5B17F74B}" type="sibTrans" cxnId="{DFCF99CA-7A3B-4FB1-A439-C79670CD804C}">
      <dgm:prSet/>
      <dgm:spPr/>
      <dgm:t>
        <a:bodyPr/>
        <a:lstStyle/>
        <a:p>
          <a:endParaRPr lang="ru-RU"/>
        </a:p>
      </dgm:t>
    </dgm:pt>
    <dgm:pt modelId="{8D5F61D9-D412-43BB-9523-74BD70663D6F}">
      <dgm:prSet/>
      <dgm:spPr/>
      <dgm:t>
        <a:bodyPr/>
        <a:lstStyle/>
        <a:p>
          <a:pPr rtl="0"/>
          <a:r>
            <a:rPr lang="en-US" smtClean="0"/>
            <a:t>• Drug information sheets provided by the manufacturer, such as </a:t>
          </a:r>
          <a:endParaRPr lang="uk-UA"/>
        </a:p>
      </dgm:t>
    </dgm:pt>
    <dgm:pt modelId="{DEA9F4A4-2DC1-4BBF-B375-3965849E9017}" type="parTrans" cxnId="{988973CE-7EAB-48FD-8236-7A61E75FA918}">
      <dgm:prSet/>
      <dgm:spPr/>
      <dgm:t>
        <a:bodyPr/>
        <a:lstStyle/>
        <a:p>
          <a:endParaRPr lang="ru-RU"/>
        </a:p>
      </dgm:t>
    </dgm:pt>
    <dgm:pt modelId="{7D90235B-B577-456F-B070-BFAB9CFFEF53}" type="sibTrans" cxnId="{988973CE-7EAB-48FD-8236-7A61E75FA918}">
      <dgm:prSet/>
      <dgm:spPr/>
      <dgm:t>
        <a:bodyPr/>
        <a:lstStyle/>
        <a:p>
          <a:endParaRPr lang="ru-RU"/>
        </a:p>
      </dgm:t>
    </dgm:pt>
    <dgm:pt modelId="{D04C4B46-B7EE-4999-912C-3FF70E0C1E06}">
      <dgm:prSet/>
      <dgm:spPr/>
      <dgm:t>
        <a:bodyPr/>
        <a:lstStyle/>
        <a:p>
          <a:pPr rtl="0"/>
          <a:r>
            <a:rPr lang="en-US" smtClean="0"/>
            <a:t>safety data sheets</a:t>
          </a:r>
          <a:endParaRPr lang="uk-UA"/>
        </a:p>
      </dgm:t>
    </dgm:pt>
    <dgm:pt modelId="{D6F30973-C07E-4FEE-969A-718BD55978FA}" type="parTrans" cxnId="{B037EA89-981A-4E7A-8697-52C67463DBA7}">
      <dgm:prSet/>
      <dgm:spPr/>
      <dgm:t>
        <a:bodyPr/>
        <a:lstStyle/>
        <a:p>
          <a:endParaRPr lang="ru-RU"/>
        </a:p>
      </dgm:t>
    </dgm:pt>
    <dgm:pt modelId="{2C99A8C4-3DDA-4F81-8D4F-D50F8A84557C}" type="sibTrans" cxnId="{B037EA89-981A-4E7A-8697-52C67463DBA7}">
      <dgm:prSet/>
      <dgm:spPr/>
      <dgm:t>
        <a:bodyPr/>
        <a:lstStyle/>
        <a:p>
          <a:endParaRPr lang="ru-RU"/>
        </a:p>
      </dgm:t>
    </dgm:pt>
    <dgm:pt modelId="{59271243-09FD-4659-882A-F46B3497125F}">
      <dgm:prSet/>
      <dgm:spPr/>
      <dgm:t>
        <a:bodyPr/>
        <a:lstStyle/>
        <a:p>
          <a:pPr rtl="0"/>
          <a:r>
            <a:rPr lang="en-US" smtClean="0"/>
            <a:t>• Product monographs in Health Canada’s Drug Product Database</a:t>
          </a:r>
          <a:endParaRPr lang="uk-UA"/>
        </a:p>
      </dgm:t>
    </dgm:pt>
    <dgm:pt modelId="{1887B60E-1534-4FDC-B3E7-475DEF3D229D}" type="parTrans" cxnId="{510BD0BB-5132-4B16-9E35-2B7C61DB6F95}">
      <dgm:prSet/>
      <dgm:spPr/>
      <dgm:t>
        <a:bodyPr/>
        <a:lstStyle/>
        <a:p>
          <a:endParaRPr lang="ru-RU"/>
        </a:p>
      </dgm:t>
    </dgm:pt>
    <dgm:pt modelId="{01618BE2-51A0-4B62-889B-9276FD2ADDD0}" type="sibTrans" cxnId="{510BD0BB-5132-4B16-9E35-2B7C61DB6F95}">
      <dgm:prSet/>
      <dgm:spPr/>
      <dgm:t>
        <a:bodyPr/>
        <a:lstStyle/>
        <a:p>
          <a:endParaRPr lang="ru-RU"/>
        </a:p>
      </dgm:t>
    </dgm:pt>
    <dgm:pt modelId="{8A2F1F07-3298-44B5-92FF-9BF98C9308AA}">
      <dgm:prSet/>
      <dgm:spPr/>
      <dgm:t>
        <a:bodyPr/>
        <a:lstStyle/>
        <a:p>
          <a:pPr rtl="0"/>
          <a:r>
            <a:rPr lang="en-US" smtClean="0"/>
            <a:t>• Health warnings from government or professional groups</a:t>
          </a:r>
          <a:endParaRPr lang="uk-UA"/>
        </a:p>
      </dgm:t>
    </dgm:pt>
    <dgm:pt modelId="{294FD0B6-4702-44EE-A586-A2A85707EF94}" type="parTrans" cxnId="{C82F6F61-47AF-4DD5-AE9A-F48BB338C20A}">
      <dgm:prSet/>
      <dgm:spPr/>
      <dgm:t>
        <a:bodyPr/>
        <a:lstStyle/>
        <a:p>
          <a:endParaRPr lang="ru-RU"/>
        </a:p>
      </dgm:t>
    </dgm:pt>
    <dgm:pt modelId="{32B7CC90-3985-477B-9AB8-7EA8026BA7FC}" type="sibTrans" cxnId="{C82F6F61-47AF-4DD5-AE9A-F48BB338C20A}">
      <dgm:prSet/>
      <dgm:spPr/>
      <dgm:t>
        <a:bodyPr/>
        <a:lstStyle/>
        <a:p>
          <a:endParaRPr lang="ru-RU"/>
        </a:p>
      </dgm:t>
    </dgm:pt>
    <dgm:pt modelId="{AD0ECD1F-99B3-4CB7-9F59-127A4F1964D8}" type="pres">
      <dgm:prSet presAssocID="{025F3017-6190-462D-842F-332C101E82B1}" presName="linear" presStyleCnt="0">
        <dgm:presLayoutVars>
          <dgm:animLvl val="lvl"/>
          <dgm:resizeHandles val="exact"/>
        </dgm:presLayoutVars>
      </dgm:prSet>
      <dgm:spPr/>
      <dgm:t>
        <a:bodyPr/>
        <a:lstStyle/>
        <a:p>
          <a:endParaRPr lang="ru-RU"/>
        </a:p>
      </dgm:t>
    </dgm:pt>
    <dgm:pt modelId="{7807A4FF-819E-41CC-A41B-2A3945948E96}" type="pres">
      <dgm:prSet presAssocID="{CCF7D18E-D0CF-4A58-ACEF-540F02636417}" presName="parentText" presStyleLbl="node1" presStyleIdx="0" presStyleCnt="6">
        <dgm:presLayoutVars>
          <dgm:chMax val="0"/>
          <dgm:bulletEnabled val="1"/>
        </dgm:presLayoutVars>
      </dgm:prSet>
      <dgm:spPr/>
      <dgm:t>
        <a:bodyPr/>
        <a:lstStyle/>
        <a:p>
          <a:endParaRPr lang="ru-RU"/>
        </a:p>
      </dgm:t>
    </dgm:pt>
    <dgm:pt modelId="{6DC29DCD-10E5-4560-9F44-FEF6A5E83476}" type="pres">
      <dgm:prSet presAssocID="{EC7025D9-2CA8-44BB-AC5B-17BAB3DF9929}" presName="spacer" presStyleCnt="0"/>
      <dgm:spPr/>
    </dgm:pt>
    <dgm:pt modelId="{2A622746-FCA0-4D9D-AD87-1A8B7959E25F}" type="pres">
      <dgm:prSet presAssocID="{FA8806B0-209A-4227-BE0E-15904747906B}" presName="parentText" presStyleLbl="node1" presStyleIdx="1" presStyleCnt="6">
        <dgm:presLayoutVars>
          <dgm:chMax val="0"/>
          <dgm:bulletEnabled val="1"/>
        </dgm:presLayoutVars>
      </dgm:prSet>
      <dgm:spPr/>
      <dgm:t>
        <a:bodyPr/>
        <a:lstStyle/>
        <a:p>
          <a:endParaRPr lang="ru-RU"/>
        </a:p>
      </dgm:t>
    </dgm:pt>
    <dgm:pt modelId="{42DEB6C1-1D1A-4EF4-A107-F54B7B7F367C}" type="pres">
      <dgm:prSet presAssocID="{8CB69FFE-46AB-4536-BFB2-BD9F5B17F74B}" presName="spacer" presStyleCnt="0"/>
      <dgm:spPr/>
    </dgm:pt>
    <dgm:pt modelId="{55F102EB-5175-467E-9955-CB0B6F66FD92}" type="pres">
      <dgm:prSet presAssocID="{8D5F61D9-D412-43BB-9523-74BD70663D6F}" presName="parentText" presStyleLbl="node1" presStyleIdx="2" presStyleCnt="6">
        <dgm:presLayoutVars>
          <dgm:chMax val="0"/>
          <dgm:bulletEnabled val="1"/>
        </dgm:presLayoutVars>
      </dgm:prSet>
      <dgm:spPr/>
      <dgm:t>
        <a:bodyPr/>
        <a:lstStyle/>
        <a:p>
          <a:endParaRPr lang="ru-RU"/>
        </a:p>
      </dgm:t>
    </dgm:pt>
    <dgm:pt modelId="{B5DA701F-950C-4928-8DE0-8CA52CC05968}" type="pres">
      <dgm:prSet presAssocID="{7D90235B-B577-456F-B070-BFAB9CFFEF53}" presName="spacer" presStyleCnt="0"/>
      <dgm:spPr/>
    </dgm:pt>
    <dgm:pt modelId="{A3778148-348C-4230-86E7-7F689DDDF230}" type="pres">
      <dgm:prSet presAssocID="{D04C4B46-B7EE-4999-912C-3FF70E0C1E06}" presName="parentText" presStyleLbl="node1" presStyleIdx="3" presStyleCnt="6">
        <dgm:presLayoutVars>
          <dgm:chMax val="0"/>
          <dgm:bulletEnabled val="1"/>
        </dgm:presLayoutVars>
      </dgm:prSet>
      <dgm:spPr/>
      <dgm:t>
        <a:bodyPr/>
        <a:lstStyle/>
        <a:p>
          <a:endParaRPr lang="ru-RU"/>
        </a:p>
      </dgm:t>
    </dgm:pt>
    <dgm:pt modelId="{BB9E46A8-8348-46C5-B55E-3AC61FD70868}" type="pres">
      <dgm:prSet presAssocID="{2C99A8C4-3DDA-4F81-8D4F-D50F8A84557C}" presName="spacer" presStyleCnt="0"/>
      <dgm:spPr/>
    </dgm:pt>
    <dgm:pt modelId="{227E9949-FD8A-4E36-9897-77219C6DB717}" type="pres">
      <dgm:prSet presAssocID="{59271243-09FD-4659-882A-F46B3497125F}" presName="parentText" presStyleLbl="node1" presStyleIdx="4" presStyleCnt="6">
        <dgm:presLayoutVars>
          <dgm:chMax val="0"/>
          <dgm:bulletEnabled val="1"/>
        </dgm:presLayoutVars>
      </dgm:prSet>
      <dgm:spPr/>
      <dgm:t>
        <a:bodyPr/>
        <a:lstStyle/>
        <a:p>
          <a:endParaRPr lang="ru-RU"/>
        </a:p>
      </dgm:t>
    </dgm:pt>
    <dgm:pt modelId="{D5E7A46D-987A-4F45-95E8-43A7D171792D}" type="pres">
      <dgm:prSet presAssocID="{01618BE2-51A0-4B62-889B-9276FD2ADDD0}" presName="spacer" presStyleCnt="0"/>
      <dgm:spPr/>
    </dgm:pt>
    <dgm:pt modelId="{17EFB304-5F6D-4282-A813-2BD4EBF7A28B}" type="pres">
      <dgm:prSet presAssocID="{8A2F1F07-3298-44B5-92FF-9BF98C9308AA}" presName="parentText" presStyleLbl="node1" presStyleIdx="5" presStyleCnt="6">
        <dgm:presLayoutVars>
          <dgm:chMax val="0"/>
          <dgm:bulletEnabled val="1"/>
        </dgm:presLayoutVars>
      </dgm:prSet>
      <dgm:spPr/>
      <dgm:t>
        <a:bodyPr/>
        <a:lstStyle/>
        <a:p>
          <a:endParaRPr lang="ru-RU"/>
        </a:p>
      </dgm:t>
    </dgm:pt>
  </dgm:ptLst>
  <dgm:cxnLst>
    <dgm:cxn modelId="{806B603D-7B40-495E-8CF1-3E9B6E50A52F}" type="presOf" srcId="{025F3017-6190-462D-842F-332C101E82B1}" destId="{AD0ECD1F-99B3-4CB7-9F59-127A4F1964D8}" srcOrd="0" destOrd="0" presId="urn:microsoft.com/office/officeart/2005/8/layout/vList2"/>
    <dgm:cxn modelId="{9045D30C-E619-423C-83F3-B423A2FF4B38}" type="presOf" srcId="{8D5F61D9-D412-43BB-9523-74BD70663D6F}" destId="{55F102EB-5175-467E-9955-CB0B6F66FD92}" srcOrd="0" destOrd="0" presId="urn:microsoft.com/office/officeart/2005/8/layout/vList2"/>
    <dgm:cxn modelId="{31A2349D-0979-45A2-8F2F-92CE1B492D7A}" type="presOf" srcId="{8A2F1F07-3298-44B5-92FF-9BF98C9308AA}" destId="{17EFB304-5F6D-4282-A813-2BD4EBF7A28B}" srcOrd="0" destOrd="0" presId="urn:microsoft.com/office/officeart/2005/8/layout/vList2"/>
    <dgm:cxn modelId="{C82F6F61-47AF-4DD5-AE9A-F48BB338C20A}" srcId="{025F3017-6190-462D-842F-332C101E82B1}" destId="{8A2F1F07-3298-44B5-92FF-9BF98C9308AA}" srcOrd="5" destOrd="0" parTransId="{294FD0B6-4702-44EE-A586-A2A85707EF94}" sibTransId="{32B7CC90-3985-477B-9AB8-7EA8026BA7FC}"/>
    <dgm:cxn modelId="{A21F9FD5-1D5D-41A1-9E17-29D10E956F3E}" srcId="{025F3017-6190-462D-842F-332C101E82B1}" destId="{CCF7D18E-D0CF-4A58-ACEF-540F02636417}" srcOrd="0" destOrd="0" parTransId="{267410F5-30E4-49A4-BBF4-28379ABEF6F3}" sibTransId="{EC7025D9-2CA8-44BB-AC5B-17BAB3DF9929}"/>
    <dgm:cxn modelId="{DFCF99CA-7A3B-4FB1-A439-C79670CD804C}" srcId="{025F3017-6190-462D-842F-332C101E82B1}" destId="{FA8806B0-209A-4227-BE0E-15904747906B}" srcOrd="1" destOrd="0" parTransId="{35E809D3-5022-4104-9980-8939BD0B574A}" sibTransId="{8CB69FFE-46AB-4536-BFB2-BD9F5B17F74B}"/>
    <dgm:cxn modelId="{F31A4FA7-6088-40F6-8990-4309236D2DDC}" type="presOf" srcId="{CCF7D18E-D0CF-4A58-ACEF-540F02636417}" destId="{7807A4FF-819E-41CC-A41B-2A3945948E96}" srcOrd="0" destOrd="0" presId="urn:microsoft.com/office/officeart/2005/8/layout/vList2"/>
    <dgm:cxn modelId="{D41615FE-40A6-4BBF-A11E-4417236E577C}" type="presOf" srcId="{FA8806B0-209A-4227-BE0E-15904747906B}" destId="{2A622746-FCA0-4D9D-AD87-1A8B7959E25F}" srcOrd="0" destOrd="0" presId="urn:microsoft.com/office/officeart/2005/8/layout/vList2"/>
    <dgm:cxn modelId="{694A62CF-104B-412A-89A8-BFA0E4DC3701}" type="presOf" srcId="{59271243-09FD-4659-882A-F46B3497125F}" destId="{227E9949-FD8A-4E36-9897-77219C6DB717}" srcOrd="0" destOrd="0" presId="urn:microsoft.com/office/officeart/2005/8/layout/vList2"/>
    <dgm:cxn modelId="{510BD0BB-5132-4B16-9E35-2B7C61DB6F95}" srcId="{025F3017-6190-462D-842F-332C101E82B1}" destId="{59271243-09FD-4659-882A-F46B3497125F}" srcOrd="4" destOrd="0" parTransId="{1887B60E-1534-4FDC-B3E7-475DEF3D229D}" sibTransId="{01618BE2-51A0-4B62-889B-9276FD2ADDD0}"/>
    <dgm:cxn modelId="{24A82AC9-AB40-4B33-BFD1-EF72AE58E9CD}" type="presOf" srcId="{D04C4B46-B7EE-4999-912C-3FF70E0C1E06}" destId="{A3778148-348C-4230-86E7-7F689DDDF230}" srcOrd="0" destOrd="0" presId="urn:microsoft.com/office/officeart/2005/8/layout/vList2"/>
    <dgm:cxn modelId="{B037EA89-981A-4E7A-8697-52C67463DBA7}" srcId="{025F3017-6190-462D-842F-332C101E82B1}" destId="{D04C4B46-B7EE-4999-912C-3FF70E0C1E06}" srcOrd="3" destOrd="0" parTransId="{D6F30973-C07E-4FEE-969A-718BD55978FA}" sibTransId="{2C99A8C4-3DDA-4F81-8D4F-D50F8A84557C}"/>
    <dgm:cxn modelId="{988973CE-7EAB-48FD-8236-7A61E75FA918}" srcId="{025F3017-6190-462D-842F-332C101E82B1}" destId="{8D5F61D9-D412-43BB-9523-74BD70663D6F}" srcOrd="2" destOrd="0" parTransId="{DEA9F4A4-2DC1-4BBF-B375-3965849E9017}" sibTransId="{7D90235B-B577-456F-B070-BFAB9CFFEF53}"/>
    <dgm:cxn modelId="{FA3705EB-D2FC-46E6-A9E5-0E5731B56BB6}" type="presParOf" srcId="{AD0ECD1F-99B3-4CB7-9F59-127A4F1964D8}" destId="{7807A4FF-819E-41CC-A41B-2A3945948E96}" srcOrd="0" destOrd="0" presId="urn:microsoft.com/office/officeart/2005/8/layout/vList2"/>
    <dgm:cxn modelId="{6A2B6A36-10BF-460B-BEDD-42961C69EB55}" type="presParOf" srcId="{AD0ECD1F-99B3-4CB7-9F59-127A4F1964D8}" destId="{6DC29DCD-10E5-4560-9F44-FEF6A5E83476}" srcOrd="1" destOrd="0" presId="urn:microsoft.com/office/officeart/2005/8/layout/vList2"/>
    <dgm:cxn modelId="{6E9CA1BD-3AB5-4CB9-BBE6-3D5A1C2C7E05}" type="presParOf" srcId="{AD0ECD1F-99B3-4CB7-9F59-127A4F1964D8}" destId="{2A622746-FCA0-4D9D-AD87-1A8B7959E25F}" srcOrd="2" destOrd="0" presId="urn:microsoft.com/office/officeart/2005/8/layout/vList2"/>
    <dgm:cxn modelId="{A5EC8287-D2C6-4272-A2FF-3D0CE4A73C4C}" type="presParOf" srcId="{AD0ECD1F-99B3-4CB7-9F59-127A4F1964D8}" destId="{42DEB6C1-1D1A-4EF4-A107-F54B7B7F367C}" srcOrd="3" destOrd="0" presId="urn:microsoft.com/office/officeart/2005/8/layout/vList2"/>
    <dgm:cxn modelId="{107FE1B2-8894-4109-80C6-595F2530BC4A}" type="presParOf" srcId="{AD0ECD1F-99B3-4CB7-9F59-127A4F1964D8}" destId="{55F102EB-5175-467E-9955-CB0B6F66FD92}" srcOrd="4" destOrd="0" presId="urn:microsoft.com/office/officeart/2005/8/layout/vList2"/>
    <dgm:cxn modelId="{702F019D-9CA2-4AD0-BC26-03C8B4D45F13}" type="presParOf" srcId="{AD0ECD1F-99B3-4CB7-9F59-127A4F1964D8}" destId="{B5DA701F-950C-4928-8DE0-8CA52CC05968}" srcOrd="5" destOrd="0" presId="urn:microsoft.com/office/officeart/2005/8/layout/vList2"/>
    <dgm:cxn modelId="{E051C21E-1650-452D-A8F3-39F5388C7CA6}" type="presParOf" srcId="{AD0ECD1F-99B3-4CB7-9F59-127A4F1964D8}" destId="{A3778148-348C-4230-86E7-7F689DDDF230}" srcOrd="6" destOrd="0" presId="urn:microsoft.com/office/officeart/2005/8/layout/vList2"/>
    <dgm:cxn modelId="{F2E445F0-D0E2-47AF-A198-5A9560669818}" type="presParOf" srcId="{AD0ECD1F-99B3-4CB7-9F59-127A4F1964D8}" destId="{BB9E46A8-8348-46C5-B55E-3AC61FD70868}" srcOrd="7" destOrd="0" presId="urn:microsoft.com/office/officeart/2005/8/layout/vList2"/>
    <dgm:cxn modelId="{817180B3-1F45-4231-9FBC-3B0BC5DEF9F5}" type="presParOf" srcId="{AD0ECD1F-99B3-4CB7-9F59-127A4F1964D8}" destId="{227E9949-FD8A-4E36-9897-77219C6DB717}" srcOrd="8" destOrd="0" presId="urn:microsoft.com/office/officeart/2005/8/layout/vList2"/>
    <dgm:cxn modelId="{C6404892-FCD9-431C-9D59-86DD88683551}" type="presParOf" srcId="{AD0ECD1F-99B3-4CB7-9F59-127A4F1964D8}" destId="{D5E7A46D-987A-4F45-95E8-43A7D171792D}" srcOrd="9" destOrd="0" presId="urn:microsoft.com/office/officeart/2005/8/layout/vList2"/>
    <dgm:cxn modelId="{F47082C8-DFC1-46FE-A8D7-A0D88AAE29CD}" type="presParOf" srcId="{AD0ECD1F-99B3-4CB7-9F59-127A4F1964D8}" destId="{17EFB304-5F6D-4282-A813-2BD4EBF7A28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A7FD3C-7265-460A-80E6-F4D357FC9980}" type="doc">
      <dgm:prSet loTypeId="urn:microsoft.com/office/officeart/2005/8/layout/vList2" loCatId="list" qsTypeId="urn:microsoft.com/office/officeart/2005/8/quickstyle/simple1" qsCatId="simple" csTypeId="urn:microsoft.com/office/officeart/2005/8/colors/accent1_4" csCatId="accent1"/>
      <dgm:spPr/>
      <dgm:t>
        <a:bodyPr/>
        <a:lstStyle/>
        <a:p>
          <a:endParaRPr lang="ru-RU"/>
        </a:p>
      </dgm:t>
    </dgm:pt>
    <dgm:pt modelId="{97BE77EB-4C2A-414D-AF82-FCEDDB14A67F}">
      <dgm:prSet/>
      <dgm:spPr/>
      <dgm:t>
        <a:bodyPr/>
        <a:lstStyle/>
        <a:p>
          <a:pPr rtl="0"/>
          <a:r>
            <a:rPr lang="en-US" smtClean="0"/>
            <a:t>A wide range of people can be at risk of exposure to hazardous drugs in their workplace, including: • Pharmacy workers • </a:t>
          </a:r>
          <a:endParaRPr lang="uk-UA"/>
        </a:p>
      </dgm:t>
    </dgm:pt>
    <dgm:pt modelId="{1D40F89B-984A-4941-A07E-370C72174874}" type="parTrans" cxnId="{519864B2-9B95-4F76-94D8-FA2478D90440}">
      <dgm:prSet/>
      <dgm:spPr/>
      <dgm:t>
        <a:bodyPr/>
        <a:lstStyle/>
        <a:p>
          <a:endParaRPr lang="ru-RU"/>
        </a:p>
      </dgm:t>
    </dgm:pt>
    <dgm:pt modelId="{FC2D2BCB-263E-4728-9410-76C2915606FD}" type="sibTrans" cxnId="{519864B2-9B95-4F76-94D8-FA2478D90440}">
      <dgm:prSet/>
      <dgm:spPr/>
      <dgm:t>
        <a:bodyPr/>
        <a:lstStyle/>
        <a:p>
          <a:endParaRPr lang="ru-RU"/>
        </a:p>
      </dgm:t>
    </dgm:pt>
    <dgm:pt modelId="{B469CE87-55A0-4759-9D30-CC13622DFF12}">
      <dgm:prSet/>
      <dgm:spPr/>
      <dgm:t>
        <a:bodyPr/>
        <a:lstStyle/>
        <a:p>
          <a:pPr rtl="0"/>
          <a:r>
            <a:rPr lang="en-US" smtClean="0"/>
            <a:t>Laboratory workers •</a:t>
          </a:r>
          <a:endParaRPr lang="uk-UA"/>
        </a:p>
      </dgm:t>
    </dgm:pt>
    <dgm:pt modelId="{FE9987D7-9482-498C-9670-40CD93889FBD}" type="parTrans" cxnId="{E31DB537-919C-4E9C-9E7C-DEEEDFBC6DCC}">
      <dgm:prSet/>
      <dgm:spPr/>
      <dgm:t>
        <a:bodyPr/>
        <a:lstStyle/>
        <a:p>
          <a:endParaRPr lang="ru-RU"/>
        </a:p>
      </dgm:t>
    </dgm:pt>
    <dgm:pt modelId="{8781FD56-4165-40B5-A8C6-8CAFA2A93517}" type="sibTrans" cxnId="{E31DB537-919C-4E9C-9E7C-DEEEDFBC6DCC}">
      <dgm:prSet/>
      <dgm:spPr/>
      <dgm:t>
        <a:bodyPr/>
        <a:lstStyle/>
        <a:p>
          <a:endParaRPr lang="ru-RU"/>
        </a:p>
      </dgm:t>
    </dgm:pt>
    <dgm:pt modelId="{B6A0F5E1-B300-4403-AAED-0E1EE6135836}">
      <dgm:prSet/>
      <dgm:spPr/>
      <dgm:t>
        <a:bodyPr/>
        <a:lstStyle/>
        <a:p>
          <a:pPr rtl="0"/>
          <a:r>
            <a:rPr lang="en-US" dirty="0" smtClean="0"/>
            <a:t>Nurses • Health care assistants </a:t>
          </a:r>
          <a:endParaRPr lang="uk-UA" dirty="0"/>
        </a:p>
      </dgm:t>
    </dgm:pt>
    <dgm:pt modelId="{71A4F461-76B0-45CD-A48C-0A502B740800}" type="parTrans" cxnId="{D0EDC0BF-C307-49B1-A272-B6AACA6511E8}">
      <dgm:prSet/>
      <dgm:spPr/>
      <dgm:t>
        <a:bodyPr/>
        <a:lstStyle/>
        <a:p>
          <a:endParaRPr lang="ru-RU"/>
        </a:p>
      </dgm:t>
    </dgm:pt>
    <dgm:pt modelId="{95CADBBD-E176-45D2-B8FD-AA0047055911}" type="sibTrans" cxnId="{D0EDC0BF-C307-49B1-A272-B6AACA6511E8}">
      <dgm:prSet/>
      <dgm:spPr/>
      <dgm:t>
        <a:bodyPr/>
        <a:lstStyle/>
        <a:p>
          <a:endParaRPr lang="ru-RU"/>
        </a:p>
      </dgm:t>
    </dgm:pt>
    <dgm:pt modelId="{6D9EA4BE-F64F-4F85-A858-486F2B1FB67C}">
      <dgm:prSet/>
      <dgm:spPr/>
      <dgm:t>
        <a:bodyPr/>
        <a:lstStyle/>
        <a:p>
          <a:pPr rtl="0"/>
          <a:r>
            <a:rPr lang="en-US" smtClean="0"/>
            <a:t>• Cleaners, housekeeping and laundry staff </a:t>
          </a:r>
          <a:endParaRPr lang="uk-UA"/>
        </a:p>
      </dgm:t>
    </dgm:pt>
    <dgm:pt modelId="{7E035447-10B0-4E20-950D-57021917F3FF}" type="parTrans" cxnId="{6012557F-D617-4828-A2FE-2096DF1EBD6F}">
      <dgm:prSet/>
      <dgm:spPr/>
      <dgm:t>
        <a:bodyPr/>
        <a:lstStyle/>
        <a:p>
          <a:endParaRPr lang="ru-RU"/>
        </a:p>
      </dgm:t>
    </dgm:pt>
    <dgm:pt modelId="{CA9C60C5-25DA-42EF-8BD3-9497452D4874}" type="sibTrans" cxnId="{6012557F-D617-4828-A2FE-2096DF1EBD6F}">
      <dgm:prSet/>
      <dgm:spPr/>
      <dgm:t>
        <a:bodyPr/>
        <a:lstStyle/>
        <a:p>
          <a:endParaRPr lang="ru-RU"/>
        </a:p>
      </dgm:t>
    </dgm:pt>
    <dgm:pt modelId="{4EB95BB2-D92B-4CA8-9529-14ADC993263A}">
      <dgm:prSet/>
      <dgm:spPr/>
      <dgm:t>
        <a:bodyPr/>
        <a:lstStyle/>
        <a:p>
          <a:pPr rtl="0"/>
          <a:r>
            <a:rPr lang="en-US" smtClean="0"/>
            <a:t>• Physicians •</a:t>
          </a:r>
          <a:endParaRPr lang="uk-UA"/>
        </a:p>
      </dgm:t>
    </dgm:pt>
    <dgm:pt modelId="{E0954B9A-DB46-4257-A19E-BA0356EF01F1}" type="parTrans" cxnId="{835F1BD6-1F03-46D4-819F-F2C92EDA7487}">
      <dgm:prSet/>
      <dgm:spPr/>
      <dgm:t>
        <a:bodyPr/>
        <a:lstStyle/>
        <a:p>
          <a:endParaRPr lang="ru-RU"/>
        </a:p>
      </dgm:t>
    </dgm:pt>
    <dgm:pt modelId="{745BE046-ADD7-48F7-9AF7-C51EF8F74024}" type="sibTrans" cxnId="{835F1BD6-1F03-46D4-819F-F2C92EDA7487}">
      <dgm:prSet/>
      <dgm:spPr/>
      <dgm:t>
        <a:bodyPr/>
        <a:lstStyle/>
        <a:p>
          <a:endParaRPr lang="ru-RU"/>
        </a:p>
      </dgm:t>
    </dgm:pt>
    <dgm:pt modelId="{A65005F7-E4E7-4370-8372-DA351F4706E0}">
      <dgm:prSet/>
      <dgm:spPr/>
      <dgm:t>
        <a:bodyPr/>
        <a:lstStyle/>
        <a:p>
          <a:pPr rtl="0"/>
          <a:r>
            <a:rPr lang="en-US" smtClean="0"/>
            <a:t>Veterinary and animal attendant workers </a:t>
          </a:r>
          <a:endParaRPr lang="uk-UA"/>
        </a:p>
      </dgm:t>
    </dgm:pt>
    <dgm:pt modelId="{8F457F90-3923-4D4D-9134-613AF0BE0AC3}" type="parTrans" cxnId="{B5F335C1-B25E-4EB0-B895-90D14EFE4FF9}">
      <dgm:prSet/>
      <dgm:spPr/>
      <dgm:t>
        <a:bodyPr/>
        <a:lstStyle/>
        <a:p>
          <a:endParaRPr lang="ru-RU"/>
        </a:p>
      </dgm:t>
    </dgm:pt>
    <dgm:pt modelId="{53BC8635-56C1-4170-88E5-D64E7AFEC40D}" type="sibTrans" cxnId="{B5F335C1-B25E-4EB0-B895-90D14EFE4FF9}">
      <dgm:prSet/>
      <dgm:spPr/>
      <dgm:t>
        <a:bodyPr/>
        <a:lstStyle/>
        <a:p>
          <a:endParaRPr lang="ru-RU"/>
        </a:p>
      </dgm:t>
    </dgm:pt>
    <dgm:pt modelId="{F6C3CF71-A1BD-4E3F-9733-4CEE553FBD72}">
      <dgm:prSet/>
      <dgm:spPr/>
      <dgm:t>
        <a:bodyPr/>
        <a:lstStyle/>
        <a:p>
          <a:pPr rtl="0"/>
          <a:r>
            <a:rPr lang="en-US" smtClean="0"/>
            <a:t>• Community health workers •</a:t>
          </a:r>
          <a:endParaRPr lang="uk-UA"/>
        </a:p>
      </dgm:t>
    </dgm:pt>
    <dgm:pt modelId="{FC5F60D9-5584-4501-89AD-15A78F19999E}" type="parTrans" cxnId="{1EB46731-3D5C-4C6F-9212-E01A901944FE}">
      <dgm:prSet/>
      <dgm:spPr/>
      <dgm:t>
        <a:bodyPr/>
        <a:lstStyle/>
        <a:p>
          <a:endParaRPr lang="ru-RU"/>
        </a:p>
      </dgm:t>
    </dgm:pt>
    <dgm:pt modelId="{846E7A75-E703-440D-89FC-AB6519F866D0}" type="sibTrans" cxnId="{1EB46731-3D5C-4C6F-9212-E01A901944FE}">
      <dgm:prSet/>
      <dgm:spPr/>
      <dgm:t>
        <a:bodyPr/>
        <a:lstStyle/>
        <a:p>
          <a:endParaRPr lang="ru-RU"/>
        </a:p>
      </dgm:t>
    </dgm:pt>
    <dgm:pt modelId="{C55E0720-1017-462B-8991-DA0A4BF6DB76}">
      <dgm:prSet/>
      <dgm:spPr/>
      <dgm:t>
        <a:bodyPr/>
        <a:lstStyle/>
        <a:p>
          <a:pPr rtl="0"/>
          <a:r>
            <a:rPr lang="en-US" smtClean="0"/>
            <a:t>Workers involved in drug shipping/receiving/transport services </a:t>
          </a:r>
          <a:endParaRPr lang="uk-UA"/>
        </a:p>
      </dgm:t>
    </dgm:pt>
    <dgm:pt modelId="{6654E4FD-0ABD-420A-AA39-5C54688D87E3}" type="parTrans" cxnId="{0029AF9E-C3ED-4FE8-B95C-43B348825D83}">
      <dgm:prSet/>
      <dgm:spPr/>
      <dgm:t>
        <a:bodyPr/>
        <a:lstStyle/>
        <a:p>
          <a:endParaRPr lang="ru-RU"/>
        </a:p>
      </dgm:t>
    </dgm:pt>
    <dgm:pt modelId="{0F5015B6-07F3-44D6-8A61-1ED78BF32BC0}" type="sibTrans" cxnId="{0029AF9E-C3ED-4FE8-B95C-43B348825D83}">
      <dgm:prSet/>
      <dgm:spPr/>
      <dgm:t>
        <a:bodyPr/>
        <a:lstStyle/>
        <a:p>
          <a:endParaRPr lang="ru-RU"/>
        </a:p>
      </dgm:t>
    </dgm:pt>
    <dgm:pt modelId="{5C38AA0F-C468-44D6-8CEE-06C0B6E385AE}">
      <dgm:prSet/>
      <dgm:spPr/>
      <dgm:t>
        <a:bodyPr/>
        <a:lstStyle/>
        <a:p>
          <a:pPr rtl="0"/>
          <a:r>
            <a:rPr lang="en-US" smtClean="0"/>
            <a:t>• Workers involved in hazardous waste services</a:t>
          </a:r>
          <a:endParaRPr lang="uk-UA"/>
        </a:p>
      </dgm:t>
    </dgm:pt>
    <dgm:pt modelId="{F52D9196-C574-4484-BEE1-13E13F507D69}" type="parTrans" cxnId="{6EF1B9B6-7AD4-483D-A81E-3C8DB61F08DE}">
      <dgm:prSet/>
      <dgm:spPr/>
      <dgm:t>
        <a:bodyPr/>
        <a:lstStyle/>
        <a:p>
          <a:endParaRPr lang="ru-RU"/>
        </a:p>
      </dgm:t>
    </dgm:pt>
    <dgm:pt modelId="{CDAEAFB6-33C1-431A-8146-2B683E777260}" type="sibTrans" cxnId="{6EF1B9B6-7AD4-483D-A81E-3C8DB61F08DE}">
      <dgm:prSet/>
      <dgm:spPr/>
      <dgm:t>
        <a:bodyPr/>
        <a:lstStyle/>
        <a:p>
          <a:endParaRPr lang="ru-RU"/>
        </a:p>
      </dgm:t>
    </dgm:pt>
    <dgm:pt modelId="{5D99C000-534F-4F86-A276-02D0B6544AD9}" type="pres">
      <dgm:prSet presAssocID="{BCA7FD3C-7265-460A-80E6-F4D357FC9980}" presName="linear" presStyleCnt="0">
        <dgm:presLayoutVars>
          <dgm:animLvl val="lvl"/>
          <dgm:resizeHandles val="exact"/>
        </dgm:presLayoutVars>
      </dgm:prSet>
      <dgm:spPr/>
      <dgm:t>
        <a:bodyPr/>
        <a:lstStyle/>
        <a:p>
          <a:endParaRPr lang="ru-RU"/>
        </a:p>
      </dgm:t>
    </dgm:pt>
    <dgm:pt modelId="{D4C100DB-05BE-4624-B91C-9AF39FCD0652}" type="pres">
      <dgm:prSet presAssocID="{97BE77EB-4C2A-414D-AF82-FCEDDB14A67F}" presName="parentText" presStyleLbl="node1" presStyleIdx="0" presStyleCnt="9">
        <dgm:presLayoutVars>
          <dgm:chMax val="0"/>
          <dgm:bulletEnabled val="1"/>
        </dgm:presLayoutVars>
      </dgm:prSet>
      <dgm:spPr/>
      <dgm:t>
        <a:bodyPr/>
        <a:lstStyle/>
        <a:p>
          <a:endParaRPr lang="ru-RU"/>
        </a:p>
      </dgm:t>
    </dgm:pt>
    <dgm:pt modelId="{862E63FB-CF02-4F8B-BE40-B14DD029FAF6}" type="pres">
      <dgm:prSet presAssocID="{FC2D2BCB-263E-4728-9410-76C2915606FD}" presName="spacer" presStyleCnt="0"/>
      <dgm:spPr/>
    </dgm:pt>
    <dgm:pt modelId="{C771F2A2-564A-40B1-937C-009C9CC67EAC}" type="pres">
      <dgm:prSet presAssocID="{B469CE87-55A0-4759-9D30-CC13622DFF12}" presName="parentText" presStyleLbl="node1" presStyleIdx="1" presStyleCnt="9">
        <dgm:presLayoutVars>
          <dgm:chMax val="0"/>
          <dgm:bulletEnabled val="1"/>
        </dgm:presLayoutVars>
      </dgm:prSet>
      <dgm:spPr/>
      <dgm:t>
        <a:bodyPr/>
        <a:lstStyle/>
        <a:p>
          <a:endParaRPr lang="ru-RU"/>
        </a:p>
      </dgm:t>
    </dgm:pt>
    <dgm:pt modelId="{163EC6AA-0363-4EB4-9A4E-4849F8ABAF8A}" type="pres">
      <dgm:prSet presAssocID="{8781FD56-4165-40B5-A8C6-8CAFA2A93517}" presName="spacer" presStyleCnt="0"/>
      <dgm:spPr/>
    </dgm:pt>
    <dgm:pt modelId="{ACE23D6B-EE32-47FB-927A-73E5011666C2}" type="pres">
      <dgm:prSet presAssocID="{B6A0F5E1-B300-4403-AAED-0E1EE6135836}" presName="parentText" presStyleLbl="node1" presStyleIdx="2" presStyleCnt="9">
        <dgm:presLayoutVars>
          <dgm:chMax val="0"/>
          <dgm:bulletEnabled val="1"/>
        </dgm:presLayoutVars>
      </dgm:prSet>
      <dgm:spPr/>
      <dgm:t>
        <a:bodyPr/>
        <a:lstStyle/>
        <a:p>
          <a:endParaRPr lang="ru-RU"/>
        </a:p>
      </dgm:t>
    </dgm:pt>
    <dgm:pt modelId="{D172612B-C37D-48E5-9D4F-E82FF740C0AA}" type="pres">
      <dgm:prSet presAssocID="{95CADBBD-E176-45D2-B8FD-AA0047055911}" presName="spacer" presStyleCnt="0"/>
      <dgm:spPr/>
    </dgm:pt>
    <dgm:pt modelId="{9C6BEC96-3DBB-4A4A-A45D-900B09171F6D}" type="pres">
      <dgm:prSet presAssocID="{6D9EA4BE-F64F-4F85-A858-486F2B1FB67C}" presName="parentText" presStyleLbl="node1" presStyleIdx="3" presStyleCnt="9">
        <dgm:presLayoutVars>
          <dgm:chMax val="0"/>
          <dgm:bulletEnabled val="1"/>
        </dgm:presLayoutVars>
      </dgm:prSet>
      <dgm:spPr/>
      <dgm:t>
        <a:bodyPr/>
        <a:lstStyle/>
        <a:p>
          <a:endParaRPr lang="ru-RU"/>
        </a:p>
      </dgm:t>
    </dgm:pt>
    <dgm:pt modelId="{84ACE033-A39C-449A-B658-6FAC0864FF09}" type="pres">
      <dgm:prSet presAssocID="{CA9C60C5-25DA-42EF-8BD3-9497452D4874}" presName="spacer" presStyleCnt="0"/>
      <dgm:spPr/>
    </dgm:pt>
    <dgm:pt modelId="{CBE9E247-2DD2-44F8-885F-422C9F17F4B7}" type="pres">
      <dgm:prSet presAssocID="{4EB95BB2-D92B-4CA8-9529-14ADC993263A}" presName="parentText" presStyleLbl="node1" presStyleIdx="4" presStyleCnt="9">
        <dgm:presLayoutVars>
          <dgm:chMax val="0"/>
          <dgm:bulletEnabled val="1"/>
        </dgm:presLayoutVars>
      </dgm:prSet>
      <dgm:spPr/>
      <dgm:t>
        <a:bodyPr/>
        <a:lstStyle/>
        <a:p>
          <a:endParaRPr lang="ru-RU"/>
        </a:p>
      </dgm:t>
    </dgm:pt>
    <dgm:pt modelId="{420C49B5-8445-4BBC-A891-14BE4D87DB4D}" type="pres">
      <dgm:prSet presAssocID="{745BE046-ADD7-48F7-9AF7-C51EF8F74024}" presName="spacer" presStyleCnt="0"/>
      <dgm:spPr/>
    </dgm:pt>
    <dgm:pt modelId="{993BC672-3293-48FE-A3E6-F13137AA0411}" type="pres">
      <dgm:prSet presAssocID="{A65005F7-E4E7-4370-8372-DA351F4706E0}" presName="parentText" presStyleLbl="node1" presStyleIdx="5" presStyleCnt="9">
        <dgm:presLayoutVars>
          <dgm:chMax val="0"/>
          <dgm:bulletEnabled val="1"/>
        </dgm:presLayoutVars>
      </dgm:prSet>
      <dgm:spPr/>
      <dgm:t>
        <a:bodyPr/>
        <a:lstStyle/>
        <a:p>
          <a:endParaRPr lang="ru-RU"/>
        </a:p>
      </dgm:t>
    </dgm:pt>
    <dgm:pt modelId="{B5D8310B-E9F0-496E-B2DA-3692DABF5145}" type="pres">
      <dgm:prSet presAssocID="{53BC8635-56C1-4170-88E5-D64E7AFEC40D}" presName="spacer" presStyleCnt="0"/>
      <dgm:spPr/>
    </dgm:pt>
    <dgm:pt modelId="{205D0FCA-A83A-4257-949A-23C63CB4E4D9}" type="pres">
      <dgm:prSet presAssocID="{F6C3CF71-A1BD-4E3F-9733-4CEE553FBD72}" presName="parentText" presStyleLbl="node1" presStyleIdx="6" presStyleCnt="9">
        <dgm:presLayoutVars>
          <dgm:chMax val="0"/>
          <dgm:bulletEnabled val="1"/>
        </dgm:presLayoutVars>
      </dgm:prSet>
      <dgm:spPr/>
      <dgm:t>
        <a:bodyPr/>
        <a:lstStyle/>
        <a:p>
          <a:endParaRPr lang="ru-RU"/>
        </a:p>
      </dgm:t>
    </dgm:pt>
    <dgm:pt modelId="{633A5B0C-A7F9-4173-9172-1607779C691D}" type="pres">
      <dgm:prSet presAssocID="{846E7A75-E703-440D-89FC-AB6519F866D0}" presName="spacer" presStyleCnt="0"/>
      <dgm:spPr/>
    </dgm:pt>
    <dgm:pt modelId="{3F08C88B-5EEF-4926-9249-E67317373A07}" type="pres">
      <dgm:prSet presAssocID="{C55E0720-1017-462B-8991-DA0A4BF6DB76}" presName="parentText" presStyleLbl="node1" presStyleIdx="7" presStyleCnt="9">
        <dgm:presLayoutVars>
          <dgm:chMax val="0"/>
          <dgm:bulletEnabled val="1"/>
        </dgm:presLayoutVars>
      </dgm:prSet>
      <dgm:spPr/>
      <dgm:t>
        <a:bodyPr/>
        <a:lstStyle/>
        <a:p>
          <a:endParaRPr lang="ru-RU"/>
        </a:p>
      </dgm:t>
    </dgm:pt>
    <dgm:pt modelId="{D1C7DDDD-D14B-41E8-8238-AB6CAEA0D2AF}" type="pres">
      <dgm:prSet presAssocID="{0F5015B6-07F3-44D6-8A61-1ED78BF32BC0}" presName="spacer" presStyleCnt="0"/>
      <dgm:spPr/>
    </dgm:pt>
    <dgm:pt modelId="{8183742A-9D19-45D7-9850-CCE3F0028461}" type="pres">
      <dgm:prSet presAssocID="{5C38AA0F-C468-44D6-8CEE-06C0B6E385AE}" presName="parentText" presStyleLbl="node1" presStyleIdx="8" presStyleCnt="9">
        <dgm:presLayoutVars>
          <dgm:chMax val="0"/>
          <dgm:bulletEnabled val="1"/>
        </dgm:presLayoutVars>
      </dgm:prSet>
      <dgm:spPr/>
      <dgm:t>
        <a:bodyPr/>
        <a:lstStyle/>
        <a:p>
          <a:endParaRPr lang="ru-RU"/>
        </a:p>
      </dgm:t>
    </dgm:pt>
  </dgm:ptLst>
  <dgm:cxnLst>
    <dgm:cxn modelId="{6012557F-D617-4828-A2FE-2096DF1EBD6F}" srcId="{BCA7FD3C-7265-460A-80E6-F4D357FC9980}" destId="{6D9EA4BE-F64F-4F85-A858-486F2B1FB67C}" srcOrd="3" destOrd="0" parTransId="{7E035447-10B0-4E20-950D-57021917F3FF}" sibTransId="{CA9C60C5-25DA-42EF-8BD3-9497452D4874}"/>
    <dgm:cxn modelId="{26CDE61D-3BBE-4476-B0EA-F63041845F06}" type="presOf" srcId="{4EB95BB2-D92B-4CA8-9529-14ADC993263A}" destId="{CBE9E247-2DD2-44F8-885F-422C9F17F4B7}" srcOrd="0" destOrd="0" presId="urn:microsoft.com/office/officeart/2005/8/layout/vList2"/>
    <dgm:cxn modelId="{96C3919E-B2FB-46C4-881B-1F523AC8FD4F}" type="presOf" srcId="{6D9EA4BE-F64F-4F85-A858-486F2B1FB67C}" destId="{9C6BEC96-3DBB-4A4A-A45D-900B09171F6D}" srcOrd="0" destOrd="0" presId="urn:microsoft.com/office/officeart/2005/8/layout/vList2"/>
    <dgm:cxn modelId="{D0EDC0BF-C307-49B1-A272-B6AACA6511E8}" srcId="{BCA7FD3C-7265-460A-80E6-F4D357FC9980}" destId="{B6A0F5E1-B300-4403-AAED-0E1EE6135836}" srcOrd="2" destOrd="0" parTransId="{71A4F461-76B0-45CD-A48C-0A502B740800}" sibTransId="{95CADBBD-E176-45D2-B8FD-AA0047055911}"/>
    <dgm:cxn modelId="{C1CFC5A1-579A-4E9F-8E2C-C8632B4CA7A3}" type="presOf" srcId="{F6C3CF71-A1BD-4E3F-9733-4CEE553FBD72}" destId="{205D0FCA-A83A-4257-949A-23C63CB4E4D9}" srcOrd="0" destOrd="0" presId="urn:microsoft.com/office/officeart/2005/8/layout/vList2"/>
    <dgm:cxn modelId="{E31DB537-919C-4E9C-9E7C-DEEEDFBC6DCC}" srcId="{BCA7FD3C-7265-460A-80E6-F4D357FC9980}" destId="{B469CE87-55A0-4759-9D30-CC13622DFF12}" srcOrd="1" destOrd="0" parTransId="{FE9987D7-9482-498C-9670-40CD93889FBD}" sibTransId="{8781FD56-4165-40B5-A8C6-8CAFA2A93517}"/>
    <dgm:cxn modelId="{6EF1B9B6-7AD4-483D-A81E-3C8DB61F08DE}" srcId="{BCA7FD3C-7265-460A-80E6-F4D357FC9980}" destId="{5C38AA0F-C468-44D6-8CEE-06C0B6E385AE}" srcOrd="8" destOrd="0" parTransId="{F52D9196-C574-4484-BEE1-13E13F507D69}" sibTransId="{CDAEAFB6-33C1-431A-8146-2B683E777260}"/>
    <dgm:cxn modelId="{6D2152A3-6F0F-4C38-BC14-AC532AAB1269}" type="presOf" srcId="{C55E0720-1017-462B-8991-DA0A4BF6DB76}" destId="{3F08C88B-5EEF-4926-9249-E67317373A07}" srcOrd="0" destOrd="0" presId="urn:microsoft.com/office/officeart/2005/8/layout/vList2"/>
    <dgm:cxn modelId="{6E5C4E6C-D852-4C2A-BAAD-041D291B58EE}" type="presOf" srcId="{A65005F7-E4E7-4370-8372-DA351F4706E0}" destId="{993BC672-3293-48FE-A3E6-F13137AA0411}" srcOrd="0" destOrd="0" presId="urn:microsoft.com/office/officeart/2005/8/layout/vList2"/>
    <dgm:cxn modelId="{B5F335C1-B25E-4EB0-B895-90D14EFE4FF9}" srcId="{BCA7FD3C-7265-460A-80E6-F4D357FC9980}" destId="{A65005F7-E4E7-4370-8372-DA351F4706E0}" srcOrd="5" destOrd="0" parTransId="{8F457F90-3923-4D4D-9134-613AF0BE0AC3}" sibTransId="{53BC8635-56C1-4170-88E5-D64E7AFEC40D}"/>
    <dgm:cxn modelId="{50675740-444C-4F8C-903D-27D82BE01A44}" type="presOf" srcId="{B6A0F5E1-B300-4403-AAED-0E1EE6135836}" destId="{ACE23D6B-EE32-47FB-927A-73E5011666C2}" srcOrd="0" destOrd="0" presId="urn:microsoft.com/office/officeart/2005/8/layout/vList2"/>
    <dgm:cxn modelId="{519864B2-9B95-4F76-94D8-FA2478D90440}" srcId="{BCA7FD3C-7265-460A-80E6-F4D357FC9980}" destId="{97BE77EB-4C2A-414D-AF82-FCEDDB14A67F}" srcOrd="0" destOrd="0" parTransId="{1D40F89B-984A-4941-A07E-370C72174874}" sibTransId="{FC2D2BCB-263E-4728-9410-76C2915606FD}"/>
    <dgm:cxn modelId="{5CD9A54C-317F-444F-86AC-BEF432FFECE2}" type="presOf" srcId="{BCA7FD3C-7265-460A-80E6-F4D357FC9980}" destId="{5D99C000-534F-4F86-A276-02D0B6544AD9}" srcOrd="0" destOrd="0" presId="urn:microsoft.com/office/officeart/2005/8/layout/vList2"/>
    <dgm:cxn modelId="{79F39DE2-FC55-4287-987D-85DD274FC68A}" type="presOf" srcId="{B469CE87-55A0-4759-9D30-CC13622DFF12}" destId="{C771F2A2-564A-40B1-937C-009C9CC67EAC}" srcOrd="0" destOrd="0" presId="urn:microsoft.com/office/officeart/2005/8/layout/vList2"/>
    <dgm:cxn modelId="{835F1BD6-1F03-46D4-819F-F2C92EDA7487}" srcId="{BCA7FD3C-7265-460A-80E6-F4D357FC9980}" destId="{4EB95BB2-D92B-4CA8-9529-14ADC993263A}" srcOrd="4" destOrd="0" parTransId="{E0954B9A-DB46-4257-A19E-BA0356EF01F1}" sibTransId="{745BE046-ADD7-48F7-9AF7-C51EF8F74024}"/>
    <dgm:cxn modelId="{EBC74EAE-6432-4ACE-A21C-3626FE6ECB4F}" type="presOf" srcId="{5C38AA0F-C468-44D6-8CEE-06C0B6E385AE}" destId="{8183742A-9D19-45D7-9850-CCE3F0028461}" srcOrd="0" destOrd="0" presId="urn:microsoft.com/office/officeart/2005/8/layout/vList2"/>
    <dgm:cxn modelId="{974C6EB0-0BAF-4785-B501-EDF1ABE298F9}" type="presOf" srcId="{97BE77EB-4C2A-414D-AF82-FCEDDB14A67F}" destId="{D4C100DB-05BE-4624-B91C-9AF39FCD0652}" srcOrd="0" destOrd="0" presId="urn:microsoft.com/office/officeart/2005/8/layout/vList2"/>
    <dgm:cxn modelId="{1EB46731-3D5C-4C6F-9212-E01A901944FE}" srcId="{BCA7FD3C-7265-460A-80E6-F4D357FC9980}" destId="{F6C3CF71-A1BD-4E3F-9733-4CEE553FBD72}" srcOrd="6" destOrd="0" parTransId="{FC5F60D9-5584-4501-89AD-15A78F19999E}" sibTransId="{846E7A75-E703-440D-89FC-AB6519F866D0}"/>
    <dgm:cxn modelId="{0029AF9E-C3ED-4FE8-B95C-43B348825D83}" srcId="{BCA7FD3C-7265-460A-80E6-F4D357FC9980}" destId="{C55E0720-1017-462B-8991-DA0A4BF6DB76}" srcOrd="7" destOrd="0" parTransId="{6654E4FD-0ABD-420A-AA39-5C54688D87E3}" sibTransId="{0F5015B6-07F3-44D6-8A61-1ED78BF32BC0}"/>
    <dgm:cxn modelId="{7FD47F8F-28E3-4F73-94BB-1E92323663CF}" type="presParOf" srcId="{5D99C000-534F-4F86-A276-02D0B6544AD9}" destId="{D4C100DB-05BE-4624-B91C-9AF39FCD0652}" srcOrd="0" destOrd="0" presId="urn:microsoft.com/office/officeart/2005/8/layout/vList2"/>
    <dgm:cxn modelId="{A5811462-60FD-4252-84BE-41FBC4E92EB7}" type="presParOf" srcId="{5D99C000-534F-4F86-A276-02D0B6544AD9}" destId="{862E63FB-CF02-4F8B-BE40-B14DD029FAF6}" srcOrd="1" destOrd="0" presId="urn:microsoft.com/office/officeart/2005/8/layout/vList2"/>
    <dgm:cxn modelId="{79CDC138-75B6-4AE1-9148-98A3E7C9FCE3}" type="presParOf" srcId="{5D99C000-534F-4F86-A276-02D0B6544AD9}" destId="{C771F2A2-564A-40B1-937C-009C9CC67EAC}" srcOrd="2" destOrd="0" presId="urn:microsoft.com/office/officeart/2005/8/layout/vList2"/>
    <dgm:cxn modelId="{887C8D43-483F-4E58-A864-EE25C055C66E}" type="presParOf" srcId="{5D99C000-534F-4F86-A276-02D0B6544AD9}" destId="{163EC6AA-0363-4EB4-9A4E-4849F8ABAF8A}" srcOrd="3" destOrd="0" presId="urn:microsoft.com/office/officeart/2005/8/layout/vList2"/>
    <dgm:cxn modelId="{A058F60E-1B9B-4249-83C0-D33B07EA1A04}" type="presParOf" srcId="{5D99C000-534F-4F86-A276-02D0B6544AD9}" destId="{ACE23D6B-EE32-47FB-927A-73E5011666C2}" srcOrd="4" destOrd="0" presId="urn:microsoft.com/office/officeart/2005/8/layout/vList2"/>
    <dgm:cxn modelId="{C4F8D098-7959-4DE0-BCA6-E24A6B01DC5A}" type="presParOf" srcId="{5D99C000-534F-4F86-A276-02D0B6544AD9}" destId="{D172612B-C37D-48E5-9D4F-E82FF740C0AA}" srcOrd="5" destOrd="0" presId="urn:microsoft.com/office/officeart/2005/8/layout/vList2"/>
    <dgm:cxn modelId="{99A19CC3-901B-4248-8DD1-0D9961522B9C}" type="presParOf" srcId="{5D99C000-534F-4F86-A276-02D0B6544AD9}" destId="{9C6BEC96-3DBB-4A4A-A45D-900B09171F6D}" srcOrd="6" destOrd="0" presId="urn:microsoft.com/office/officeart/2005/8/layout/vList2"/>
    <dgm:cxn modelId="{D19C8619-2948-4915-AD3F-A026409889D0}" type="presParOf" srcId="{5D99C000-534F-4F86-A276-02D0B6544AD9}" destId="{84ACE033-A39C-449A-B658-6FAC0864FF09}" srcOrd="7" destOrd="0" presId="urn:microsoft.com/office/officeart/2005/8/layout/vList2"/>
    <dgm:cxn modelId="{41DA9D16-0758-4347-8AEB-D5B520836D3B}" type="presParOf" srcId="{5D99C000-534F-4F86-A276-02D0B6544AD9}" destId="{CBE9E247-2DD2-44F8-885F-422C9F17F4B7}" srcOrd="8" destOrd="0" presId="urn:microsoft.com/office/officeart/2005/8/layout/vList2"/>
    <dgm:cxn modelId="{94B6B9EA-6EB4-43AE-9851-96A75769F290}" type="presParOf" srcId="{5D99C000-534F-4F86-A276-02D0B6544AD9}" destId="{420C49B5-8445-4BBC-A891-14BE4D87DB4D}" srcOrd="9" destOrd="0" presId="urn:microsoft.com/office/officeart/2005/8/layout/vList2"/>
    <dgm:cxn modelId="{16C4D51E-47D5-4964-B8B1-02589176968D}" type="presParOf" srcId="{5D99C000-534F-4F86-A276-02D0B6544AD9}" destId="{993BC672-3293-48FE-A3E6-F13137AA0411}" srcOrd="10" destOrd="0" presId="urn:microsoft.com/office/officeart/2005/8/layout/vList2"/>
    <dgm:cxn modelId="{8E60A34F-5804-4FB4-943C-0DC174BAC070}" type="presParOf" srcId="{5D99C000-534F-4F86-A276-02D0B6544AD9}" destId="{B5D8310B-E9F0-496E-B2DA-3692DABF5145}" srcOrd="11" destOrd="0" presId="urn:microsoft.com/office/officeart/2005/8/layout/vList2"/>
    <dgm:cxn modelId="{9FD35D37-4944-4C99-820F-54B229F01A07}" type="presParOf" srcId="{5D99C000-534F-4F86-A276-02D0B6544AD9}" destId="{205D0FCA-A83A-4257-949A-23C63CB4E4D9}" srcOrd="12" destOrd="0" presId="urn:microsoft.com/office/officeart/2005/8/layout/vList2"/>
    <dgm:cxn modelId="{08051295-5DBF-4789-91B7-3C2358DBB876}" type="presParOf" srcId="{5D99C000-534F-4F86-A276-02D0B6544AD9}" destId="{633A5B0C-A7F9-4173-9172-1607779C691D}" srcOrd="13" destOrd="0" presId="urn:microsoft.com/office/officeart/2005/8/layout/vList2"/>
    <dgm:cxn modelId="{BE4A9403-3F23-4EE3-9F1E-5E0506B8D8B0}" type="presParOf" srcId="{5D99C000-534F-4F86-A276-02D0B6544AD9}" destId="{3F08C88B-5EEF-4926-9249-E67317373A07}" srcOrd="14" destOrd="0" presId="urn:microsoft.com/office/officeart/2005/8/layout/vList2"/>
    <dgm:cxn modelId="{F93AC754-939D-4C59-925A-EFB3FCDBBAC9}" type="presParOf" srcId="{5D99C000-534F-4F86-A276-02D0B6544AD9}" destId="{D1C7DDDD-D14B-41E8-8238-AB6CAEA0D2AF}" srcOrd="15" destOrd="0" presId="urn:microsoft.com/office/officeart/2005/8/layout/vList2"/>
    <dgm:cxn modelId="{98D3581A-C2B6-43BF-98BE-133D59177C27}" type="presParOf" srcId="{5D99C000-534F-4F86-A276-02D0B6544AD9}" destId="{8183742A-9D19-45D7-9850-CCE3F0028461}"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A91899-E63B-496A-BDE0-B1432ED8C5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DE5A0368-3E2B-4ADF-B307-76F61F89D3EA}">
      <dgm:prSet/>
      <dgm:spPr/>
      <dgm:t>
        <a:bodyPr/>
        <a:lstStyle/>
        <a:p>
          <a:pPr rtl="0"/>
          <a:r>
            <a:rPr lang="en-US" smtClean="0"/>
            <a:t>Surface contamination is one of the main sources of occupational exposure to hazardous drugs. Due to their chemical stability, residue from hazardous drugs can persist in the workplace and be spread far from their point of origin. Trace residue from hazardous drugs can deposit on surfaces, such as vials and IV bags containing hazardous drugs, work tables, and hazardous drug transport carts. Residue can also collect on items that are not directly used for handling hazardous drugs, such as pens, door handles, and elevator buttons. Since surfaces throughout the workplace may be contaminated, there is a potential risk of exposure to others present in the workplace, including visiting staff or patient family members. </a:t>
          </a:r>
          <a:endParaRPr lang="uk-UA"/>
        </a:p>
      </dgm:t>
    </dgm:pt>
    <dgm:pt modelId="{6F1A8F36-43C1-4E6B-A938-DFB2DDA3B99F}" type="parTrans" cxnId="{A192B0D7-B6D1-48D8-B36C-0DFE81275BE4}">
      <dgm:prSet/>
      <dgm:spPr/>
      <dgm:t>
        <a:bodyPr/>
        <a:lstStyle/>
        <a:p>
          <a:endParaRPr lang="ru-RU"/>
        </a:p>
      </dgm:t>
    </dgm:pt>
    <dgm:pt modelId="{393D5E74-511D-4BAA-8C76-68EA0F83EC90}" type="sibTrans" cxnId="{A192B0D7-B6D1-48D8-B36C-0DFE81275BE4}">
      <dgm:prSet/>
      <dgm:spPr/>
      <dgm:t>
        <a:bodyPr/>
        <a:lstStyle/>
        <a:p>
          <a:endParaRPr lang="ru-RU"/>
        </a:p>
      </dgm:t>
    </dgm:pt>
    <dgm:pt modelId="{17B7D34F-5D73-4FFE-9C84-C32F84D0E44E}" type="pres">
      <dgm:prSet presAssocID="{DEA91899-E63B-496A-BDE0-B1432ED8C5BC}" presName="linear" presStyleCnt="0">
        <dgm:presLayoutVars>
          <dgm:animLvl val="lvl"/>
          <dgm:resizeHandles val="exact"/>
        </dgm:presLayoutVars>
      </dgm:prSet>
      <dgm:spPr/>
      <dgm:t>
        <a:bodyPr/>
        <a:lstStyle/>
        <a:p>
          <a:endParaRPr lang="ru-RU"/>
        </a:p>
      </dgm:t>
    </dgm:pt>
    <dgm:pt modelId="{ECD5B184-B5D0-4237-AD02-D2C194E82085}" type="pres">
      <dgm:prSet presAssocID="{DE5A0368-3E2B-4ADF-B307-76F61F89D3EA}" presName="parentText" presStyleLbl="node1" presStyleIdx="0" presStyleCnt="1">
        <dgm:presLayoutVars>
          <dgm:chMax val="0"/>
          <dgm:bulletEnabled val="1"/>
        </dgm:presLayoutVars>
      </dgm:prSet>
      <dgm:spPr/>
      <dgm:t>
        <a:bodyPr/>
        <a:lstStyle/>
        <a:p>
          <a:endParaRPr lang="ru-RU"/>
        </a:p>
      </dgm:t>
    </dgm:pt>
  </dgm:ptLst>
  <dgm:cxnLst>
    <dgm:cxn modelId="{A192B0D7-B6D1-48D8-B36C-0DFE81275BE4}" srcId="{DEA91899-E63B-496A-BDE0-B1432ED8C5BC}" destId="{DE5A0368-3E2B-4ADF-B307-76F61F89D3EA}" srcOrd="0" destOrd="0" parTransId="{6F1A8F36-43C1-4E6B-A938-DFB2DDA3B99F}" sibTransId="{393D5E74-511D-4BAA-8C76-68EA0F83EC90}"/>
    <dgm:cxn modelId="{11B4BE82-FDCA-475E-827D-031C61B4F0AF}" type="presOf" srcId="{DE5A0368-3E2B-4ADF-B307-76F61F89D3EA}" destId="{ECD5B184-B5D0-4237-AD02-D2C194E82085}" srcOrd="0" destOrd="0" presId="urn:microsoft.com/office/officeart/2005/8/layout/vList2"/>
    <dgm:cxn modelId="{E936F703-0FA5-40E2-8F15-8E7E6C0CC579}" type="presOf" srcId="{DEA91899-E63B-496A-BDE0-B1432ED8C5BC}" destId="{17B7D34F-5D73-4FFE-9C84-C32F84D0E44E}" srcOrd="0" destOrd="0" presId="urn:microsoft.com/office/officeart/2005/8/layout/vList2"/>
    <dgm:cxn modelId="{17615914-F2A5-4892-8BC7-314E5DB8ADD6}" type="presParOf" srcId="{17B7D34F-5D73-4FFE-9C84-C32F84D0E44E}" destId="{ECD5B184-B5D0-4237-AD02-D2C194E8208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F9E253-530A-4AA2-BE1C-3D49328BE3FC}"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ru-RU"/>
        </a:p>
      </dgm:t>
    </dgm:pt>
    <dgm:pt modelId="{B1E757DD-A67D-4A80-8B1B-361718AC4A5D}">
      <dgm:prSet/>
      <dgm:spPr/>
      <dgm:t>
        <a:bodyPr/>
        <a:lstStyle/>
        <a:p>
          <a:pPr rtl="0"/>
          <a:r>
            <a:rPr lang="en-US" smtClean="0"/>
            <a:t>An exposure control plan (ECP) describes how workers will be protected from hazardous drugs in the workplace. An ECP includes information on the nature of the hazard and the risk associated with exposure, as well as controls that the employer will use to protect workers.</a:t>
          </a:r>
          <a:endParaRPr lang="uk-UA"/>
        </a:p>
      </dgm:t>
    </dgm:pt>
    <dgm:pt modelId="{BF987FC5-CC5D-412F-B982-86FD595E7272}" type="parTrans" cxnId="{3A6EF11D-4D4A-4AF7-98DF-EEDDF42FF5F5}">
      <dgm:prSet/>
      <dgm:spPr/>
      <dgm:t>
        <a:bodyPr/>
        <a:lstStyle/>
        <a:p>
          <a:endParaRPr lang="ru-RU"/>
        </a:p>
      </dgm:t>
    </dgm:pt>
    <dgm:pt modelId="{03551382-16A8-4AB3-B26D-17FD89860C01}" type="sibTrans" cxnId="{3A6EF11D-4D4A-4AF7-98DF-EEDDF42FF5F5}">
      <dgm:prSet/>
      <dgm:spPr/>
      <dgm:t>
        <a:bodyPr/>
        <a:lstStyle/>
        <a:p>
          <a:endParaRPr lang="ru-RU"/>
        </a:p>
      </dgm:t>
    </dgm:pt>
    <dgm:pt modelId="{F4AA2C70-D631-4032-9B57-F8BCC64BEB55}" type="pres">
      <dgm:prSet presAssocID="{E5F9E253-530A-4AA2-BE1C-3D49328BE3FC}" presName="linear" presStyleCnt="0">
        <dgm:presLayoutVars>
          <dgm:animLvl val="lvl"/>
          <dgm:resizeHandles val="exact"/>
        </dgm:presLayoutVars>
      </dgm:prSet>
      <dgm:spPr/>
      <dgm:t>
        <a:bodyPr/>
        <a:lstStyle/>
        <a:p>
          <a:endParaRPr lang="ru-RU"/>
        </a:p>
      </dgm:t>
    </dgm:pt>
    <dgm:pt modelId="{6806E7D7-6E43-4CD3-B4DE-056FFC268B55}" type="pres">
      <dgm:prSet presAssocID="{B1E757DD-A67D-4A80-8B1B-361718AC4A5D}" presName="parentText" presStyleLbl="node1" presStyleIdx="0" presStyleCnt="1">
        <dgm:presLayoutVars>
          <dgm:chMax val="0"/>
          <dgm:bulletEnabled val="1"/>
        </dgm:presLayoutVars>
      </dgm:prSet>
      <dgm:spPr/>
      <dgm:t>
        <a:bodyPr/>
        <a:lstStyle/>
        <a:p>
          <a:endParaRPr lang="ru-RU"/>
        </a:p>
      </dgm:t>
    </dgm:pt>
  </dgm:ptLst>
  <dgm:cxnLst>
    <dgm:cxn modelId="{507889B1-89C6-4134-878E-6FD0B836F5E1}" type="presOf" srcId="{E5F9E253-530A-4AA2-BE1C-3D49328BE3FC}" destId="{F4AA2C70-D631-4032-9B57-F8BCC64BEB55}" srcOrd="0" destOrd="0" presId="urn:microsoft.com/office/officeart/2005/8/layout/vList2"/>
    <dgm:cxn modelId="{EBF6CCD9-6525-4B3C-B2BC-0CDDF09CFF70}" type="presOf" srcId="{B1E757DD-A67D-4A80-8B1B-361718AC4A5D}" destId="{6806E7D7-6E43-4CD3-B4DE-056FFC268B55}" srcOrd="0" destOrd="0" presId="urn:microsoft.com/office/officeart/2005/8/layout/vList2"/>
    <dgm:cxn modelId="{3A6EF11D-4D4A-4AF7-98DF-EEDDF42FF5F5}" srcId="{E5F9E253-530A-4AA2-BE1C-3D49328BE3FC}" destId="{B1E757DD-A67D-4A80-8B1B-361718AC4A5D}" srcOrd="0" destOrd="0" parTransId="{BF987FC5-CC5D-412F-B982-86FD595E7272}" sibTransId="{03551382-16A8-4AB3-B26D-17FD89860C01}"/>
    <dgm:cxn modelId="{1C1A0D1E-AE15-43FD-B781-24E6C9D1E654}" type="presParOf" srcId="{F4AA2C70-D631-4032-9B57-F8BCC64BEB55}" destId="{6806E7D7-6E43-4CD3-B4DE-056FFC268B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BE8EE1-86C7-44A3-8521-AF677FE752B6}"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B2F93CEE-76F5-4713-BEDF-9CC6395FC2E7}">
      <dgm:prSet/>
      <dgm:spPr/>
      <dgm:t>
        <a:bodyPr/>
        <a:lstStyle/>
        <a:p>
          <a:pPr rtl="0"/>
          <a:r>
            <a:rPr lang="en-US" smtClean="0"/>
            <a:t>A risk assessment provides a foundation for eliminating or minimizing worker exposure to hazardous drugs in your workplace. It involves examining the level to which workers are being exposed to hazardous drugs and what can be done to reduce that exposure as much as practicable.</a:t>
          </a:r>
          <a:endParaRPr lang="uk-UA"/>
        </a:p>
      </dgm:t>
    </dgm:pt>
    <dgm:pt modelId="{93F7D7DB-D340-4A42-BC9A-9FD7C965DDF8}" type="parTrans" cxnId="{5AA6B99C-5A8A-4EFF-80AA-D116060C766C}">
      <dgm:prSet/>
      <dgm:spPr/>
      <dgm:t>
        <a:bodyPr/>
        <a:lstStyle/>
        <a:p>
          <a:endParaRPr lang="ru-RU"/>
        </a:p>
      </dgm:t>
    </dgm:pt>
    <dgm:pt modelId="{2CD1663A-EE4D-4F57-9BFF-2EE4C60FEAA3}" type="sibTrans" cxnId="{5AA6B99C-5A8A-4EFF-80AA-D116060C766C}">
      <dgm:prSet/>
      <dgm:spPr/>
      <dgm:t>
        <a:bodyPr/>
        <a:lstStyle/>
        <a:p>
          <a:endParaRPr lang="ru-RU"/>
        </a:p>
      </dgm:t>
    </dgm:pt>
    <dgm:pt modelId="{DC08AC05-2A76-4CD1-AAB8-926CC3EECC04}" type="pres">
      <dgm:prSet presAssocID="{C2BE8EE1-86C7-44A3-8521-AF677FE752B6}" presName="linear" presStyleCnt="0">
        <dgm:presLayoutVars>
          <dgm:animLvl val="lvl"/>
          <dgm:resizeHandles val="exact"/>
        </dgm:presLayoutVars>
      </dgm:prSet>
      <dgm:spPr/>
      <dgm:t>
        <a:bodyPr/>
        <a:lstStyle/>
        <a:p>
          <a:endParaRPr lang="ru-RU"/>
        </a:p>
      </dgm:t>
    </dgm:pt>
    <dgm:pt modelId="{9467E74D-DBA8-42BF-A21C-FC56C131A56B}" type="pres">
      <dgm:prSet presAssocID="{B2F93CEE-76F5-4713-BEDF-9CC6395FC2E7}" presName="parentText" presStyleLbl="node1" presStyleIdx="0" presStyleCnt="1">
        <dgm:presLayoutVars>
          <dgm:chMax val="0"/>
          <dgm:bulletEnabled val="1"/>
        </dgm:presLayoutVars>
      </dgm:prSet>
      <dgm:spPr/>
      <dgm:t>
        <a:bodyPr/>
        <a:lstStyle/>
        <a:p>
          <a:endParaRPr lang="ru-RU"/>
        </a:p>
      </dgm:t>
    </dgm:pt>
  </dgm:ptLst>
  <dgm:cxnLst>
    <dgm:cxn modelId="{5AA6B99C-5A8A-4EFF-80AA-D116060C766C}" srcId="{C2BE8EE1-86C7-44A3-8521-AF677FE752B6}" destId="{B2F93CEE-76F5-4713-BEDF-9CC6395FC2E7}" srcOrd="0" destOrd="0" parTransId="{93F7D7DB-D340-4A42-BC9A-9FD7C965DDF8}" sibTransId="{2CD1663A-EE4D-4F57-9BFF-2EE4C60FEAA3}"/>
    <dgm:cxn modelId="{4DC8D2C7-518F-4FFD-A3DB-F0AB711BB8C3}" type="presOf" srcId="{B2F93CEE-76F5-4713-BEDF-9CC6395FC2E7}" destId="{9467E74D-DBA8-42BF-A21C-FC56C131A56B}" srcOrd="0" destOrd="0" presId="urn:microsoft.com/office/officeart/2005/8/layout/vList2"/>
    <dgm:cxn modelId="{ADF430D1-94E5-4974-9821-BF0A0D82BB8D}" type="presOf" srcId="{C2BE8EE1-86C7-44A3-8521-AF677FE752B6}" destId="{DC08AC05-2A76-4CD1-AAB8-926CC3EECC04}" srcOrd="0" destOrd="0" presId="urn:microsoft.com/office/officeart/2005/8/layout/vList2"/>
    <dgm:cxn modelId="{8CDE050B-2CA6-43D6-9EB1-E45B0FDC7F06}" type="presParOf" srcId="{DC08AC05-2A76-4CD1-AAB8-926CC3EECC04}" destId="{9467E74D-DBA8-42BF-A21C-FC56C131A56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2773AF-B8C8-4F42-AC43-C9DA65B00B68}"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ru-RU"/>
        </a:p>
      </dgm:t>
    </dgm:pt>
    <dgm:pt modelId="{0E0BAF36-FB0A-4AD4-9194-33F9A4652FF4}">
      <dgm:prSet/>
      <dgm:spPr/>
      <dgm:t>
        <a:bodyPr/>
        <a:lstStyle/>
        <a:p>
          <a:pPr rtl="0"/>
          <a:r>
            <a:rPr lang="en-US" smtClean="0"/>
            <a:t>A risk assessment involves performing the following three steps:</a:t>
          </a:r>
          <a:endParaRPr lang="uk-UA"/>
        </a:p>
      </dgm:t>
    </dgm:pt>
    <dgm:pt modelId="{1DD60C1A-CDD6-4C5D-8BBD-0E53C44D82F1}" type="parTrans" cxnId="{F21DFCF4-D19C-4994-96D0-F437EABA0A97}">
      <dgm:prSet/>
      <dgm:spPr/>
      <dgm:t>
        <a:bodyPr/>
        <a:lstStyle/>
        <a:p>
          <a:endParaRPr lang="ru-RU"/>
        </a:p>
      </dgm:t>
    </dgm:pt>
    <dgm:pt modelId="{65E2DABA-4A3D-42DA-99DD-538B9BB27954}" type="sibTrans" cxnId="{F21DFCF4-D19C-4994-96D0-F437EABA0A97}">
      <dgm:prSet/>
      <dgm:spPr/>
      <dgm:t>
        <a:bodyPr/>
        <a:lstStyle/>
        <a:p>
          <a:endParaRPr lang="ru-RU"/>
        </a:p>
      </dgm:t>
    </dgm:pt>
    <dgm:pt modelId="{8577F6CC-633D-42D8-9133-EB861E227797}">
      <dgm:prSet/>
      <dgm:spPr/>
      <dgm:t>
        <a:bodyPr/>
        <a:lstStyle/>
        <a:p>
          <a:pPr rtl="0"/>
          <a:r>
            <a:rPr lang="en-US" smtClean="0"/>
            <a:t>• Identify hazardous drugs that are present in the workplace.</a:t>
          </a:r>
          <a:endParaRPr lang="uk-UA"/>
        </a:p>
      </dgm:t>
    </dgm:pt>
    <dgm:pt modelId="{EF2FBEED-8CE4-4F41-8919-3F53FB4A0867}" type="parTrans" cxnId="{FAE130A7-3CA3-4430-A8D0-02497C53BA82}">
      <dgm:prSet/>
      <dgm:spPr/>
      <dgm:t>
        <a:bodyPr/>
        <a:lstStyle/>
        <a:p>
          <a:endParaRPr lang="ru-RU"/>
        </a:p>
      </dgm:t>
    </dgm:pt>
    <dgm:pt modelId="{FB71136A-7F78-4446-946D-E0568DD20F07}" type="sibTrans" cxnId="{FAE130A7-3CA3-4430-A8D0-02497C53BA82}">
      <dgm:prSet/>
      <dgm:spPr/>
      <dgm:t>
        <a:bodyPr/>
        <a:lstStyle/>
        <a:p>
          <a:endParaRPr lang="ru-RU"/>
        </a:p>
      </dgm:t>
    </dgm:pt>
    <dgm:pt modelId="{8D30DC57-9450-446A-B0B5-40E0E5189995}">
      <dgm:prSet/>
      <dgm:spPr/>
      <dgm:t>
        <a:bodyPr/>
        <a:lstStyle/>
        <a:p>
          <a:pPr rtl="0"/>
          <a:r>
            <a:rPr lang="en-US" smtClean="0"/>
            <a:t>• Assess the risks of exposure to hazardous drugs.</a:t>
          </a:r>
          <a:endParaRPr lang="uk-UA"/>
        </a:p>
      </dgm:t>
    </dgm:pt>
    <dgm:pt modelId="{0D8D42D7-BAE7-42C1-94E6-09048FD5E06C}" type="parTrans" cxnId="{3BBA5ED8-E5EB-437C-9788-B095B2F3921E}">
      <dgm:prSet/>
      <dgm:spPr/>
      <dgm:t>
        <a:bodyPr/>
        <a:lstStyle/>
        <a:p>
          <a:endParaRPr lang="ru-RU"/>
        </a:p>
      </dgm:t>
    </dgm:pt>
    <dgm:pt modelId="{F2A54E4D-7655-40CF-838F-2EC3DD6CED47}" type="sibTrans" cxnId="{3BBA5ED8-E5EB-437C-9788-B095B2F3921E}">
      <dgm:prSet/>
      <dgm:spPr/>
      <dgm:t>
        <a:bodyPr/>
        <a:lstStyle/>
        <a:p>
          <a:endParaRPr lang="ru-RU"/>
        </a:p>
      </dgm:t>
    </dgm:pt>
    <dgm:pt modelId="{C795B521-5C34-43B8-B9FC-B83D9FCB269A}">
      <dgm:prSet/>
      <dgm:spPr/>
      <dgm:t>
        <a:bodyPr/>
        <a:lstStyle/>
        <a:p>
          <a:pPr rtl="0"/>
          <a:r>
            <a:rPr lang="en-US" smtClean="0"/>
            <a:t>• Develop and implement controls to eliminate or reduce exposure.</a:t>
          </a:r>
          <a:endParaRPr lang="uk-UA"/>
        </a:p>
      </dgm:t>
    </dgm:pt>
    <dgm:pt modelId="{B858D11B-2218-4427-A277-2F0AF885AF86}" type="parTrans" cxnId="{4DB6F47E-96EE-45D6-88BA-52FCE83F6F32}">
      <dgm:prSet/>
      <dgm:spPr/>
      <dgm:t>
        <a:bodyPr/>
        <a:lstStyle/>
        <a:p>
          <a:endParaRPr lang="ru-RU"/>
        </a:p>
      </dgm:t>
    </dgm:pt>
    <dgm:pt modelId="{295E2F90-86BD-40D7-8D10-8D18A2E1DB69}" type="sibTrans" cxnId="{4DB6F47E-96EE-45D6-88BA-52FCE83F6F32}">
      <dgm:prSet/>
      <dgm:spPr/>
      <dgm:t>
        <a:bodyPr/>
        <a:lstStyle/>
        <a:p>
          <a:endParaRPr lang="ru-RU"/>
        </a:p>
      </dgm:t>
    </dgm:pt>
    <dgm:pt modelId="{72EAC02C-37FA-416F-BB78-50D1F1F3BF5C}" type="pres">
      <dgm:prSet presAssocID="{0D2773AF-B8C8-4F42-AC43-C9DA65B00B68}" presName="linear" presStyleCnt="0">
        <dgm:presLayoutVars>
          <dgm:animLvl val="lvl"/>
          <dgm:resizeHandles val="exact"/>
        </dgm:presLayoutVars>
      </dgm:prSet>
      <dgm:spPr/>
      <dgm:t>
        <a:bodyPr/>
        <a:lstStyle/>
        <a:p>
          <a:endParaRPr lang="ru-RU"/>
        </a:p>
      </dgm:t>
    </dgm:pt>
    <dgm:pt modelId="{90EB2124-8D25-4585-ADB3-7DC4969A49DD}" type="pres">
      <dgm:prSet presAssocID="{0E0BAF36-FB0A-4AD4-9194-33F9A4652FF4}" presName="parentText" presStyleLbl="node1" presStyleIdx="0" presStyleCnt="4">
        <dgm:presLayoutVars>
          <dgm:chMax val="0"/>
          <dgm:bulletEnabled val="1"/>
        </dgm:presLayoutVars>
      </dgm:prSet>
      <dgm:spPr/>
      <dgm:t>
        <a:bodyPr/>
        <a:lstStyle/>
        <a:p>
          <a:endParaRPr lang="ru-RU"/>
        </a:p>
      </dgm:t>
    </dgm:pt>
    <dgm:pt modelId="{330F5FE0-89DB-452F-9573-E1ED8FAC0A1F}" type="pres">
      <dgm:prSet presAssocID="{65E2DABA-4A3D-42DA-99DD-538B9BB27954}" presName="spacer" presStyleCnt="0"/>
      <dgm:spPr/>
    </dgm:pt>
    <dgm:pt modelId="{FB65393B-3C26-4B3B-BE13-6905B4EA2BE7}" type="pres">
      <dgm:prSet presAssocID="{8577F6CC-633D-42D8-9133-EB861E227797}" presName="parentText" presStyleLbl="node1" presStyleIdx="1" presStyleCnt="4">
        <dgm:presLayoutVars>
          <dgm:chMax val="0"/>
          <dgm:bulletEnabled val="1"/>
        </dgm:presLayoutVars>
      </dgm:prSet>
      <dgm:spPr/>
      <dgm:t>
        <a:bodyPr/>
        <a:lstStyle/>
        <a:p>
          <a:endParaRPr lang="ru-RU"/>
        </a:p>
      </dgm:t>
    </dgm:pt>
    <dgm:pt modelId="{A70D46C4-11EB-469D-9252-EE0FDFFEECF8}" type="pres">
      <dgm:prSet presAssocID="{FB71136A-7F78-4446-946D-E0568DD20F07}" presName="spacer" presStyleCnt="0"/>
      <dgm:spPr/>
    </dgm:pt>
    <dgm:pt modelId="{3A9ED1E3-F8C1-4A69-9CCE-3143D77C9EFE}" type="pres">
      <dgm:prSet presAssocID="{8D30DC57-9450-446A-B0B5-40E0E5189995}" presName="parentText" presStyleLbl="node1" presStyleIdx="2" presStyleCnt="4">
        <dgm:presLayoutVars>
          <dgm:chMax val="0"/>
          <dgm:bulletEnabled val="1"/>
        </dgm:presLayoutVars>
      </dgm:prSet>
      <dgm:spPr/>
      <dgm:t>
        <a:bodyPr/>
        <a:lstStyle/>
        <a:p>
          <a:endParaRPr lang="ru-RU"/>
        </a:p>
      </dgm:t>
    </dgm:pt>
    <dgm:pt modelId="{94E311A3-B297-4832-B947-321A0D2702E9}" type="pres">
      <dgm:prSet presAssocID="{F2A54E4D-7655-40CF-838F-2EC3DD6CED47}" presName="spacer" presStyleCnt="0"/>
      <dgm:spPr/>
    </dgm:pt>
    <dgm:pt modelId="{A93849C1-E46E-4A27-ABBE-B8A496984BEB}" type="pres">
      <dgm:prSet presAssocID="{C795B521-5C34-43B8-B9FC-B83D9FCB269A}" presName="parentText" presStyleLbl="node1" presStyleIdx="3" presStyleCnt="4" custLinFactNeighborY="12153">
        <dgm:presLayoutVars>
          <dgm:chMax val="0"/>
          <dgm:bulletEnabled val="1"/>
        </dgm:presLayoutVars>
      </dgm:prSet>
      <dgm:spPr/>
      <dgm:t>
        <a:bodyPr/>
        <a:lstStyle/>
        <a:p>
          <a:endParaRPr lang="ru-RU"/>
        </a:p>
      </dgm:t>
    </dgm:pt>
  </dgm:ptLst>
  <dgm:cxnLst>
    <dgm:cxn modelId="{3E5D07B6-E3FA-4B34-AE13-F0BFF852F684}" type="presOf" srcId="{0E0BAF36-FB0A-4AD4-9194-33F9A4652FF4}" destId="{90EB2124-8D25-4585-ADB3-7DC4969A49DD}" srcOrd="0" destOrd="0" presId="urn:microsoft.com/office/officeart/2005/8/layout/vList2"/>
    <dgm:cxn modelId="{3BBA5ED8-E5EB-437C-9788-B095B2F3921E}" srcId="{0D2773AF-B8C8-4F42-AC43-C9DA65B00B68}" destId="{8D30DC57-9450-446A-B0B5-40E0E5189995}" srcOrd="2" destOrd="0" parTransId="{0D8D42D7-BAE7-42C1-94E6-09048FD5E06C}" sibTransId="{F2A54E4D-7655-40CF-838F-2EC3DD6CED47}"/>
    <dgm:cxn modelId="{4DB6F47E-96EE-45D6-88BA-52FCE83F6F32}" srcId="{0D2773AF-B8C8-4F42-AC43-C9DA65B00B68}" destId="{C795B521-5C34-43B8-B9FC-B83D9FCB269A}" srcOrd="3" destOrd="0" parTransId="{B858D11B-2218-4427-A277-2F0AF885AF86}" sibTransId="{295E2F90-86BD-40D7-8D10-8D18A2E1DB69}"/>
    <dgm:cxn modelId="{5A41D697-B0CD-42CF-94A8-2A00DF66D992}" type="presOf" srcId="{8577F6CC-633D-42D8-9133-EB861E227797}" destId="{FB65393B-3C26-4B3B-BE13-6905B4EA2BE7}" srcOrd="0" destOrd="0" presId="urn:microsoft.com/office/officeart/2005/8/layout/vList2"/>
    <dgm:cxn modelId="{6D80AD01-4C31-499F-875C-42892449E5BB}" type="presOf" srcId="{0D2773AF-B8C8-4F42-AC43-C9DA65B00B68}" destId="{72EAC02C-37FA-416F-BB78-50D1F1F3BF5C}" srcOrd="0" destOrd="0" presId="urn:microsoft.com/office/officeart/2005/8/layout/vList2"/>
    <dgm:cxn modelId="{FAE130A7-3CA3-4430-A8D0-02497C53BA82}" srcId="{0D2773AF-B8C8-4F42-AC43-C9DA65B00B68}" destId="{8577F6CC-633D-42D8-9133-EB861E227797}" srcOrd="1" destOrd="0" parTransId="{EF2FBEED-8CE4-4F41-8919-3F53FB4A0867}" sibTransId="{FB71136A-7F78-4446-946D-E0568DD20F07}"/>
    <dgm:cxn modelId="{4E8F9012-93F4-416A-B952-A7CE6814D2A4}" type="presOf" srcId="{8D30DC57-9450-446A-B0B5-40E0E5189995}" destId="{3A9ED1E3-F8C1-4A69-9CCE-3143D77C9EFE}" srcOrd="0" destOrd="0" presId="urn:microsoft.com/office/officeart/2005/8/layout/vList2"/>
    <dgm:cxn modelId="{F21DFCF4-D19C-4994-96D0-F437EABA0A97}" srcId="{0D2773AF-B8C8-4F42-AC43-C9DA65B00B68}" destId="{0E0BAF36-FB0A-4AD4-9194-33F9A4652FF4}" srcOrd="0" destOrd="0" parTransId="{1DD60C1A-CDD6-4C5D-8BBD-0E53C44D82F1}" sibTransId="{65E2DABA-4A3D-42DA-99DD-538B9BB27954}"/>
    <dgm:cxn modelId="{0CAE4D70-17EC-4E85-ADA5-91AF811034CF}" type="presOf" srcId="{C795B521-5C34-43B8-B9FC-B83D9FCB269A}" destId="{A93849C1-E46E-4A27-ABBE-B8A496984BEB}" srcOrd="0" destOrd="0" presId="urn:microsoft.com/office/officeart/2005/8/layout/vList2"/>
    <dgm:cxn modelId="{58E527F2-934C-4A16-8E62-C3D181BE2A8D}" type="presParOf" srcId="{72EAC02C-37FA-416F-BB78-50D1F1F3BF5C}" destId="{90EB2124-8D25-4585-ADB3-7DC4969A49DD}" srcOrd="0" destOrd="0" presId="urn:microsoft.com/office/officeart/2005/8/layout/vList2"/>
    <dgm:cxn modelId="{755DE195-DA06-4D90-8574-CA26DCE01794}" type="presParOf" srcId="{72EAC02C-37FA-416F-BB78-50D1F1F3BF5C}" destId="{330F5FE0-89DB-452F-9573-E1ED8FAC0A1F}" srcOrd="1" destOrd="0" presId="urn:microsoft.com/office/officeart/2005/8/layout/vList2"/>
    <dgm:cxn modelId="{49C17E7E-A41D-44C0-AC01-69012B4B7FE7}" type="presParOf" srcId="{72EAC02C-37FA-416F-BB78-50D1F1F3BF5C}" destId="{FB65393B-3C26-4B3B-BE13-6905B4EA2BE7}" srcOrd="2" destOrd="0" presId="urn:microsoft.com/office/officeart/2005/8/layout/vList2"/>
    <dgm:cxn modelId="{94F8DF8A-084B-4FDA-9B39-2A2F125EAC92}" type="presParOf" srcId="{72EAC02C-37FA-416F-BB78-50D1F1F3BF5C}" destId="{A70D46C4-11EB-469D-9252-EE0FDFFEECF8}" srcOrd="3" destOrd="0" presId="urn:microsoft.com/office/officeart/2005/8/layout/vList2"/>
    <dgm:cxn modelId="{5AD3873B-3F85-4107-8072-06FB7456C465}" type="presParOf" srcId="{72EAC02C-37FA-416F-BB78-50D1F1F3BF5C}" destId="{3A9ED1E3-F8C1-4A69-9CCE-3143D77C9EFE}" srcOrd="4" destOrd="0" presId="urn:microsoft.com/office/officeart/2005/8/layout/vList2"/>
    <dgm:cxn modelId="{06AC969D-14D3-4F39-BDDB-1E203C5AE119}" type="presParOf" srcId="{72EAC02C-37FA-416F-BB78-50D1F1F3BF5C}" destId="{94E311A3-B297-4832-B947-321A0D2702E9}" srcOrd="5" destOrd="0" presId="urn:microsoft.com/office/officeart/2005/8/layout/vList2"/>
    <dgm:cxn modelId="{C4648C75-6651-452E-AAA8-DD3DCC10A9E9}" type="presParOf" srcId="{72EAC02C-37FA-416F-BB78-50D1F1F3BF5C}" destId="{A93849C1-E46E-4A27-ABBE-B8A496984BE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3F8DA0E-661F-41CD-BB10-9FAB0C995922}"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6E7E7058-D279-4840-A713-0D1172098E80}">
      <dgm:prSet/>
      <dgm:spPr/>
      <dgm:t>
        <a:bodyPr/>
        <a:lstStyle/>
        <a:p>
          <a:pPr rtl="0"/>
          <a:r>
            <a:rPr lang="en-US" smtClean="0"/>
            <a:t>A risk assessment should be performed by an individual or team who, through a combination of education, training, and experience, are knowledgeable about the work, the hazards involved, and the means to control the hazards.</a:t>
          </a:r>
          <a:endParaRPr lang="uk-UA"/>
        </a:p>
      </dgm:t>
    </dgm:pt>
    <dgm:pt modelId="{988C4DDD-C73C-433A-B804-95B0F093A73D}" type="parTrans" cxnId="{DD362B8B-BFC9-4481-8640-9066754D1F5D}">
      <dgm:prSet/>
      <dgm:spPr/>
      <dgm:t>
        <a:bodyPr/>
        <a:lstStyle/>
        <a:p>
          <a:endParaRPr lang="ru-RU"/>
        </a:p>
      </dgm:t>
    </dgm:pt>
    <dgm:pt modelId="{7EC89DB8-40EB-47FF-AF8F-CEC68365E251}" type="sibTrans" cxnId="{DD362B8B-BFC9-4481-8640-9066754D1F5D}">
      <dgm:prSet/>
      <dgm:spPr/>
      <dgm:t>
        <a:bodyPr/>
        <a:lstStyle/>
        <a:p>
          <a:endParaRPr lang="ru-RU"/>
        </a:p>
      </dgm:t>
    </dgm:pt>
    <dgm:pt modelId="{295212DA-96A6-4DB3-BC53-C033A10829B0}">
      <dgm:prSet/>
      <dgm:spPr/>
      <dgm:t>
        <a:bodyPr/>
        <a:lstStyle/>
        <a:p>
          <a:pPr rtl="0"/>
          <a:r>
            <a:rPr lang="en-US" smtClean="0"/>
            <a:t>Throughout this process, it‘s essential that front-line workers and</a:t>
          </a:r>
          <a:r>
            <a:rPr lang="ru-RU" smtClean="0"/>
            <a:t> </a:t>
          </a:r>
          <a:r>
            <a:rPr lang="en-US" smtClean="0"/>
            <a:t>representatives from the joint occupational health and safety committee of your workplace are consulted. Workers and their representatives provide knowledge on how work is being done and insight into potential solutions. The most effective solutions to controlling exposure will take the needs and knowledge of the worker into account</a:t>
          </a:r>
          <a:endParaRPr lang="uk-UA"/>
        </a:p>
      </dgm:t>
    </dgm:pt>
    <dgm:pt modelId="{1519C83C-76F2-4B20-82D3-7548A4133559}" type="parTrans" cxnId="{F27CE386-840D-43CF-9C65-1AD6C40C8FE3}">
      <dgm:prSet/>
      <dgm:spPr/>
      <dgm:t>
        <a:bodyPr/>
        <a:lstStyle/>
        <a:p>
          <a:endParaRPr lang="ru-RU"/>
        </a:p>
      </dgm:t>
    </dgm:pt>
    <dgm:pt modelId="{9DC28E9A-56B8-4D99-9D21-2450ED6D06C8}" type="sibTrans" cxnId="{F27CE386-840D-43CF-9C65-1AD6C40C8FE3}">
      <dgm:prSet/>
      <dgm:spPr/>
      <dgm:t>
        <a:bodyPr/>
        <a:lstStyle/>
        <a:p>
          <a:endParaRPr lang="ru-RU"/>
        </a:p>
      </dgm:t>
    </dgm:pt>
    <dgm:pt modelId="{A519AF27-D444-4006-807B-61D53684FA8E}" type="pres">
      <dgm:prSet presAssocID="{E3F8DA0E-661F-41CD-BB10-9FAB0C995922}" presName="linear" presStyleCnt="0">
        <dgm:presLayoutVars>
          <dgm:animLvl val="lvl"/>
          <dgm:resizeHandles val="exact"/>
        </dgm:presLayoutVars>
      </dgm:prSet>
      <dgm:spPr/>
      <dgm:t>
        <a:bodyPr/>
        <a:lstStyle/>
        <a:p>
          <a:endParaRPr lang="ru-RU"/>
        </a:p>
      </dgm:t>
    </dgm:pt>
    <dgm:pt modelId="{706A55BB-FBCD-4CA2-9A0C-0264B4DA6643}" type="pres">
      <dgm:prSet presAssocID="{6E7E7058-D279-4840-A713-0D1172098E80}" presName="parentText" presStyleLbl="node1" presStyleIdx="0" presStyleCnt="2">
        <dgm:presLayoutVars>
          <dgm:chMax val="0"/>
          <dgm:bulletEnabled val="1"/>
        </dgm:presLayoutVars>
      </dgm:prSet>
      <dgm:spPr/>
      <dgm:t>
        <a:bodyPr/>
        <a:lstStyle/>
        <a:p>
          <a:endParaRPr lang="ru-RU"/>
        </a:p>
      </dgm:t>
    </dgm:pt>
    <dgm:pt modelId="{CF0302F8-46BD-430D-A190-8F277D3EE709}" type="pres">
      <dgm:prSet presAssocID="{7EC89DB8-40EB-47FF-AF8F-CEC68365E251}" presName="spacer" presStyleCnt="0"/>
      <dgm:spPr/>
    </dgm:pt>
    <dgm:pt modelId="{E46ACD41-6F54-415D-8BDB-C1A070EA3E38}" type="pres">
      <dgm:prSet presAssocID="{295212DA-96A6-4DB3-BC53-C033A10829B0}" presName="parentText" presStyleLbl="node1" presStyleIdx="1" presStyleCnt="2">
        <dgm:presLayoutVars>
          <dgm:chMax val="0"/>
          <dgm:bulletEnabled val="1"/>
        </dgm:presLayoutVars>
      </dgm:prSet>
      <dgm:spPr/>
      <dgm:t>
        <a:bodyPr/>
        <a:lstStyle/>
        <a:p>
          <a:endParaRPr lang="ru-RU"/>
        </a:p>
      </dgm:t>
    </dgm:pt>
  </dgm:ptLst>
  <dgm:cxnLst>
    <dgm:cxn modelId="{B023F01C-5825-4B14-8D89-8BD96D1753F1}" type="presOf" srcId="{6E7E7058-D279-4840-A713-0D1172098E80}" destId="{706A55BB-FBCD-4CA2-9A0C-0264B4DA6643}" srcOrd="0" destOrd="0" presId="urn:microsoft.com/office/officeart/2005/8/layout/vList2"/>
    <dgm:cxn modelId="{DD362B8B-BFC9-4481-8640-9066754D1F5D}" srcId="{E3F8DA0E-661F-41CD-BB10-9FAB0C995922}" destId="{6E7E7058-D279-4840-A713-0D1172098E80}" srcOrd="0" destOrd="0" parTransId="{988C4DDD-C73C-433A-B804-95B0F093A73D}" sibTransId="{7EC89DB8-40EB-47FF-AF8F-CEC68365E251}"/>
    <dgm:cxn modelId="{5B04A119-3A2D-4685-A0A6-D8AA4C476C64}" type="presOf" srcId="{295212DA-96A6-4DB3-BC53-C033A10829B0}" destId="{E46ACD41-6F54-415D-8BDB-C1A070EA3E38}" srcOrd="0" destOrd="0" presId="urn:microsoft.com/office/officeart/2005/8/layout/vList2"/>
    <dgm:cxn modelId="{F27CE386-840D-43CF-9C65-1AD6C40C8FE3}" srcId="{E3F8DA0E-661F-41CD-BB10-9FAB0C995922}" destId="{295212DA-96A6-4DB3-BC53-C033A10829B0}" srcOrd="1" destOrd="0" parTransId="{1519C83C-76F2-4B20-82D3-7548A4133559}" sibTransId="{9DC28E9A-56B8-4D99-9D21-2450ED6D06C8}"/>
    <dgm:cxn modelId="{AE8B7661-CE5F-45B6-9773-7D2B1AB3EF24}" type="presOf" srcId="{E3F8DA0E-661F-41CD-BB10-9FAB0C995922}" destId="{A519AF27-D444-4006-807B-61D53684FA8E}" srcOrd="0" destOrd="0" presId="urn:microsoft.com/office/officeart/2005/8/layout/vList2"/>
    <dgm:cxn modelId="{C080F7A9-A72C-4E8C-B7A5-ABA1CFDDD229}" type="presParOf" srcId="{A519AF27-D444-4006-807B-61D53684FA8E}" destId="{706A55BB-FBCD-4CA2-9A0C-0264B4DA6643}" srcOrd="0" destOrd="0" presId="urn:microsoft.com/office/officeart/2005/8/layout/vList2"/>
    <dgm:cxn modelId="{661C36F6-7924-46BD-929B-937F7395B50E}" type="presParOf" srcId="{A519AF27-D444-4006-807B-61D53684FA8E}" destId="{CF0302F8-46BD-430D-A190-8F277D3EE709}" srcOrd="1" destOrd="0" presId="urn:microsoft.com/office/officeart/2005/8/layout/vList2"/>
    <dgm:cxn modelId="{4662BA1E-8310-447B-B34C-C2641B89137E}" type="presParOf" srcId="{A519AF27-D444-4006-807B-61D53684FA8E}" destId="{E46ACD41-6F54-415D-8BDB-C1A070EA3E3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350425B-233C-4B23-861C-3CEE0EEF65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4074547C-4665-48C2-A0CA-5232D55A9FA7}">
      <dgm:prSet/>
      <dgm:spPr/>
      <dgm:t>
        <a:bodyPr/>
        <a:lstStyle/>
        <a:p>
          <a:pPr rtl="0"/>
          <a:r>
            <a:rPr lang="en-US" smtClean="0"/>
            <a:t>Evaluation involves analyzing the work environment, tasks and activities performed, and any previous incidents where workers may have been exposed to hazardous drugs. This information can be gathered by performing a walk-through survey of the workplace, consulting with workers who are performing the tasks being evaluated, and reviewing employer health and safety records. </a:t>
          </a:r>
          <a:endParaRPr lang="uk-UA"/>
        </a:p>
      </dgm:t>
    </dgm:pt>
    <dgm:pt modelId="{60CC0811-3AEB-4ABE-865D-234A87BC715A}" type="parTrans" cxnId="{C2EBD627-4AF8-4B23-BEA3-BD521A37C51E}">
      <dgm:prSet/>
      <dgm:spPr/>
      <dgm:t>
        <a:bodyPr/>
        <a:lstStyle/>
        <a:p>
          <a:endParaRPr lang="ru-RU"/>
        </a:p>
      </dgm:t>
    </dgm:pt>
    <dgm:pt modelId="{C34D94CA-0BEE-4653-B51C-EE94BA12EDF0}" type="sibTrans" cxnId="{C2EBD627-4AF8-4B23-BEA3-BD521A37C51E}">
      <dgm:prSet/>
      <dgm:spPr/>
      <dgm:t>
        <a:bodyPr/>
        <a:lstStyle/>
        <a:p>
          <a:endParaRPr lang="ru-RU"/>
        </a:p>
      </dgm:t>
    </dgm:pt>
    <dgm:pt modelId="{FA044AE8-92C6-4767-BB2A-7FCCE95279B8}" type="pres">
      <dgm:prSet presAssocID="{3350425B-233C-4B23-861C-3CEE0EEF65BA}" presName="linear" presStyleCnt="0">
        <dgm:presLayoutVars>
          <dgm:animLvl val="lvl"/>
          <dgm:resizeHandles val="exact"/>
        </dgm:presLayoutVars>
      </dgm:prSet>
      <dgm:spPr/>
      <dgm:t>
        <a:bodyPr/>
        <a:lstStyle/>
        <a:p>
          <a:endParaRPr lang="ru-RU"/>
        </a:p>
      </dgm:t>
    </dgm:pt>
    <dgm:pt modelId="{DEB74697-4F69-46B9-82B6-86349388136B}" type="pres">
      <dgm:prSet presAssocID="{4074547C-4665-48C2-A0CA-5232D55A9FA7}" presName="parentText" presStyleLbl="node1" presStyleIdx="0" presStyleCnt="1">
        <dgm:presLayoutVars>
          <dgm:chMax val="0"/>
          <dgm:bulletEnabled val="1"/>
        </dgm:presLayoutVars>
      </dgm:prSet>
      <dgm:spPr/>
      <dgm:t>
        <a:bodyPr/>
        <a:lstStyle/>
        <a:p>
          <a:endParaRPr lang="ru-RU"/>
        </a:p>
      </dgm:t>
    </dgm:pt>
  </dgm:ptLst>
  <dgm:cxnLst>
    <dgm:cxn modelId="{39BD4645-13E9-42B7-B10F-BF42CF880004}" type="presOf" srcId="{4074547C-4665-48C2-A0CA-5232D55A9FA7}" destId="{DEB74697-4F69-46B9-82B6-86349388136B}" srcOrd="0" destOrd="0" presId="urn:microsoft.com/office/officeart/2005/8/layout/vList2"/>
    <dgm:cxn modelId="{C2EBD627-4AF8-4B23-BEA3-BD521A37C51E}" srcId="{3350425B-233C-4B23-861C-3CEE0EEF65BA}" destId="{4074547C-4665-48C2-A0CA-5232D55A9FA7}" srcOrd="0" destOrd="0" parTransId="{60CC0811-3AEB-4ABE-865D-234A87BC715A}" sibTransId="{C34D94CA-0BEE-4653-B51C-EE94BA12EDF0}"/>
    <dgm:cxn modelId="{59E1018D-0939-4ECE-8AB7-3C1B2A234D9B}" type="presOf" srcId="{3350425B-233C-4B23-861C-3CEE0EEF65BA}" destId="{FA044AE8-92C6-4767-BB2A-7FCCE95279B8}" srcOrd="0" destOrd="0" presId="urn:microsoft.com/office/officeart/2005/8/layout/vList2"/>
    <dgm:cxn modelId="{69BD7AE6-317B-402D-AEAE-0C1ECE80576D}" type="presParOf" srcId="{FA044AE8-92C6-4767-BB2A-7FCCE95279B8}" destId="{DEB74697-4F69-46B9-82B6-86349388136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54E219-7D31-42CE-BBF4-9AA32205B8BE}"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B9B00A53-6FEB-444D-ADC1-5DAF29DC225F}">
      <dgm:prSet/>
      <dgm:spPr/>
      <dgm:t>
        <a:bodyPr/>
        <a:lstStyle/>
        <a:p>
          <a:pPr rtl="0"/>
          <a:r>
            <a:rPr lang="en-US" dirty="0" smtClean="0"/>
            <a:t>For workplaces that use a wide variety or a large number of hazardous drugs, it may be helpful to categorize them in terms of the degree of risk of exposure. This may make it easier for the employer to communicate to workers situations where they are at high risk of exposure. This would be based on information about the drug itself, such as the form of the drug, potential routes of exposure, and potential health effects, as well as information on the how the drug is used in the workplace, as determined in the risk assessment.</a:t>
          </a:r>
          <a:endParaRPr lang="uk-UA" dirty="0"/>
        </a:p>
      </dgm:t>
    </dgm:pt>
    <dgm:pt modelId="{8909B768-1B56-4154-81DC-1280A681F89A}" type="parTrans" cxnId="{69E061F1-A780-4744-9A82-3408D80696EE}">
      <dgm:prSet/>
      <dgm:spPr/>
      <dgm:t>
        <a:bodyPr/>
        <a:lstStyle/>
        <a:p>
          <a:endParaRPr lang="ru-RU"/>
        </a:p>
      </dgm:t>
    </dgm:pt>
    <dgm:pt modelId="{BFDE4061-22D8-4EEC-8F48-AA108C667990}" type="sibTrans" cxnId="{69E061F1-A780-4744-9A82-3408D80696EE}">
      <dgm:prSet/>
      <dgm:spPr/>
      <dgm:t>
        <a:bodyPr/>
        <a:lstStyle/>
        <a:p>
          <a:endParaRPr lang="ru-RU"/>
        </a:p>
      </dgm:t>
    </dgm:pt>
    <dgm:pt modelId="{DC26FD88-D707-45DA-B914-54DBAC51CFBD}" type="pres">
      <dgm:prSet presAssocID="{7454E219-7D31-42CE-BBF4-9AA32205B8BE}" presName="linear" presStyleCnt="0">
        <dgm:presLayoutVars>
          <dgm:animLvl val="lvl"/>
          <dgm:resizeHandles val="exact"/>
        </dgm:presLayoutVars>
      </dgm:prSet>
      <dgm:spPr/>
      <dgm:t>
        <a:bodyPr/>
        <a:lstStyle/>
        <a:p>
          <a:endParaRPr lang="ru-RU"/>
        </a:p>
      </dgm:t>
    </dgm:pt>
    <dgm:pt modelId="{DCA78C2D-D3EA-4450-AECB-6A5C89020A16}" type="pres">
      <dgm:prSet presAssocID="{B9B00A53-6FEB-444D-ADC1-5DAF29DC225F}" presName="parentText" presStyleLbl="node1" presStyleIdx="0" presStyleCnt="1">
        <dgm:presLayoutVars>
          <dgm:chMax val="0"/>
          <dgm:bulletEnabled val="1"/>
        </dgm:presLayoutVars>
      </dgm:prSet>
      <dgm:spPr/>
      <dgm:t>
        <a:bodyPr/>
        <a:lstStyle/>
        <a:p>
          <a:endParaRPr lang="ru-RU"/>
        </a:p>
      </dgm:t>
    </dgm:pt>
  </dgm:ptLst>
  <dgm:cxnLst>
    <dgm:cxn modelId="{E71BA4EB-1DA4-4906-BDDD-7111C6C6CF8F}" type="presOf" srcId="{7454E219-7D31-42CE-BBF4-9AA32205B8BE}" destId="{DC26FD88-D707-45DA-B914-54DBAC51CFBD}" srcOrd="0" destOrd="0" presId="urn:microsoft.com/office/officeart/2005/8/layout/vList2"/>
    <dgm:cxn modelId="{0FC90A5C-1902-42A3-B504-3404B9020DB6}" type="presOf" srcId="{B9B00A53-6FEB-444D-ADC1-5DAF29DC225F}" destId="{DCA78C2D-D3EA-4450-AECB-6A5C89020A16}" srcOrd="0" destOrd="0" presId="urn:microsoft.com/office/officeart/2005/8/layout/vList2"/>
    <dgm:cxn modelId="{69E061F1-A780-4744-9A82-3408D80696EE}" srcId="{7454E219-7D31-42CE-BBF4-9AA32205B8BE}" destId="{B9B00A53-6FEB-444D-ADC1-5DAF29DC225F}" srcOrd="0" destOrd="0" parTransId="{8909B768-1B56-4154-81DC-1280A681F89A}" sibTransId="{BFDE4061-22D8-4EEC-8F48-AA108C667990}"/>
    <dgm:cxn modelId="{1BC4B834-BE7E-4311-9728-13F4DDE211A4}" type="presParOf" srcId="{DC26FD88-D707-45DA-B914-54DBAC51CFBD}" destId="{DCA78C2D-D3EA-4450-AECB-6A5C89020A1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B520D1-4427-4AEE-B8D7-1445CFEE06C3}">
      <dsp:nvSpPr>
        <dsp:cNvPr id="0" name=""/>
        <dsp:cNvSpPr/>
      </dsp:nvSpPr>
      <dsp:spPr>
        <a:xfrm>
          <a:off x="0" y="61015"/>
          <a:ext cx="8229600"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 Carcinogenicity: the ability to cause cancer</a:t>
          </a:r>
          <a:endParaRPr lang="uk-UA" sz="1900" kern="1200"/>
        </a:p>
      </dsp:txBody>
      <dsp:txXfrm>
        <a:off x="36845" y="97860"/>
        <a:ext cx="8155910" cy="681087"/>
      </dsp:txXfrm>
    </dsp:sp>
    <dsp:sp modelId="{B8A14AF0-115A-449F-8108-8665FB4B8807}">
      <dsp:nvSpPr>
        <dsp:cNvPr id="0" name=""/>
        <dsp:cNvSpPr/>
      </dsp:nvSpPr>
      <dsp:spPr>
        <a:xfrm>
          <a:off x="0" y="870513"/>
          <a:ext cx="8229600"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 Teratogenicity or other developmental toxicity: the ability to affect the development of an embryo or fetus</a:t>
          </a:r>
          <a:endParaRPr lang="uk-UA" sz="1900" kern="1200" dirty="0"/>
        </a:p>
      </dsp:txBody>
      <dsp:txXfrm>
        <a:off x="36845" y="907358"/>
        <a:ext cx="8155910" cy="681087"/>
      </dsp:txXfrm>
    </dsp:sp>
    <dsp:sp modelId="{87EBE272-E118-47AF-94A8-18210677E9A4}">
      <dsp:nvSpPr>
        <dsp:cNvPr id="0" name=""/>
        <dsp:cNvSpPr/>
      </dsp:nvSpPr>
      <dsp:spPr>
        <a:xfrm>
          <a:off x="0" y="1680011"/>
          <a:ext cx="8229600"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 Reproductive toxicity: the ability to affect reproductive function in adults </a:t>
          </a:r>
          <a:endParaRPr lang="uk-UA" sz="1900" kern="1200" dirty="0"/>
        </a:p>
      </dsp:txBody>
      <dsp:txXfrm>
        <a:off x="36845" y="1716856"/>
        <a:ext cx="8155910" cy="681087"/>
      </dsp:txXfrm>
    </dsp:sp>
    <dsp:sp modelId="{6D8F5708-DE5F-45B2-8B7D-C8075C35088C}">
      <dsp:nvSpPr>
        <dsp:cNvPr id="0" name=""/>
        <dsp:cNvSpPr/>
      </dsp:nvSpPr>
      <dsp:spPr>
        <a:xfrm>
          <a:off x="0" y="2489508"/>
          <a:ext cx="8229600"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 Organ toxicity at low doses: the ability to seriously affect organs or organ systems </a:t>
          </a:r>
          <a:endParaRPr lang="uk-UA" sz="1900" kern="1200" dirty="0"/>
        </a:p>
      </dsp:txBody>
      <dsp:txXfrm>
        <a:off x="36845" y="2526353"/>
        <a:ext cx="8155910" cy="681087"/>
      </dsp:txXfrm>
    </dsp:sp>
    <dsp:sp modelId="{8532DE84-6EA7-43DA-A246-D52570243725}">
      <dsp:nvSpPr>
        <dsp:cNvPr id="0" name=""/>
        <dsp:cNvSpPr/>
      </dsp:nvSpPr>
      <dsp:spPr>
        <a:xfrm>
          <a:off x="0" y="3299006"/>
          <a:ext cx="8229600"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 </a:t>
          </a:r>
          <a:r>
            <a:rPr lang="en-US" sz="1900" kern="1200" dirty="0" err="1" smtClean="0"/>
            <a:t>Genotoxicity</a:t>
          </a:r>
          <a:r>
            <a:rPr lang="en-US" sz="1900" kern="1200" dirty="0" smtClean="0"/>
            <a:t>: the ability to damage genetic material within cell</a:t>
          </a:r>
          <a:endParaRPr lang="uk-UA" sz="1900" kern="1200" dirty="0"/>
        </a:p>
      </dsp:txBody>
      <dsp:txXfrm>
        <a:off x="36845" y="3335851"/>
        <a:ext cx="8155910" cy="681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7A4FF-819E-41CC-A41B-2A3945948E96}">
      <dsp:nvSpPr>
        <dsp:cNvPr id="0" name=""/>
        <dsp:cNvSpPr/>
      </dsp:nvSpPr>
      <dsp:spPr>
        <a:xfrm>
          <a:off x="0" y="395145"/>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 Evidence-based research that indicates the drug meets the </a:t>
          </a:r>
          <a:endParaRPr lang="uk-UA" sz="2100" kern="1200"/>
        </a:p>
      </dsp:txBody>
      <dsp:txXfrm>
        <a:off x="24588" y="419733"/>
        <a:ext cx="8180424" cy="454509"/>
      </dsp:txXfrm>
    </dsp:sp>
    <dsp:sp modelId="{2A622746-FCA0-4D9D-AD87-1A8B7959E25F}">
      <dsp:nvSpPr>
        <dsp:cNvPr id="0" name=""/>
        <dsp:cNvSpPr/>
      </dsp:nvSpPr>
      <dsp:spPr>
        <a:xfrm>
          <a:off x="0" y="959310"/>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criteria for a hazardous drug</a:t>
          </a:r>
          <a:endParaRPr lang="uk-UA" sz="2100" kern="1200"/>
        </a:p>
      </dsp:txBody>
      <dsp:txXfrm>
        <a:off x="24588" y="983898"/>
        <a:ext cx="8180424" cy="454509"/>
      </dsp:txXfrm>
    </dsp:sp>
    <dsp:sp modelId="{55F102EB-5175-467E-9955-CB0B6F66FD92}">
      <dsp:nvSpPr>
        <dsp:cNvPr id="0" name=""/>
        <dsp:cNvSpPr/>
      </dsp:nvSpPr>
      <dsp:spPr>
        <a:xfrm>
          <a:off x="0" y="1523474"/>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 Drug information sheets provided by the manufacturer, such as </a:t>
          </a:r>
          <a:endParaRPr lang="uk-UA" sz="2100" kern="1200"/>
        </a:p>
      </dsp:txBody>
      <dsp:txXfrm>
        <a:off x="24588" y="1548062"/>
        <a:ext cx="8180424" cy="454509"/>
      </dsp:txXfrm>
    </dsp:sp>
    <dsp:sp modelId="{A3778148-348C-4230-86E7-7F689DDDF230}">
      <dsp:nvSpPr>
        <dsp:cNvPr id="0" name=""/>
        <dsp:cNvSpPr/>
      </dsp:nvSpPr>
      <dsp:spPr>
        <a:xfrm>
          <a:off x="0" y="2087640"/>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safety data sheets</a:t>
          </a:r>
          <a:endParaRPr lang="uk-UA" sz="2100" kern="1200"/>
        </a:p>
      </dsp:txBody>
      <dsp:txXfrm>
        <a:off x="24588" y="2112228"/>
        <a:ext cx="8180424" cy="454509"/>
      </dsp:txXfrm>
    </dsp:sp>
    <dsp:sp modelId="{227E9949-FD8A-4E36-9897-77219C6DB717}">
      <dsp:nvSpPr>
        <dsp:cNvPr id="0" name=""/>
        <dsp:cNvSpPr/>
      </dsp:nvSpPr>
      <dsp:spPr>
        <a:xfrm>
          <a:off x="0" y="2651805"/>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 Product monographs in Health Canada’s Drug Product Database</a:t>
          </a:r>
          <a:endParaRPr lang="uk-UA" sz="2100" kern="1200"/>
        </a:p>
      </dsp:txBody>
      <dsp:txXfrm>
        <a:off x="24588" y="2676393"/>
        <a:ext cx="8180424" cy="454509"/>
      </dsp:txXfrm>
    </dsp:sp>
    <dsp:sp modelId="{17EFB304-5F6D-4282-A813-2BD4EBF7A28B}">
      <dsp:nvSpPr>
        <dsp:cNvPr id="0" name=""/>
        <dsp:cNvSpPr/>
      </dsp:nvSpPr>
      <dsp:spPr>
        <a:xfrm>
          <a:off x="0" y="3215970"/>
          <a:ext cx="8229600" cy="50368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 Health warnings from government or professional groups</a:t>
          </a:r>
          <a:endParaRPr lang="uk-UA" sz="2100" kern="1200"/>
        </a:p>
      </dsp:txBody>
      <dsp:txXfrm>
        <a:off x="24588" y="3240558"/>
        <a:ext cx="8180424" cy="4545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100DB-05BE-4624-B91C-9AF39FCD0652}">
      <dsp:nvSpPr>
        <dsp:cNvPr id="0" name=""/>
        <dsp:cNvSpPr/>
      </dsp:nvSpPr>
      <dsp:spPr>
        <a:xfrm>
          <a:off x="0" y="151979"/>
          <a:ext cx="8229600" cy="556920"/>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A wide range of people can be at risk of exposure to hazardous drugs in their workplace, including: • Pharmacy workers • </a:t>
          </a:r>
          <a:endParaRPr lang="uk-UA" sz="1400" kern="1200"/>
        </a:p>
      </dsp:txBody>
      <dsp:txXfrm>
        <a:off x="27187" y="179166"/>
        <a:ext cx="8175226" cy="502546"/>
      </dsp:txXfrm>
    </dsp:sp>
    <dsp:sp modelId="{C771F2A2-564A-40B1-937C-009C9CC67EAC}">
      <dsp:nvSpPr>
        <dsp:cNvPr id="0" name=""/>
        <dsp:cNvSpPr/>
      </dsp:nvSpPr>
      <dsp:spPr>
        <a:xfrm>
          <a:off x="0" y="749219"/>
          <a:ext cx="8229600" cy="556920"/>
        </a:xfrm>
        <a:prstGeom prst="roundRect">
          <a:avLst/>
        </a:prstGeom>
        <a:solidFill>
          <a:schemeClr val="accent1">
            <a:shade val="50000"/>
            <a:hueOff val="0"/>
            <a:satOff val="-17145"/>
            <a:lumOff val="11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Laboratory workers •</a:t>
          </a:r>
          <a:endParaRPr lang="uk-UA" sz="1400" kern="1200"/>
        </a:p>
      </dsp:txBody>
      <dsp:txXfrm>
        <a:off x="27187" y="776406"/>
        <a:ext cx="8175226" cy="502546"/>
      </dsp:txXfrm>
    </dsp:sp>
    <dsp:sp modelId="{ACE23D6B-EE32-47FB-927A-73E5011666C2}">
      <dsp:nvSpPr>
        <dsp:cNvPr id="0" name=""/>
        <dsp:cNvSpPr/>
      </dsp:nvSpPr>
      <dsp:spPr>
        <a:xfrm>
          <a:off x="0" y="1346459"/>
          <a:ext cx="8229600" cy="556920"/>
        </a:xfrm>
        <a:prstGeom prst="roundRect">
          <a:avLst/>
        </a:prstGeom>
        <a:solidFill>
          <a:schemeClr val="accent1">
            <a:shade val="50000"/>
            <a:hueOff val="0"/>
            <a:satOff val="-34289"/>
            <a:lumOff val="23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Nurses • Health care assistants </a:t>
          </a:r>
          <a:endParaRPr lang="uk-UA" sz="1400" kern="1200" dirty="0"/>
        </a:p>
      </dsp:txBody>
      <dsp:txXfrm>
        <a:off x="27187" y="1373646"/>
        <a:ext cx="8175226" cy="502546"/>
      </dsp:txXfrm>
    </dsp:sp>
    <dsp:sp modelId="{9C6BEC96-3DBB-4A4A-A45D-900B09171F6D}">
      <dsp:nvSpPr>
        <dsp:cNvPr id="0" name=""/>
        <dsp:cNvSpPr/>
      </dsp:nvSpPr>
      <dsp:spPr>
        <a:xfrm>
          <a:off x="0" y="1943699"/>
          <a:ext cx="8229600" cy="556920"/>
        </a:xfrm>
        <a:prstGeom prst="roundRect">
          <a:avLst/>
        </a:prstGeom>
        <a:solidFill>
          <a:schemeClr val="accent1">
            <a:shade val="50000"/>
            <a:hueOff val="0"/>
            <a:satOff val="-51434"/>
            <a:lumOff val="359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 Cleaners, housekeeping and laundry staff </a:t>
          </a:r>
          <a:endParaRPr lang="uk-UA" sz="1400" kern="1200"/>
        </a:p>
      </dsp:txBody>
      <dsp:txXfrm>
        <a:off x="27187" y="1970886"/>
        <a:ext cx="8175226" cy="502546"/>
      </dsp:txXfrm>
    </dsp:sp>
    <dsp:sp modelId="{CBE9E247-2DD2-44F8-885F-422C9F17F4B7}">
      <dsp:nvSpPr>
        <dsp:cNvPr id="0" name=""/>
        <dsp:cNvSpPr/>
      </dsp:nvSpPr>
      <dsp:spPr>
        <a:xfrm>
          <a:off x="0" y="2540939"/>
          <a:ext cx="8229600" cy="556920"/>
        </a:xfrm>
        <a:prstGeom prst="roundRect">
          <a:avLst/>
        </a:prstGeom>
        <a:solidFill>
          <a:schemeClr val="accent1">
            <a:shade val="50000"/>
            <a:hueOff val="0"/>
            <a:satOff val="-68579"/>
            <a:lumOff val="479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 Physicians •</a:t>
          </a:r>
          <a:endParaRPr lang="uk-UA" sz="1400" kern="1200"/>
        </a:p>
      </dsp:txBody>
      <dsp:txXfrm>
        <a:off x="27187" y="2568126"/>
        <a:ext cx="8175226" cy="502546"/>
      </dsp:txXfrm>
    </dsp:sp>
    <dsp:sp modelId="{993BC672-3293-48FE-A3E6-F13137AA0411}">
      <dsp:nvSpPr>
        <dsp:cNvPr id="0" name=""/>
        <dsp:cNvSpPr/>
      </dsp:nvSpPr>
      <dsp:spPr>
        <a:xfrm>
          <a:off x="0" y="3138179"/>
          <a:ext cx="8229600" cy="556920"/>
        </a:xfrm>
        <a:prstGeom prst="roundRect">
          <a:avLst/>
        </a:prstGeom>
        <a:solidFill>
          <a:schemeClr val="accent1">
            <a:shade val="50000"/>
            <a:hueOff val="0"/>
            <a:satOff val="-68579"/>
            <a:lumOff val="479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Veterinary and animal attendant workers </a:t>
          </a:r>
          <a:endParaRPr lang="uk-UA" sz="1400" kern="1200"/>
        </a:p>
      </dsp:txBody>
      <dsp:txXfrm>
        <a:off x="27187" y="3165366"/>
        <a:ext cx="8175226" cy="502546"/>
      </dsp:txXfrm>
    </dsp:sp>
    <dsp:sp modelId="{205D0FCA-A83A-4257-949A-23C63CB4E4D9}">
      <dsp:nvSpPr>
        <dsp:cNvPr id="0" name=""/>
        <dsp:cNvSpPr/>
      </dsp:nvSpPr>
      <dsp:spPr>
        <a:xfrm>
          <a:off x="0" y="3735419"/>
          <a:ext cx="8229600" cy="556920"/>
        </a:xfrm>
        <a:prstGeom prst="roundRect">
          <a:avLst/>
        </a:prstGeom>
        <a:solidFill>
          <a:schemeClr val="accent1">
            <a:shade val="50000"/>
            <a:hueOff val="0"/>
            <a:satOff val="-51434"/>
            <a:lumOff val="359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 Community health workers •</a:t>
          </a:r>
          <a:endParaRPr lang="uk-UA" sz="1400" kern="1200"/>
        </a:p>
      </dsp:txBody>
      <dsp:txXfrm>
        <a:off x="27187" y="3762606"/>
        <a:ext cx="8175226" cy="502546"/>
      </dsp:txXfrm>
    </dsp:sp>
    <dsp:sp modelId="{3F08C88B-5EEF-4926-9249-E67317373A07}">
      <dsp:nvSpPr>
        <dsp:cNvPr id="0" name=""/>
        <dsp:cNvSpPr/>
      </dsp:nvSpPr>
      <dsp:spPr>
        <a:xfrm>
          <a:off x="0" y="4332660"/>
          <a:ext cx="8229600" cy="556920"/>
        </a:xfrm>
        <a:prstGeom prst="roundRect">
          <a:avLst/>
        </a:prstGeom>
        <a:solidFill>
          <a:schemeClr val="accent1">
            <a:shade val="50000"/>
            <a:hueOff val="0"/>
            <a:satOff val="-34289"/>
            <a:lumOff val="23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Workers involved in drug shipping/receiving/transport services </a:t>
          </a:r>
          <a:endParaRPr lang="uk-UA" sz="1400" kern="1200"/>
        </a:p>
      </dsp:txBody>
      <dsp:txXfrm>
        <a:off x="27187" y="4359847"/>
        <a:ext cx="8175226" cy="502546"/>
      </dsp:txXfrm>
    </dsp:sp>
    <dsp:sp modelId="{8183742A-9D19-45D7-9850-CCE3F0028461}">
      <dsp:nvSpPr>
        <dsp:cNvPr id="0" name=""/>
        <dsp:cNvSpPr/>
      </dsp:nvSpPr>
      <dsp:spPr>
        <a:xfrm>
          <a:off x="0" y="4929900"/>
          <a:ext cx="8229600" cy="556920"/>
        </a:xfrm>
        <a:prstGeom prst="roundRect">
          <a:avLst/>
        </a:prstGeom>
        <a:solidFill>
          <a:schemeClr val="accent1">
            <a:shade val="50000"/>
            <a:hueOff val="0"/>
            <a:satOff val="-17145"/>
            <a:lumOff val="11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 Workers involved in hazardous waste services</a:t>
          </a:r>
          <a:endParaRPr lang="uk-UA" sz="1400" kern="1200"/>
        </a:p>
      </dsp:txBody>
      <dsp:txXfrm>
        <a:off x="27187" y="4957087"/>
        <a:ext cx="8175226" cy="502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D5B184-B5D0-4237-AD02-D2C194E82085}">
      <dsp:nvSpPr>
        <dsp:cNvPr id="0" name=""/>
        <dsp:cNvSpPr/>
      </dsp:nvSpPr>
      <dsp:spPr>
        <a:xfrm>
          <a:off x="0" y="259063"/>
          <a:ext cx="7848600" cy="33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Surface contamination is one of the main sources of occupational exposure to hazardous drugs. Due to their chemical stability, residue from hazardous drugs can persist in the workplace and be spread far from their point of origin. Trace residue from hazardous drugs can deposit on surfaces, such as vials and IV bags containing hazardous drugs, work tables, and hazardous drug transport carts. Residue can also collect on items that are not directly used for handling hazardous drugs, such as pens, door handles, and elevator buttons. Since surfaces throughout the workplace may be contaminated, there is a potential risk of exposure to others present in the workplace, including visiting staff or patient family members. </a:t>
          </a:r>
          <a:endParaRPr lang="uk-UA" sz="1900" kern="1200"/>
        </a:p>
      </dsp:txBody>
      <dsp:txXfrm>
        <a:off x="164947" y="424010"/>
        <a:ext cx="7518706" cy="30490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6E7D7-6E43-4CD3-B4DE-056FFC268B55}">
      <dsp:nvSpPr>
        <dsp:cNvPr id="0" name=""/>
        <dsp:cNvSpPr/>
      </dsp:nvSpPr>
      <dsp:spPr>
        <a:xfrm>
          <a:off x="0" y="185399"/>
          <a:ext cx="8229600" cy="37440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smtClean="0"/>
            <a:t>An exposure control plan (ECP) describes how workers will be protected from hazardous drugs in the workplace. An ECP includes information on the nature of the hazard and the risk associated with exposure, as well as controls that the employer will use to protect workers.</a:t>
          </a:r>
          <a:endParaRPr lang="uk-UA" sz="3200" kern="1200"/>
        </a:p>
      </dsp:txBody>
      <dsp:txXfrm>
        <a:off x="182767" y="368166"/>
        <a:ext cx="7864066" cy="33784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7E74D-DBA8-42BF-A21C-FC56C131A56B}">
      <dsp:nvSpPr>
        <dsp:cNvPr id="0" name=""/>
        <dsp:cNvSpPr/>
      </dsp:nvSpPr>
      <dsp:spPr>
        <a:xfrm>
          <a:off x="0" y="243899"/>
          <a:ext cx="8229600" cy="36270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kern="1200" smtClean="0"/>
            <a:t>A risk assessment provides a foundation for eliminating or minimizing worker exposure to hazardous drugs in your workplace. It involves examining the level to which workers are being exposed to hazardous drugs and what can be done to reduce that exposure as much as practicable.</a:t>
          </a:r>
          <a:endParaRPr lang="uk-UA" sz="3100" kern="1200"/>
        </a:p>
      </dsp:txBody>
      <dsp:txXfrm>
        <a:off x="177056" y="420955"/>
        <a:ext cx="7875488" cy="32728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B2124-8D25-4585-ADB3-7DC4969A49DD}">
      <dsp:nvSpPr>
        <dsp:cNvPr id="0" name=""/>
        <dsp:cNvSpPr/>
      </dsp:nvSpPr>
      <dsp:spPr>
        <a:xfrm>
          <a:off x="0" y="20939"/>
          <a:ext cx="8229600" cy="12729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smtClean="0"/>
            <a:t>A risk assessment involves performing the following three steps:</a:t>
          </a:r>
          <a:endParaRPr lang="uk-UA" sz="3200" kern="1200"/>
        </a:p>
      </dsp:txBody>
      <dsp:txXfrm>
        <a:off x="62141" y="83080"/>
        <a:ext cx="8105318" cy="1148678"/>
      </dsp:txXfrm>
    </dsp:sp>
    <dsp:sp modelId="{FB65393B-3C26-4B3B-BE13-6905B4EA2BE7}">
      <dsp:nvSpPr>
        <dsp:cNvPr id="0" name=""/>
        <dsp:cNvSpPr/>
      </dsp:nvSpPr>
      <dsp:spPr>
        <a:xfrm>
          <a:off x="0" y="1386060"/>
          <a:ext cx="8229600" cy="12729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smtClean="0"/>
            <a:t>• Identify hazardous drugs that are present in the workplace.</a:t>
          </a:r>
          <a:endParaRPr lang="uk-UA" sz="3200" kern="1200"/>
        </a:p>
      </dsp:txBody>
      <dsp:txXfrm>
        <a:off x="62141" y="1448201"/>
        <a:ext cx="8105318" cy="1148678"/>
      </dsp:txXfrm>
    </dsp:sp>
    <dsp:sp modelId="{3A9ED1E3-F8C1-4A69-9CCE-3143D77C9EFE}">
      <dsp:nvSpPr>
        <dsp:cNvPr id="0" name=""/>
        <dsp:cNvSpPr/>
      </dsp:nvSpPr>
      <dsp:spPr>
        <a:xfrm>
          <a:off x="0" y="2751180"/>
          <a:ext cx="8229600" cy="12729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smtClean="0"/>
            <a:t>• Assess the risks of exposure to hazardous drugs.</a:t>
          </a:r>
          <a:endParaRPr lang="uk-UA" sz="3200" kern="1200"/>
        </a:p>
      </dsp:txBody>
      <dsp:txXfrm>
        <a:off x="62141" y="2813321"/>
        <a:ext cx="8105318" cy="1148678"/>
      </dsp:txXfrm>
    </dsp:sp>
    <dsp:sp modelId="{A93849C1-E46E-4A27-ABBE-B8A496984BEB}">
      <dsp:nvSpPr>
        <dsp:cNvPr id="0" name=""/>
        <dsp:cNvSpPr/>
      </dsp:nvSpPr>
      <dsp:spPr>
        <a:xfrm>
          <a:off x="0" y="4127500"/>
          <a:ext cx="8229600" cy="12729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smtClean="0"/>
            <a:t>• Develop and implement controls to eliminate or reduce exposure.</a:t>
          </a:r>
          <a:endParaRPr lang="uk-UA" sz="3200" kern="1200"/>
        </a:p>
      </dsp:txBody>
      <dsp:txXfrm>
        <a:off x="62141" y="4189641"/>
        <a:ext cx="8105318" cy="11486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A55BB-FBCD-4CA2-9A0C-0264B4DA6643}">
      <dsp:nvSpPr>
        <dsp:cNvPr id="0" name=""/>
        <dsp:cNvSpPr/>
      </dsp:nvSpPr>
      <dsp:spPr>
        <a:xfrm>
          <a:off x="0" y="1207"/>
          <a:ext cx="8229600" cy="2557912"/>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smtClean="0"/>
            <a:t>A risk assessment should be performed by an individual or team who, through a combination of education, training, and experience, are knowledgeable about the work, the hazards involved, and the means to control the hazards.</a:t>
          </a:r>
          <a:endParaRPr lang="uk-UA" sz="2200" kern="1200"/>
        </a:p>
      </dsp:txBody>
      <dsp:txXfrm>
        <a:off x="124867" y="126074"/>
        <a:ext cx="7979866" cy="2308178"/>
      </dsp:txXfrm>
    </dsp:sp>
    <dsp:sp modelId="{E46ACD41-6F54-415D-8BDB-C1A070EA3E38}">
      <dsp:nvSpPr>
        <dsp:cNvPr id="0" name=""/>
        <dsp:cNvSpPr/>
      </dsp:nvSpPr>
      <dsp:spPr>
        <a:xfrm>
          <a:off x="0" y="2622480"/>
          <a:ext cx="8229600" cy="2557912"/>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smtClean="0"/>
            <a:t>Throughout this process, it‘s essential that front-line workers and</a:t>
          </a:r>
          <a:r>
            <a:rPr lang="ru-RU" sz="2200" kern="1200" smtClean="0"/>
            <a:t> </a:t>
          </a:r>
          <a:r>
            <a:rPr lang="en-US" sz="2200" kern="1200" smtClean="0"/>
            <a:t>representatives from the joint occupational health and safety committee of your workplace are consulted. Workers and their representatives provide knowledge on how work is being done and insight into potential solutions. The most effective solutions to controlling exposure will take the needs and knowledge of the worker into account</a:t>
          </a:r>
          <a:endParaRPr lang="uk-UA" sz="2200" kern="1200"/>
        </a:p>
      </dsp:txBody>
      <dsp:txXfrm>
        <a:off x="124867" y="2747347"/>
        <a:ext cx="7979866" cy="23081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74697-4F69-46B9-82B6-86349388136B}">
      <dsp:nvSpPr>
        <dsp:cNvPr id="0" name=""/>
        <dsp:cNvSpPr/>
      </dsp:nvSpPr>
      <dsp:spPr>
        <a:xfrm>
          <a:off x="0" y="212159"/>
          <a:ext cx="8577943" cy="3538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Evaluation involves analyzing the work environment, tasks and activities performed, and any previous incidents where workers may have been exposed to hazardous drugs. This information can be gathered by performing a walk-through survey of the workplace, consulting with workers who are performing the tasks being evaluated, and reviewing employer health and safety records. </a:t>
          </a:r>
          <a:endParaRPr lang="uk-UA" sz="2700" kern="1200"/>
        </a:p>
      </dsp:txBody>
      <dsp:txXfrm>
        <a:off x="172715" y="384874"/>
        <a:ext cx="8232513" cy="31926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78C2D-D3EA-4450-AECB-6A5C89020A16}">
      <dsp:nvSpPr>
        <dsp:cNvPr id="0" name=""/>
        <dsp:cNvSpPr/>
      </dsp:nvSpPr>
      <dsp:spPr>
        <a:xfrm>
          <a:off x="0" y="213599"/>
          <a:ext cx="8229600" cy="26208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For workplaces that use a wide variety or a large number of hazardous drugs, it may be helpful to categorize them in terms of the degree of risk of exposure. This may make it easier for the employer to communicate to workers situations where they are at high risk of exposure. This would be based on information about the drug itself, such as the form of the drug, potential routes of exposure, and potential health effects, as well as information on the how the drug is used in the workplace, as determined in the risk assessment.</a:t>
          </a:r>
          <a:endParaRPr lang="uk-UA" sz="2000" kern="1200" dirty="0"/>
        </a:p>
      </dsp:txBody>
      <dsp:txXfrm>
        <a:off x="127937" y="341536"/>
        <a:ext cx="7973726" cy="23649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6386" name="Rectangle 2"/>
          <p:cNvSpPr>
            <a:spLocks noGrp="1" noChangeArrowheads="1"/>
          </p:cNvSpPr>
          <p:nvPr>
            <p:ph type="ctrTitle" sz="quarter"/>
          </p:nvPr>
        </p:nvSpPr>
        <p:spPr>
          <a:xfrm>
            <a:off x="685800" y="1676400"/>
            <a:ext cx="7772400" cy="1828800"/>
          </a:xfrm>
        </p:spPr>
        <p:txBody>
          <a:bodyPr/>
          <a:lstStyle>
            <a:lvl1pPr>
              <a:defRPr/>
            </a:lvl1pPr>
          </a:lstStyle>
          <a:p>
            <a:pPr lvl="0"/>
            <a:r>
              <a:rPr lang="ru-RU" altLang="uk-UA" noProof="0" smtClean="0"/>
              <a:t>Образец заголовка</a:t>
            </a:r>
          </a:p>
        </p:txBody>
      </p:sp>
      <p:sp>
        <p:nvSpPr>
          <p:cNvPr id="1638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ru-RU" altLang="uk-UA" noProof="0" smtClean="0"/>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6" name="Rectangle 6"/>
          <p:cNvSpPr>
            <a:spLocks noGrp="1" noChangeArrowheads="1"/>
          </p:cNvSpPr>
          <p:nvPr>
            <p:ph type="sldNum" sz="quarter" idx="12"/>
          </p:nvPr>
        </p:nvSpPr>
        <p:spPr>
          <a:ln/>
        </p:spPr>
        <p:txBody>
          <a:bodyPr/>
          <a:lstStyle>
            <a:lvl1pPr>
              <a:defRPr/>
            </a:lvl1pPr>
          </a:lstStyle>
          <a:p>
            <a:pPr>
              <a:defRPr/>
            </a:pPr>
            <a:fld id="{6B9F31AD-9E05-410A-AD3C-10B08C800C50}" type="slidenum">
              <a:rPr lang="ru-RU" altLang="uk-UA"/>
              <a:pPr>
                <a:defRPr/>
              </a:pPr>
              <a:t>‹#›</a:t>
            </a:fld>
            <a:endParaRPr lang="ru-RU" altLang="uk-UA"/>
          </a:p>
        </p:txBody>
      </p:sp>
    </p:spTree>
    <p:extLst>
      <p:ext uri="{BB962C8B-B14F-4D97-AF65-F5344CB8AC3E}">
        <p14:creationId xmlns:p14="http://schemas.microsoft.com/office/powerpoint/2010/main" val="707159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6" name="Rectangle 6"/>
          <p:cNvSpPr>
            <a:spLocks noGrp="1" noChangeArrowheads="1"/>
          </p:cNvSpPr>
          <p:nvPr>
            <p:ph type="sldNum" sz="quarter" idx="12"/>
          </p:nvPr>
        </p:nvSpPr>
        <p:spPr>
          <a:ln/>
        </p:spPr>
        <p:txBody>
          <a:bodyPr/>
          <a:lstStyle>
            <a:lvl1pPr>
              <a:defRPr/>
            </a:lvl1pPr>
          </a:lstStyle>
          <a:p>
            <a:pPr>
              <a:defRPr/>
            </a:pPr>
            <a:fld id="{D4879F74-C0D8-4CA1-980C-35BF33523A50}" type="slidenum">
              <a:rPr lang="ru-RU" altLang="uk-UA"/>
              <a:pPr>
                <a:defRPr/>
              </a:pPr>
              <a:t>‹#›</a:t>
            </a:fld>
            <a:endParaRPr lang="ru-RU" altLang="uk-UA"/>
          </a:p>
        </p:txBody>
      </p:sp>
    </p:spTree>
    <p:extLst>
      <p:ext uri="{BB962C8B-B14F-4D97-AF65-F5344CB8AC3E}">
        <p14:creationId xmlns:p14="http://schemas.microsoft.com/office/powerpoint/2010/main" val="3171227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6" name="Rectangle 6"/>
          <p:cNvSpPr>
            <a:spLocks noGrp="1" noChangeArrowheads="1"/>
          </p:cNvSpPr>
          <p:nvPr>
            <p:ph type="sldNum" sz="quarter" idx="12"/>
          </p:nvPr>
        </p:nvSpPr>
        <p:spPr>
          <a:ln/>
        </p:spPr>
        <p:txBody>
          <a:bodyPr/>
          <a:lstStyle>
            <a:lvl1pPr>
              <a:defRPr/>
            </a:lvl1pPr>
          </a:lstStyle>
          <a:p>
            <a:pPr>
              <a:defRPr/>
            </a:pPr>
            <a:fld id="{7143CA29-E1AA-4ACF-AFA0-5ECFD819ACFE}" type="slidenum">
              <a:rPr lang="ru-RU" altLang="uk-UA"/>
              <a:pPr>
                <a:defRPr/>
              </a:pPr>
              <a:t>‹#›</a:t>
            </a:fld>
            <a:endParaRPr lang="ru-RU" altLang="uk-UA"/>
          </a:p>
        </p:txBody>
      </p:sp>
    </p:spTree>
    <p:extLst>
      <p:ext uri="{BB962C8B-B14F-4D97-AF65-F5344CB8AC3E}">
        <p14:creationId xmlns:p14="http://schemas.microsoft.com/office/powerpoint/2010/main" val="3927573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7" name="Rectangle 6"/>
          <p:cNvSpPr>
            <a:spLocks noGrp="1" noChangeArrowheads="1"/>
          </p:cNvSpPr>
          <p:nvPr>
            <p:ph type="sldNum" sz="quarter" idx="12"/>
          </p:nvPr>
        </p:nvSpPr>
        <p:spPr>
          <a:ln/>
        </p:spPr>
        <p:txBody>
          <a:bodyPr/>
          <a:lstStyle>
            <a:lvl1pPr>
              <a:defRPr/>
            </a:lvl1pPr>
          </a:lstStyle>
          <a:p>
            <a:pPr>
              <a:defRPr/>
            </a:pPr>
            <a:fld id="{FC926B2D-3813-4713-8A37-D546715C9310}" type="slidenum">
              <a:rPr lang="ru-RU" altLang="uk-UA"/>
              <a:pPr>
                <a:defRPr/>
              </a:pPr>
              <a:t>‹#›</a:t>
            </a:fld>
            <a:endParaRPr lang="ru-RU" altLang="uk-UA"/>
          </a:p>
        </p:txBody>
      </p:sp>
    </p:spTree>
    <p:extLst>
      <p:ext uri="{BB962C8B-B14F-4D97-AF65-F5344CB8AC3E}">
        <p14:creationId xmlns:p14="http://schemas.microsoft.com/office/powerpoint/2010/main" val="205421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9" name="Rectangle 6"/>
          <p:cNvSpPr>
            <a:spLocks noGrp="1" noChangeArrowheads="1"/>
          </p:cNvSpPr>
          <p:nvPr>
            <p:ph type="sldNum" sz="quarter" idx="12"/>
          </p:nvPr>
        </p:nvSpPr>
        <p:spPr>
          <a:ln/>
        </p:spPr>
        <p:txBody>
          <a:bodyPr/>
          <a:lstStyle>
            <a:lvl1pPr>
              <a:defRPr/>
            </a:lvl1pPr>
          </a:lstStyle>
          <a:p>
            <a:pPr>
              <a:defRPr/>
            </a:pPr>
            <a:fld id="{D89D3465-BE8D-4C32-83E5-7A9144CA6EFF}" type="slidenum">
              <a:rPr lang="ru-RU" altLang="uk-UA"/>
              <a:pPr>
                <a:defRPr/>
              </a:pPr>
              <a:t>‹#›</a:t>
            </a:fld>
            <a:endParaRPr lang="ru-RU" altLang="uk-UA"/>
          </a:p>
        </p:txBody>
      </p:sp>
    </p:spTree>
    <p:extLst>
      <p:ext uri="{BB962C8B-B14F-4D97-AF65-F5344CB8AC3E}">
        <p14:creationId xmlns:p14="http://schemas.microsoft.com/office/powerpoint/2010/main" val="137914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5" name="Rectangle 6"/>
          <p:cNvSpPr>
            <a:spLocks noGrp="1" noChangeArrowheads="1"/>
          </p:cNvSpPr>
          <p:nvPr>
            <p:ph type="sldNum" sz="quarter" idx="12"/>
          </p:nvPr>
        </p:nvSpPr>
        <p:spPr>
          <a:ln/>
        </p:spPr>
        <p:txBody>
          <a:bodyPr/>
          <a:lstStyle>
            <a:lvl1pPr>
              <a:defRPr/>
            </a:lvl1pPr>
          </a:lstStyle>
          <a:p>
            <a:pPr>
              <a:defRPr/>
            </a:pPr>
            <a:fld id="{4B5BC1D7-0303-41D9-81DF-24237F518A10}" type="slidenum">
              <a:rPr lang="ru-RU" altLang="uk-UA"/>
              <a:pPr>
                <a:defRPr/>
              </a:pPr>
              <a:t>‹#›</a:t>
            </a:fld>
            <a:endParaRPr lang="ru-RU" altLang="uk-UA"/>
          </a:p>
        </p:txBody>
      </p:sp>
    </p:spTree>
    <p:extLst>
      <p:ext uri="{BB962C8B-B14F-4D97-AF65-F5344CB8AC3E}">
        <p14:creationId xmlns:p14="http://schemas.microsoft.com/office/powerpoint/2010/main" val="2877521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4" name="Rectangle 6"/>
          <p:cNvSpPr>
            <a:spLocks noGrp="1" noChangeArrowheads="1"/>
          </p:cNvSpPr>
          <p:nvPr>
            <p:ph type="sldNum" sz="quarter" idx="12"/>
          </p:nvPr>
        </p:nvSpPr>
        <p:spPr>
          <a:ln/>
        </p:spPr>
        <p:txBody>
          <a:bodyPr/>
          <a:lstStyle>
            <a:lvl1pPr>
              <a:defRPr/>
            </a:lvl1pPr>
          </a:lstStyle>
          <a:p>
            <a:pPr>
              <a:defRPr/>
            </a:pPr>
            <a:fld id="{0D80705E-11AD-4FFB-9FAB-5AD0F97749BC}" type="slidenum">
              <a:rPr lang="ru-RU" altLang="uk-UA"/>
              <a:pPr>
                <a:defRPr/>
              </a:pPr>
              <a:t>‹#›</a:t>
            </a:fld>
            <a:endParaRPr lang="ru-RU" altLang="uk-UA"/>
          </a:p>
        </p:txBody>
      </p:sp>
    </p:spTree>
    <p:extLst>
      <p:ext uri="{BB962C8B-B14F-4D97-AF65-F5344CB8AC3E}">
        <p14:creationId xmlns:p14="http://schemas.microsoft.com/office/powerpoint/2010/main" val="1392374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7" name="Rectangle 6"/>
          <p:cNvSpPr>
            <a:spLocks noGrp="1" noChangeArrowheads="1"/>
          </p:cNvSpPr>
          <p:nvPr>
            <p:ph type="sldNum" sz="quarter" idx="12"/>
          </p:nvPr>
        </p:nvSpPr>
        <p:spPr>
          <a:ln/>
        </p:spPr>
        <p:txBody>
          <a:bodyPr/>
          <a:lstStyle>
            <a:lvl1pPr>
              <a:defRPr/>
            </a:lvl1pPr>
          </a:lstStyle>
          <a:p>
            <a:pPr>
              <a:defRPr/>
            </a:pPr>
            <a:fld id="{ADDEC40E-EB63-463E-A045-B85B33617688}" type="slidenum">
              <a:rPr lang="ru-RU" altLang="uk-UA"/>
              <a:pPr>
                <a:defRPr/>
              </a:pPr>
              <a:t>‹#›</a:t>
            </a:fld>
            <a:endParaRPr lang="ru-RU" altLang="uk-UA"/>
          </a:p>
        </p:txBody>
      </p:sp>
    </p:spTree>
    <p:extLst>
      <p:ext uri="{BB962C8B-B14F-4D97-AF65-F5344CB8AC3E}">
        <p14:creationId xmlns:p14="http://schemas.microsoft.com/office/powerpoint/2010/main" val="9051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7" name="Rectangle 6"/>
          <p:cNvSpPr>
            <a:spLocks noGrp="1" noChangeArrowheads="1"/>
          </p:cNvSpPr>
          <p:nvPr>
            <p:ph type="sldNum" sz="quarter" idx="12"/>
          </p:nvPr>
        </p:nvSpPr>
        <p:spPr>
          <a:ln/>
        </p:spPr>
        <p:txBody>
          <a:bodyPr/>
          <a:lstStyle>
            <a:lvl1pPr>
              <a:defRPr/>
            </a:lvl1pPr>
          </a:lstStyle>
          <a:p>
            <a:pPr>
              <a:defRPr/>
            </a:pPr>
            <a:fld id="{D724EA16-BB7B-418A-8468-DEB27BB25D48}" type="slidenum">
              <a:rPr lang="ru-RU" altLang="uk-UA"/>
              <a:pPr>
                <a:defRPr/>
              </a:pPr>
              <a:t>‹#›</a:t>
            </a:fld>
            <a:endParaRPr lang="ru-RU" altLang="uk-UA"/>
          </a:p>
        </p:txBody>
      </p:sp>
    </p:spTree>
    <p:extLst>
      <p:ext uri="{BB962C8B-B14F-4D97-AF65-F5344CB8AC3E}">
        <p14:creationId xmlns:p14="http://schemas.microsoft.com/office/powerpoint/2010/main" val="3186989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6" name="Rectangle 6"/>
          <p:cNvSpPr>
            <a:spLocks noGrp="1" noChangeArrowheads="1"/>
          </p:cNvSpPr>
          <p:nvPr>
            <p:ph type="sldNum" sz="quarter" idx="12"/>
          </p:nvPr>
        </p:nvSpPr>
        <p:spPr>
          <a:ln/>
        </p:spPr>
        <p:txBody>
          <a:bodyPr/>
          <a:lstStyle>
            <a:lvl1pPr>
              <a:defRPr/>
            </a:lvl1pPr>
          </a:lstStyle>
          <a:p>
            <a:pPr>
              <a:defRPr/>
            </a:pPr>
            <a:fld id="{DBCB1700-C731-4453-B468-D518A0318A3A}" type="slidenum">
              <a:rPr lang="ru-RU" altLang="uk-UA"/>
              <a:pPr>
                <a:defRPr/>
              </a:pPr>
              <a:t>‹#›</a:t>
            </a:fld>
            <a:endParaRPr lang="ru-RU" altLang="uk-UA"/>
          </a:p>
        </p:txBody>
      </p:sp>
    </p:spTree>
    <p:extLst>
      <p:ext uri="{BB962C8B-B14F-4D97-AF65-F5344CB8AC3E}">
        <p14:creationId xmlns:p14="http://schemas.microsoft.com/office/powerpoint/2010/main" val="3590244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81000"/>
            <a:ext cx="2057400" cy="5715000"/>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381000"/>
            <a:ext cx="6019800" cy="5715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6" name="Rectangle 6"/>
          <p:cNvSpPr>
            <a:spLocks noGrp="1" noChangeArrowheads="1"/>
          </p:cNvSpPr>
          <p:nvPr>
            <p:ph type="sldNum" sz="quarter" idx="12"/>
          </p:nvPr>
        </p:nvSpPr>
        <p:spPr>
          <a:ln/>
        </p:spPr>
        <p:txBody>
          <a:bodyPr/>
          <a:lstStyle>
            <a:lvl1pPr>
              <a:defRPr/>
            </a:lvl1pPr>
          </a:lstStyle>
          <a:p>
            <a:pPr>
              <a:defRPr/>
            </a:pPr>
            <a:fld id="{957BE488-AB4B-4C54-BCFD-31115B2B167F}" type="slidenum">
              <a:rPr lang="ru-RU" altLang="uk-UA"/>
              <a:pPr>
                <a:defRPr/>
              </a:pPr>
              <a:t>‹#›</a:t>
            </a:fld>
            <a:endParaRPr lang="ru-RU" altLang="uk-UA"/>
          </a:p>
        </p:txBody>
      </p:sp>
    </p:spTree>
    <p:extLst>
      <p:ext uri="{BB962C8B-B14F-4D97-AF65-F5344CB8AC3E}">
        <p14:creationId xmlns:p14="http://schemas.microsoft.com/office/powerpoint/2010/main" val="3995726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uk-UA"/>
          </a:p>
        </p:txBody>
      </p:sp>
      <p:sp>
        <p:nvSpPr>
          <p:cNvPr id="3" name="Объект 2"/>
          <p:cNvSpPr>
            <a:spLocks noGrp="1"/>
          </p:cNvSpPr>
          <p:nvPr>
            <p:ph sz="half" idx="1"/>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quarter" idx="2"/>
          </p:nvPr>
        </p:nvSpPr>
        <p:spPr>
          <a:xfrm>
            <a:off x="4648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Объект 4"/>
          <p:cNvSpPr>
            <a:spLocks noGrp="1"/>
          </p:cNvSpPr>
          <p:nvPr>
            <p:ph sz="quarter" idx="3"/>
          </p:nvPr>
        </p:nvSpPr>
        <p:spPr>
          <a:xfrm>
            <a:off x="4648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8" name="Rectangle 6"/>
          <p:cNvSpPr>
            <a:spLocks noGrp="1" noChangeArrowheads="1"/>
          </p:cNvSpPr>
          <p:nvPr>
            <p:ph type="sldNum" sz="quarter" idx="12"/>
          </p:nvPr>
        </p:nvSpPr>
        <p:spPr>
          <a:ln/>
        </p:spPr>
        <p:txBody>
          <a:bodyPr/>
          <a:lstStyle>
            <a:lvl1pPr>
              <a:defRPr/>
            </a:lvl1pPr>
          </a:lstStyle>
          <a:p>
            <a:pPr>
              <a:defRPr/>
            </a:pPr>
            <a:fld id="{BD603C4F-3980-45A3-9D20-6AA172F3C144}" type="slidenum">
              <a:rPr lang="ru-RU" altLang="uk-UA"/>
              <a:pPr>
                <a:defRPr/>
              </a:pPr>
              <a:t>‹#›</a:t>
            </a:fld>
            <a:endParaRPr lang="ru-RU" altLang="uk-UA"/>
          </a:p>
        </p:txBody>
      </p:sp>
    </p:spTree>
    <p:extLst>
      <p:ext uri="{BB962C8B-B14F-4D97-AF65-F5344CB8AC3E}">
        <p14:creationId xmlns:p14="http://schemas.microsoft.com/office/powerpoint/2010/main" val="1582416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381000"/>
            <a:ext cx="8229600" cy="1371600"/>
          </a:xfrm>
        </p:spPr>
        <p:txBody>
          <a:bodyPr/>
          <a:lstStyle/>
          <a:p>
            <a:r>
              <a:rPr lang="ru-RU" smtClean="0"/>
              <a:t>Образец заголовка</a:t>
            </a:r>
            <a:endParaRPr lang="uk-UA"/>
          </a:p>
        </p:txBody>
      </p:sp>
      <p:sp>
        <p:nvSpPr>
          <p:cNvPr id="3" name="Объект 2"/>
          <p:cNvSpPr>
            <a:spLocks noGrp="1"/>
          </p:cNvSpPr>
          <p:nvPr>
            <p:ph sz="quarter" idx="1"/>
          </p:nvPr>
        </p:nvSpPr>
        <p:spPr>
          <a:xfrm>
            <a:off x="457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quarter" idx="2"/>
          </p:nvPr>
        </p:nvSpPr>
        <p:spPr>
          <a:xfrm>
            <a:off x="4648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Объект 4"/>
          <p:cNvSpPr>
            <a:spLocks noGrp="1"/>
          </p:cNvSpPr>
          <p:nvPr>
            <p:ph sz="quarter" idx="3"/>
          </p:nvPr>
        </p:nvSpPr>
        <p:spPr>
          <a:xfrm>
            <a:off x="457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Объект 5"/>
          <p:cNvSpPr>
            <a:spLocks noGrp="1"/>
          </p:cNvSpPr>
          <p:nvPr>
            <p:ph sz="quarter" idx="4"/>
          </p:nvPr>
        </p:nvSpPr>
        <p:spPr>
          <a:xfrm>
            <a:off x="4648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9" name="Rectangle 6"/>
          <p:cNvSpPr>
            <a:spLocks noGrp="1" noChangeArrowheads="1"/>
          </p:cNvSpPr>
          <p:nvPr>
            <p:ph type="sldNum" sz="quarter" idx="12"/>
          </p:nvPr>
        </p:nvSpPr>
        <p:spPr>
          <a:ln/>
        </p:spPr>
        <p:txBody>
          <a:bodyPr/>
          <a:lstStyle>
            <a:lvl1pPr>
              <a:defRPr/>
            </a:lvl1pPr>
          </a:lstStyle>
          <a:p>
            <a:pPr>
              <a:defRPr/>
            </a:pPr>
            <a:fld id="{E820E328-4AC8-45B3-AABD-59B8591D414E}" type="slidenum">
              <a:rPr lang="ru-RU" altLang="uk-UA"/>
              <a:pPr>
                <a:defRPr/>
              </a:pPr>
              <a:t>‹#›</a:t>
            </a:fld>
            <a:endParaRPr lang="ru-RU" altLang="uk-UA"/>
          </a:p>
        </p:txBody>
      </p:sp>
    </p:spTree>
    <p:extLst>
      <p:ext uri="{BB962C8B-B14F-4D97-AF65-F5344CB8AC3E}">
        <p14:creationId xmlns:p14="http://schemas.microsoft.com/office/powerpoint/2010/main" val="2939206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uk-UA"/>
          </a:p>
        </p:txBody>
      </p:sp>
      <p:sp>
        <p:nvSpPr>
          <p:cNvPr id="3" name="Объект 2"/>
          <p:cNvSpPr>
            <a:spLocks noGrp="1"/>
          </p:cNvSpPr>
          <p:nvPr>
            <p:ph sz="half" idx="1"/>
          </p:nvPr>
        </p:nvSpPr>
        <p:spPr>
          <a:xfrm>
            <a:off x="457200" y="1981200"/>
            <a:ext cx="8229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4114800"/>
            <a:ext cx="8229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uk-UA"/>
          </a:p>
        </p:txBody>
      </p:sp>
      <p:sp>
        <p:nvSpPr>
          <p:cNvPr id="7" name="Rectangle 6"/>
          <p:cNvSpPr>
            <a:spLocks noGrp="1" noChangeArrowheads="1"/>
          </p:cNvSpPr>
          <p:nvPr>
            <p:ph type="sldNum" sz="quarter" idx="12"/>
          </p:nvPr>
        </p:nvSpPr>
        <p:spPr>
          <a:ln/>
        </p:spPr>
        <p:txBody>
          <a:bodyPr/>
          <a:lstStyle>
            <a:lvl1pPr>
              <a:defRPr/>
            </a:lvl1pPr>
          </a:lstStyle>
          <a:p>
            <a:pPr>
              <a:defRPr/>
            </a:pPr>
            <a:fld id="{D8A6CD35-510A-4468-A7C2-97290E7A9212}" type="slidenum">
              <a:rPr lang="ru-RU" altLang="uk-UA"/>
              <a:pPr>
                <a:defRPr/>
              </a:pPr>
              <a:t>‹#›</a:t>
            </a:fld>
            <a:endParaRPr lang="ru-RU" altLang="uk-UA"/>
          </a:p>
        </p:txBody>
      </p:sp>
    </p:spTree>
    <p:extLst>
      <p:ext uri="{BB962C8B-B14F-4D97-AF65-F5344CB8AC3E}">
        <p14:creationId xmlns:p14="http://schemas.microsoft.com/office/powerpoint/2010/main" val="1581486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5363" name="Rectangle 3"/>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1536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ru-RU" altLang="uk-UA"/>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ru-RU" altLang="uk-UA"/>
          </a:p>
        </p:txBody>
      </p:sp>
      <p:sp>
        <p:nvSpPr>
          <p:cNvPr id="1536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a:defRPr/>
            </a:pPr>
            <a:fld id="{F59AB52F-5137-48D6-B043-E1F018F1880C}"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09255" y="1600200"/>
            <a:ext cx="6781800" cy="1077218"/>
          </a:xfrm>
          <a:prstGeom prst="rect">
            <a:avLst/>
          </a:prstGeom>
        </p:spPr>
        <p:txBody>
          <a:bodyPr wrap="square">
            <a:spAutoFit/>
          </a:bodyPr>
          <a:lstStyle/>
          <a:p>
            <a:r>
              <a:rPr lang="uk-UA" sz="3200" b="1" dirty="0" smtClean="0">
                <a:solidFill>
                  <a:schemeClr val="tx2">
                    <a:lumMod val="50000"/>
                  </a:schemeClr>
                </a:solidFill>
              </a:rPr>
              <a:t>Occupational safety when working with</a:t>
            </a:r>
            <a:r>
              <a:rPr lang="en-US" sz="3200" b="1" dirty="0" smtClean="0">
                <a:solidFill>
                  <a:schemeClr val="tx2">
                    <a:lumMod val="50000"/>
                  </a:schemeClr>
                </a:solidFill>
              </a:rPr>
              <a:t> Hazardous drags</a:t>
            </a:r>
            <a:endParaRPr lang="uk-UA" sz="3200" b="1" dirty="0">
              <a:solidFill>
                <a:schemeClr val="tx2">
                  <a:lumMod val="50000"/>
                </a:schemeClr>
              </a:solidFill>
            </a:endParaRPr>
          </a:p>
        </p:txBody>
      </p:sp>
      <p:pic>
        <p:nvPicPr>
          <p:cNvPr id="7" name="Рисунок 6"/>
          <p:cNvPicPr>
            <a:picLocks noChangeAspect="1"/>
          </p:cNvPicPr>
          <p:nvPr/>
        </p:nvPicPr>
        <p:blipFill>
          <a:blip r:embed="rId2"/>
          <a:stretch>
            <a:fillRect/>
          </a:stretch>
        </p:blipFill>
        <p:spPr>
          <a:xfrm>
            <a:off x="2438400" y="2677418"/>
            <a:ext cx="3814763" cy="2752725"/>
          </a:xfrm>
          <a:prstGeom prst="ellipse">
            <a:avLst/>
          </a:prstGeom>
          <a:ln>
            <a:noFill/>
          </a:ln>
          <a:effectLst>
            <a:softEdge rad="112500"/>
          </a:effectLst>
        </p:spPr>
      </p:pic>
      <p:pic>
        <p:nvPicPr>
          <p:cNvPr id="8" name="Рисунок 7"/>
          <p:cNvPicPr>
            <a:picLocks noChangeAspect="1"/>
          </p:cNvPicPr>
          <p:nvPr/>
        </p:nvPicPr>
        <p:blipFill>
          <a:blip r:embed="rId3"/>
          <a:stretch>
            <a:fillRect/>
          </a:stretch>
        </p:blipFill>
        <p:spPr>
          <a:xfrm>
            <a:off x="609744" y="3456880"/>
            <a:ext cx="1652319" cy="1496120"/>
          </a:xfrm>
          <a:prstGeom prst="ellipse">
            <a:avLst/>
          </a:prstGeom>
          <a:ln>
            <a:noFill/>
          </a:ln>
          <a:effectLst>
            <a:softEdge rad="112500"/>
          </a:effectLst>
        </p:spPr>
      </p:pic>
      <p:sp>
        <p:nvSpPr>
          <p:cNvPr id="2" name="Прямоугольник 1"/>
          <p:cNvSpPr/>
          <p:nvPr/>
        </p:nvSpPr>
        <p:spPr>
          <a:xfrm>
            <a:off x="457200" y="226009"/>
            <a:ext cx="7924800" cy="1200329"/>
          </a:xfrm>
          <a:prstGeom prst="rect">
            <a:avLst/>
          </a:prstGeom>
        </p:spPr>
        <p:txBody>
          <a:bodyPr wrap="square">
            <a:spAutoFit/>
          </a:bodyPr>
          <a:lstStyle/>
          <a:p>
            <a:pPr algn="ctr"/>
            <a:r>
              <a:rPr lang="en-US" dirty="0">
                <a:solidFill>
                  <a:schemeClr val="tx1">
                    <a:lumMod val="85000"/>
                  </a:schemeClr>
                </a:solidFill>
              </a:rPr>
              <a:t>ODESSA NATIONAL MEDICAL UNIVERSITY</a:t>
            </a:r>
          </a:p>
          <a:p>
            <a:pPr algn="ctr"/>
            <a:r>
              <a:rPr lang="en-US" dirty="0">
                <a:solidFill>
                  <a:schemeClr val="tx1">
                    <a:lumMod val="85000"/>
                  </a:schemeClr>
                </a:solidFill>
              </a:rPr>
              <a:t> Faculty of pharmacy </a:t>
            </a:r>
          </a:p>
          <a:p>
            <a:pPr algn="ctr"/>
            <a:r>
              <a:rPr lang="en-US" dirty="0">
                <a:solidFill>
                  <a:schemeClr val="tx1">
                    <a:lumMod val="85000"/>
                  </a:schemeClr>
                </a:solidFill>
              </a:rPr>
              <a:t>Department of Organization and Economics of Pharmacy</a:t>
            </a:r>
          </a:p>
          <a:p>
            <a:pPr algn="ctr"/>
            <a:r>
              <a:rPr lang="en-US" dirty="0">
                <a:solidFill>
                  <a:schemeClr val="tx1">
                    <a:lumMod val="85000"/>
                  </a:schemeClr>
                </a:solidFill>
              </a:rPr>
              <a:t> with post-diploma specialization</a:t>
            </a:r>
            <a:endParaRPr lang="en-US" dirty="0">
              <a:solidFill>
                <a:schemeClr val="tx1">
                  <a:lumMod val="85000"/>
                </a:schemeClr>
              </a:solidFill>
            </a:endParaRPr>
          </a:p>
        </p:txBody>
      </p:sp>
      <p:sp>
        <p:nvSpPr>
          <p:cNvPr id="3" name="Прямоугольник 2"/>
          <p:cNvSpPr/>
          <p:nvPr/>
        </p:nvSpPr>
        <p:spPr>
          <a:xfrm>
            <a:off x="5029200" y="5638800"/>
            <a:ext cx="4572000" cy="646331"/>
          </a:xfrm>
          <a:prstGeom prst="rect">
            <a:avLst/>
          </a:prstGeom>
        </p:spPr>
        <p:txBody>
          <a:bodyPr>
            <a:spAutoFit/>
          </a:bodyPr>
          <a:lstStyle/>
          <a:p>
            <a:r>
              <a:rPr lang="en-US" dirty="0" smtClean="0"/>
              <a:t> </a:t>
            </a:r>
            <a:r>
              <a:rPr lang="en-US" dirty="0" smtClean="0">
                <a:solidFill>
                  <a:schemeClr val="tx2">
                    <a:lumMod val="50000"/>
                  </a:schemeClr>
                </a:solidFill>
              </a:rPr>
              <a:t>The </a:t>
            </a:r>
            <a:r>
              <a:rPr lang="en-US" dirty="0">
                <a:solidFill>
                  <a:schemeClr val="tx2">
                    <a:lumMod val="50000"/>
                  </a:schemeClr>
                </a:solidFill>
              </a:rPr>
              <a:t>lecture was prepared by</a:t>
            </a:r>
          </a:p>
          <a:p>
            <a:r>
              <a:rPr lang="en-US" dirty="0">
                <a:solidFill>
                  <a:schemeClr val="tx2">
                    <a:lumMod val="50000"/>
                  </a:schemeClr>
                </a:solidFill>
              </a:rPr>
              <a:t> senior teacher Oksana STEPANOVA</a:t>
            </a:r>
          </a:p>
        </p:txBody>
      </p:sp>
      <p:pic>
        <p:nvPicPr>
          <p:cNvPr id="9" name="Рисунок 8"/>
          <p:cNvPicPr>
            <a:picLocks noChangeAspect="1"/>
          </p:cNvPicPr>
          <p:nvPr/>
        </p:nvPicPr>
        <p:blipFill>
          <a:blip r:embed="rId3"/>
          <a:stretch>
            <a:fillRect/>
          </a:stretch>
        </p:blipFill>
        <p:spPr>
          <a:xfrm>
            <a:off x="6373658" y="3352800"/>
            <a:ext cx="1652319" cy="152400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381000" y="762000"/>
            <a:ext cx="8229600" cy="3581400"/>
          </a:xfrm>
        </p:spPr>
        <p:txBody>
          <a:bodyPr/>
          <a:lstStyle/>
          <a:p>
            <a:r>
              <a:rPr lang="en-US" dirty="0" smtClean="0"/>
              <a:t>Hazardous drags are specific drugs with the potential to harm workers who are exposed to them. Continual or frequent exposures to low levels of hazardous drugs, or a single exposure to a larger amount, can put workers at risk of negative health effects</a:t>
            </a:r>
            <a:endParaRPr lang="uk-UA" dirty="0" smtClean="0"/>
          </a:p>
          <a:p>
            <a:endParaRPr lang="uk-UA" dirty="0"/>
          </a:p>
        </p:txBody>
      </p:sp>
    </p:spTree>
    <p:extLst>
      <p:ext uri="{BB962C8B-B14F-4D97-AF65-F5344CB8AC3E}">
        <p14:creationId xmlns:p14="http://schemas.microsoft.com/office/powerpoint/2010/main" val="348952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3340835396"/>
              </p:ext>
            </p:extLst>
          </p:nvPr>
        </p:nvGraphicFramePr>
        <p:xfrm>
          <a:off x="468086" y="1600200"/>
          <a:ext cx="8229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734786" y="381000"/>
            <a:ext cx="7696200" cy="1015663"/>
          </a:xfrm>
          <a:prstGeom prst="rect">
            <a:avLst/>
          </a:prstGeom>
        </p:spPr>
        <p:txBody>
          <a:bodyPr wrap="square">
            <a:spAutoFit/>
          </a:bodyPr>
          <a:lstStyle/>
          <a:p>
            <a:pPr algn="just"/>
            <a:r>
              <a:rPr lang="en-US" sz="2000" dirty="0" smtClean="0"/>
              <a:t>According to National Institute for Occupational Health and Safety (NIOSH) definition, a drug is hazardous if there is evidence of one or more of the following characteristics in humans or animals:</a:t>
            </a:r>
          </a:p>
        </p:txBody>
      </p:sp>
    </p:spTree>
    <p:extLst>
      <p:ext uri="{BB962C8B-B14F-4D97-AF65-F5344CB8AC3E}">
        <p14:creationId xmlns:p14="http://schemas.microsoft.com/office/powerpoint/2010/main" val="3864366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066800"/>
            <a:ext cx="8229600" cy="1371600"/>
          </a:xfrm>
        </p:spPr>
        <p:txBody>
          <a:bodyPr/>
          <a:lstStyle/>
          <a:p>
            <a:pPr algn="l"/>
            <a:r>
              <a:rPr lang="en-US" sz="2000" dirty="0" smtClean="0"/>
              <a:t>NIOSH determines whether drugs meet these criteria by reviewing existing scientific evidence for each drug and then lists qualified drugs in a periodical. For drugs not on the NIOSH list, employers can determine whether a drug is considered hazardous by using the following sources of information:</a:t>
            </a:r>
            <a:r>
              <a:rPr lang="uk-UA" sz="2000" dirty="0" smtClean="0"/>
              <a:t/>
            </a:r>
            <a:br>
              <a:rPr lang="uk-UA" sz="2000" dirty="0" smtClean="0"/>
            </a:br>
            <a:r>
              <a:rPr lang="en-US" sz="2400" dirty="0" smtClean="0"/>
              <a:t> </a:t>
            </a:r>
            <a:r>
              <a:rPr lang="uk-UA" sz="2400" dirty="0" smtClean="0"/>
              <a:t/>
            </a:r>
            <a:br>
              <a:rPr lang="uk-UA" sz="2400" dirty="0" smtClean="0"/>
            </a:br>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994635560"/>
              </p:ext>
            </p:extLst>
          </p:nvPr>
        </p:nvGraphicFramePr>
        <p:xfrm>
          <a:off x="381000" y="2209800"/>
          <a:ext cx="8229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718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1886" y="304800"/>
            <a:ext cx="7467600" cy="838200"/>
          </a:xfrm>
        </p:spPr>
        <p:txBody>
          <a:bodyPr/>
          <a:lstStyle/>
          <a:p>
            <a:r>
              <a:rPr lang="en-US" sz="2800" dirty="0" smtClean="0">
                <a:solidFill>
                  <a:srgbClr val="FFFF00"/>
                </a:solidFill>
              </a:rPr>
              <a:t>Who is at risk of exposure</a:t>
            </a:r>
            <a:r>
              <a:rPr lang="en-US" sz="2800" dirty="0" smtClean="0"/>
              <a:t>? </a:t>
            </a:r>
            <a:endParaRPr lang="uk-UA"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911270243"/>
              </p:ext>
            </p:extLst>
          </p:nvPr>
        </p:nvGraphicFramePr>
        <p:xfrm>
          <a:off x="381000" y="914400"/>
          <a:ext cx="82296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216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609600"/>
            <a:ext cx="8229600" cy="4114800"/>
          </a:xfrm>
        </p:spPr>
        <p:txBody>
          <a:bodyPr/>
          <a:lstStyle/>
          <a:p>
            <a:r>
              <a:rPr lang="en-US" sz="2000" smtClean="0"/>
              <a:t>Hazardous drugs can cause serious acute and chronic health effects such as skin rashes, fertility problems, genetic damage, birth defects, organ toxicity, and possibly leukemia and other cancers.</a:t>
            </a:r>
          </a:p>
          <a:p>
            <a:endParaRPr lang="en-US" sz="2000" smtClean="0"/>
          </a:p>
          <a:p>
            <a:r>
              <a:rPr lang="en-US" sz="2000" smtClean="0"/>
              <a:t>Potentially harmful exposure can occur when you handle or work around hazardous drugs. These drugs include antineoplastic cytotoxic medications, anesthetics, anti-viral drugs, hormones, and others.</a:t>
            </a:r>
          </a:p>
          <a:p>
            <a:endParaRPr lang="uk-UA" dirty="0"/>
          </a:p>
        </p:txBody>
      </p:sp>
      <p:sp>
        <p:nvSpPr>
          <p:cNvPr id="5" name="Прямоугольник 4"/>
          <p:cNvSpPr/>
          <p:nvPr/>
        </p:nvSpPr>
        <p:spPr>
          <a:xfrm>
            <a:off x="1066800" y="3810000"/>
            <a:ext cx="5943600" cy="369332"/>
          </a:xfrm>
          <a:prstGeom prst="rect">
            <a:avLst/>
          </a:prstGeom>
        </p:spPr>
        <p:txBody>
          <a:bodyPr wrap="square">
            <a:spAutoFit/>
          </a:bodyPr>
          <a:lstStyle/>
          <a:p>
            <a:r>
              <a:rPr lang="pl-PL" dirty="0" smtClean="0"/>
              <a:t>https://www.youtube.com/watch?v=qL1E7VElswc</a:t>
            </a:r>
            <a:endParaRPr lang="uk-UA" dirty="0"/>
          </a:p>
        </p:txBody>
      </p:sp>
      <p:sp>
        <p:nvSpPr>
          <p:cNvPr id="6" name="Прямоугольник 5"/>
          <p:cNvSpPr/>
          <p:nvPr/>
        </p:nvSpPr>
        <p:spPr>
          <a:xfrm>
            <a:off x="1066800" y="4350603"/>
            <a:ext cx="4572000" cy="646331"/>
          </a:xfrm>
          <a:prstGeom prst="rect">
            <a:avLst/>
          </a:prstGeom>
        </p:spPr>
        <p:txBody>
          <a:bodyPr>
            <a:spAutoFit/>
          </a:bodyPr>
          <a:lstStyle/>
          <a:p>
            <a:r>
              <a:rPr lang="pl-PL" dirty="0" smtClean="0"/>
              <a:t>https://www.youtube.com/watch?v=MgwnCh364is</a:t>
            </a:r>
            <a:endParaRPr lang="uk-UA" dirty="0"/>
          </a:p>
        </p:txBody>
      </p:sp>
    </p:spTree>
    <p:extLst>
      <p:ext uri="{BB962C8B-B14F-4D97-AF65-F5344CB8AC3E}">
        <p14:creationId xmlns:p14="http://schemas.microsoft.com/office/powerpoint/2010/main" val="335431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dirty="0" smtClean="0"/>
              <a:t>Routes of occupational exposure</a:t>
            </a:r>
            <a:endParaRPr lang="en-US" sz="2800" dirty="0"/>
          </a:p>
        </p:txBody>
      </p:sp>
      <p:sp>
        <p:nvSpPr>
          <p:cNvPr id="3" name="Объект 2"/>
          <p:cNvSpPr>
            <a:spLocks noGrp="1"/>
          </p:cNvSpPr>
          <p:nvPr>
            <p:ph idx="1"/>
          </p:nvPr>
        </p:nvSpPr>
        <p:spPr>
          <a:xfrm>
            <a:off x="446314" y="1524000"/>
            <a:ext cx="8229600" cy="1143000"/>
          </a:xfrm>
        </p:spPr>
        <p:txBody>
          <a:bodyPr/>
          <a:lstStyle/>
          <a:p>
            <a:r>
              <a:rPr lang="en-US" sz="2000" dirty="0" smtClean="0"/>
              <a:t>Workers </a:t>
            </a:r>
            <a:r>
              <a:rPr lang="en-US" sz="2000" dirty="0"/>
              <a:t>can be exposed to hazardous drugs in a number of ways. </a:t>
            </a:r>
          </a:p>
          <a:p>
            <a:r>
              <a:rPr lang="en-US" sz="2000" dirty="0"/>
              <a:t>The potential route of exposure depends on the form of the drug being handled and the tasks being conducted. </a:t>
            </a:r>
          </a:p>
        </p:txBody>
      </p:sp>
      <p:graphicFrame>
        <p:nvGraphicFramePr>
          <p:cNvPr id="5" name="Схема 4"/>
          <p:cNvGraphicFramePr/>
          <p:nvPr>
            <p:extLst>
              <p:ext uri="{D42A27DB-BD31-4B8C-83A1-F6EECF244321}">
                <p14:modId xmlns:p14="http://schemas.microsoft.com/office/powerpoint/2010/main" val="1155176013"/>
              </p:ext>
            </p:extLst>
          </p:nvPr>
        </p:nvGraphicFramePr>
        <p:xfrm>
          <a:off x="685800" y="2656114"/>
          <a:ext cx="7848600" cy="3897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7481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81000" y="304800"/>
            <a:ext cx="8534400" cy="6248400"/>
          </a:xfrm>
          <a:prstGeom prst="rect">
            <a:avLst/>
          </a:prstGeom>
        </p:spPr>
      </p:pic>
    </p:spTree>
    <p:extLst>
      <p:ext uri="{BB962C8B-B14F-4D97-AF65-F5344CB8AC3E}">
        <p14:creationId xmlns:p14="http://schemas.microsoft.com/office/powerpoint/2010/main" val="3874074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2400"/>
            <a:ext cx="7010400" cy="914400"/>
          </a:xfrm>
        </p:spPr>
        <p:txBody>
          <a:bodyPr/>
          <a:lstStyle/>
          <a:p>
            <a:r>
              <a:rPr lang="en-US" sz="2800" dirty="0" smtClean="0">
                <a:solidFill>
                  <a:srgbClr val="FFFF00"/>
                </a:solidFill>
              </a:rPr>
              <a:t>Creating an exposure control plan</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804783280"/>
              </p:ext>
            </p:extLst>
          </p:nvPr>
        </p:nvGraphicFramePr>
        <p:xfrm>
          <a:off x="381000" y="1219200"/>
          <a:ext cx="8229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165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1143000"/>
            <a:ext cx="8229600" cy="4114800"/>
          </a:xfrm>
        </p:spPr>
        <p:txBody>
          <a:bodyPr/>
          <a:lstStyle/>
          <a:p>
            <a:r>
              <a:rPr lang="en-US" sz="1800" dirty="0" smtClean="0"/>
              <a:t>• </a:t>
            </a:r>
            <a:r>
              <a:rPr lang="en-US" sz="1800" b="1" dirty="0" smtClean="0"/>
              <a:t>Statement of purpose and responsibilities</a:t>
            </a:r>
          </a:p>
          <a:p>
            <a:r>
              <a:rPr lang="en-US" sz="1800" b="1" dirty="0" smtClean="0"/>
              <a:t>• Risk identification and assessment</a:t>
            </a:r>
          </a:p>
          <a:p>
            <a:r>
              <a:rPr lang="en-US" sz="1800" b="1" dirty="0" smtClean="0"/>
              <a:t>• Risk controls</a:t>
            </a:r>
          </a:p>
          <a:p>
            <a:r>
              <a:rPr lang="en-US" sz="1800" b="1" dirty="0" smtClean="0"/>
              <a:t>• Written safe work procedures</a:t>
            </a:r>
          </a:p>
          <a:p>
            <a:r>
              <a:rPr lang="en-US" sz="1800" b="1" dirty="0" smtClean="0"/>
              <a:t>• Education and training</a:t>
            </a:r>
          </a:p>
          <a:p>
            <a:r>
              <a:rPr lang="en-US" sz="1800" b="1" dirty="0" smtClean="0"/>
              <a:t>• Written records</a:t>
            </a:r>
          </a:p>
          <a:p>
            <a:r>
              <a:rPr lang="en-US" sz="1800" b="1" dirty="0" smtClean="0"/>
              <a:t>• Hygiene facilities and decontamination procedures (when </a:t>
            </a:r>
          </a:p>
          <a:p>
            <a:r>
              <a:rPr lang="en-US" sz="1800" b="1" dirty="0" smtClean="0"/>
              <a:t>required)</a:t>
            </a:r>
          </a:p>
          <a:p>
            <a:r>
              <a:rPr lang="en-US" sz="1800" b="1" dirty="0" smtClean="0"/>
              <a:t>• Health monitoring (when required)</a:t>
            </a:r>
          </a:p>
          <a:p>
            <a:r>
              <a:rPr lang="en-US" sz="1800" b="1" dirty="0" smtClean="0"/>
              <a:t>The ECP should be reviewed at least annually and updated as </a:t>
            </a:r>
          </a:p>
          <a:p>
            <a:r>
              <a:rPr lang="en-US" sz="1800" b="1" dirty="0" smtClean="0"/>
              <a:t>necessary by the employer, in consultation with the joint occupational health and safety committee or the worker health and safety representative.</a:t>
            </a:r>
            <a:endParaRPr lang="uk-UA" sz="1800" b="1" dirty="0"/>
          </a:p>
        </p:txBody>
      </p:sp>
      <p:sp>
        <p:nvSpPr>
          <p:cNvPr id="4" name="Прямоугольник 3"/>
          <p:cNvSpPr/>
          <p:nvPr/>
        </p:nvSpPr>
        <p:spPr>
          <a:xfrm>
            <a:off x="381000" y="381000"/>
            <a:ext cx="8001000" cy="369332"/>
          </a:xfrm>
          <a:prstGeom prst="rect">
            <a:avLst/>
          </a:prstGeom>
        </p:spPr>
        <p:txBody>
          <a:bodyPr wrap="square">
            <a:spAutoFit/>
          </a:bodyPr>
          <a:lstStyle/>
          <a:p>
            <a:pPr algn="ctr"/>
            <a:r>
              <a:rPr lang="en-US" sz="1800" b="1" dirty="0" smtClean="0">
                <a:solidFill>
                  <a:schemeClr val="accent1">
                    <a:lumMod val="60000"/>
                    <a:lumOff val="40000"/>
                  </a:schemeClr>
                </a:solidFill>
              </a:rPr>
              <a:t>The ECP includes the following components:</a:t>
            </a:r>
          </a:p>
        </p:txBody>
      </p:sp>
    </p:spTree>
    <p:extLst>
      <p:ext uri="{BB962C8B-B14F-4D97-AF65-F5344CB8AC3E}">
        <p14:creationId xmlns:p14="http://schemas.microsoft.com/office/powerpoint/2010/main" val="659673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916270626"/>
              </p:ext>
            </p:extLst>
          </p:nvPr>
        </p:nvGraphicFramePr>
        <p:xfrm>
          <a:off x="304800" y="1371600"/>
          <a:ext cx="8229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438400" y="457200"/>
            <a:ext cx="3408305" cy="584775"/>
          </a:xfrm>
          <a:prstGeom prst="rect">
            <a:avLst/>
          </a:prstGeom>
        </p:spPr>
        <p:txBody>
          <a:bodyPr wrap="none">
            <a:spAutoFit/>
          </a:bodyPr>
          <a:lstStyle/>
          <a:p>
            <a:r>
              <a:rPr lang="pl-PL" sz="3200" dirty="0" smtClean="0">
                <a:solidFill>
                  <a:srgbClr val="FFFF00"/>
                </a:solidFill>
              </a:rPr>
              <a:t>A risk assessment</a:t>
            </a:r>
            <a:endParaRPr lang="uk-UA" sz="3200" dirty="0">
              <a:solidFill>
                <a:srgbClr val="FFFF00"/>
              </a:solidFill>
            </a:endParaRPr>
          </a:p>
        </p:txBody>
      </p:sp>
    </p:spTree>
    <p:extLst>
      <p:ext uri="{BB962C8B-B14F-4D97-AF65-F5344CB8AC3E}">
        <p14:creationId xmlns:p14="http://schemas.microsoft.com/office/powerpoint/2010/main" val="2967780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972087506"/>
              </p:ext>
            </p:extLst>
          </p:nvPr>
        </p:nvGraphicFramePr>
        <p:xfrm>
          <a:off x="381000" y="533400"/>
          <a:ext cx="8229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305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569767968"/>
              </p:ext>
            </p:extLst>
          </p:nvPr>
        </p:nvGraphicFramePr>
        <p:xfrm>
          <a:off x="457200" y="457200"/>
          <a:ext cx="8229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9693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914400" y="685800"/>
            <a:ext cx="6509472" cy="5867400"/>
          </a:xfrm>
          <a:prstGeom prst="rect">
            <a:avLst/>
          </a:prstGeom>
          <a:ln w="57150">
            <a:solidFill>
              <a:srgbClr val="FFC000"/>
            </a:solidFill>
          </a:ln>
        </p:spPr>
      </p:pic>
      <p:sp>
        <p:nvSpPr>
          <p:cNvPr id="5" name="Прямоугольник 4"/>
          <p:cNvSpPr/>
          <p:nvPr/>
        </p:nvSpPr>
        <p:spPr>
          <a:xfrm>
            <a:off x="304800" y="138671"/>
            <a:ext cx="8077200" cy="369332"/>
          </a:xfrm>
          <a:prstGeom prst="rect">
            <a:avLst/>
          </a:prstGeom>
        </p:spPr>
        <p:txBody>
          <a:bodyPr wrap="square">
            <a:spAutoFit/>
          </a:bodyPr>
          <a:lstStyle/>
          <a:p>
            <a:r>
              <a:rPr lang="en-US" dirty="0" smtClean="0"/>
              <a:t>The following diagram shows the steps to performing a risk assessment.</a:t>
            </a:r>
            <a:endParaRPr lang="uk-UA" dirty="0"/>
          </a:p>
        </p:txBody>
      </p:sp>
    </p:spTree>
    <p:extLst>
      <p:ext uri="{BB962C8B-B14F-4D97-AF65-F5344CB8AC3E}">
        <p14:creationId xmlns:p14="http://schemas.microsoft.com/office/powerpoint/2010/main" val="3304476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533400"/>
            <a:ext cx="8229600" cy="5943600"/>
          </a:xfrm>
        </p:spPr>
        <p:txBody>
          <a:bodyPr/>
          <a:lstStyle/>
          <a:p>
            <a:r>
              <a:rPr lang="en-US" sz="2400" b="1" dirty="0" smtClean="0"/>
              <a:t>Identifying hazards is the first step toward controlling exposure to hazardous drugs in your workplace. This involves creating an inventory of all drugs in the workplace and then determining whether hazardous drugs are present among them.</a:t>
            </a:r>
          </a:p>
          <a:p>
            <a:r>
              <a:rPr lang="en-US" sz="2400" dirty="0" smtClean="0">
                <a:solidFill>
                  <a:srgbClr val="FFFF00"/>
                </a:solidFill>
              </a:rPr>
              <a:t>Create a list of hazardous drugs in your workplace</a:t>
            </a:r>
          </a:p>
          <a:p>
            <a:r>
              <a:rPr lang="en-US" sz="2400" dirty="0" smtClean="0">
                <a:solidFill>
                  <a:srgbClr val="FFFF00"/>
                </a:solidFill>
              </a:rPr>
              <a:t>Once you’ve listed all the drugs that are present in your workplace, compare them with known hazardous drugs. Visit the following websites to view the most recent hazardous drug lists:</a:t>
            </a:r>
          </a:p>
          <a:p>
            <a:r>
              <a:rPr lang="en-US" sz="2400" dirty="0" smtClean="0">
                <a:solidFill>
                  <a:srgbClr val="FFFF00"/>
                </a:solidFill>
              </a:rPr>
              <a:t>• BC Cancer Agency</a:t>
            </a:r>
          </a:p>
          <a:p>
            <a:r>
              <a:rPr lang="en-US" sz="2400" dirty="0" smtClean="0">
                <a:solidFill>
                  <a:srgbClr val="FFFF00"/>
                </a:solidFill>
              </a:rPr>
              <a:t>• NIOSH Hazardous Drugs</a:t>
            </a:r>
            <a:endParaRPr lang="uk-UA" sz="2400" dirty="0">
              <a:solidFill>
                <a:srgbClr val="FFFF00"/>
              </a:solidFill>
            </a:endParaRPr>
          </a:p>
        </p:txBody>
      </p:sp>
    </p:spTree>
    <p:extLst>
      <p:ext uri="{BB962C8B-B14F-4D97-AF65-F5344CB8AC3E}">
        <p14:creationId xmlns:p14="http://schemas.microsoft.com/office/powerpoint/2010/main" val="1168725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4543" y="152400"/>
            <a:ext cx="8229600" cy="914400"/>
          </a:xfrm>
        </p:spPr>
        <p:txBody>
          <a:bodyPr/>
          <a:lstStyle/>
          <a:p>
            <a:r>
              <a:rPr lang="en-US" sz="2000" dirty="0" smtClean="0">
                <a:solidFill>
                  <a:srgbClr val="FFFF00"/>
                </a:solidFill>
              </a:rPr>
              <a:t>Potential routes of exposure, the form of the substance, and the potential health effects</a:t>
            </a:r>
            <a:endParaRPr lang="uk-UA" sz="2000" dirty="0">
              <a:solidFill>
                <a:srgbClr val="FFFF00"/>
              </a:solidFill>
            </a:endParaRPr>
          </a:p>
        </p:txBody>
      </p:sp>
      <p:pic>
        <p:nvPicPr>
          <p:cNvPr id="4" name="Рисунок 3"/>
          <p:cNvPicPr>
            <a:picLocks noChangeAspect="1"/>
          </p:cNvPicPr>
          <p:nvPr/>
        </p:nvPicPr>
        <p:blipFill>
          <a:blip r:embed="rId2"/>
          <a:stretch>
            <a:fillRect/>
          </a:stretch>
        </p:blipFill>
        <p:spPr>
          <a:xfrm>
            <a:off x="424543" y="1066800"/>
            <a:ext cx="8458199" cy="5484100"/>
          </a:xfrm>
          <a:prstGeom prst="rect">
            <a:avLst/>
          </a:prstGeom>
        </p:spPr>
      </p:pic>
    </p:spTree>
    <p:extLst>
      <p:ext uri="{BB962C8B-B14F-4D97-AF65-F5344CB8AC3E}">
        <p14:creationId xmlns:p14="http://schemas.microsoft.com/office/powerpoint/2010/main" val="1048513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57200"/>
            <a:ext cx="6705600" cy="685800"/>
          </a:xfrm>
        </p:spPr>
        <p:txBody>
          <a:bodyPr/>
          <a:lstStyle/>
          <a:p>
            <a:r>
              <a:rPr lang="pl-PL" sz="2000" dirty="0" smtClean="0">
                <a:solidFill>
                  <a:srgbClr val="FFFF00"/>
                </a:solidFill>
              </a:rPr>
              <a:t>Assessing risk</a:t>
            </a:r>
            <a:endParaRPr lang="uk-UA" sz="2000" dirty="0">
              <a:solidFill>
                <a:srgbClr val="FFFF00"/>
              </a:solidFill>
            </a:endParaRPr>
          </a:p>
        </p:txBody>
      </p:sp>
      <p:sp>
        <p:nvSpPr>
          <p:cNvPr id="3" name="Объект 2"/>
          <p:cNvSpPr>
            <a:spLocks noGrp="1"/>
          </p:cNvSpPr>
          <p:nvPr>
            <p:ph idx="1"/>
          </p:nvPr>
        </p:nvSpPr>
        <p:spPr>
          <a:xfrm>
            <a:off x="457200" y="1295400"/>
            <a:ext cx="8229600" cy="4114800"/>
          </a:xfrm>
        </p:spPr>
        <p:txBody>
          <a:bodyPr/>
          <a:lstStyle/>
          <a:p>
            <a:r>
              <a:rPr lang="en-US" dirty="0"/>
              <a:t>Once the presence of hazardous drugs has been identified, the next step is to determine the level of risk. This involves determining how </a:t>
            </a:r>
            <a:br>
              <a:rPr lang="en-US" dirty="0"/>
            </a:br>
            <a:r>
              <a:rPr lang="en-US" dirty="0"/>
              <a:t>he drugs are used in the workplace and identifying which tasks place workers at risk of exposure.</a:t>
            </a:r>
            <a:endParaRPr lang="uk-UA" dirty="0"/>
          </a:p>
        </p:txBody>
      </p:sp>
    </p:spTree>
    <p:extLst>
      <p:ext uri="{BB962C8B-B14F-4D97-AF65-F5344CB8AC3E}">
        <p14:creationId xmlns:p14="http://schemas.microsoft.com/office/powerpoint/2010/main" val="149049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446331781"/>
              </p:ext>
            </p:extLst>
          </p:nvPr>
        </p:nvGraphicFramePr>
        <p:xfrm>
          <a:off x="261257" y="457200"/>
          <a:ext cx="8577943"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7908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457200" y="152400"/>
            <a:ext cx="7924800" cy="6553200"/>
          </a:xfrm>
          <a:prstGeom prst="rect">
            <a:avLst/>
          </a:prstGeom>
        </p:spPr>
      </p:pic>
    </p:spTree>
    <p:extLst>
      <p:ext uri="{BB962C8B-B14F-4D97-AF65-F5344CB8AC3E}">
        <p14:creationId xmlns:p14="http://schemas.microsoft.com/office/powerpoint/2010/main" val="2902127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28600"/>
            <a:ext cx="6477000" cy="990600"/>
          </a:xfrm>
        </p:spPr>
        <p:txBody>
          <a:bodyPr/>
          <a:lstStyle/>
          <a:p>
            <a:r>
              <a:rPr lang="en-US" sz="2800" dirty="0" smtClean="0">
                <a:solidFill>
                  <a:srgbClr val="FFFF00"/>
                </a:solidFill>
              </a:rPr>
              <a:t>Tools for assessing risk</a:t>
            </a:r>
          </a:p>
        </p:txBody>
      </p:sp>
      <p:sp>
        <p:nvSpPr>
          <p:cNvPr id="3" name="Объект 2"/>
          <p:cNvSpPr>
            <a:spLocks noGrp="1"/>
          </p:cNvSpPr>
          <p:nvPr>
            <p:ph idx="1"/>
          </p:nvPr>
        </p:nvSpPr>
        <p:spPr>
          <a:xfrm>
            <a:off x="457200" y="1219200"/>
            <a:ext cx="8229600" cy="4114800"/>
          </a:xfrm>
        </p:spPr>
        <p:txBody>
          <a:bodyPr/>
          <a:lstStyle/>
          <a:p>
            <a:r>
              <a:rPr lang="en-US" dirty="0" smtClean="0"/>
              <a:t>You can use one or all of the following assessment tools to help you determine the level of risk posed by hazardous drugs in your workplace:</a:t>
            </a:r>
          </a:p>
          <a:p>
            <a:r>
              <a:rPr lang="en-US" dirty="0" smtClean="0"/>
              <a:t>• </a:t>
            </a:r>
            <a:r>
              <a:rPr lang="en-US" dirty="0" smtClean="0">
                <a:solidFill>
                  <a:srgbClr val="FFFF00"/>
                </a:solidFill>
              </a:rPr>
              <a:t>Categorizing hazardous drugs</a:t>
            </a:r>
          </a:p>
          <a:p>
            <a:r>
              <a:rPr lang="en-US" dirty="0" smtClean="0">
                <a:solidFill>
                  <a:srgbClr val="FFFF00"/>
                </a:solidFill>
              </a:rPr>
              <a:t>• Environmental monitoring</a:t>
            </a:r>
          </a:p>
          <a:p>
            <a:r>
              <a:rPr lang="en-US" dirty="0" smtClean="0">
                <a:solidFill>
                  <a:srgbClr val="FFFF00"/>
                </a:solidFill>
              </a:rPr>
              <a:t>• Health monitoring</a:t>
            </a:r>
            <a:endParaRPr lang="uk-UA" dirty="0">
              <a:solidFill>
                <a:srgbClr val="FFFF00"/>
              </a:solidFill>
            </a:endParaRPr>
          </a:p>
        </p:txBody>
      </p:sp>
    </p:spTree>
    <p:extLst>
      <p:ext uri="{BB962C8B-B14F-4D97-AF65-F5344CB8AC3E}">
        <p14:creationId xmlns:p14="http://schemas.microsoft.com/office/powerpoint/2010/main" val="174556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8229600" cy="533400"/>
          </a:xfrm>
        </p:spPr>
        <p:txBody>
          <a:bodyPr/>
          <a:lstStyle/>
          <a:p>
            <a:r>
              <a:rPr lang="en-US" sz="2400" dirty="0" smtClean="0">
                <a:solidFill>
                  <a:srgbClr val="FFFF00"/>
                </a:solidFill>
              </a:rPr>
              <a:t>Categorizing hazardous drugs</a:t>
            </a:r>
            <a:br>
              <a:rPr lang="en-US" sz="2400" dirty="0" smtClean="0">
                <a:solidFill>
                  <a:srgbClr val="FFFF00"/>
                </a:solidFill>
              </a:rPr>
            </a:br>
            <a:endParaRPr lang="uk-UA" sz="2400" dirty="0">
              <a:solidFill>
                <a:srgbClr val="FFFF00"/>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586060942"/>
              </p:ext>
            </p:extLst>
          </p:nvPr>
        </p:nvGraphicFramePr>
        <p:xfrm>
          <a:off x="457200" y="990600"/>
          <a:ext cx="82296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447800" y="5315634"/>
            <a:ext cx="6477000" cy="369332"/>
          </a:xfrm>
          <a:prstGeom prst="rect">
            <a:avLst/>
          </a:prstGeom>
        </p:spPr>
        <p:txBody>
          <a:bodyPr wrap="square">
            <a:spAutoFit/>
          </a:bodyPr>
          <a:lstStyle/>
          <a:p>
            <a:r>
              <a:rPr lang="pl-PL" dirty="0" smtClean="0"/>
              <a:t>https://www.youtube.com/watch?v=TK0aqckcVEw</a:t>
            </a:r>
            <a:endParaRPr lang="uk-UA" dirty="0"/>
          </a:p>
        </p:txBody>
      </p:sp>
      <p:sp>
        <p:nvSpPr>
          <p:cNvPr id="6" name="Прямоугольник 5"/>
          <p:cNvSpPr/>
          <p:nvPr/>
        </p:nvSpPr>
        <p:spPr>
          <a:xfrm>
            <a:off x="2438400" y="5884314"/>
            <a:ext cx="3298147" cy="369332"/>
          </a:xfrm>
          <a:prstGeom prst="rect">
            <a:avLst/>
          </a:prstGeom>
        </p:spPr>
        <p:txBody>
          <a:bodyPr wrap="none">
            <a:spAutoFit/>
          </a:bodyPr>
          <a:lstStyle/>
          <a:p>
            <a:r>
              <a:rPr lang="pl-PL" dirty="0" smtClean="0"/>
              <a:t>Hazardous Drug Compounding</a:t>
            </a:r>
            <a:endParaRPr lang="uk-UA" dirty="0"/>
          </a:p>
        </p:txBody>
      </p:sp>
      <p:sp>
        <p:nvSpPr>
          <p:cNvPr id="3" name="Прямоугольник 2"/>
          <p:cNvSpPr/>
          <p:nvPr/>
        </p:nvSpPr>
        <p:spPr>
          <a:xfrm>
            <a:off x="1676400" y="4353951"/>
            <a:ext cx="6096000" cy="369332"/>
          </a:xfrm>
          <a:prstGeom prst="rect">
            <a:avLst/>
          </a:prstGeom>
        </p:spPr>
        <p:txBody>
          <a:bodyPr wrap="square">
            <a:spAutoFit/>
          </a:bodyPr>
          <a:lstStyle/>
          <a:p>
            <a:r>
              <a:rPr lang="pl-PL" dirty="0"/>
              <a:t>https://www.youtube.com/watch?v=MBk6EBU-6kw</a:t>
            </a:r>
            <a:endParaRPr lang="uk-UA" dirty="0"/>
          </a:p>
        </p:txBody>
      </p:sp>
    </p:spTree>
    <p:extLst>
      <p:ext uri="{BB962C8B-B14F-4D97-AF65-F5344CB8AC3E}">
        <p14:creationId xmlns:p14="http://schemas.microsoft.com/office/powerpoint/2010/main" val="2827137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381000"/>
            <a:ext cx="8229600" cy="4114800"/>
          </a:xfrm>
        </p:spPr>
        <p:txBody>
          <a:bodyPr/>
          <a:lstStyle/>
          <a:p>
            <a:pPr marL="0" indent="0">
              <a:buNone/>
            </a:pPr>
            <a:r>
              <a:rPr lang="en-US" dirty="0" smtClean="0"/>
              <a:t>Categorizing hazardous drugs is a tool that may be used </a:t>
            </a:r>
            <a:r>
              <a:rPr lang="en-US" smtClean="0"/>
              <a:t>for assessing </a:t>
            </a:r>
            <a:r>
              <a:rPr lang="en-US" dirty="0" smtClean="0"/>
              <a:t>risk, or you may find that other means are more useful or practicable in your workplace.</a:t>
            </a:r>
            <a:endParaRPr lang="uk-UA" dirty="0"/>
          </a:p>
        </p:txBody>
      </p:sp>
    </p:spTree>
    <p:extLst>
      <p:ext uri="{BB962C8B-B14F-4D97-AF65-F5344CB8AC3E}">
        <p14:creationId xmlns:p14="http://schemas.microsoft.com/office/powerpoint/2010/main" val="2242657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381000"/>
            <a:ext cx="8229600" cy="762000"/>
          </a:xfrm>
        </p:spPr>
        <p:txBody>
          <a:bodyPr/>
          <a:lstStyle/>
          <a:p>
            <a:r>
              <a:rPr lang="en-US" sz="2000" dirty="0" smtClean="0"/>
              <a:t>Health monitoring</a:t>
            </a:r>
            <a:br>
              <a:rPr lang="en-US" sz="2000" dirty="0" smtClean="0"/>
            </a:br>
            <a:endParaRPr lang="uk-UA" sz="2000" dirty="0"/>
          </a:p>
        </p:txBody>
      </p:sp>
      <p:sp>
        <p:nvSpPr>
          <p:cNvPr id="3" name="Объект 2"/>
          <p:cNvSpPr>
            <a:spLocks noGrp="1"/>
          </p:cNvSpPr>
          <p:nvPr>
            <p:ph idx="1"/>
          </p:nvPr>
        </p:nvSpPr>
        <p:spPr>
          <a:xfrm>
            <a:off x="381000" y="1066800"/>
            <a:ext cx="8229600" cy="4800600"/>
          </a:xfrm>
        </p:spPr>
        <p:txBody>
          <a:bodyPr/>
          <a:lstStyle/>
          <a:p>
            <a:r>
              <a:rPr lang="en-US" dirty="0" smtClean="0"/>
              <a:t>Health monitoring is intended to prevent the development of </a:t>
            </a:r>
          </a:p>
          <a:p>
            <a:r>
              <a:rPr lang="en-US" dirty="0" smtClean="0"/>
              <a:t>occupational disease in workers by detecting biomarkers in blood or urine samples that indicate early signs of disease. For hazardous drugs, this can be difficult in practice because the health outcomes due to exposure are not yet fully understood.</a:t>
            </a:r>
            <a:endParaRPr lang="uk-UA" dirty="0"/>
          </a:p>
        </p:txBody>
      </p:sp>
    </p:spTree>
    <p:extLst>
      <p:ext uri="{BB962C8B-B14F-4D97-AF65-F5344CB8AC3E}">
        <p14:creationId xmlns:p14="http://schemas.microsoft.com/office/powerpoint/2010/main" val="1099119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19200"/>
            <a:ext cx="8229600" cy="3505200"/>
          </a:xfrm>
        </p:spPr>
        <p:txBody>
          <a:bodyPr/>
          <a:lstStyle/>
          <a:p>
            <a:pPr marL="0" indent="0">
              <a:buNone/>
            </a:pPr>
            <a:r>
              <a:rPr lang="en-US" sz="2000" b="1" dirty="0" smtClean="0"/>
              <a:t>There are also methods to detect hazardous drugs (or their </a:t>
            </a:r>
          </a:p>
          <a:p>
            <a:r>
              <a:rPr lang="en-US" sz="2000" b="1" dirty="0" smtClean="0"/>
              <a:t>metabolites) in blood or urine. These tests should always be </a:t>
            </a:r>
          </a:p>
          <a:p>
            <a:r>
              <a:rPr lang="en-US" sz="2000" b="1" dirty="0" smtClean="0"/>
              <a:t>interpreted with caution, as detecting signs of exposure does not necessarily mean that disease will develop.</a:t>
            </a:r>
          </a:p>
          <a:p>
            <a:r>
              <a:rPr lang="en-US" sz="2000" b="1" dirty="0" smtClean="0"/>
              <a:t>Health monitoring is typically used in a research setting. If health monitoring is used in the workplace, it can help inform a risk assessment by tracking whether worker exposure to hazardous drugs changes over a period of time. However, health monitoring is not a required component of an exposure control plan since these </a:t>
            </a:r>
          </a:p>
          <a:p>
            <a:r>
              <a:rPr lang="en-US" sz="2000" b="1" dirty="0" smtClean="0"/>
              <a:t>methods are not all easily available or validated</a:t>
            </a:r>
            <a:endParaRPr lang="uk-UA" sz="2000" b="1" dirty="0"/>
          </a:p>
        </p:txBody>
      </p:sp>
    </p:spTree>
    <p:extLst>
      <p:ext uri="{BB962C8B-B14F-4D97-AF65-F5344CB8AC3E}">
        <p14:creationId xmlns:p14="http://schemas.microsoft.com/office/powerpoint/2010/main" val="1659078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1447800"/>
            <a:ext cx="8229600" cy="2590800"/>
          </a:xfrm>
        </p:spPr>
        <p:txBody>
          <a:bodyPr/>
          <a:lstStyle/>
          <a:p>
            <a:pPr eaLnBrk="1" hangingPunct="1">
              <a:defRPr/>
            </a:pPr>
            <a:r>
              <a:rPr lang="en-US" altLang="uk-UA" dirty="0"/>
              <a:t>T</a:t>
            </a:r>
            <a:r>
              <a:rPr lang="en-US" altLang="uk-UA" dirty="0" smtClean="0"/>
              <a:t>hank </a:t>
            </a:r>
            <a:r>
              <a:rPr lang="en-US" altLang="uk-UA" dirty="0"/>
              <a:t>you for your attention</a:t>
            </a:r>
            <a:endParaRPr lang="ru-RU" altLang="uk-UA" dirty="0" smtClean="0"/>
          </a:p>
        </p:txBody>
      </p:sp>
      <p:sp>
        <p:nvSpPr>
          <p:cNvPr id="2" name="Rectangle 1"/>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кстура">
  <a:themeElements>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Текстура">
      <a:majorFont>
        <a:latin typeface="Tahoma"/>
        <a:ea typeface=""/>
        <a:cs typeface="Arial"/>
      </a:majorFont>
      <a:minorFont>
        <a:latin typeface="Tahoma"/>
        <a:ea typeface=""/>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Текстура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Текстура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Текстура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Текстура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Текстура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Текстура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Текстура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Textured</Template>
  <TotalTime>180</TotalTime>
  <Words>1472</Words>
  <Application>Microsoft Office PowerPoint</Application>
  <PresentationFormat>Экран (4:3)</PresentationFormat>
  <Paragraphs>92</Paragraphs>
  <Slides>25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25</vt:i4>
      </vt:variant>
    </vt:vector>
  </HeadingPairs>
  <TitlesOfParts>
    <vt:vector size="29" baseType="lpstr">
      <vt:lpstr>Arial</vt:lpstr>
      <vt:lpstr>Tahoma</vt:lpstr>
      <vt:lpstr>Wingdings</vt:lpstr>
      <vt:lpstr>Текстура</vt:lpstr>
      <vt:lpstr>Презентация PowerPoint</vt:lpstr>
      <vt:lpstr>Презентация PowerPoint</vt:lpstr>
      <vt:lpstr>Презентация PowerPoint</vt:lpstr>
      <vt:lpstr>NIOSH determines whether drugs meet these criteria by reviewing existing scientific evidence for each drug and then lists qualified drugs in a periodical. For drugs not on the NIOSH list, employers can determine whether a drug is considered hazardous by using the following sources of information:   </vt:lpstr>
      <vt:lpstr>Who is at risk of exposure? </vt:lpstr>
      <vt:lpstr>Презентация PowerPoint</vt:lpstr>
      <vt:lpstr>Routes of occupational exposure</vt:lpstr>
      <vt:lpstr>Презентация PowerPoint</vt:lpstr>
      <vt:lpstr>Creating an exposure control plan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Potential routes of exposure, the form of the substance, and the potential health effects</vt:lpstr>
      <vt:lpstr>Assessing risk</vt:lpstr>
      <vt:lpstr>Презентация PowerPoint</vt:lpstr>
      <vt:lpstr>Презентация PowerPoint</vt:lpstr>
      <vt:lpstr>Tools for assessing risk</vt:lpstr>
      <vt:lpstr>Categorizing hazardous drugs </vt:lpstr>
      <vt:lpstr>Презентация PowerPoint</vt:lpstr>
      <vt:lpstr>Health monitoring </vt:lpstr>
      <vt:lpstr>Презентация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dc:creator>
  <cp:lastModifiedBy>RePack by Diakov</cp:lastModifiedBy>
  <cp:revision>55</cp:revision>
  <cp:lastPrinted>1601-01-01T00:00:00Z</cp:lastPrinted>
  <dcterms:created xsi:type="dcterms:W3CDTF">2015-11-27T12:24:39Z</dcterms:created>
  <dcterms:modified xsi:type="dcterms:W3CDTF">2024-01-28T16:39:31Z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