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20" r:id="rId5"/>
    <p:sldMasterId id="2147483732" r:id="rId6"/>
    <p:sldMasterId id="2147483780" r:id="rId7"/>
    <p:sldMasterId id="2147483792" r:id="rId8"/>
    <p:sldMasterId id="2147483816" r:id="rId9"/>
    <p:sldMasterId id="2147483924" r:id="rId10"/>
  </p:sldMasterIdLst>
  <p:sldIdLst>
    <p:sldId id="637" r:id="rId11"/>
    <p:sldId id="396" r:id="rId12"/>
    <p:sldId id="612" r:id="rId13"/>
    <p:sldId id="404" r:id="rId14"/>
    <p:sldId id="400" r:id="rId15"/>
    <p:sldId id="399" r:id="rId16"/>
    <p:sldId id="406" r:id="rId17"/>
    <p:sldId id="407" r:id="rId18"/>
    <p:sldId id="408" r:id="rId19"/>
    <p:sldId id="409" r:id="rId20"/>
    <p:sldId id="405" r:id="rId21"/>
    <p:sldId id="410" r:id="rId22"/>
    <p:sldId id="411" r:id="rId23"/>
    <p:sldId id="412" r:id="rId24"/>
    <p:sldId id="414" r:id="rId25"/>
    <p:sldId id="419" r:id="rId26"/>
    <p:sldId id="423" r:id="rId27"/>
    <p:sldId id="357" r:id="rId28"/>
    <p:sldId id="424" r:id="rId29"/>
    <p:sldId id="425" r:id="rId30"/>
    <p:sldId id="374" r:id="rId31"/>
    <p:sldId id="382" r:id="rId32"/>
    <p:sldId id="381" r:id="rId33"/>
    <p:sldId id="383" r:id="rId34"/>
    <p:sldId id="391" r:id="rId35"/>
    <p:sldId id="384" r:id="rId36"/>
    <p:sldId id="385" r:id="rId37"/>
    <p:sldId id="394" r:id="rId38"/>
    <p:sldId id="395" r:id="rId39"/>
    <p:sldId id="427" r:id="rId40"/>
    <p:sldId id="428" r:id="rId41"/>
    <p:sldId id="431" r:id="rId42"/>
    <p:sldId id="432" r:id="rId43"/>
    <p:sldId id="436" r:id="rId44"/>
    <p:sldId id="437" r:id="rId45"/>
    <p:sldId id="439" r:id="rId46"/>
    <p:sldId id="617" r:id="rId47"/>
    <p:sldId id="450" r:id="rId48"/>
    <p:sldId id="618" r:id="rId49"/>
    <p:sldId id="460" r:id="rId50"/>
    <p:sldId id="461" r:id="rId51"/>
    <p:sldId id="608" r:id="rId52"/>
    <p:sldId id="509" r:id="rId53"/>
    <p:sldId id="510" r:id="rId54"/>
    <p:sldId id="468" r:id="rId55"/>
    <p:sldId id="470" r:id="rId56"/>
    <p:sldId id="471" r:id="rId57"/>
    <p:sldId id="609" r:id="rId58"/>
    <p:sldId id="474" r:id="rId59"/>
    <p:sldId id="475" r:id="rId60"/>
    <p:sldId id="479" r:id="rId61"/>
    <p:sldId id="480" r:id="rId62"/>
    <p:sldId id="610" r:id="rId63"/>
    <p:sldId id="513" r:id="rId64"/>
    <p:sldId id="514" r:id="rId65"/>
    <p:sldId id="516" r:id="rId66"/>
    <p:sldId id="495" r:id="rId67"/>
    <p:sldId id="619" r:id="rId68"/>
    <p:sldId id="520" r:id="rId69"/>
    <p:sldId id="524" r:id="rId70"/>
    <p:sldId id="526" r:id="rId71"/>
    <p:sldId id="527" r:id="rId72"/>
    <p:sldId id="535" r:id="rId73"/>
    <p:sldId id="538" r:id="rId74"/>
    <p:sldId id="613" r:id="rId75"/>
    <p:sldId id="540" r:id="rId76"/>
    <p:sldId id="542" r:id="rId77"/>
    <p:sldId id="543" r:id="rId78"/>
    <p:sldId id="544" r:id="rId79"/>
    <p:sldId id="620" r:id="rId80"/>
    <p:sldId id="549" r:id="rId81"/>
    <p:sldId id="621" r:id="rId82"/>
    <p:sldId id="553" r:id="rId83"/>
    <p:sldId id="555" r:id="rId84"/>
    <p:sldId id="557" r:id="rId85"/>
    <p:sldId id="558" r:id="rId86"/>
    <p:sldId id="560" r:id="rId87"/>
    <p:sldId id="561" r:id="rId88"/>
    <p:sldId id="562" r:id="rId89"/>
    <p:sldId id="563" r:id="rId90"/>
    <p:sldId id="564" r:id="rId91"/>
    <p:sldId id="566" r:id="rId92"/>
    <p:sldId id="567" r:id="rId93"/>
    <p:sldId id="569" r:id="rId94"/>
    <p:sldId id="615" r:id="rId95"/>
    <p:sldId id="571" r:id="rId96"/>
    <p:sldId id="578" r:id="rId97"/>
    <p:sldId id="626" r:id="rId98"/>
    <p:sldId id="634" r:id="rId99"/>
    <p:sldId id="629" r:id="rId100"/>
    <p:sldId id="633" r:id="rId101"/>
    <p:sldId id="638" r:id="rId10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264BC0B-86AD-4F53-9E30-50BAA4D8C963}">
          <p14:sldIdLst>
            <p14:sldId id="637"/>
            <p14:sldId id="396"/>
            <p14:sldId id="612"/>
            <p14:sldId id="404"/>
            <p14:sldId id="400"/>
            <p14:sldId id="399"/>
            <p14:sldId id="406"/>
            <p14:sldId id="407"/>
            <p14:sldId id="408"/>
            <p14:sldId id="409"/>
            <p14:sldId id="405"/>
            <p14:sldId id="410"/>
            <p14:sldId id="411"/>
            <p14:sldId id="412"/>
            <p14:sldId id="414"/>
            <p14:sldId id="419"/>
            <p14:sldId id="423"/>
            <p14:sldId id="357"/>
            <p14:sldId id="424"/>
            <p14:sldId id="425"/>
            <p14:sldId id="374"/>
            <p14:sldId id="382"/>
            <p14:sldId id="381"/>
            <p14:sldId id="383"/>
            <p14:sldId id="391"/>
            <p14:sldId id="384"/>
            <p14:sldId id="385"/>
            <p14:sldId id="394"/>
            <p14:sldId id="395"/>
          </p14:sldIdLst>
        </p14:section>
        <p14:section name="Раздел без заголовка" id="{5338060F-277C-46C2-83E2-C3F930F8AE6B}">
          <p14:sldIdLst>
            <p14:sldId id="427"/>
            <p14:sldId id="428"/>
            <p14:sldId id="431"/>
            <p14:sldId id="432"/>
            <p14:sldId id="436"/>
            <p14:sldId id="437"/>
            <p14:sldId id="439"/>
            <p14:sldId id="617"/>
            <p14:sldId id="450"/>
            <p14:sldId id="618"/>
            <p14:sldId id="460"/>
            <p14:sldId id="461"/>
            <p14:sldId id="608"/>
            <p14:sldId id="509"/>
            <p14:sldId id="510"/>
            <p14:sldId id="468"/>
            <p14:sldId id="470"/>
            <p14:sldId id="471"/>
            <p14:sldId id="609"/>
            <p14:sldId id="474"/>
            <p14:sldId id="475"/>
            <p14:sldId id="479"/>
            <p14:sldId id="480"/>
            <p14:sldId id="610"/>
            <p14:sldId id="513"/>
            <p14:sldId id="514"/>
            <p14:sldId id="516"/>
            <p14:sldId id="495"/>
            <p14:sldId id="619"/>
            <p14:sldId id="520"/>
            <p14:sldId id="524"/>
            <p14:sldId id="526"/>
            <p14:sldId id="527"/>
            <p14:sldId id="535"/>
            <p14:sldId id="538"/>
            <p14:sldId id="613"/>
            <p14:sldId id="540"/>
            <p14:sldId id="542"/>
            <p14:sldId id="543"/>
            <p14:sldId id="544"/>
            <p14:sldId id="620"/>
            <p14:sldId id="549"/>
            <p14:sldId id="621"/>
            <p14:sldId id="553"/>
            <p14:sldId id="555"/>
            <p14:sldId id="557"/>
            <p14:sldId id="558"/>
            <p14:sldId id="560"/>
            <p14:sldId id="561"/>
            <p14:sldId id="562"/>
            <p14:sldId id="563"/>
            <p14:sldId id="564"/>
            <p14:sldId id="566"/>
            <p14:sldId id="567"/>
            <p14:sldId id="569"/>
            <p14:sldId id="615"/>
            <p14:sldId id="571"/>
            <p14:sldId id="578"/>
            <p14:sldId id="626"/>
            <p14:sldId id="634"/>
            <p14:sldId id="629"/>
            <p14:sldId id="633"/>
            <p14:sldId id="6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CC"/>
    <a:srgbClr val="00FFFF"/>
    <a:srgbClr val="66CCFF"/>
    <a:srgbClr val="CCFF33"/>
    <a:srgbClr val="CC66FF"/>
    <a:srgbClr val="FF00FF"/>
    <a:srgbClr val="FF0066"/>
    <a:srgbClr val="FF99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50" autoAdjust="0"/>
    <p:restoredTop sz="95209" autoAdjust="0"/>
  </p:normalViewPr>
  <p:slideViewPr>
    <p:cSldViewPr snapToGrid="0">
      <p:cViewPr varScale="1">
        <p:scale>
          <a:sx n="110" d="100"/>
          <a:sy n="110" d="100"/>
        </p:scale>
        <p:origin x="12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8491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3055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26035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886B018-0D03-42BA-982C-80D95F05A07D}" type="datetimeFigureOut">
              <a:rPr lang="ru-RU" smtClean="0"/>
              <a:t>21.02.2024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10225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886B018-0D03-42BA-982C-80D95F05A07D}" type="datetimeFigureOut">
              <a:rPr lang="ru-RU" smtClean="0"/>
              <a:t>21.02.2024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99269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886B018-0D03-42BA-982C-80D95F05A07D}" type="datetimeFigureOut">
              <a:rPr lang="ru-RU" smtClean="0"/>
              <a:t>21.02.2024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3456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86B018-0D03-42BA-982C-80D95F05A07D}" type="datetimeFigureOut">
              <a:rPr lang="ru-RU" smtClean="0"/>
              <a:t>21.02.2024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234901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21.02.2024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8932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86B018-0D03-42BA-982C-80D95F05A07D}" type="datetimeFigureOut">
              <a:rPr lang="ru-RU" smtClean="0"/>
              <a:t>21.02.2024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89432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345034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65F02A-5D72-4572-811B-17AB37D38A3B}" type="slidenum">
              <a:rPr lang="ru-RU" smtClean="0"/>
              <a:t>‹#›</a:t>
            </a:fld>
            <a:endParaRPr lang="ru-RU"/>
          </a:p>
        </p:txBody>
      </p:sp>
    </p:spTree>
    <p:extLst>
      <p:ext uri="{BB962C8B-B14F-4D97-AF65-F5344CB8AC3E}">
        <p14:creationId xmlns:p14="http://schemas.microsoft.com/office/powerpoint/2010/main" val="206979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5341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0518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09667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09497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44090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28183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12578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01598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36991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9226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50631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91243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86853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2448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7865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232836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945640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85504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51500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6180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173725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16416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864349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88353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96436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543064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54395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58166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404444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6515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43462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61625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81441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9933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780373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85701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955103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82758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073194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13155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26337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254864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321360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711192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20213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571430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302543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915508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124691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2872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38935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594681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262819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603105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424933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042495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37794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935798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537524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849969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775491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680050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101813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26225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640419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985774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397952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241840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033719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995715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5722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34102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666402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186376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679583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911244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455160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687295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132727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085170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6943825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64454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40159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846782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0625759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078646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253751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854922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091861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257933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091196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654628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068537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370645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77062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932664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67327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434869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1"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404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6B018-0D03-42BA-982C-80D95F05A07D}" type="datetimeFigureOut">
              <a:rPr lang="ru-RU" smtClean="0"/>
              <a:t>21.02.2024</a:t>
            </a:fld>
            <a:endParaRPr lang="ru-RU"/>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5F02A-5D72-4572-811B-17AB37D38A3B}" type="slidenum">
              <a:rPr lang="ru-RU" smtClean="0"/>
              <a:t>‹#›</a:t>
            </a:fld>
            <a:endParaRPr lang="ru-RU"/>
          </a:p>
        </p:txBody>
      </p:sp>
    </p:spTree>
    <p:extLst>
      <p:ext uri="{BB962C8B-B14F-4D97-AF65-F5344CB8AC3E}">
        <p14:creationId xmlns:p14="http://schemas.microsoft.com/office/powerpoint/2010/main" val="1679095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155986B-C702-4BA9-834D-AE2DA9733C82}"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8C0223-522B-4CCF-83A5-F813A7700E68}"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94177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175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7106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393449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567478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1869515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8858593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8054900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CC66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FC33336-119C-4403-BBA0-F5848B1DB691}" type="datetimeFigureOut">
              <a:rPr lang="ru-RU" smtClean="0">
                <a:solidFill>
                  <a:prstClr val="black">
                    <a:tint val="75000"/>
                  </a:prstClr>
                </a:solidFill>
              </a:rPr>
              <a:pPr>
                <a:defRPr/>
              </a:pPr>
              <a:t>21.02.2024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7E454C4-A666-44A7-B377-F3063B59DC7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599058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eg"/><Relationship Id="rId9"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51.xml"/><Relationship Id="rId5" Type="http://schemas.openxmlformats.org/officeDocument/2006/relationships/image" Target="../media/image74.jpeg"/><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2.xml"/><Relationship Id="rId4" Type="http://schemas.openxmlformats.org/officeDocument/2006/relationships/image" Target="../media/image7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95.xml"/><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92.xml"/><Relationship Id="rId5" Type="http://schemas.openxmlformats.org/officeDocument/2006/relationships/image" Target="../media/image86.jpe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0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106.xml"/></Relationships>
</file>

<file path=ppt/slides/_rels/slide4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106.xml"/></Relationships>
</file>

<file path=ppt/slides/_rels/slide4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06.xml"/><Relationship Id="rId4" Type="http://schemas.openxmlformats.org/officeDocument/2006/relationships/image" Target="../media/image95.jpeg"/></Relationships>
</file>

<file path=ppt/slides/_rels/slide4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06.xml"/><Relationship Id="rId5" Type="http://schemas.openxmlformats.org/officeDocument/2006/relationships/image" Target="../media/image99.png"/><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10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4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106.xml"/><Relationship Id="rId5" Type="http://schemas.openxmlformats.org/officeDocument/2006/relationships/image" Target="../media/image105.png"/><Relationship Id="rId4" Type="http://schemas.openxmlformats.org/officeDocument/2006/relationships/image" Target="../media/image104.jpeg"/></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106.xml"/></Relationships>
</file>

<file path=ppt/slides/_rels/slide4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106.xml"/><Relationship Id="rId4" Type="http://schemas.openxmlformats.org/officeDocument/2006/relationships/image" Target="../media/image110.png"/></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06.xml"/><Relationship Id="rId4" Type="http://schemas.openxmlformats.org/officeDocument/2006/relationships/image" Target="../media/image1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5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06.xml"/></Relationships>
</file>

<file path=ppt/slides/_rels/slide53.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7.jpeg"/><Relationship Id="rId7" Type="http://schemas.openxmlformats.org/officeDocument/2006/relationships/image" Target="../media/image121.png"/><Relationship Id="rId2" Type="http://schemas.openxmlformats.org/officeDocument/2006/relationships/image" Target="../media/image116.jpeg"/><Relationship Id="rId1" Type="http://schemas.openxmlformats.org/officeDocument/2006/relationships/slideLayout" Target="../slideLayouts/slideLayout106.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png"/></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06.xml"/><Relationship Id="rId5" Type="http://schemas.openxmlformats.org/officeDocument/2006/relationships/image" Target="../media/image126.png"/><Relationship Id="rId4" Type="http://schemas.openxmlformats.org/officeDocument/2006/relationships/image" Target="../media/image125.jpeg"/></Relationships>
</file>

<file path=ppt/slides/_rels/slide5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106.xml"/><Relationship Id="rId4" Type="http://schemas.openxmlformats.org/officeDocument/2006/relationships/image" Target="../media/image129.jpeg"/></Relationships>
</file>

<file path=ppt/slides/_rels/slide5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10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5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eg"/><Relationship Id="rId1" Type="http://schemas.openxmlformats.org/officeDocument/2006/relationships/slideLayout" Target="../slideLayouts/slideLayout106.xml"/><Relationship Id="rId4" Type="http://schemas.openxmlformats.org/officeDocument/2006/relationships/image" Target="../media/image134.jpeg"/></Relationships>
</file>

<file path=ppt/slides/_rels/slide6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06.xml"/></Relationships>
</file>

<file path=ppt/slides/_rels/slide6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06.xml"/></Relationships>
</file>

<file path=ppt/slides/_rels/slide6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06.xml"/></Relationships>
</file>

<file path=ppt/slides/_rels/slide6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106.xml"/></Relationships>
</file>

<file path=ppt/slides/_rels/slide6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06.xml"/></Relationships>
</file>

<file path=ppt/slides/_rels/slide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png"/><Relationship Id="rId1" Type="http://schemas.openxmlformats.org/officeDocument/2006/relationships/slideLayout" Target="../slideLayouts/slideLayout106.xml"/></Relationships>
</file>

<file path=ppt/slides/_rels/slide6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106.xml"/><Relationship Id="rId5" Type="http://schemas.openxmlformats.org/officeDocument/2006/relationships/image" Target="../media/image147.png"/><Relationship Id="rId4" Type="http://schemas.openxmlformats.org/officeDocument/2006/relationships/image" Target="../media/image14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106.xml"/></Relationships>
</file>

<file path=ppt/slides/_rels/slide7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106.xml"/><Relationship Id="rId4" Type="http://schemas.openxmlformats.org/officeDocument/2006/relationships/image" Target="../media/image152.png"/></Relationships>
</file>

<file path=ppt/slides/_rels/slide7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106.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72.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png"/><Relationship Id="rId1" Type="http://schemas.openxmlformats.org/officeDocument/2006/relationships/slideLayout" Target="../slideLayouts/slideLayout106.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7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106.xml"/></Relationships>
</file>

<file path=ppt/slides/_rels/slide7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106.xml"/><Relationship Id="rId5" Type="http://schemas.openxmlformats.org/officeDocument/2006/relationships/image" Target="../media/image169.jpeg"/><Relationship Id="rId4" Type="http://schemas.openxmlformats.org/officeDocument/2006/relationships/image" Target="../media/image168.png"/></Relationships>
</file>

<file path=ppt/slides/_rels/slide7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10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7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106.xml"/></Relationships>
</file>

<file path=ppt/slides/_rels/slide7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106.xml"/></Relationships>
</file>

<file path=ppt/slides/_rels/slide7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106.xml"/></Relationships>
</file>

<file path=ppt/slides/_rels/slide8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106.xml"/></Relationships>
</file>

<file path=ppt/slides/_rels/slide8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06.xml"/><Relationship Id="rId5" Type="http://schemas.openxmlformats.org/officeDocument/2006/relationships/image" Target="../media/image183.png"/><Relationship Id="rId4" Type="http://schemas.openxmlformats.org/officeDocument/2006/relationships/image" Target="../media/image182.png"/></Relationships>
</file>

<file path=ppt/slides/_rels/slide82.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10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106.xml"/><Relationship Id="rId4" Type="http://schemas.openxmlformats.org/officeDocument/2006/relationships/image" Target="../media/image18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106.xml"/><Relationship Id="rId6" Type="http://schemas.openxmlformats.org/officeDocument/2006/relationships/image" Target="../media/image192.jpeg"/><Relationship Id="rId5" Type="http://schemas.openxmlformats.org/officeDocument/2006/relationships/image" Target="../media/image191.png"/><Relationship Id="rId4" Type="http://schemas.openxmlformats.org/officeDocument/2006/relationships/image" Target="../media/image190.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1.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jpeg"/><Relationship Id="rId1" Type="http://schemas.openxmlformats.org/officeDocument/2006/relationships/slideLayout" Target="../slideLayouts/slideLayout106.xml"/><Relationship Id="rId5" Type="http://schemas.openxmlformats.org/officeDocument/2006/relationships/image" Target="../media/image196.png"/><Relationship Id="rId4" Type="http://schemas.openxmlformats.org/officeDocument/2006/relationships/image" Target="../media/image195.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512956" y="493580"/>
            <a:ext cx="10961649" cy="1323439"/>
          </a:xfrm>
          <a:prstGeom prst="rect">
            <a:avLst/>
          </a:prstGeom>
        </p:spPr>
        <p:txBody>
          <a:bodyPr wrap="square">
            <a:spAutoFit/>
          </a:bodyPr>
          <a:lstStyle/>
          <a:p>
            <a:pPr algn="ctr"/>
            <a:r>
              <a:rPr lang="en-US" sz="4000" b="1" smtClean="0">
                <a:solidFill>
                  <a:srgbClr val="FFFF00"/>
                </a:solidFill>
              </a:rPr>
              <a:t>ODESA </a:t>
            </a:r>
            <a:r>
              <a:rPr lang="en-US" sz="4000" b="1" dirty="0">
                <a:solidFill>
                  <a:srgbClr val="FFFF00"/>
                </a:solidFill>
              </a:rPr>
              <a:t>NATIONAL MEDICAL UNIVERSITY</a:t>
            </a:r>
            <a:br>
              <a:rPr lang="en-US" sz="4000" b="1" dirty="0">
                <a:solidFill>
                  <a:srgbClr val="FFFF00"/>
                </a:solidFill>
              </a:rPr>
            </a:br>
            <a:r>
              <a:rPr lang="en-US" sz="4000" b="1" dirty="0">
                <a:solidFill>
                  <a:srgbClr val="FFFF00"/>
                </a:solidFill>
              </a:rPr>
              <a:t>Department of Dermatology and Venereology</a:t>
            </a:r>
            <a:endParaRPr lang="ru-RU" sz="4000" b="1" dirty="0">
              <a:solidFill>
                <a:srgbClr val="FFFF00"/>
              </a:solidFill>
            </a:endParaRPr>
          </a:p>
        </p:txBody>
      </p:sp>
      <p:sp>
        <p:nvSpPr>
          <p:cNvPr id="4" name="Прямоугольник 3"/>
          <p:cNvSpPr/>
          <p:nvPr/>
        </p:nvSpPr>
        <p:spPr>
          <a:xfrm>
            <a:off x="3356517" y="3635298"/>
            <a:ext cx="5040352" cy="535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4000" b="1" dirty="0" smtClean="0">
              <a:solidFill>
                <a:srgbClr val="0070C0"/>
              </a:solidFill>
            </a:endParaRPr>
          </a:p>
          <a:p>
            <a:pPr algn="ctr"/>
            <a:r>
              <a:rPr lang="en-US" sz="4000" b="1" dirty="0" smtClean="0">
                <a:solidFill>
                  <a:srgbClr val="0000CC"/>
                </a:solidFill>
              </a:rPr>
              <a:t>Lecture </a:t>
            </a:r>
            <a:r>
              <a:rPr lang="uk-UA" sz="4000" b="1" dirty="0">
                <a:solidFill>
                  <a:srgbClr val="0000CC"/>
                </a:solidFill>
              </a:rPr>
              <a:t>№ 1</a:t>
            </a:r>
            <a:endParaRPr lang="en-US" sz="4000" b="1" dirty="0">
              <a:solidFill>
                <a:srgbClr val="0000CC"/>
              </a:solidFill>
            </a:endParaRPr>
          </a:p>
          <a:p>
            <a:pPr algn="ctr"/>
            <a:endParaRPr lang="ru-RU" sz="4000" b="1" dirty="0">
              <a:solidFill>
                <a:srgbClr val="0070C0"/>
              </a:solidFill>
            </a:endParaRPr>
          </a:p>
        </p:txBody>
      </p:sp>
      <p:sp>
        <p:nvSpPr>
          <p:cNvPr id="5" name="Прямоугольник 4"/>
          <p:cNvSpPr/>
          <p:nvPr/>
        </p:nvSpPr>
        <p:spPr>
          <a:xfrm>
            <a:off x="2352907" y="4761569"/>
            <a:ext cx="9735016" cy="13604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rgbClr val="0000CC"/>
                </a:solidFill>
              </a:rPr>
              <a:t>Theme: Propaedeutic of </a:t>
            </a:r>
            <a:r>
              <a:rPr lang="en-US" sz="3200" b="1" dirty="0" err="1">
                <a:solidFill>
                  <a:srgbClr val="0000CC"/>
                </a:solidFill>
              </a:rPr>
              <a:t>Dermatovenereology</a:t>
            </a:r>
            <a:r>
              <a:rPr lang="en-US" sz="3200" b="1" dirty="0">
                <a:solidFill>
                  <a:srgbClr val="0000CC"/>
                </a:solidFill>
              </a:rPr>
              <a:t>. </a:t>
            </a:r>
          </a:p>
          <a:p>
            <a:r>
              <a:rPr lang="en-US" sz="3200" b="1" dirty="0">
                <a:solidFill>
                  <a:srgbClr val="0000CC"/>
                </a:solidFill>
              </a:rPr>
              <a:t>Principles of Treatment of the Patients with Skin.</a:t>
            </a:r>
          </a:p>
          <a:p>
            <a:r>
              <a:rPr lang="en-US" sz="3200" b="1" dirty="0">
                <a:solidFill>
                  <a:srgbClr val="0000CC"/>
                </a:solidFill>
              </a:rPr>
              <a:t>Skin Diseases due to Animal Parasites.</a:t>
            </a:r>
          </a:p>
          <a:p>
            <a:r>
              <a:rPr lang="en-US" sz="3200" b="1" dirty="0">
                <a:solidFill>
                  <a:srgbClr val="0000CC"/>
                </a:solidFill>
              </a:rPr>
              <a:t>Pyodermas.</a:t>
            </a:r>
          </a:p>
          <a:p>
            <a:r>
              <a:rPr lang="en-US" sz="3200" b="1" dirty="0">
                <a:solidFill>
                  <a:srgbClr val="0000CC"/>
                </a:solidFill>
              </a:rPr>
              <a:t>Mycosis of the Skin and Mucous Membranes.</a:t>
            </a:r>
          </a:p>
        </p:txBody>
      </p:sp>
    </p:spTree>
    <p:extLst>
      <p:ext uri="{BB962C8B-B14F-4D97-AF65-F5344CB8AC3E}">
        <p14:creationId xmlns:p14="http://schemas.microsoft.com/office/powerpoint/2010/main" val="381783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569" y="3245199"/>
            <a:ext cx="9744075" cy="3065462"/>
          </a:xfrm>
          <a:prstGeom prst="rect">
            <a:avLst/>
          </a:prstGeom>
          <a:ln w="76200">
            <a:solidFill>
              <a:srgbClr val="0000CC"/>
            </a:solidFill>
          </a:ln>
        </p:spPr>
      </p:pic>
      <p:sp>
        <p:nvSpPr>
          <p:cNvPr id="5" name="Прямоугольник 4"/>
          <p:cNvSpPr/>
          <p:nvPr/>
        </p:nvSpPr>
        <p:spPr>
          <a:xfrm>
            <a:off x="327102" y="446048"/>
            <a:ext cx="11441151" cy="246441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just"/>
            <a:endParaRPr lang="ru-RU" sz="3200" b="1" dirty="0">
              <a:solidFill>
                <a:srgbClr val="0000CC"/>
              </a:solidFill>
              <a:latin typeface="Times New Roman" panose="02020603050405020304" pitchFamily="18" charset="0"/>
              <a:cs typeface="Times New Roman" panose="02020603050405020304" pitchFamily="18" charset="0"/>
            </a:endParaRPr>
          </a:p>
          <a:p>
            <a:pPr algn="just"/>
            <a:r>
              <a:rPr lang="en-US" sz="3200" b="1" dirty="0" smtClean="0">
                <a:solidFill>
                  <a:srgbClr val="0000CC"/>
                </a:solidFill>
                <a:latin typeface="Calibri" panose="020F0502020204030204" pitchFamily="34" charset="0"/>
                <a:cs typeface="Calibri" panose="020F0502020204030204" pitchFamily="34" charset="0"/>
              </a:rPr>
              <a:t>Dermatology </a:t>
            </a:r>
            <a:r>
              <a:rPr lang="en-US" sz="3200" b="1" dirty="0">
                <a:solidFill>
                  <a:srgbClr val="0000CC"/>
                </a:solidFill>
                <a:latin typeface="Calibri" panose="020F0502020204030204" pitchFamily="34" charset="0"/>
                <a:cs typeface="Calibri" panose="020F0502020204030204" pitchFamily="34" charset="0"/>
              </a:rPr>
              <a:t>(Greek Derma </a:t>
            </a:r>
            <a:r>
              <a:rPr lang="ru-RU" sz="3200" b="1" dirty="0" smtClean="0">
                <a:solidFill>
                  <a:srgbClr val="0000CC"/>
                </a:solidFill>
                <a:latin typeface="Calibri" panose="020F0502020204030204" pitchFamily="34" charset="0"/>
                <a:cs typeface="Calibri" panose="020F0502020204030204" pitchFamily="34" charset="0"/>
              </a:rPr>
              <a:t>- </a:t>
            </a:r>
            <a:r>
              <a:rPr lang="en-US" sz="3200" b="1" dirty="0" smtClean="0">
                <a:solidFill>
                  <a:srgbClr val="0000CC"/>
                </a:solidFill>
                <a:latin typeface="Calibri" panose="020F0502020204030204" pitchFamily="34" charset="0"/>
                <a:cs typeface="Calibri" panose="020F0502020204030204" pitchFamily="34" charset="0"/>
              </a:rPr>
              <a:t>skin </a:t>
            </a:r>
            <a:r>
              <a:rPr lang="en-US" sz="3200" b="1" dirty="0">
                <a:solidFill>
                  <a:srgbClr val="0000CC"/>
                </a:solidFill>
                <a:latin typeface="Calibri" panose="020F0502020204030204" pitchFamily="34" charset="0"/>
                <a:cs typeface="Calibri" panose="020F0502020204030204" pitchFamily="34" charset="0"/>
              </a:rPr>
              <a:t>+ logos </a:t>
            </a:r>
            <a:r>
              <a:rPr lang="ru-RU" sz="3200" b="1" dirty="0" smtClean="0">
                <a:solidFill>
                  <a:srgbClr val="0000CC"/>
                </a:solidFill>
                <a:latin typeface="Calibri" panose="020F0502020204030204" pitchFamily="34" charset="0"/>
                <a:cs typeface="Calibri" panose="020F0502020204030204" pitchFamily="34" charset="0"/>
              </a:rPr>
              <a:t>- </a:t>
            </a:r>
            <a:r>
              <a:rPr lang="en-US" sz="3200" b="1" dirty="0" smtClean="0">
                <a:solidFill>
                  <a:srgbClr val="0000CC"/>
                </a:solidFill>
                <a:latin typeface="Calibri" panose="020F0502020204030204" pitchFamily="34" charset="0"/>
                <a:cs typeface="Calibri" panose="020F0502020204030204" pitchFamily="34" charset="0"/>
              </a:rPr>
              <a:t>study</a:t>
            </a:r>
            <a:r>
              <a:rPr lang="en-US" sz="3200" b="1" dirty="0">
                <a:solidFill>
                  <a:srgbClr val="0000CC"/>
                </a:solidFill>
                <a:latin typeface="Calibri" panose="020F0502020204030204" pitchFamily="34" charset="0"/>
                <a:cs typeface="Calibri" panose="020F0502020204030204" pitchFamily="34" charset="0"/>
              </a:rPr>
              <a:t>) is a part of clinical medicine that studies the function and structure of the skin, its appendages in health and disease, and develops methods for the diagnosis, treatment and prevention of skin diseases.</a:t>
            </a:r>
          </a:p>
          <a:p>
            <a:pPr algn="just"/>
            <a:endParaRPr lang="ru-RU" sz="3200" b="1" dirty="0">
              <a:solidFill>
                <a:srgbClr val="0000CC"/>
              </a:solidFill>
            </a:endParaRPr>
          </a:p>
        </p:txBody>
      </p:sp>
    </p:spTree>
    <p:extLst>
      <p:ext uri="{BB962C8B-B14F-4D97-AF65-F5344CB8AC3E}">
        <p14:creationId xmlns:p14="http://schemas.microsoft.com/office/powerpoint/2010/main" val="21517849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964" y="3602038"/>
            <a:ext cx="9744075" cy="3065462"/>
          </a:xfrm>
          <a:prstGeom prst="rect">
            <a:avLst/>
          </a:prstGeom>
          <a:ln w="76200">
            <a:solidFill>
              <a:srgbClr val="0000CC"/>
            </a:solidFill>
          </a:ln>
        </p:spPr>
      </p:pic>
      <p:sp>
        <p:nvSpPr>
          <p:cNvPr id="6" name="Прямоугольник 5"/>
          <p:cNvSpPr/>
          <p:nvPr/>
        </p:nvSpPr>
        <p:spPr>
          <a:xfrm>
            <a:off x="1605775" y="111512"/>
            <a:ext cx="8932127" cy="4125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latin typeface="Calibri" panose="020F0502020204030204" pitchFamily="34" charset="0"/>
                <a:cs typeface="Calibri" panose="020F0502020204030204" pitchFamily="34" charset="0"/>
              </a:rPr>
              <a:t>Dermatology</a:t>
            </a:r>
            <a:r>
              <a:rPr lang="ru-RU" sz="2800" b="1" dirty="0" smtClean="0">
                <a:solidFill>
                  <a:srgbClr val="0000CC"/>
                </a:solidFill>
                <a:latin typeface="Calibri" panose="020F0502020204030204" pitchFamily="34" charset="0"/>
                <a:cs typeface="Calibri" panose="020F0502020204030204" pitchFamily="34" charset="0"/>
              </a:rPr>
              <a:t> </a:t>
            </a:r>
            <a:r>
              <a:rPr lang="en-US" sz="2800" b="1" dirty="0" smtClean="0">
                <a:solidFill>
                  <a:srgbClr val="0000CC"/>
                </a:solidFill>
                <a:latin typeface="Calibri" panose="020F0502020204030204" pitchFamily="34" charset="0"/>
                <a:cs typeface="Calibri" panose="020F0502020204030204" pitchFamily="34" charset="0"/>
              </a:rPr>
              <a:t>is distinguished into </a:t>
            </a:r>
            <a:r>
              <a:rPr lang="en-US" sz="2800" b="1" dirty="0">
                <a:solidFill>
                  <a:srgbClr val="0000CC"/>
                </a:solidFill>
                <a:latin typeface="Calibri" panose="020F0502020204030204" pitchFamily="34" charset="0"/>
                <a:cs typeface="Calibri" panose="020F0502020204030204" pitchFamily="34" charset="0"/>
              </a:rPr>
              <a:t>general and specific</a:t>
            </a:r>
          </a:p>
        </p:txBody>
      </p:sp>
      <p:sp>
        <p:nvSpPr>
          <p:cNvPr id="7" name="Прямоугольник 6"/>
          <p:cNvSpPr/>
          <p:nvPr/>
        </p:nvSpPr>
        <p:spPr>
          <a:xfrm>
            <a:off x="189570" y="900423"/>
            <a:ext cx="5865541" cy="198491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FF0066"/>
                </a:solidFill>
                <a:latin typeface="Calibri" panose="020F0502020204030204" pitchFamily="34" charset="0"/>
                <a:cs typeface="Calibri" panose="020F0502020204030204" pitchFamily="34" charset="0"/>
              </a:rPr>
              <a:t>General dermatology </a:t>
            </a:r>
            <a:r>
              <a:rPr lang="en-US" sz="2400" b="1" dirty="0">
                <a:solidFill>
                  <a:srgbClr val="0000CC"/>
                </a:solidFill>
                <a:latin typeface="Calibri" panose="020F0502020204030204" pitchFamily="34" charset="0"/>
                <a:cs typeface="Calibri" panose="020F0502020204030204" pitchFamily="34" charset="0"/>
              </a:rPr>
              <a:t>studies the anatomy, histology, physiology, biochemistry of healthy and diseased skin, general issues </a:t>
            </a:r>
            <a:r>
              <a:rPr lang="en-US" sz="2400" b="1" dirty="0" smtClean="0">
                <a:solidFill>
                  <a:srgbClr val="0000CC"/>
                </a:solidFill>
                <a:latin typeface="Calibri" panose="020F0502020204030204" pitchFamily="34" charset="0"/>
                <a:cs typeface="Calibri" panose="020F0502020204030204" pitchFamily="34" charset="0"/>
              </a:rPr>
              <a:t>of </a:t>
            </a:r>
            <a:r>
              <a:rPr lang="en-US" sz="2400" b="1" dirty="0">
                <a:solidFill>
                  <a:srgbClr val="0000CC"/>
                </a:solidFill>
                <a:latin typeface="Calibri" panose="020F0502020204030204" pitchFamily="34" charset="0"/>
                <a:cs typeface="Calibri" panose="020F0502020204030204" pitchFamily="34" charset="0"/>
              </a:rPr>
              <a:t>the etiology and pathogenesis of skin diseases, develops methods for their diagnosis, principles of therapy and prevention.</a:t>
            </a:r>
          </a:p>
        </p:txBody>
      </p:sp>
      <p:sp>
        <p:nvSpPr>
          <p:cNvPr id="8" name="Прямоугольник 7"/>
          <p:cNvSpPr/>
          <p:nvPr/>
        </p:nvSpPr>
        <p:spPr>
          <a:xfrm>
            <a:off x="6220001" y="585216"/>
            <a:ext cx="5325823" cy="22274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FF0066"/>
                </a:solidFill>
                <a:latin typeface="Calibri" panose="020F0502020204030204" pitchFamily="34" charset="0"/>
                <a:cs typeface="Calibri" panose="020F0502020204030204" pitchFamily="34" charset="0"/>
              </a:rPr>
              <a:t>The object of study of specific dermatology </a:t>
            </a:r>
            <a:r>
              <a:rPr lang="en-US" sz="2400" b="1" dirty="0" smtClean="0">
                <a:solidFill>
                  <a:srgbClr val="0000CC"/>
                </a:solidFill>
                <a:latin typeface="Calibri" panose="020F0502020204030204" pitchFamily="34" charset="0"/>
                <a:cs typeface="Calibri" panose="020F0502020204030204" pitchFamily="34" charset="0"/>
              </a:rPr>
              <a:t>are </a:t>
            </a:r>
            <a:r>
              <a:rPr lang="en-US" sz="2400" b="1" dirty="0">
                <a:solidFill>
                  <a:srgbClr val="0000CC"/>
                </a:solidFill>
                <a:latin typeface="Calibri" panose="020F0502020204030204" pitchFamily="34" charset="0"/>
                <a:cs typeface="Calibri" panose="020F0502020204030204" pitchFamily="34" charset="0"/>
              </a:rPr>
              <a:t>individual dermatoses; causes of their development, course, clinical symptoms, differential diagnosis, methods of treatment and prevention.</a:t>
            </a:r>
          </a:p>
        </p:txBody>
      </p:sp>
    </p:spTree>
    <p:extLst>
      <p:ext uri="{BB962C8B-B14F-4D97-AF65-F5344CB8AC3E}">
        <p14:creationId xmlns:p14="http://schemas.microsoft.com/office/powerpoint/2010/main" val="1072972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125" y="1567761"/>
            <a:ext cx="11114723" cy="79629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3200" b="1" dirty="0">
                <a:solidFill>
                  <a:srgbClr val="0000CC"/>
                </a:solidFill>
              </a:rPr>
              <a:t>Ι - </a:t>
            </a:r>
            <a:r>
              <a:rPr lang="en-US" sz="3200" b="1" dirty="0" smtClean="0">
                <a:solidFill>
                  <a:srgbClr val="0000CC"/>
                </a:solidFill>
              </a:rPr>
              <a:t>Empirical </a:t>
            </a:r>
            <a:r>
              <a:rPr lang="en-US" sz="3200" b="1" dirty="0">
                <a:solidFill>
                  <a:srgbClr val="0000CC"/>
                </a:solidFill>
              </a:rPr>
              <a:t>period (from prehistoric times until the middle of the XVI century)</a:t>
            </a:r>
          </a:p>
        </p:txBody>
      </p:sp>
      <p:sp>
        <p:nvSpPr>
          <p:cNvPr id="3" name="Прямоугольник 2"/>
          <p:cNvSpPr/>
          <p:nvPr/>
        </p:nvSpPr>
        <p:spPr>
          <a:xfrm>
            <a:off x="211875" y="4612045"/>
            <a:ext cx="11664175" cy="7405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ΙΙΙ - </a:t>
            </a:r>
            <a:r>
              <a:rPr lang="en-US" sz="3200" b="1" dirty="0" err="1">
                <a:solidFill>
                  <a:srgbClr val="0000CC"/>
                </a:solidFill>
              </a:rPr>
              <a:t>Etiopathogenetic</a:t>
            </a:r>
            <a:r>
              <a:rPr lang="en-US" sz="3200" b="1" dirty="0">
                <a:solidFill>
                  <a:srgbClr val="0000CC"/>
                </a:solidFill>
              </a:rPr>
              <a:t> period (from the middle of the 19th century to the present)</a:t>
            </a:r>
          </a:p>
        </p:txBody>
      </p:sp>
      <p:sp>
        <p:nvSpPr>
          <p:cNvPr id="4" name="Прямоугольник 3"/>
          <p:cNvSpPr/>
          <p:nvPr/>
        </p:nvSpPr>
        <p:spPr>
          <a:xfrm>
            <a:off x="267628" y="3053410"/>
            <a:ext cx="11719932" cy="70455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ΙΙ - Morphological period (from the middle of the XVI to the middle of the XIX century)</a:t>
            </a:r>
          </a:p>
        </p:txBody>
      </p:sp>
      <p:sp>
        <p:nvSpPr>
          <p:cNvPr id="6" name="Прямоугольник 5"/>
          <p:cNvSpPr/>
          <p:nvPr/>
        </p:nvSpPr>
        <p:spPr>
          <a:xfrm>
            <a:off x="270164" y="252153"/>
            <a:ext cx="11596254" cy="105239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In the history of the development of dermatology, the following periods are conditionally distinguished:</a:t>
            </a:r>
          </a:p>
        </p:txBody>
      </p:sp>
    </p:spTree>
    <p:extLst>
      <p:ext uri="{BB962C8B-B14F-4D97-AF65-F5344CB8AC3E}">
        <p14:creationId xmlns:p14="http://schemas.microsoft.com/office/powerpoint/2010/main" val="485385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14762" y="234175"/>
            <a:ext cx="10671717" cy="6802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The main representatives of the empirical period:</a:t>
            </a:r>
          </a:p>
        </p:txBody>
      </p:sp>
      <p:pic>
        <p:nvPicPr>
          <p:cNvPr id="7" name="Рисунок 6"/>
          <p:cNvPicPr>
            <a:picLocks noChangeAspect="1"/>
          </p:cNvPicPr>
          <p:nvPr/>
        </p:nvPicPr>
        <p:blipFill>
          <a:blip r:embed="rId2"/>
          <a:stretch>
            <a:fillRect/>
          </a:stretch>
        </p:blipFill>
        <p:spPr>
          <a:xfrm>
            <a:off x="107802" y="914400"/>
            <a:ext cx="3817427" cy="2877015"/>
          </a:xfrm>
          <a:prstGeom prst="rect">
            <a:avLst/>
          </a:prstGeom>
          <a:ln w="76200">
            <a:solidFill>
              <a:srgbClr val="0000CC"/>
            </a:solidFill>
          </a:ln>
        </p:spPr>
      </p:pic>
      <p:pic>
        <p:nvPicPr>
          <p:cNvPr id="8" name="Рисунок 7"/>
          <p:cNvPicPr>
            <a:picLocks noChangeAspect="1"/>
          </p:cNvPicPr>
          <p:nvPr/>
        </p:nvPicPr>
        <p:blipFill>
          <a:blip r:embed="rId3"/>
          <a:stretch>
            <a:fillRect/>
          </a:stretch>
        </p:blipFill>
        <p:spPr>
          <a:xfrm>
            <a:off x="4215161" y="936703"/>
            <a:ext cx="3847170" cy="2843560"/>
          </a:xfrm>
          <a:prstGeom prst="rect">
            <a:avLst/>
          </a:prstGeom>
          <a:ln w="76200">
            <a:solidFill>
              <a:srgbClr val="0000CC"/>
            </a:solidFill>
          </a:ln>
        </p:spPr>
      </p:pic>
      <p:sp>
        <p:nvSpPr>
          <p:cNvPr id="9" name="Прямоугольник 8"/>
          <p:cNvSpPr/>
          <p:nvPr/>
        </p:nvSpPr>
        <p:spPr>
          <a:xfrm>
            <a:off x="4214652" y="3389971"/>
            <a:ext cx="3869981" cy="40144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Claudius </a:t>
            </a:r>
            <a:r>
              <a:rPr lang="en-US" sz="2400" b="1" dirty="0" smtClean="0">
                <a:solidFill>
                  <a:srgbClr val="0000CC"/>
                </a:solidFill>
              </a:rPr>
              <a:t>Galen</a:t>
            </a:r>
            <a:endParaRPr lang="en-US" sz="2400" b="1" dirty="0">
              <a:solidFill>
                <a:srgbClr val="0000CC"/>
              </a:solidFill>
            </a:endParaRPr>
          </a:p>
        </p:txBody>
      </p:sp>
      <p:pic>
        <p:nvPicPr>
          <p:cNvPr id="10" name="Рисунок 9"/>
          <p:cNvPicPr>
            <a:picLocks noChangeAspect="1"/>
          </p:cNvPicPr>
          <p:nvPr/>
        </p:nvPicPr>
        <p:blipFill rotWithShape="1">
          <a:blip r:embed="rId4"/>
          <a:srcRect l="4930" b="22745"/>
          <a:stretch/>
        </p:blipFill>
        <p:spPr>
          <a:xfrm>
            <a:off x="8321349" y="880946"/>
            <a:ext cx="3777724" cy="2910470"/>
          </a:xfrm>
          <a:prstGeom prst="rect">
            <a:avLst/>
          </a:prstGeom>
          <a:ln w="76200">
            <a:solidFill>
              <a:srgbClr val="0000CC"/>
            </a:solidFill>
          </a:ln>
        </p:spPr>
      </p:pic>
      <p:sp>
        <p:nvSpPr>
          <p:cNvPr id="11" name="Прямоугольник 10"/>
          <p:cNvSpPr/>
          <p:nvPr/>
        </p:nvSpPr>
        <p:spPr>
          <a:xfrm>
            <a:off x="8318811" y="3389970"/>
            <a:ext cx="3780262" cy="420705"/>
          </a:xfrm>
          <a:prstGeom prst="rect">
            <a:avLst/>
          </a:prstGeom>
          <a:solidFill>
            <a:srgbClr val="66CCFF"/>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rPr>
              <a:t>Dr. Cornelius </a:t>
            </a:r>
            <a:r>
              <a:rPr kumimoji="0" lang="en-US" sz="2400" b="1" i="0" u="none" strike="noStrike" kern="0" cap="none" spc="0" normalizeH="0" baseline="0" noProof="0" dirty="0" err="1" smtClean="0">
                <a:ln>
                  <a:noFill/>
                </a:ln>
                <a:solidFill>
                  <a:srgbClr val="0000CC"/>
                </a:solidFill>
                <a:effectLst/>
                <a:uLnTx/>
                <a:uFillTx/>
                <a:latin typeface="Calibri" panose="020F0502020204030204"/>
                <a:ea typeface="+mn-ea"/>
                <a:cs typeface="+mn-cs"/>
              </a:rPr>
              <a:t>Celsus</a:t>
            </a:r>
            <a:endPar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endParaRPr>
          </a:p>
        </p:txBody>
      </p:sp>
      <p:pic>
        <p:nvPicPr>
          <p:cNvPr id="12" name="Рисунок 11"/>
          <p:cNvPicPr>
            <a:picLocks noChangeAspect="1"/>
          </p:cNvPicPr>
          <p:nvPr/>
        </p:nvPicPr>
        <p:blipFill>
          <a:blip r:embed="rId5"/>
          <a:stretch>
            <a:fillRect/>
          </a:stretch>
        </p:blipFill>
        <p:spPr>
          <a:xfrm>
            <a:off x="4259766" y="4050462"/>
            <a:ext cx="3869473" cy="2696026"/>
          </a:xfrm>
          <a:prstGeom prst="rect">
            <a:avLst/>
          </a:prstGeom>
          <a:ln w="76200">
            <a:solidFill>
              <a:srgbClr val="0000CC"/>
            </a:solidFill>
          </a:ln>
        </p:spPr>
      </p:pic>
      <p:sp>
        <p:nvSpPr>
          <p:cNvPr id="13" name="Прямоугольник 12"/>
          <p:cNvSpPr/>
          <p:nvPr/>
        </p:nvSpPr>
        <p:spPr>
          <a:xfrm>
            <a:off x="4259767" y="6411951"/>
            <a:ext cx="3869472" cy="320343"/>
          </a:xfrm>
          <a:prstGeom prst="rect">
            <a:avLst/>
          </a:prstGeom>
          <a:solidFill>
            <a:srgbClr val="66CCFF"/>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00CC"/>
                </a:solidFill>
                <a:effectLst/>
                <a:uLnTx/>
                <a:uFillTx/>
                <a:latin typeface="Calibri" panose="020F0502020204030204"/>
                <a:ea typeface="+mn-ea"/>
                <a:cs typeface="+mn-cs"/>
              </a:rPr>
              <a:t>Avicenna</a:t>
            </a:r>
          </a:p>
        </p:txBody>
      </p:sp>
      <p:sp>
        <p:nvSpPr>
          <p:cNvPr id="14" name="Прямоугольник 13"/>
          <p:cNvSpPr/>
          <p:nvPr/>
        </p:nvSpPr>
        <p:spPr>
          <a:xfrm>
            <a:off x="111512" y="3468029"/>
            <a:ext cx="3836019" cy="34197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Hippocrates</a:t>
            </a:r>
            <a:endParaRPr lang="en-US" sz="2400" b="1" dirty="0">
              <a:solidFill>
                <a:srgbClr val="0000CC"/>
              </a:solidFill>
            </a:endParaRPr>
          </a:p>
        </p:txBody>
      </p:sp>
    </p:spTree>
    <p:extLst>
      <p:ext uri="{BB962C8B-B14F-4D97-AF65-F5344CB8AC3E}">
        <p14:creationId xmlns:p14="http://schemas.microsoft.com/office/powerpoint/2010/main" val="3986450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2664" y="133814"/>
            <a:ext cx="12069337" cy="71962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ΙΙ - Morphological period (from the middle of the XVI to the middle of the XIX century)</a:t>
            </a:r>
          </a:p>
        </p:txBody>
      </p:sp>
      <p:sp>
        <p:nvSpPr>
          <p:cNvPr id="6" name="Прямоугольник 5"/>
          <p:cNvSpPr/>
          <p:nvPr/>
        </p:nvSpPr>
        <p:spPr>
          <a:xfrm>
            <a:off x="167268" y="1008813"/>
            <a:ext cx="11162371" cy="6467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During this period, an in-depth study of the structure of the skin began, attempts to classify the morphological elements of the rash.</a:t>
            </a:r>
          </a:p>
        </p:txBody>
      </p:sp>
      <p:sp>
        <p:nvSpPr>
          <p:cNvPr id="7" name="Прямоугольник 6"/>
          <p:cNvSpPr/>
          <p:nvPr/>
        </p:nvSpPr>
        <p:spPr>
          <a:xfrm>
            <a:off x="202804" y="1841289"/>
            <a:ext cx="6846848" cy="120433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r>
              <a:rPr lang="en-US" sz="2400" b="1" dirty="0">
                <a:solidFill>
                  <a:srgbClr val="0000CC"/>
                </a:solidFill>
              </a:rPr>
              <a:t>In 1571, the Italian </a:t>
            </a:r>
            <a:r>
              <a:rPr lang="en-US" sz="2400" b="1" dirty="0" err="1">
                <a:solidFill>
                  <a:srgbClr val="0000CC"/>
                </a:solidFill>
              </a:rPr>
              <a:t>Girolamo</a:t>
            </a:r>
            <a:r>
              <a:rPr lang="en-US" sz="2400" b="1" dirty="0">
                <a:solidFill>
                  <a:srgbClr val="0000CC"/>
                </a:solidFill>
              </a:rPr>
              <a:t> </a:t>
            </a:r>
            <a:r>
              <a:rPr lang="en-US" sz="2400" b="1" dirty="0" err="1">
                <a:solidFill>
                  <a:srgbClr val="0000CC"/>
                </a:solidFill>
              </a:rPr>
              <a:t>Mercuriale</a:t>
            </a:r>
            <a:r>
              <a:rPr lang="en-US" sz="2400" b="1" dirty="0">
                <a:solidFill>
                  <a:srgbClr val="0000CC"/>
                </a:solidFill>
              </a:rPr>
              <a:t> published a special reference book on skin diseases "De </a:t>
            </a:r>
            <a:r>
              <a:rPr lang="en-US" sz="2400" b="1" dirty="0" err="1">
                <a:solidFill>
                  <a:srgbClr val="0000CC"/>
                </a:solidFill>
              </a:rPr>
              <a:t>morbus</a:t>
            </a:r>
            <a:r>
              <a:rPr lang="en-US" sz="2400" b="1" dirty="0">
                <a:solidFill>
                  <a:srgbClr val="0000CC"/>
                </a:solidFill>
              </a:rPr>
              <a:t> </a:t>
            </a:r>
            <a:r>
              <a:rPr lang="en-US" sz="2400" b="1" dirty="0" err="1">
                <a:solidFill>
                  <a:srgbClr val="0000CC"/>
                </a:solidFill>
              </a:rPr>
              <a:t>cutaneus</a:t>
            </a:r>
            <a:r>
              <a:rPr lang="en-US" sz="2400" b="1" dirty="0">
                <a:solidFill>
                  <a:srgbClr val="0000CC"/>
                </a:solidFill>
              </a:rPr>
              <a:t>".</a:t>
            </a:r>
          </a:p>
          <a:p>
            <a:endParaRPr lang="ru-RU" sz="2400" b="1" dirty="0">
              <a:solidFill>
                <a:srgbClr val="0000CC"/>
              </a:solidFill>
            </a:endParaRPr>
          </a:p>
        </p:txBody>
      </p:sp>
      <p:pic>
        <p:nvPicPr>
          <p:cNvPr id="8" name="Рисунок 7"/>
          <p:cNvPicPr>
            <a:picLocks noChangeAspect="1"/>
          </p:cNvPicPr>
          <p:nvPr/>
        </p:nvPicPr>
        <p:blipFill>
          <a:blip r:embed="rId2"/>
          <a:stretch>
            <a:fillRect/>
          </a:stretch>
        </p:blipFill>
        <p:spPr>
          <a:xfrm>
            <a:off x="7924835" y="1449663"/>
            <a:ext cx="4062728" cy="3311909"/>
          </a:xfrm>
          <a:prstGeom prst="rect">
            <a:avLst/>
          </a:prstGeom>
          <a:ln w="76200">
            <a:solidFill>
              <a:srgbClr val="0000CC"/>
            </a:solidFill>
          </a:ln>
        </p:spPr>
      </p:pic>
      <p:pic>
        <p:nvPicPr>
          <p:cNvPr id="9" name="Рисунок 8"/>
          <p:cNvPicPr>
            <a:picLocks noChangeAspect="1"/>
          </p:cNvPicPr>
          <p:nvPr/>
        </p:nvPicPr>
        <p:blipFill>
          <a:blip r:embed="rId3"/>
          <a:stretch>
            <a:fillRect/>
          </a:stretch>
        </p:blipFill>
        <p:spPr>
          <a:xfrm>
            <a:off x="434898" y="3367667"/>
            <a:ext cx="4337825" cy="3300761"/>
          </a:xfrm>
          <a:prstGeom prst="rect">
            <a:avLst/>
          </a:prstGeom>
          <a:ln w="76200">
            <a:solidFill>
              <a:srgbClr val="0000CC"/>
            </a:solidFill>
          </a:ln>
        </p:spPr>
      </p:pic>
      <p:sp>
        <p:nvSpPr>
          <p:cNvPr id="11" name="Прямоугольник 10"/>
          <p:cNvSpPr/>
          <p:nvPr/>
        </p:nvSpPr>
        <p:spPr>
          <a:xfrm>
            <a:off x="5542155" y="5430649"/>
            <a:ext cx="6571785" cy="107051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In 1776, the Viennese professor Josef </a:t>
            </a:r>
            <a:r>
              <a:rPr lang="en-US" sz="2400" b="1" dirty="0" err="1">
                <a:solidFill>
                  <a:srgbClr val="0000CC"/>
                </a:solidFill>
              </a:rPr>
              <a:t>Plenk</a:t>
            </a:r>
            <a:r>
              <a:rPr lang="en-US" sz="2400" b="1" dirty="0">
                <a:solidFill>
                  <a:srgbClr val="0000CC"/>
                </a:solidFill>
              </a:rPr>
              <a:t> </a:t>
            </a:r>
            <a:r>
              <a:rPr lang="en-US" sz="2400" b="1" dirty="0" smtClean="0">
                <a:solidFill>
                  <a:srgbClr val="0000CC"/>
                </a:solidFill>
              </a:rPr>
              <a:t>thoroughly </a:t>
            </a:r>
            <a:r>
              <a:rPr lang="en-US" sz="2400" b="1" dirty="0">
                <a:solidFill>
                  <a:srgbClr val="0000CC"/>
                </a:solidFill>
              </a:rPr>
              <a:t>and </a:t>
            </a:r>
            <a:r>
              <a:rPr lang="en-US" sz="2400" b="1" dirty="0" smtClean="0">
                <a:solidFill>
                  <a:srgbClr val="0000CC"/>
                </a:solidFill>
              </a:rPr>
              <a:t>reasonably </a:t>
            </a:r>
            <a:r>
              <a:rPr lang="en-US" sz="2400" b="1" dirty="0">
                <a:solidFill>
                  <a:srgbClr val="0000CC"/>
                </a:solidFill>
              </a:rPr>
              <a:t>had classified skin diseases, taking into account the </a:t>
            </a:r>
            <a:r>
              <a:rPr lang="en-US" sz="2400" b="1" dirty="0" smtClean="0">
                <a:solidFill>
                  <a:srgbClr val="0000CC"/>
                </a:solidFill>
              </a:rPr>
              <a:t>peculiarities </a:t>
            </a:r>
            <a:r>
              <a:rPr lang="en-US" sz="2400" b="1" dirty="0">
                <a:solidFill>
                  <a:srgbClr val="0000CC"/>
                </a:solidFill>
              </a:rPr>
              <a:t>of the manifestations of the rash.</a:t>
            </a:r>
          </a:p>
          <a:p>
            <a:pPr algn="ctr"/>
            <a:endParaRPr lang="ru-RU" sz="2400" b="1" dirty="0">
              <a:solidFill>
                <a:srgbClr val="0000CC"/>
              </a:solidFill>
            </a:endParaRPr>
          </a:p>
        </p:txBody>
      </p:sp>
      <p:sp>
        <p:nvSpPr>
          <p:cNvPr id="2" name="Стрелка вправо 1"/>
          <p:cNvSpPr/>
          <p:nvPr/>
        </p:nvSpPr>
        <p:spPr>
          <a:xfrm>
            <a:off x="7098718" y="2147576"/>
            <a:ext cx="765122" cy="457200"/>
          </a:xfrm>
          <a:prstGeom prst="rightArrow">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лево 3"/>
          <p:cNvSpPr/>
          <p:nvPr/>
        </p:nvSpPr>
        <p:spPr>
          <a:xfrm>
            <a:off x="4761572" y="5653672"/>
            <a:ext cx="680223" cy="557561"/>
          </a:xfrm>
          <a:prstGeom prst="leftArrow">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3753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111190" y="3122340"/>
            <a:ext cx="2899317" cy="3635299"/>
          </a:xfrm>
          <a:prstGeom prst="rect">
            <a:avLst/>
          </a:prstGeom>
          <a:ln w="76200">
            <a:solidFill>
              <a:srgbClr val="0000CC"/>
            </a:solidFill>
          </a:ln>
        </p:spPr>
      </p:pic>
      <p:sp>
        <p:nvSpPr>
          <p:cNvPr id="3" name="Прямоугольник 2"/>
          <p:cNvSpPr/>
          <p:nvPr/>
        </p:nvSpPr>
        <p:spPr>
          <a:xfrm>
            <a:off x="3122341" y="6379511"/>
            <a:ext cx="2865864" cy="366977"/>
          </a:xfrm>
          <a:prstGeom prst="rect">
            <a:avLst/>
          </a:prstGeom>
          <a:solidFill>
            <a:srgbClr val="66CCFF"/>
          </a:solidFill>
          <a:ln w="5715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W. Wilson</a:t>
            </a:r>
            <a:endParaRPr lang="ru-RU" sz="2400" b="1" dirty="0">
              <a:solidFill>
                <a:srgbClr val="0000CC"/>
              </a:solidFill>
            </a:endParaRPr>
          </a:p>
        </p:txBody>
      </p:sp>
      <p:pic>
        <p:nvPicPr>
          <p:cNvPr id="4" name="Рисунок 3"/>
          <p:cNvPicPr>
            <a:picLocks noChangeAspect="1"/>
          </p:cNvPicPr>
          <p:nvPr/>
        </p:nvPicPr>
        <p:blipFill>
          <a:blip r:embed="rId3"/>
          <a:stretch>
            <a:fillRect/>
          </a:stretch>
        </p:blipFill>
        <p:spPr>
          <a:xfrm>
            <a:off x="9143999" y="3144648"/>
            <a:ext cx="2947639" cy="3601843"/>
          </a:xfrm>
          <a:prstGeom prst="rect">
            <a:avLst/>
          </a:prstGeom>
          <a:ln w="76200">
            <a:solidFill>
              <a:srgbClr val="0000CC"/>
            </a:solidFill>
          </a:ln>
        </p:spPr>
      </p:pic>
      <p:sp>
        <p:nvSpPr>
          <p:cNvPr id="5" name="Прямоугольник 4"/>
          <p:cNvSpPr/>
          <p:nvPr/>
        </p:nvSpPr>
        <p:spPr>
          <a:xfrm>
            <a:off x="9143999" y="6411952"/>
            <a:ext cx="2955074" cy="34568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Jonathan Hutchinson</a:t>
            </a:r>
            <a:endParaRPr lang="ru-RU" sz="2400" b="1" dirty="0">
              <a:solidFill>
                <a:srgbClr val="0000CC"/>
              </a:solidFill>
            </a:endParaRPr>
          </a:p>
        </p:txBody>
      </p:sp>
      <p:sp>
        <p:nvSpPr>
          <p:cNvPr id="6" name="Прямоугольник 5"/>
          <p:cNvSpPr/>
          <p:nvPr/>
        </p:nvSpPr>
        <p:spPr>
          <a:xfrm>
            <a:off x="423746" y="1661532"/>
            <a:ext cx="11363093" cy="446049"/>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3600" b="1" dirty="0">
                <a:solidFill>
                  <a:srgbClr val="0000CC"/>
                </a:solidFill>
              </a:rPr>
              <a:t> </a:t>
            </a:r>
            <a:r>
              <a:rPr lang="en-US" sz="3600" b="1" dirty="0">
                <a:solidFill>
                  <a:srgbClr val="0000CC"/>
                </a:solidFill>
              </a:rPr>
              <a:t>Representatives of the English School of Dermatology</a:t>
            </a:r>
          </a:p>
        </p:txBody>
      </p:sp>
      <p:pic>
        <p:nvPicPr>
          <p:cNvPr id="7" name="Рисунок 6"/>
          <p:cNvPicPr>
            <a:picLocks noChangeAspect="1"/>
          </p:cNvPicPr>
          <p:nvPr/>
        </p:nvPicPr>
        <p:blipFill>
          <a:blip r:embed="rId4"/>
          <a:stretch>
            <a:fillRect/>
          </a:stretch>
        </p:blipFill>
        <p:spPr>
          <a:xfrm>
            <a:off x="6133170" y="3133493"/>
            <a:ext cx="2888170" cy="3646448"/>
          </a:xfrm>
          <a:prstGeom prst="rect">
            <a:avLst/>
          </a:prstGeom>
          <a:ln w="76200">
            <a:solidFill>
              <a:srgbClr val="0000CC"/>
            </a:solidFill>
          </a:ln>
        </p:spPr>
      </p:pic>
      <p:sp>
        <p:nvSpPr>
          <p:cNvPr id="9" name="Прямоугольник 8"/>
          <p:cNvSpPr/>
          <p:nvPr/>
        </p:nvSpPr>
        <p:spPr>
          <a:xfrm>
            <a:off x="6166625" y="6411950"/>
            <a:ext cx="2832413" cy="356839"/>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Thomas Bateman</a:t>
            </a:r>
            <a:r>
              <a:rPr lang="uk-UA" sz="2400" b="1" dirty="0">
                <a:solidFill>
                  <a:srgbClr val="0000CC"/>
                </a:solidFill>
              </a:rPr>
              <a:t> </a:t>
            </a:r>
            <a:endParaRPr lang="ru-RU" sz="2400" b="1" dirty="0">
              <a:solidFill>
                <a:srgbClr val="0000CC"/>
              </a:solidFill>
            </a:endParaRPr>
          </a:p>
        </p:txBody>
      </p:sp>
      <p:pic>
        <p:nvPicPr>
          <p:cNvPr id="10" name="Рисунок 9"/>
          <p:cNvPicPr>
            <a:picLocks noChangeAspect="1"/>
          </p:cNvPicPr>
          <p:nvPr/>
        </p:nvPicPr>
        <p:blipFill>
          <a:blip r:embed="rId5"/>
          <a:stretch>
            <a:fillRect/>
          </a:stretch>
        </p:blipFill>
        <p:spPr>
          <a:xfrm>
            <a:off x="144969" y="3100039"/>
            <a:ext cx="2899314" cy="3657602"/>
          </a:xfrm>
          <a:prstGeom prst="rect">
            <a:avLst/>
          </a:prstGeom>
          <a:ln w="76200">
            <a:solidFill>
              <a:srgbClr val="0000CC"/>
            </a:solidFill>
          </a:ln>
        </p:spPr>
      </p:pic>
      <p:sp>
        <p:nvSpPr>
          <p:cNvPr id="11" name="Прямоугольник 10"/>
          <p:cNvSpPr/>
          <p:nvPr/>
        </p:nvSpPr>
        <p:spPr>
          <a:xfrm>
            <a:off x="156117" y="6423102"/>
            <a:ext cx="2888165" cy="34569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Robert </a:t>
            </a:r>
            <a:r>
              <a:rPr lang="en-US" sz="2400" b="1" dirty="0" err="1">
                <a:solidFill>
                  <a:srgbClr val="0000CC"/>
                </a:solidFill>
              </a:rPr>
              <a:t>Willan</a:t>
            </a:r>
            <a:endParaRPr lang="ru-RU" sz="2400" b="1" dirty="0">
              <a:solidFill>
                <a:srgbClr val="0000CC"/>
              </a:solidFill>
            </a:endParaRPr>
          </a:p>
        </p:txBody>
      </p:sp>
      <p:sp>
        <p:nvSpPr>
          <p:cNvPr id="12" name="Прямоугольник 11"/>
          <p:cNvSpPr/>
          <p:nvPr/>
        </p:nvSpPr>
        <p:spPr>
          <a:xfrm>
            <a:off x="178419" y="423745"/>
            <a:ext cx="11664176" cy="6244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In the 18-19th centuries, the first dermatological schools appeared </a:t>
            </a:r>
            <a:r>
              <a:rPr lang="en-US" sz="3600" b="1" dirty="0" smtClean="0">
                <a:solidFill>
                  <a:srgbClr val="0000CC"/>
                </a:solidFill>
              </a:rPr>
              <a:t>in </a:t>
            </a:r>
            <a:r>
              <a:rPr lang="en-US" sz="3600" b="1" dirty="0">
                <a:solidFill>
                  <a:srgbClr val="0000CC"/>
                </a:solidFill>
              </a:rPr>
              <a:t>Europe and North America</a:t>
            </a:r>
            <a:r>
              <a:rPr lang="en-US" sz="3600" b="1" dirty="0" smtClean="0">
                <a:solidFill>
                  <a:srgbClr val="0000CC"/>
                </a:solidFill>
              </a:rPr>
              <a:t>.</a:t>
            </a:r>
            <a:endParaRPr lang="en-US" sz="3600" b="1" dirty="0">
              <a:solidFill>
                <a:srgbClr val="0000CC"/>
              </a:solidFill>
            </a:endParaRPr>
          </a:p>
        </p:txBody>
      </p:sp>
    </p:spTree>
    <p:extLst>
      <p:ext uri="{BB962C8B-B14F-4D97-AF65-F5344CB8AC3E}">
        <p14:creationId xmlns:p14="http://schemas.microsoft.com/office/powerpoint/2010/main" val="1502336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780" y="780586"/>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pic>
        <p:nvPicPr>
          <p:cNvPr id="3" name="Рисунок 2"/>
          <p:cNvPicPr>
            <a:picLocks noChangeAspect="1"/>
          </p:cNvPicPr>
          <p:nvPr/>
        </p:nvPicPr>
        <p:blipFill rotWithShape="1">
          <a:blip r:embed="rId2"/>
          <a:srcRect r="3352"/>
          <a:stretch/>
        </p:blipFill>
        <p:spPr>
          <a:xfrm>
            <a:off x="3122343" y="1862254"/>
            <a:ext cx="2932769" cy="4036741"/>
          </a:xfrm>
          <a:prstGeom prst="rect">
            <a:avLst/>
          </a:prstGeom>
          <a:ln w="76200">
            <a:solidFill>
              <a:srgbClr val="0000CC"/>
            </a:solidFill>
          </a:ln>
        </p:spPr>
      </p:pic>
      <p:sp>
        <p:nvSpPr>
          <p:cNvPr id="4" name="Прямоугольник 3"/>
          <p:cNvSpPr/>
          <p:nvPr/>
        </p:nvSpPr>
        <p:spPr>
          <a:xfrm>
            <a:off x="3088888" y="5597912"/>
            <a:ext cx="2955073" cy="28993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Laurent </a:t>
            </a:r>
            <a:r>
              <a:rPr lang="en-US" sz="2000" b="1" dirty="0" err="1">
                <a:solidFill>
                  <a:srgbClr val="0000CC"/>
                </a:solidFill>
              </a:rPr>
              <a:t>Théodore</a:t>
            </a:r>
            <a:r>
              <a:rPr lang="en-US" sz="2000" b="1" dirty="0">
                <a:solidFill>
                  <a:srgbClr val="0000CC"/>
                </a:solidFill>
              </a:rPr>
              <a:t> </a:t>
            </a:r>
            <a:r>
              <a:rPr lang="en-US" sz="2000" b="1" dirty="0" err="1">
                <a:solidFill>
                  <a:srgbClr val="0000CC"/>
                </a:solidFill>
              </a:rPr>
              <a:t>Biett</a:t>
            </a:r>
            <a:endParaRPr lang="ru-RU" sz="2000" b="1" dirty="0">
              <a:solidFill>
                <a:srgbClr val="0000CC"/>
              </a:solidFill>
            </a:endParaRPr>
          </a:p>
        </p:txBody>
      </p:sp>
      <p:pic>
        <p:nvPicPr>
          <p:cNvPr id="5" name="Рисунок 4"/>
          <p:cNvPicPr>
            <a:picLocks noChangeAspect="1"/>
          </p:cNvPicPr>
          <p:nvPr/>
        </p:nvPicPr>
        <p:blipFill>
          <a:blip r:embed="rId3"/>
          <a:stretch>
            <a:fillRect/>
          </a:stretch>
        </p:blipFill>
        <p:spPr>
          <a:xfrm>
            <a:off x="6122019" y="1862259"/>
            <a:ext cx="2877015" cy="4014439"/>
          </a:xfrm>
          <a:prstGeom prst="rect">
            <a:avLst/>
          </a:prstGeom>
          <a:ln w="76200">
            <a:solidFill>
              <a:srgbClr val="0000CC"/>
            </a:solidFill>
          </a:ln>
        </p:spPr>
      </p:pic>
      <p:sp>
        <p:nvSpPr>
          <p:cNvPr id="6" name="Прямоугольник 5"/>
          <p:cNvSpPr/>
          <p:nvPr/>
        </p:nvSpPr>
        <p:spPr>
          <a:xfrm>
            <a:off x="6122020" y="5597912"/>
            <a:ext cx="2899317" cy="28993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Pierre </a:t>
            </a:r>
            <a:r>
              <a:rPr lang="en-US" sz="2400" b="1" dirty="0" err="1">
                <a:solidFill>
                  <a:srgbClr val="0000CC"/>
                </a:solidFill>
              </a:rPr>
              <a:t>Cazenave</a:t>
            </a:r>
            <a:endParaRPr lang="ru-RU" sz="2400" b="1" dirty="0">
              <a:solidFill>
                <a:srgbClr val="0000CC"/>
              </a:solidFill>
            </a:endParaRPr>
          </a:p>
        </p:txBody>
      </p:sp>
      <p:pic>
        <p:nvPicPr>
          <p:cNvPr id="9" name="Рисунок 8"/>
          <p:cNvPicPr>
            <a:picLocks noChangeAspect="1"/>
          </p:cNvPicPr>
          <p:nvPr/>
        </p:nvPicPr>
        <p:blipFill>
          <a:blip r:embed="rId4"/>
          <a:stretch>
            <a:fillRect/>
          </a:stretch>
        </p:blipFill>
        <p:spPr>
          <a:xfrm>
            <a:off x="9088244" y="1862256"/>
            <a:ext cx="2999678" cy="4028630"/>
          </a:xfrm>
          <a:prstGeom prst="rect">
            <a:avLst/>
          </a:prstGeom>
          <a:ln w="76200">
            <a:solidFill>
              <a:srgbClr val="0000CC"/>
            </a:solidFill>
          </a:ln>
        </p:spPr>
      </p:pic>
      <p:sp>
        <p:nvSpPr>
          <p:cNvPr id="11" name="Прямоугольник 10"/>
          <p:cNvSpPr/>
          <p:nvPr/>
        </p:nvSpPr>
        <p:spPr>
          <a:xfrm>
            <a:off x="9080812" y="5575610"/>
            <a:ext cx="3018262" cy="3122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Ernest Bazin</a:t>
            </a:r>
            <a:endParaRPr lang="ru-RU" sz="2400" b="1">
              <a:solidFill>
                <a:srgbClr val="0000CC"/>
              </a:solidFill>
            </a:endParaRPr>
          </a:p>
        </p:txBody>
      </p:sp>
      <p:pic>
        <p:nvPicPr>
          <p:cNvPr id="10" name="Рисунок 9"/>
          <p:cNvPicPr>
            <a:picLocks noChangeAspect="1"/>
          </p:cNvPicPr>
          <p:nvPr/>
        </p:nvPicPr>
        <p:blipFill>
          <a:blip r:embed="rId5"/>
          <a:stretch>
            <a:fillRect/>
          </a:stretch>
        </p:blipFill>
        <p:spPr>
          <a:xfrm>
            <a:off x="111513" y="1862255"/>
            <a:ext cx="2955073" cy="4025588"/>
          </a:xfrm>
          <a:prstGeom prst="rect">
            <a:avLst/>
          </a:prstGeom>
          <a:ln w="76200">
            <a:solidFill>
              <a:srgbClr val="0000CC"/>
            </a:solidFill>
          </a:ln>
        </p:spPr>
      </p:pic>
      <p:sp>
        <p:nvSpPr>
          <p:cNvPr id="12" name="Прямоугольник 11"/>
          <p:cNvSpPr/>
          <p:nvPr/>
        </p:nvSpPr>
        <p:spPr>
          <a:xfrm>
            <a:off x="122663" y="5597912"/>
            <a:ext cx="2932771" cy="2899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Jean-Louis </a:t>
            </a:r>
            <a:r>
              <a:rPr lang="en-US" sz="2400" b="1" dirty="0" err="1">
                <a:solidFill>
                  <a:srgbClr val="0000CC"/>
                </a:solidFill>
              </a:rPr>
              <a:t>Alibert</a:t>
            </a:r>
            <a:endParaRPr lang="ru-RU" sz="2400" b="1" dirty="0">
              <a:solidFill>
                <a:srgbClr val="0000CC"/>
              </a:solidFill>
            </a:endParaRPr>
          </a:p>
        </p:txBody>
      </p:sp>
    </p:spTree>
    <p:extLst>
      <p:ext uri="{BB962C8B-B14F-4D97-AF65-F5344CB8AC3E}">
        <p14:creationId xmlns:p14="http://schemas.microsoft.com/office/powerpoint/2010/main" val="4136631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041" y="5084957"/>
            <a:ext cx="3641886" cy="51295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Camille Melchior </a:t>
            </a:r>
            <a:r>
              <a:rPr lang="en-US" sz="2400" b="1" dirty="0" err="1">
                <a:solidFill>
                  <a:srgbClr val="0000CC"/>
                </a:solidFill>
              </a:rPr>
              <a:t>Gibert</a:t>
            </a:r>
            <a:endParaRPr lang="ru-RU" sz="2400" b="1" dirty="0">
              <a:solidFill>
                <a:srgbClr val="0000CC"/>
              </a:solidFill>
            </a:endParaRPr>
          </a:p>
        </p:txBody>
      </p:sp>
      <p:sp>
        <p:nvSpPr>
          <p:cNvPr id="3" name="Прямоугольник 2"/>
          <p:cNvSpPr/>
          <p:nvPr/>
        </p:nvSpPr>
        <p:spPr>
          <a:xfrm>
            <a:off x="4148253" y="5085462"/>
            <a:ext cx="4003288" cy="56820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Guillaume Alphonse </a:t>
            </a:r>
            <a:r>
              <a:rPr lang="en-US" sz="2400" b="1" dirty="0" err="1">
                <a:solidFill>
                  <a:srgbClr val="0000CC"/>
                </a:solidFill>
              </a:rPr>
              <a:t>Devergie</a:t>
            </a:r>
            <a:endParaRPr lang="ru-RU" sz="2400" b="1" dirty="0">
              <a:solidFill>
                <a:srgbClr val="0000CC"/>
              </a:solidFill>
            </a:endParaRPr>
          </a:p>
        </p:txBody>
      </p:sp>
      <p:sp>
        <p:nvSpPr>
          <p:cNvPr id="4" name="Прямоугольник 3"/>
          <p:cNvSpPr/>
          <p:nvPr/>
        </p:nvSpPr>
        <p:spPr>
          <a:xfrm>
            <a:off x="8318809" y="5051508"/>
            <a:ext cx="3639015" cy="51295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François </a:t>
            </a:r>
            <a:r>
              <a:rPr lang="en-US" sz="2400" b="1" dirty="0" err="1" smtClean="0">
                <a:solidFill>
                  <a:srgbClr val="0000CC"/>
                </a:solidFill>
              </a:rPr>
              <a:t>Hallopeau</a:t>
            </a:r>
            <a:endParaRPr lang="en-US" sz="2400" b="1" dirty="0">
              <a:solidFill>
                <a:srgbClr val="0000CC"/>
              </a:solidFill>
            </a:endParaRPr>
          </a:p>
        </p:txBody>
      </p:sp>
      <p:pic>
        <p:nvPicPr>
          <p:cNvPr id="5" name="Рисунок 4"/>
          <p:cNvPicPr>
            <a:picLocks noChangeAspect="1"/>
          </p:cNvPicPr>
          <p:nvPr/>
        </p:nvPicPr>
        <p:blipFill>
          <a:blip r:embed="rId2"/>
          <a:stretch>
            <a:fillRect/>
          </a:stretch>
        </p:blipFill>
        <p:spPr>
          <a:xfrm>
            <a:off x="4326678" y="1048213"/>
            <a:ext cx="3557239" cy="3992138"/>
          </a:xfrm>
          <a:prstGeom prst="rect">
            <a:avLst/>
          </a:prstGeom>
          <a:ln w="76200">
            <a:solidFill>
              <a:srgbClr val="0000CC"/>
            </a:solidFill>
          </a:ln>
        </p:spPr>
      </p:pic>
      <p:pic>
        <p:nvPicPr>
          <p:cNvPr id="6" name="Рисунок 5"/>
          <p:cNvPicPr>
            <a:picLocks noChangeAspect="1"/>
          </p:cNvPicPr>
          <p:nvPr/>
        </p:nvPicPr>
        <p:blipFill>
          <a:blip r:embed="rId3"/>
          <a:stretch>
            <a:fillRect/>
          </a:stretch>
        </p:blipFill>
        <p:spPr>
          <a:xfrm>
            <a:off x="312234" y="1048216"/>
            <a:ext cx="3501484" cy="4003286"/>
          </a:xfrm>
          <a:prstGeom prst="rect">
            <a:avLst/>
          </a:prstGeom>
          <a:ln w="76200">
            <a:solidFill>
              <a:srgbClr val="0000CC"/>
            </a:solidFill>
          </a:ln>
        </p:spPr>
      </p:pic>
      <p:pic>
        <p:nvPicPr>
          <p:cNvPr id="8" name="Рисунок 7"/>
          <p:cNvPicPr>
            <a:picLocks noChangeAspect="1"/>
          </p:cNvPicPr>
          <p:nvPr/>
        </p:nvPicPr>
        <p:blipFill>
          <a:blip r:embed="rId4"/>
          <a:stretch>
            <a:fillRect/>
          </a:stretch>
        </p:blipFill>
        <p:spPr>
          <a:xfrm>
            <a:off x="8352264" y="1025915"/>
            <a:ext cx="3534936" cy="3969835"/>
          </a:xfrm>
          <a:prstGeom prst="rect">
            <a:avLst/>
          </a:prstGeom>
          <a:ln w="76200">
            <a:solidFill>
              <a:srgbClr val="0000CC"/>
            </a:solidFill>
          </a:ln>
        </p:spPr>
      </p:pic>
      <p:sp>
        <p:nvSpPr>
          <p:cNvPr id="12" name="Прямоугольник 11"/>
          <p:cNvSpPr/>
          <p:nvPr/>
        </p:nvSpPr>
        <p:spPr>
          <a:xfrm>
            <a:off x="278780" y="122664"/>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spTree>
    <p:extLst>
      <p:ext uri="{BB962C8B-B14F-4D97-AF65-F5344CB8AC3E}">
        <p14:creationId xmlns:p14="http://schemas.microsoft.com/office/powerpoint/2010/main" val="258180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3023" y="5107258"/>
            <a:ext cx="3746811" cy="56871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Ernest </a:t>
            </a:r>
            <a:r>
              <a:rPr lang="en-US" sz="2400" b="1" dirty="0" smtClean="0">
                <a:solidFill>
                  <a:srgbClr val="0000CC"/>
                </a:solidFill>
              </a:rPr>
              <a:t>Besnier</a:t>
            </a:r>
            <a:endParaRPr lang="en-US" sz="2400" b="1" dirty="0">
              <a:solidFill>
                <a:srgbClr val="0000CC"/>
              </a:solidFill>
            </a:endParaRPr>
          </a:p>
        </p:txBody>
      </p:sp>
      <p:sp>
        <p:nvSpPr>
          <p:cNvPr id="4" name="Прямоугольник 3"/>
          <p:cNvSpPr/>
          <p:nvPr/>
        </p:nvSpPr>
        <p:spPr>
          <a:xfrm>
            <a:off x="4314004" y="5046941"/>
            <a:ext cx="3692575" cy="62903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Louis Anne Brocq </a:t>
            </a:r>
            <a:endParaRPr lang="ru-RU" sz="2400" b="1" dirty="0">
              <a:solidFill>
                <a:srgbClr val="0000CC"/>
              </a:solidFill>
            </a:endParaRPr>
          </a:p>
        </p:txBody>
      </p:sp>
      <p:sp>
        <p:nvSpPr>
          <p:cNvPr id="6" name="Прямоугольник 5"/>
          <p:cNvSpPr/>
          <p:nvPr/>
        </p:nvSpPr>
        <p:spPr>
          <a:xfrm>
            <a:off x="8396868" y="5084451"/>
            <a:ext cx="3691054" cy="58037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Philippe </a:t>
            </a:r>
            <a:r>
              <a:rPr lang="en-US" sz="2400" b="1" dirty="0" err="1" smtClean="0">
                <a:solidFill>
                  <a:srgbClr val="0000CC"/>
                </a:solidFill>
              </a:rPr>
              <a:t>Ricord</a:t>
            </a:r>
            <a:endParaRPr lang="ru-RU" sz="2400" b="1" dirty="0">
              <a:solidFill>
                <a:srgbClr val="0000CC"/>
              </a:solidFill>
            </a:endParaRPr>
          </a:p>
        </p:txBody>
      </p:sp>
      <p:pic>
        <p:nvPicPr>
          <p:cNvPr id="8" name="Рисунок 7"/>
          <p:cNvPicPr>
            <a:picLocks noChangeAspect="1"/>
          </p:cNvPicPr>
          <p:nvPr/>
        </p:nvPicPr>
        <p:blipFill>
          <a:blip r:embed="rId2"/>
          <a:stretch>
            <a:fillRect/>
          </a:stretch>
        </p:blipFill>
        <p:spPr>
          <a:xfrm>
            <a:off x="289932" y="1070518"/>
            <a:ext cx="3590692" cy="3969833"/>
          </a:xfrm>
          <a:prstGeom prst="rect">
            <a:avLst/>
          </a:prstGeom>
          <a:ln w="76200">
            <a:solidFill>
              <a:srgbClr val="0000CC"/>
            </a:solidFill>
          </a:ln>
        </p:spPr>
      </p:pic>
      <p:pic>
        <p:nvPicPr>
          <p:cNvPr id="9" name="Рисунок 8"/>
          <p:cNvPicPr>
            <a:picLocks noChangeAspect="1"/>
          </p:cNvPicPr>
          <p:nvPr/>
        </p:nvPicPr>
        <p:blipFill rotWithShape="1">
          <a:blip r:embed="rId3"/>
          <a:srcRect b="2279"/>
          <a:stretch/>
        </p:blipFill>
        <p:spPr>
          <a:xfrm>
            <a:off x="4370264" y="1070521"/>
            <a:ext cx="3569404" cy="3969833"/>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452626" y="1059368"/>
            <a:ext cx="3579540" cy="4036739"/>
          </a:xfrm>
          <a:prstGeom prst="rect">
            <a:avLst/>
          </a:prstGeom>
          <a:ln w="76200">
            <a:solidFill>
              <a:srgbClr val="0000CC"/>
            </a:solidFill>
          </a:ln>
        </p:spPr>
      </p:pic>
      <p:sp>
        <p:nvSpPr>
          <p:cNvPr id="13" name="Прямоугольник 12"/>
          <p:cNvSpPr/>
          <p:nvPr/>
        </p:nvSpPr>
        <p:spPr>
          <a:xfrm>
            <a:off x="278780" y="122664"/>
            <a:ext cx="11913220"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French dermatological school:</a:t>
            </a:r>
          </a:p>
        </p:txBody>
      </p:sp>
    </p:spTree>
    <p:extLst>
      <p:ext uri="{BB962C8B-B14F-4D97-AF65-F5344CB8AC3E}">
        <p14:creationId xmlns:p14="http://schemas.microsoft.com/office/powerpoint/2010/main" val="480804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066584" y="959006"/>
            <a:ext cx="2943921" cy="4315522"/>
          </a:xfrm>
          <a:prstGeom prst="rect">
            <a:avLst/>
          </a:prstGeom>
          <a:ln w="76200">
            <a:solidFill>
              <a:srgbClr val="0000CC"/>
            </a:solidFill>
          </a:ln>
        </p:spPr>
      </p:pic>
      <p:sp>
        <p:nvSpPr>
          <p:cNvPr id="5" name="Прямоугольник 4"/>
          <p:cNvSpPr/>
          <p:nvPr/>
        </p:nvSpPr>
        <p:spPr>
          <a:xfrm>
            <a:off x="3021980" y="5330282"/>
            <a:ext cx="3445728" cy="40144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Moritz Kaposi</a:t>
            </a:r>
            <a:endParaRPr lang="ru-RU" sz="2400" b="1" dirty="0">
              <a:solidFill>
                <a:srgbClr val="0000CC"/>
              </a:solidFill>
            </a:endParaRPr>
          </a:p>
        </p:txBody>
      </p:sp>
      <p:sp>
        <p:nvSpPr>
          <p:cNvPr id="8" name="Прямоугольник 7"/>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pic>
        <p:nvPicPr>
          <p:cNvPr id="3" name="Рисунок 2"/>
          <p:cNvPicPr>
            <a:picLocks noChangeAspect="1"/>
          </p:cNvPicPr>
          <p:nvPr/>
        </p:nvPicPr>
        <p:blipFill>
          <a:blip r:embed="rId3"/>
          <a:stretch>
            <a:fillRect/>
          </a:stretch>
        </p:blipFill>
        <p:spPr>
          <a:xfrm>
            <a:off x="6144321" y="947857"/>
            <a:ext cx="2955075" cy="4315521"/>
          </a:xfrm>
          <a:prstGeom prst="rect">
            <a:avLst/>
          </a:prstGeom>
          <a:ln w="76200">
            <a:solidFill>
              <a:srgbClr val="0000CC"/>
            </a:solidFill>
          </a:ln>
        </p:spPr>
      </p:pic>
      <p:sp>
        <p:nvSpPr>
          <p:cNvPr id="9" name="Прямоугольник 8"/>
          <p:cNvSpPr/>
          <p:nvPr/>
        </p:nvSpPr>
        <p:spPr>
          <a:xfrm>
            <a:off x="6077415" y="5341434"/>
            <a:ext cx="3111193" cy="37914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Edmund Lesser</a:t>
            </a:r>
            <a:endParaRPr lang="ru-RU" sz="2400" b="1" dirty="0">
              <a:solidFill>
                <a:srgbClr val="0000CC"/>
              </a:solidFill>
            </a:endParaRPr>
          </a:p>
        </p:txBody>
      </p:sp>
      <p:sp>
        <p:nvSpPr>
          <p:cNvPr id="10" name="Прямоугольник 9"/>
          <p:cNvSpPr/>
          <p:nvPr/>
        </p:nvSpPr>
        <p:spPr>
          <a:xfrm>
            <a:off x="9177452" y="5307981"/>
            <a:ext cx="2932772" cy="41259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Oscar </a:t>
            </a:r>
            <a:r>
              <a:rPr lang="en-US" sz="2400" b="1" dirty="0" err="1">
                <a:solidFill>
                  <a:srgbClr val="0000CC"/>
                </a:solidFill>
              </a:rPr>
              <a:t>Lassar</a:t>
            </a:r>
            <a:endParaRPr lang="ru-RU" sz="2400" b="1" dirty="0">
              <a:solidFill>
                <a:srgbClr val="0000CC"/>
              </a:solidFill>
            </a:endParaRPr>
          </a:p>
        </p:txBody>
      </p:sp>
      <p:pic>
        <p:nvPicPr>
          <p:cNvPr id="11" name="Рисунок 10"/>
          <p:cNvPicPr>
            <a:picLocks noChangeAspect="1"/>
          </p:cNvPicPr>
          <p:nvPr/>
        </p:nvPicPr>
        <p:blipFill>
          <a:blip r:embed="rId4"/>
          <a:stretch>
            <a:fillRect/>
          </a:stretch>
        </p:blipFill>
        <p:spPr>
          <a:xfrm>
            <a:off x="9155152" y="944353"/>
            <a:ext cx="2921623" cy="4319027"/>
          </a:xfrm>
          <a:prstGeom prst="rect">
            <a:avLst/>
          </a:prstGeom>
          <a:ln w="76200">
            <a:solidFill>
              <a:srgbClr val="0000CC"/>
            </a:solidFill>
          </a:ln>
        </p:spPr>
      </p:pic>
      <p:pic>
        <p:nvPicPr>
          <p:cNvPr id="12" name="Рисунок 11"/>
          <p:cNvPicPr>
            <a:picLocks noChangeAspect="1"/>
          </p:cNvPicPr>
          <p:nvPr/>
        </p:nvPicPr>
        <p:blipFill>
          <a:blip r:embed="rId5"/>
          <a:stretch>
            <a:fillRect/>
          </a:stretch>
        </p:blipFill>
        <p:spPr>
          <a:xfrm>
            <a:off x="117089" y="955513"/>
            <a:ext cx="2893740" cy="4296711"/>
          </a:xfrm>
          <a:prstGeom prst="rect">
            <a:avLst/>
          </a:prstGeom>
          <a:ln w="76200">
            <a:solidFill>
              <a:srgbClr val="0000CC"/>
            </a:solidFill>
          </a:ln>
        </p:spPr>
      </p:pic>
      <p:sp>
        <p:nvSpPr>
          <p:cNvPr id="13" name="Прямоугольник 12"/>
          <p:cNvSpPr/>
          <p:nvPr/>
        </p:nvSpPr>
        <p:spPr>
          <a:xfrm>
            <a:off x="0" y="5330791"/>
            <a:ext cx="3691053" cy="400935"/>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 Ferdinand Ritter von </a:t>
            </a:r>
            <a:r>
              <a:rPr lang="en-US" sz="2400" b="1" dirty="0" err="1">
                <a:solidFill>
                  <a:srgbClr val="0000CC"/>
                </a:solidFill>
              </a:rPr>
              <a:t>Hebra</a:t>
            </a:r>
            <a:endParaRPr lang="ru-RU" sz="2400" b="1" dirty="0">
              <a:solidFill>
                <a:srgbClr val="0000CC"/>
              </a:solidFill>
            </a:endParaRPr>
          </a:p>
        </p:txBody>
      </p:sp>
    </p:spTree>
    <p:extLst>
      <p:ext uri="{BB962C8B-B14F-4D97-AF65-F5344CB8AC3E}">
        <p14:creationId xmlns:p14="http://schemas.microsoft.com/office/powerpoint/2010/main" val="3306294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0352" y="5386039"/>
            <a:ext cx="3781785" cy="379141"/>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Georg Richard Lewin</a:t>
            </a:r>
            <a:endParaRPr lang="ru-RU" sz="2400" b="1" dirty="0">
              <a:solidFill>
                <a:srgbClr val="0000CC"/>
              </a:solidFill>
            </a:endParaRPr>
          </a:p>
        </p:txBody>
      </p:sp>
      <p:pic>
        <p:nvPicPr>
          <p:cNvPr id="3" name="Рисунок 2"/>
          <p:cNvPicPr>
            <a:picLocks noChangeAspect="1"/>
          </p:cNvPicPr>
          <p:nvPr/>
        </p:nvPicPr>
        <p:blipFill rotWithShape="1">
          <a:blip r:embed="rId2"/>
          <a:srcRect l="2167" t="1897" r="2476"/>
          <a:stretch/>
        </p:blipFill>
        <p:spPr>
          <a:xfrm>
            <a:off x="256478" y="1048215"/>
            <a:ext cx="3679901" cy="4282068"/>
          </a:xfrm>
          <a:prstGeom prst="rect">
            <a:avLst/>
          </a:prstGeom>
          <a:ln w="76200">
            <a:solidFill>
              <a:srgbClr val="0000CC"/>
            </a:solidFill>
          </a:ln>
        </p:spPr>
      </p:pic>
      <p:sp>
        <p:nvSpPr>
          <p:cNvPr id="6" name="Прямоугольник 5"/>
          <p:cNvSpPr/>
          <p:nvPr/>
        </p:nvSpPr>
        <p:spPr>
          <a:xfrm>
            <a:off x="4170559" y="5352586"/>
            <a:ext cx="3847171" cy="42374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Paul Gerson</a:t>
            </a:r>
            <a:r>
              <a:rPr lang="ru-RU" sz="2400" b="1" dirty="0">
                <a:solidFill>
                  <a:srgbClr val="0000CC"/>
                </a:solidFill>
              </a:rPr>
              <a:t> </a:t>
            </a:r>
            <a:r>
              <a:rPr lang="en-US" sz="2400" b="1" dirty="0">
                <a:solidFill>
                  <a:srgbClr val="0000CC"/>
                </a:solidFill>
              </a:rPr>
              <a:t>Unna</a:t>
            </a:r>
            <a:endParaRPr lang="ru-RU" sz="2400" b="1" dirty="0">
              <a:solidFill>
                <a:srgbClr val="0000CC"/>
              </a:solidFill>
            </a:endParaRPr>
          </a:p>
        </p:txBody>
      </p:sp>
      <p:pic>
        <p:nvPicPr>
          <p:cNvPr id="7" name="Рисунок 6"/>
          <p:cNvPicPr>
            <a:picLocks noChangeAspect="1"/>
          </p:cNvPicPr>
          <p:nvPr/>
        </p:nvPicPr>
        <p:blipFill>
          <a:blip r:embed="rId3"/>
          <a:stretch>
            <a:fillRect/>
          </a:stretch>
        </p:blipFill>
        <p:spPr>
          <a:xfrm>
            <a:off x="4259766" y="1014759"/>
            <a:ext cx="3713356" cy="4270918"/>
          </a:xfrm>
          <a:prstGeom prst="rect">
            <a:avLst/>
          </a:prstGeom>
          <a:ln w="76200">
            <a:solidFill>
              <a:srgbClr val="0000CC"/>
            </a:solidFill>
          </a:ln>
        </p:spPr>
      </p:pic>
      <p:pic>
        <p:nvPicPr>
          <p:cNvPr id="8" name="Рисунок 7"/>
          <p:cNvPicPr>
            <a:picLocks noChangeAspect="1"/>
          </p:cNvPicPr>
          <p:nvPr/>
        </p:nvPicPr>
        <p:blipFill>
          <a:blip r:embed="rId4"/>
          <a:stretch>
            <a:fillRect/>
          </a:stretch>
        </p:blipFill>
        <p:spPr>
          <a:xfrm>
            <a:off x="8296508" y="1014252"/>
            <a:ext cx="3679902" cy="4293728"/>
          </a:xfrm>
          <a:prstGeom prst="rect">
            <a:avLst/>
          </a:prstGeom>
          <a:ln w="76200">
            <a:solidFill>
              <a:srgbClr val="0000CC"/>
            </a:solidFill>
          </a:ln>
        </p:spPr>
      </p:pic>
      <p:sp>
        <p:nvSpPr>
          <p:cNvPr id="9" name="Прямоугольник 8"/>
          <p:cNvSpPr/>
          <p:nvPr/>
        </p:nvSpPr>
        <p:spPr>
          <a:xfrm>
            <a:off x="8225550" y="5366273"/>
            <a:ext cx="3828921" cy="39890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Joseph </a:t>
            </a:r>
            <a:r>
              <a:rPr lang="en-US" sz="2400" b="1" dirty="0" err="1">
                <a:solidFill>
                  <a:srgbClr val="0000CC"/>
                </a:solidFill>
              </a:rPr>
              <a:t>Jadassohn</a:t>
            </a:r>
            <a:r>
              <a:rPr lang="uk-UA" sz="2400" b="1" dirty="0">
                <a:solidFill>
                  <a:srgbClr val="0000CC"/>
                </a:solidFill>
              </a:rPr>
              <a:t>  </a:t>
            </a:r>
            <a:endParaRPr lang="ru-RU" sz="2400" b="1" dirty="0">
              <a:solidFill>
                <a:srgbClr val="0000CC"/>
              </a:solidFill>
            </a:endParaRPr>
          </a:p>
        </p:txBody>
      </p:sp>
      <p:sp>
        <p:nvSpPr>
          <p:cNvPr id="12" name="Прямоугольник 11"/>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spTree>
    <p:extLst>
      <p:ext uri="{BB962C8B-B14F-4D97-AF65-F5344CB8AC3E}">
        <p14:creationId xmlns:p14="http://schemas.microsoft.com/office/powerpoint/2010/main" val="3048298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875" y="5229923"/>
            <a:ext cx="3769110" cy="40144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Heinrich Auspitz</a:t>
            </a:r>
            <a:endParaRPr lang="ru-RU" sz="2400" b="1">
              <a:solidFill>
                <a:srgbClr val="0000CC"/>
              </a:solidFill>
            </a:endParaRPr>
          </a:p>
        </p:txBody>
      </p:sp>
      <p:pic>
        <p:nvPicPr>
          <p:cNvPr id="3" name="Рисунок 2"/>
          <p:cNvPicPr>
            <a:picLocks noChangeAspect="1"/>
          </p:cNvPicPr>
          <p:nvPr/>
        </p:nvPicPr>
        <p:blipFill>
          <a:blip r:embed="rId2"/>
          <a:stretch>
            <a:fillRect/>
          </a:stretch>
        </p:blipFill>
        <p:spPr>
          <a:xfrm>
            <a:off x="289933" y="981307"/>
            <a:ext cx="3624145" cy="4192859"/>
          </a:xfrm>
          <a:prstGeom prst="rect">
            <a:avLst/>
          </a:prstGeom>
          <a:ln w="76200">
            <a:solidFill>
              <a:srgbClr val="0000CC"/>
            </a:solidFill>
          </a:ln>
        </p:spPr>
      </p:pic>
      <p:pic>
        <p:nvPicPr>
          <p:cNvPr id="5" name="Рисунок 4"/>
          <p:cNvPicPr>
            <a:picLocks noChangeAspect="1"/>
          </p:cNvPicPr>
          <p:nvPr/>
        </p:nvPicPr>
        <p:blipFill>
          <a:blip r:embed="rId3"/>
          <a:stretch>
            <a:fillRect/>
          </a:stretch>
        </p:blipFill>
        <p:spPr>
          <a:xfrm>
            <a:off x="4318012" y="981311"/>
            <a:ext cx="3632808" cy="4159405"/>
          </a:xfrm>
          <a:prstGeom prst="rect">
            <a:avLst/>
          </a:prstGeom>
          <a:ln w="76200">
            <a:solidFill>
              <a:srgbClr val="0000CC"/>
            </a:solidFill>
          </a:ln>
        </p:spPr>
      </p:pic>
      <p:sp>
        <p:nvSpPr>
          <p:cNvPr id="6" name="Прямоугольник 5"/>
          <p:cNvSpPr/>
          <p:nvPr/>
        </p:nvSpPr>
        <p:spPr>
          <a:xfrm>
            <a:off x="4259765" y="5196469"/>
            <a:ext cx="3791416" cy="434898"/>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000" b="1" dirty="0">
                <a:solidFill>
                  <a:srgbClr val="0000CC"/>
                </a:solidFill>
              </a:rPr>
              <a:t>Albert Ludwig </a:t>
            </a:r>
            <a:r>
              <a:rPr lang="en-US" sz="2000" b="1" dirty="0" err="1">
                <a:solidFill>
                  <a:srgbClr val="0000CC"/>
                </a:solidFill>
              </a:rPr>
              <a:t>Sigesmund</a:t>
            </a:r>
            <a:r>
              <a:rPr lang="en-US" sz="2000" b="1" dirty="0">
                <a:solidFill>
                  <a:srgbClr val="0000CC"/>
                </a:solidFill>
              </a:rPr>
              <a:t> </a:t>
            </a:r>
            <a:r>
              <a:rPr lang="en-US" sz="2000" b="1" dirty="0" err="1">
                <a:solidFill>
                  <a:srgbClr val="0000CC"/>
                </a:solidFill>
              </a:rPr>
              <a:t>Neisser</a:t>
            </a:r>
            <a:endParaRPr lang="en-US" sz="2000" b="1" dirty="0">
              <a:solidFill>
                <a:srgbClr val="0000CC"/>
              </a:solidFill>
            </a:endParaRPr>
          </a:p>
        </p:txBody>
      </p:sp>
      <p:pic>
        <p:nvPicPr>
          <p:cNvPr id="9" name="Рисунок 8"/>
          <p:cNvPicPr>
            <a:picLocks noChangeAspect="1"/>
          </p:cNvPicPr>
          <p:nvPr/>
        </p:nvPicPr>
        <p:blipFill rotWithShape="1">
          <a:blip r:embed="rId4"/>
          <a:srcRect b="8042"/>
          <a:stretch/>
        </p:blipFill>
        <p:spPr>
          <a:xfrm>
            <a:off x="8285360" y="947853"/>
            <a:ext cx="3646449" cy="4215162"/>
          </a:xfrm>
          <a:prstGeom prst="rect">
            <a:avLst/>
          </a:prstGeom>
          <a:ln w="76200">
            <a:solidFill>
              <a:srgbClr val="0000CC"/>
            </a:solidFill>
          </a:ln>
        </p:spPr>
      </p:pic>
      <p:sp>
        <p:nvSpPr>
          <p:cNvPr id="10" name="Прямоугольник 9"/>
          <p:cNvSpPr/>
          <p:nvPr/>
        </p:nvSpPr>
        <p:spPr>
          <a:xfrm>
            <a:off x="8218453" y="5238033"/>
            <a:ext cx="3780263" cy="382182"/>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August Paul von Wassermann</a:t>
            </a:r>
            <a:endParaRPr lang="ru-RU" sz="2000" b="1" dirty="0">
              <a:solidFill>
                <a:srgbClr val="0000CC"/>
              </a:solidFill>
            </a:endParaRPr>
          </a:p>
        </p:txBody>
      </p:sp>
      <p:sp>
        <p:nvSpPr>
          <p:cNvPr id="12" name="Прямоугольник 11"/>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Representatives of the German School of Dermatology:</a:t>
            </a:r>
          </a:p>
        </p:txBody>
      </p:sp>
    </p:spTree>
    <p:extLst>
      <p:ext uri="{BB962C8B-B14F-4D97-AF65-F5344CB8AC3E}">
        <p14:creationId xmlns:p14="http://schemas.microsoft.com/office/powerpoint/2010/main" val="2070858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0614" t="12376" r="20709" b="27285"/>
          <a:stretch/>
        </p:blipFill>
        <p:spPr>
          <a:xfrm>
            <a:off x="256478" y="802887"/>
            <a:ext cx="3612994" cy="4326673"/>
          </a:xfrm>
          <a:prstGeom prst="rect">
            <a:avLst/>
          </a:prstGeom>
          <a:ln w="76200">
            <a:solidFill>
              <a:srgbClr val="0000CC"/>
            </a:solidFill>
          </a:ln>
        </p:spPr>
      </p:pic>
      <p:sp>
        <p:nvSpPr>
          <p:cNvPr id="3" name="Прямоугольник 2"/>
          <p:cNvSpPr/>
          <p:nvPr/>
        </p:nvSpPr>
        <p:spPr>
          <a:xfrm>
            <a:off x="211872" y="5205084"/>
            <a:ext cx="3702206" cy="526643"/>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0000CC"/>
                </a:solidFill>
              </a:rPr>
              <a:t>Heinrich Koebner </a:t>
            </a:r>
            <a:endParaRPr lang="ru-RU" sz="2400" b="1">
              <a:solidFill>
                <a:srgbClr val="0000CC"/>
              </a:solidFill>
            </a:endParaRPr>
          </a:p>
        </p:txBody>
      </p:sp>
      <p:sp>
        <p:nvSpPr>
          <p:cNvPr id="5" name="Прямоугольник 4"/>
          <p:cNvSpPr/>
          <p:nvPr/>
        </p:nvSpPr>
        <p:spPr>
          <a:xfrm>
            <a:off x="4137614" y="5151866"/>
            <a:ext cx="3779755" cy="579865"/>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Abraham </a:t>
            </a:r>
            <a:r>
              <a:rPr lang="en-US" sz="2400" b="1" dirty="0" err="1">
                <a:solidFill>
                  <a:srgbClr val="0000CC"/>
                </a:solidFill>
              </a:rPr>
              <a:t>Buschke</a:t>
            </a:r>
            <a:endParaRPr lang="ru-RU" sz="2400" b="1" dirty="0">
              <a:solidFill>
                <a:srgbClr val="0000CC"/>
              </a:solidFill>
            </a:endParaRPr>
          </a:p>
        </p:txBody>
      </p:sp>
      <p:sp>
        <p:nvSpPr>
          <p:cNvPr id="7" name="Прямоугольник 6"/>
          <p:cNvSpPr/>
          <p:nvPr/>
        </p:nvSpPr>
        <p:spPr>
          <a:xfrm>
            <a:off x="8104403" y="5174167"/>
            <a:ext cx="3860856" cy="55756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0000CC"/>
                </a:solidFill>
              </a:rPr>
              <a:t>Isidor</a:t>
            </a:r>
            <a:r>
              <a:rPr lang="en-US" sz="2400" b="1" dirty="0">
                <a:solidFill>
                  <a:srgbClr val="0000CC"/>
                </a:solidFill>
              </a:rPr>
              <a:t> </a:t>
            </a:r>
            <a:r>
              <a:rPr lang="en-US" sz="2400" b="1" dirty="0" smtClean="0">
                <a:solidFill>
                  <a:srgbClr val="0000CC"/>
                </a:solidFill>
              </a:rPr>
              <a:t>Neumann</a:t>
            </a:r>
            <a:endParaRPr lang="en-US" sz="2400" b="1" dirty="0">
              <a:solidFill>
                <a:srgbClr val="0000CC"/>
              </a:solidFill>
            </a:endParaRPr>
          </a:p>
        </p:txBody>
      </p:sp>
      <p:pic>
        <p:nvPicPr>
          <p:cNvPr id="9" name="Рисунок 8"/>
          <p:cNvPicPr>
            <a:picLocks noChangeAspect="1"/>
          </p:cNvPicPr>
          <p:nvPr/>
        </p:nvPicPr>
        <p:blipFill>
          <a:blip r:embed="rId3"/>
          <a:stretch>
            <a:fillRect/>
          </a:stretch>
        </p:blipFill>
        <p:spPr>
          <a:xfrm>
            <a:off x="4170562" y="825194"/>
            <a:ext cx="3668751" cy="4282069"/>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173848" y="825189"/>
            <a:ext cx="3702205" cy="4326674"/>
          </a:xfrm>
          <a:prstGeom prst="rect">
            <a:avLst/>
          </a:prstGeom>
          <a:ln w="76200">
            <a:solidFill>
              <a:srgbClr val="0000CC"/>
            </a:solidFill>
          </a:ln>
        </p:spPr>
      </p:pic>
      <p:sp>
        <p:nvSpPr>
          <p:cNvPr id="11" name="Прямоугольник 10"/>
          <p:cNvSpPr/>
          <p:nvPr/>
        </p:nvSpPr>
        <p:spPr>
          <a:xfrm>
            <a:off x="3048000" y="2551837"/>
            <a:ext cx="6096000" cy="369332"/>
          </a:xfrm>
          <a:prstGeom prst="rect">
            <a:avLst/>
          </a:prstGeom>
        </p:spPr>
        <p:txBody>
          <a:bodyPr>
            <a:spAutoFit/>
          </a:bodyPr>
          <a:lstStyle/>
          <a:p>
            <a:r>
              <a:rPr lang="ru-RU" dirty="0"/>
              <a:t> </a:t>
            </a:r>
          </a:p>
        </p:txBody>
      </p:sp>
      <p:sp>
        <p:nvSpPr>
          <p:cNvPr id="13" name="Прямоугольник 12"/>
          <p:cNvSpPr/>
          <p:nvPr/>
        </p:nvSpPr>
        <p:spPr>
          <a:xfrm>
            <a:off x="490654" y="122666"/>
            <a:ext cx="11251580" cy="4237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uk-UA" sz="3200" b="1" dirty="0" smtClean="0">
              <a:solidFill>
                <a:srgbClr val="0000CC"/>
              </a:solidFill>
            </a:endParaRPr>
          </a:p>
          <a:p>
            <a:pPr algn="ctr"/>
            <a:r>
              <a:rPr lang="en-US" sz="3200" b="1" dirty="0" smtClean="0">
                <a:solidFill>
                  <a:srgbClr val="0000CC"/>
                </a:solidFill>
              </a:rPr>
              <a:t>Representatives </a:t>
            </a:r>
            <a:r>
              <a:rPr lang="en-US" sz="3200" b="1" dirty="0">
                <a:solidFill>
                  <a:srgbClr val="0000CC"/>
                </a:solidFill>
              </a:rPr>
              <a:t>of the German School of Dermatology:</a:t>
            </a:r>
          </a:p>
          <a:p>
            <a:pPr algn="ctr"/>
            <a:endParaRPr lang="en-US" sz="3200" b="1" dirty="0">
              <a:solidFill>
                <a:srgbClr val="0000CC"/>
              </a:solidFill>
            </a:endParaRPr>
          </a:p>
        </p:txBody>
      </p:sp>
    </p:spTree>
    <p:extLst>
      <p:ext uri="{BB962C8B-B14F-4D97-AF65-F5344CB8AC3E}">
        <p14:creationId xmlns:p14="http://schemas.microsoft.com/office/powerpoint/2010/main" val="4209893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97912" y="5575611"/>
            <a:ext cx="3245005" cy="34568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William Osler</a:t>
            </a:r>
            <a:endParaRPr lang="ru-RU" sz="2400" b="1" dirty="0">
              <a:solidFill>
                <a:srgbClr val="0000CC"/>
              </a:solidFill>
            </a:endParaRPr>
          </a:p>
        </p:txBody>
      </p:sp>
      <p:pic>
        <p:nvPicPr>
          <p:cNvPr id="4" name="Рисунок 3"/>
          <p:cNvPicPr>
            <a:picLocks noChangeAspect="1"/>
          </p:cNvPicPr>
          <p:nvPr/>
        </p:nvPicPr>
        <p:blipFill>
          <a:blip r:embed="rId2"/>
          <a:stretch>
            <a:fillRect/>
          </a:stretch>
        </p:blipFill>
        <p:spPr>
          <a:xfrm>
            <a:off x="6300438" y="1059365"/>
            <a:ext cx="2776657" cy="4438185"/>
          </a:xfrm>
          <a:prstGeom prst="rect">
            <a:avLst/>
          </a:prstGeom>
          <a:ln w="76200">
            <a:solidFill>
              <a:srgbClr val="0000CC"/>
            </a:solidFill>
          </a:ln>
        </p:spPr>
      </p:pic>
      <p:pic>
        <p:nvPicPr>
          <p:cNvPr id="5" name="Рисунок 4"/>
          <p:cNvPicPr>
            <a:picLocks noChangeAspect="1"/>
          </p:cNvPicPr>
          <p:nvPr/>
        </p:nvPicPr>
        <p:blipFill>
          <a:blip r:embed="rId3"/>
          <a:stretch>
            <a:fillRect/>
          </a:stretch>
        </p:blipFill>
        <p:spPr>
          <a:xfrm>
            <a:off x="3211552" y="1070516"/>
            <a:ext cx="3021980" cy="4427035"/>
          </a:xfrm>
          <a:prstGeom prst="rect">
            <a:avLst/>
          </a:prstGeom>
          <a:ln w="76200">
            <a:solidFill>
              <a:srgbClr val="0000CC"/>
            </a:solidFill>
          </a:ln>
        </p:spPr>
      </p:pic>
      <p:sp>
        <p:nvSpPr>
          <p:cNvPr id="6" name="Прямоугольник 5"/>
          <p:cNvSpPr/>
          <p:nvPr/>
        </p:nvSpPr>
        <p:spPr>
          <a:xfrm>
            <a:off x="3323063" y="5586761"/>
            <a:ext cx="2397511" cy="312234"/>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Lois </a:t>
            </a:r>
            <a:r>
              <a:rPr lang="en-US" sz="2400" b="1" dirty="0" err="1">
                <a:solidFill>
                  <a:srgbClr val="0000CC"/>
                </a:solidFill>
              </a:rPr>
              <a:t>Duhring</a:t>
            </a:r>
            <a:r>
              <a:rPr lang="en-US" sz="2400" b="1" dirty="0">
                <a:solidFill>
                  <a:srgbClr val="0000CC"/>
                </a:solidFill>
              </a:rPr>
              <a:t> </a:t>
            </a:r>
            <a:r>
              <a:rPr lang="uk-UA" sz="2400" b="1" dirty="0">
                <a:solidFill>
                  <a:srgbClr val="0000CC"/>
                </a:solidFill>
              </a:rPr>
              <a:t> </a:t>
            </a:r>
            <a:endParaRPr lang="ru-RU" sz="2400" b="1" dirty="0">
              <a:solidFill>
                <a:srgbClr val="0000CC"/>
              </a:solidFill>
            </a:endParaRPr>
          </a:p>
        </p:txBody>
      </p:sp>
      <p:sp>
        <p:nvSpPr>
          <p:cNvPr id="8" name="Прямоугольник 7"/>
          <p:cNvSpPr/>
          <p:nvPr/>
        </p:nvSpPr>
        <p:spPr>
          <a:xfrm>
            <a:off x="1" y="178420"/>
            <a:ext cx="12076770" cy="5241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American School of Dermatology:</a:t>
            </a:r>
          </a:p>
        </p:txBody>
      </p:sp>
      <p:pic>
        <p:nvPicPr>
          <p:cNvPr id="10" name="Рисунок 9"/>
          <p:cNvPicPr>
            <a:picLocks noChangeAspect="1"/>
          </p:cNvPicPr>
          <p:nvPr/>
        </p:nvPicPr>
        <p:blipFill>
          <a:blip r:embed="rId4"/>
          <a:stretch>
            <a:fillRect/>
          </a:stretch>
        </p:blipFill>
        <p:spPr>
          <a:xfrm>
            <a:off x="9188604" y="1037069"/>
            <a:ext cx="2910469" cy="4471637"/>
          </a:xfrm>
          <a:prstGeom prst="rect">
            <a:avLst/>
          </a:prstGeom>
          <a:ln w="76200">
            <a:solidFill>
              <a:srgbClr val="0000CC"/>
            </a:solidFill>
          </a:ln>
        </p:spPr>
      </p:pic>
      <p:sp>
        <p:nvSpPr>
          <p:cNvPr id="11" name="Прямоугольник 10"/>
          <p:cNvSpPr/>
          <p:nvPr/>
        </p:nvSpPr>
        <p:spPr>
          <a:xfrm>
            <a:off x="8842917" y="5586767"/>
            <a:ext cx="3349083" cy="323380"/>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Jay Frank </a:t>
            </a:r>
            <a:r>
              <a:rPr lang="en-US" sz="2400" b="1" dirty="0" err="1">
                <a:solidFill>
                  <a:srgbClr val="0000CC"/>
                </a:solidFill>
              </a:rPr>
              <a:t>Schamberg</a:t>
            </a:r>
            <a:endParaRPr lang="ru-RU" sz="2400" b="1" dirty="0">
              <a:solidFill>
                <a:srgbClr val="0000CC"/>
              </a:solidFill>
            </a:endParaRPr>
          </a:p>
        </p:txBody>
      </p:sp>
      <p:pic>
        <p:nvPicPr>
          <p:cNvPr id="9" name="Рисунок 8"/>
          <p:cNvPicPr>
            <a:picLocks noChangeAspect="1"/>
          </p:cNvPicPr>
          <p:nvPr/>
        </p:nvPicPr>
        <p:blipFill rotWithShape="1">
          <a:blip r:embed="rId5"/>
          <a:srcRect l="3697"/>
          <a:stretch/>
        </p:blipFill>
        <p:spPr>
          <a:xfrm>
            <a:off x="111513" y="1054263"/>
            <a:ext cx="3166946" cy="4432136"/>
          </a:xfrm>
          <a:prstGeom prst="rect">
            <a:avLst/>
          </a:prstGeom>
          <a:ln w="76200">
            <a:solidFill>
              <a:srgbClr val="0000CC"/>
            </a:solidFill>
          </a:ln>
        </p:spPr>
      </p:pic>
      <p:sp>
        <p:nvSpPr>
          <p:cNvPr id="13" name="Прямоугольник 12"/>
          <p:cNvSpPr/>
          <p:nvPr/>
        </p:nvSpPr>
        <p:spPr>
          <a:xfrm>
            <a:off x="0" y="5572061"/>
            <a:ext cx="3323063" cy="338086"/>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James Clarke White </a:t>
            </a:r>
            <a:endParaRPr lang="ru-RU" sz="2400" b="1" dirty="0">
              <a:solidFill>
                <a:srgbClr val="0000CC"/>
              </a:solidFill>
            </a:endParaRPr>
          </a:p>
        </p:txBody>
      </p:sp>
    </p:spTree>
    <p:extLst>
      <p:ext uri="{BB962C8B-B14F-4D97-AF65-F5344CB8AC3E}">
        <p14:creationId xmlns:p14="http://schemas.microsoft.com/office/powerpoint/2010/main" val="107762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5610" y="1271239"/>
            <a:ext cx="8118596" cy="260938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The history of the formation of the </a:t>
            </a:r>
            <a:r>
              <a:rPr lang="en-US" sz="2400" b="1" dirty="0" err="1" smtClean="0">
                <a:solidFill>
                  <a:srgbClr val="0000CC"/>
                </a:solidFill>
              </a:rPr>
              <a:t>dermatovenerological</a:t>
            </a:r>
            <a:r>
              <a:rPr lang="en-US" sz="2400" b="1" dirty="0" smtClean="0">
                <a:solidFill>
                  <a:srgbClr val="0000CC"/>
                </a:solidFill>
              </a:rPr>
              <a:t> service of </a:t>
            </a:r>
            <a:r>
              <a:rPr lang="en-US" sz="2400" b="1" dirty="0">
                <a:solidFill>
                  <a:srgbClr val="0000CC"/>
                </a:solidFill>
              </a:rPr>
              <a:t>the Odessa region can be </a:t>
            </a:r>
            <a:r>
              <a:rPr lang="en-US" sz="2400" b="1" dirty="0" smtClean="0">
                <a:solidFill>
                  <a:srgbClr val="0000CC"/>
                </a:solidFill>
              </a:rPr>
              <a:t>counted </a:t>
            </a:r>
            <a:r>
              <a:rPr lang="en-US" sz="2400" b="1" dirty="0">
                <a:solidFill>
                  <a:srgbClr val="0000CC"/>
                </a:solidFill>
              </a:rPr>
              <a:t>from the beginning of the last century. Even then, Odessa was a large seaport. The polyclinic for the treatment of skin and venereal diseases was opened in 1917 and it was the first independent </a:t>
            </a:r>
            <a:r>
              <a:rPr lang="en-US" sz="2400" b="1" dirty="0" smtClean="0">
                <a:solidFill>
                  <a:srgbClr val="0000CC"/>
                </a:solidFill>
              </a:rPr>
              <a:t>skin </a:t>
            </a:r>
            <a:r>
              <a:rPr lang="en-US" sz="2400" b="1" dirty="0">
                <a:solidFill>
                  <a:srgbClr val="0000CC"/>
                </a:solidFill>
              </a:rPr>
              <a:t>and venereal medical institution in the </a:t>
            </a:r>
            <a:r>
              <a:rPr lang="en-US" sz="2400" b="1" dirty="0" smtClean="0">
                <a:solidFill>
                  <a:srgbClr val="0000CC"/>
                </a:solidFill>
              </a:rPr>
              <a:t>country. </a:t>
            </a:r>
            <a:endParaRPr lang="en-US" sz="2400" b="1" dirty="0">
              <a:solidFill>
                <a:srgbClr val="0000CC"/>
              </a:solidFill>
            </a:endParaRPr>
          </a:p>
          <a:p>
            <a:r>
              <a:rPr lang="ru-RU" sz="2400" b="1" dirty="0" smtClean="0">
                <a:solidFill>
                  <a:srgbClr val="0000CC"/>
                </a:solidFill>
              </a:rPr>
              <a:t> </a:t>
            </a:r>
            <a:endParaRPr lang="ru-RU" sz="2400" b="1" dirty="0">
              <a:solidFill>
                <a:srgbClr val="0000CC"/>
              </a:solidFill>
            </a:endParaRPr>
          </a:p>
        </p:txBody>
      </p:sp>
      <p:pic>
        <p:nvPicPr>
          <p:cNvPr id="3" name="Рисунок 2"/>
          <p:cNvPicPr>
            <a:picLocks noChangeAspect="1"/>
          </p:cNvPicPr>
          <p:nvPr/>
        </p:nvPicPr>
        <p:blipFill>
          <a:blip r:embed="rId2"/>
          <a:stretch>
            <a:fillRect/>
          </a:stretch>
        </p:blipFill>
        <p:spPr>
          <a:xfrm>
            <a:off x="8486083" y="892098"/>
            <a:ext cx="3531673" cy="4299300"/>
          </a:xfrm>
          <a:prstGeom prst="rect">
            <a:avLst/>
          </a:prstGeom>
          <a:ln w="76200">
            <a:solidFill>
              <a:srgbClr val="0000CC"/>
            </a:solidFill>
          </a:ln>
        </p:spPr>
      </p:pic>
      <p:sp>
        <p:nvSpPr>
          <p:cNvPr id="4" name="Прямоугольник 3"/>
          <p:cNvSpPr/>
          <p:nvPr/>
        </p:nvSpPr>
        <p:spPr>
          <a:xfrm>
            <a:off x="8463776" y="5274531"/>
            <a:ext cx="3601844" cy="524107"/>
          </a:xfrm>
          <a:prstGeom prst="rect">
            <a:avLst/>
          </a:prstGeom>
          <a:solidFill>
            <a:srgbClr val="66CCFF"/>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0000CC"/>
                </a:solidFill>
              </a:rPr>
              <a:t>Egor</a:t>
            </a:r>
            <a:r>
              <a:rPr lang="en-US" sz="2400" b="1" dirty="0" smtClean="0">
                <a:solidFill>
                  <a:srgbClr val="0000CC"/>
                </a:solidFill>
              </a:rPr>
              <a:t> </a:t>
            </a:r>
            <a:r>
              <a:rPr lang="en-US" sz="2400" b="1" dirty="0" err="1">
                <a:solidFill>
                  <a:srgbClr val="0000CC"/>
                </a:solidFill>
              </a:rPr>
              <a:t>Glavche</a:t>
            </a:r>
            <a:endParaRPr lang="en-US" sz="2400" b="1" dirty="0">
              <a:solidFill>
                <a:srgbClr val="0000CC"/>
              </a:solidFill>
            </a:endParaRPr>
          </a:p>
        </p:txBody>
      </p:sp>
      <p:sp>
        <p:nvSpPr>
          <p:cNvPr id="5" name="Прямоугольник 4"/>
          <p:cNvSpPr/>
          <p:nvPr/>
        </p:nvSpPr>
        <p:spPr>
          <a:xfrm>
            <a:off x="156119" y="3579541"/>
            <a:ext cx="8173843" cy="175074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r>
              <a:rPr lang="en-US" sz="2400" b="1" dirty="0">
                <a:solidFill>
                  <a:srgbClr val="0000CC"/>
                </a:solidFill>
              </a:rPr>
              <a:t>The clinic was headed by </a:t>
            </a:r>
            <a:r>
              <a:rPr lang="en-US" sz="2400" b="1" dirty="0" err="1">
                <a:solidFill>
                  <a:srgbClr val="0000CC"/>
                </a:solidFill>
              </a:rPr>
              <a:t>Egor</a:t>
            </a:r>
            <a:r>
              <a:rPr lang="en-US" sz="2400" b="1" dirty="0">
                <a:solidFill>
                  <a:srgbClr val="0000CC"/>
                </a:solidFill>
              </a:rPr>
              <a:t> </a:t>
            </a:r>
            <a:r>
              <a:rPr lang="en-US" sz="2400" b="1" dirty="0" err="1">
                <a:solidFill>
                  <a:srgbClr val="0000CC"/>
                </a:solidFill>
              </a:rPr>
              <a:t>Glavche</a:t>
            </a:r>
            <a:r>
              <a:rPr lang="en-US" sz="2400" b="1" dirty="0">
                <a:solidFill>
                  <a:srgbClr val="0000CC"/>
                </a:solidFill>
              </a:rPr>
              <a:t>. He opened a pathological and serological laboratory on his own money. In 1922, the polyclinic was reorganized into the State </a:t>
            </a:r>
            <a:r>
              <a:rPr lang="en-US" sz="2400" b="1" dirty="0" err="1" smtClean="0">
                <a:solidFill>
                  <a:srgbClr val="0000CC"/>
                </a:solidFill>
              </a:rPr>
              <a:t>Dermatovenerological</a:t>
            </a:r>
            <a:r>
              <a:rPr lang="en-US" sz="2400" b="1" dirty="0" smtClean="0">
                <a:solidFill>
                  <a:srgbClr val="0000CC"/>
                </a:solidFill>
              </a:rPr>
              <a:t> </a:t>
            </a:r>
            <a:r>
              <a:rPr lang="en-US" sz="2400" b="1" dirty="0">
                <a:solidFill>
                  <a:srgbClr val="0000CC"/>
                </a:solidFill>
              </a:rPr>
              <a:t>Institute, which was named after E.S. </a:t>
            </a:r>
            <a:r>
              <a:rPr lang="en-US" sz="2400" b="1" dirty="0" err="1">
                <a:solidFill>
                  <a:srgbClr val="0000CC"/>
                </a:solidFill>
              </a:rPr>
              <a:t>Glavche</a:t>
            </a:r>
            <a:r>
              <a:rPr lang="en-US" sz="2400" b="1" dirty="0">
                <a:solidFill>
                  <a:srgbClr val="0000CC"/>
                </a:solidFill>
              </a:rPr>
              <a:t>.</a:t>
            </a:r>
          </a:p>
        </p:txBody>
      </p:sp>
      <p:sp>
        <p:nvSpPr>
          <p:cNvPr id="6" name="Прямоугольник 5"/>
          <p:cNvSpPr/>
          <p:nvPr/>
        </p:nvSpPr>
        <p:spPr>
          <a:xfrm>
            <a:off x="1873408" y="390294"/>
            <a:ext cx="6958361" cy="479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FF0066"/>
                </a:solidFill>
              </a:rPr>
              <a:t>Odessa Dermatological School</a:t>
            </a:r>
          </a:p>
        </p:txBody>
      </p:sp>
    </p:spTree>
    <p:extLst>
      <p:ext uri="{BB962C8B-B14F-4D97-AF65-F5344CB8AC3E}">
        <p14:creationId xmlns:p14="http://schemas.microsoft.com/office/powerpoint/2010/main" val="5354224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211" y="2386361"/>
            <a:ext cx="7014116" cy="202952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He studies the clinical and epidemiological features of chronic dermatoses and sexually transmitted infections, conducts epidemiological </a:t>
            </a:r>
            <a:r>
              <a:rPr lang="en-US" sz="2400" b="1" dirty="0" smtClean="0">
                <a:solidFill>
                  <a:srgbClr val="0000CC"/>
                </a:solidFill>
              </a:rPr>
              <a:t>surveillance </a:t>
            </a:r>
            <a:r>
              <a:rPr lang="en-US" sz="2400" b="1" dirty="0">
                <a:solidFill>
                  <a:srgbClr val="0000CC"/>
                </a:solidFill>
              </a:rPr>
              <a:t>of HIV infection among patients with sexually transmitted diseases.</a:t>
            </a:r>
            <a:endParaRPr lang="ru-RU" sz="2400" b="1" dirty="0">
              <a:solidFill>
                <a:srgbClr val="0000CC"/>
              </a:solidFill>
            </a:endParaRPr>
          </a:p>
        </p:txBody>
      </p:sp>
      <p:sp>
        <p:nvSpPr>
          <p:cNvPr id="4" name="Прямоугольник 3"/>
          <p:cNvSpPr/>
          <p:nvPr/>
        </p:nvSpPr>
        <p:spPr>
          <a:xfrm>
            <a:off x="179938" y="557561"/>
            <a:ext cx="11227759" cy="15946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From September 2003 to the present, the head of the Department of Dermatology and Venereology of the National Medical University is Professor </a:t>
            </a:r>
            <a:r>
              <a:rPr lang="en-US" sz="3600" b="1" dirty="0" smtClean="0">
                <a:solidFill>
                  <a:srgbClr val="FF0066"/>
                </a:solidFill>
              </a:rPr>
              <a:t>Mikhail </a:t>
            </a:r>
            <a:r>
              <a:rPr lang="en-US" sz="3600" b="1" dirty="0" err="1">
                <a:solidFill>
                  <a:srgbClr val="FF0066"/>
                </a:solidFill>
              </a:rPr>
              <a:t>Nikolaevich</a:t>
            </a:r>
            <a:r>
              <a:rPr lang="en-US" sz="3600" b="1" dirty="0">
                <a:solidFill>
                  <a:srgbClr val="FF0066"/>
                </a:solidFill>
              </a:rPr>
              <a:t> </a:t>
            </a:r>
            <a:r>
              <a:rPr lang="en-US" sz="3600" b="1" dirty="0" err="1" smtClean="0">
                <a:solidFill>
                  <a:srgbClr val="FF0066"/>
                </a:solidFill>
              </a:rPr>
              <a:t>Lebedyuk</a:t>
            </a:r>
            <a:endParaRPr lang="en-US" sz="3600" b="1" dirty="0">
              <a:solidFill>
                <a:srgbClr val="FF0066"/>
              </a:solidFill>
            </a:endParaRPr>
          </a:p>
        </p:txBody>
      </p:sp>
      <p:sp>
        <p:nvSpPr>
          <p:cNvPr id="5" name="Прямоугольник 4"/>
          <p:cNvSpPr/>
          <p:nvPr/>
        </p:nvSpPr>
        <p:spPr>
          <a:xfrm>
            <a:off x="33454" y="4616605"/>
            <a:ext cx="7237142" cy="18014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0000CC"/>
                </a:solidFill>
              </a:rPr>
              <a:t>He </a:t>
            </a:r>
            <a:r>
              <a:rPr lang="en-US" sz="2400" b="1" dirty="0">
                <a:solidFill>
                  <a:srgbClr val="0000CC"/>
                </a:solidFill>
              </a:rPr>
              <a:t>is the author of more than 200 scientific works, of which 3 textbooks "Skin and Venereal Diseases", "</a:t>
            </a:r>
            <a:r>
              <a:rPr lang="en-US" sz="2400" b="1" dirty="0" err="1" smtClean="0">
                <a:solidFill>
                  <a:srgbClr val="0000CC"/>
                </a:solidFill>
              </a:rPr>
              <a:t>Dermatovenereology</a:t>
            </a:r>
            <a:r>
              <a:rPr lang="en-US" sz="2400" b="1" dirty="0">
                <a:solidFill>
                  <a:srgbClr val="0000CC"/>
                </a:solidFill>
              </a:rPr>
              <a:t>", "</a:t>
            </a:r>
            <a:r>
              <a:rPr lang="en-US" sz="2400" b="1" dirty="0" smtClean="0">
                <a:solidFill>
                  <a:srgbClr val="0000CC"/>
                </a:solidFill>
              </a:rPr>
              <a:t>Voluntary counseling and </a:t>
            </a:r>
            <a:r>
              <a:rPr lang="en-US" sz="2400" b="1" dirty="0">
                <a:solidFill>
                  <a:srgbClr val="0000CC"/>
                </a:solidFill>
              </a:rPr>
              <a:t>testing for HIV.“ </a:t>
            </a:r>
            <a:r>
              <a:rPr lang="en-US" sz="2400" b="1" dirty="0" smtClean="0">
                <a:solidFill>
                  <a:srgbClr val="0000CC"/>
                </a:solidFill>
              </a:rPr>
              <a:t>Registered 17 </a:t>
            </a:r>
            <a:r>
              <a:rPr lang="en-US" sz="2400" b="1" dirty="0">
                <a:solidFill>
                  <a:srgbClr val="0000CC"/>
                </a:solidFill>
              </a:rPr>
              <a:t>patents and copyright certificates.</a:t>
            </a:r>
          </a:p>
        </p:txBody>
      </p:sp>
      <p:pic>
        <p:nvPicPr>
          <p:cNvPr id="6" name="Рисунок 5"/>
          <p:cNvPicPr>
            <a:picLocks noChangeAspect="1"/>
          </p:cNvPicPr>
          <p:nvPr/>
        </p:nvPicPr>
        <p:blipFill rotWithShape="1">
          <a:blip r:embed="rId2"/>
          <a:srcRect l="3719" t="4897" r="3078" b="2449"/>
          <a:stretch/>
        </p:blipFill>
        <p:spPr>
          <a:xfrm>
            <a:off x="7294928" y="2074127"/>
            <a:ext cx="4405745" cy="4419435"/>
          </a:xfrm>
          <a:prstGeom prst="rect">
            <a:avLst/>
          </a:prstGeom>
          <a:ln w="76200">
            <a:solidFill>
              <a:srgbClr val="0000CC"/>
            </a:solidFill>
          </a:ln>
        </p:spPr>
      </p:pic>
      <p:sp>
        <p:nvSpPr>
          <p:cNvPr id="7" name="Прямоугольник 6"/>
          <p:cNvSpPr/>
          <p:nvPr/>
        </p:nvSpPr>
        <p:spPr>
          <a:xfrm>
            <a:off x="334537" y="111512"/>
            <a:ext cx="11229278" cy="35683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00CC"/>
                </a:solidFill>
              </a:rPr>
              <a:t>Representatives of the Odessa dermatological school:</a:t>
            </a:r>
          </a:p>
        </p:txBody>
      </p:sp>
    </p:spTree>
    <p:extLst>
      <p:ext uri="{BB962C8B-B14F-4D97-AF65-F5344CB8AC3E}">
        <p14:creationId xmlns:p14="http://schemas.microsoft.com/office/powerpoint/2010/main" val="27557674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3395548"/>
            <a:ext cx="3412273" cy="24588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Etiological </a:t>
            </a:r>
            <a:r>
              <a:rPr lang="en-US" sz="3200" b="1" dirty="0">
                <a:solidFill>
                  <a:srgbClr val="FF0066"/>
                </a:solidFill>
              </a:rPr>
              <a:t>treatment (to eliminate the cause of the disease</a:t>
            </a:r>
            <a:r>
              <a:rPr lang="en-US" sz="3200" b="1" dirty="0" smtClean="0">
                <a:solidFill>
                  <a:srgbClr val="FF0066"/>
                </a:solidFill>
              </a:rPr>
              <a:t>).</a:t>
            </a:r>
            <a:endParaRPr lang="en-US" sz="3200" b="1" dirty="0">
              <a:solidFill>
                <a:srgbClr val="FF0066"/>
              </a:solidFill>
            </a:endParaRPr>
          </a:p>
        </p:txBody>
      </p:sp>
      <p:sp>
        <p:nvSpPr>
          <p:cNvPr id="4" name="Прямоугольник 3"/>
          <p:cNvSpPr/>
          <p:nvPr/>
        </p:nvSpPr>
        <p:spPr>
          <a:xfrm>
            <a:off x="4213641" y="3983523"/>
            <a:ext cx="3759481" cy="14131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err="1" smtClean="0">
                <a:solidFill>
                  <a:srgbClr val="0000CC"/>
                </a:solidFill>
              </a:rPr>
              <a:t>Pathogenetic</a:t>
            </a:r>
            <a:r>
              <a:rPr lang="en-US" sz="3200" b="1" dirty="0" smtClean="0">
                <a:solidFill>
                  <a:srgbClr val="0000CC"/>
                </a:solidFill>
              </a:rPr>
              <a:t> </a:t>
            </a:r>
            <a:r>
              <a:rPr lang="en-US" sz="3200" b="1" dirty="0">
                <a:solidFill>
                  <a:srgbClr val="FF0066"/>
                </a:solidFill>
              </a:rPr>
              <a:t>treatment (to correct certain aspects of the pathological process</a:t>
            </a:r>
            <a:r>
              <a:rPr lang="en-US" sz="3200" b="1" dirty="0" smtClean="0">
                <a:solidFill>
                  <a:srgbClr val="FF0066"/>
                </a:solidFill>
              </a:rPr>
              <a:t>).</a:t>
            </a:r>
            <a:endParaRPr lang="en-US" sz="3200" b="1" dirty="0">
              <a:solidFill>
                <a:srgbClr val="FF0066"/>
              </a:solidFill>
            </a:endParaRPr>
          </a:p>
        </p:txBody>
      </p:sp>
      <p:sp>
        <p:nvSpPr>
          <p:cNvPr id="5" name="Прямоугольник 4"/>
          <p:cNvSpPr/>
          <p:nvPr/>
        </p:nvSpPr>
        <p:spPr>
          <a:xfrm>
            <a:off x="8586439" y="4445790"/>
            <a:ext cx="3884341" cy="13639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Symptomatic </a:t>
            </a:r>
            <a:r>
              <a:rPr lang="en-US" sz="3200" b="1" dirty="0">
                <a:solidFill>
                  <a:srgbClr val="FF0066"/>
                </a:solidFill>
              </a:rPr>
              <a:t>treatment (to eliminate individual symptoms of the disease if its </a:t>
            </a:r>
            <a:r>
              <a:rPr lang="en-US" sz="3200" b="1" dirty="0" err="1">
                <a:solidFill>
                  <a:srgbClr val="FF0066"/>
                </a:solidFill>
              </a:rPr>
              <a:t>etiopathogenesis</a:t>
            </a:r>
            <a:r>
              <a:rPr lang="en-US" sz="3200" b="1" dirty="0">
                <a:solidFill>
                  <a:srgbClr val="FF0066"/>
                </a:solidFill>
              </a:rPr>
              <a:t> is unclear</a:t>
            </a:r>
            <a:r>
              <a:rPr lang="en-US" sz="3200" b="1" dirty="0" smtClean="0">
                <a:solidFill>
                  <a:srgbClr val="FF0066"/>
                </a:solidFill>
              </a:rPr>
              <a:t>).</a:t>
            </a:r>
            <a:endParaRPr lang="en-US" sz="3200" b="1" dirty="0">
              <a:solidFill>
                <a:srgbClr val="FF0066"/>
              </a:solidFill>
            </a:endParaRPr>
          </a:p>
        </p:txBody>
      </p:sp>
      <p:sp>
        <p:nvSpPr>
          <p:cNvPr id="6" name="Прямоугольник 5"/>
          <p:cNvSpPr/>
          <p:nvPr/>
        </p:nvSpPr>
        <p:spPr>
          <a:xfrm>
            <a:off x="234178" y="390293"/>
            <a:ext cx="11641873" cy="17061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FF0066"/>
                </a:solidFill>
              </a:rPr>
              <a:t>Treatment of patients with one or another dermatosis can be conditionally divided:</a:t>
            </a:r>
          </a:p>
        </p:txBody>
      </p:sp>
      <p:sp>
        <p:nvSpPr>
          <p:cNvPr id="7" name="Прямоугольник 6"/>
          <p:cNvSpPr/>
          <p:nvPr/>
        </p:nvSpPr>
        <p:spPr>
          <a:xfrm>
            <a:off x="334536" y="2442117"/>
            <a:ext cx="11697630" cy="45719"/>
          </a:xfrm>
          <a:prstGeom prst="rect">
            <a:avLst/>
          </a:prstGeom>
          <a:solidFill>
            <a:srgbClr val="00FF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p:nvPicPr>
        <p:blipFill>
          <a:blip r:embed="rId2"/>
          <a:stretch>
            <a:fillRect/>
          </a:stretch>
        </p:blipFill>
        <p:spPr>
          <a:xfrm>
            <a:off x="5771996" y="2479718"/>
            <a:ext cx="536494" cy="1044067"/>
          </a:xfrm>
          <a:prstGeom prst="rect">
            <a:avLst/>
          </a:prstGeom>
        </p:spPr>
      </p:pic>
      <p:pic>
        <p:nvPicPr>
          <p:cNvPr id="10" name="Рисунок 9"/>
          <p:cNvPicPr>
            <a:picLocks noChangeAspect="1"/>
          </p:cNvPicPr>
          <p:nvPr/>
        </p:nvPicPr>
        <p:blipFill>
          <a:blip r:embed="rId2"/>
          <a:stretch>
            <a:fillRect/>
          </a:stretch>
        </p:blipFill>
        <p:spPr>
          <a:xfrm>
            <a:off x="11655506" y="2476001"/>
            <a:ext cx="536494" cy="1014331"/>
          </a:xfrm>
          <a:prstGeom prst="rect">
            <a:avLst/>
          </a:prstGeom>
        </p:spPr>
      </p:pic>
      <p:pic>
        <p:nvPicPr>
          <p:cNvPr id="11" name="Рисунок 10"/>
          <p:cNvPicPr>
            <a:picLocks noChangeAspect="1"/>
          </p:cNvPicPr>
          <p:nvPr/>
        </p:nvPicPr>
        <p:blipFill>
          <a:blip r:embed="rId2"/>
          <a:stretch>
            <a:fillRect/>
          </a:stretch>
        </p:blipFill>
        <p:spPr>
          <a:xfrm>
            <a:off x="181518" y="2453698"/>
            <a:ext cx="536494" cy="1044067"/>
          </a:xfrm>
          <a:prstGeom prst="rect">
            <a:avLst/>
          </a:prstGeom>
        </p:spPr>
      </p:pic>
    </p:spTree>
    <p:extLst>
      <p:ext uri="{BB962C8B-B14F-4D97-AF65-F5344CB8AC3E}">
        <p14:creationId xmlns:p14="http://schemas.microsoft.com/office/powerpoint/2010/main" val="3326388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лако 7"/>
          <p:cNvSpPr/>
          <p:nvPr/>
        </p:nvSpPr>
        <p:spPr>
          <a:xfrm>
            <a:off x="0" y="1784196"/>
            <a:ext cx="4728117" cy="2587083"/>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a:solidFill>
                  <a:srgbClr val="0000CC"/>
                </a:solidFill>
              </a:rPr>
              <a:t>General therapy</a:t>
            </a:r>
          </a:p>
        </p:txBody>
      </p:sp>
      <p:sp>
        <p:nvSpPr>
          <p:cNvPr id="10" name="Облако 9"/>
          <p:cNvSpPr/>
          <p:nvPr/>
        </p:nvSpPr>
        <p:spPr>
          <a:xfrm>
            <a:off x="7683195" y="1594629"/>
            <a:ext cx="4326673" cy="2520175"/>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a:solidFill>
                  <a:srgbClr val="0000CC"/>
                </a:solidFill>
              </a:rPr>
              <a:t>External therapy</a:t>
            </a:r>
          </a:p>
        </p:txBody>
      </p:sp>
      <p:sp>
        <p:nvSpPr>
          <p:cNvPr id="16" name="Облако 15"/>
          <p:cNvSpPr/>
          <p:nvPr/>
        </p:nvSpPr>
        <p:spPr>
          <a:xfrm>
            <a:off x="1550019" y="0"/>
            <a:ext cx="8697951" cy="2497873"/>
          </a:xfrm>
          <a:prstGeom prst="cloud">
            <a:avLst/>
          </a:prstGeom>
          <a:solidFill>
            <a:srgbClr val="66CCFF"/>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000" b="1" dirty="0">
                <a:solidFill>
                  <a:srgbClr val="0000CC"/>
                </a:solidFill>
              </a:rPr>
              <a:t>Complex treatment of a patient with dermatosis includes</a:t>
            </a:r>
          </a:p>
        </p:txBody>
      </p:sp>
      <p:pic>
        <p:nvPicPr>
          <p:cNvPr id="1026" name="Picture 2" descr="https://www.heartfailurematters.org/wp-content/uploads/2021/02/General-physici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264" y="4025591"/>
            <a:ext cx="5018049" cy="2732048"/>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1971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68713"/>
            <a:ext cx="4672361" cy="7025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Sedatives</a:t>
            </a:r>
            <a:r>
              <a:rPr lang="ru-RU" sz="2800" b="1" dirty="0" smtClean="0">
                <a:solidFill>
                  <a:srgbClr val="0000CC"/>
                </a:solidFill>
              </a:rPr>
              <a:t>,</a:t>
            </a:r>
            <a:r>
              <a:rPr lang="en-US" sz="2800" b="1" dirty="0" smtClean="0">
                <a:solidFill>
                  <a:srgbClr val="0000CC"/>
                </a:solidFill>
              </a:rPr>
              <a:t> </a:t>
            </a:r>
            <a:r>
              <a:rPr lang="en-US" sz="2800" b="1" dirty="0">
                <a:solidFill>
                  <a:srgbClr val="0000CC"/>
                </a:solidFill>
              </a:rPr>
              <a:t>psychotropic </a:t>
            </a:r>
            <a:r>
              <a:rPr lang="en-US" sz="2800" b="1" dirty="0" smtClean="0">
                <a:solidFill>
                  <a:srgbClr val="0000CC"/>
                </a:solidFill>
              </a:rPr>
              <a:t>drugs </a:t>
            </a:r>
            <a:endParaRPr lang="en-US" sz="2800" b="1" dirty="0">
              <a:solidFill>
                <a:srgbClr val="0000CC"/>
              </a:solidFill>
              <a:latin typeface="Calibri" panose="020F0502020204030204"/>
            </a:endParaRPr>
          </a:p>
        </p:txBody>
      </p:sp>
      <p:sp>
        <p:nvSpPr>
          <p:cNvPr id="3" name="Прямоугольник 2"/>
          <p:cNvSpPr/>
          <p:nvPr/>
        </p:nvSpPr>
        <p:spPr>
          <a:xfrm>
            <a:off x="0" y="1516565"/>
            <a:ext cx="5330283" cy="85864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Hyposensitizing </a:t>
            </a:r>
            <a:r>
              <a:rPr lang="en-US" sz="2800" b="1" dirty="0">
                <a:solidFill>
                  <a:srgbClr val="0000CC"/>
                </a:solidFill>
              </a:rPr>
              <a:t>agents</a:t>
            </a:r>
            <a:endParaRPr lang="en-US" sz="2800" b="1" dirty="0">
              <a:solidFill>
                <a:srgbClr val="0000CC"/>
              </a:solidFill>
              <a:latin typeface="Calibri" panose="020F0502020204030204"/>
            </a:endParaRPr>
          </a:p>
        </p:txBody>
      </p:sp>
      <p:sp>
        <p:nvSpPr>
          <p:cNvPr id="4" name="Прямоугольник 3"/>
          <p:cNvSpPr/>
          <p:nvPr/>
        </p:nvSpPr>
        <p:spPr>
          <a:xfrm>
            <a:off x="0" y="2564780"/>
            <a:ext cx="5653668" cy="76943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Antihistamines</a:t>
            </a:r>
            <a:endParaRPr lang="en-US" sz="2800" b="1" dirty="0">
              <a:solidFill>
                <a:srgbClr val="0000CC"/>
              </a:solidFill>
              <a:latin typeface="Calibri" panose="020F0502020204030204"/>
            </a:endParaRPr>
          </a:p>
        </p:txBody>
      </p:sp>
      <p:sp>
        <p:nvSpPr>
          <p:cNvPr id="15" name="Прямоугольник 14"/>
          <p:cNvSpPr/>
          <p:nvPr/>
        </p:nvSpPr>
        <p:spPr>
          <a:xfrm>
            <a:off x="0" y="3512634"/>
            <a:ext cx="3256156" cy="6802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Anti-inflammatories </a:t>
            </a:r>
            <a:endParaRPr lang="ru-RU" sz="2800" b="1" dirty="0">
              <a:solidFill>
                <a:srgbClr val="0000CC"/>
              </a:solidFill>
              <a:latin typeface="Calibri" panose="020F0502020204030204"/>
            </a:endParaRPr>
          </a:p>
        </p:txBody>
      </p:sp>
      <p:sp>
        <p:nvSpPr>
          <p:cNvPr id="16" name="Прямоугольник 15"/>
          <p:cNvSpPr/>
          <p:nvPr/>
        </p:nvSpPr>
        <p:spPr>
          <a:xfrm>
            <a:off x="78059" y="4572000"/>
            <a:ext cx="1895707"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Antibiotics</a:t>
            </a:r>
            <a:endParaRPr lang="ru-RU" sz="2800" b="1" dirty="0">
              <a:solidFill>
                <a:srgbClr val="0000CC"/>
              </a:solidFill>
              <a:latin typeface="Calibri" panose="020F0502020204030204"/>
            </a:endParaRPr>
          </a:p>
        </p:txBody>
      </p:sp>
      <p:sp>
        <p:nvSpPr>
          <p:cNvPr id="17" name="Прямоугольник 16"/>
          <p:cNvSpPr/>
          <p:nvPr/>
        </p:nvSpPr>
        <p:spPr>
          <a:xfrm>
            <a:off x="7869049" y="512956"/>
            <a:ext cx="3438288"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defRPr/>
            </a:pPr>
            <a:endParaRPr lang="ru-RU" sz="2800" b="1" dirty="0">
              <a:solidFill>
                <a:srgbClr val="0000CC"/>
              </a:solidFill>
              <a:latin typeface="Calibri" panose="020F0502020204030204"/>
            </a:endParaRPr>
          </a:p>
          <a:p>
            <a:pPr lvl="0"/>
            <a:r>
              <a:rPr lang="en-US" sz="2800" b="1" dirty="0" smtClean="0">
                <a:solidFill>
                  <a:srgbClr val="0000CC"/>
                </a:solidFill>
              </a:rPr>
              <a:t>Antifungal </a:t>
            </a:r>
            <a:r>
              <a:rPr lang="en-US" sz="2800" b="1" dirty="0">
                <a:solidFill>
                  <a:srgbClr val="0000CC"/>
                </a:solidFill>
              </a:rPr>
              <a:t>antibiotics</a:t>
            </a:r>
            <a:endParaRPr lang="en-US" sz="2800" b="1" dirty="0">
              <a:solidFill>
                <a:srgbClr val="0000CC"/>
              </a:solidFill>
              <a:latin typeface="Calibri" panose="020F0502020204030204"/>
            </a:endParaRPr>
          </a:p>
          <a:p>
            <a:pPr algn="ctr">
              <a:defRPr/>
            </a:pPr>
            <a:endParaRPr lang="ru-RU" sz="2800" b="1" dirty="0">
              <a:solidFill>
                <a:srgbClr val="0000CC"/>
              </a:solidFill>
              <a:latin typeface="Calibri" panose="020F0502020204030204"/>
            </a:endParaRPr>
          </a:p>
        </p:txBody>
      </p:sp>
      <p:sp>
        <p:nvSpPr>
          <p:cNvPr id="18" name="Прямоугольник 17"/>
          <p:cNvSpPr/>
          <p:nvPr/>
        </p:nvSpPr>
        <p:spPr>
          <a:xfrm>
            <a:off x="7898781" y="1460810"/>
            <a:ext cx="3051716" cy="6913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smtClean="0">
                <a:solidFill>
                  <a:srgbClr val="0000CC"/>
                </a:solidFill>
              </a:rPr>
              <a:t>Antiviral </a:t>
            </a:r>
            <a:r>
              <a:rPr lang="en-US" sz="2800" b="1" dirty="0">
                <a:solidFill>
                  <a:srgbClr val="0000CC"/>
                </a:solidFill>
              </a:rPr>
              <a:t>agents</a:t>
            </a:r>
            <a:endParaRPr lang="ru-RU" sz="2800" b="1" dirty="0">
              <a:solidFill>
                <a:srgbClr val="0000CC"/>
              </a:solidFill>
              <a:latin typeface="Calibri" panose="020F0502020204030204"/>
            </a:endParaRPr>
          </a:p>
        </p:txBody>
      </p:sp>
      <p:sp>
        <p:nvSpPr>
          <p:cNvPr id="19" name="Прямоугольник 18"/>
          <p:cNvSpPr/>
          <p:nvPr/>
        </p:nvSpPr>
        <p:spPr>
          <a:xfrm>
            <a:off x="7928517" y="2520180"/>
            <a:ext cx="3256156" cy="7471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err="1" smtClean="0">
                <a:solidFill>
                  <a:srgbClr val="0000CC"/>
                </a:solidFill>
              </a:rPr>
              <a:t>Immunotropic</a:t>
            </a:r>
            <a:r>
              <a:rPr lang="en-US" sz="2800" b="1" dirty="0" smtClean="0">
                <a:solidFill>
                  <a:srgbClr val="0000CC"/>
                </a:solidFill>
              </a:rPr>
              <a:t> </a:t>
            </a:r>
            <a:r>
              <a:rPr lang="en-US" sz="2800" b="1" dirty="0">
                <a:solidFill>
                  <a:srgbClr val="0000CC"/>
                </a:solidFill>
              </a:rPr>
              <a:t>drugs</a:t>
            </a:r>
            <a:endParaRPr lang="ru-RU" sz="2800" b="1" dirty="0">
              <a:solidFill>
                <a:srgbClr val="0000CC"/>
              </a:solidFill>
              <a:latin typeface="Calibri" panose="020F0502020204030204"/>
            </a:endParaRPr>
          </a:p>
        </p:txBody>
      </p:sp>
      <p:sp>
        <p:nvSpPr>
          <p:cNvPr id="20" name="Прямоугольник 19"/>
          <p:cNvSpPr/>
          <p:nvPr/>
        </p:nvSpPr>
        <p:spPr>
          <a:xfrm>
            <a:off x="7950819" y="3728566"/>
            <a:ext cx="4151971" cy="49774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00CC"/>
                </a:solidFill>
              </a:rPr>
              <a:t>Chemotherapeutic agents</a:t>
            </a:r>
            <a:endParaRPr lang="ru-RU" sz="2800" dirty="0">
              <a:solidFill>
                <a:srgbClr val="0000CC"/>
              </a:solidFill>
              <a:latin typeface="Calibri" panose="020F0502020204030204"/>
            </a:endParaRPr>
          </a:p>
        </p:txBody>
      </p:sp>
      <p:sp>
        <p:nvSpPr>
          <p:cNvPr id="21" name="Прямоугольник 20"/>
          <p:cNvSpPr/>
          <p:nvPr/>
        </p:nvSpPr>
        <p:spPr>
          <a:xfrm>
            <a:off x="7950823" y="4650059"/>
            <a:ext cx="2999675" cy="66907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2800" b="1" dirty="0">
                <a:solidFill>
                  <a:srgbClr val="0000CC"/>
                </a:solidFill>
              </a:rPr>
              <a:t>Metabolic therapy</a:t>
            </a:r>
            <a:endParaRPr lang="ru-RU" sz="2800" b="1" dirty="0">
              <a:solidFill>
                <a:srgbClr val="0000CC"/>
              </a:solidFill>
              <a:latin typeface="Calibri" panose="020F0502020204030204"/>
            </a:endParaRPr>
          </a:p>
        </p:txBody>
      </p:sp>
      <p:sp>
        <p:nvSpPr>
          <p:cNvPr id="22" name="Прямоугольник 21"/>
          <p:cNvSpPr/>
          <p:nvPr/>
        </p:nvSpPr>
        <p:spPr>
          <a:xfrm>
            <a:off x="4839634" y="6222385"/>
            <a:ext cx="3780259" cy="4125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ru-RU" sz="2800" b="1" dirty="0">
                <a:solidFill>
                  <a:srgbClr val="0000CC"/>
                </a:solidFill>
                <a:latin typeface="Calibri" panose="020F0502020204030204"/>
              </a:rPr>
              <a:t>  </a:t>
            </a:r>
          </a:p>
          <a:p>
            <a:pPr lvl="0"/>
            <a:r>
              <a:rPr lang="en-US" sz="2800" b="1" dirty="0">
                <a:solidFill>
                  <a:srgbClr val="0000CC"/>
                </a:solidFill>
              </a:rPr>
              <a:t>Detoxification </a:t>
            </a:r>
            <a:r>
              <a:rPr lang="en-US" sz="2800" b="1" dirty="0" smtClean="0">
                <a:solidFill>
                  <a:srgbClr val="0000CC"/>
                </a:solidFill>
              </a:rPr>
              <a:t>methods</a:t>
            </a:r>
            <a:endParaRPr lang="en-US" sz="2800" b="1" dirty="0">
              <a:solidFill>
                <a:srgbClr val="0000CC"/>
              </a:solidFill>
              <a:latin typeface="Calibri" panose="020F0502020204030204"/>
            </a:endParaRPr>
          </a:p>
          <a:p>
            <a:pPr>
              <a:defRPr/>
            </a:pPr>
            <a:endParaRPr lang="ru-RU" sz="2800" b="1" dirty="0">
              <a:solidFill>
                <a:srgbClr val="0000CC"/>
              </a:solidFill>
              <a:latin typeface="Calibri" panose="020F0502020204030204"/>
            </a:endParaRPr>
          </a:p>
        </p:txBody>
      </p:sp>
      <p:sp>
        <p:nvSpPr>
          <p:cNvPr id="23" name="Прямоугольник 22"/>
          <p:cNvSpPr/>
          <p:nvPr/>
        </p:nvSpPr>
        <p:spPr>
          <a:xfrm>
            <a:off x="3367668" y="122668"/>
            <a:ext cx="5252224" cy="5352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4400" b="1" dirty="0">
                <a:solidFill>
                  <a:srgbClr val="0000CC"/>
                </a:solidFill>
              </a:rPr>
              <a:t>General therapy</a:t>
            </a:r>
          </a:p>
        </p:txBody>
      </p:sp>
      <p:sp>
        <p:nvSpPr>
          <p:cNvPr id="24" name="Стрелка вниз 23"/>
          <p:cNvSpPr/>
          <p:nvPr/>
        </p:nvSpPr>
        <p:spPr>
          <a:xfrm>
            <a:off x="6032812" y="847491"/>
            <a:ext cx="289933" cy="5419494"/>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6" name="Двойная стрелка влево/вправо 35"/>
          <p:cNvSpPr/>
          <p:nvPr/>
        </p:nvSpPr>
        <p:spPr>
          <a:xfrm>
            <a:off x="5497551" y="71368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5" name="Двойная стрелка влево/вправо 24"/>
          <p:cNvSpPr/>
          <p:nvPr/>
        </p:nvSpPr>
        <p:spPr>
          <a:xfrm>
            <a:off x="5516137" y="169127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6" name="Двойная стрелка влево/вправо 25"/>
          <p:cNvSpPr/>
          <p:nvPr/>
        </p:nvSpPr>
        <p:spPr>
          <a:xfrm>
            <a:off x="5527288" y="2683730"/>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7" name="Двойная стрелка влево/вправо 26"/>
          <p:cNvSpPr/>
          <p:nvPr/>
        </p:nvSpPr>
        <p:spPr>
          <a:xfrm>
            <a:off x="5538439" y="3698492"/>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28" name="Двойная стрелка влево/вправо 27"/>
          <p:cNvSpPr/>
          <p:nvPr/>
        </p:nvSpPr>
        <p:spPr>
          <a:xfrm>
            <a:off x="5482684" y="4724403"/>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Tree>
    <p:extLst>
      <p:ext uri="{BB962C8B-B14F-4D97-AF65-F5344CB8AC3E}">
        <p14:creationId xmlns:p14="http://schemas.microsoft.com/office/powerpoint/2010/main" val="238716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3590695" y="124186"/>
            <a:ext cx="4728119" cy="1682315"/>
          </a:xfrm>
          <a:prstGeom prst="ellipse">
            <a:avLst/>
          </a:prstGeom>
          <a:noFill/>
          <a:ln w="76200">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rgbClr val="0000CC"/>
                </a:solidFill>
              </a:rPr>
              <a:t>External treatment</a:t>
            </a:r>
            <a:endParaRPr lang="en-US" sz="4400" b="1" dirty="0">
              <a:solidFill>
                <a:srgbClr val="0000CC"/>
              </a:solidFill>
            </a:endParaRPr>
          </a:p>
        </p:txBody>
      </p:sp>
      <p:sp>
        <p:nvSpPr>
          <p:cNvPr id="4" name="Прямоугольник 3"/>
          <p:cNvSpPr/>
          <p:nvPr/>
        </p:nvSpPr>
        <p:spPr>
          <a:xfrm>
            <a:off x="591014" y="2297156"/>
            <a:ext cx="11418849" cy="360184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When prescribing external therapy, many factors must be taken into account:</a:t>
            </a:r>
          </a:p>
          <a:p>
            <a:pPr marL="457200" indent="-457200">
              <a:buFont typeface="Wingdings" panose="05000000000000000000" pitchFamily="2" charset="2"/>
              <a:buChar char="v"/>
            </a:pPr>
            <a:r>
              <a:rPr lang="en-US" sz="2800" b="1" dirty="0">
                <a:solidFill>
                  <a:srgbClr val="0000CC"/>
                </a:solidFill>
              </a:rPr>
              <a:t>the nature of dermatosis (acute, subacute, chronic),</a:t>
            </a:r>
          </a:p>
          <a:p>
            <a:pPr marL="457200" indent="-457200">
              <a:buFont typeface="Wingdings" panose="05000000000000000000" pitchFamily="2" charset="2"/>
              <a:buChar char="v"/>
            </a:pPr>
            <a:r>
              <a:rPr lang="en-US" sz="2800" b="1" dirty="0">
                <a:solidFill>
                  <a:srgbClr val="0000CC"/>
                </a:solidFill>
              </a:rPr>
              <a:t>stage of the process (progressive, stationary, regressive),  </a:t>
            </a:r>
          </a:p>
          <a:p>
            <a:pPr marL="457200" indent="-457200">
              <a:buFont typeface="Wingdings" panose="05000000000000000000" pitchFamily="2" charset="2"/>
              <a:buChar char="v"/>
            </a:pPr>
            <a:r>
              <a:rPr lang="en-US" sz="2800" b="1" dirty="0">
                <a:solidFill>
                  <a:srgbClr val="0000CC"/>
                </a:solidFill>
              </a:rPr>
              <a:t>depth and localization of </a:t>
            </a:r>
            <a:r>
              <a:rPr lang="en-US" sz="2800" b="1" dirty="0" err="1">
                <a:solidFill>
                  <a:srgbClr val="0000CC"/>
                </a:solidFill>
              </a:rPr>
              <a:t>pathomorphological</a:t>
            </a:r>
            <a:r>
              <a:rPr lang="en-US" sz="2800" b="1" dirty="0">
                <a:solidFill>
                  <a:srgbClr val="0000CC"/>
                </a:solidFill>
              </a:rPr>
              <a:t> changes,  </a:t>
            </a:r>
          </a:p>
          <a:p>
            <a:pPr marL="457200" indent="-457200">
              <a:buFont typeface="Wingdings" panose="05000000000000000000" pitchFamily="2" charset="2"/>
              <a:buChar char="v"/>
            </a:pPr>
            <a:r>
              <a:rPr lang="en-US" sz="2800" b="1" dirty="0">
                <a:solidFill>
                  <a:srgbClr val="0000CC"/>
                </a:solidFill>
              </a:rPr>
              <a:t>pharmacological properties of the prescribed medication,  </a:t>
            </a:r>
          </a:p>
          <a:p>
            <a:pPr marL="457200" indent="-457200">
              <a:buFont typeface="Wingdings" panose="05000000000000000000" pitchFamily="2" charset="2"/>
              <a:buChar char="v"/>
            </a:pPr>
            <a:r>
              <a:rPr lang="en-US" sz="2800" b="1" dirty="0">
                <a:solidFill>
                  <a:srgbClr val="0000CC"/>
                </a:solidFill>
              </a:rPr>
              <a:t>a dosage </a:t>
            </a:r>
            <a:r>
              <a:rPr lang="en-US" sz="2800" b="1" dirty="0" smtClean="0">
                <a:solidFill>
                  <a:srgbClr val="0000CC"/>
                </a:solidFill>
              </a:rPr>
              <a:t>form </a:t>
            </a:r>
            <a:r>
              <a:rPr lang="en-US" sz="2800" b="1" dirty="0">
                <a:solidFill>
                  <a:srgbClr val="0000CC"/>
                </a:solidFill>
              </a:rPr>
              <a:t>for using an external agent.</a:t>
            </a:r>
          </a:p>
        </p:txBody>
      </p:sp>
    </p:spTree>
    <p:extLst>
      <p:ext uri="{BB962C8B-B14F-4D97-AF65-F5344CB8AC3E}">
        <p14:creationId xmlns:p14="http://schemas.microsoft.com/office/powerpoint/2010/main" val="3570048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2244" y="4995748"/>
            <a:ext cx="3568389" cy="57986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Photoprotective</a:t>
            </a:r>
            <a:r>
              <a:rPr lang="en-US" sz="2800" b="1" dirty="0" smtClean="0">
                <a:solidFill>
                  <a:srgbClr val="0000CC"/>
                </a:solidFill>
              </a:rPr>
              <a:t> </a:t>
            </a:r>
            <a:r>
              <a:rPr lang="en-US" sz="2800" b="1" dirty="0">
                <a:solidFill>
                  <a:srgbClr val="0000CC"/>
                </a:solidFill>
              </a:rPr>
              <a:t>drugs</a:t>
            </a:r>
            <a:endParaRPr lang="ru-RU" sz="2800" dirty="0">
              <a:solidFill>
                <a:srgbClr val="0000CC"/>
              </a:solidFill>
            </a:endParaRPr>
          </a:p>
        </p:txBody>
      </p:sp>
      <p:sp>
        <p:nvSpPr>
          <p:cNvPr id="3" name="Прямоугольник 2"/>
          <p:cNvSpPr/>
          <p:nvPr/>
        </p:nvSpPr>
        <p:spPr>
          <a:xfrm>
            <a:off x="178422" y="111512"/>
            <a:ext cx="11924369" cy="992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0000CC"/>
                </a:solidFill>
              </a:rPr>
              <a:t>There are the following drugs for external treatment, which can act various depending on the concentration, dosage </a:t>
            </a:r>
            <a:r>
              <a:rPr lang="en-US" sz="2800" b="1" dirty="0" smtClean="0">
                <a:solidFill>
                  <a:srgbClr val="0000CC"/>
                </a:solidFill>
              </a:rPr>
              <a:t>form </a:t>
            </a:r>
            <a:r>
              <a:rPr lang="en-US" sz="2800" b="1" dirty="0">
                <a:solidFill>
                  <a:srgbClr val="0000CC"/>
                </a:solidFill>
              </a:rPr>
              <a:t>and the chosen method of application.</a:t>
            </a:r>
            <a:endParaRPr lang="ru-RU" sz="2800" b="1" dirty="0">
              <a:solidFill>
                <a:srgbClr val="0000CC"/>
              </a:solidFill>
            </a:endParaRPr>
          </a:p>
        </p:txBody>
      </p:sp>
      <p:sp>
        <p:nvSpPr>
          <p:cNvPr id="4" name="Прямоугольник 3"/>
          <p:cNvSpPr/>
          <p:nvPr/>
        </p:nvSpPr>
        <p:spPr>
          <a:xfrm>
            <a:off x="133816" y="1282390"/>
            <a:ext cx="3122342" cy="59101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Indifferent </a:t>
            </a:r>
            <a:r>
              <a:rPr lang="en-US" sz="2800" b="1" dirty="0" smtClean="0">
                <a:solidFill>
                  <a:srgbClr val="0000CC"/>
                </a:solidFill>
              </a:rPr>
              <a:t>drugs</a:t>
            </a:r>
            <a:endParaRPr lang="ru-RU" sz="2800" dirty="0">
              <a:solidFill>
                <a:srgbClr val="0000CC"/>
              </a:solidFill>
            </a:endParaRPr>
          </a:p>
        </p:txBody>
      </p:sp>
      <p:sp>
        <p:nvSpPr>
          <p:cNvPr id="5" name="Прямоугольник 4"/>
          <p:cNvSpPr/>
          <p:nvPr/>
        </p:nvSpPr>
        <p:spPr>
          <a:xfrm>
            <a:off x="6720468" y="914401"/>
            <a:ext cx="5471532" cy="11820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Antiseptic (antimicrobial) drugs</a:t>
            </a:r>
            <a:endParaRPr lang="ru-RU" sz="2800" dirty="0">
              <a:solidFill>
                <a:srgbClr val="0000CC"/>
              </a:solidFill>
            </a:endParaRPr>
          </a:p>
        </p:txBody>
      </p:sp>
      <p:sp>
        <p:nvSpPr>
          <p:cNvPr id="6" name="Прямоугольник 5"/>
          <p:cNvSpPr/>
          <p:nvPr/>
        </p:nvSpPr>
        <p:spPr>
          <a:xfrm>
            <a:off x="122663" y="1973766"/>
            <a:ext cx="3445728" cy="6802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Antiviral </a:t>
            </a:r>
            <a:r>
              <a:rPr lang="en-US" sz="2800" b="1" dirty="0" smtClean="0">
                <a:solidFill>
                  <a:srgbClr val="0000CC"/>
                </a:solidFill>
              </a:rPr>
              <a:t>drugs</a:t>
            </a:r>
            <a:endParaRPr lang="en-US" sz="2800" b="1" dirty="0">
              <a:solidFill>
                <a:srgbClr val="0000CC"/>
              </a:solidFill>
            </a:endParaRPr>
          </a:p>
        </p:txBody>
      </p:sp>
      <p:sp>
        <p:nvSpPr>
          <p:cNvPr id="7" name="Прямоугольник 6"/>
          <p:cNvSpPr/>
          <p:nvPr/>
        </p:nvSpPr>
        <p:spPr>
          <a:xfrm>
            <a:off x="6724186" y="2141038"/>
            <a:ext cx="4092498" cy="5018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Anti-inflammatory</a:t>
            </a:r>
            <a:r>
              <a:rPr lang="en-US" sz="2400" b="1" dirty="0">
                <a:solidFill>
                  <a:srgbClr val="0000CC"/>
                </a:solidFill>
              </a:rPr>
              <a:t> </a:t>
            </a:r>
            <a:r>
              <a:rPr lang="en-US" sz="2800" b="1" dirty="0">
                <a:solidFill>
                  <a:srgbClr val="0000CC"/>
                </a:solidFill>
              </a:rPr>
              <a:t>drugs</a:t>
            </a:r>
            <a:endParaRPr lang="ru-RU" sz="2800" dirty="0">
              <a:solidFill>
                <a:srgbClr val="0000CC"/>
              </a:solidFill>
            </a:endParaRPr>
          </a:p>
        </p:txBody>
      </p:sp>
      <p:sp>
        <p:nvSpPr>
          <p:cNvPr id="8" name="Прямоугольник 7"/>
          <p:cNvSpPr/>
          <p:nvPr/>
        </p:nvSpPr>
        <p:spPr>
          <a:xfrm>
            <a:off x="122664" y="2877014"/>
            <a:ext cx="3456878" cy="76943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Antiparasitic</a:t>
            </a:r>
            <a:r>
              <a:rPr lang="en-US" sz="2800" b="1" dirty="0" smtClean="0">
                <a:solidFill>
                  <a:srgbClr val="0000CC"/>
                </a:solidFill>
              </a:rPr>
              <a:t> </a:t>
            </a:r>
            <a:r>
              <a:rPr lang="en-US" sz="2800" b="1" dirty="0">
                <a:solidFill>
                  <a:srgbClr val="0000CC"/>
                </a:solidFill>
              </a:rPr>
              <a:t>drugs</a:t>
            </a:r>
            <a:endParaRPr lang="ru-RU" sz="2800" dirty="0">
              <a:solidFill>
                <a:srgbClr val="0000CC"/>
              </a:solidFill>
            </a:endParaRPr>
          </a:p>
        </p:txBody>
      </p:sp>
      <p:sp>
        <p:nvSpPr>
          <p:cNvPr id="9" name="Прямоугольник 8"/>
          <p:cNvSpPr/>
          <p:nvPr/>
        </p:nvSpPr>
        <p:spPr>
          <a:xfrm>
            <a:off x="6746486" y="2932774"/>
            <a:ext cx="4995747" cy="7582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Fungicidal and </a:t>
            </a:r>
            <a:r>
              <a:rPr lang="en-US" sz="2800" b="1" dirty="0" err="1">
                <a:solidFill>
                  <a:srgbClr val="0000CC"/>
                </a:solidFill>
              </a:rPr>
              <a:t>fungistatic</a:t>
            </a:r>
            <a:r>
              <a:rPr lang="en-US" sz="2800" b="1" dirty="0">
                <a:solidFill>
                  <a:srgbClr val="0000CC"/>
                </a:solidFill>
              </a:rPr>
              <a:t> drugs</a:t>
            </a:r>
            <a:endParaRPr lang="ru-RU" sz="2800" dirty="0">
              <a:solidFill>
                <a:srgbClr val="0000CC"/>
              </a:solidFill>
            </a:endParaRPr>
          </a:p>
        </p:txBody>
      </p:sp>
      <p:sp>
        <p:nvSpPr>
          <p:cNvPr id="10" name="Прямоугольник 9"/>
          <p:cNvSpPr/>
          <p:nvPr/>
        </p:nvSpPr>
        <p:spPr>
          <a:xfrm>
            <a:off x="133814" y="3969833"/>
            <a:ext cx="5319132" cy="78058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Keratoplastic</a:t>
            </a:r>
            <a:r>
              <a:rPr lang="en-US" sz="2800" b="1" dirty="0" smtClean="0">
                <a:solidFill>
                  <a:srgbClr val="0000CC"/>
                </a:solidFill>
              </a:rPr>
              <a:t> </a:t>
            </a:r>
            <a:r>
              <a:rPr lang="en-US" sz="2800" b="1" dirty="0">
                <a:solidFill>
                  <a:srgbClr val="0000CC"/>
                </a:solidFill>
              </a:rPr>
              <a:t>(reducing) drugs</a:t>
            </a:r>
            <a:endParaRPr lang="ru-RU" sz="2800" dirty="0">
              <a:solidFill>
                <a:srgbClr val="0000CC"/>
              </a:solidFill>
            </a:endParaRPr>
          </a:p>
        </p:txBody>
      </p:sp>
      <p:sp>
        <p:nvSpPr>
          <p:cNvPr id="11" name="Прямоугольник 10"/>
          <p:cNvSpPr/>
          <p:nvPr/>
        </p:nvSpPr>
        <p:spPr>
          <a:xfrm>
            <a:off x="156117" y="4884235"/>
            <a:ext cx="5386039" cy="80288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Keratolytic</a:t>
            </a:r>
            <a:r>
              <a:rPr lang="en-US" sz="2800" b="1" dirty="0">
                <a:solidFill>
                  <a:srgbClr val="0000CC"/>
                </a:solidFill>
              </a:rPr>
              <a:t>, cauterizing </a:t>
            </a:r>
            <a:r>
              <a:rPr lang="en-US" sz="2800" b="1" dirty="0" smtClean="0">
                <a:solidFill>
                  <a:srgbClr val="0000CC"/>
                </a:solidFill>
              </a:rPr>
              <a:t>drugs</a:t>
            </a:r>
            <a:endParaRPr lang="ru-RU" sz="2800" dirty="0">
              <a:solidFill>
                <a:srgbClr val="0000CC"/>
              </a:solidFill>
            </a:endParaRPr>
          </a:p>
        </p:txBody>
      </p:sp>
      <p:sp>
        <p:nvSpPr>
          <p:cNvPr id="12" name="Прямоугольник 11"/>
          <p:cNvSpPr/>
          <p:nvPr/>
        </p:nvSpPr>
        <p:spPr>
          <a:xfrm>
            <a:off x="5229925" y="6356199"/>
            <a:ext cx="2732049" cy="5018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Cytostatic drugs</a:t>
            </a:r>
            <a:endParaRPr lang="ru-RU" sz="2800" dirty="0">
              <a:solidFill>
                <a:srgbClr val="0000CC"/>
              </a:solidFill>
            </a:endParaRPr>
          </a:p>
        </p:txBody>
      </p:sp>
      <p:sp>
        <p:nvSpPr>
          <p:cNvPr id="13" name="Прямоугольник 12"/>
          <p:cNvSpPr/>
          <p:nvPr/>
        </p:nvSpPr>
        <p:spPr>
          <a:xfrm>
            <a:off x="6746491" y="4114801"/>
            <a:ext cx="4360127" cy="52410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Antipruritic</a:t>
            </a:r>
            <a:r>
              <a:rPr lang="en-US" sz="2400" b="1" dirty="0">
                <a:solidFill>
                  <a:srgbClr val="0000CC"/>
                </a:solidFill>
              </a:rPr>
              <a:t> </a:t>
            </a:r>
            <a:r>
              <a:rPr lang="en-US" sz="2800" b="1" dirty="0">
                <a:solidFill>
                  <a:srgbClr val="0000CC"/>
                </a:solidFill>
              </a:rPr>
              <a:t>drugs</a:t>
            </a:r>
            <a:endParaRPr lang="ru-RU" sz="2800" dirty="0">
              <a:solidFill>
                <a:srgbClr val="0000CC"/>
              </a:solidFill>
            </a:endParaRPr>
          </a:p>
        </p:txBody>
      </p:sp>
      <p:sp>
        <p:nvSpPr>
          <p:cNvPr id="14" name="Стрелка вниз 13"/>
          <p:cNvSpPr/>
          <p:nvPr/>
        </p:nvSpPr>
        <p:spPr>
          <a:xfrm>
            <a:off x="5798635" y="1449659"/>
            <a:ext cx="613316" cy="4906536"/>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Двойная стрелка влево/вправо 28"/>
          <p:cNvSpPr/>
          <p:nvPr/>
        </p:nvSpPr>
        <p:spPr>
          <a:xfrm>
            <a:off x="5475248" y="1282394"/>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0" name="Двойная стрелка влево/вправо 29"/>
          <p:cNvSpPr/>
          <p:nvPr/>
        </p:nvSpPr>
        <p:spPr>
          <a:xfrm>
            <a:off x="5471531" y="211501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1" name="Двойная стрелка влево/вправо 30"/>
          <p:cNvSpPr/>
          <p:nvPr/>
        </p:nvSpPr>
        <p:spPr>
          <a:xfrm>
            <a:off x="5449229" y="302941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2" name="Двойная стрелка влево/вправо 31"/>
          <p:cNvSpPr/>
          <p:nvPr/>
        </p:nvSpPr>
        <p:spPr>
          <a:xfrm>
            <a:off x="5426926" y="4077633"/>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
        <p:nvSpPr>
          <p:cNvPr id="33" name="Двойная стрелка влево/вправо 32"/>
          <p:cNvSpPr/>
          <p:nvPr/>
        </p:nvSpPr>
        <p:spPr>
          <a:xfrm>
            <a:off x="5482683" y="5036638"/>
            <a:ext cx="1293542" cy="591015"/>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panose="020F0502020204030204"/>
            </a:endParaRPr>
          </a:p>
        </p:txBody>
      </p:sp>
    </p:spTree>
    <p:extLst>
      <p:ext uri="{BB962C8B-B14F-4D97-AF65-F5344CB8AC3E}">
        <p14:creationId xmlns:p14="http://schemas.microsoft.com/office/powerpoint/2010/main" val="3248177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8197" y="944813"/>
            <a:ext cx="2799969" cy="46024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Solutions (aqueous, </a:t>
            </a:r>
            <a:r>
              <a:rPr lang="en-US" sz="2400" b="1" dirty="0">
                <a:solidFill>
                  <a:srgbClr val="C00000"/>
                </a:solidFill>
              </a:rPr>
              <a:t>alcoholic</a:t>
            </a:r>
            <a:r>
              <a:rPr lang="en-US" sz="2400" b="1" dirty="0" smtClean="0">
                <a:solidFill>
                  <a:srgbClr val="C00000"/>
                </a:solidFill>
              </a:rPr>
              <a:t>)</a:t>
            </a:r>
            <a:endParaRPr lang="en-US" sz="2400" b="1" dirty="0">
              <a:solidFill>
                <a:srgbClr val="0000CC"/>
              </a:solidFill>
            </a:endParaRPr>
          </a:p>
        </p:txBody>
      </p:sp>
      <p:sp>
        <p:nvSpPr>
          <p:cNvPr id="4" name="Прямоугольник 3"/>
          <p:cNvSpPr/>
          <p:nvPr/>
        </p:nvSpPr>
        <p:spPr>
          <a:xfrm>
            <a:off x="2921626" y="825190"/>
            <a:ext cx="1594619" cy="3791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Powders </a:t>
            </a:r>
            <a:endParaRPr lang="en-US" sz="2400" b="1" dirty="0">
              <a:solidFill>
                <a:srgbClr val="0000CC"/>
              </a:solidFill>
            </a:endParaRPr>
          </a:p>
        </p:txBody>
      </p:sp>
      <p:sp>
        <p:nvSpPr>
          <p:cNvPr id="5" name="Прямоугольник 4"/>
          <p:cNvSpPr/>
          <p:nvPr/>
        </p:nvSpPr>
        <p:spPr>
          <a:xfrm>
            <a:off x="5430809" y="791736"/>
            <a:ext cx="1193015" cy="4572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Pastes</a:t>
            </a:r>
            <a:endParaRPr lang="ru-RU" sz="2400" b="1" dirty="0">
              <a:solidFill>
                <a:srgbClr val="0000CC"/>
              </a:solidFill>
            </a:endParaRPr>
          </a:p>
        </p:txBody>
      </p:sp>
      <p:pic>
        <p:nvPicPr>
          <p:cNvPr id="6" name="Рисунок 5"/>
          <p:cNvPicPr>
            <a:picLocks noChangeAspect="1"/>
          </p:cNvPicPr>
          <p:nvPr/>
        </p:nvPicPr>
        <p:blipFill>
          <a:blip r:embed="rId2"/>
          <a:stretch>
            <a:fillRect/>
          </a:stretch>
        </p:blipFill>
        <p:spPr>
          <a:xfrm>
            <a:off x="2575930" y="1639230"/>
            <a:ext cx="2297153" cy="2174487"/>
          </a:xfrm>
          <a:prstGeom prst="rect">
            <a:avLst/>
          </a:prstGeom>
          <a:ln w="76200">
            <a:solidFill>
              <a:srgbClr val="0000CC"/>
            </a:solidFill>
          </a:ln>
        </p:spPr>
      </p:pic>
      <p:pic>
        <p:nvPicPr>
          <p:cNvPr id="7" name="Рисунок 6"/>
          <p:cNvPicPr>
            <a:picLocks noChangeAspect="1"/>
          </p:cNvPicPr>
          <p:nvPr/>
        </p:nvPicPr>
        <p:blipFill rotWithShape="1">
          <a:blip r:embed="rId3"/>
          <a:srcRect l="51316" t="3357" r="1167" b="2992"/>
          <a:stretch/>
        </p:blipFill>
        <p:spPr>
          <a:xfrm>
            <a:off x="4973443" y="1650384"/>
            <a:ext cx="2297152" cy="2163331"/>
          </a:xfrm>
          <a:prstGeom prst="rect">
            <a:avLst/>
          </a:prstGeom>
          <a:ln w="76200">
            <a:solidFill>
              <a:srgbClr val="0000CC"/>
            </a:solidFill>
          </a:ln>
        </p:spPr>
      </p:pic>
      <p:pic>
        <p:nvPicPr>
          <p:cNvPr id="1026" name="Picture 2" descr="Humco gentian violet topical solution, 1%, 2 oz | Fruugo A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108" r="25000"/>
          <a:stretch/>
        </p:blipFill>
        <p:spPr bwMode="auto">
          <a:xfrm>
            <a:off x="156118" y="1650380"/>
            <a:ext cx="2297152" cy="2163337"/>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178206" y="133815"/>
            <a:ext cx="7779833" cy="7025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uk-UA" sz="3200" b="1" dirty="0" smtClean="0">
              <a:solidFill>
                <a:srgbClr val="0000CC"/>
              </a:solidFill>
            </a:endParaRPr>
          </a:p>
          <a:p>
            <a:pPr algn="ctr"/>
            <a:r>
              <a:rPr lang="en-US" sz="2800" b="1" dirty="0" smtClean="0">
                <a:solidFill>
                  <a:srgbClr val="0000CC"/>
                </a:solidFill>
              </a:rPr>
              <a:t>DERMATOLOGICAL </a:t>
            </a:r>
            <a:r>
              <a:rPr lang="en-US" sz="2800" b="1" dirty="0">
                <a:solidFill>
                  <a:srgbClr val="0000CC"/>
                </a:solidFill>
              </a:rPr>
              <a:t>DOSAGE FORMS</a:t>
            </a:r>
          </a:p>
          <a:p>
            <a:pPr algn="ctr"/>
            <a:r>
              <a:rPr lang="en-US" sz="3200" b="1" dirty="0">
                <a:solidFill>
                  <a:srgbClr val="0000CC"/>
                </a:solidFill>
              </a:rPr>
              <a:t>for external treatment</a:t>
            </a:r>
          </a:p>
          <a:p>
            <a:pPr algn="ctr"/>
            <a:endParaRPr lang="ru-RU" sz="3200" b="1" dirty="0">
              <a:solidFill>
                <a:srgbClr val="0000CC"/>
              </a:solidFill>
            </a:endParaRPr>
          </a:p>
        </p:txBody>
      </p:sp>
      <p:pic>
        <p:nvPicPr>
          <p:cNvPr id="10" name="Рисунок 9"/>
          <p:cNvPicPr>
            <a:picLocks noChangeAspect="1"/>
          </p:cNvPicPr>
          <p:nvPr/>
        </p:nvPicPr>
        <p:blipFill>
          <a:blip r:embed="rId5"/>
          <a:stretch>
            <a:fillRect/>
          </a:stretch>
        </p:blipFill>
        <p:spPr>
          <a:xfrm>
            <a:off x="7370957" y="1628081"/>
            <a:ext cx="2297150" cy="2196787"/>
          </a:xfrm>
          <a:prstGeom prst="rect">
            <a:avLst/>
          </a:prstGeom>
          <a:ln w="76200">
            <a:solidFill>
              <a:srgbClr val="0000CC"/>
            </a:solidFill>
          </a:ln>
        </p:spPr>
      </p:pic>
      <p:sp>
        <p:nvSpPr>
          <p:cNvPr id="11" name="Прямоугольник 10"/>
          <p:cNvSpPr/>
          <p:nvPr/>
        </p:nvSpPr>
        <p:spPr>
          <a:xfrm>
            <a:off x="7181385" y="869795"/>
            <a:ext cx="2832410" cy="36799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Dermatological </a:t>
            </a:r>
            <a:r>
              <a:rPr lang="en-US" sz="2400" b="1" dirty="0" smtClean="0">
                <a:solidFill>
                  <a:srgbClr val="C00000"/>
                </a:solidFill>
              </a:rPr>
              <a:t>gels</a:t>
            </a:r>
            <a:endParaRPr lang="en-US" sz="2400" b="1" dirty="0">
              <a:solidFill>
                <a:srgbClr val="0000CC"/>
              </a:solidFill>
            </a:endParaRPr>
          </a:p>
        </p:txBody>
      </p:sp>
      <p:pic>
        <p:nvPicPr>
          <p:cNvPr id="12" name="Picture 4" descr="Мази"/>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79617" y="1614221"/>
            <a:ext cx="2286001" cy="2210648"/>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10225671" y="903249"/>
            <a:ext cx="1650377" cy="3456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Ointment</a:t>
            </a:r>
            <a:endParaRPr lang="en-US" sz="2400" b="1" dirty="0">
              <a:solidFill>
                <a:srgbClr val="0000CC"/>
              </a:solidFill>
            </a:endParaRPr>
          </a:p>
        </p:txBody>
      </p:sp>
      <p:pic>
        <p:nvPicPr>
          <p:cNvPr id="14" name="Picture 6" descr="Купить Concept Крем для укладки вьющихся волос Contouring Creme в  Euro-cosmetics.ru"/>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971" y="4576296"/>
            <a:ext cx="2364053" cy="2181344"/>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579862" y="3911547"/>
            <a:ext cx="1193181" cy="45973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Creams</a:t>
            </a:r>
            <a:endParaRPr lang="en-US" sz="2400" b="1" dirty="0">
              <a:solidFill>
                <a:srgbClr val="0000CC"/>
              </a:solidFill>
            </a:endParaRPr>
          </a:p>
        </p:txBody>
      </p:sp>
      <p:pic>
        <p:nvPicPr>
          <p:cNvPr id="16" name="Рисунок 15"/>
          <p:cNvPicPr>
            <a:picLocks noChangeAspect="1"/>
          </p:cNvPicPr>
          <p:nvPr/>
        </p:nvPicPr>
        <p:blipFill>
          <a:blip r:embed="rId8"/>
          <a:stretch>
            <a:fillRect/>
          </a:stretch>
        </p:blipFill>
        <p:spPr>
          <a:xfrm>
            <a:off x="2665146" y="4572000"/>
            <a:ext cx="2308299" cy="2196793"/>
          </a:xfrm>
          <a:prstGeom prst="rect">
            <a:avLst/>
          </a:prstGeom>
          <a:ln w="76200">
            <a:solidFill>
              <a:srgbClr val="0000CC"/>
            </a:solidFill>
          </a:ln>
        </p:spPr>
      </p:pic>
      <p:pic>
        <p:nvPicPr>
          <p:cNvPr id="17" name="Picture 4" descr="Экстемпоральные - БЕЛЛЕКИ"/>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29205" y="4572000"/>
            <a:ext cx="2308298" cy="2196790"/>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pic>
        <p:nvPicPr>
          <p:cNvPr id="18" name="Рисунок 17"/>
          <p:cNvPicPr>
            <a:picLocks noChangeAspect="1"/>
          </p:cNvPicPr>
          <p:nvPr/>
        </p:nvPicPr>
        <p:blipFill>
          <a:blip r:embed="rId10"/>
          <a:stretch>
            <a:fillRect/>
          </a:stretch>
        </p:blipFill>
        <p:spPr>
          <a:xfrm>
            <a:off x="7471317" y="4560848"/>
            <a:ext cx="2341755" cy="2196790"/>
          </a:xfrm>
          <a:prstGeom prst="rect">
            <a:avLst/>
          </a:prstGeom>
          <a:ln w="76200">
            <a:solidFill>
              <a:srgbClr val="0000CC"/>
            </a:solidFill>
          </a:ln>
        </p:spPr>
      </p:pic>
      <p:pic>
        <p:nvPicPr>
          <p:cNvPr id="19" name="Рисунок 18"/>
          <p:cNvPicPr>
            <a:picLocks noChangeAspect="1"/>
          </p:cNvPicPr>
          <p:nvPr/>
        </p:nvPicPr>
        <p:blipFill>
          <a:blip r:embed="rId11"/>
          <a:stretch>
            <a:fillRect/>
          </a:stretch>
        </p:blipFill>
        <p:spPr>
          <a:xfrm>
            <a:off x="9902282" y="4527395"/>
            <a:ext cx="2178205" cy="2230244"/>
          </a:xfrm>
          <a:prstGeom prst="rect">
            <a:avLst/>
          </a:prstGeom>
          <a:ln w="76200">
            <a:solidFill>
              <a:srgbClr val="0000CC"/>
            </a:solidFill>
          </a:ln>
        </p:spPr>
      </p:pic>
      <p:sp>
        <p:nvSpPr>
          <p:cNvPr id="20" name="Прямоугольник 19"/>
          <p:cNvSpPr/>
          <p:nvPr/>
        </p:nvSpPr>
        <p:spPr>
          <a:xfrm>
            <a:off x="2821259" y="3858321"/>
            <a:ext cx="1360449" cy="5241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Aerosols</a:t>
            </a:r>
            <a:endParaRPr lang="en-US" sz="2400" b="1" dirty="0">
              <a:solidFill>
                <a:srgbClr val="C00000"/>
              </a:solidFill>
            </a:endParaRPr>
          </a:p>
        </p:txBody>
      </p:sp>
      <p:sp>
        <p:nvSpPr>
          <p:cNvPr id="21" name="Прямоугольник 20"/>
          <p:cNvSpPr/>
          <p:nvPr/>
        </p:nvSpPr>
        <p:spPr>
          <a:xfrm>
            <a:off x="4650059" y="3925228"/>
            <a:ext cx="3021980" cy="4125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Shake </a:t>
            </a:r>
            <a:r>
              <a:rPr lang="en-US" sz="2400" b="1" dirty="0">
                <a:solidFill>
                  <a:srgbClr val="C00000"/>
                </a:solidFill>
              </a:rPr>
              <a:t>lotions (talkers</a:t>
            </a:r>
            <a:r>
              <a:rPr lang="en-US" sz="2400" b="1" dirty="0" smtClean="0">
                <a:solidFill>
                  <a:srgbClr val="C00000"/>
                </a:solidFill>
              </a:rPr>
              <a:t>)</a:t>
            </a:r>
            <a:endParaRPr lang="en-US" sz="2400" b="1" dirty="0">
              <a:solidFill>
                <a:srgbClr val="0000CC"/>
              </a:solidFill>
            </a:endParaRPr>
          </a:p>
        </p:txBody>
      </p:sp>
      <p:sp>
        <p:nvSpPr>
          <p:cNvPr id="22" name="Прямоугольник 21"/>
          <p:cNvSpPr/>
          <p:nvPr/>
        </p:nvSpPr>
        <p:spPr>
          <a:xfrm>
            <a:off x="7872763" y="3891776"/>
            <a:ext cx="1282388" cy="43489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Varnish </a:t>
            </a:r>
            <a:endParaRPr lang="en-US" sz="2400" b="1" dirty="0">
              <a:solidFill>
                <a:srgbClr val="0000CC"/>
              </a:solidFill>
            </a:endParaRPr>
          </a:p>
        </p:txBody>
      </p:sp>
      <p:sp>
        <p:nvSpPr>
          <p:cNvPr id="23" name="Прямоугольник 22"/>
          <p:cNvSpPr/>
          <p:nvPr/>
        </p:nvSpPr>
        <p:spPr>
          <a:xfrm>
            <a:off x="10147609" y="3836019"/>
            <a:ext cx="1248937" cy="5575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Plasters</a:t>
            </a:r>
            <a:endParaRPr lang="ru-RU" sz="2400" b="1" dirty="0">
              <a:solidFill>
                <a:srgbClr val="0000CC"/>
              </a:solidFill>
            </a:endParaRPr>
          </a:p>
        </p:txBody>
      </p:sp>
    </p:spTree>
    <p:extLst>
      <p:ext uri="{BB962C8B-B14F-4D97-AF65-F5344CB8AC3E}">
        <p14:creationId xmlns:p14="http://schemas.microsoft.com/office/powerpoint/2010/main" val="4223436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267" y="133816"/>
            <a:ext cx="11820293" cy="56871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0000CC"/>
                </a:solidFill>
              </a:rPr>
              <a:t>SPECIAL RESEARCH METHODS OF DERMATOLOGICAL PATIENT</a:t>
            </a:r>
          </a:p>
        </p:txBody>
      </p:sp>
      <p:sp>
        <p:nvSpPr>
          <p:cNvPr id="3" name="Прямоугольник 2"/>
          <p:cNvSpPr/>
          <p:nvPr/>
        </p:nvSpPr>
        <p:spPr>
          <a:xfrm>
            <a:off x="122665" y="4538546"/>
            <a:ext cx="7482467" cy="992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a:solidFill>
                  <a:srgbClr val="C00000"/>
                </a:solidFill>
              </a:rPr>
              <a:t>2. </a:t>
            </a:r>
            <a:r>
              <a:rPr lang="en-US" sz="2400" b="1" dirty="0">
                <a:solidFill>
                  <a:srgbClr val="C00000"/>
                </a:solidFill>
              </a:rPr>
              <a:t>Inspection of the skin </a:t>
            </a:r>
            <a:r>
              <a:rPr lang="en-US" sz="2400" b="1" dirty="0" smtClean="0">
                <a:solidFill>
                  <a:srgbClr val="C00000"/>
                </a:solidFill>
              </a:rPr>
              <a:t>(</a:t>
            </a:r>
            <a:r>
              <a:rPr lang="ru-RU" sz="2400" b="1" dirty="0" err="1" smtClean="0">
                <a:solidFill>
                  <a:srgbClr val="C00000"/>
                </a:solidFill>
              </a:rPr>
              <a:t>ad</a:t>
            </a:r>
            <a:r>
              <a:rPr lang="ru-RU" sz="2400" b="1" dirty="0" smtClean="0">
                <a:solidFill>
                  <a:srgbClr val="C00000"/>
                </a:solidFill>
              </a:rPr>
              <a:t> </a:t>
            </a:r>
            <a:r>
              <a:rPr lang="ru-RU" sz="2400" b="1" dirty="0" err="1" smtClean="0">
                <a:solidFill>
                  <a:srgbClr val="C00000"/>
                </a:solidFill>
              </a:rPr>
              <a:t>oculus</a:t>
            </a:r>
            <a:r>
              <a:rPr lang="en-US" sz="2400" b="1" dirty="0" smtClean="0">
                <a:solidFill>
                  <a:srgbClr val="C00000"/>
                </a:solidFill>
              </a:rPr>
              <a:t>).</a:t>
            </a:r>
            <a:endParaRPr lang="ru-RU" sz="2400" b="1" dirty="0">
              <a:solidFill>
                <a:srgbClr val="C00000"/>
              </a:solidFill>
            </a:endParaRPr>
          </a:p>
          <a:p>
            <a:r>
              <a:rPr lang="en-US" sz="2400" b="1" dirty="0">
                <a:solidFill>
                  <a:srgbClr val="0000CC"/>
                </a:solidFill>
              </a:rPr>
              <a:t>Examine the </a:t>
            </a:r>
            <a:r>
              <a:rPr lang="en-US" sz="2400" b="1" dirty="0" smtClean="0">
                <a:solidFill>
                  <a:srgbClr val="0000CC"/>
                </a:solidFill>
              </a:rPr>
              <a:t>entire skin</a:t>
            </a:r>
            <a:r>
              <a:rPr lang="en-US" sz="2400" b="1" dirty="0">
                <a:solidFill>
                  <a:srgbClr val="0000CC"/>
                </a:solidFill>
              </a:rPr>
              <a:t>, oral mucosa, you must assess </a:t>
            </a:r>
            <a:r>
              <a:rPr lang="en-US" sz="2400" b="1" dirty="0" smtClean="0">
                <a:solidFill>
                  <a:srgbClr val="0000CC"/>
                </a:solidFill>
              </a:rPr>
              <a:t>their </a:t>
            </a:r>
            <a:r>
              <a:rPr lang="en-US" sz="2400" b="1" dirty="0">
                <a:solidFill>
                  <a:srgbClr val="0000CC"/>
                </a:solidFill>
              </a:rPr>
              <a:t>color, </a:t>
            </a:r>
            <a:r>
              <a:rPr lang="en-US" sz="2400" b="1" dirty="0" smtClean="0">
                <a:solidFill>
                  <a:srgbClr val="0000CC"/>
                </a:solidFill>
              </a:rPr>
              <a:t>moisture </a:t>
            </a:r>
            <a:r>
              <a:rPr lang="ru-RU" sz="2400" b="1" dirty="0" smtClean="0">
                <a:solidFill>
                  <a:srgbClr val="0000CC"/>
                </a:solidFill>
              </a:rPr>
              <a:t>влажность</a:t>
            </a:r>
            <a:r>
              <a:rPr lang="ru-RU" sz="2400" b="1" dirty="0">
                <a:solidFill>
                  <a:srgbClr val="0000CC"/>
                </a:solidFill>
              </a:rPr>
              <a:t>, </a:t>
            </a:r>
            <a:r>
              <a:rPr lang="en-US" sz="2400" b="1" dirty="0" err="1">
                <a:solidFill>
                  <a:srgbClr val="0000CC"/>
                </a:solidFill>
              </a:rPr>
              <a:t>dermographism</a:t>
            </a:r>
            <a:r>
              <a:rPr lang="en-US" sz="2400" b="1" dirty="0">
                <a:solidFill>
                  <a:srgbClr val="0000CC"/>
                </a:solidFill>
              </a:rPr>
              <a:t>, the presence of scars, pigmentation.</a:t>
            </a:r>
          </a:p>
        </p:txBody>
      </p:sp>
      <p:pic>
        <p:nvPicPr>
          <p:cNvPr id="20" name="Рисунок 19"/>
          <p:cNvPicPr>
            <a:picLocks noChangeAspect="1"/>
          </p:cNvPicPr>
          <p:nvPr/>
        </p:nvPicPr>
        <p:blipFill>
          <a:blip r:embed="rId2"/>
          <a:stretch>
            <a:fillRect/>
          </a:stretch>
        </p:blipFill>
        <p:spPr>
          <a:xfrm>
            <a:off x="7828157" y="3925229"/>
            <a:ext cx="4170556" cy="2798956"/>
          </a:xfrm>
          <a:prstGeom prst="rect">
            <a:avLst/>
          </a:prstGeom>
          <a:ln w="76200">
            <a:solidFill>
              <a:srgbClr val="0000CC"/>
            </a:solidFill>
          </a:ln>
        </p:spPr>
      </p:pic>
      <p:sp>
        <p:nvSpPr>
          <p:cNvPr id="4" name="Прямоугольник 3"/>
          <p:cNvSpPr/>
          <p:nvPr/>
        </p:nvSpPr>
        <p:spPr>
          <a:xfrm>
            <a:off x="356839" y="869795"/>
            <a:ext cx="6880302" cy="446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189571" y="825190"/>
            <a:ext cx="3044283" cy="42374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1. </a:t>
            </a:r>
            <a:r>
              <a:rPr lang="en-US" sz="2400" b="1" dirty="0" smtClean="0">
                <a:solidFill>
                  <a:srgbClr val="C00000"/>
                </a:solidFill>
              </a:rPr>
              <a:t>Medical </a:t>
            </a:r>
            <a:r>
              <a:rPr lang="en-US" sz="2400" b="1" dirty="0">
                <a:solidFill>
                  <a:srgbClr val="C00000"/>
                </a:solidFill>
              </a:rPr>
              <a:t>history</a:t>
            </a:r>
            <a:endParaRPr lang="ru-RU" sz="2400" b="1" dirty="0">
              <a:solidFill>
                <a:srgbClr val="C00000"/>
              </a:solidFill>
            </a:endParaRPr>
          </a:p>
        </p:txBody>
      </p:sp>
      <p:pic>
        <p:nvPicPr>
          <p:cNvPr id="1026" name="Picture 2" descr="Doctor Record Medical History Stomachache Woman: стоковая векторная графика  (без лицензионных платежей), 87442253 | Shutterstock"/>
          <p:cNvPicPr>
            <a:picLocks noChangeAspect="1" noChangeArrowheads="1"/>
          </p:cNvPicPr>
          <p:nvPr/>
        </p:nvPicPr>
        <p:blipFill rotWithShape="1">
          <a:blip r:embed="rId3">
            <a:extLst>
              <a:ext uri="{28A0092B-C50C-407E-A947-70E740481C1C}">
                <a14:useLocalDpi xmlns:a14="http://schemas.microsoft.com/office/drawing/2010/main" val="0"/>
              </a:ext>
            </a:extLst>
          </a:blip>
          <a:srcRect b="8122"/>
          <a:stretch/>
        </p:blipFill>
        <p:spPr bwMode="auto">
          <a:xfrm>
            <a:off x="6467165" y="950719"/>
            <a:ext cx="3490875" cy="262882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pic>
        <p:nvPicPr>
          <p:cNvPr id="1028" name="Picture 4" descr="Patient Medical History on a Clipboard with Stethoscope and a Blue  Ballpoint Pen. Stock Photo - Image of instrument, clinic: 713581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329"/>
          <a:stretch/>
        </p:blipFill>
        <p:spPr bwMode="auto">
          <a:xfrm>
            <a:off x="245326" y="1527717"/>
            <a:ext cx="4720683" cy="2364059"/>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06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2663"/>
            <a:ext cx="7560528" cy="156117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3</a:t>
            </a:r>
            <a:r>
              <a:rPr lang="en-US" sz="2400" b="1" dirty="0" smtClean="0">
                <a:solidFill>
                  <a:srgbClr val="C00000"/>
                </a:solidFill>
              </a:rPr>
              <a:t>. Inspection </a:t>
            </a:r>
            <a:r>
              <a:rPr lang="en-US" sz="2400" b="1" dirty="0">
                <a:solidFill>
                  <a:srgbClr val="C00000"/>
                </a:solidFill>
              </a:rPr>
              <a:t>through </a:t>
            </a:r>
            <a:r>
              <a:rPr lang="en-US" sz="2400" b="1" dirty="0" smtClean="0">
                <a:solidFill>
                  <a:srgbClr val="C00000"/>
                </a:solidFill>
              </a:rPr>
              <a:t>a magnifying glass</a:t>
            </a:r>
            <a:r>
              <a:rPr lang="en-US" sz="2400" b="1" dirty="0">
                <a:solidFill>
                  <a:srgbClr val="C00000"/>
                </a:solidFill>
              </a:rPr>
              <a:t>.</a:t>
            </a:r>
          </a:p>
          <a:p>
            <a:r>
              <a:rPr lang="en-US" sz="2400" b="1" dirty="0">
                <a:solidFill>
                  <a:srgbClr val="0000CC"/>
                </a:solidFill>
              </a:rPr>
              <a:t>You must determine the nature of the scales, the presence of elevation, </a:t>
            </a:r>
            <a:r>
              <a:rPr lang="en-US" sz="2400" b="1" dirty="0" smtClean="0">
                <a:solidFill>
                  <a:srgbClr val="0000CC"/>
                </a:solidFill>
              </a:rPr>
              <a:t>depressions.</a:t>
            </a:r>
            <a:endParaRPr lang="ru-RU" sz="2400" b="1" dirty="0">
              <a:solidFill>
                <a:srgbClr val="0000CC"/>
              </a:solidFill>
            </a:endParaRPr>
          </a:p>
        </p:txBody>
      </p:sp>
      <p:pic>
        <p:nvPicPr>
          <p:cNvPr id="4" name="Рисунок 3"/>
          <p:cNvPicPr>
            <a:picLocks noChangeAspect="1"/>
          </p:cNvPicPr>
          <p:nvPr/>
        </p:nvPicPr>
        <p:blipFill>
          <a:blip r:embed="rId2"/>
          <a:stretch>
            <a:fillRect/>
          </a:stretch>
        </p:blipFill>
        <p:spPr>
          <a:xfrm>
            <a:off x="7560531" y="490658"/>
            <a:ext cx="4116943" cy="2732049"/>
          </a:xfrm>
          <a:prstGeom prst="rect">
            <a:avLst/>
          </a:prstGeom>
          <a:ln w="76200">
            <a:solidFill>
              <a:srgbClr val="0000CC"/>
            </a:solidFill>
          </a:ln>
        </p:spPr>
      </p:pic>
      <p:sp>
        <p:nvSpPr>
          <p:cNvPr id="5" name="Прямоугольник 4"/>
          <p:cNvSpPr/>
          <p:nvPr/>
        </p:nvSpPr>
        <p:spPr>
          <a:xfrm>
            <a:off x="0" y="1795345"/>
            <a:ext cx="7214840" cy="393638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0000CC"/>
              </a:solidFill>
            </a:endParaRPr>
          </a:p>
          <a:p>
            <a:endParaRPr lang="ru-RU" sz="2400" b="1" dirty="0">
              <a:solidFill>
                <a:srgbClr val="0000CC"/>
              </a:solidFill>
            </a:endParaRPr>
          </a:p>
          <a:p>
            <a:r>
              <a:rPr lang="en-US" sz="2400" b="1" dirty="0">
                <a:solidFill>
                  <a:srgbClr val="C00000"/>
                </a:solidFill>
              </a:rPr>
              <a:t>4</a:t>
            </a:r>
            <a:r>
              <a:rPr lang="ru-RU" sz="2400" b="1" dirty="0" smtClean="0">
                <a:solidFill>
                  <a:srgbClr val="C00000"/>
                </a:solidFill>
              </a:rPr>
              <a:t>. </a:t>
            </a:r>
            <a:r>
              <a:rPr lang="en-US" sz="2400" b="1" dirty="0" smtClean="0">
                <a:solidFill>
                  <a:srgbClr val="C00000"/>
                </a:solidFill>
              </a:rPr>
              <a:t>Palpation.</a:t>
            </a:r>
          </a:p>
          <a:p>
            <a:r>
              <a:rPr lang="en-US" sz="2400" b="1" dirty="0" smtClean="0">
                <a:solidFill>
                  <a:srgbClr val="0000CC"/>
                </a:solidFill>
              </a:rPr>
              <a:t>Palpation </a:t>
            </a:r>
            <a:r>
              <a:rPr lang="en-US" sz="2400" b="1" dirty="0">
                <a:solidFill>
                  <a:srgbClr val="0000CC"/>
                </a:solidFill>
              </a:rPr>
              <a:t>determines</a:t>
            </a:r>
            <a:r>
              <a:rPr lang="en-US" sz="2400" b="1" dirty="0" smtClean="0">
                <a:solidFill>
                  <a:srgbClr val="0000CC"/>
                </a:solidFill>
              </a:rPr>
              <a:t>:</a:t>
            </a:r>
          </a:p>
          <a:p>
            <a:pPr marL="342900" indent="-342900">
              <a:buFont typeface="Wingdings" panose="05000000000000000000" pitchFamily="2" charset="2"/>
              <a:buChar char="Ø"/>
            </a:pPr>
            <a:r>
              <a:rPr lang="en-US" sz="2400" b="1" dirty="0" smtClean="0">
                <a:solidFill>
                  <a:srgbClr val="0000CC"/>
                </a:solidFill>
              </a:rPr>
              <a:t>skin </a:t>
            </a:r>
            <a:r>
              <a:rPr lang="en-US" sz="2400" b="1" dirty="0">
                <a:solidFill>
                  <a:srgbClr val="0000CC"/>
                </a:solidFill>
              </a:rPr>
              <a:t>elasticity and tone;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skin </a:t>
            </a:r>
            <a:r>
              <a:rPr lang="en-US" sz="2400" b="1" dirty="0">
                <a:solidFill>
                  <a:srgbClr val="0000CC"/>
                </a:solidFill>
              </a:rPr>
              <a:t>temperature increase or decrease can be determined;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location </a:t>
            </a:r>
            <a:r>
              <a:rPr lang="en-US" sz="2400" b="1" dirty="0">
                <a:solidFill>
                  <a:srgbClr val="0000CC"/>
                </a:solidFill>
              </a:rPr>
              <a:t>of the element (epidermis, dermis, subcutaneous base), its size, shape, consistency, connectivity with surrounding tissues, painfulness;  </a:t>
            </a:r>
            <a:endParaRPr lang="en-US" sz="2400" b="1" dirty="0" smtClean="0">
              <a:solidFill>
                <a:srgbClr val="0000CC"/>
              </a:solidFill>
            </a:endParaRPr>
          </a:p>
          <a:p>
            <a:pPr marL="342900" indent="-342900">
              <a:buFont typeface="Wingdings" panose="05000000000000000000" pitchFamily="2" charset="2"/>
              <a:buChar char="Ø"/>
            </a:pPr>
            <a:r>
              <a:rPr lang="en-US" sz="2400" b="1" dirty="0" smtClean="0">
                <a:solidFill>
                  <a:srgbClr val="0000CC"/>
                </a:solidFill>
              </a:rPr>
              <a:t>in </a:t>
            </a:r>
            <a:r>
              <a:rPr lang="en-US" sz="2400" b="1" dirty="0">
                <a:solidFill>
                  <a:srgbClr val="0000CC"/>
                </a:solidFill>
              </a:rPr>
              <a:t>case of edema, determine its intensity, presence of fluctuation (abscess, </a:t>
            </a:r>
            <a:r>
              <a:rPr lang="en-US" sz="2400" b="1" dirty="0" err="1">
                <a:solidFill>
                  <a:srgbClr val="0000CC"/>
                </a:solidFill>
              </a:rPr>
              <a:t>hydradenitis</a:t>
            </a:r>
            <a:r>
              <a:rPr lang="en-US" sz="2400" b="1" dirty="0">
                <a:solidFill>
                  <a:srgbClr val="0000CC"/>
                </a:solidFill>
              </a:rPr>
              <a:t>), absence of painfulness (primary </a:t>
            </a:r>
            <a:r>
              <a:rPr lang="en-US" sz="2400" b="1" dirty="0" err="1">
                <a:solidFill>
                  <a:srgbClr val="0000CC"/>
                </a:solidFill>
              </a:rPr>
              <a:t>syphiloma</a:t>
            </a:r>
            <a:r>
              <a:rPr lang="en-US" sz="2400" b="1" dirty="0" smtClean="0">
                <a:solidFill>
                  <a:srgbClr val="0000CC"/>
                </a:solidFill>
              </a:rPr>
              <a:t>).</a:t>
            </a:r>
            <a:endParaRPr lang="ru-RU" sz="2400" b="1" dirty="0">
              <a:solidFill>
                <a:srgbClr val="0000CC"/>
              </a:solidFill>
            </a:endParaRPr>
          </a:p>
        </p:txBody>
      </p:sp>
      <p:pic>
        <p:nvPicPr>
          <p:cNvPr id="2050" name="Picture 2" descr="Герпес на спине: причины, признаки и эффективное лечение - Поликлиника г.  Чех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740" y="3580559"/>
            <a:ext cx="4048907" cy="298751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960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9022" y="376100"/>
            <a:ext cx="6976607" cy="235594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5</a:t>
            </a:r>
            <a:r>
              <a:rPr lang="ru-RU" sz="2400" b="1" dirty="0" smtClean="0">
                <a:solidFill>
                  <a:srgbClr val="C00000"/>
                </a:solidFill>
              </a:rPr>
              <a:t>. </a:t>
            </a:r>
            <a:r>
              <a:rPr lang="en-US" sz="2400" b="1" dirty="0" smtClean="0">
                <a:solidFill>
                  <a:srgbClr val="C00000"/>
                </a:solidFill>
              </a:rPr>
              <a:t>Scraping </a:t>
            </a:r>
            <a:r>
              <a:rPr lang="en-US" sz="2400" b="1" dirty="0">
                <a:solidFill>
                  <a:srgbClr val="C00000"/>
                </a:solidFill>
              </a:rPr>
              <a:t>(scratching) </a:t>
            </a:r>
          </a:p>
          <a:p>
            <a:r>
              <a:rPr lang="en-US" sz="2400" b="1" dirty="0" smtClean="0">
                <a:solidFill>
                  <a:srgbClr val="0000CC"/>
                </a:solidFill>
              </a:rPr>
              <a:t>The </a:t>
            </a:r>
            <a:r>
              <a:rPr lang="en-US" sz="2400" b="1" dirty="0">
                <a:solidFill>
                  <a:srgbClr val="0000CC"/>
                </a:solidFill>
              </a:rPr>
              <a:t>scraping carry out with a glass slide, a non-sharp scalpel. The scraping method allows you to detect peeling of the skin, to determine its nature (small-lamellar, large-lamellar), the density of attachment of scales to the skin surface. </a:t>
            </a:r>
            <a:endParaRPr lang="ru-RU" sz="2400" b="1" dirty="0">
              <a:solidFill>
                <a:srgbClr val="0000CC"/>
              </a:solidFill>
            </a:endParaRPr>
          </a:p>
        </p:txBody>
      </p:sp>
      <p:pic>
        <p:nvPicPr>
          <p:cNvPr id="4098" name="Picture 2" descr="Отрубевидный лишай: схема лечения, симптомы, мази и шампуни, фотот лишая на  теле"/>
          <p:cNvPicPr>
            <a:picLocks noChangeAspect="1" noChangeArrowheads="1"/>
          </p:cNvPicPr>
          <p:nvPr/>
        </p:nvPicPr>
        <p:blipFill rotWithShape="1">
          <a:blip r:embed="rId2">
            <a:extLst>
              <a:ext uri="{28A0092B-C50C-407E-A947-70E740481C1C}">
                <a14:useLocalDpi xmlns:a14="http://schemas.microsoft.com/office/drawing/2010/main" val="0"/>
              </a:ext>
            </a:extLst>
          </a:blip>
          <a:srcRect l="15747" t="20828" r="15669" b="21880"/>
          <a:stretch/>
        </p:blipFill>
        <p:spPr bwMode="auto">
          <a:xfrm>
            <a:off x="7549376" y="323386"/>
            <a:ext cx="4326673" cy="2865862"/>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11511" y="3088888"/>
            <a:ext cx="7605133" cy="267629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6</a:t>
            </a:r>
            <a:r>
              <a:rPr lang="ru-RU" sz="2400" b="1" dirty="0" smtClean="0">
                <a:solidFill>
                  <a:srgbClr val="C00000"/>
                </a:solidFill>
              </a:rPr>
              <a:t>.</a:t>
            </a:r>
            <a:r>
              <a:rPr lang="en-US" sz="2400" b="1" dirty="0" smtClean="0">
                <a:solidFill>
                  <a:srgbClr val="C00000"/>
                </a:solidFill>
              </a:rPr>
              <a:t> </a:t>
            </a:r>
            <a:r>
              <a:rPr lang="en-US" sz="2400" b="1" dirty="0">
                <a:solidFill>
                  <a:srgbClr val="C00000"/>
                </a:solidFill>
              </a:rPr>
              <a:t>Diascopy (</a:t>
            </a:r>
            <a:r>
              <a:rPr lang="en-US" sz="2400" b="1" dirty="0" err="1">
                <a:solidFill>
                  <a:srgbClr val="C00000"/>
                </a:solidFill>
              </a:rPr>
              <a:t>vitropression</a:t>
            </a:r>
            <a:r>
              <a:rPr lang="en-US" sz="2400" b="1" dirty="0" smtClean="0">
                <a:solidFill>
                  <a:srgbClr val="C00000"/>
                </a:solidFill>
              </a:rPr>
              <a:t>) </a:t>
            </a:r>
            <a:endParaRPr lang="en-US" sz="2400" b="1" dirty="0">
              <a:solidFill>
                <a:srgbClr val="C00000"/>
              </a:solidFill>
            </a:endParaRPr>
          </a:p>
          <a:p>
            <a:r>
              <a:rPr lang="en-US" sz="2400" b="1" dirty="0">
                <a:solidFill>
                  <a:srgbClr val="0000CC"/>
                </a:solidFill>
              </a:rPr>
              <a:t>This is pressure on the affected area of the skin with a glass slide or a special </a:t>
            </a:r>
            <a:r>
              <a:rPr lang="en-US" sz="2400" b="1" dirty="0" smtClean="0">
                <a:solidFill>
                  <a:srgbClr val="0000CC"/>
                </a:solidFill>
              </a:rPr>
              <a:t>device - </a:t>
            </a:r>
            <a:r>
              <a:rPr lang="en-US" sz="2400" b="1" dirty="0">
                <a:solidFill>
                  <a:srgbClr val="0000CC"/>
                </a:solidFill>
              </a:rPr>
              <a:t>a </a:t>
            </a:r>
            <a:r>
              <a:rPr lang="en-US" sz="2400" b="1" dirty="0" err="1">
                <a:solidFill>
                  <a:srgbClr val="0000CC"/>
                </a:solidFill>
              </a:rPr>
              <a:t>diascope</a:t>
            </a:r>
            <a:r>
              <a:rPr lang="en-US" sz="2400" b="1" dirty="0">
                <a:solidFill>
                  <a:srgbClr val="0000CC"/>
                </a:solidFill>
              </a:rPr>
              <a:t> (transparent plastic plate). The nature of the element (vascular, pigmented) is determined when using this method. When pressed, the vascular spot becomes pale or disappears, and the hemorrhagic spot (or pigmented spot) does not disappear. </a:t>
            </a:r>
          </a:p>
        </p:txBody>
      </p:sp>
      <p:pic>
        <p:nvPicPr>
          <p:cNvPr id="6" name="Рисунок 5"/>
          <p:cNvPicPr>
            <a:picLocks noChangeAspect="1"/>
          </p:cNvPicPr>
          <p:nvPr/>
        </p:nvPicPr>
        <p:blipFill>
          <a:blip r:embed="rId3"/>
          <a:stretch>
            <a:fillRect/>
          </a:stretch>
        </p:blipFill>
        <p:spPr>
          <a:xfrm>
            <a:off x="7593979" y="3826357"/>
            <a:ext cx="4315523" cy="2830921"/>
          </a:xfrm>
          <a:prstGeom prst="rect">
            <a:avLst/>
          </a:prstGeom>
          <a:ln w="76200">
            <a:solidFill>
              <a:srgbClr val="0000CC"/>
            </a:solidFill>
          </a:ln>
        </p:spPr>
      </p:pic>
    </p:spTree>
    <p:extLst>
      <p:ext uri="{BB962C8B-B14F-4D97-AF65-F5344CB8AC3E}">
        <p14:creationId xmlns:p14="http://schemas.microsoft.com/office/powerpoint/2010/main" val="554745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3" y="0"/>
            <a:ext cx="11653024" cy="18064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a:solidFill>
                  <a:srgbClr val="0000CC"/>
                </a:solidFill>
              </a:rPr>
              <a:t> </a:t>
            </a:r>
          </a:p>
          <a:p>
            <a:endParaRPr lang="ru-RU" sz="2400" b="1" dirty="0">
              <a:solidFill>
                <a:srgbClr val="0000CC"/>
              </a:solidFill>
            </a:endParaRPr>
          </a:p>
          <a:p>
            <a:r>
              <a:rPr lang="en-US" sz="2400" b="1" dirty="0">
                <a:solidFill>
                  <a:srgbClr val="C00000"/>
                </a:solidFill>
              </a:rPr>
              <a:t>7</a:t>
            </a:r>
            <a:r>
              <a:rPr lang="en-US" sz="2400" b="1" dirty="0" smtClean="0">
                <a:solidFill>
                  <a:srgbClr val="C00000"/>
                </a:solidFill>
              </a:rPr>
              <a:t>. </a:t>
            </a:r>
            <a:r>
              <a:rPr lang="en-US" sz="2400" b="1" dirty="0" err="1">
                <a:solidFill>
                  <a:srgbClr val="C00000"/>
                </a:solidFill>
              </a:rPr>
              <a:t>Dermographism</a:t>
            </a:r>
            <a:r>
              <a:rPr lang="en-US" sz="2400" b="1" dirty="0">
                <a:solidFill>
                  <a:srgbClr val="C00000"/>
                </a:solidFill>
              </a:rPr>
              <a:t> </a:t>
            </a:r>
            <a:r>
              <a:rPr lang="en-US" sz="2400" b="1" dirty="0">
                <a:solidFill>
                  <a:srgbClr val="0000CC"/>
                </a:solidFill>
              </a:rPr>
              <a:t>is a method of a special dermatological study that allows </a:t>
            </a:r>
            <a:r>
              <a:rPr lang="en-US" sz="2400" b="1" dirty="0" smtClean="0">
                <a:solidFill>
                  <a:srgbClr val="0000CC"/>
                </a:solidFill>
              </a:rPr>
              <a:t>you  </a:t>
            </a:r>
            <a:r>
              <a:rPr lang="en-US" sz="2400" b="1" dirty="0">
                <a:solidFill>
                  <a:srgbClr val="0000CC"/>
                </a:solidFill>
              </a:rPr>
              <a:t>to determine the state of the autonomic nervous system, in particular the reflex reaction of the vascular wall as a response to skin irritation (the tone of the sympathetic part of the nervous system prevails in white </a:t>
            </a:r>
            <a:r>
              <a:rPr lang="en-US" sz="2400" b="1" dirty="0" err="1">
                <a:solidFill>
                  <a:srgbClr val="0000CC"/>
                </a:solidFill>
              </a:rPr>
              <a:t>dermographism</a:t>
            </a:r>
            <a:r>
              <a:rPr lang="en-US" sz="2400" b="1" dirty="0">
                <a:solidFill>
                  <a:srgbClr val="0000CC"/>
                </a:solidFill>
              </a:rPr>
              <a:t>, and in red - parasympathetic).</a:t>
            </a:r>
          </a:p>
          <a:p>
            <a:pPr algn="ctr"/>
            <a:endParaRPr lang="ru-RU" sz="2400" b="1" dirty="0">
              <a:solidFill>
                <a:srgbClr val="0000CC"/>
              </a:solidFill>
            </a:endParaRPr>
          </a:p>
          <a:p>
            <a:pPr algn="ctr"/>
            <a:endParaRPr lang="ru-RU" sz="2400" b="1" dirty="0">
              <a:solidFill>
                <a:srgbClr val="0000CC"/>
              </a:solidFill>
            </a:endParaRPr>
          </a:p>
        </p:txBody>
      </p:sp>
      <p:pic>
        <p:nvPicPr>
          <p:cNvPr id="8" name="Рисунок 7"/>
          <p:cNvPicPr>
            <a:picLocks noChangeAspect="1"/>
          </p:cNvPicPr>
          <p:nvPr/>
        </p:nvPicPr>
        <p:blipFill rotWithShape="1">
          <a:blip r:embed="rId2"/>
          <a:srcRect t="58957" r="3970" b="22401"/>
          <a:stretch/>
        </p:blipFill>
        <p:spPr>
          <a:xfrm>
            <a:off x="7370956" y="2051824"/>
            <a:ext cx="4661210" cy="702527"/>
          </a:xfrm>
          <a:prstGeom prst="rect">
            <a:avLst/>
          </a:prstGeom>
          <a:noFill/>
          <a:ln w="76200">
            <a:solidFill>
              <a:srgbClr val="0000CC"/>
            </a:solidFill>
          </a:ln>
        </p:spPr>
      </p:pic>
      <p:sp>
        <p:nvSpPr>
          <p:cNvPr id="10" name="Прямоугольник 9"/>
          <p:cNvSpPr/>
          <p:nvPr/>
        </p:nvSpPr>
        <p:spPr>
          <a:xfrm>
            <a:off x="111509" y="1806498"/>
            <a:ext cx="7114481" cy="15611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0000CC"/>
                </a:solidFill>
              </a:rPr>
              <a:t>The flat end of a ballpoint pen or the edge of a spatula or a special device </a:t>
            </a:r>
            <a:r>
              <a:rPr lang="en-US" sz="2400" b="1" dirty="0" smtClean="0">
                <a:solidFill>
                  <a:srgbClr val="0000CC"/>
                </a:solidFill>
              </a:rPr>
              <a:t>(</a:t>
            </a:r>
            <a:r>
              <a:rPr lang="en-US" sz="2400" b="1" dirty="0" err="1" smtClean="0">
                <a:solidFill>
                  <a:srgbClr val="0000CC"/>
                </a:solidFill>
              </a:rPr>
              <a:t>dermograph</a:t>
            </a:r>
            <a:r>
              <a:rPr lang="en-US" sz="2400" b="1" dirty="0">
                <a:solidFill>
                  <a:srgbClr val="0000CC"/>
                </a:solidFill>
              </a:rPr>
              <a:t>) is used to draw strips on the skin. After 10-20 seconds, a line appears at the site of irritation.</a:t>
            </a:r>
          </a:p>
        </p:txBody>
      </p:sp>
      <p:sp>
        <p:nvSpPr>
          <p:cNvPr id="14" name="Прямоугольник 13"/>
          <p:cNvSpPr/>
          <p:nvPr/>
        </p:nvSpPr>
        <p:spPr>
          <a:xfrm>
            <a:off x="133816" y="4237464"/>
            <a:ext cx="8106936" cy="136044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8</a:t>
            </a:r>
            <a:r>
              <a:rPr lang="en-US" sz="2400" b="1" dirty="0" smtClean="0">
                <a:solidFill>
                  <a:srgbClr val="C00000"/>
                </a:solidFill>
              </a:rPr>
              <a:t>. </a:t>
            </a:r>
            <a:r>
              <a:rPr lang="en-US" sz="2400" b="1" dirty="0" err="1">
                <a:solidFill>
                  <a:srgbClr val="C00000"/>
                </a:solidFill>
              </a:rPr>
              <a:t>Dermatoscopy</a:t>
            </a:r>
            <a:r>
              <a:rPr lang="en-US" sz="2400" b="1" dirty="0">
                <a:solidFill>
                  <a:srgbClr val="C00000"/>
                </a:solidFill>
              </a:rPr>
              <a:t> </a:t>
            </a:r>
            <a:r>
              <a:rPr lang="en-US" sz="2400" b="1" dirty="0">
                <a:solidFill>
                  <a:srgbClr val="0000CC"/>
                </a:solidFill>
              </a:rPr>
              <a:t>is a non-invasive, visual diagnostic method, in which the doctor can conduct research and </a:t>
            </a:r>
            <a:r>
              <a:rPr lang="en-US" sz="2400" b="1" dirty="0" smtClean="0">
                <a:solidFill>
                  <a:srgbClr val="0000CC"/>
                </a:solidFill>
              </a:rPr>
              <a:t>assessment</a:t>
            </a:r>
            <a:r>
              <a:rPr lang="ru-RU" sz="2400" b="1" dirty="0" smtClean="0">
                <a:solidFill>
                  <a:srgbClr val="0000CC"/>
                </a:solidFill>
              </a:rPr>
              <a:t> </a:t>
            </a:r>
            <a:r>
              <a:rPr lang="en-US" sz="2400" b="1" dirty="0" smtClean="0">
                <a:solidFill>
                  <a:srgbClr val="0000CC"/>
                </a:solidFill>
              </a:rPr>
              <a:t>of </a:t>
            </a:r>
            <a:r>
              <a:rPr lang="en-US" sz="2400" b="1" dirty="0">
                <a:solidFill>
                  <a:srgbClr val="0000CC"/>
                </a:solidFill>
              </a:rPr>
              <a:t>various, primarily pigmented formations.</a:t>
            </a:r>
          </a:p>
        </p:txBody>
      </p:sp>
      <p:pic>
        <p:nvPicPr>
          <p:cNvPr id="15" name="Picture 4" descr="Дерматолог в Новосибирске - прием врача в ЕвроМед клиник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995" y="4070195"/>
            <a:ext cx="3836019" cy="2598233"/>
          </a:xfrm>
          <a:prstGeom prst="rect">
            <a:avLst/>
          </a:prstGeom>
          <a:noFill/>
          <a:ln w="76200">
            <a:solidFill>
              <a:srgbClr val="0000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939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151" y="267629"/>
            <a:ext cx="8240751" cy="185515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9</a:t>
            </a:r>
            <a:r>
              <a:rPr lang="ru-RU" sz="2400" b="1" dirty="0" smtClean="0">
                <a:solidFill>
                  <a:srgbClr val="C00000"/>
                </a:solidFill>
              </a:rPr>
              <a:t>. </a:t>
            </a:r>
            <a:r>
              <a:rPr lang="en-US" sz="2400" b="1" dirty="0">
                <a:solidFill>
                  <a:srgbClr val="C00000"/>
                </a:solidFill>
              </a:rPr>
              <a:t>Ultrasound examination. </a:t>
            </a:r>
            <a:r>
              <a:rPr lang="en-US" sz="2400" b="1" dirty="0">
                <a:solidFill>
                  <a:srgbClr val="0000CC"/>
                </a:solidFill>
              </a:rPr>
              <a:t>It is used to assess the depth of the location of melanoma, focal scleroderma process. </a:t>
            </a:r>
            <a:r>
              <a:rPr lang="en-US" sz="2400" b="1" dirty="0">
                <a:solidFill>
                  <a:srgbClr val="C00000"/>
                </a:solidFill>
              </a:rPr>
              <a:t>The radiography, computed tomography and magnetic resonance imaging </a:t>
            </a:r>
            <a:r>
              <a:rPr lang="en-US" sz="2400" b="1" dirty="0">
                <a:solidFill>
                  <a:srgbClr val="0000CC"/>
                </a:solidFill>
              </a:rPr>
              <a:t>are used in addition to ultrasound.</a:t>
            </a:r>
          </a:p>
        </p:txBody>
      </p:sp>
      <p:pic>
        <p:nvPicPr>
          <p:cNvPr id="7" name="Рисунок 6"/>
          <p:cNvPicPr>
            <a:picLocks noChangeAspect="1"/>
          </p:cNvPicPr>
          <p:nvPr/>
        </p:nvPicPr>
        <p:blipFill>
          <a:blip r:embed="rId2"/>
          <a:stretch>
            <a:fillRect/>
          </a:stretch>
        </p:blipFill>
        <p:spPr>
          <a:xfrm>
            <a:off x="8253427" y="223956"/>
            <a:ext cx="3745289" cy="2675363"/>
          </a:xfrm>
          <a:prstGeom prst="rect">
            <a:avLst/>
          </a:prstGeom>
          <a:ln w="76200">
            <a:solidFill>
              <a:srgbClr val="0000CC"/>
            </a:solidFill>
          </a:ln>
        </p:spPr>
      </p:pic>
      <p:pic>
        <p:nvPicPr>
          <p:cNvPr id="9" name="Рисунок 8"/>
          <p:cNvPicPr>
            <a:picLocks noChangeAspect="1"/>
          </p:cNvPicPr>
          <p:nvPr/>
        </p:nvPicPr>
        <p:blipFill>
          <a:blip r:embed="rId3"/>
          <a:stretch>
            <a:fillRect/>
          </a:stretch>
        </p:blipFill>
        <p:spPr>
          <a:xfrm>
            <a:off x="4348976" y="3378819"/>
            <a:ext cx="3691054" cy="3334215"/>
          </a:xfrm>
          <a:prstGeom prst="rect">
            <a:avLst/>
          </a:prstGeom>
          <a:ln w="76200">
            <a:solidFill>
              <a:srgbClr val="0000CC"/>
            </a:solidFill>
          </a:ln>
        </p:spPr>
      </p:pic>
      <p:pic>
        <p:nvPicPr>
          <p:cNvPr id="10" name="Рисунок 9"/>
          <p:cNvPicPr>
            <a:picLocks noChangeAspect="1"/>
          </p:cNvPicPr>
          <p:nvPr/>
        </p:nvPicPr>
        <p:blipFill>
          <a:blip r:embed="rId4"/>
          <a:stretch>
            <a:fillRect/>
          </a:stretch>
        </p:blipFill>
        <p:spPr>
          <a:xfrm>
            <a:off x="8408020" y="3345365"/>
            <a:ext cx="3668750" cy="3356517"/>
          </a:xfrm>
          <a:prstGeom prst="rect">
            <a:avLst/>
          </a:prstGeom>
          <a:ln w="76200">
            <a:solidFill>
              <a:srgbClr val="0000CC"/>
            </a:solidFill>
          </a:ln>
        </p:spPr>
      </p:pic>
      <p:pic>
        <p:nvPicPr>
          <p:cNvPr id="11" name="Рисунок 10"/>
          <p:cNvPicPr>
            <a:picLocks noChangeAspect="1"/>
          </p:cNvPicPr>
          <p:nvPr/>
        </p:nvPicPr>
        <p:blipFill>
          <a:blip r:embed="rId5"/>
          <a:stretch>
            <a:fillRect/>
          </a:stretch>
        </p:blipFill>
        <p:spPr>
          <a:xfrm>
            <a:off x="345688" y="3389971"/>
            <a:ext cx="3567695" cy="3311912"/>
          </a:xfrm>
          <a:prstGeom prst="rect">
            <a:avLst/>
          </a:prstGeom>
          <a:ln w="76200">
            <a:solidFill>
              <a:srgbClr val="0000CC"/>
            </a:solidFill>
          </a:ln>
        </p:spPr>
      </p:pic>
    </p:spTree>
    <p:extLst>
      <p:ext uri="{BB962C8B-B14F-4D97-AF65-F5344CB8AC3E}">
        <p14:creationId xmlns:p14="http://schemas.microsoft.com/office/powerpoint/2010/main" val="27929150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2" y="238916"/>
            <a:ext cx="9309874" cy="12154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10</a:t>
            </a:r>
            <a:r>
              <a:rPr lang="ru-RU" sz="2400" b="1" dirty="0" smtClean="0">
                <a:solidFill>
                  <a:srgbClr val="C00000"/>
                </a:solidFill>
              </a:rPr>
              <a:t>. </a:t>
            </a:r>
            <a:r>
              <a:rPr lang="en-US" sz="2400" b="1" dirty="0">
                <a:solidFill>
                  <a:srgbClr val="C00000"/>
                </a:solidFill>
              </a:rPr>
              <a:t>. Fluorescent diagnostics </a:t>
            </a:r>
            <a:r>
              <a:rPr lang="en-US" sz="2400" b="1" dirty="0">
                <a:solidFill>
                  <a:srgbClr val="0000CC"/>
                </a:solidFill>
              </a:rPr>
              <a:t>using a Wood lamp allows to assess the nature of the affected hair and skin scales in </a:t>
            </a:r>
            <a:r>
              <a:rPr lang="en-US" sz="2400" b="1" dirty="0" err="1">
                <a:solidFill>
                  <a:srgbClr val="0000CC"/>
                </a:solidFill>
              </a:rPr>
              <a:t>microsporia</a:t>
            </a:r>
            <a:r>
              <a:rPr lang="en-US" sz="2400" b="1" dirty="0">
                <a:solidFill>
                  <a:srgbClr val="0000CC"/>
                </a:solidFill>
              </a:rPr>
              <a:t>, </a:t>
            </a:r>
            <a:r>
              <a:rPr lang="en-US" sz="2400" b="1" dirty="0" err="1">
                <a:solidFill>
                  <a:srgbClr val="0000CC"/>
                </a:solidFill>
              </a:rPr>
              <a:t>pityriasis</a:t>
            </a:r>
            <a:r>
              <a:rPr lang="en-US" sz="2400" b="1" dirty="0">
                <a:solidFill>
                  <a:srgbClr val="0000CC"/>
                </a:solidFill>
              </a:rPr>
              <a:t> versicolor, lupus </a:t>
            </a:r>
            <a:r>
              <a:rPr lang="en-US" sz="2400" b="1" dirty="0" smtClean="0">
                <a:solidFill>
                  <a:srgbClr val="0000CC"/>
                </a:solidFill>
              </a:rPr>
              <a:t>erythematosus.</a:t>
            </a:r>
            <a:endParaRPr lang="ru-RU" sz="2400" b="1" dirty="0">
              <a:solidFill>
                <a:srgbClr val="0000CC"/>
              </a:solidFill>
            </a:endParaRPr>
          </a:p>
        </p:txBody>
      </p:sp>
      <p:sp>
        <p:nvSpPr>
          <p:cNvPr id="3" name="Прямоугольник 2"/>
          <p:cNvSpPr/>
          <p:nvPr/>
        </p:nvSpPr>
        <p:spPr>
          <a:xfrm>
            <a:off x="111512" y="1577340"/>
            <a:ext cx="11909502" cy="36461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smtClean="0">
                <a:solidFill>
                  <a:srgbClr val="C00000"/>
                </a:solidFill>
              </a:rPr>
              <a:t>1</a:t>
            </a:r>
            <a:r>
              <a:rPr lang="en-US" sz="2400" b="1" dirty="0" smtClean="0">
                <a:solidFill>
                  <a:srgbClr val="C00000"/>
                </a:solidFill>
              </a:rPr>
              <a:t>1</a:t>
            </a:r>
            <a:r>
              <a:rPr lang="ru-RU" sz="2400" b="1" dirty="0" smtClean="0">
                <a:solidFill>
                  <a:srgbClr val="C00000"/>
                </a:solidFill>
              </a:rPr>
              <a:t>. </a:t>
            </a:r>
            <a:r>
              <a:rPr lang="en-US" sz="2400" b="1" dirty="0">
                <a:solidFill>
                  <a:srgbClr val="C00000"/>
                </a:solidFill>
              </a:rPr>
              <a:t>Research:</a:t>
            </a:r>
            <a:endParaRPr lang="ru-RU" sz="2400" b="1" dirty="0">
              <a:solidFill>
                <a:srgbClr val="C00000"/>
              </a:solidFill>
            </a:endParaRPr>
          </a:p>
          <a:p>
            <a:pPr marL="342900" indent="-342900">
              <a:buFont typeface="Wingdings" panose="05000000000000000000" pitchFamily="2" charset="2"/>
              <a:buChar char="Ø"/>
            </a:pPr>
            <a:r>
              <a:rPr lang="en-US" sz="2400" b="1" dirty="0">
                <a:solidFill>
                  <a:srgbClr val="0000CC"/>
                </a:solidFill>
              </a:rPr>
              <a:t>on LE-cells (with lupus erythematosus);</a:t>
            </a:r>
          </a:p>
          <a:p>
            <a:pPr marL="342900" indent="-342900">
              <a:buFont typeface="Wingdings" panose="05000000000000000000" pitchFamily="2" charset="2"/>
              <a:buChar char="Ø"/>
            </a:pPr>
            <a:r>
              <a:rPr lang="en-US" sz="2400" b="1" dirty="0">
                <a:solidFill>
                  <a:srgbClr val="0000CC"/>
                </a:solidFill>
              </a:rPr>
              <a:t>on </a:t>
            </a:r>
            <a:r>
              <a:rPr lang="en-US" sz="2400" b="1" dirty="0" err="1">
                <a:solidFill>
                  <a:srgbClr val="0000CC"/>
                </a:solidFill>
              </a:rPr>
              <a:t>acantholytic</a:t>
            </a:r>
            <a:r>
              <a:rPr lang="en-US" sz="2400" b="1" dirty="0">
                <a:solidFill>
                  <a:srgbClr val="0000CC"/>
                </a:solidFill>
              </a:rPr>
              <a:t> cells of smears-prints with erosion in </a:t>
            </a:r>
            <a:r>
              <a:rPr lang="en-US" sz="2400" b="1" dirty="0" err="1">
                <a:solidFill>
                  <a:srgbClr val="0000CC"/>
                </a:solidFill>
              </a:rPr>
              <a:t>acantholytic</a:t>
            </a:r>
            <a:r>
              <a:rPr lang="en-US" sz="2400" b="1" dirty="0">
                <a:solidFill>
                  <a:srgbClr val="0000CC"/>
                </a:solidFill>
              </a:rPr>
              <a:t> pemphigus;</a:t>
            </a:r>
          </a:p>
          <a:p>
            <a:pPr marL="342900" indent="-342900">
              <a:buFont typeface="Wingdings" panose="05000000000000000000" pitchFamily="2" charset="2"/>
              <a:buChar char="Ø"/>
            </a:pPr>
            <a:r>
              <a:rPr lang="en-US" sz="2400" b="1" dirty="0">
                <a:solidFill>
                  <a:srgbClr val="0000CC"/>
                </a:solidFill>
              </a:rPr>
              <a:t>on </a:t>
            </a:r>
            <a:r>
              <a:rPr lang="en-US" sz="2400" b="1" dirty="0" err="1">
                <a:solidFill>
                  <a:srgbClr val="0000CC"/>
                </a:solidFill>
              </a:rPr>
              <a:t>treponema</a:t>
            </a:r>
            <a:r>
              <a:rPr lang="en-US" sz="2400" b="1" dirty="0">
                <a:solidFill>
                  <a:srgbClr val="0000CC"/>
                </a:solidFill>
              </a:rPr>
              <a:t> Pallidum, on </a:t>
            </a:r>
            <a:r>
              <a:rPr lang="en-US" sz="2400" b="1" dirty="0" err="1">
                <a:solidFill>
                  <a:srgbClr val="0000CC"/>
                </a:solidFill>
              </a:rPr>
              <a:t>streptobacillus</a:t>
            </a:r>
            <a:r>
              <a:rPr lang="en-US" sz="2400" b="1" dirty="0">
                <a:solidFill>
                  <a:srgbClr val="0000CC"/>
                </a:solidFill>
              </a:rPr>
              <a:t> Petersen-</a:t>
            </a:r>
            <a:r>
              <a:rPr lang="en-US" sz="2400" b="1" dirty="0" err="1">
                <a:solidFill>
                  <a:srgbClr val="0000CC"/>
                </a:solidFill>
              </a:rPr>
              <a:t>Ducreaus</a:t>
            </a:r>
            <a:r>
              <a:rPr lang="en-US" sz="2400" b="1" dirty="0">
                <a:solidFill>
                  <a:srgbClr val="0000CC"/>
                </a:solidFill>
              </a:rPr>
              <a:t> out of discharge of eroded, ulcerative and weeping elements in syphilis, soft chancre;</a:t>
            </a:r>
          </a:p>
          <a:p>
            <a:pPr marL="342900" indent="-342900">
              <a:buFont typeface="Wingdings" panose="05000000000000000000" pitchFamily="2" charset="2"/>
              <a:buChar char="Ø"/>
            </a:pPr>
            <a:r>
              <a:rPr lang="en-US" sz="2400" b="1" dirty="0">
                <a:solidFill>
                  <a:srgbClr val="0000CC"/>
                </a:solidFill>
              </a:rPr>
              <a:t>to identify the scabies mite (with scabies) or </a:t>
            </a:r>
            <a:r>
              <a:rPr lang="en-US" sz="2400" b="1" dirty="0" err="1">
                <a:solidFill>
                  <a:srgbClr val="0000CC"/>
                </a:solidFill>
              </a:rPr>
              <a:t>Demodex</a:t>
            </a:r>
            <a:r>
              <a:rPr lang="en-US" sz="2400" b="1" dirty="0">
                <a:solidFill>
                  <a:srgbClr val="0000CC"/>
                </a:solidFill>
              </a:rPr>
              <a:t> </a:t>
            </a:r>
            <a:r>
              <a:rPr lang="en-US" sz="2400" b="1" dirty="0" err="1">
                <a:solidFill>
                  <a:srgbClr val="0000CC"/>
                </a:solidFill>
              </a:rPr>
              <a:t>folliculorum</a:t>
            </a:r>
            <a:r>
              <a:rPr lang="en-US" sz="2400" b="1" dirty="0">
                <a:solidFill>
                  <a:srgbClr val="0000CC"/>
                </a:solidFill>
              </a:rPr>
              <a:t> (with </a:t>
            </a:r>
            <a:r>
              <a:rPr lang="en-US" sz="2400" b="1" dirty="0" err="1">
                <a:solidFill>
                  <a:srgbClr val="0000CC"/>
                </a:solidFill>
              </a:rPr>
              <a:t>demodicosis</a:t>
            </a:r>
            <a:r>
              <a:rPr lang="en-US" sz="2400" b="1" dirty="0">
                <a:solidFill>
                  <a:srgbClr val="0000CC"/>
                </a:solidFill>
              </a:rPr>
              <a:t>);</a:t>
            </a:r>
          </a:p>
          <a:p>
            <a:pPr marL="342900" indent="-342900">
              <a:buFont typeface="Wingdings" panose="05000000000000000000" pitchFamily="2" charset="2"/>
              <a:buChar char="Ø"/>
            </a:pPr>
            <a:r>
              <a:rPr lang="en-US" sz="2400" b="1" dirty="0">
                <a:solidFill>
                  <a:srgbClr val="0000CC"/>
                </a:solidFill>
              </a:rPr>
              <a:t>by microscopy and sowing the affected scales and hair, nails on fungi;</a:t>
            </a:r>
          </a:p>
          <a:p>
            <a:pPr marL="342900" indent="-342900">
              <a:buFont typeface="Wingdings" panose="05000000000000000000" pitchFamily="2" charset="2"/>
              <a:buChar char="Ø"/>
            </a:pPr>
            <a:r>
              <a:rPr lang="en-US" sz="2400" b="1" dirty="0">
                <a:solidFill>
                  <a:srgbClr val="0000CC"/>
                </a:solidFill>
              </a:rPr>
              <a:t>by sowing material from foci of infection on the flora and determination of the sensitivity of microorganisms to antibiotics;</a:t>
            </a:r>
          </a:p>
        </p:txBody>
      </p:sp>
      <p:pic>
        <p:nvPicPr>
          <p:cNvPr id="5" name="Рисунок 4"/>
          <p:cNvPicPr>
            <a:picLocks noChangeAspect="1"/>
          </p:cNvPicPr>
          <p:nvPr/>
        </p:nvPicPr>
        <p:blipFill>
          <a:blip r:embed="rId2"/>
          <a:stretch>
            <a:fillRect/>
          </a:stretch>
        </p:blipFill>
        <p:spPr>
          <a:xfrm>
            <a:off x="9506383" y="326879"/>
            <a:ext cx="2523963" cy="1810669"/>
          </a:xfrm>
          <a:prstGeom prst="rect">
            <a:avLst/>
          </a:prstGeom>
          <a:ln w="76200">
            <a:solidFill>
              <a:srgbClr val="0000CC"/>
            </a:solidFill>
          </a:ln>
        </p:spPr>
      </p:pic>
      <p:sp>
        <p:nvSpPr>
          <p:cNvPr id="7" name="Прямоугольник 6"/>
          <p:cNvSpPr/>
          <p:nvPr/>
        </p:nvSpPr>
        <p:spPr>
          <a:xfrm>
            <a:off x="0" y="5486398"/>
            <a:ext cx="12080489" cy="98130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400" b="1" dirty="0" smtClean="0">
                <a:solidFill>
                  <a:srgbClr val="C00000"/>
                </a:solidFill>
              </a:rPr>
              <a:t>1</a:t>
            </a:r>
            <a:r>
              <a:rPr lang="en-US" sz="2400" b="1" dirty="0" smtClean="0">
                <a:solidFill>
                  <a:srgbClr val="C00000"/>
                </a:solidFill>
              </a:rPr>
              <a:t>2</a:t>
            </a:r>
            <a:r>
              <a:rPr lang="ru-RU" sz="2400" b="1" dirty="0" smtClean="0">
                <a:solidFill>
                  <a:srgbClr val="C00000"/>
                </a:solidFill>
              </a:rPr>
              <a:t>. </a:t>
            </a:r>
            <a:r>
              <a:rPr lang="en-US" sz="2400" b="1" dirty="0">
                <a:solidFill>
                  <a:srgbClr val="C00000"/>
                </a:solidFill>
              </a:rPr>
              <a:t>Histological examination of biopsy skin material is used to clarify the clinical </a:t>
            </a:r>
            <a:r>
              <a:rPr lang="en-US" sz="2400" b="1" dirty="0" smtClean="0">
                <a:solidFill>
                  <a:srgbClr val="C00000"/>
                </a:solidFill>
              </a:rPr>
              <a:t>diagnosis.</a:t>
            </a:r>
          </a:p>
          <a:p>
            <a:r>
              <a:rPr lang="ru-RU" sz="2400" b="1" dirty="0" smtClean="0">
                <a:solidFill>
                  <a:srgbClr val="C00000"/>
                </a:solidFill>
              </a:rPr>
              <a:t>1</a:t>
            </a:r>
            <a:r>
              <a:rPr lang="en-US" sz="2400" b="1" dirty="0" smtClean="0">
                <a:solidFill>
                  <a:srgbClr val="C00000"/>
                </a:solidFill>
              </a:rPr>
              <a:t>3</a:t>
            </a:r>
            <a:r>
              <a:rPr lang="ru-RU" sz="2400" b="1" dirty="0" smtClean="0">
                <a:solidFill>
                  <a:srgbClr val="C00000"/>
                </a:solidFill>
              </a:rPr>
              <a:t>. </a:t>
            </a:r>
            <a:r>
              <a:rPr lang="en-US" sz="2400" b="1" dirty="0">
                <a:solidFill>
                  <a:srgbClr val="C00000"/>
                </a:solidFill>
              </a:rPr>
              <a:t>Conducting allergy skin tests</a:t>
            </a:r>
            <a:r>
              <a:rPr lang="ru-RU" sz="2400" b="1" dirty="0" smtClean="0">
                <a:solidFill>
                  <a:srgbClr val="C00000"/>
                </a:solidFill>
              </a:rPr>
              <a:t>.</a:t>
            </a:r>
            <a:endParaRPr lang="ru-RU" sz="2400" b="1" dirty="0">
              <a:solidFill>
                <a:srgbClr val="C00000"/>
              </a:solidFill>
            </a:endParaRPr>
          </a:p>
          <a:p>
            <a:r>
              <a:rPr lang="ru-RU" sz="2400" b="1" dirty="0" smtClean="0">
                <a:solidFill>
                  <a:srgbClr val="C00000"/>
                </a:solidFill>
              </a:rPr>
              <a:t>1</a:t>
            </a:r>
            <a:r>
              <a:rPr lang="en-US" sz="2400" b="1" dirty="0" smtClean="0">
                <a:solidFill>
                  <a:srgbClr val="C00000"/>
                </a:solidFill>
              </a:rPr>
              <a:t>4</a:t>
            </a:r>
            <a:r>
              <a:rPr lang="ru-RU" sz="2400" b="1" dirty="0" smtClean="0">
                <a:solidFill>
                  <a:srgbClr val="C00000"/>
                </a:solidFill>
              </a:rPr>
              <a:t>. </a:t>
            </a:r>
            <a:r>
              <a:rPr lang="en-US" sz="2400" b="1" dirty="0">
                <a:solidFill>
                  <a:srgbClr val="C00000"/>
                </a:solidFill>
              </a:rPr>
              <a:t>Immunodiagnostics </a:t>
            </a:r>
            <a:r>
              <a:rPr lang="en-US" sz="2400" b="1" dirty="0">
                <a:solidFill>
                  <a:srgbClr val="0000CC"/>
                </a:solidFill>
              </a:rPr>
              <a:t>is </a:t>
            </a:r>
            <a:r>
              <a:rPr lang="en-US" sz="2400" b="1" dirty="0" smtClean="0">
                <a:solidFill>
                  <a:srgbClr val="0000CC"/>
                </a:solidFill>
              </a:rPr>
              <a:t>used </a:t>
            </a:r>
            <a:r>
              <a:rPr lang="en-US" sz="2400" b="1" dirty="0">
                <a:solidFill>
                  <a:srgbClr val="0000CC"/>
                </a:solidFill>
              </a:rPr>
              <a:t>to determine the immune status in severe chronic dermatoses.</a:t>
            </a:r>
          </a:p>
          <a:p>
            <a:endParaRPr lang="ru-RU" sz="2400" dirty="0">
              <a:solidFill>
                <a:srgbClr val="C00000"/>
              </a:solidFill>
            </a:endParaRPr>
          </a:p>
        </p:txBody>
      </p:sp>
    </p:spTree>
    <p:extLst>
      <p:ext uri="{BB962C8B-B14F-4D97-AF65-F5344CB8AC3E}">
        <p14:creationId xmlns:p14="http://schemas.microsoft.com/office/powerpoint/2010/main" val="5517861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процесс 1"/>
          <p:cNvSpPr/>
          <p:nvPr/>
        </p:nvSpPr>
        <p:spPr>
          <a:xfrm>
            <a:off x="0" y="0"/>
            <a:ext cx="12191999" cy="1698171"/>
          </a:xfrm>
          <a:prstGeom prst="flowChartProcess">
            <a:avLst/>
          </a:prstGeom>
          <a:solidFill>
            <a:srgbClr val="00FF00"/>
          </a:solidFill>
          <a:ln>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6600" b="1" dirty="0">
                <a:solidFill>
                  <a:srgbClr val="7030A0"/>
                </a:solidFill>
              </a:rPr>
              <a:t>Skin diseases due to animal parasites</a:t>
            </a:r>
          </a:p>
        </p:txBody>
      </p:sp>
      <p:pic>
        <p:nvPicPr>
          <p:cNvPr id="1026" name="Picture 2" descr="Задачи энтомологии. Морфология насекомых - AgroFlora.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813" y="3568390"/>
            <a:ext cx="5551714" cy="3211155"/>
          </a:xfrm>
          <a:prstGeom prst="ellipse">
            <a:avLst/>
          </a:prstGeom>
          <a:ln w="635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Насекомые-паразиты: виды, чем они опасны и как с ними боротьс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7365" y="3601844"/>
            <a:ext cx="5715000" cy="3256156"/>
          </a:xfrm>
          <a:prstGeom prst="ellipse">
            <a:avLst/>
          </a:prstGeom>
          <a:ln w="635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0" y="1828800"/>
            <a:ext cx="12064558" cy="14683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chemeClr val="bg1"/>
                </a:solidFill>
              </a:rPr>
              <a:t>Skin diseases caused by animal parasites are called </a:t>
            </a:r>
            <a:r>
              <a:rPr lang="en-US" sz="2400" b="1" dirty="0" err="1">
                <a:solidFill>
                  <a:schemeClr val="bg1"/>
                </a:solidFill>
              </a:rPr>
              <a:t>dermatozoonoses</a:t>
            </a:r>
            <a:r>
              <a:rPr lang="en-US" sz="2400" b="1" dirty="0">
                <a:solidFill>
                  <a:schemeClr val="bg1"/>
                </a:solidFill>
              </a:rPr>
              <a:t>. The group of animal parasites includes lice, fleas, bed-bugs, mosquitoes, and some species of mites (the scab </a:t>
            </a:r>
            <a:r>
              <a:rPr lang="en-US" sz="2400" b="1" dirty="0" smtClean="0">
                <a:solidFill>
                  <a:schemeClr val="bg1"/>
                </a:solidFill>
              </a:rPr>
              <a:t>mite</a:t>
            </a:r>
            <a:r>
              <a:rPr lang="en-US" sz="2400" b="1" dirty="0">
                <a:solidFill>
                  <a:schemeClr val="bg1"/>
                </a:solidFill>
              </a:rPr>
              <a:t>, the mites of horses and rats, pigeon and chicken mites, and the louse mites). </a:t>
            </a:r>
          </a:p>
          <a:p>
            <a:pPr lvl="0"/>
            <a:r>
              <a:rPr lang="en-US" sz="3600" b="1" dirty="0">
                <a:solidFill>
                  <a:srgbClr val="00FF00"/>
                </a:solidFill>
              </a:rPr>
              <a:t>Scabies and </a:t>
            </a:r>
            <a:r>
              <a:rPr lang="en-US" sz="3600" b="1" dirty="0" err="1">
                <a:solidFill>
                  <a:srgbClr val="00FF00"/>
                </a:solidFill>
              </a:rPr>
              <a:t>pediculosis</a:t>
            </a:r>
            <a:r>
              <a:rPr lang="en-US" sz="3600" b="1" dirty="0">
                <a:solidFill>
                  <a:srgbClr val="00FF00"/>
                </a:solidFill>
              </a:rPr>
              <a:t> </a:t>
            </a:r>
            <a:r>
              <a:rPr lang="en-US" sz="2400" b="1" dirty="0">
                <a:solidFill>
                  <a:schemeClr val="bg1"/>
                </a:solidFill>
              </a:rPr>
              <a:t>are most important in the </a:t>
            </a:r>
            <a:r>
              <a:rPr lang="en-US" sz="2400" b="1" dirty="0" smtClean="0">
                <a:solidFill>
                  <a:schemeClr val="bg1"/>
                </a:solidFill>
              </a:rPr>
              <a:t>practice of </a:t>
            </a:r>
            <a:r>
              <a:rPr lang="en-US" sz="2400" b="1" dirty="0">
                <a:solidFill>
                  <a:schemeClr val="bg1"/>
                </a:solidFill>
              </a:rPr>
              <a:t>dermatologists.</a:t>
            </a:r>
          </a:p>
        </p:txBody>
      </p:sp>
    </p:spTree>
    <p:extLst>
      <p:ext uri="{BB962C8B-B14F-4D97-AF65-F5344CB8AC3E}">
        <p14:creationId xmlns:p14="http://schemas.microsoft.com/office/powerpoint/2010/main" val="24194521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cabies"/>
          <p:cNvPicPr>
            <a:picLocks noChangeAspect="1" noChangeArrowheads="1"/>
          </p:cNvPicPr>
          <p:nvPr/>
        </p:nvPicPr>
        <p:blipFill rotWithShape="1">
          <a:blip r:embed="rId2">
            <a:extLst>
              <a:ext uri="{28A0092B-C50C-407E-A947-70E740481C1C}">
                <a14:useLocalDpi xmlns:a14="http://schemas.microsoft.com/office/drawing/2010/main" val="0"/>
              </a:ext>
            </a:extLst>
          </a:blip>
          <a:srcRect l="8138" b="57113"/>
          <a:stretch/>
        </p:blipFill>
        <p:spPr bwMode="auto">
          <a:xfrm>
            <a:off x="1905531" y="0"/>
            <a:ext cx="8501742"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945490" y="2119130"/>
            <a:ext cx="8605156" cy="1502230"/>
          </a:xfrm>
          <a:prstGeom prst="rect">
            <a:avLst/>
          </a:prstGeom>
          <a:solidFill>
            <a:srgbClr val="00FF00"/>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8800" b="1" dirty="0" smtClean="0">
                <a:solidFill>
                  <a:srgbClr val="7030A0"/>
                </a:solidFill>
              </a:rPr>
              <a:t>Scabies</a:t>
            </a:r>
            <a:endParaRPr lang="en-US" sz="8800" b="1" dirty="0">
              <a:solidFill>
                <a:srgbClr val="7030A0"/>
              </a:solidFill>
            </a:endParaRPr>
          </a:p>
        </p:txBody>
      </p:sp>
      <p:sp>
        <p:nvSpPr>
          <p:cNvPr id="6" name="Прямоугольник 5"/>
          <p:cNvSpPr/>
          <p:nvPr/>
        </p:nvSpPr>
        <p:spPr>
          <a:xfrm>
            <a:off x="281607" y="4056666"/>
            <a:ext cx="11685683" cy="20072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800" b="1" dirty="0">
                <a:solidFill>
                  <a:srgbClr val="00FF00"/>
                </a:solidFill>
              </a:rPr>
              <a:t>The incubation period </a:t>
            </a:r>
            <a:r>
              <a:rPr lang="en-US" sz="2800" b="1" dirty="0">
                <a:solidFill>
                  <a:schemeClr val="bg1"/>
                </a:solidFill>
              </a:rPr>
              <a:t>is 7-10 days to one month and more. </a:t>
            </a:r>
          </a:p>
          <a:p>
            <a:pPr lvl="0"/>
            <a:r>
              <a:rPr lang="en-US" sz="2800" b="1" dirty="0">
                <a:solidFill>
                  <a:srgbClr val="00FF00"/>
                </a:solidFill>
              </a:rPr>
              <a:t>Infestation</a:t>
            </a:r>
            <a:r>
              <a:rPr lang="en-US" sz="2800" b="1" dirty="0">
                <a:solidFill>
                  <a:schemeClr val="bg1"/>
                </a:solidFill>
              </a:rPr>
              <a:t> occurs from </a:t>
            </a:r>
            <a:r>
              <a:rPr lang="en-US" sz="2800" b="1" dirty="0">
                <a:solidFill>
                  <a:srgbClr val="00FF00"/>
                </a:solidFill>
              </a:rPr>
              <a:t>direct contact </a:t>
            </a:r>
            <a:r>
              <a:rPr lang="en-US" sz="2800" b="1" dirty="0">
                <a:solidFill>
                  <a:schemeClr val="bg1"/>
                </a:solidFill>
              </a:rPr>
              <a:t>with a skin individual, particularly when the bed-clothes, underwear or bed are </a:t>
            </a:r>
            <a:r>
              <a:rPr lang="en-US" sz="2800" b="1" dirty="0" smtClean="0">
                <a:solidFill>
                  <a:schemeClr val="bg1"/>
                </a:solidFill>
              </a:rPr>
              <a:t>shares. </a:t>
            </a:r>
            <a:r>
              <a:rPr lang="en-US" sz="2800" b="1" dirty="0">
                <a:solidFill>
                  <a:schemeClr val="bg1"/>
                </a:solidFill>
              </a:rPr>
              <a:t>Among children the disease may be transmitted </a:t>
            </a:r>
            <a:r>
              <a:rPr lang="en-US" sz="2800" b="1" dirty="0" smtClean="0">
                <a:solidFill>
                  <a:srgbClr val="00FF00"/>
                </a:solidFill>
              </a:rPr>
              <a:t>through</a:t>
            </a:r>
            <a:r>
              <a:rPr lang="uk-UA" sz="2800" b="1" dirty="0" smtClean="0">
                <a:solidFill>
                  <a:srgbClr val="00FF00"/>
                </a:solidFill>
              </a:rPr>
              <a:t> </a:t>
            </a:r>
            <a:r>
              <a:rPr lang="en-US" sz="2800" b="1" dirty="0" smtClean="0">
                <a:solidFill>
                  <a:srgbClr val="00FF00"/>
                </a:solidFill>
              </a:rPr>
              <a:t>toys  handled</a:t>
            </a:r>
            <a:r>
              <a:rPr lang="uk-UA" sz="2800" b="1" dirty="0">
                <a:solidFill>
                  <a:schemeClr val="bg1"/>
                </a:solidFill>
              </a:rPr>
              <a:t> </a:t>
            </a:r>
            <a:r>
              <a:rPr lang="en-US" sz="2800" b="1" dirty="0" smtClean="0">
                <a:solidFill>
                  <a:schemeClr val="bg1"/>
                </a:solidFill>
              </a:rPr>
              <a:t>by </a:t>
            </a:r>
            <a:r>
              <a:rPr lang="en-US" sz="2800" b="1" dirty="0">
                <a:solidFill>
                  <a:schemeClr val="bg1"/>
                </a:solidFill>
              </a:rPr>
              <a:t>a sick child. Scabies is not primarily </a:t>
            </a:r>
            <a:r>
              <a:rPr lang="en-US" sz="2800" b="1" dirty="0" smtClean="0">
                <a:solidFill>
                  <a:schemeClr val="bg1"/>
                </a:solidFill>
              </a:rPr>
              <a:t>a </a:t>
            </a:r>
            <a:r>
              <a:rPr lang="en-US" sz="2800" b="1" dirty="0">
                <a:solidFill>
                  <a:schemeClr val="bg1"/>
                </a:solidFill>
              </a:rPr>
              <a:t>sexually transmitted disease but </a:t>
            </a:r>
            <a:r>
              <a:rPr lang="en-US" sz="2800" b="1" dirty="0">
                <a:solidFill>
                  <a:srgbClr val="00FF00"/>
                </a:solidFill>
              </a:rPr>
              <a:t>sexual </a:t>
            </a:r>
            <a:r>
              <a:rPr lang="en-US" sz="2800" b="1" dirty="0" smtClean="0">
                <a:solidFill>
                  <a:srgbClr val="00FF00"/>
                </a:solidFill>
              </a:rPr>
              <a:t>transmission occurs.</a:t>
            </a:r>
            <a:endParaRPr lang="en-US" sz="2800" b="1" dirty="0">
              <a:solidFill>
                <a:srgbClr val="00FF00"/>
              </a:solidFill>
            </a:endParaRPr>
          </a:p>
        </p:txBody>
      </p:sp>
    </p:spTree>
    <p:extLst>
      <p:ext uri="{BB962C8B-B14F-4D97-AF65-F5344CB8AC3E}">
        <p14:creationId xmlns:p14="http://schemas.microsoft.com/office/powerpoint/2010/main" val="17476226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785" y="783376"/>
            <a:ext cx="11625943" cy="14245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4000" b="1" dirty="0">
                <a:solidFill>
                  <a:srgbClr val="00FF00"/>
                </a:solidFill>
              </a:rPr>
              <a:t>Clinical picture</a:t>
            </a:r>
          </a:p>
          <a:p>
            <a:pPr lvl="0"/>
            <a:r>
              <a:rPr lang="en-US" sz="2400" b="1" dirty="0">
                <a:solidFill>
                  <a:schemeClr val="bg1"/>
                </a:solidFill>
              </a:rPr>
              <a:t>Itching is the first and essential symptom of scabies. Most of all it occurs in the evening and night. Typical elements are paired </a:t>
            </a:r>
            <a:r>
              <a:rPr lang="en-US" sz="2400" b="1" dirty="0" smtClean="0">
                <a:solidFill>
                  <a:schemeClr val="bg1"/>
                </a:solidFill>
              </a:rPr>
              <a:t>and scattered </a:t>
            </a:r>
            <a:r>
              <a:rPr lang="en-US" sz="2400" b="1" dirty="0">
                <a:solidFill>
                  <a:schemeClr val="bg1"/>
                </a:solidFill>
              </a:rPr>
              <a:t>pin-point </a:t>
            </a:r>
            <a:r>
              <a:rPr lang="en-US" sz="2400" b="1" dirty="0" err="1">
                <a:solidFill>
                  <a:schemeClr val="bg1"/>
                </a:solidFill>
              </a:rPr>
              <a:t>papulo-vesicules</a:t>
            </a:r>
            <a:r>
              <a:rPr lang="en-US" sz="2400" b="1" dirty="0">
                <a:solidFill>
                  <a:schemeClr val="bg1"/>
                </a:solidFill>
              </a:rPr>
              <a:t>, burrows and excoriations. </a:t>
            </a:r>
            <a:endParaRPr lang="en-US" sz="2400" b="1" dirty="0">
              <a:solidFill>
                <a:schemeClr val="bg1"/>
              </a:solidFill>
              <a:latin typeface="Calibri" panose="020F0502020204030204"/>
            </a:endParaRPr>
          </a:p>
        </p:txBody>
      </p:sp>
      <p:pic>
        <p:nvPicPr>
          <p:cNvPr id="5122" name="Picture 2" descr="Scabies | DermNet N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82" y="3100040"/>
            <a:ext cx="2710996" cy="3579541"/>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pic>
        <p:nvPicPr>
          <p:cNvPr id="5124" name="Picture 4" descr="Haiti monitoring outbreak of disease like scabies – NationNews Barbados —  nationnew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7555" y="3100040"/>
            <a:ext cx="3086100" cy="3612994"/>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rotWithShape="1">
          <a:blip r:embed="rId4"/>
          <a:srcRect b="2134"/>
          <a:stretch/>
        </p:blipFill>
        <p:spPr>
          <a:xfrm>
            <a:off x="6201839" y="3033133"/>
            <a:ext cx="2888797" cy="3679902"/>
          </a:xfrm>
          <a:prstGeom prst="rect">
            <a:avLst/>
          </a:prstGeom>
          <a:ln w="76200">
            <a:solidFill>
              <a:srgbClr val="00FF00"/>
            </a:solidFill>
          </a:ln>
        </p:spPr>
      </p:pic>
      <p:pic>
        <p:nvPicPr>
          <p:cNvPr id="5126" name="Picture 6" descr="Scabies - Skin Conditions - Medical Dermatology | DERMCARE St. Louis M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2990" y="3044287"/>
            <a:ext cx="2841171" cy="3657599"/>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079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926" y="469094"/>
            <a:ext cx="3452714" cy="227485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rgbClr val="FFFF00"/>
                </a:solidFill>
              </a:rPr>
              <a:t>Scabies </a:t>
            </a:r>
            <a:r>
              <a:rPr lang="en-US" sz="2400" b="1" dirty="0" smtClean="0">
                <a:solidFill>
                  <a:srgbClr val="FFFF00"/>
                </a:solidFill>
              </a:rPr>
              <a:t>incognita.</a:t>
            </a:r>
          </a:p>
          <a:p>
            <a:pPr lvl="0"/>
            <a:r>
              <a:rPr lang="en-US" sz="2400" b="1" dirty="0" smtClean="0">
                <a:solidFill>
                  <a:schemeClr val="bg1"/>
                </a:solidFill>
              </a:rPr>
              <a:t> It </a:t>
            </a:r>
            <a:r>
              <a:rPr lang="en-US" sz="2400" b="1" dirty="0">
                <a:solidFill>
                  <a:schemeClr val="bg1"/>
                </a:solidFill>
              </a:rPr>
              <a:t>is observed in patients with thorough personal hygiene (scabies cleaner) or those who use topical corticosteroids.</a:t>
            </a:r>
            <a:endParaRPr lang="en-US" sz="2400" b="1" dirty="0">
              <a:solidFill>
                <a:schemeClr val="bg1"/>
              </a:solidFill>
              <a:latin typeface="Calibri" panose="020F0502020204030204"/>
            </a:endParaRPr>
          </a:p>
        </p:txBody>
      </p:sp>
      <p:sp>
        <p:nvSpPr>
          <p:cNvPr id="3" name="Прямоугольник 2"/>
          <p:cNvSpPr/>
          <p:nvPr/>
        </p:nvSpPr>
        <p:spPr>
          <a:xfrm>
            <a:off x="3771149" y="89214"/>
            <a:ext cx="4299956" cy="39717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3200" b="1" dirty="0">
                <a:solidFill>
                  <a:srgbClr val="00FF00"/>
                </a:solidFill>
              </a:rPr>
              <a:t>The forms of scabies</a:t>
            </a:r>
            <a:endParaRPr lang="ru-RU" sz="3200" b="1" dirty="0">
              <a:solidFill>
                <a:srgbClr val="00FF00"/>
              </a:solidFill>
              <a:latin typeface="Calibri" panose="020F0502020204030204"/>
            </a:endParaRPr>
          </a:p>
        </p:txBody>
      </p:sp>
      <p:sp>
        <p:nvSpPr>
          <p:cNvPr id="4" name="Прямоугольник 3"/>
          <p:cNvSpPr/>
          <p:nvPr/>
        </p:nvSpPr>
        <p:spPr>
          <a:xfrm>
            <a:off x="3612995" y="316992"/>
            <a:ext cx="4640989" cy="213925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defRPr/>
            </a:pPr>
            <a:endParaRPr lang="en-US" sz="2400" b="1" dirty="0">
              <a:solidFill>
                <a:prstClr val="black"/>
              </a:solidFill>
              <a:latin typeface="Calibri" panose="020F0502020204030204"/>
            </a:endParaRPr>
          </a:p>
          <a:p>
            <a:pPr lvl="0"/>
            <a:r>
              <a:rPr lang="en-US" sz="2400" b="1" dirty="0">
                <a:solidFill>
                  <a:srgbClr val="FFFF00"/>
                </a:solidFill>
              </a:rPr>
              <a:t>Nodular scabies: </a:t>
            </a:r>
            <a:r>
              <a:rPr lang="en-US" sz="2400" b="1" dirty="0">
                <a:solidFill>
                  <a:schemeClr val="bg1"/>
                </a:solidFill>
              </a:rPr>
              <a:t>nodules occur in 7-10% of patients with scabies. The lymphocytic infiltrate remains for several months after all mites have been eliminated; because the cause is "antigen persistence".</a:t>
            </a:r>
            <a:endParaRPr lang="ru-RU" sz="2400" b="1" dirty="0">
              <a:solidFill>
                <a:schemeClr val="bg1"/>
              </a:solidFill>
              <a:latin typeface="Calibri" panose="020F0502020204030204"/>
            </a:endParaRPr>
          </a:p>
        </p:txBody>
      </p:sp>
      <p:pic>
        <p:nvPicPr>
          <p:cNvPr id="5" name="Рисунок 4"/>
          <p:cNvPicPr>
            <a:picLocks noChangeAspect="1"/>
          </p:cNvPicPr>
          <p:nvPr/>
        </p:nvPicPr>
        <p:blipFill>
          <a:blip r:embed="rId2"/>
          <a:stretch>
            <a:fillRect/>
          </a:stretch>
        </p:blipFill>
        <p:spPr>
          <a:xfrm>
            <a:off x="142833" y="3412273"/>
            <a:ext cx="4050026" cy="3338486"/>
          </a:xfrm>
          <a:prstGeom prst="rect">
            <a:avLst/>
          </a:prstGeom>
          <a:ln w="76200">
            <a:solidFill>
              <a:srgbClr val="00FF00"/>
            </a:solidFill>
          </a:ln>
        </p:spPr>
      </p:pic>
      <p:pic>
        <p:nvPicPr>
          <p:cNvPr id="6" name="Рисунок 5"/>
          <p:cNvPicPr>
            <a:picLocks noChangeAspect="1"/>
          </p:cNvPicPr>
          <p:nvPr/>
        </p:nvPicPr>
        <p:blipFill>
          <a:blip r:embed="rId3"/>
          <a:stretch>
            <a:fillRect/>
          </a:stretch>
        </p:blipFill>
        <p:spPr>
          <a:xfrm>
            <a:off x="4348026" y="3401122"/>
            <a:ext cx="3903876" cy="3356518"/>
          </a:xfrm>
          <a:prstGeom prst="rect">
            <a:avLst/>
          </a:prstGeom>
          <a:ln w="76200">
            <a:solidFill>
              <a:srgbClr val="00FF00"/>
            </a:solidFill>
          </a:ln>
        </p:spPr>
      </p:pic>
      <p:pic>
        <p:nvPicPr>
          <p:cNvPr id="11" name="Picture 4" descr="Norwegian scabies - rare case of atypical manife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9437" y="3345366"/>
            <a:ext cx="3698489" cy="3423424"/>
          </a:xfrm>
          <a:prstGeom prst="rect">
            <a:avLst/>
          </a:prstGeom>
          <a:noFill/>
          <a:ln w="76200">
            <a:solidFill>
              <a:srgbClr val="00FF00"/>
            </a:solidFill>
          </a:ln>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8222165" y="297021"/>
            <a:ext cx="3969835" cy="254208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rgbClr val="FFFF00"/>
                </a:solidFill>
              </a:rPr>
              <a:t>In Norwegian scabies</a:t>
            </a:r>
            <a:r>
              <a:rPr lang="en-US" sz="2400" b="1" dirty="0">
                <a:solidFill>
                  <a:schemeClr val="bg1"/>
                </a:solidFill>
              </a:rPr>
              <a:t>, the skin in the lesions is dry and covered with thick, dark green crusts and resembles a </a:t>
            </a:r>
            <a:r>
              <a:rPr lang="en-US" sz="2400" b="1" dirty="0" smtClean="0">
                <a:solidFill>
                  <a:schemeClr val="bg1"/>
                </a:solidFill>
              </a:rPr>
              <a:t> </a:t>
            </a:r>
            <a:r>
              <a:rPr lang="en-US" sz="2400" b="1" dirty="0">
                <a:solidFill>
                  <a:schemeClr val="bg1"/>
                </a:solidFill>
              </a:rPr>
              <a:t>armor. A foul odor is emitted from the patient.</a:t>
            </a:r>
            <a:endParaRPr lang="en-US" sz="2400" b="1" dirty="0">
              <a:solidFill>
                <a:schemeClr val="bg1"/>
              </a:solidFill>
              <a:latin typeface="Calibri" panose="020F0502020204030204"/>
            </a:endParaRPr>
          </a:p>
        </p:txBody>
      </p:sp>
    </p:spTree>
    <p:extLst>
      <p:ext uri="{BB962C8B-B14F-4D97-AF65-F5344CB8AC3E}">
        <p14:creationId xmlns:p14="http://schemas.microsoft.com/office/powerpoint/2010/main" val="34428855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1" y="463572"/>
            <a:ext cx="11980127" cy="566601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4800" b="1" dirty="0">
                <a:solidFill>
                  <a:srgbClr val="CCFF33"/>
                </a:solidFill>
              </a:rPr>
              <a:t>Treatment of scabies</a:t>
            </a:r>
          </a:p>
          <a:p>
            <a:pPr lvl="0">
              <a:defRPr/>
            </a:pPr>
            <a:r>
              <a:rPr lang="en-US" sz="2400" b="1" dirty="0">
                <a:solidFill>
                  <a:schemeClr val="bg1"/>
                </a:solidFill>
              </a:rPr>
              <a:t>The patient should take a hot shower, and then one of the following medicines should be </a:t>
            </a:r>
            <a:r>
              <a:rPr lang="en-US" sz="2400" b="1" dirty="0" smtClean="0">
                <a:solidFill>
                  <a:schemeClr val="bg1"/>
                </a:solidFill>
              </a:rPr>
              <a:t>rubbed </a:t>
            </a:r>
            <a:r>
              <a:rPr lang="en-US" sz="2400" b="1" dirty="0">
                <a:solidFill>
                  <a:schemeClr val="bg1"/>
                </a:solidFill>
              </a:rPr>
              <a:t>onto the skin and even on the intact surfaces: </a:t>
            </a:r>
          </a:p>
          <a:p>
            <a:pPr marL="285750" indent="-285750">
              <a:buFont typeface="Wingdings" panose="05000000000000000000" pitchFamily="2" charset="2"/>
              <a:buChar char="Ø"/>
              <a:defRPr/>
            </a:pPr>
            <a:r>
              <a:rPr lang="en-US" sz="2400" b="1" dirty="0">
                <a:solidFill>
                  <a:srgbClr val="C00000"/>
                </a:solidFill>
              </a:rPr>
              <a:t>33 %</a:t>
            </a:r>
            <a:r>
              <a:rPr lang="en-US" sz="2400" b="1" dirty="0" smtClean="0">
                <a:solidFill>
                  <a:srgbClr val="C00000"/>
                </a:solidFill>
              </a:rPr>
              <a:t> </a:t>
            </a:r>
            <a:r>
              <a:rPr lang="en-US" sz="2400" b="1" dirty="0" err="1">
                <a:solidFill>
                  <a:srgbClr val="C00000"/>
                </a:solidFill>
              </a:rPr>
              <a:t>sulphur</a:t>
            </a:r>
            <a:r>
              <a:rPr lang="en-US" sz="2400" b="1" dirty="0">
                <a:solidFill>
                  <a:srgbClr val="C00000"/>
                </a:solidFill>
              </a:rPr>
              <a:t> ointment,</a:t>
            </a:r>
          </a:p>
          <a:p>
            <a:pPr marL="285750" indent="-285750">
              <a:buFont typeface="Wingdings" panose="05000000000000000000" pitchFamily="2" charset="2"/>
              <a:buChar char="Ø"/>
              <a:defRPr/>
            </a:pPr>
            <a:r>
              <a:rPr lang="en-US" sz="2400" b="1" dirty="0" smtClean="0">
                <a:solidFill>
                  <a:srgbClr val="C00000"/>
                </a:solidFill>
              </a:rPr>
              <a:t>20 % </a:t>
            </a:r>
            <a:r>
              <a:rPr lang="en-US" sz="2400" b="1" dirty="0">
                <a:solidFill>
                  <a:srgbClr val="C00000"/>
                </a:solidFill>
              </a:rPr>
              <a:t>benzyl benzoate solution for adults, or 10 per cent benzyl benzoate solution for children, </a:t>
            </a:r>
          </a:p>
          <a:p>
            <a:pPr marL="285750" indent="-285750">
              <a:buFont typeface="Wingdings" panose="05000000000000000000" pitchFamily="2" charset="2"/>
              <a:buChar char="Ø"/>
              <a:defRPr/>
            </a:pPr>
            <a:r>
              <a:rPr lang="en-US" sz="2400" b="1" dirty="0">
                <a:solidFill>
                  <a:srgbClr val="C00000"/>
                </a:solidFill>
              </a:rPr>
              <a:t>“</a:t>
            </a:r>
            <a:r>
              <a:rPr lang="en-US" sz="2400" b="1" dirty="0" err="1">
                <a:solidFill>
                  <a:srgbClr val="C00000"/>
                </a:solidFill>
              </a:rPr>
              <a:t>Spregal</a:t>
            </a:r>
            <a:r>
              <a:rPr lang="en-US" sz="2400" b="1" dirty="0">
                <a:solidFill>
                  <a:srgbClr val="C00000"/>
                </a:solidFill>
              </a:rPr>
              <a:t>” spray,</a:t>
            </a:r>
          </a:p>
          <a:p>
            <a:pPr marL="285750" indent="-285750">
              <a:buFont typeface="Wingdings" panose="05000000000000000000" pitchFamily="2" charset="2"/>
              <a:buChar char="Ø"/>
              <a:defRPr/>
            </a:pPr>
            <a:r>
              <a:rPr lang="en-US" sz="2400" b="1" dirty="0">
                <a:solidFill>
                  <a:srgbClr val="C00000"/>
                </a:solidFill>
              </a:rPr>
              <a:t> Permethrin cream, </a:t>
            </a:r>
          </a:p>
          <a:p>
            <a:pPr marL="285750" indent="-285750">
              <a:buFont typeface="Wingdings" panose="05000000000000000000" pitchFamily="2" charset="2"/>
              <a:buChar char="Ø"/>
              <a:defRPr/>
            </a:pPr>
            <a:r>
              <a:rPr lang="en-US" sz="2400" b="1" dirty="0">
                <a:solidFill>
                  <a:srgbClr val="C00000"/>
                </a:solidFill>
              </a:rPr>
              <a:t>5 %</a:t>
            </a:r>
            <a:r>
              <a:rPr lang="en-US" sz="2400" b="1" dirty="0" smtClean="0">
                <a:solidFill>
                  <a:srgbClr val="C00000"/>
                </a:solidFill>
              </a:rPr>
              <a:t> </a:t>
            </a:r>
            <a:r>
              <a:rPr lang="en-US" sz="2400" b="1" dirty="0">
                <a:solidFill>
                  <a:srgbClr val="C00000"/>
                </a:solidFill>
              </a:rPr>
              <a:t>emulsion of potassium soap, </a:t>
            </a:r>
          </a:p>
          <a:p>
            <a:pPr marL="285750" indent="-285750">
              <a:buFont typeface="Wingdings" panose="05000000000000000000" pitchFamily="2" charset="2"/>
              <a:buChar char="Ø"/>
              <a:defRPr/>
            </a:pPr>
            <a:r>
              <a:rPr lang="en-US" sz="2400" b="1" dirty="0" err="1">
                <a:solidFill>
                  <a:srgbClr val="C00000"/>
                </a:solidFill>
              </a:rPr>
              <a:t>lindane</a:t>
            </a:r>
            <a:r>
              <a:rPr lang="en-US" sz="2400" b="1" dirty="0">
                <a:solidFill>
                  <a:srgbClr val="C00000"/>
                </a:solidFill>
              </a:rPr>
              <a:t>, </a:t>
            </a:r>
          </a:p>
          <a:p>
            <a:pPr marL="285750" indent="-285750">
              <a:buFont typeface="Wingdings" panose="05000000000000000000" pitchFamily="2" charset="2"/>
              <a:buChar char="Ø"/>
              <a:defRPr/>
            </a:pPr>
            <a:r>
              <a:rPr lang="en-US" sz="2400" b="1" dirty="0" err="1">
                <a:solidFill>
                  <a:srgbClr val="C00000"/>
                </a:solidFill>
              </a:rPr>
              <a:t>crotamiton</a:t>
            </a:r>
            <a:r>
              <a:rPr lang="en-US" sz="2400" b="1" dirty="0">
                <a:solidFill>
                  <a:srgbClr val="C00000"/>
                </a:solidFill>
              </a:rPr>
              <a:t>, </a:t>
            </a:r>
          </a:p>
          <a:p>
            <a:pPr marL="285750" indent="-285750">
              <a:buFont typeface="Wingdings" panose="05000000000000000000" pitchFamily="2" charset="2"/>
              <a:buChar char="Ø"/>
              <a:defRPr/>
            </a:pPr>
            <a:r>
              <a:rPr lang="en-US" sz="2400" b="1" dirty="0" err="1">
                <a:solidFill>
                  <a:srgbClr val="C00000"/>
                </a:solidFill>
              </a:rPr>
              <a:t>vermectin</a:t>
            </a:r>
            <a:r>
              <a:rPr lang="en-US" sz="2400" b="1" dirty="0">
                <a:solidFill>
                  <a:srgbClr val="C00000"/>
                </a:solidFill>
              </a:rPr>
              <a:t> (</a:t>
            </a:r>
            <a:r>
              <a:rPr lang="en-US" sz="2400" b="1" dirty="0" err="1">
                <a:solidFill>
                  <a:srgbClr val="C00000"/>
                </a:solidFill>
              </a:rPr>
              <a:t>Stromectol</a:t>
            </a:r>
            <a:r>
              <a:rPr lang="en-US" sz="2400" b="1" dirty="0">
                <a:solidFill>
                  <a:srgbClr val="C00000"/>
                </a:solidFill>
              </a:rPr>
              <a:t>)</a:t>
            </a:r>
          </a:p>
          <a:p>
            <a:pPr marL="285750" indent="-285750">
              <a:buFont typeface="Wingdings" panose="05000000000000000000" pitchFamily="2" charset="2"/>
              <a:buChar char="Ø"/>
              <a:defRPr/>
            </a:pPr>
            <a:r>
              <a:rPr lang="en-US" sz="2400" b="1" dirty="0">
                <a:solidFill>
                  <a:srgbClr val="C00000"/>
                </a:solidFill>
              </a:rPr>
              <a:t> </a:t>
            </a:r>
            <a:r>
              <a:rPr lang="en-US" sz="2400" b="1" dirty="0" err="1">
                <a:solidFill>
                  <a:srgbClr val="C00000"/>
                </a:solidFill>
              </a:rPr>
              <a:t>Demyanovich’s</a:t>
            </a:r>
            <a:r>
              <a:rPr lang="en-US" sz="2400" b="1" dirty="0">
                <a:solidFill>
                  <a:srgbClr val="C00000"/>
                </a:solidFill>
              </a:rPr>
              <a:t> method </a:t>
            </a:r>
            <a:r>
              <a:rPr lang="en-US" sz="2400" b="1" dirty="0">
                <a:solidFill>
                  <a:schemeClr val="bg1"/>
                </a:solidFill>
              </a:rPr>
              <a:t>for treating scabies employs a 60 per cent sodium </a:t>
            </a:r>
            <a:r>
              <a:rPr lang="en-US" sz="2400" b="1" dirty="0" err="1">
                <a:solidFill>
                  <a:schemeClr val="bg1"/>
                </a:solidFill>
              </a:rPr>
              <a:t>thiosulphate</a:t>
            </a:r>
            <a:r>
              <a:rPr lang="en-US" sz="2400" b="1" dirty="0">
                <a:solidFill>
                  <a:schemeClr val="bg1"/>
                </a:solidFill>
              </a:rPr>
              <a:t> solution  (solution N 1) and  a 6 per cent solution of concentrated hydrochloric acid  or 18 per cent solution of diluted hydrochloric acid (solution N 2). </a:t>
            </a:r>
          </a:p>
        </p:txBody>
      </p:sp>
    </p:spTree>
    <p:extLst>
      <p:ext uri="{BB962C8B-B14F-4D97-AF65-F5344CB8AC3E}">
        <p14:creationId xmlns:p14="http://schemas.microsoft.com/office/powerpoint/2010/main" val="28287340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1173" y="2890157"/>
            <a:ext cx="6340002" cy="1632856"/>
          </a:xfrm>
          <a:prstGeom prst="rect">
            <a:avLst/>
          </a:prstGeom>
          <a:solidFill>
            <a:srgbClr val="00FF00"/>
          </a:solidFill>
          <a:ln>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7200" b="1" dirty="0" err="1" smtClean="0">
                <a:solidFill>
                  <a:srgbClr val="7030A0"/>
                </a:solidFill>
              </a:rPr>
              <a:t>Pediculosis</a:t>
            </a:r>
            <a:endParaRPr lang="en-US" sz="7200" b="1" dirty="0">
              <a:solidFill>
                <a:srgbClr val="7030A0"/>
              </a:solidFill>
            </a:endParaRPr>
          </a:p>
          <a:p>
            <a:pPr lvl="0" algn="ctr">
              <a:defRPr/>
            </a:pPr>
            <a:r>
              <a:rPr lang="en-US" sz="2400" b="1" dirty="0" smtClean="0">
                <a:solidFill>
                  <a:srgbClr val="7030A0"/>
                </a:solidFill>
              </a:rPr>
              <a:t>This is </a:t>
            </a:r>
            <a:r>
              <a:rPr lang="en-US" sz="2400" b="1" dirty="0">
                <a:solidFill>
                  <a:srgbClr val="7030A0"/>
                </a:solidFill>
              </a:rPr>
              <a:t>infestation with lice </a:t>
            </a:r>
          </a:p>
        </p:txBody>
      </p:sp>
      <p:pic>
        <p:nvPicPr>
          <p:cNvPr id="4" name="Рисунок 3"/>
          <p:cNvPicPr>
            <a:picLocks noChangeAspect="1"/>
          </p:cNvPicPr>
          <p:nvPr/>
        </p:nvPicPr>
        <p:blipFill>
          <a:blip r:embed="rId2"/>
          <a:stretch>
            <a:fillRect/>
          </a:stretch>
        </p:blipFill>
        <p:spPr>
          <a:xfrm>
            <a:off x="391886" y="244929"/>
            <a:ext cx="4310743" cy="2204357"/>
          </a:xfrm>
          <a:prstGeom prst="ellipse">
            <a:avLst/>
          </a:prstGeom>
          <a:ln w="762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3"/>
          <a:stretch>
            <a:fillRect/>
          </a:stretch>
        </p:blipFill>
        <p:spPr>
          <a:xfrm>
            <a:off x="7772404" y="169408"/>
            <a:ext cx="4019551" cy="2394178"/>
          </a:xfrm>
          <a:prstGeom prst="ellipse">
            <a:avLst/>
          </a:prstGeom>
          <a:ln w="762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Овал 5"/>
          <p:cNvSpPr/>
          <p:nvPr/>
        </p:nvSpPr>
        <p:spPr>
          <a:xfrm>
            <a:off x="2465618" y="4571999"/>
            <a:ext cx="7102927" cy="2163337"/>
          </a:xfrm>
          <a:prstGeom prst="ellipse">
            <a:avLst/>
          </a:prstGeom>
          <a:solidFill>
            <a:srgbClr val="00FF00"/>
          </a:solidFill>
          <a:ln w="76200">
            <a:solidFill>
              <a:srgbClr val="00FF00"/>
            </a:solid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2400" b="1" dirty="0">
                <a:solidFill>
                  <a:srgbClr val="7030A0"/>
                </a:solidFill>
              </a:rPr>
              <a:t>Spread of infection occurs through direct contact with a sick person, through his clothes, bed-clothes, and through sexual contact.</a:t>
            </a:r>
          </a:p>
        </p:txBody>
      </p:sp>
    </p:spTree>
    <p:extLst>
      <p:ext uri="{BB962C8B-B14F-4D97-AF65-F5344CB8AC3E}">
        <p14:creationId xmlns:p14="http://schemas.microsoft.com/office/powerpoint/2010/main" val="24499006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083" y="88811"/>
            <a:ext cx="11809142" cy="35922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3200" b="1" dirty="0">
                <a:solidFill>
                  <a:srgbClr val="00FF00"/>
                </a:solidFill>
              </a:rPr>
              <a:t>Three </a:t>
            </a:r>
            <a:r>
              <a:rPr lang="en-US" sz="3200" b="1" dirty="0" smtClean="0">
                <a:solidFill>
                  <a:srgbClr val="00FF00"/>
                </a:solidFill>
              </a:rPr>
              <a:t>species of </a:t>
            </a:r>
            <a:r>
              <a:rPr lang="en-US" sz="3200" b="1" dirty="0">
                <a:solidFill>
                  <a:srgbClr val="00FF00"/>
                </a:solidFill>
              </a:rPr>
              <a:t>lice may parasitize on the human skin </a:t>
            </a:r>
          </a:p>
        </p:txBody>
      </p:sp>
      <p:sp>
        <p:nvSpPr>
          <p:cNvPr id="3" name="Прямоугольник 2"/>
          <p:cNvSpPr/>
          <p:nvPr/>
        </p:nvSpPr>
        <p:spPr>
          <a:xfrm>
            <a:off x="156117" y="825190"/>
            <a:ext cx="3925230" cy="152652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FF00"/>
                </a:solidFill>
              </a:rPr>
              <a:t>The head louse </a:t>
            </a:r>
            <a:r>
              <a:rPr lang="en-US" sz="2400" b="1" dirty="0">
                <a:solidFill>
                  <a:schemeClr val="bg1"/>
                </a:solidFill>
              </a:rPr>
              <a:t>lives on the scalp, mainly on the temporal-occipital area, but is also found on eyebrows and </a:t>
            </a:r>
            <a:r>
              <a:rPr lang="en-US" sz="2400" b="1" dirty="0" smtClean="0">
                <a:solidFill>
                  <a:schemeClr val="bg1"/>
                </a:solidFill>
              </a:rPr>
              <a:t>eyelashes</a:t>
            </a:r>
            <a:r>
              <a:rPr lang="en-US" sz="2400" b="1" dirty="0">
                <a:solidFill>
                  <a:schemeClr val="bg1"/>
                </a:solidFill>
              </a:rPr>
              <a:t>.</a:t>
            </a:r>
          </a:p>
        </p:txBody>
      </p:sp>
      <p:sp>
        <p:nvSpPr>
          <p:cNvPr id="4" name="Прямоугольник 3"/>
          <p:cNvSpPr/>
          <p:nvPr/>
        </p:nvSpPr>
        <p:spPr>
          <a:xfrm>
            <a:off x="4460488" y="970156"/>
            <a:ext cx="3490332" cy="142775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FF00"/>
                </a:solidFill>
              </a:rPr>
              <a:t>The body (clothes) louse </a:t>
            </a:r>
            <a:r>
              <a:rPr lang="en-US" sz="2400" b="1" dirty="0">
                <a:solidFill>
                  <a:schemeClr val="bg1"/>
                </a:solidFill>
              </a:rPr>
              <a:t>localizes on the </a:t>
            </a:r>
            <a:r>
              <a:rPr lang="en-US" sz="2400" b="1" dirty="0" smtClean="0">
                <a:solidFill>
                  <a:schemeClr val="bg1"/>
                </a:solidFill>
              </a:rPr>
              <a:t>shoulders, </a:t>
            </a:r>
            <a:r>
              <a:rPr lang="en-US" sz="2400" b="1" dirty="0">
                <a:solidFill>
                  <a:schemeClr val="bg1"/>
                </a:solidFill>
              </a:rPr>
              <a:t>the upper part of the back, in the axillae, on the abdomen, </a:t>
            </a:r>
            <a:r>
              <a:rPr lang="en-US" sz="2400" b="1" dirty="0" smtClean="0">
                <a:solidFill>
                  <a:schemeClr val="bg1"/>
                </a:solidFill>
              </a:rPr>
              <a:t>loin, </a:t>
            </a:r>
            <a:r>
              <a:rPr lang="en-US" sz="2400" b="1" dirty="0">
                <a:solidFill>
                  <a:schemeClr val="bg1"/>
                </a:solidFill>
              </a:rPr>
              <a:t>and in the inguinal folds. </a:t>
            </a:r>
          </a:p>
        </p:txBody>
      </p:sp>
      <p:sp>
        <p:nvSpPr>
          <p:cNvPr id="5" name="Прямоугольник 4"/>
          <p:cNvSpPr/>
          <p:nvPr/>
        </p:nvSpPr>
        <p:spPr>
          <a:xfrm>
            <a:off x="8697953" y="791741"/>
            <a:ext cx="3412272" cy="137120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chemeClr val="bg1"/>
                </a:solidFill>
              </a:rPr>
              <a:t>Typical sites of the localization of </a:t>
            </a:r>
            <a:r>
              <a:rPr lang="en-US" sz="2400" b="1" dirty="0">
                <a:solidFill>
                  <a:srgbClr val="00FF00"/>
                </a:solidFill>
              </a:rPr>
              <a:t>pubic </a:t>
            </a:r>
            <a:r>
              <a:rPr lang="en-US" sz="2400" b="1" dirty="0" smtClean="0">
                <a:solidFill>
                  <a:srgbClr val="00FF00"/>
                </a:solidFill>
              </a:rPr>
              <a:t>louse</a:t>
            </a:r>
            <a:r>
              <a:rPr lang="en-US" sz="2400" b="1" dirty="0" smtClean="0">
                <a:solidFill>
                  <a:schemeClr val="bg1"/>
                </a:solidFill>
              </a:rPr>
              <a:t> </a:t>
            </a:r>
            <a:r>
              <a:rPr lang="en-US" sz="2400" b="1" dirty="0">
                <a:solidFill>
                  <a:schemeClr val="bg1"/>
                </a:solidFill>
              </a:rPr>
              <a:t>are the pubis, axillae, areas of  genitals, </a:t>
            </a:r>
            <a:r>
              <a:rPr lang="en-US" sz="2400" b="1" dirty="0" smtClean="0">
                <a:solidFill>
                  <a:schemeClr val="bg1"/>
                </a:solidFill>
              </a:rPr>
              <a:t>anus, </a:t>
            </a:r>
            <a:r>
              <a:rPr lang="en-US" sz="2400" b="1" dirty="0">
                <a:solidFill>
                  <a:schemeClr val="bg1"/>
                </a:solidFill>
              </a:rPr>
              <a:t>and the chest.</a:t>
            </a:r>
          </a:p>
        </p:txBody>
      </p:sp>
      <p:pic>
        <p:nvPicPr>
          <p:cNvPr id="13" name="Рисунок 12"/>
          <p:cNvPicPr>
            <a:picLocks noChangeAspect="1"/>
          </p:cNvPicPr>
          <p:nvPr/>
        </p:nvPicPr>
        <p:blipFill>
          <a:blip r:embed="rId2"/>
          <a:stretch>
            <a:fillRect/>
          </a:stretch>
        </p:blipFill>
        <p:spPr>
          <a:xfrm>
            <a:off x="105936" y="3847171"/>
            <a:ext cx="3507059" cy="2920425"/>
          </a:xfrm>
          <a:prstGeom prst="rect">
            <a:avLst/>
          </a:prstGeom>
          <a:ln w="76200">
            <a:solidFill>
              <a:srgbClr val="00FF00"/>
            </a:solidFill>
          </a:ln>
        </p:spPr>
      </p:pic>
      <p:pic>
        <p:nvPicPr>
          <p:cNvPr id="14" name="Рисунок 13"/>
          <p:cNvPicPr>
            <a:picLocks noChangeAspect="1"/>
          </p:cNvPicPr>
          <p:nvPr/>
        </p:nvPicPr>
        <p:blipFill>
          <a:blip r:embed="rId3"/>
          <a:stretch>
            <a:fillRect/>
          </a:stretch>
        </p:blipFill>
        <p:spPr>
          <a:xfrm>
            <a:off x="4435517" y="3780264"/>
            <a:ext cx="3481848" cy="2987335"/>
          </a:xfrm>
          <a:prstGeom prst="rect">
            <a:avLst/>
          </a:prstGeom>
          <a:ln w="76200">
            <a:solidFill>
              <a:srgbClr val="00FF00"/>
            </a:solidFill>
          </a:ln>
        </p:spPr>
      </p:pic>
      <p:pic>
        <p:nvPicPr>
          <p:cNvPr id="15" name="Рисунок 14"/>
          <p:cNvPicPr>
            <a:picLocks noChangeAspect="1"/>
          </p:cNvPicPr>
          <p:nvPr/>
        </p:nvPicPr>
        <p:blipFill>
          <a:blip r:embed="rId4"/>
          <a:stretch>
            <a:fillRect/>
          </a:stretch>
        </p:blipFill>
        <p:spPr>
          <a:xfrm>
            <a:off x="8742560" y="3735659"/>
            <a:ext cx="3357313" cy="3043888"/>
          </a:xfrm>
          <a:prstGeom prst="rect">
            <a:avLst/>
          </a:prstGeom>
          <a:ln w="76200">
            <a:solidFill>
              <a:srgbClr val="00FF00"/>
            </a:solidFill>
          </a:ln>
        </p:spPr>
      </p:pic>
    </p:spTree>
    <p:extLst>
      <p:ext uri="{BB962C8B-B14F-4D97-AF65-F5344CB8AC3E}">
        <p14:creationId xmlns:p14="http://schemas.microsoft.com/office/powerpoint/2010/main" val="34930103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443" y="175556"/>
            <a:ext cx="10515600" cy="850358"/>
          </a:xfrm>
        </p:spPr>
        <p:txBody>
          <a:bodyPr>
            <a:normAutofit fontScale="90000"/>
          </a:bodyPr>
          <a:lstStyle/>
          <a:p>
            <a:pPr algn="ctr"/>
            <a:r>
              <a:rPr lang="ru-RU" dirty="0" smtClean="0"/>
              <a:t>  </a:t>
            </a:r>
            <a:r>
              <a:rPr lang="en-US" sz="7200" b="1" dirty="0">
                <a:solidFill>
                  <a:srgbClr val="CCFF33"/>
                </a:solidFill>
              </a:rPr>
              <a:t>Treatment of </a:t>
            </a:r>
            <a:r>
              <a:rPr lang="en-US" sz="7200" b="1" dirty="0" err="1">
                <a:solidFill>
                  <a:srgbClr val="CCFF33"/>
                </a:solidFill>
              </a:rPr>
              <a:t>pediculosis</a:t>
            </a:r>
            <a:endParaRPr lang="ru-RU" sz="7200" b="1" dirty="0">
              <a:solidFill>
                <a:srgbClr val="CCFF33"/>
              </a:solidFill>
            </a:endParaRPr>
          </a:p>
        </p:txBody>
      </p:sp>
      <p:pic>
        <p:nvPicPr>
          <p:cNvPr id="5" name="Объект 4"/>
          <p:cNvPicPr>
            <a:picLocks noGrp="1" noChangeAspect="1"/>
          </p:cNvPicPr>
          <p:nvPr>
            <p:ph sz="half" idx="1"/>
          </p:nvPr>
        </p:nvPicPr>
        <p:blipFill>
          <a:blip r:embed="rId2"/>
          <a:stretch>
            <a:fillRect/>
          </a:stretch>
        </p:blipFill>
        <p:spPr>
          <a:xfrm>
            <a:off x="546409" y="1751805"/>
            <a:ext cx="3155795" cy="2206877"/>
          </a:xfrm>
          <a:prstGeom prst="rect">
            <a:avLst/>
          </a:prstGeom>
          <a:ln w="76200">
            <a:solidFill>
              <a:srgbClr val="CCFF33"/>
            </a:solidFill>
          </a:ln>
        </p:spPr>
      </p:pic>
      <p:pic>
        <p:nvPicPr>
          <p:cNvPr id="12" name="Объект 11"/>
          <p:cNvPicPr>
            <a:picLocks noGrp="1" noChangeAspect="1"/>
          </p:cNvPicPr>
          <p:nvPr>
            <p:ph sz="half" idx="2"/>
          </p:nvPr>
        </p:nvPicPr>
        <p:blipFill>
          <a:blip r:embed="rId3"/>
          <a:stretch>
            <a:fillRect/>
          </a:stretch>
        </p:blipFill>
        <p:spPr>
          <a:xfrm>
            <a:off x="6406724" y="1821234"/>
            <a:ext cx="2703822" cy="1992487"/>
          </a:xfrm>
          <a:prstGeom prst="rect">
            <a:avLst/>
          </a:prstGeom>
          <a:ln w="76200">
            <a:solidFill>
              <a:srgbClr val="CCFF33"/>
            </a:solidFill>
          </a:ln>
        </p:spPr>
      </p:pic>
      <p:pic>
        <p:nvPicPr>
          <p:cNvPr id="6" name="Рисунок 5"/>
          <p:cNvPicPr>
            <a:picLocks noChangeAspect="1"/>
          </p:cNvPicPr>
          <p:nvPr/>
        </p:nvPicPr>
        <p:blipFill>
          <a:blip r:embed="rId4"/>
          <a:stretch>
            <a:fillRect/>
          </a:stretch>
        </p:blipFill>
        <p:spPr>
          <a:xfrm>
            <a:off x="2966226" y="3231298"/>
            <a:ext cx="2988526" cy="2589638"/>
          </a:xfrm>
          <a:prstGeom prst="rect">
            <a:avLst/>
          </a:prstGeom>
          <a:ln w="76200">
            <a:solidFill>
              <a:srgbClr val="CCFF33"/>
            </a:solidFill>
          </a:ln>
        </p:spPr>
      </p:pic>
      <p:sp>
        <p:nvSpPr>
          <p:cNvPr id="7" name="Прямоугольник 6"/>
          <p:cNvSpPr/>
          <p:nvPr/>
        </p:nvSpPr>
        <p:spPr>
          <a:xfrm>
            <a:off x="3858322" y="1851106"/>
            <a:ext cx="2230244" cy="68022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dirty="0">
                <a:solidFill>
                  <a:srgbClr val="FF0000"/>
                </a:solidFill>
              </a:rPr>
              <a:t>Haircut</a:t>
            </a:r>
            <a:r>
              <a:rPr lang="ru-RU" sz="4000" dirty="0" smtClean="0">
                <a:solidFill>
                  <a:srgbClr val="FF0000"/>
                </a:solidFill>
              </a:rPr>
              <a:t> </a:t>
            </a:r>
            <a:endParaRPr lang="ru-RU" sz="4000" dirty="0">
              <a:solidFill>
                <a:srgbClr val="FF0000"/>
              </a:solidFill>
            </a:endParaRPr>
          </a:p>
        </p:txBody>
      </p:sp>
      <p:sp>
        <p:nvSpPr>
          <p:cNvPr id="8" name="Прямоугольник 7"/>
          <p:cNvSpPr/>
          <p:nvPr/>
        </p:nvSpPr>
        <p:spPr>
          <a:xfrm>
            <a:off x="156117" y="4170556"/>
            <a:ext cx="2609385" cy="892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rPr>
              <a:t>Shaving</a:t>
            </a:r>
            <a:endParaRPr lang="ru-RU" sz="4400" b="1" dirty="0">
              <a:solidFill>
                <a:srgbClr val="FF0000"/>
              </a:solidFill>
            </a:endParaRPr>
          </a:p>
        </p:txBody>
      </p:sp>
      <p:sp>
        <p:nvSpPr>
          <p:cNvPr id="9" name="Прямоугольник 8"/>
          <p:cNvSpPr/>
          <p:nvPr/>
        </p:nvSpPr>
        <p:spPr>
          <a:xfrm>
            <a:off x="1650380" y="5965906"/>
            <a:ext cx="3233854" cy="702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rPr>
              <a:t>Combing</a:t>
            </a:r>
            <a:endParaRPr lang="ru-RU" sz="4000" b="1" dirty="0">
              <a:solidFill>
                <a:srgbClr val="FF0000"/>
              </a:solidFill>
            </a:endParaRPr>
          </a:p>
        </p:txBody>
      </p:sp>
      <p:sp>
        <p:nvSpPr>
          <p:cNvPr id="10" name="Прямоугольник 9"/>
          <p:cNvSpPr/>
          <p:nvPr/>
        </p:nvSpPr>
        <p:spPr>
          <a:xfrm>
            <a:off x="312234" y="1159727"/>
            <a:ext cx="5809786" cy="468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Mechanical method</a:t>
            </a:r>
            <a:endParaRPr lang="ru-RU" sz="4000" b="1" dirty="0">
              <a:solidFill>
                <a:srgbClr val="FFFF00"/>
              </a:solidFill>
            </a:endParaRPr>
          </a:p>
        </p:txBody>
      </p:sp>
      <p:sp>
        <p:nvSpPr>
          <p:cNvPr id="11" name="Прямоугольник 10"/>
          <p:cNvSpPr/>
          <p:nvPr/>
        </p:nvSpPr>
        <p:spPr>
          <a:xfrm>
            <a:off x="5898996" y="1234069"/>
            <a:ext cx="5419492" cy="382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Chemical method</a:t>
            </a:r>
            <a:endParaRPr lang="ru-RU" sz="4000" b="1" dirty="0">
              <a:solidFill>
                <a:srgbClr val="FFFF00"/>
              </a:solidFill>
            </a:endParaRPr>
          </a:p>
        </p:txBody>
      </p:sp>
      <p:pic>
        <p:nvPicPr>
          <p:cNvPr id="1026" name="Picture 2" descr="Всеукраинская акция «Незваные гости» | UWC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8358" y="1739590"/>
            <a:ext cx="1743075" cy="2442118"/>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6278136" y="4258130"/>
            <a:ext cx="5913864" cy="231945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a:solidFill>
                  <a:srgbClr val="C00000"/>
                </a:solidFill>
              </a:rPr>
              <a:t>Pedilin</a:t>
            </a:r>
            <a:r>
              <a:rPr lang="en-US" sz="2400" b="1" dirty="0">
                <a:solidFill>
                  <a:srgbClr val="C00000"/>
                </a:solidFill>
              </a:rPr>
              <a:t> - made on the basis of the chemical malathion;</a:t>
            </a:r>
          </a:p>
          <a:p>
            <a:pPr marL="342900" indent="-342900">
              <a:buFont typeface="Wingdings" panose="05000000000000000000" pitchFamily="2" charset="2"/>
              <a:buChar char="Ø"/>
            </a:pPr>
            <a:r>
              <a:rPr lang="en-US" sz="2400" b="1" dirty="0" err="1">
                <a:solidFill>
                  <a:srgbClr val="C00000"/>
                </a:solidFill>
              </a:rPr>
              <a:t>Itax</a:t>
            </a:r>
            <a:r>
              <a:rPr lang="en-US" sz="2400" b="1" dirty="0">
                <a:solidFill>
                  <a:srgbClr val="C00000"/>
                </a:solidFill>
              </a:rPr>
              <a:t> shampoo - made on the basis of </a:t>
            </a:r>
            <a:r>
              <a:rPr lang="en-US" sz="2400" b="1" dirty="0" err="1">
                <a:solidFill>
                  <a:srgbClr val="C00000"/>
                </a:solidFill>
              </a:rPr>
              <a:t>phenothrin</a:t>
            </a:r>
            <a:r>
              <a:rPr lang="en-US" sz="2400" b="1" dirty="0">
                <a:solidFill>
                  <a:srgbClr val="C00000"/>
                </a:solidFill>
              </a:rPr>
              <a:t>;</a:t>
            </a:r>
          </a:p>
          <a:p>
            <a:pPr marL="342900" indent="-342900">
              <a:buFont typeface="Wingdings" panose="05000000000000000000" pitchFamily="2" charset="2"/>
              <a:buChar char="Ø"/>
            </a:pPr>
            <a:r>
              <a:rPr lang="en-US" sz="2400" b="1" dirty="0" err="1">
                <a:solidFill>
                  <a:srgbClr val="C00000"/>
                </a:solidFill>
              </a:rPr>
              <a:t>Medifox</a:t>
            </a:r>
            <a:r>
              <a:rPr lang="en-US" sz="2400" b="1" dirty="0">
                <a:solidFill>
                  <a:srgbClr val="C00000"/>
                </a:solidFill>
              </a:rPr>
              <a:t> Gel/</a:t>
            </a:r>
            <a:r>
              <a:rPr lang="en-US" sz="2400" b="1" dirty="0" err="1">
                <a:solidFill>
                  <a:srgbClr val="C00000"/>
                </a:solidFill>
              </a:rPr>
              <a:t>Higia</a:t>
            </a:r>
            <a:r>
              <a:rPr lang="en-US" sz="2400" b="1" dirty="0">
                <a:solidFill>
                  <a:srgbClr val="C00000"/>
                </a:solidFill>
              </a:rPr>
              <a:t> (shampoo) - made on the basis of </a:t>
            </a:r>
            <a:r>
              <a:rPr lang="en-US" sz="2400" b="1" dirty="0" smtClean="0">
                <a:solidFill>
                  <a:srgbClr val="C00000"/>
                </a:solidFill>
              </a:rPr>
              <a:t>permethrin</a:t>
            </a:r>
            <a:r>
              <a:rPr lang="ru-RU" sz="2400" b="1" dirty="0" smtClean="0">
                <a:solidFill>
                  <a:srgbClr val="C00000"/>
                </a:solidFill>
              </a:rPr>
              <a:t>.</a:t>
            </a:r>
            <a:endParaRPr lang="ru-RU" sz="2400" b="1" dirty="0">
              <a:solidFill>
                <a:srgbClr val="C00000"/>
              </a:solidFill>
            </a:endParaRPr>
          </a:p>
        </p:txBody>
      </p:sp>
    </p:spTree>
    <p:extLst>
      <p:ext uri="{BB962C8B-B14F-4D97-AF65-F5344CB8AC3E}">
        <p14:creationId xmlns:p14="http://schemas.microsoft.com/office/powerpoint/2010/main" val="42149460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 name="Прямоугольник 4"/>
          <p:cNvSpPr/>
          <p:nvPr/>
        </p:nvSpPr>
        <p:spPr>
          <a:xfrm>
            <a:off x="0" y="12269"/>
            <a:ext cx="12255062" cy="6845731"/>
          </a:xfrm>
          <a:prstGeom prst="rect">
            <a:avLst/>
          </a:prstGeom>
          <a:solidFill>
            <a:srgbClr val="00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2"/>
          <a:stretch>
            <a:fillRect/>
          </a:stretch>
        </p:blipFill>
        <p:spPr>
          <a:xfrm>
            <a:off x="461708" y="2423319"/>
            <a:ext cx="4529721" cy="4243184"/>
          </a:xfrm>
          <a:prstGeom prst="rect">
            <a:avLst/>
          </a:prstGeom>
          <a:noFill/>
        </p:spPr>
      </p:pic>
      <p:pic>
        <p:nvPicPr>
          <p:cNvPr id="7" name="Рисунок 6"/>
          <p:cNvPicPr>
            <a:picLocks noChangeAspect="1"/>
          </p:cNvPicPr>
          <p:nvPr/>
        </p:nvPicPr>
        <p:blipFill>
          <a:blip r:embed="rId3"/>
          <a:stretch>
            <a:fillRect/>
          </a:stretch>
        </p:blipFill>
        <p:spPr>
          <a:xfrm>
            <a:off x="6309649" y="2529716"/>
            <a:ext cx="5633192" cy="4084674"/>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Прямоугольник 1"/>
          <p:cNvSpPr/>
          <p:nvPr/>
        </p:nvSpPr>
        <p:spPr>
          <a:xfrm>
            <a:off x="446496" y="245330"/>
            <a:ext cx="11407251" cy="19514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4000" b="1" dirty="0" smtClean="0">
                <a:solidFill>
                  <a:srgbClr val="FF0000"/>
                </a:solidFill>
              </a:rPr>
              <a:t>Pyoderma (from ancient Greek π</a:t>
            </a:r>
            <a:r>
              <a:rPr lang="en-US" sz="4000" b="1" dirty="0" err="1" smtClean="0">
                <a:solidFill>
                  <a:srgbClr val="FF0000"/>
                </a:solidFill>
              </a:rPr>
              <a:t>ύον</a:t>
            </a:r>
            <a:r>
              <a:rPr lang="en-US" sz="4000" b="1" dirty="0" smtClean="0">
                <a:solidFill>
                  <a:srgbClr val="FF0000"/>
                </a:solidFill>
              </a:rPr>
              <a:t> - pus and </a:t>
            </a:r>
            <a:r>
              <a:rPr lang="en-US" sz="4000" b="1" dirty="0" err="1" smtClean="0">
                <a:solidFill>
                  <a:srgbClr val="FF0000"/>
                </a:solidFill>
              </a:rPr>
              <a:t>δέρμ</a:t>
            </a:r>
            <a:r>
              <a:rPr lang="en-US" sz="4000" b="1" dirty="0" smtClean="0">
                <a:solidFill>
                  <a:srgbClr val="FF0000"/>
                </a:solidFill>
              </a:rPr>
              <a:t>α - skin) is a purulent lesion of the skin that occurs as a result of the introduction of pyogenic cocci into it.</a:t>
            </a:r>
            <a:endParaRPr lang="ru-RU" sz="4000" b="1" dirty="0">
              <a:solidFill>
                <a:srgbClr val="FF0000"/>
              </a:solidFill>
            </a:endParaRPr>
          </a:p>
        </p:txBody>
      </p:sp>
    </p:spTree>
    <p:extLst>
      <p:ext uri="{BB962C8B-B14F-4D97-AF65-F5344CB8AC3E}">
        <p14:creationId xmlns:p14="http://schemas.microsoft.com/office/powerpoint/2010/main" val="10847632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4180113" y="2054104"/>
            <a:ext cx="3377683" cy="119431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4400" b="1" dirty="0">
                <a:solidFill>
                  <a:srgbClr val="0000CC"/>
                </a:solidFill>
              </a:rPr>
              <a:t>Classification of pyoderma</a:t>
            </a:r>
            <a:endParaRPr kumimoji="0" lang="ru-RU" sz="4400" b="1" i="0" u="none" strike="noStrike" kern="1200" cap="none" spc="0" normalizeH="0" baseline="0" noProof="0" dirty="0">
              <a:ln>
                <a:noFill/>
              </a:ln>
              <a:solidFill>
                <a:srgbClr val="0000CC"/>
              </a:solidFill>
              <a:effectLst/>
              <a:uLnTx/>
              <a:uFillTx/>
              <a:latin typeface="Calibri" panose="020F0502020204030204"/>
            </a:endParaRPr>
          </a:p>
        </p:txBody>
      </p:sp>
      <p:sp>
        <p:nvSpPr>
          <p:cNvPr id="3" name="Прямоугольник 2"/>
          <p:cNvSpPr/>
          <p:nvPr/>
        </p:nvSpPr>
        <p:spPr>
          <a:xfrm>
            <a:off x="122663" y="4716965"/>
            <a:ext cx="3289609" cy="37728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latin typeface="Calibri" panose="020F0502020204030204"/>
              </a:rPr>
              <a:t>S</a:t>
            </a:r>
            <a:r>
              <a:rPr kumimoji="0" lang="en-US" sz="3200" b="1" i="0" u="none" strike="noStrike" kern="1200" cap="none" spc="0" normalizeH="0" baseline="0" noProof="0" dirty="0" err="1" smtClean="0">
                <a:ln>
                  <a:noFill/>
                </a:ln>
                <a:solidFill>
                  <a:srgbClr val="FF0000"/>
                </a:solidFill>
                <a:effectLst/>
                <a:uLnTx/>
                <a:uFillTx/>
                <a:latin typeface="Calibri" panose="020F0502020204030204"/>
                <a:ea typeface="+mn-ea"/>
                <a:cs typeface="+mn-cs"/>
              </a:rPr>
              <a:t>taphylococcal</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Прямоугольник 3"/>
          <p:cNvSpPr/>
          <p:nvPr/>
        </p:nvSpPr>
        <p:spPr>
          <a:xfrm>
            <a:off x="4449337" y="4683513"/>
            <a:ext cx="2832410" cy="37253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latin typeface="Calibri" panose="020F0502020204030204"/>
              </a:rPr>
              <a:t>S</a:t>
            </a:r>
            <a:r>
              <a:rPr kumimoji="0" lang="en-US" sz="3200" b="1" i="0" u="none" strike="noStrike" kern="1200" cap="none" spc="0" normalizeH="0" baseline="0" noProof="0" dirty="0" err="1" smtClean="0">
                <a:ln>
                  <a:noFill/>
                </a:ln>
                <a:solidFill>
                  <a:srgbClr val="FF0000"/>
                </a:solidFill>
                <a:effectLst/>
                <a:uLnTx/>
                <a:uFillTx/>
                <a:latin typeface="Calibri" panose="020F0502020204030204"/>
                <a:ea typeface="+mn-ea"/>
                <a:cs typeface="+mn-cs"/>
              </a:rPr>
              <a:t>treptococcal</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Прямоугольник 4"/>
          <p:cNvSpPr/>
          <p:nvPr/>
        </p:nvSpPr>
        <p:spPr>
          <a:xfrm>
            <a:off x="8958145" y="4939989"/>
            <a:ext cx="3233855" cy="32338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Mixed</a:t>
            </a:r>
            <a:r>
              <a:rPr kumimoji="0" lang="en-US" sz="3200" b="1"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3200" b="1" i="0" u="none" strike="noStrike" kern="1200" cap="none" spc="0" normalizeH="0" baseline="0" noProof="0" dirty="0" err="1" smtClean="0">
                <a:ln>
                  <a:noFill/>
                </a:ln>
                <a:solidFill>
                  <a:srgbClr val="FF0000"/>
                </a:solidFill>
                <a:effectLst/>
                <a:uLnTx/>
                <a:uFillTx/>
                <a:latin typeface="Calibri" panose="020F0502020204030204"/>
                <a:ea typeface="+mn-ea"/>
                <a:cs typeface="+mn-cs"/>
              </a:rPr>
              <a:t>strepto-staphyloderma</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Прямоугольник 5"/>
          <p:cNvSpPr/>
          <p:nvPr/>
        </p:nvSpPr>
        <p:spPr>
          <a:xfrm>
            <a:off x="0" y="989979"/>
            <a:ext cx="1951463" cy="3048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superficial</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7" name="Прямоугольник 6"/>
          <p:cNvSpPr/>
          <p:nvPr/>
        </p:nvSpPr>
        <p:spPr>
          <a:xfrm rot="10800000" flipV="1">
            <a:off x="1851103" y="981308"/>
            <a:ext cx="1393900" cy="26762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deep</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cxnSp>
        <p:nvCxnSpPr>
          <p:cNvPr id="9" name="Прямая со стрелкой 8"/>
          <p:cNvCxnSpPr/>
          <p:nvPr/>
        </p:nvCxnSpPr>
        <p:spPr>
          <a:xfrm flipH="1">
            <a:off x="2520176" y="4070195"/>
            <a:ext cx="2241396" cy="624468"/>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p:nvPr/>
        </p:nvCxnSpPr>
        <p:spPr>
          <a:xfrm flipV="1">
            <a:off x="7582830" y="2665142"/>
            <a:ext cx="1182029" cy="1"/>
          </a:xfrm>
          <a:prstGeom prst="straightConnector1">
            <a:avLst/>
          </a:prstGeom>
          <a:ln w="76200">
            <a:solidFill>
              <a:srgbClr val="0000CC"/>
            </a:solidFill>
            <a:tailEnd type="triangle"/>
          </a:ln>
        </p:spPr>
        <p:style>
          <a:lnRef idx="3">
            <a:schemeClr val="dk1"/>
          </a:lnRef>
          <a:fillRef idx="0">
            <a:schemeClr val="dk1"/>
          </a:fillRef>
          <a:effectRef idx="2">
            <a:schemeClr val="dk1"/>
          </a:effectRef>
          <a:fontRef idx="minor">
            <a:schemeClr val="tx1"/>
          </a:fontRef>
        </p:style>
      </p:cxnSp>
      <p:cxnSp>
        <p:nvCxnSpPr>
          <p:cNvPr id="13" name="Прямая со стрелкой 12"/>
          <p:cNvCxnSpPr/>
          <p:nvPr/>
        </p:nvCxnSpPr>
        <p:spPr>
          <a:xfrm flipH="1" flipV="1">
            <a:off x="642851" y="1377771"/>
            <a:ext cx="960391" cy="874775"/>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8" name="Прямоугольник 7"/>
          <p:cNvSpPr/>
          <p:nvPr/>
        </p:nvSpPr>
        <p:spPr>
          <a:xfrm>
            <a:off x="3988040" y="5537600"/>
            <a:ext cx="5245170" cy="123164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0000CC"/>
                </a:solidFill>
                <a:effectLst/>
                <a:uLnTx/>
                <a:uFillTx/>
                <a:latin typeface="Calibri" panose="020F0502020204030204"/>
                <a:ea typeface="+mn-ea"/>
                <a:cs typeface="+mn-cs"/>
              </a:rPr>
              <a:t>Smooth skin and folds with a tendency to peripheral growth of lesions are affected. The appendages of the skin are not affected.</a:t>
            </a:r>
            <a:endParaRPr kumimoji="0" lang="ru-RU" sz="2400" b="1" i="0" u="none" strike="noStrike" kern="1200" cap="none" spc="0" normalizeH="0" baseline="0" noProof="0" dirty="0">
              <a:ln>
                <a:noFill/>
              </a:ln>
              <a:solidFill>
                <a:srgbClr val="0000CC"/>
              </a:solidFill>
              <a:effectLst/>
              <a:uLnTx/>
              <a:uFillTx/>
              <a:latin typeface="Calibri" panose="020F0502020204030204"/>
              <a:ea typeface="+mn-ea"/>
              <a:cs typeface="+mn-cs"/>
            </a:endParaRPr>
          </a:p>
        </p:txBody>
      </p:sp>
      <p:sp>
        <p:nvSpPr>
          <p:cNvPr id="10" name="Прямоугольник 9"/>
          <p:cNvSpPr/>
          <p:nvPr/>
        </p:nvSpPr>
        <p:spPr>
          <a:xfrm>
            <a:off x="167268" y="5397189"/>
            <a:ext cx="3923184" cy="83679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0000CC"/>
                </a:solidFill>
                <a:effectLst/>
                <a:uLnTx/>
                <a:uFillTx/>
                <a:latin typeface="Calibri" panose="020F0502020204030204"/>
                <a:ea typeface="+mn-ea"/>
                <a:cs typeface="+mn-cs"/>
              </a:rPr>
              <a:t>Hair follicles, sebaceous and sweat glands are affected.</a:t>
            </a:r>
            <a:endParaRPr kumimoji="0" lang="ru-RU" sz="2400" b="1" i="0" u="none" strike="noStrike" kern="1200" cap="none" spc="0" normalizeH="0" baseline="0" noProof="0" dirty="0">
              <a:ln>
                <a:noFill/>
              </a:ln>
              <a:solidFill>
                <a:srgbClr val="0000CC"/>
              </a:solidFill>
              <a:effectLst/>
              <a:uLnTx/>
              <a:uFillTx/>
              <a:latin typeface="Calibri" panose="020F0502020204030204"/>
              <a:ea typeface="+mn-ea"/>
              <a:cs typeface="+mn-cs"/>
            </a:endParaRPr>
          </a:p>
        </p:txBody>
      </p:sp>
      <p:cxnSp>
        <p:nvCxnSpPr>
          <p:cNvPr id="20" name="Прямая со стрелкой 19"/>
          <p:cNvCxnSpPr>
            <a:stCxn id="2" idx="2"/>
            <a:endCxn id="12" idx="0"/>
          </p:cNvCxnSpPr>
          <p:nvPr/>
        </p:nvCxnSpPr>
        <p:spPr>
          <a:xfrm flipH="1">
            <a:off x="5845773" y="3248417"/>
            <a:ext cx="23182" cy="609905"/>
          </a:xfrm>
          <a:prstGeom prst="straightConnector1">
            <a:avLst/>
          </a:prstGeom>
          <a:ln w="76200">
            <a:solidFill>
              <a:srgbClr val="0000CC"/>
            </a:solidFill>
            <a:tailEnd type="triangle"/>
          </a:ln>
        </p:spPr>
        <p:style>
          <a:lnRef idx="3">
            <a:schemeClr val="dk1"/>
          </a:lnRef>
          <a:fillRef idx="0">
            <a:schemeClr val="dk1"/>
          </a:fillRef>
          <a:effectRef idx="2">
            <a:schemeClr val="dk1"/>
          </a:effectRef>
          <a:fontRef idx="minor">
            <a:schemeClr val="tx1"/>
          </a:fontRef>
        </p:style>
      </p:cxnSp>
      <p:cxnSp>
        <p:nvCxnSpPr>
          <p:cNvPr id="22" name="Прямая со стрелкой 21"/>
          <p:cNvCxnSpPr/>
          <p:nvPr/>
        </p:nvCxnSpPr>
        <p:spPr>
          <a:xfrm flipV="1">
            <a:off x="1536335" y="1393903"/>
            <a:ext cx="1073051" cy="880946"/>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24" name="Прямая со стрелкой 23"/>
          <p:cNvCxnSpPr/>
          <p:nvPr/>
        </p:nvCxnSpPr>
        <p:spPr>
          <a:xfrm>
            <a:off x="1720129" y="5070617"/>
            <a:ext cx="1" cy="578494"/>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26" name="Прямая со стрелкой 25"/>
          <p:cNvCxnSpPr/>
          <p:nvPr/>
        </p:nvCxnSpPr>
        <p:spPr>
          <a:xfrm flipH="1">
            <a:off x="5876693" y="5062653"/>
            <a:ext cx="11151" cy="568713"/>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49" name="Прямоугольник 48"/>
          <p:cNvSpPr/>
          <p:nvPr/>
        </p:nvSpPr>
        <p:spPr>
          <a:xfrm>
            <a:off x="8173844" y="156117"/>
            <a:ext cx="1616927" cy="32088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srgbClr val="FF0000"/>
                </a:solidFill>
                <a:effectLst/>
                <a:uLnTx/>
                <a:uFillTx/>
                <a:latin typeface="Calibri" panose="020F0502020204030204"/>
                <a:ea typeface="+mn-ea"/>
                <a:cs typeface="+mn-cs"/>
              </a:rPr>
              <a:t>primary</a:t>
            </a:r>
            <a:endParaRPr kumimoji="0" lang="ru-RU"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0" name="Прямоугольник 49"/>
          <p:cNvSpPr/>
          <p:nvPr/>
        </p:nvSpPr>
        <p:spPr>
          <a:xfrm>
            <a:off x="10036097" y="144965"/>
            <a:ext cx="2029524" cy="3279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secondary</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1" name="Прямоугольник 50"/>
          <p:cNvSpPr/>
          <p:nvPr/>
        </p:nvSpPr>
        <p:spPr>
          <a:xfrm>
            <a:off x="3568390" y="178420"/>
            <a:ext cx="1458533" cy="2899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acute</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2" name="Прямоугольник 51"/>
          <p:cNvSpPr/>
          <p:nvPr/>
        </p:nvSpPr>
        <p:spPr>
          <a:xfrm>
            <a:off x="6688873" y="138151"/>
            <a:ext cx="1418064" cy="3556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Calibri" panose="020F0502020204030204"/>
                <a:ea typeface="+mn-ea"/>
                <a:cs typeface="+mn-cs"/>
              </a:rPr>
              <a:t>chronic</a:t>
            </a:r>
            <a:endParaRPr kumimoji="0" lang="ru-RU"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cxnSp>
        <p:nvCxnSpPr>
          <p:cNvPr id="54" name="Прямая со стрелкой 53"/>
          <p:cNvCxnSpPr/>
          <p:nvPr/>
        </p:nvCxnSpPr>
        <p:spPr>
          <a:xfrm flipH="1" flipV="1">
            <a:off x="4817327" y="323385"/>
            <a:ext cx="914399" cy="591016"/>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56" name="Прямая со стрелкой 55"/>
          <p:cNvCxnSpPr/>
          <p:nvPr/>
        </p:nvCxnSpPr>
        <p:spPr>
          <a:xfrm flipV="1">
            <a:off x="5724375" y="315951"/>
            <a:ext cx="942195" cy="636468"/>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58" name="Прямая со стрелкой 57"/>
          <p:cNvCxnSpPr/>
          <p:nvPr/>
        </p:nvCxnSpPr>
        <p:spPr>
          <a:xfrm flipH="1" flipV="1">
            <a:off x="9155151" y="524107"/>
            <a:ext cx="1198757" cy="1438509"/>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60" name="Прямая со стрелкой 59"/>
          <p:cNvCxnSpPr/>
          <p:nvPr/>
        </p:nvCxnSpPr>
        <p:spPr>
          <a:xfrm flipV="1">
            <a:off x="10342755" y="568712"/>
            <a:ext cx="1020338" cy="1393905"/>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2" name="Прямоугольник 11"/>
          <p:cNvSpPr/>
          <p:nvPr/>
        </p:nvSpPr>
        <p:spPr>
          <a:xfrm>
            <a:off x="4482790" y="3858322"/>
            <a:ext cx="2725965" cy="38573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by </a:t>
            </a:r>
            <a:r>
              <a:rPr lang="en-US" sz="3200" b="1" dirty="0" smtClean="0">
                <a:solidFill>
                  <a:srgbClr val="0000CC"/>
                </a:solidFill>
              </a:rPr>
              <a:t>etiology</a:t>
            </a:r>
            <a:r>
              <a:rPr lang="uk-UA" sz="3200" b="1" dirty="0" smtClean="0">
                <a:solidFill>
                  <a:srgbClr val="0000CC"/>
                </a:solidFill>
              </a:rPr>
              <a:t>:</a:t>
            </a:r>
            <a:endParaRPr lang="ru-RU" sz="3200" b="1" dirty="0">
              <a:solidFill>
                <a:srgbClr val="0000CC"/>
              </a:solidFill>
            </a:endParaRPr>
          </a:p>
        </p:txBody>
      </p:sp>
      <p:sp>
        <p:nvSpPr>
          <p:cNvPr id="14" name="Прямоугольник 13"/>
          <p:cNvSpPr/>
          <p:nvPr/>
        </p:nvSpPr>
        <p:spPr>
          <a:xfrm>
            <a:off x="0" y="2152184"/>
            <a:ext cx="3329145" cy="9590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by the depth of the lesion:</a:t>
            </a:r>
            <a:endParaRPr lang="ru-RU" sz="3200" b="1" dirty="0">
              <a:solidFill>
                <a:srgbClr val="0000CC"/>
              </a:solidFill>
            </a:endParaRPr>
          </a:p>
        </p:txBody>
      </p:sp>
      <p:sp>
        <p:nvSpPr>
          <p:cNvPr id="15" name="Прямоугольник 14"/>
          <p:cNvSpPr/>
          <p:nvPr/>
        </p:nvSpPr>
        <p:spPr>
          <a:xfrm>
            <a:off x="3412273" y="959005"/>
            <a:ext cx="5290014" cy="31223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by the nature of the flow:</a:t>
            </a:r>
            <a:endParaRPr lang="ru-RU" sz="3200" b="1" dirty="0">
              <a:solidFill>
                <a:srgbClr val="0000CC"/>
              </a:solidFill>
            </a:endParaRPr>
          </a:p>
        </p:txBody>
      </p:sp>
      <p:sp>
        <p:nvSpPr>
          <p:cNvPr id="16" name="Прямоугольник 15"/>
          <p:cNvSpPr/>
          <p:nvPr/>
        </p:nvSpPr>
        <p:spPr>
          <a:xfrm>
            <a:off x="8586439" y="2085279"/>
            <a:ext cx="3512633" cy="3902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by the chronology of occurrence:</a:t>
            </a:r>
            <a:endParaRPr lang="ru-RU" sz="3200" b="1" dirty="0">
              <a:solidFill>
                <a:srgbClr val="0000CC"/>
              </a:solidFill>
            </a:endParaRPr>
          </a:p>
        </p:txBody>
      </p:sp>
      <p:cxnSp>
        <p:nvCxnSpPr>
          <p:cNvPr id="25" name="Прямая со стрелкой 24"/>
          <p:cNvCxnSpPr/>
          <p:nvPr/>
        </p:nvCxnSpPr>
        <p:spPr>
          <a:xfrm flipV="1">
            <a:off x="5854390" y="1271239"/>
            <a:ext cx="1" cy="735981"/>
          </a:xfrm>
          <a:prstGeom prst="straightConnector1">
            <a:avLst/>
          </a:prstGeom>
          <a:ln w="762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flipH="1" flipV="1">
            <a:off x="2988528" y="2676294"/>
            <a:ext cx="1248935" cy="11150"/>
          </a:xfrm>
          <a:prstGeom prst="straightConnector1">
            <a:avLst/>
          </a:prstGeom>
          <a:ln w="762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59" name="Прямая со стрелкой 58"/>
          <p:cNvCxnSpPr/>
          <p:nvPr/>
        </p:nvCxnSpPr>
        <p:spPr>
          <a:xfrm>
            <a:off x="6858000" y="4081346"/>
            <a:ext cx="2364059" cy="63562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a:stCxn id="12" idx="2"/>
          </p:cNvCxnSpPr>
          <p:nvPr/>
        </p:nvCxnSpPr>
        <p:spPr>
          <a:xfrm>
            <a:off x="5845773" y="4244052"/>
            <a:ext cx="3411" cy="56212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2" name="Прямоугольник 71"/>
          <p:cNvSpPr/>
          <p:nvPr/>
        </p:nvSpPr>
        <p:spPr>
          <a:xfrm>
            <a:off x="8642195" y="3233853"/>
            <a:ext cx="3289610" cy="356839"/>
          </a:xfrm>
          <a:prstGeom prst="rect">
            <a:avLst/>
          </a:prstGeom>
          <a:noFill/>
          <a:ln w="762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00CC"/>
                </a:solidFill>
              </a:rPr>
              <a:t>by </a:t>
            </a:r>
            <a:r>
              <a:rPr lang="en-US" sz="3200" b="1" dirty="0" smtClean="0">
                <a:solidFill>
                  <a:srgbClr val="0000CC"/>
                </a:solidFill>
              </a:rPr>
              <a:t>prevalence</a:t>
            </a:r>
            <a:r>
              <a:rPr lang="uk-UA" sz="3200" b="1" dirty="0" smtClean="0">
                <a:solidFill>
                  <a:srgbClr val="0000CC"/>
                </a:solidFill>
              </a:rPr>
              <a:t>:</a:t>
            </a:r>
            <a:endParaRPr lang="ru-RU" sz="3200" b="1" dirty="0">
              <a:solidFill>
                <a:srgbClr val="0000CC"/>
              </a:solidFill>
            </a:endParaRPr>
          </a:p>
        </p:txBody>
      </p:sp>
      <p:sp>
        <p:nvSpPr>
          <p:cNvPr id="73" name="Прямоугольник 72"/>
          <p:cNvSpPr/>
          <p:nvPr/>
        </p:nvSpPr>
        <p:spPr>
          <a:xfrm>
            <a:off x="8285356" y="4047892"/>
            <a:ext cx="1929161" cy="323385"/>
          </a:xfrm>
          <a:prstGeom prst="rect">
            <a:avLst/>
          </a:prstGeom>
          <a:noFill/>
          <a:ln w="762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rPr>
              <a:t>localized</a:t>
            </a:r>
            <a:endParaRPr lang="ru-RU" sz="3200" b="1" dirty="0">
              <a:solidFill>
                <a:srgbClr val="FF0000"/>
              </a:solidFill>
            </a:endParaRPr>
          </a:p>
        </p:txBody>
      </p:sp>
      <p:sp>
        <p:nvSpPr>
          <p:cNvPr id="74" name="Прямоугольник 73"/>
          <p:cNvSpPr/>
          <p:nvPr/>
        </p:nvSpPr>
        <p:spPr>
          <a:xfrm>
            <a:off x="10303727" y="4025590"/>
            <a:ext cx="1784195" cy="323386"/>
          </a:xfrm>
          <a:prstGeom prst="rect">
            <a:avLst/>
          </a:prstGeom>
          <a:noFill/>
          <a:ln w="762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rPr>
              <a:t>common</a:t>
            </a:r>
            <a:endParaRPr lang="ru-RU" sz="3200" b="1" dirty="0">
              <a:solidFill>
                <a:srgbClr val="FF0000"/>
              </a:solidFill>
            </a:endParaRPr>
          </a:p>
        </p:txBody>
      </p:sp>
      <p:cxnSp>
        <p:nvCxnSpPr>
          <p:cNvPr id="77" name="Прямая со стрелкой 76"/>
          <p:cNvCxnSpPr/>
          <p:nvPr/>
        </p:nvCxnSpPr>
        <p:spPr>
          <a:xfrm>
            <a:off x="7616283" y="3178098"/>
            <a:ext cx="1204332" cy="11151"/>
          </a:xfrm>
          <a:prstGeom prst="straightConnector1">
            <a:avLst/>
          </a:prstGeom>
          <a:ln w="762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79" name="Прямая со стрелкой 78"/>
          <p:cNvCxnSpPr/>
          <p:nvPr/>
        </p:nvCxnSpPr>
        <p:spPr>
          <a:xfrm flipH="1">
            <a:off x="9032489" y="3590693"/>
            <a:ext cx="1103970" cy="44604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Прямая со стрелкой 80"/>
          <p:cNvCxnSpPr/>
          <p:nvPr/>
        </p:nvCxnSpPr>
        <p:spPr>
          <a:xfrm>
            <a:off x="10136460" y="3557239"/>
            <a:ext cx="1427355" cy="54641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3754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410366"/>
            <a:ext cx="12192000" cy="6046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5400" b="1" dirty="0">
                <a:solidFill>
                  <a:srgbClr val="FF0000"/>
                </a:solidFill>
              </a:rPr>
              <a:t>Superficial staphylococcal pyodermas are:</a:t>
            </a:r>
          </a:p>
        </p:txBody>
      </p:sp>
      <p:sp>
        <p:nvSpPr>
          <p:cNvPr id="3" name="Прямоугольник 2"/>
          <p:cNvSpPr/>
          <p:nvPr/>
        </p:nvSpPr>
        <p:spPr>
          <a:xfrm>
            <a:off x="4378519" y="5186697"/>
            <a:ext cx="4761144" cy="388696"/>
          </a:xfrm>
          <a:prstGeom prst="rect">
            <a:avLst/>
          </a:prstGeom>
        </p:spPr>
        <p:txBody>
          <a:bodyPr wrap="square">
            <a:spAutoFit/>
          </a:bodyPr>
          <a:lstStyle/>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a:t>
            </a:r>
          </a:p>
        </p:txBody>
      </p:sp>
      <p:sp>
        <p:nvSpPr>
          <p:cNvPr id="4" name="Прямоугольник 3"/>
          <p:cNvSpPr/>
          <p:nvPr/>
        </p:nvSpPr>
        <p:spPr>
          <a:xfrm>
            <a:off x="79196" y="1737997"/>
            <a:ext cx="3890638" cy="7277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3200" b="1" dirty="0">
              <a:solidFill>
                <a:srgbClr val="002060"/>
              </a:solidFill>
            </a:endParaRPr>
          </a:p>
        </p:txBody>
      </p:sp>
      <p:sp>
        <p:nvSpPr>
          <p:cNvPr id="5" name="Прямоугольник 4"/>
          <p:cNvSpPr/>
          <p:nvPr/>
        </p:nvSpPr>
        <p:spPr>
          <a:xfrm>
            <a:off x="3341042" y="1169285"/>
            <a:ext cx="2491046" cy="7277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00CC"/>
                </a:solidFill>
              </a:rPr>
              <a:t>Folliculitis</a:t>
            </a:r>
          </a:p>
        </p:txBody>
      </p:sp>
      <p:sp>
        <p:nvSpPr>
          <p:cNvPr id="6" name="Прямоугольник 5"/>
          <p:cNvSpPr/>
          <p:nvPr/>
        </p:nvSpPr>
        <p:spPr>
          <a:xfrm>
            <a:off x="6185968" y="1180436"/>
            <a:ext cx="1597584" cy="7277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3200" b="1" dirty="0">
              <a:solidFill>
                <a:srgbClr val="002060"/>
              </a:solidFill>
            </a:endParaRPr>
          </a:p>
          <a:p>
            <a:pPr algn="ctr"/>
            <a:r>
              <a:rPr lang="en-US" sz="3200" b="1" dirty="0">
                <a:solidFill>
                  <a:srgbClr val="0000CC"/>
                </a:solidFill>
              </a:rPr>
              <a:t>Sycosis</a:t>
            </a:r>
          </a:p>
          <a:p>
            <a:pPr algn="ctr"/>
            <a:endParaRPr lang="ru-RU" sz="3200" b="1" dirty="0">
              <a:solidFill>
                <a:srgbClr val="002060"/>
              </a:solidFill>
            </a:endParaRPr>
          </a:p>
        </p:txBody>
      </p:sp>
      <p:sp>
        <p:nvSpPr>
          <p:cNvPr id="7" name="Прямоугольник 6"/>
          <p:cNvSpPr/>
          <p:nvPr/>
        </p:nvSpPr>
        <p:spPr>
          <a:xfrm>
            <a:off x="8151542" y="1202738"/>
            <a:ext cx="3691736" cy="72778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err="1"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Vesiculopustulosis</a:t>
            </a:r>
            <a:endParaRPr lang="ru-RU" sz="3200" b="1" dirty="0">
              <a:solidFill>
                <a:srgbClr val="0000CC"/>
              </a:solidFill>
            </a:endParaRPr>
          </a:p>
        </p:txBody>
      </p:sp>
      <p:sp>
        <p:nvSpPr>
          <p:cNvPr id="8" name="Прямоугольник 7"/>
          <p:cNvSpPr/>
          <p:nvPr/>
        </p:nvSpPr>
        <p:spPr>
          <a:xfrm>
            <a:off x="111513" y="2910467"/>
            <a:ext cx="6345044" cy="9810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Pemphigus </a:t>
            </a:r>
            <a:r>
              <a:rPr lang="en-US" sz="3200" b="1" dirty="0" err="1">
                <a:solidFill>
                  <a:srgbClr val="0000CC"/>
                </a:solidFill>
              </a:rPr>
              <a:t>epidemicus</a:t>
            </a:r>
            <a:r>
              <a:rPr lang="en-US" sz="3200" b="1" dirty="0">
                <a:solidFill>
                  <a:srgbClr val="0000CC"/>
                </a:solidFill>
              </a:rPr>
              <a:t> </a:t>
            </a:r>
            <a:r>
              <a:rPr lang="en-US" sz="3200" b="1" dirty="0" err="1">
                <a:solidFill>
                  <a:srgbClr val="0000CC"/>
                </a:solidFill>
              </a:rPr>
              <a:t>neonatorum</a:t>
            </a:r>
            <a:r>
              <a:rPr lang="en-US" sz="3200" b="1" dirty="0">
                <a:solidFill>
                  <a:srgbClr val="0000CC"/>
                </a:solidFill>
              </a:rPr>
              <a:t> </a:t>
            </a:r>
            <a:endParaRPr lang="ru-RU" sz="3200" b="1" dirty="0">
              <a:solidFill>
                <a:srgbClr val="0000CC"/>
              </a:solidFill>
            </a:endParaRPr>
          </a:p>
        </p:txBody>
      </p:sp>
      <p:sp>
        <p:nvSpPr>
          <p:cNvPr id="9" name="Прямоугольник 8"/>
          <p:cNvSpPr/>
          <p:nvPr/>
        </p:nvSpPr>
        <p:spPr>
          <a:xfrm>
            <a:off x="124711" y="4997793"/>
            <a:ext cx="6655230" cy="126896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Staphylococcal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scalded skin syndrome (SSSS)</a:t>
            </a:r>
          </a:p>
        </p:txBody>
      </p:sp>
      <p:sp>
        <p:nvSpPr>
          <p:cNvPr id="10" name="Прямоугольник 9"/>
          <p:cNvSpPr/>
          <p:nvPr/>
        </p:nvSpPr>
        <p:spPr>
          <a:xfrm>
            <a:off x="6969513" y="4942038"/>
            <a:ext cx="5609064" cy="126896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smtClean="0">
                <a:solidFill>
                  <a:srgbClr val="0000CC"/>
                </a:solidFill>
              </a:rPr>
              <a:t>Staphylococcal </a:t>
            </a:r>
            <a:r>
              <a:rPr lang="en-US" sz="3200" b="1" dirty="0">
                <a:solidFill>
                  <a:srgbClr val="0000CC"/>
                </a:solidFill>
              </a:rPr>
              <a:t>toxic shock syndrome (TSS)</a:t>
            </a:r>
          </a:p>
        </p:txBody>
      </p:sp>
      <p:sp>
        <p:nvSpPr>
          <p:cNvPr id="11" name="Прямоугольник 10"/>
          <p:cNvSpPr/>
          <p:nvPr/>
        </p:nvSpPr>
        <p:spPr>
          <a:xfrm>
            <a:off x="6869836" y="3035178"/>
            <a:ext cx="5061970" cy="126896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Ritter’s Disease (Dermatitis </a:t>
            </a:r>
            <a:r>
              <a:rPr lang="en-US" sz="3200" b="1" dirty="0" err="1">
                <a:solidFill>
                  <a:srgbClr val="0000CC"/>
                </a:solidFill>
              </a:rPr>
              <a:t>Exfoliativa</a:t>
            </a:r>
            <a:r>
              <a:rPr lang="en-US" sz="3200" b="1" dirty="0">
                <a:solidFill>
                  <a:srgbClr val="0000CC"/>
                </a:solidFill>
              </a:rPr>
              <a:t> </a:t>
            </a:r>
            <a:r>
              <a:rPr lang="en-US" sz="3200" b="1" dirty="0" err="1">
                <a:solidFill>
                  <a:srgbClr val="0000CC"/>
                </a:solidFill>
              </a:rPr>
              <a:t>Neonatorum</a:t>
            </a:r>
            <a:r>
              <a:rPr lang="en-US" sz="3200" b="1" dirty="0">
                <a:solidFill>
                  <a:srgbClr val="0000CC"/>
                </a:solidFill>
              </a:rPr>
              <a:t>)</a:t>
            </a:r>
          </a:p>
        </p:txBody>
      </p:sp>
      <p:sp>
        <p:nvSpPr>
          <p:cNvPr id="12" name="Прямоугольник 11"/>
          <p:cNvSpPr/>
          <p:nvPr/>
        </p:nvSpPr>
        <p:spPr>
          <a:xfrm>
            <a:off x="112650" y="1425763"/>
            <a:ext cx="3310775" cy="116132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a:noFill/>
                </a:ln>
                <a:solidFill>
                  <a:srgbClr val="0000CC"/>
                </a:solidFill>
                <a:effectLst/>
                <a:uLnTx/>
                <a:uFillTx/>
                <a:latin typeface="Calibri" panose="020F0502020204030204" pitchFamily="34" charset="0"/>
                <a:ea typeface="Calibri" panose="020F0502020204030204" pitchFamily="34" charset="0"/>
                <a:cs typeface="Times New Roman" panose="02020603050405020304" pitchFamily="18" charset="0"/>
              </a:rPr>
              <a:t>Osteofolliculitis</a:t>
            </a:r>
            <a:r>
              <a:rPr kumimoji="0" lang="en-US" sz="3200" b="1" i="0" u="none" strike="noStrike" kern="1200" cap="none" spc="0" normalizeH="0" baseline="0" noProof="0" dirty="0" smtClean="0">
                <a:ln>
                  <a:noFill/>
                </a:ln>
                <a:solidFill>
                  <a:srgbClr val="0000CC"/>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1" i="0" u="none" strike="noStrike" kern="1200" cap="none" spc="0" normalizeH="0" baseline="0" noProof="0" dirty="0" err="1" smtClean="0">
                <a:ln>
                  <a:noFill/>
                </a:ln>
                <a:solidFill>
                  <a:srgbClr val="0000CC"/>
                </a:solidFill>
                <a:effectLst/>
                <a:uLnTx/>
                <a:uFillTx/>
                <a:latin typeface="Calibri" panose="020F0502020204030204" pitchFamily="34" charset="0"/>
                <a:ea typeface="Calibri" panose="020F0502020204030204" pitchFamily="34" charset="0"/>
                <a:cs typeface="Times New Roman" panose="02020603050405020304" pitchFamily="18" charset="0"/>
              </a:rPr>
              <a:t>Bockhart’s</a:t>
            </a:r>
            <a:r>
              <a:rPr kumimoji="0" lang="en-US" sz="3200" b="1" i="0" u="none" strike="noStrike" kern="1200" cap="none" spc="0" normalizeH="0" baseline="0" noProof="0" dirty="0" smtClean="0">
                <a:ln>
                  <a:noFill/>
                </a:ln>
                <a:solidFill>
                  <a:srgbClr val="0000CC"/>
                </a:solidFill>
                <a:effectLst/>
                <a:uLnTx/>
                <a:uFillTx/>
                <a:latin typeface="Calibri" panose="020F0502020204030204" pitchFamily="34" charset="0"/>
                <a:ea typeface="Calibri" panose="020F0502020204030204" pitchFamily="34" charset="0"/>
                <a:cs typeface="Times New Roman" panose="02020603050405020304" pitchFamily="18" charset="0"/>
              </a:rPr>
              <a:t> impetigo)</a:t>
            </a:r>
            <a:endParaRPr kumimoji="0" lang="ru-RU" sz="3200" b="1" i="0" u="none" strike="noStrike" kern="1200" cap="none" spc="0" normalizeH="0" baseline="0" noProof="0" dirty="0">
              <a:ln>
                <a:noFill/>
              </a:ln>
              <a:solidFill>
                <a:srgbClr val="0000CC"/>
              </a:solidFill>
              <a:effectLst/>
              <a:uLnTx/>
              <a:uFillTx/>
              <a:latin typeface="Calibri" panose="020F0502020204030204"/>
            </a:endParaRPr>
          </a:p>
        </p:txBody>
      </p:sp>
    </p:spTree>
    <p:extLst>
      <p:ext uri="{BB962C8B-B14F-4D97-AF65-F5344CB8AC3E}">
        <p14:creationId xmlns:p14="http://schemas.microsoft.com/office/powerpoint/2010/main" val="27781413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167269" y="111510"/>
            <a:ext cx="5898995" cy="15521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a:solidFill>
                  <a:srgbClr val="0000CC"/>
                </a:solidFill>
              </a:rPr>
              <a:t>Osteofolliculitis</a:t>
            </a:r>
            <a:r>
              <a:rPr lang="en-US" sz="2800" b="1" dirty="0">
                <a:solidFill>
                  <a:srgbClr val="0000CC"/>
                </a:solidFill>
              </a:rPr>
              <a:t> (impetigo </a:t>
            </a:r>
            <a:r>
              <a:rPr lang="en-US" sz="2800" b="1" dirty="0" err="1">
                <a:solidFill>
                  <a:srgbClr val="0000CC"/>
                </a:solidFill>
              </a:rPr>
              <a:t>Bockhart</a:t>
            </a:r>
            <a:r>
              <a:rPr lang="en-US" sz="2800" b="1" dirty="0">
                <a:solidFill>
                  <a:srgbClr val="0000CC"/>
                </a:solidFill>
              </a:rPr>
              <a:t>) </a:t>
            </a:r>
            <a:r>
              <a:rPr lang="en-US" sz="2800" b="1" dirty="0" smtClean="0">
                <a:solidFill>
                  <a:srgbClr val="C00000"/>
                </a:solidFill>
              </a:rPr>
              <a:t>is </a:t>
            </a:r>
            <a:r>
              <a:rPr lang="en-US" sz="2800" b="1" dirty="0">
                <a:solidFill>
                  <a:srgbClr val="C00000"/>
                </a:solidFill>
              </a:rPr>
              <a:t>inflammation of the orifice of the hair follicle.</a:t>
            </a:r>
          </a:p>
        </p:txBody>
      </p:sp>
      <p:pic>
        <p:nvPicPr>
          <p:cNvPr id="4" name="Рисунок 3"/>
          <p:cNvPicPr>
            <a:picLocks noChangeAspect="1"/>
          </p:cNvPicPr>
          <p:nvPr/>
        </p:nvPicPr>
        <p:blipFill rotWithShape="1">
          <a:blip r:embed="rId2"/>
          <a:srcRect t="6934" r="39932" b="32789"/>
          <a:stretch/>
        </p:blipFill>
        <p:spPr>
          <a:xfrm>
            <a:off x="197228" y="2330605"/>
            <a:ext cx="5779826" cy="4371277"/>
          </a:xfrm>
          <a:prstGeom prst="rect">
            <a:avLst/>
          </a:prstGeom>
          <a:ln w="76200">
            <a:solidFill>
              <a:srgbClr val="FF0000"/>
            </a:solidFill>
          </a:ln>
        </p:spPr>
      </p:pic>
      <p:pic>
        <p:nvPicPr>
          <p:cNvPr id="7" name="Picture 4" descr="E:\CD 1\Владимир\Фотографии\Пиодермии\Фолликулиты, вызванные золотистым стафилококком.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952" y="2352906"/>
            <a:ext cx="5497554" cy="4360127"/>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6527180" y="203575"/>
            <a:ext cx="5664820" cy="8825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rPr>
              <a:t>Folliculitis </a:t>
            </a:r>
            <a:r>
              <a:rPr lang="en-US" sz="2800" b="1" dirty="0" smtClean="0">
                <a:solidFill>
                  <a:srgbClr val="C00000"/>
                </a:solidFill>
              </a:rPr>
              <a:t>is </a:t>
            </a:r>
            <a:r>
              <a:rPr lang="en-US" sz="2800" b="1" dirty="0">
                <a:solidFill>
                  <a:srgbClr val="C00000"/>
                </a:solidFill>
              </a:rPr>
              <a:t>purulent inflammation of the hair follicle. </a:t>
            </a:r>
          </a:p>
        </p:txBody>
      </p:sp>
    </p:spTree>
    <p:extLst>
      <p:ext uri="{BB962C8B-B14F-4D97-AF65-F5344CB8AC3E}">
        <p14:creationId xmlns:p14="http://schemas.microsoft.com/office/powerpoint/2010/main" val="33070911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026" name="Picture 2" descr="Тяжелая форма сикоз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77" y="2442118"/>
            <a:ext cx="5795274" cy="4159403"/>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133815" y="446050"/>
            <a:ext cx="11931805" cy="136044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Sycosis vulgaris (staphylococcal sycosis, nonparasitic sycosis) </a:t>
            </a:r>
            <a:r>
              <a:rPr lang="en-US" sz="2800" b="1" dirty="0" smtClean="0">
                <a:solidFill>
                  <a:srgbClr val="C00000"/>
                </a:solidFill>
              </a:rPr>
              <a:t>is </a:t>
            </a:r>
            <a:r>
              <a:rPr lang="en-US" sz="2800" b="1" dirty="0">
                <a:solidFill>
                  <a:srgbClr val="C00000"/>
                </a:solidFill>
              </a:rPr>
              <a:t>chronic diffuse </a:t>
            </a:r>
            <a:r>
              <a:rPr lang="en-US" sz="2800" b="1" dirty="0" smtClean="0">
                <a:solidFill>
                  <a:srgbClr val="C00000"/>
                </a:solidFill>
              </a:rPr>
              <a:t>folliculitis.</a:t>
            </a:r>
            <a:endParaRPr lang="en-US" sz="2800" b="1" dirty="0">
              <a:solidFill>
                <a:srgbClr val="C00000"/>
              </a:solidFill>
            </a:endParaRPr>
          </a:p>
        </p:txBody>
      </p:sp>
      <p:pic>
        <p:nvPicPr>
          <p:cNvPr id="1028" name="Picture 4" descr="сикоз"/>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8930" y="2442116"/>
            <a:ext cx="5798635" cy="4137104"/>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5644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178422" y="0"/>
            <a:ext cx="4505092" cy="217267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err="1" smtClean="0">
                <a:solidFill>
                  <a:srgbClr val="0000CC"/>
                </a:solidFill>
              </a:rPr>
              <a:t>Vesiculopustulosis</a:t>
            </a:r>
            <a:r>
              <a:rPr lang="en-US" sz="2400" b="1" dirty="0" smtClean="0">
                <a:solidFill>
                  <a:srgbClr val="0000CC"/>
                </a:solidFill>
              </a:rPr>
              <a:t> </a:t>
            </a:r>
            <a:r>
              <a:rPr lang="en-US" sz="2400" b="1" dirty="0">
                <a:solidFill>
                  <a:srgbClr val="0000CC"/>
                </a:solidFill>
              </a:rPr>
              <a:t>(</a:t>
            </a:r>
            <a:r>
              <a:rPr lang="en-US" sz="2400" b="1" dirty="0" err="1">
                <a:solidFill>
                  <a:srgbClr val="0000CC"/>
                </a:solidFill>
              </a:rPr>
              <a:t>periporitis</a:t>
            </a:r>
            <a:r>
              <a:rPr lang="en-US" sz="2400" b="1" dirty="0">
                <a:solidFill>
                  <a:srgbClr val="0000CC"/>
                </a:solidFill>
              </a:rPr>
              <a:t>, </a:t>
            </a:r>
            <a:r>
              <a:rPr lang="en-US" sz="2400" b="1" dirty="0" err="1">
                <a:solidFill>
                  <a:srgbClr val="0000CC"/>
                </a:solidFill>
              </a:rPr>
              <a:t>osteoporitis</a:t>
            </a:r>
            <a:r>
              <a:rPr lang="en-US" sz="2400" b="1" dirty="0">
                <a:solidFill>
                  <a:srgbClr val="0000CC"/>
                </a:solidFill>
              </a:rPr>
              <a:t>) </a:t>
            </a:r>
            <a:r>
              <a:rPr lang="en-US" sz="2400" b="1" dirty="0" smtClean="0">
                <a:solidFill>
                  <a:srgbClr val="C00000"/>
                </a:solidFill>
              </a:rPr>
              <a:t>is </a:t>
            </a:r>
            <a:r>
              <a:rPr lang="en-US" sz="2400" b="1" dirty="0">
                <a:solidFill>
                  <a:srgbClr val="C00000"/>
                </a:solidFill>
              </a:rPr>
              <a:t>purulent inflammation of the orifices of the eccrine sweat glands. The disease is common in newborns</a:t>
            </a:r>
          </a:p>
        </p:txBody>
      </p:sp>
      <p:sp>
        <p:nvSpPr>
          <p:cNvPr id="7" name="Прямоугольник 6"/>
          <p:cNvSpPr/>
          <p:nvPr/>
        </p:nvSpPr>
        <p:spPr>
          <a:xfrm>
            <a:off x="4892079" y="458497"/>
            <a:ext cx="7299921" cy="15041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defRPr/>
            </a:pPr>
            <a:endParaRPr lang="en-US" sz="2400" b="1" dirty="0">
              <a:solidFill>
                <a:srgbClr val="C00000"/>
              </a:solidFill>
              <a:latin typeface="Calibri" panose="020F0502020204030204"/>
            </a:endParaRPr>
          </a:p>
          <a:p>
            <a:r>
              <a:rPr lang="en-US" sz="2400" b="1" dirty="0">
                <a:solidFill>
                  <a:srgbClr val="0000CC"/>
                </a:solidFill>
              </a:rPr>
              <a:t>Epidemic pemphigus of newborns (</a:t>
            </a:r>
            <a:r>
              <a:rPr lang="en-US" sz="2400" b="1" dirty="0" err="1">
                <a:solidFill>
                  <a:srgbClr val="0000CC"/>
                </a:solidFill>
              </a:rPr>
              <a:t>pyococcal</a:t>
            </a:r>
            <a:r>
              <a:rPr lang="en-US" sz="2400" b="1" dirty="0">
                <a:solidFill>
                  <a:srgbClr val="0000CC"/>
                </a:solidFill>
              </a:rPr>
              <a:t> pemphigoid, </a:t>
            </a:r>
            <a:r>
              <a:rPr lang="en-US" sz="2400" b="1" dirty="0" err="1">
                <a:solidFill>
                  <a:srgbClr val="0000CC"/>
                </a:solidFill>
              </a:rPr>
              <a:t>pyococcal</a:t>
            </a:r>
            <a:r>
              <a:rPr lang="en-US" sz="2400" b="1" dirty="0">
                <a:solidFill>
                  <a:srgbClr val="0000CC"/>
                </a:solidFill>
              </a:rPr>
              <a:t> pemphigus) </a:t>
            </a:r>
            <a:r>
              <a:rPr lang="en-US" sz="2400" b="1" dirty="0" smtClean="0">
                <a:solidFill>
                  <a:srgbClr val="C00000"/>
                </a:solidFill>
              </a:rPr>
              <a:t>is </a:t>
            </a:r>
            <a:r>
              <a:rPr lang="en-US" sz="2400" b="1" dirty="0">
                <a:solidFill>
                  <a:srgbClr val="C00000"/>
                </a:solidFill>
              </a:rPr>
              <a:t>highly contagious pustular skin disease of newborns, characterized by a fast clinical course, onset and </a:t>
            </a:r>
            <a:r>
              <a:rPr lang="en-US" sz="2400" b="1" dirty="0" err="1">
                <a:solidFill>
                  <a:srgbClr val="C00000"/>
                </a:solidFill>
              </a:rPr>
              <a:t>disseminanion</a:t>
            </a:r>
            <a:r>
              <a:rPr lang="en-US" sz="2400" b="1" dirty="0">
                <a:solidFill>
                  <a:srgbClr val="C00000"/>
                </a:solidFill>
              </a:rPr>
              <a:t> of the </a:t>
            </a:r>
            <a:r>
              <a:rPr lang="en-US" sz="2400" b="1" dirty="0" err="1">
                <a:solidFill>
                  <a:srgbClr val="C00000"/>
                </a:solidFill>
              </a:rPr>
              <a:t>phlyctenas</a:t>
            </a:r>
            <a:r>
              <a:rPr lang="en-US" sz="2400" b="1" dirty="0">
                <a:solidFill>
                  <a:srgbClr val="C00000"/>
                </a:solidFill>
              </a:rPr>
              <a:t>  (flabby blisters) on the skin. The </a:t>
            </a:r>
            <a:r>
              <a:rPr lang="en-US" sz="2400" b="1" dirty="0" err="1">
                <a:solidFill>
                  <a:srgbClr val="C00000"/>
                </a:solidFill>
              </a:rPr>
              <a:t>phlyctenas</a:t>
            </a:r>
            <a:r>
              <a:rPr lang="en-US" sz="2400" b="1" dirty="0">
                <a:solidFill>
                  <a:srgbClr val="C00000"/>
                </a:solidFill>
              </a:rPr>
              <a:t> have the size from a pea to a hazelnut with a cloudy content on non-inflamed skin.</a:t>
            </a:r>
          </a:p>
        </p:txBody>
      </p:sp>
      <p:pic>
        <p:nvPicPr>
          <p:cNvPr id="9" name="Рисунок 8"/>
          <p:cNvPicPr>
            <a:picLocks noChangeAspect="1"/>
          </p:cNvPicPr>
          <p:nvPr/>
        </p:nvPicPr>
        <p:blipFill rotWithShape="1">
          <a:blip r:embed="rId2"/>
          <a:srcRect l="4286" t="6653" b="4531"/>
          <a:stretch/>
        </p:blipFill>
        <p:spPr>
          <a:xfrm>
            <a:off x="5218772" y="2888166"/>
            <a:ext cx="4159404" cy="3679902"/>
          </a:xfrm>
          <a:prstGeom prst="rect">
            <a:avLst/>
          </a:prstGeom>
          <a:ln w="76200" cap="sq">
            <a:solidFill>
              <a:srgbClr val="FF0000"/>
            </a:solidFill>
            <a:prstDash val="solid"/>
            <a:miter lim="800000"/>
          </a:ln>
          <a:effectLst>
            <a:outerShdw blurRad="50800" dist="38100" dir="2700000" algn="tl" rotWithShape="0">
              <a:srgbClr val="000000">
                <a:alpha val="43000"/>
              </a:srgbClr>
            </a:outerShdw>
          </a:effectLst>
        </p:spPr>
      </p:pic>
      <p:pic>
        <p:nvPicPr>
          <p:cNvPr id="4" name="Рисунок 3"/>
          <p:cNvPicPr>
            <a:picLocks noChangeAspect="1"/>
          </p:cNvPicPr>
          <p:nvPr/>
        </p:nvPicPr>
        <p:blipFill>
          <a:blip r:embed="rId3"/>
          <a:stretch>
            <a:fillRect/>
          </a:stretch>
        </p:blipFill>
        <p:spPr>
          <a:xfrm>
            <a:off x="200722" y="2899317"/>
            <a:ext cx="4772722" cy="3737168"/>
          </a:xfrm>
          <a:prstGeom prst="rect">
            <a:avLst/>
          </a:prstGeom>
          <a:ln w="76200">
            <a:solidFill>
              <a:srgbClr val="FF0000"/>
            </a:solidFill>
          </a:ln>
        </p:spPr>
      </p:pic>
      <p:pic>
        <p:nvPicPr>
          <p:cNvPr id="2050" name="Picture 2" descr="Эпидемическая пузырчатка новорожденных"/>
          <p:cNvPicPr>
            <a:picLocks noChangeAspect="1" noChangeArrowheads="1"/>
          </p:cNvPicPr>
          <p:nvPr/>
        </p:nvPicPr>
        <p:blipFill rotWithShape="1">
          <a:blip r:embed="rId4">
            <a:extLst>
              <a:ext uri="{28A0092B-C50C-407E-A947-70E740481C1C}">
                <a14:useLocalDpi xmlns:a14="http://schemas.microsoft.com/office/drawing/2010/main" val="0"/>
              </a:ext>
            </a:extLst>
          </a:blip>
          <a:srcRect l="15515" t="3035"/>
          <a:stretch/>
        </p:blipFill>
        <p:spPr bwMode="auto">
          <a:xfrm>
            <a:off x="9426501" y="2888165"/>
            <a:ext cx="2620537" cy="3724508"/>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3285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6222381" cy="136445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Ritter`s dermatitis </a:t>
            </a:r>
            <a:r>
              <a:rPr lang="en-US" sz="2400" b="1" dirty="0" err="1">
                <a:solidFill>
                  <a:srgbClr val="0000CC"/>
                </a:solidFill>
              </a:rPr>
              <a:t>exfoliativa</a:t>
            </a:r>
            <a:r>
              <a:rPr lang="en-US" sz="2400" b="1" dirty="0">
                <a:solidFill>
                  <a:srgbClr val="0000CC"/>
                </a:solidFill>
              </a:rPr>
              <a:t>  (epidermolysis of newborns, acute</a:t>
            </a:r>
            <a:r>
              <a:rPr lang="en-US" sz="2400" b="1" dirty="0" smtClean="0">
                <a:solidFill>
                  <a:srgbClr val="0000CC"/>
                </a:solidFill>
              </a:rPr>
              <a:t>) </a:t>
            </a:r>
            <a:r>
              <a:rPr lang="en-US" sz="2400" b="1" dirty="0" smtClean="0">
                <a:solidFill>
                  <a:srgbClr val="C00000"/>
                </a:solidFill>
              </a:rPr>
              <a:t>is </a:t>
            </a:r>
            <a:r>
              <a:rPr lang="en-US" sz="2400" b="1" dirty="0">
                <a:solidFill>
                  <a:srgbClr val="C00000"/>
                </a:solidFill>
              </a:rPr>
              <a:t>severe version of epidemic pemphigus newborns.</a:t>
            </a:r>
          </a:p>
        </p:txBody>
      </p:sp>
      <p:sp>
        <p:nvSpPr>
          <p:cNvPr id="7" name="Прямоугольник 6"/>
          <p:cNvSpPr/>
          <p:nvPr/>
        </p:nvSpPr>
        <p:spPr>
          <a:xfrm>
            <a:off x="6170342" y="246107"/>
            <a:ext cx="6021658" cy="111641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Staphylococcal Scalded Skin </a:t>
            </a:r>
            <a:r>
              <a:rPr lang="en-US" sz="2400" b="1" dirty="0" smtClean="0">
                <a:solidFill>
                  <a:srgbClr val="0000CC"/>
                </a:solidFill>
              </a:rPr>
              <a:t>Syndrome </a:t>
            </a:r>
            <a:r>
              <a:rPr lang="en-US" sz="2400" b="1" dirty="0" smtClean="0">
                <a:solidFill>
                  <a:srgbClr val="C00000"/>
                </a:solidFill>
              </a:rPr>
              <a:t>is</a:t>
            </a:r>
            <a:r>
              <a:rPr lang="en-US" sz="2400" b="1" dirty="0" smtClean="0">
                <a:solidFill>
                  <a:srgbClr val="002060"/>
                </a:solidFill>
              </a:rPr>
              <a:t> </a:t>
            </a:r>
            <a:r>
              <a:rPr lang="en-US" sz="2400" b="1" dirty="0">
                <a:solidFill>
                  <a:srgbClr val="C00000"/>
                </a:solidFill>
              </a:rPr>
              <a:t>similar to </a:t>
            </a:r>
            <a:r>
              <a:rPr lang="en-US" sz="2400" b="1" dirty="0" err="1">
                <a:solidFill>
                  <a:srgbClr val="C00000"/>
                </a:solidFill>
              </a:rPr>
              <a:t>exfoliative</a:t>
            </a:r>
            <a:r>
              <a:rPr lang="en-US" sz="2400" b="1" dirty="0">
                <a:solidFill>
                  <a:srgbClr val="C00000"/>
                </a:solidFill>
              </a:rPr>
              <a:t> dermatitis, there is in children older than a month of life and up to 5 years.</a:t>
            </a:r>
          </a:p>
        </p:txBody>
      </p:sp>
      <p:pic>
        <p:nvPicPr>
          <p:cNvPr id="4100" name="Picture 4" descr="Эксфолиативный дерматит Риттера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7678" y="2252551"/>
            <a:ext cx="6032810" cy="3122341"/>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4104" name="Picture 8" descr="эксфолиативный дерматит у взрослы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663" y="2274849"/>
            <a:ext cx="5898995" cy="3077737"/>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13" name="Рисунок 12"/>
          <p:cNvPicPr>
            <a:picLocks noChangeAspect="1"/>
          </p:cNvPicPr>
          <p:nvPr/>
        </p:nvPicPr>
        <p:blipFill>
          <a:blip r:embed="rId4"/>
          <a:stretch>
            <a:fillRect/>
          </a:stretch>
        </p:blipFill>
        <p:spPr>
          <a:xfrm>
            <a:off x="106366" y="4088211"/>
            <a:ext cx="4320668" cy="2628122"/>
          </a:xfrm>
          <a:prstGeom prst="rect">
            <a:avLst/>
          </a:prstGeom>
          <a:ln w="76200">
            <a:solidFill>
              <a:srgbClr val="FF0000"/>
            </a:solidFill>
          </a:ln>
        </p:spPr>
      </p:pic>
      <p:pic>
        <p:nvPicPr>
          <p:cNvPr id="14" name="Рисунок 13"/>
          <p:cNvPicPr>
            <a:picLocks noChangeAspect="1"/>
          </p:cNvPicPr>
          <p:nvPr/>
        </p:nvPicPr>
        <p:blipFill>
          <a:blip r:embed="rId5"/>
          <a:stretch>
            <a:fillRect/>
          </a:stretch>
        </p:blipFill>
        <p:spPr>
          <a:xfrm>
            <a:off x="7608855" y="4125666"/>
            <a:ext cx="4583149" cy="2732334"/>
          </a:xfrm>
          <a:prstGeom prst="rect">
            <a:avLst/>
          </a:prstGeom>
        </p:spPr>
      </p:pic>
    </p:spTree>
    <p:extLst>
      <p:ext uri="{BB962C8B-B14F-4D97-AF65-F5344CB8AC3E}">
        <p14:creationId xmlns:p14="http://schemas.microsoft.com/office/powerpoint/2010/main" val="36024697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289932" y="157711"/>
            <a:ext cx="12032167" cy="119517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Staphylococcal toxic shock syndrome (TSS) </a:t>
            </a:r>
            <a:r>
              <a:rPr lang="en-US" sz="2800" b="1" dirty="0" smtClean="0">
                <a:solidFill>
                  <a:srgbClr val="C00000"/>
                </a:solidFill>
              </a:rPr>
              <a:t>is characterized </a:t>
            </a:r>
            <a:r>
              <a:rPr lang="en-US" sz="2800" b="1" dirty="0">
                <a:solidFill>
                  <a:srgbClr val="C00000"/>
                </a:solidFill>
              </a:rPr>
              <a:t>by a sudden rise in temperature body, arterial hypotension, redness of the skin and mucous membranes and multiple organ </a:t>
            </a:r>
            <a:r>
              <a:rPr lang="en-US" sz="2800" b="1" dirty="0" smtClean="0">
                <a:solidFill>
                  <a:srgbClr val="C00000"/>
                </a:solidFill>
              </a:rPr>
              <a:t>failure.</a:t>
            </a:r>
            <a:endParaRPr lang="en-US" sz="2800" b="1" dirty="0">
              <a:solidFill>
                <a:srgbClr val="C00000"/>
              </a:solidFill>
            </a:endParaRPr>
          </a:p>
        </p:txBody>
      </p:sp>
      <p:pic>
        <p:nvPicPr>
          <p:cNvPr id="8" name="Рисунок 7"/>
          <p:cNvPicPr>
            <a:picLocks noChangeAspect="1"/>
          </p:cNvPicPr>
          <p:nvPr/>
        </p:nvPicPr>
        <p:blipFill>
          <a:blip r:embed="rId2"/>
          <a:stretch>
            <a:fillRect/>
          </a:stretch>
        </p:blipFill>
        <p:spPr>
          <a:xfrm>
            <a:off x="5997989" y="1817649"/>
            <a:ext cx="5728996" cy="4783875"/>
          </a:xfrm>
          <a:prstGeom prst="rect">
            <a:avLst/>
          </a:prstGeom>
          <a:ln w="76200">
            <a:solidFill>
              <a:srgbClr val="FF0000"/>
            </a:solidFill>
          </a:ln>
        </p:spPr>
      </p:pic>
      <p:pic>
        <p:nvPicPr>
          <p:cNvPr id="5124" name="Picture 4" descr="инфекционно токсический шок при пневмон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989" y="1873405"/>
            <a:ext cx="5486401" cy="4739267"/>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5286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758285" y="149293"/>
            <a:ext cx="10694019" cy="96583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7200" b="1" dirty="0">
                <a:solidFill>
                  <a:srgbClr val="FF0000"/>
                </a:solidFill>
              </a:rPr>
              <a:t>Deep </a:t>
            </a:r>
            <a:r>
              <a:rPr lang="en-US" sz="7200" b="1" dirty="0" err="1">
                <a:solidFill>
                  <a:srgbClr val="FF0000"/>
                </a:solidFill>
              </a:rPr>
              <a:t>staphyloderma</a:t>
            </a:r>
            <a:endParaRPr lang="en-US" sz="7200" b="1" dirty="0">
              <a:solidFill>
                <a:srgbClr val="FF0000"/>
              </a:solidFill>
            </a:endParaRPr>
          </a:p>
        </p:txBody>
      </p:sp>
      <p:sp>
        <p:nvSpPr>
          <p:cNvPr id="3" name="Прямоугольник 2"/>
          <p:cNvSpPr/>
          <p:nvPr/>
        </p:nvSpPr>
        <p:spPr>
          <a:xfrm>
            <a:off x="479501" y="1265095"/>
            <a:ext cx="2542478" cy="8117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smtClean="0">
                <a:solidFill>
                  <a:srgbClr val="0000CC"/>
                </a:solidFill>
              </a:rPr>
              <a:t>Furuncle</a:t>
            </a:r>
            <a:endParaRPr lang="en-US" sz="4800" b="1" dirty="0">
              <a:solidFill>
                <a:srgbClr val="0000CC"/>
              </a:solidFill>
            </a:endParaRPr>
          </a:p>
        </p:txBody>
      </p:sp>
      <p:sp>
        <p:nvSpPr>
          <p:cNvPr id="4" name="Прямоугольник 3"/>
          <p:cNvSpPr/>
          <p:nvPr/>
        </p:nvSpPr>
        <p:spPr>
          <a:xfrm>
            <a:off x="1862254" y="2129882"/>
            <a:ext cx="3512634" cy="70526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err="1">
                <a:solidFill>
                  <a:srgbClr val="0000CC"/>
                </a:solidFill>
              </a:rPr>
              <a:t>F</a:t>
            </a:r>
            <a:r>
              <a:rPr lang="en-US" sz="4800" b="1" dirty="0" err="1" smtClean="0">
                <a:solidFill>
                  <a:srgbClr val="0000CC"/>
                </a:solidFill>
              </a:rPr>
              <a:t>urunculosis</a:t>
            </a:r>
            <a:endParaRPr lang="en-US" sz="4800" b="1" dirty="0">
              <a:solidFill>
                <a:srgbClr val="0000CC"/>
              </a:solidFill>
            </a:endParaRPr>
          </a:p>
        </p:txBody>
      </p:sp>
      <p:sp>
        <p:nvSpPr>
          <p:cNvPr id="5" name="Прямоугольник 4"/>
          <p:cNvSpPr/>
          <p:nvPr/>
        </p:nvSpPr>
        <p:spPr>
          <a:xfrm>
            <a:off x="3111192" y="2993538"/>
            <a:ext cx="2877018" cy="8117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0000CC"/>
                </a:solidFill>
              </a:rPr>
              <a:t>Carbuncle</a:t>
            </a:r>
          </a:p>
        </p:txBody>
      </p:sp>
      <p:sp>
        <p:nvSpPr>
          <p:cNvPr id="6" name="Прямоугольник 5"/>
          <p:cNvSpPr/>
          <p:nvPr/>
        </p:nvSpPr>
        <p:spPr>
          <a:xfrm>
            <a:off x="9445083" y="5352585"/>
            <a:ext cx="2269387" cy="7610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smtClean="0">
                <a:solidFill>
                  <a:srgbClr val="0000CC"/>
                </a:solidFill>
              </a:rPr>
              <a:t>Abscess</a:t>
            </a:r>
            <a:endParaRPr lang="en-US" sz="4800" b="1" dirty="0">
              <a:solidFill>
                <a:srgbClr val="0000CC"/>
              </a:solidFill>
            </a:endParaRPr>
          </a:p>
        </p:txBody>
      </p:sp>
      <p:sp>
        <p:nvSpPr>
          <p:cNvPr id="7" name="Прямоугольник 6"/>
          <p:cNvSpPr/>
          <p:nvPr/>
        </p:nvSpPr>
        <p:spPr>
          <a:xfrm>
            <a:off x="5809785" y="4638907"/>
            <a:ext cx="5207619" cy="7851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err="1">
                <a:solidFill>
                  <a:srgbClr val="0000CC"/>
                </a:solidFill>
              </a:rPr>
              <a:t>P</a:t>
            </a:r>
            <a:r>
              <a:rPr lang="en-US" sz="4800" b="1" dirty="0" err="1" smtClean="0">
                <a:solidFill>
                  <a:srgbClr val="0000CC"/>
                </a:solidFill>
              </a:rPr>
              <a:t>seudofurunculosis</a:t>
            </a:r>
            <a:endParaRPr lang="en-US" sz="4800" b="1" dirty="0">
              <a:solidFill>
                <a:srgbClr val="0000CC"/>
              </a:solidFill>
            </a:endParaRPr>
          </a:p>
        </p:txBody>
      </p:sp>
      <p:sp>
        <p:nvSpPr>
          <p:cNvPr id="8" name="Прямоугольник 7"/>
          <p:cNvSpPr/>
          <p:nvPr/>
        </p:nvSpPr>
        <p:spPr>
          <a:xfrm>
            <a:off x="4159409" y="3813717"/>
            <a:ext cx="3713352" cy="81404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err="1" smtClean="0">
                <a:solidFill>
                  <a:srgbClr val="0000CC"/>
                </a:solidFill>
              </a:rPr>
              <a:t>Hydradenitis</a:t>
            </a:r>
            <a:endParaRPr lang="en-US" sz="4800" b="1" dirty="0">
              <a:solidFill>
                <a:srgbClr val="0000CC"/>
              </a:solidFill>
            </a:endParaRPr>
          </a:p>
        </p:txBody>
      </p:sp>
    </p:spTree>
    <p:extLst>
      <p:ext uri="{BB962C8B-B14F-4D97-AF65-F5344CB8AC3E}">
        <p14:creationId xmlns:p14="http://schemas.microsoft.com/office/powerpoint/2010/main" val="1237084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 name="Прямоугольник 4"/>
          <p:cNvSpPr/>
          <p:nvPr/>
        </p:nvSpPr>
        <p:spPr>
          <a:xfrm>
            <a:off x="149612" y="288846"/>
            <a:ext cx="5639686" cy="88488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0000CC"/>
                </a:solidFill>
              </a:rPr>
              <a:t>Furuncle </a:t>
            </a:r>
            <a:r>
              <a:rPr lang="en-US" sz="2400" b="1" dirty="0">
                <a:solidFill>
                  <a:srgbClr val="C00000"/>
                </a:solidFill>
              </a:rPr>
              <a:t>is purulent-necrotic inflammation of the hair follicle, the sebaceous gland and the surrounding subcutaneous fat.</a:t>
            </a:r>
          </a:p>
        </p:txBody>
      </p:sp>
      <p:sp>
        <p:nvSpPr>
          <p:cNvPr id="23" name="Прямоугольник 22"/>
          <p:cNvSpPr/>
          <p:nvPr/>
        </p:nvSpPr>
        <p:spPr>
          <a:xfrm>
            <a:off x="5720577" y="364177"/>
            <a:ext cx="6244682" cy="13956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err="1" smtClean="0">
                <a:solidFill>
                  <a:srgbClr val="0000CC"/>
                </a:solidFill>
              </a:rPr>
              <a:t>Furunculosis</a:t>
            </a:r>
            <a:r>
              <a:rPr lang="en-US" sz="2400" b="1" dirty="0" smtClean="0">
                <a:solidFill>
                  <a:srgbClr val="0000CC"/>
                </a:solidFill>
              </a:rPr>
              <a:t> </a:t>
            </a:r>
            <a:r>
              <a:rPr lang="en-US" sz="2400" b="1" dirty="0" smtClean="0">
                <a:solidFill>
                  <a:srgbClr val="C00000"/>
                </a:solidFill>
              </a:rPr>
              <a:t>is </a:t>
            </a:r>
            <a:r>
              <a:rPr lang="en-US" sz="2400" b="1" dirty="0">
                <a:solidFill>
                  <a:srgbClr val="C00000"/>
                </a:solidFill>
              </a:rPr>
              <a:t>a chronic recurrent process in which </a:t>
            </a:r>
            <a:r>
              <a:rPr lang="en-US" sz="2400" b="1" dirty="0" err="1">
                <a:solidFill>
                  <a:srgbClr val="C00000"/>
                </a:solidFill>
              </a:rPr>
              <a:t>furuncules</a:t>
            </a:r>
            <a:r>
              <a:rPr lang="en-US" sz="2400" b="1" dirty="0">
                <a:solidFill>
                  <a:srgbClr val="C00000"/>
                </a:solidFill>
              </a:rPr>
              <a:t> appear in the patient successively </a:t>
            </a:r>
            <a:r>
              <a:rPr lang="en-US" sz="2400" b="1" dirty="0" smtClean="0">
                <a:solidFill>
                  <a:srgbClr val="C00000"/>
                </a:solidFill>
              </a:rPr>
              <a:t>for </a:t>
            </a:r>
            <a:r>
              <a:rPr lang="en-US" sz="2400" b="1" dirty="0">
                <a:solidFill>
                  <a:srgbClr val="C00000"/>
                </a:solidFill>
              </a:rPr>
              <a:t>a long time. New elements often appear, when the old ones did not regress.</a:t>
            </a:r>
          </a:p>
        </p:txBody>
      </p:sp>
      <p:sp>
        <p:nvSpPr>
          <p:cNvPr id="6" name="AutoShape 6" descr="Фурункул | MedKontrol Мариуполь"/>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 name="Рисунок 9"/>
          <p:cNvPicPr>
            <a:picLocks noChangeAspect="1"/>
          </p:cNvPicPr>
          <p:nvPr/>
        </p:nvPicPr>
        <p:blipFill>
          <a:blip r:embed="rId2"/>
          <a:stretch>
            <a:fillRect/>
          </a:stretch>
        </p:blipFill>
        <p:spPr>
          <a:xfrm>
            <a:off x="178420" y="1817650"/>
            <a:ext cx="5140712" cy="3356517"/>
          </a:xfrm>
          <a:prstGeom prst="rect">
            <a:avLst/>
          </a:prstGeom>
          <a:ln w="76200">
            <a:solidFill>
              <a:srgbClr val="FF0000"/>
            </a:solidFill>
          </a:ln>
        </p:spPr>
      </p:pic>
      <p:pic>
        <p:nvPicPr>
          <p:cNvPr id="6158" name="Picture 14" descr="https://vashaderma.ru/wp-content/uploads/gerpes-na-tele-1024x768-e15536773296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0576" y="2412810"/>
            <a:ext cx="5018048" cy="3608853"/>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20" name="Picture 10" descr="Фурункул на шее - Вопрос хирургу - 03 Онлайн"/>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3405" y="4460492"/>
            <a:ext cx="3490332" cy="2274849"/>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22" name="Рисунок 21"/>
          <p:cNvPicPr>
            <a:picLocks noChangeAspect="1"/>
          </p:cNvPicPr>
          <p:nvPr/>
        </p:nvPicPr>
        <p:blipFill rotWithShape="1">
          <a:blip r:embed="rId5"/>
          <a:srcRect r="6320" b="11734"/>
          <a:stretch/>
        </p:blipFill>
        <p:spPr>
          <a:xfrm>
            <a:off x="9013120" y="4108647"/>
            <a:ext cx="3031958" cy="2624639"/>
          </a:xfrm>
          <a:prstGeom prst="rect">
            <a:avLst/>
          </a:prstGeom>
          <a:ln w="76200">
            <a:solidFill>
              <a:srgbClr val="FF0000"/>
            </a:solidFill>
          </a:ln>
        </p:spPr>
      </p:pic>
    </p:spTree>
    <p:extLst>
      <p:ext uri="{BB962C8B-B14F-4D97-AF65-F5344CB8AC3E}">
        <p14:creationId xmlns:p14="http://schemas.microsoft.com/office/powerpoint/2010/main" val="22353289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 name="Прямоугольник 4"/>
          <p:cNvSpPr/>
          <p:nvPr/>
        </p:nvSpPr>
        <p:spPr>
          <a:xfrm>
            <a:off x="11151" y="200722"/>
            <a:ext cx="7880610" cy="15834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smtClean="0">
                <a:solidFill>
                  <a:srgbClr val="0000CC"/>
                </a:solidFill>
              </a:rPr>
              <a:t>Carbuncle </a:t>
            </a:r>
            <a:r>
              <a:rPr lang="en-US" sz="3200" b="1" dirty="0" smtClean="0">
                <a:solidFill>
                  <a:srgbClr val="C00000"/>
                </a:solidFill>
              </a:rPr>
              <a:t>is </a:t>
            </a:r>
            <a:r>
              <a:rPr lang="en-US" sz="3200" b="1" dirty="0">
                <a:solidFill>
                  <a:srgbClr val="C00000"/>
                </a:solidFill>
              </a:rPr>
              <a:t>the conglomerate of furuncles, united by a common infiltrate. </a:t>
            </a:r>
          </a:p>
          <a:p>
            <a:r>
              <a:rPr lang="en-US" sz="3200" b="1" dirty="0">
                <a:solidFill>
                  <a:srgbClr val="C00000"/>
                </a:solidFill>
              </a:rPr>
              <a:t>The ulcer fills with granulation and heals with a scar.</a:t>
            </a:r>
          </a:p>
        </p:txBody>
      </p:sp>
      <p:pic>
        <p:nvPicPr>
          <p:cNvPr id="7170" name="Picture 2" descr="Карбункул на спине"/>
          <p:cNvPicPr>
            <a:picLocks noChangeAspect="1" noChangeArrowheads="1"/>
          </p:cNvPicPr>
          <p:nvPr/>
        </p:nvPicPr>
        <p:blipFill rotWithShape="1">
          <a:blip r:embed="rId2">
            <a:extLst>
              <a:ext uri="{28A0092B-C50C-407E-A947-70E740481C1C}">
                <a14:useLocalDpi xmlns:a14="http://schemas.microsoft.com/office/drawing/2010/main" val="0"/>
              </a:ext>
            </a:extLst>
          </a:blip>
          <a:srcRect r="52081"/>
          <a:stretch/>
        </p:blipFill>
        <p:spPr bwMode="auto">
          <a:xfrm>
            <a:off x="8006576" y="78059"/>
            <a:ext cx="4081351" cy="1918010"/>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7172" name="Picture 4" descr="Карбункул на спине"/>
          <p:cNvPicPr>
            <a:picLocks noChangeAspect="1" noChangeArrowheads="1"/>
          </p:cNvPicPr>
          <p:nvPr/>
        </p:nvPicPr>
        <p:blipFill rotWithShape="1">
          <a:blip r:embed="rId2">
            <a:extLst>
              <a:ext uri="{28A0092B-C50C-407E-A947-70E740481C1C}">
                <a14:useLocalDpi xmlns:a14="http://schemas.microsoft.com/office/drawing/2010/main" val="0"/>
              </a:ext>
            </a:extLst>
          </a:blip>
          <a:srcRect l="49244" t="283" r="6610" b="7126"/>
          <a:stretch/>
        </p:blipFill>
        <p:spPr bwMode="auto">
          <a:xfrm>
            <a:off x="111512" y="2620536"/>
            <a:ext cx="5709423" cy="4159405"/>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stretch>
            <a:fillRect/>
          </a:stretch>
        </p:blipFill>
        <p:spPr>
          <a:xfrm>
            <a:off x="6233531" y="2587083"/>
            <a:ext cx="5854392" cy="4181707"/>
          </a:xfrm>
          <a:prstGeom prst="rect">
            <a:avLst/>
          </a:prstGeom>
          <a:ln w="76200">
            <a:solidFill>
              <a:srgbClr val="FF0000"/>
            </a:solidFill>
          </a:ln>
        </p:spPr>
      </p:pic>
    </p:spTree>
    <p:extLst>
      <p:ext uri="{BB962C8B-B14F-4D97-AF65-F5344CB8AC3E}">
        <p14:creationId xmlns:p14="http://schemas.microsoft.com/office/powerpoint/2010/main" val="20589836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6" name="Прямоугольник 5"/>
          <p:cNvSpPr/>
          <p:nvPr/>
        </p:nvSpPr>
        <p:spPr>
          <a:xfrm>
            <a:off x="5709429" y="0"/>
            <a:ext cx="6356192" cy="136045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00CC"/>
                </a:solidFill>
              </a:rPr>
              <a:t>Abscess </a:t>
            </a:r>
            <a:r>
              <a:rPr lang="en-US" sz="2800" b="1" dirty="0" smtClean="0">
                <a:solidFill>
                  <a:srgbClr val="C00000"/>
                </a:solidFill>
              </a:rPr>
              <a:t>is </a:t>
            </a:r>
            <a:r>
              <a:rPr lang="en-US" sz="2800" b="1" dirty="0">
                <a:solidFill>
                  <a:srgbClr val="C00000"/>
                </a:solidFill>
              </a:rPr>
              <a:t>a limited cavity filled with pus, which is located in the dermis, subcutaneous tissue, muscles. </a:t>
            </a:r>
          </a:p>
        </p:txBody>
      </p:sp>
      <p:sp>
        <p:nvSpPr>
          <p:cNvPr id="14" name="Прямоугольник 13"/>
          <p:cNvSpPr/>
          <p:nvPr/>
        </p:nvSpPr>
        <p:spPr>
          <a:xfrm>
            <a:off x="81874" y="100361"/>
            <a:ext cx="5192654" cy="112627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Hydradenitis</a:t>
            </a:r>
            <a:r>
              <a:rPr lang="en-US" sz="2800" b="1" dirty="0" smtClean="0">
                <a:solidFill>
                  <a:srgbClr val="0000CC"/>
                </a:solidFill>
              </a:rPr>
              <a:t> </a:t>
            </a:r>
            <a:r>
              <a:rPr lang="en-US" sz="2800" b="1" dirty="0" smtClean="0">
                <a:solidFill>
                  <a:srgbClr val="C00000"/>
                </a:solidFill>
              </a:rPr>
              <a:t>is </a:t>
            </a:r>
            <a:r>
              <a:rPr lang="en-US" sz="2800" b="1" dirty="0">
                <a:solidFill>
                  <a:srgbClr val="C00000"/>
                </a:solidFill>
              </a:rPr>
              <a:t>purulent inflammation of the apocrine glands. </a:t>
            </a:r>
          </a:p>
        </p:txBody>
      </p:sp>
      <p:pic>
        <p:nvPicPr>
          <p:cNvPr id="8194" name="Picture 2" descr="Фотографии гидраденита в паховой област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26" y="1376324"/>
            <a:ext cx="4594844" cy="3173373"/>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8196" name="Picture 4" descr="https://i1.wp.com/klinikanz.ru/wp-content/uploads/2018/09/2018-09-10_203446.jpg"/>
          <p:cNvPicPr>
            <a:picLocks noChangeAspect="1" noChangeArrowheads="1"/>
          </p:cNvPicPr>
          <p:nvPr/>
        </p:nvPicPr>
        <p:blipFill rotWithShape="1">
          <a:blip r:embed="rId3">
            <a:extLst>
              <a:ext uri="{28A0092B-C50C-407E-A947-70E740481C1C}">
                <a14:useLocalDpi xmlns:a14="http://schemas.microsoft.com/office/drawing/2010/main" val="0"/>
              </a:ext>
            </a:extLst>
          </a:blip>
          <a:srcRect b="17766"/>
          <a:stretch/>
        </p:blipFill>
        <p:spPr bwMode="auto">
          <a:xfrm>
            <a:off x="546410" y="3724508"/>
            <a:ext cx="5084955" cy="3033132"/>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17" name="Рисунок 16"/>
          <p:cNvPicPr>
            <a:picLocks noChangeAspect="1"/>
          </p:cNvPicPr>
          <p:nvPr/>
        </p:nvPicPr>
        <p:blipFill rotWithShape="1">
          <a:blip r:embed="rId4"/>
          <a:srcRect l="2766" t="5964" r="3156" b="5201"/>
          <a:stretch/>
        </p:blipFill>
        <p:spPr>
          <a:xfrm>
            <a:off x="5980774" y="1929164"/>
            <a:ext cx="5876693" cy="4683513"/>
          </a:xfrm>
          <a:prstGeom prst="rect">
            <a:avLst/>
          </a:prstGeom>
          <a:ln w="76200">
            <a:solidFill>
              <a:srgbClr val="FF0000"/>
            </a:solidFill>
          </a:ln>
        </p:spPr>
      </p:pic>
    </p:spTree>
    <p:extLst>
      <p:ext uri="{BB962C8B-B14F-4D97-AF65-F5344CB8AC3E}">
        <p14:creationId xmlns:p14="http://schemas.microsoft.com/office/powerpoint/2010/main" val="9299106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323385" y="168181"/>
            <a:ext cx="11742235" cy="113651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err="1" smtClean="0">
                <a:solidFill>
                  <a:srgbClr val="0000CC"/>
                </a:solidFill>
              </a:rPr>
              <a:t>Pseudofurunculosis</a:t>
            </a:r>
            <a:r>
              <a:rPr lang="en-US" sz="3200" b="1" dirty="0" smtClean="0">
                <a:solidFill>
                  <a:srgbClr val="0000CC"/>
                </a:solidFill>
              </a:rPr>
              <a:t> </a:t>
            </a:r>
            <a:r>
              <a:rPr lang="en-US" sz="3200" b="1" dirty="0">
                <a:solidFill>
                  <a:srgbClr val="0000CC"/>
                </a:solidFill>
              </a:rPr>
              <a:t>(multiple </a:t>
            </a:r>
            <a:r>
              <a:rPr lang="en-US" sz="3200" b="1" dirty="0" err="1">
                <a:solidFill>
                  <a:srgbClr val="0000CC"/>
                </a:solidFill>
              </a:rPr>
              <a:t>miliary</a:t>
            </a:r>
            <a:r>
              <a:rPr lang="en-US" sz="3200" b="1" dirty="0">
                <a:solidFill>
                  <a:srgbClr val="0000CC"/>
                </a:solidFill>
              </a:rPr>
              <a:t> abscesses of newborn</a:t>
            </a:r>
            <a:r>
              <a:rPr lang="en-US" sz="3200" b="1" dirty="0" smtClean="0">
                <a:solidFill>
                  <a:srgbClr val="0000CC"/>
                </a:solidFill>
              </a:rPr>
              <a:t>) </a:t>
            </a:r>
            <a:r>
              <a:rPr lang="en-US" sz="3200" b="1" dirty="0" smtClean="0">
                <a:solidFill>
                  <a:srgbClr val="C00000"/>
                </a:solidFill>
              </a:rPr>
              <a:t>is </a:t>
            </a:r>
            <a:r>
              <a:rPr lang="en-US" sz="3200" b="1" dirty="0">
                <a:solidFill>
                  <a:srgbClr val="C00000"/>
                </a:solidFill>
              </a:rPr>
              <a:t>inflammation of the eccrine sweat glands in </a:t>
            </a:r>
            <a:r>
              <a:rPr lang="en-US" sz="3200" b="1" dirty="0" smtClean="0">
                <a:solidFill>
                  <a:srgbClr val="C00000"/>
                </a:solidFill>
              </a:rPr>
              <a:t>children.</a:t>
            </a:r>
            <a:endParaRPr lang="en-US" sz="3200" b="1" dirty="0">
              <a:solidFill>
                <a:srgbClr val="C00000"/>
              </a:solidFill>
            </a:endParaRPr>
          </a:p>
        </p:txBody>
      </p:sp>
      <p:pic>
        <p:nvPicPr>
          <p:cNvPr id="2050" name="Picture 2" descr="https://cf2.ppt-online.org/files2/slide/l/LSG9y3X1urn7fDUq5kPVCYpMHFNeTzmdxlQsRaEtIW/slide-2.jpg"/>
          <p:cNvPicPr>
            <a:picLocks noChangeAspect="1" noChangeArrowheads="1"/>
          </p:cNvPicPr>
          <p:nvPr/>
        </p:nvPicPr>
        <p:blipFill rotWithShape="1">
          <a:blip r:embed="rId2">
            <a:extLst>
              <a:ext uri="{28A0092B-C50C-407E-A947-70E740481C1C}">
                <a14:useLocalDpi xmlns:a14="http://schemas.microsoft.com/office/drawing/2010/main" val="0"/>
              </a:ext>
            </a:extLst>
          </a:blip>
          <a:srcRect r="10524"/>
          <a:stretch/>
        </p:blipFill>
        <p:spPr bwMode="auto">
          <a:xfrm>
            <a:off x="6490009" y="1694759"/>
            <a:ext cx="5196014" cy="3713582"/>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2052" name="Picture 4" descr="http://player.myshared.ru/18/1260227/slides/slide_1.jpg"/>
          <p:cNvPicPr>
            <a:picLocks noChangeAspect="1" noChangeArrowheads="1"/>
          </p:cNvPicPr>
          <p:nvPr/>
        </p:nvPicPr>
        <p:blipFill rotWithShape="1">
          <a:blip r:embed="rId3">
            <a:extLst>
              <a:ext uri="{28A0092B-C50C-407E-A947-70E740481C1C}">
                <a14:useLocalDpi xmlns:a14="http://schemas.microsoft.com/office/drawing/2010/main" val="0"/>
              </a:ext>
            </a:extLst>
          </a:blip>
          <a:srcRect l="3346" t="28969" r="46939" b="14994"/>
          <a:stretch/>
        </p:blipFill>
        <p:spPr bwMode="auto">
          <a:xfrm>
            <a:off x="8441473" y="4259765"/>
            <a:ext cx="3609354" cy="2453268"/>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4"/>
          <a:stretch>
            <a:fillRect/>
          </a:stretch>
        </p:blipFill>
        <p:spPr>
          <a:xfrm>
            <a:off x="156117" y="1984917"/>
            <a:ext cx="6066264" cy="4605454"/>
          </a:xfrm>
          <a:prstGeom prst="rect">
            <a:avLst/>
          </a:prstGeom>
          <a:ln w="76200">
            <a:solidFill>
              <a:srgbClr val="FF0000"/>
            </a:solidFill>
          </a:ln>
        </p:spPr>
      </p:pic>
    </p:spTree>
    <p:extLst>
      <p:ext uri="{BB962C8B-B14F-4D97-AF65-F5344CB8AC3E}">
        <p14:creationId xmlns:p14="http://schemas.microsoft.com/office/powerpoint/2010/main" val="11585483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Прямоугольник 2"/>
          <p:cNvSpPr/>
          <p:nvPr/>
        </p:nvSpPr>
        <p:spPr>
          <a:xfrm>
            <a:off x="1695899" y="197991"/>
            <a:ext cx="8975821" cy="5602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C00000"/>
                </a:solidFill>
              </a:rPr>
              <a:t>Superficial </a:t>
            </a:r>
            <a:r>
              <a:rPr lang="en-US" sz="4800" b="1" dirty="0" err="1">
                <a:solidFill>
                  <a:srgbClr val="C00000"/>
                </a:solidFill>
              </a:rPr>
              <a:t>streptoderma</a:t>
            </a:r>
            <a:endParaRPr lang="en-US" sz="4800" b="1" dirty="0">
              <a:solidFill>
                <a:srgbClr val="C00000"/>
              </a:solidFill>
            </a:endParaRPr>
          </a:p>
        </p:txBody>
      </p:sp>
      <p:sp>
        <p:nvSpPr>
          <p:cNvPr id="4" name="Прямоугольник 3"/>
          <p:cNvSpPr/>
          <p:nvPr/>
        </p:nvSpPr>
        <p:spPr>
          <a:xfrm>
            <a:off x="301084" y="885497"/>
            <a:ext cx="4070194" cy="54117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smtClean="0">
                <a:solidFill>
                  <a:srgbClr val="C00000"/>
                </a:solidFill>
              </a:rPr>
              <a:t>Streptococcal impetigo</a:t>
            </a:r>
            <a:endParaRPr lang="en-US" sz="3200" b="1" dirty="0">
              <a:solidFill>
                <a:srgbClr val="C00000"/>
              </a:solidFill>
            </a:endParaRPr>
          </a:p>
        </p:txBody>
      </p:sp>
      <p:sp>
        <p:nvSpPr>
          <p:cNvPr id="5" name="Прямоугольник 4"/>
          <p:cNvSpPr/>
          <p:nvPr/>
        </p:nvSpPr>
        <p:spPr>
          <a:xfrm>
            <a:off x="234175" y="3465069"/>
            <a:ext cx="9411630" cy="5411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Font typeface="Wingdings" panose="05000000000000000000" pitchFamily="2" charset="2"/>
              <a:buChar char="Ø"/>
            </a:pPr>
            <a:r>
              <a:rPr lang="en-US" sz="2800" b="1" dirty="0" err="1" smtClean="0">
                <a:solidFill>
                  <a:srgbClr val="0000CC"/>
                </a:solidFill>
              </a:rPr>
              <a:t>Angulus</a:t>
            </a:r>
            <a:r>
              <a:rPr lang="en-US" sz="2800" b="1" dirty="0" smtClean="0">
                <a:solidFill>
                  <a:srgbClr val="0000CC"/>
                </a:solidFill>
              </a:rPr>
              <a:t> </a:t>
            </a:r>
            <a:r>
              <a:rPr lang="en-US" sz="2800" b="1" dirty="0">
                <a:solidFill>
                  <a:srgbClr val="0000CC"/>
                </a:solidFill>
              </a:rPr>
              <a:t>infectious </a:t>
            </a:r>
            <a:r>
              <a:rPr lang="en-US" sz="2800" b="1" dirty="0" smtClean="0">
                <a:solidFill>
                  <a:srgbClr val="0000CC"/>
                </a:solidFill>
              </a:rPr>
              <a:t>(</a:t>
            </a:r>
            <a:r>
              <a:rPr lang="en-US" sz="2800" b="1" dirty="0">
                <a:solidFill>
                  <a:srgbClr val="0000CC"/>
                </a:solidFill>
              </a:rPr>
              <a:t>impetigo </a:t>
            </a:r>
            <a:r>
              <a:rPr lang="en-US" sz="2800" b="1" dirty="0" err="1">
                <a:solidFill>
                  <a:srgbClr val="0000CC"/>
                </a:solidFill>
              </a:rPr>
              <a:t>fissurica</a:t>
            </a:r>
            <a:r>
              <a:rPr lang="en-US" sz="2800" b="1" dirty="0">
                <a:solidFill>
                  <a:srgbClr val="0000CC"/>
                </a:solidFill>
              </a:rPr>
              <a:t> (Perleche</a:t>
            </a:r>
            <a:r>
              <a:rPr lang="en-US" sz="2800" b="1" dirty="0" smtClean="0">
                <a:solidFill>
                  <a:srgbClr val="0000CC"/>
                </a:solidFill>
              </a:rPr>
              <a:t>)</a:t>
            </a:r>
            <a:endParaRPr lang="en-US" sz="2800" b="1" dirty="0">
              <a:solidFill>
                <a:srgbClr val="0000CC"/>
              </a:solidFill>
            </a:endParaRPr>
          </a:p>
        </p:txBody>
      </p:sp>
      <p:sp>
        <p:nvSpPr>
          <p:cNvPr id="6" name="Прямоугольник 5"/>
          <p:cNvSpPr/>
          <p:nvPr/>
        </p:nvSpPr>
        <p:spPr>
          <a:xfrm>
            <a:off x="178420" y="4492118"/>
            <a:ext cx="2442117" cy="2985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lgn="ctr">
              <a:buFont typeface="Wingdings" panose="05000000000000000000" pitchFamily="2" charset="2"/>
              <a:buChar char="Ø"/>
            </a:pPr>
            <a:r>
              <a:rPr lang="en-US" sz="2800" b="1"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Paronychia</a:t>
            </a:r>
            <a:endPar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234175" y="4766005"/>
            <a:ext cx="6545766" cy="5411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Font typeface="Wingdings" panose="05000000000000000000" pitchFamily="2" charset="2"/>
              <a:buChar char="Ø"/>
            </a:pPr>
            <a:r>
              <a:rPr lang="en-US" sz="2800" b="1" dirty="0" err="1" smtClean="0">
                <a:solidFill>
                  <a:srgbClr val="0000CC"/>
                </a:solidFill>
              </a:rPr>
              <a:t>Papulo</a:t>
            </a:r>
            <a:r>
              <a:rPr lang="en-US" sz="2800" b="1" dirty="0" smtClean="0">
                <a:solidFill>
                  <a:srgbClr val="0000CC"/>
                </a:solidFill>
              </a:rPr>
              <a:t>-erosive </a:t>
            </a:r>
            <a:r>
              <a:rPr lang="en-US" sz="2800" b="1" dirty="0" err="1">
                <a:solidFill>
                  <a:srgbClr val="0000CC"/>
                </a:solidFill>
              </a:rPr>
              <a:t>streptoderma</a:t>
            </a:r>
            <a:endParaRPr lang="en-US" sz="2800" b="1" dirty="0">
              <a:solidFill>
                <a:srgbClr val="0000CC"/>
              </a:solidFill>
            </a:endParaRPr>
          </a:p>
        </p:txBody>
      </p:sp>
      <p:sp>
        <p:nvSpPr>
          <p:cNvPr id="8" name="Прямоугольник 7"/>
          <p:cNvSpPr/>
          <p:nvPr/>
        </p:nvSpPr>
        <p:spPr>
          <a:xfrm>
            <a:off x="220746" y="5235381"/>
            <a:ext cx="6793371" cy="4851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Font typeface="Wingdings" panose="05000000000000000000" pitchFamily="2" charset="2"/>
              <a:buChar char="Ø"/>
            </a:pPr>
            <a:r>
              <a:rPr lang="en-US" sz="2800" b="1" dirty="0" smtClean="0">
                <a:solidFill>
                  <a:srgbClr val="0000CC"/>
                </a:solidFill>
              </a:rPr>
              <a:t>Intertriginous </a:t>
            </a:r>
            <a:r>
              <a:rPr lang="en-US" sz="2800" b="1" dirty="0" err="1">
                <a:solidFill>
                  <a:srgbClr val="0000CC"/>
                </a:solidFill>
              </a:rPr>
              <a:t>streptoderma</a:t>
            </a:r>
            <a:endParaRPr lang="en-US" sz="2800" b="1" dirty="0">
              <a:solidFill>
                <a:srgbClr val="0000CC"/>
              </a:solidFill>
            </a:endParaRPr>
          </a:p>
        </p:txBody>
      </p:sp>
      <p:sp>
        <p:nvSpPr>
          <p:cNvPr id="9" name="Прямоугольник 8"/>
          <p:cNvSpPr/>
          <p:nvPr/>
        </p:nvSpPr>
        <p:spPr>
          <a:xfrm>
            <a:off x="9790772" y="773988"/>
            <a:ext cx="1932122" cy="71379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smtClean="0">
                <a:solidFill>
                  <a:srgbClr val="C00000"/>
                </a:solidFill>
              </a:rPr>
              <a:t>Erysipelas</a:t>
            </a:r>
            <a:endParaRPr lang="en-US" sz="3200" b="1" dirty="0">
              <a:solidFill>
                <a:srgbClr val="C00000"/>
              </a:solidFill>
            </a:endParaRPr>
          </a:p>
        </p:txBody>
      </p:sp>
      <p:sp>
        <p:nvSpPr>
          <p:cNvPr id="10" name="Прямоугольник 9"/>
          <p:cNvSpPr/>
          <p:nvPr/>
        </p:nvSpPr>
        <p:spPr>
          <a:xfrm>
            <a:off x="4728117" y="1052995"/>
            <a:ext cx="5430644" cy="65780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smtClean="0">
                <a:solidFill>
                  <a:srgbClr val="C00000"/>
                </a:solidFill>
              </a:rPr>
              <a:t>Streptococcal </a:t>
            </a:r>
            <a:r>
              <a:rPr lang="en-US" sz="3200" b="1" dirty="0">
                <a:solidFill>
                  <a:srgbClr val="C00000"/>
                </a:solidFill>
              </a:rPr>
              <a:t>toxic shock syndrome (</a:t>
            </a:r>
            <a:r>
              <a:rPr lang="en-US" sz="3200" b="1" dirty="0" smtClean="0">
                <a:solidFill>
                  <a:srgbClr val="C00000"/>
                </a:solidFill>
              </a:rPr>
              <a:t>STSSS)</a:t>
            </a:r>
            <a:endParaRPr lang="en-US" sz="3200" b="1" dirty="0">
              <a:solidFill>
                <a:srgbClr val="C00000"/>
              </a:solidFill>
            </a:endParaRPr>
          </a:p>
        </p:txBody>
      </p:sp>
      <p:sp>
        <p:nvSpPr>
          <p:cNvPr id="11" name="Прямоугольник 10"/>
          <p:cNvSpPr/>
          <p:nvPr/>
        </p:nvSpPr>
        <p:spPr>
          <a:xfrm>
            <a:off x="198443" y="5658330"/>
            <a:ext cx="7072151" cy="58316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Font typeface="Wingdings" panose="05000000000000000000" pitchFamily="2" charset="2"/>
              <a:buChar char="Ø"/>
            </a:pPr>
            <a:r>
              <a:rPr lang="en-US" sz="2800" b="1" dirty="0">
                <a:solidFill>
                  <a:srgbClr val="0000CC"/>
                </a:solidFill>
              </a:rPr>
              <a:t>A</a:t>
            </a:r>
            <a:r>
              <a:rPr lang="en-US" sz="2800" b="1" dirty="0" smtClean="0">
                <a:solidFill>
                  <a:srgbClr val="0000CC"/>
                </a:solidFill>
              </a:rPr>
              <a:t>cute diffuse </a:t>
            </a:r>
            <a:r>
              <a:rPr lang="en-US" sz="2800" b="1" dirty="0" err="1" smtClean="0">
                <a:solidFill>
                  <a:srgbClr val="0000CC"/>
                </a:solidFill>
              </a:rPr>
              <a:t>streptoderma</a:t>
            </a:r>
            <a:endParaRPr lang="en-US" sz="2800" b="1" dirty="0">
              <a:solidFill>
                <a:srgbClr val="0000CC"/>
              </a:solidFill>
            </a:endParaRPr>
          </a:p>
        </p:txBody>
      </p:sp>
      <p:sp>
        <p:nvSpPr>
          <p:cNvPr id="2" name="Прямоугольник 1"/>
          <p:cNvSpPr/>
          <p:nvPr/>
        </p:nvSpPr>
        <p:spPr>
          <a:xfrm>
            <a:off x="245327" y="3026644"/>
            <a:ext cx="4103649" cy="46653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Font typeface="Wingdings" panose="05000000000000000000" pitchFamily="2" charset="2"/>
              <a:buChar char="Ø"/>
            </a:pPr>
            <a:r>
              <a:rPr lang="en-US" sz="2800" b="1" dirty="0">
                <a:solidFill>
                  <a:srgbClr val="0000CC"/>
                </a:solidFill>
              </a:rPr>
              <a:t>Impetigo bullous</a:t>
            </a:r>
          </a:p>
        </p:txBody>
      </p:sp>
      <p:sp>
        <p:nvSpPr>
          <p:cNvPr id="12" name="Прямоугольник 11"/>
          <p:cNvSpPr/>
          <p:nvPr/>
        </p:nvSpPr>
        <p:spPr>
          <a:xfrm>
            <a:off x="167268" y="3984249"/>
            <a:ext cx="3412273" cy="3545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457200" indent="-457200" algn="ctr">
              <a:buFont typeface="Wingdings" panose="05000000000000000000" pitchFamily="2" charset="2"/>
              <a:buChar char="Ø"/>
            </a:pPr>
            <a:r>
              <a:rPr lang="en-US" sz="2800" b="1" dirty="0" err="1" smtClean="0">
                <a:solidFill>
                  <a:srgbClr val="0000CC"/>
                </a:solidFill>
              </a:rPr>
              <a:t>Pytyriasis</a:t>
            </a:r>
            <a:r>
              <a:rPr lang="en-US" sz="2800" b="1" dirty="0" smtClean="0">
                <a:solidFill>
                  <a:srgbClr val="0000CC"/>
                </a:solidFill>
              </a:rPr>
              <a:t> </a:t>
            </a:r>
            <a:r>
              <a:rPr lang="en-US" sz="2800" b="1" dirty="0">
                <a:solidFill>
                  <a:srgbClr val="0000CC"/>
                </a:solidFill>
              </a:rPr>
              <a:t>simplex</a:t>
            </a:r>
          </a:p>
        </p:txBody>
      </p:sp>
      <p:sp>
        <p:nvSpPr>
          <p:cNvPr id="36" name="Правая фигурная скобка 35"/>
          <p:cNvSpPr/>
          <p:nvPr/>
        </p:nvSpPr>
        <p:spPr>
          <a:xfrm rot="5400000">
            <a:off x="1782151" y="-519439"/>
            <a:ext cx="1082351" cy="4240763"/>
          </a:xfrm>
          <a:prstGeom prst="rightBrace">
            <a:avLst>
              <a:gd name="adj1" fmla="val 8333"/>
              <a:gd name="adj2" fmla="val 45004"/>
            </a:avLst>
          </a:prstGeom>
          <a:ln w="76200">
            <a:solidFill>
              <a:srgbClr val="C0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ru-RU">
              <a:solidFill>
                <a:srgbClr val="C00000"/>
              </a:solidFill>
            </a:endParaRPr>
          </a:p>
        </p:txBody>
      </p:sp>
      <p:sp>
        <p:nvSpPr>
          <p:cNvPr id="14" name="Прямоугольник 13"/>
          <p:cNvSpPr/>
          <p:nvPr/>
        </p:nvSpPr>
        <p:spPr>
          <a:xfrm>
            <a:off x="545044" y="2328783"/>
            <a:ext cx="4004653" cy="55050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Calibri" panose="020F0502020204030204"/>
                <a:ea typeface="+mn-ea"/>
                <a:cs typeface="+mn-cs"/>
              </a:rPr>
              <a:t>A types of impetigo</a:t>
            </a:r>
            <a:endParaRPr kumimoji="0" lang="ru-RU"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622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472751" y="371882"/>
            <a:ext cx="11719249" cy="76554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Streptococcal </a:t>
            </a:r>
            <a:r>
              <a:rPr lang="en-US" sz="3200" b="1" dirty="0" smtClean="0">
                <a:solidFill>
                  <a:srgbClr val="0000CC"/>
                </a:solidFill>
              </a:rPr>
              <a:t>impetigo</a:t>
            </a:r>
            <a:r>
              <a:rPr lang="en-US" sz="3200" b="1" dirty="0" smtClean="0">
                <a:solidFill>
                  <a:srgbClr val="002060"/>
                </a:solidFill>
              </a:rPr>
              <a:t> </a:t>
            </a:r>
            <a:r>
              <a:rPr lang="en-US" sz="3200" b="1" dirty="0" smtClean="0">
                <a:solidFill>
                  <a:srgbClr val="C00000"/>
                </a:solidFill>
              </a:rPr>
              <a:t>is highly </a:t>
            </a:r>
            <a:r>
              <a:rPr lang="en-US" sz="3200" b="1" dirty="0">
                <a:solidFill>
                  <a:srgbClr val="C00000"/>
                </a:solidFill>
              </a:rPr>
              <a:t>contagious skin infection, more common in children and young women, characterized by the formation of </a:t>
            </a:r>
            <a:r>
              <a:rPr lang="en-US" sz="3200" b="1" dirty="0" err="1" smtClean="0">
                <a:solidFill>
                  <a:srgbClr val="C00000"/>
                </a:solidFill>
              </a:rPr>
              <a:t>phlyctena</a:t>
            </a:r>
            <a:r>
              <a:rPr lang="en-US" sz="3200" b="1" dirty="0" smtClean="0">
                <a:solidFill>
                  <a:srgbClr val="C00000"/>
                </a:solidFill>
              </a:rPr>
              <a:t>.</a:t>
            </a:r>
            <a:endParaRPr lang="en-US" sz="3200" b="1" dirty="0">
              <a:solidFill>
                <a:srgbClr val="C00000"/>
              </a:solidFill>
            </a:endParaRPr>
          </a:p>
        </p:txBody>
      </p:sp>
      <p:pic>
        <p:nvPicPr>
          <p:cNvPr id="4" name="Рисунок 3"/>
          <p:cNvPicPr>
            <a:picLocks noChangeAspect="1"/>
          </p:cNvPicPr>
          <p:nvPr/>
        </p:nvPicPr>
        <p:blipFill>
          <a:blip r:embed="rId2"/>
          <a:stretch>
            <a:fillRect/>
          </a:stretch>
        </p:blipFill>
        <p:spPr>
          <a:xfrm>
            <a:off x="285523" y="1706137"/>
            <a:ext cx="5814194" cy="4951141"/>
          </a:xfrm>
          <a:prstGeom prst="rect">
            <a:avLst/>
          </a:prstGeom>
          <a:ln w="76200">
            <a:solidFill>
              <a:srgbClr val="FF0000"/>
            </a:solidFill>
          </a:ln>
        </p:spPr>
      </p:pic>
      <p:pic>
        <p:nvPicPr>
          <p:cNvPr id="6" name="Рисунок 5"/>
          <p:cNvPicPr>
            <a:picLocks noChangeAspect="1"/>
          </p:cNvPicPr>
          <p:nvPr/>
        </p:nvPicPr>
        <p:blipFill rotWithShape="1">
          <a:blip r:embed="rId3"/>
          <a:srcRect t="3046" r="2155" b="4716"/>
          <a:stretch/>
        </p:blipFill>
        <p:spPr>
          <a:xfrm>
            <a:off x="6397921" y="1717291"/>
            <a:ext cx="5466981" cy="4962293"/>
          </a:xfrm>
          <a:prstGeom prst="rect">
            <a:avLst/>
          </a:prstGeom>
          <a:ln w="76200">
            <a:solidFill>
              <a:srgbClr val="FF0000"/>
            </a:solidFill>
          </a:ln>
        </p:spPr>
      </p:pic>
    </p:spTree>
    <p:extLst>
      <p:ext uri="{BB962C8B-B14F-4D97-AF65-F5344CB8AC3E}">
        <p14:creationId xmlns:p14="http://schemas.microsoft.com/office/powerpoint/2010/main" val="13648553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2" name="Прямоугольник 11"/>
          <p:cNvSpPr/>
          <p:nvPr/>
        </p:nvSpPr>
        <p:spPr>
          <a:xfrm>
            <a:off x="8441475" y="568714"/>
            <a:ext cx="3389970" cy="7248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err="1" smtClean="0">
                <a:solidFill>
                  <a:srgbClr val="0000CC"/>
                </a:solidFill>
              </a:rPr>
              <a:t>Pytyriasis</a:t>
            </a:r>
            <a:r>
              <a:rPr lang="en-US" sz="2400" b="1" dirty="0" smtClean="0">
                <a:solidFill>
                  <a:srgbClr val="0000CC"/>
                </a:solidFill>
              </a:rPr>
              <a:t> </a:t>
            </a:r>
            <a:r>
              <a:rPr lang="en-US" sz="2400" b="1" dirty="0">
                <a:solidFill>
                  <a:srgbClr val="0000CC"/>
                </a:solidFill>
              </a:rPr>
              <a:t>simplex (dry </a:t>
            </a:r>
            <a:r>
              <a:rPr lang="en-US" sz="2400" b="1" dirty="0" err="1" smtClean="0">
                <a:solidFill>
                  <a:srgbClr val="0000CC"/>
                </a:solidFill>
              </a:rPr>
              <a:t>streptoderma</a:t>
            </a:r>
            <a:r>
              <a:rPr lang="en-US" sz="2400" b="1" dirty="0" smtClean="0">
                <a:solidFill>
                  <a:srgbClr val="0000CC"/>
                </a:solidFill>
              </a:rPr>
              <a:t> </a:t>
            </a:r>
            <a:endParaRPr lang="en-US" sz="2400" b="1" dirty="0">
              <a:solidFill>
                <a:srgbClr val="0000CC"/>
              </a:solidFill>
            </a:endParaRPr>
          </a:p>
        </p:txBody>
      </p:sp>
      <p:sp>
        <p:nvSpPr>
          <p:cNvPr id="13" name="Прямоугольник 12"/>
          <p:cNvSpPr/>
          <p:nvPr/>
        </p:nvSpPr>
        <p:spPr>
          <a:xfrm>
            <a:off x="0" y="3880624"/>
            <a:ext cx="3133492" cy="6913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Paronychia (superficial </a:t>
            </a:r>
            <a:r>
              <a:rPr lang="en-US" sz="2400" b="1" dirty="0" err="1">
                <a:solidFill>
                  <a:srgbClr val="0000CC"/>
                </a:solidFill>
              </a:rPr>
              <a:t>panaritium</a:t>
            </a:r>
            <a:r>
              <a:rPr lang="en-US" sz="2400" b="1" dirty="0" smtClean="0">
                <a:solidFill>
                  <a:srgbClr val="0000CC"/>
                </a:solidFill>
              </a:rPr>
              <a:t>)</a:t>
            </a:r>
            <a:endParaRPr lang="en-US" sz="2400" b="1" dirty="0">
              <a:solidFill>
                <a:srgbClr val="0000CC"/>
              </a:solidFill>
            </a:endParaRPr>
          </a:p>
        </p:txBody>
      </p:sp>
      <p:sp>
        <p:nvSpPr>
          <p:cNvPr id="14" name="Прямоугольник 13"/>
          <p:cNvSpPr/>
          <p:nvPr/>
        </p:nvSpPr>
        <p:spPr>
          <a:xfrm>
            <a:off x="1661532" y="78060"/>
            <a:ext cx="8441473" cy="60216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3200" b="1" dirty="0">
                <a:solidFill>
                  <a:srgbClr val="C00000"/>
                </a:solidFill>
              </a:rPr>
              <a:t>The clinical types of streptococcal </a:t>
            </a:r>
            <a:r>
              <a:rPr lang="en-US" sz="3200" b="1" dirty="0" smtClean="0">
                <a:solidFill>
                  <a:srgbClr val="C00000"/>
                </a:solidFill>
              </a:rPr>
              <a:t>impetigo are</a:t>
            </a:r>
            <a:endParaRPr lang="en-US" sz="3200" b="1" dirty="0">
              <a:solidFill>
                <a:srgbClr val="C00000"/>
              </a:solidFill>
            </a:endParaRPr>
          </a:p>
        </p:txBody>
      </p:sp>
      <p:pic>
        <p:nvPicPr>
          <p:cNvPr id="9218" name="Picture 2" descr="https://i0.wp.com/bellaestetica.ru/wp-content/uploads/2016/05/suhaja-streptodermij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8380" y="1416205"/>
            <a:ext cx="3468030" cy="2207941"/>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9220" name="Picture 4" descr="https://i0.wp.com/bellaestetica.ru/wp-content/uploads/2016/05/kak-vygljadit-streptodermija.jpg"/>
          <p:cNvPicPr>
            <a:picLocks noChangeAspect="1" noChangeArrowheads="1"/>
          </p:cNvPicPr>
          <p:nvPr/>
        </p:nvPicPr>
        <p:blipFill rotWithShape="1">
          <a:blip r:embed="rId3">
            <a:extLst>
              <a:ext uri="{28A0092B-C50C-407E-A947-70E740481C1C}">
                <a14:useLocalDpi xmlns:a14="http://schemas.microsoft.com/office/drawing/2010/main" val="0"/>
              </a:ext>
            </a:extLst>
          </a:blip>
          <a:srcRect r="47170"/>
          <a:stretch/>
        </p:blipFill>
        <p:spPr bwMode="auto">
          <a:xfrm>
            <a:off x="122664" y="4962291"/>
            <a:ext cx="2966224" cy="1806497"/>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7" name="Picture 2" descr="Jacquet erosive diaper dermatitis: a notso-rare syndrome | Semantic Scholar"/>
          <p:cNvPicPr>
            <a:picLocks noChangeAspect="1" noChangeArrowheads="1"/>
          </p:cNvPicPr>
          <p:nvPr/>
        </p:nvPicPr>
        <p:blipFill rotWithShape="1">
          <a:blip r:embed="rId4">
            <a:extLst>
              <a:ext uri="{28A0092B-C50C-407E-A947-70E740481C1C}">
                <a14:useLocalDpi xmlns:a14="http://schemas.microsoft.com/office/drawing/2010/main" val="0"/>
              </a:ext>
            </a:extLst>
          </a:blip>
          <a:srcRect r="50416" b="54294"/>
          <a:stretch/>
        </p:blipFill>
        <p:spPr bwMode="auto">
          <a:xfrm>
            <a:off x="3055432" y="4951141"/>
            <a:ext cx="2966226" cy="1828800"/>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088888" y="4003288"/>
            <a:ext cx="3100039" cy="72482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pt-BR" sz="2400" b="1" dirty="0">
                <a:solidFill>
                  <a:srgbClr val="0000CC"/>
                </a:solidFill>
              </a:rPr>
              <a:t>Papular syphiloid impetigo (papulo-erosive streptoderma</a:t>
            </a:r>
            <a:r>
              <a:rPr lang="pt-BR" sz="2400" b="1" dirty="0" smtClean="0">
                <a:solidFill>
                  <a:srgbClr val="0000CC"/>
                </a:solidFill>
              </a:rPr>
              <a:t>) </a:t>
            </a:r>
            <a:endParaRPr lang="ru-RU" sz="2400" b="1" dirty="0">
              <a:solidFill>
                <a:srgbClr val="0000CC"/>
              </a:solidFill>
              <a:latin typeface="Calibri" panose="020F0502020204030204"/>
            </a:endParaRPr>
          </a:p>
        </p:txBody>
      </p:sp>
      <p:pic>
        <p:nvPicPr>
          <p:cNvPr id="9" name="Picture 2" descr="https://i1.wp.com/bellaestetica.ru/wp-content/uploads/2016/05/simptomy-streptodermi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7421" y="4939989"/>
            <a:ext cx="3055428" cy="1828801"/>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6122019" y="3813718"/>
            <a:ext cx="2497873" cy="70252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endParaRPr lang="en-US" sz="2400" b="1" dirty="0" smtClean="0">
              <a:solidFill>
                <a:srgbClr val="0000CC"/>
              </a:solidFill>
            </a:endParaRPr>
          </a:p>
          <a:p>
            <a:pPr lvl="0">
              <a:defRPr/>
            </a:pPr>
            <a:r>
              <a:rPr lang="en-US" sz="2400" b="1" dirty="0">
                <a:solidFill>
                  <a:srgbClr val="0000CC"/>
                </a:solidFill>
              </a:rPr>
              <a:t>Intertriginous </a:t>
            </a:r>
            <a:r>
              <a:rPr lang="en-US" sz="2400" b="1" dirty="0" err="1" smtClean="0">
                <a:solidFill>
                  <a:srgbClr val="0000CC"/>
                </a:solidFill>
              </a:rPr>
              <a:t>streptoderma</a:t>
            </a:r>
            <a:r>
              <a:rPr lang="en-US" sz="2400" b="1" dirty="0" smtClean="0">
                <a:solidFill>
                  <a:srgbClr val="0000CC"/>
                </a:solidFill>
              </a:rPr>
              <a:t> </a:t>
            </a:r>
            <a:endParaRPr lang="en-US" sz="2400" b="1" dirty="0">
              <a:solidFill>
                <a:srgbClr val="0000CC"/>
              </a:solidFill>
            </a:endParaRPr>
          </a:p>
          <a:p>
            <a:pPr lvl="0">
              <a:defRPr/>
            </a:pPr>
            <a:endParaRPr lang="ru-RU" sz="2400" b="1" dirty="0">
              <a:solidFill>
                <a:srgbClr val="0000CC"/>
              </a:solidFill>
              <a:latin typeface="Calibri" panose="020F0502020204030204"/>
            </a:endParaRPr>
          </a:p>
        </p:txBody>
      </p:sp>
      <p:pic>
        <p:nvPicPr>
          <p:cNvPr id="11" name="Picture 4" descr="Стрептодермия у взрослых как передается"/>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7453" y="4951141"/>
            <a:ext cx="2899317" cy="1806499"/>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9080918" y="3817682"/>
            <a:ext cx="2772828" cy="37517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Acute </a:t>
            </a:r>
            <a:r>
              <a:rPr lang="en-US" sz="2400" b="1" dirty="0" err="1">
                <a:solidFill>
                  <a:srgbClr val="0000CC"/>
                </a:solidFill>
              </a:rPr>
              <a:t>streptoderma</a:t>
            </a:r>
            <a:endParaRPr lang="ru-RU" sz="2400" dirty="0">
              <a:solidFill>
                <a:srgbClr val="0000CC"/>
              </a:solidFill>
            </a:endParaRPr>
          </a:p>
        </p:txBody>
      </p:sp>
      <p:pic>
        <p:nvPicPr>
          <p:cNvPr id="16" name="Рисунок 15"/>
          <p:cNvPicPr>
            <a:picLocks noChangeAspect="1"/>
          </p:cNvPicPr>
          <p:nvPr/>
        </p:nvPicPr>
        <p:blipFill rotWithShape="1">
          <a:blip r:embed="rId7"/>
          <a:srcRect b="50569"/>
          <a:stretch/>
        </p:blipFill>
        <p:spPr>
          <a:xfrm>
            <a:off x="4482791" y="1438507"/>
            <a:ext cx="3445728" cy="2196790"/>
          </a:xfrm>
          <a:prstGeom prst="rect">
            <a:avLst/>
          </a:prstGeom>
          <a:ln w="76200">
            <a:solidFill>
              <a:srgbClr val="FF0000"/>
            </a:solidFill>
          </a:ln>
        </p:spPr>
      </p:pic>
      <p:sp>
        <p:nvSpPr>
          <p:cNvPr id="17" name="Прямоугольник 16"/>
          <p:cNvSpPr/>
          <p:nvPr/>
        </p:nvSpPr>
        <p:spPr>
          <a:xfrm>
            <a:off x="4259766" y="591014"/>
            <a:ext cx="3891775" cy="72483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err="1">
                <a:solidFill>
                  <a:srgbClr val="0000CC"/>
                </a:solidFill>
              </a:rPr>
              <a:t>Angulus</a:t>
            </a:r>
            <a:r>
              <a:rPr lang="en-US" sz="2400" b="1" dirty="0">
                <a:solidFill>
                  <a:srgbClr val="0000CC"/>
                </a:solidFill>
              </a:rPr>
              <a:t> infectious (perleche, impetigo </a:t>
            </a:r>
            <a:r>
              <a:rPr lang="en-US" sz="2400" b="1" dirty="0" err="1">
                <a:solidFill>
                  <a:srgbClr val="0000CC"/>
                </a:solidFill>
              </a:rPr>
              <a:t>fissurica</a:t>
            </a:r>
            <a:r>
              <a:rPr lang="en-US" sz="2400" b="1" dirty="0" smtClean="0">
                <a:solidFill>
                  <a:srgbClr val="0000CC"/>
                </a:solidFill>
              </a:rPr>
              <a:t>)</a:t>
            </a:r>
            <a:endParaRPr lang="en-US" sz="2400" b="1" dirty="0">
              <a:solidFill>
                <a:srgbClr val="0000CC"/>
              </a:solidFill>
            </a:endParaRPr>
          </a:p>
        </p:txBody>
      </p:sp>
      <p:pic>
        <p:nvPicPr>
          <p:cNvPr id="18" name="Picture 2" descr="Буллезное импетиго у детей раз"/>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064" y="1449659"/>
            <a:ext cx="3424443" cy="2196790"/>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568713" y="579865"/>
            <a:ext cx="2542477" cy="5464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Bullous </a:t>
            </a:r>
            <a:r>
              <a:rPr lang="en-US" sz="2400" b="1" dirty="0" smtClean="0">
                <a:solidFill>
                  <a:srgbClr val="0000CC"/>
                </a:solidFill>
              </a:rPr>
              <a:t>impetigo </a:t>
            </a:r>
            <a:endParaRPr lang="ru-RU" sz="2400" b="1" dirty="0">
              <a:solidFill>
                <a:srgbClr val="0000CC"/>
              </a:solidFill>
              <a:latin typeface="Calibri" panose="020F0502020204030204"/>
            </a:endParaRPr>
          </a:p>
        </p:txBody>
      </p:sp>
    </p:spTree>
    <p:extLst>
      <p:ext uri="{BB962C8B-B14F-4D97-AF65-F5344CB8AC3E}">
        <p14:creationId xmlns:p14="http://schemas.microsoft.com/office/powerpoint/2010/main" val="12728869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3" name="Прямоугольник 22"/>
          <p:cNvSpPr/>
          <p:nvPr/>
        </p:nvSpPr>
        <p:spPr>
          <a:xfrm>
            <a:off x="0" y="0"/>
            <a:ext cx="6200078" cy="19986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Erysipelas </a:t>
            </a:r>
            <a:r>
              <a:rPr lang="en-US" sz="2400" b="1" dirty="0" smtClean="0">
                <a:solidFill>
                  <a:srgbClr val="C00000"/>
                </a:solidFill>
              </a:rPr>
              <a:t>is an </a:t>
            </a:r>
            <a:r>
              <a:rPr lang="en-US" sz="2400" b="1" dirty="0">
                <a:solidFill>
                  <a:srgbClr val="C00000"/>
                </a:solidFill>
              </a:rPr>
              <a:t>acute bacterial infection of the dermis and subcutaneous tissue, characterized by the formation of a sharply limited inflammatory focus, as well as fever and symptoms of general intoxication. </a:t>
            </a:r>
          </a:p>
        </p:txBody>
      </p:sp>
      <p:sp>
        <p:nvSpPr>
          <p:cNvPr id="27" name="Прямоугольник 26"/>
          <p:cNvSpPr/>
          <p:nvPr/>
        </p:nvSpPr>
        <p:spPr>
          <a:xfrm>
            <a:off x="6304155" y="0"/>
            <a:ext cx="5973337" cy="259978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400" b="1" dirty="0">
                <a:solidFill>
                  <a:srgbClr val="0000CC"/>
                </a:solidFill>
              </a:rPr>
              <a:t>Streptococcal toxic shock syndrome (STSS) </a:t>
            </a:r>
            <a:r>
              <a:rPr lang="en-US" sz="2400" b="1" dirty="0">
                <a:solidFill>
                  <a:srgbClr val="C00000"/>
                </a:solidFill>
              </a:rPr>
              <a:t>develops as a complication in patients with extensive traumatic skin lesions and disorder peripheral circulation.</a:t>
            </a:r>
          </a:p>
          <a:p>
            <a:pPr lvl="0">
              <a:defRPr/>
            </a:pPr>
            <a:r>
              <a:rPr lang="en-US" sz="2400" b="1" dirty="0">
                <a:solidFill>
                  <a:srgbClr val="C00000"/>
                </a:solidFill>
              </a:rPr>
              <a:t>It is characterized by acute development of shock and multisystem organ deficiency. Lethality reaches 30%</a:t>
            </a:r>
            <a:endParaRPr lang="en-US" sz="2400" b="1" dirty="0">
              <a:solidFill>
                <a:srgbClr val="C00000"/>
              </a:solidFill>
              <a:latin typeface="Calibri" panose="020F0502020204030204"/>
            </a:endParaRPr>
          </a:p>
        </p:txBody>
      </p:sp>
      <p:pic>
        <p:nvPicPr>
          <p:cNvPr id="2" name="Рисунок 1"/>
          <p:cNvPicPr>
            <a:picLocks noChangeAspect="1"/>
          </p:cNvPicPr>
          <p:nvPr/>
        </p:nvPicPr>
        <p:blipFill rotWithShape="1">
          <a:blip r:embed="rId2"/>
          <a:srcRect l="50609" t="3810" r="1144" b="3506"/>
          <a:stretch/>
        </p:blipFill>
        <p:spPr>
          <a:xfrm>
            <a:off x="8809466" y="2732049"/>
            <a:ext cx="3211551" cy="4003288"/>
          </a:xfrm>
          <a:prstGeom prst="rect">
            <a:avLst/>
          </a:prstGeom>
          <a:ln w="76200">
            <a:solidFill>
              <a:srgbClr val="FF0000"/>
            </a:solidFill>
          </a:ln>
        </p:spPr>
      </p:pic>
      <p:pic>
        <p:nvPicPr>
          <p:cNvPr id="3" name="Рисунок 2"/>
          <p:cNvPicPr>
            <a:picLocks noChangeAspect="1"/>
          </p:cNvPicPr>
          <p:nvPr/>
        </p:nvPicPr>
        <p:blipFill rotWithShape="1">
          <a:blip r:embed="rId3"/>
          <a:srcRect l="14670" t="1308" b="310"/>
          <a:stretch/>
        </p:blipFill>
        <p:spPr>
          <a:xfrm>
            <a:off x="6601522" y="2687448"/>
            <a:ext cx="2932772" cy="4070197"/>
          </a:xfrm>
          <a:prstGeom prst="rect">
            <a:avLst/>
          </a:prstGeom>
          <a:ln w="76200">
            <a:solidFill>
              <a:srgbClr val="FF0000"/>
            </a:solidFill>
          </a:ln>
        </p:spPr>
      </p:pic>
      <p:pic>
        <p:nvPicPr>
          <p:cNvPr id="1026" name="Picture 2" descr="Рожистое воспалени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921352" y="3125477"/>
            <a:ext cx="4070195" cy="3171826"/>
          </a:xfrm>
          <a:prstGeom prst="rect">
            <a:avLst/>
          </a:prstGeom>
          <a:noFill/>
          <a:ln w="76200">
            <a:solidFill>
              <a:srgbClr val="FF0000"/>
            </a:solidFill>
          </a:ln>
        </p:spPr>
      </p:pic>
      <p:pic>
        <p:nvPicPr>
          <p:cNvPr id="5" name="Рисунок 4"/>
          <p:cNvPicPr>
            <a:picLocks noChangeAspect="1"/>
          </p:cNvPicPr>
          <p:nvPr/>
        </p:nvPicPr>
        <p:blipFill>
          <a:blip r:embed="rId5"/>
          <a:stretch>
            <a:fillRect/>
          </a:stretch>
        </p:blipFill>
        <p:spPr>
          <a:xfrm>
            <a:off x="133815" y="2676293"/>
            <a:ext cx="3702204" cy="4081346"/>
          </a:xfrm>
          <a:prstGeom prst="rect">
            <a:avLst/>
          </a:prstGeom>
          <a:ln w="76200">
            <a:solidFill>
              <a:srgbClr val="FF0000"/>
            </a:solidFill>
          </a:ln>
        </p:spPr>
      </p:pic>
    </p:spTree>
    <p:extLst>
      <p:ext uri="{BB962C8B-B14F-4D97-AF65-F5344CB8AC3E}">
        <p14:creationId xmlns:p14="http://schemas.microsoft.com/office/powerpoint/2010/main" val="8894937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Прямоугольник 10"/>
          <p:cNvSpPr/>
          <p:nvPr/>
        </p:nvSpPr>
        <p:spPr>
          <a:xfrm>
            <a:off x="123259" y="546409"/>
            <a:ext cx="5931854" cy="9905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800" b="1" dirty="0" smtClean="0">
                <a:solidFill>
                  <a:srgbClr val="0000CC"/>
                </a:solidFill>
              </a:rPr>
              <a:t>Cellulite</a:t>
            </a:r>
            <a:r>
              <a:rPr lang="en-US" sz="2800" b="1" dirty="0" smtClean="0">
                <a:solidFill>
                  <a:srgbClr val="002060"/>
                </a:solidFill>
              </a:rPr>
              <a:t> </a:t>
            </a:r>
            <a:r>
              <a:rPr lang="en-US" sz="2800" b="1" dirty="0">
                <a:solidFill>
                  <a:srgbClr val="C00000"/>
                </a:solidFill>
              </a:rPr>
              <a:t>is acute infectious inflammation of the subcutaneous </a:t>
            </a:r>
            <a:r>
              <a:rPr lang="en-US" sz="2800" b="1" dirty="0" smtClean="0">
                <a:solidFill>
                  <a:srgbClr val="C00000"/>
                </a:solidFill>
              </a:rPr>
              <a:t>fat.</a:t>
            </a:r>
            <a:endParaRPr lang="ru-RU" sz="2800" b="1" dirty="0">
              <a:solidFill>
                <a:srgbClr val="C00000"/>
              </a:solidFill>
            </a:endParaRPr>
          </a:p>
        </p:txBody>
      </p:sp>
      <p:sp>
        <p:nvSpPr>
          <p:cNvPr id="12" name="Прямоугольник 11"/>
          <p:cNvSpPr/>
          <p:nvPr/>
        </p:nvSpPr>
        <p:spPr>
          <a:xfrm>
            <a:off x="6405490" y="791736"/>
            <a:ext cx="5570920" cy="179758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defRPr/>
            </a:pPr>
            <a:r>
              <a:rPr lang="en-US" sz="2800" b="1" dirty="0" err="1" smtClean="0">
                <a:solidFill>
                  <a:srgbClr val="0000CC"/>
                </a:solidFill>
              </a:rPr>
              <a:t>Ecthyma</a:t>
            </a:r>
            <a:r>
              <a:rPr lang="en-US" sz="2800" b="1" dirty="0" smtClean="0">
                <a:solidFill>
                  <a:srgbClr val="0000CC"/>
                </a:solidFill>
              </a:rPr>
              <a:t> </a:t>
            </a:r>
            <a:r>
              <a:rPr lang="en-US" sz="2800" b="1" dirty="0">
                <a:solidFill>
                  <a:srgbClr val="0000CC"/>
                </a:solidFill>
              </a:rPr>
              <a:t>vulgaris (</a:t>
            </a:r>
            <a:r>
              <a:rPr lang="en-US" sz="2800" b="1" dirty="0" err="1">
                <a:solidFill>
                  <a:srgbClr val="0000CC"/>
                </a:solidFill>
              </a:rPr>
              <a:t>streptoderma</a:t>
            </a:r>
            <a:r>
              <a:rPr lang="en-US" sz="2800" b="1" dirty="0">
                <a:solidFill>
                  <a:srgbClr val="0000CC"/>
                </a:solidFill>
              </a:rPr>
              <a:t> </a:t>
            </a:r>
            <a:r>
              <a:rPr lang="en-US" sz="2800" b="1" dirty="0" smtClean="0">
                <a:solidFill>
                  <a:srgbClr val="0000CC"/>
                </a:solidFill>
              </a:rPr>
              <a:t>ulcerative</a:t>
            </a:r>
            <a:r>
              <a:rPr lang="uk-UA" sz="2800" b="1" dirty="0" smtClean="0">
                <a:solidFill>
                  <a:srgbClr val="0000CC"/>
                </a:solidFill>
              </a:rPr>
              <a:t>)</a:t>
            </a:r>
            <a:r>
              <a:rPr lang="en-US" sz="2800" b="1" dirty="0" smtClean="0">
                <a:solidFill>
                  <a:srgbClr val="0000CC"/>
                </a:solidFill>
              </a:rPr>
              <a:t> </a:t>
            </a:r>
            <a:r>
              <a:rPr lang="en-US" sz="2800" b="1" dirty="0">
                <a:solidFill>
                  <a:srgbClr val="C00000"/>
                </a:solidFill>
              </a:rPr>
              <a:t>is deep streptococcal skin lesions with ulceration in a limited area (non-follicular deep pustule).</a:t>
            </a:r>
          </a:p>
        </p:txBody>
      </p:sp>
      <p:pic>
        <p:nvPicPr>
          <p:cNvPr id="2" name="Рисунок 1"/>
          <p:cNvPicPr>
            <a:picLocks noChangeAspect="1"/>
          </p:cNvPicPr>
          <p:nvPr/>
        </p:nvPicPr>
        <p:blipFill>
          <a:blip r:embed="rId2"/>
          <a:stretch>
            <a:fillRect/>
          </a:stretch>
        </p:blipFill>
        <p:spPr>
          <a:xfrm>
            <a:off x="6534916" y="2901464"/>
            <a:ext cx="5305383" cy="3730984"/>
          </a:xfrm>
          <a:prstGeom prst="rect">
            <a:avLst/>
          </a:prstGeom>
          <a:ln w="76200">
            <a:solidFill>
              <a:srgbClr val="FF0000"/>
            </a:solidFill>
          </a:ln>
        </p:spPr>
      </p:pic>
      <p:pic>
        <p:nvPicPr>
          <p:cNvPr id="2050" name="Picture 2" descr="Воспаление подкожной клетчатки целлюлит - Анастасия Макаренко"/>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52" y="2287040"/>
            <a:ext cx="5418252" cy="4348975"/>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2052" name="Picture 4" descr="Orbital celluliti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678" y="1732135"/>
            <a:ext cx="3429000" cy="2281858"/>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3233854" y="0"/>
            <a:ext cx="5241074" cy="7025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sz="4800" b="1" dirty="0">
                <a:solidFill>
                  <a:srgbClr val="C00000"/>
                </a:solidFill>
              </a:rPr>
              <a:t>Deep </a:t>
            </a:r>
            <a:r>
              <a:rPr lang="en-US" sz="4800" b="1" dirty="0" err="1">
                <a:solidFill>
                  <a:srgbClr val="C00000"/>
                </a:solidFill>
              </a:rPr>
              <a:t>streptoderma</a:t>
            </a:r>
            <a:endParaRPr lang="en-US" sz="4800" b="1" dirty="0">
              <a:solidFill>
                <a:srgbClr val="C00000"/>
              </a:solidFill>
            </a:endParaRPr>
          </a:p>
        </p:txBody>
      </p:sp>
    </p:spTree>
    <p:extLst>
      <p:ext uri="{BB962C8B-B14F-4D97-AF65-F5344CB8AC3E}">
        <p14:creationId xmlns:p14="http://schemas.microsoft.com/office/powerpoint/2010/main" val="15946221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Прямоугольник 2"/>
          <p:cNvSpPr/>
          <p:nvPr/>
        </p:nvSpPr>
        <p:spPr>
          <a:xfrm>
            <a:off x="216947" y="1059366"/>
            <a:ext cx="6298785" cy="187340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defRPr/>
            </a:pPr>
            <a:r>
              <a:rPr lang="en-US" sz="2800" b="1" dirty="0" err="1" smtClean="0">
                <a:solidFill>
                  <a:srgbClr val="0000CC"/>
                </a:solidFill>
              </a:rPr>
              <a:t>Strepto</a:t>
            </a:r>
            <a:r>
              <a:rPr lang="en-US" sz="2800" b="1" dirty="0" smtClean="0">
                <a:solidFill>
                  <a:srgbClr val="0000CC"/>
                </a:solidFill>
              </a:rPr>
              <a:t>-staphylococcal vulgar impetigo</a:t>
            </a:r>
            <a:endParaRPr lang="en-US" sz="2800" b="1" dirty="0">
              <a:solidFill>
                <a:srgbClr val="0000CC"/>
              </a:solidFill>
            </a:endParaRPr>
          </a:p>
          <a:p>
            <a:pPr lvl="0">
              <a:defRPr/>
            </a:pPr>
            <a:r>
              <a:rPr lang="en-US" sz="2800" b="1" dirty="0" smtClean="0">
                <a:solidFill>
                  <a:srgbClr val="C00000"/>
                </a:solidFill>
              </a:rPr>
              <a:t>is a </a:t>
            </a:r>
            <a:r>
              <a:rPr lang="en-US" sz="2800" b="1" dirty="0">
                <a:solidFill>
                  <a:srgbClr val="C00000"/>
                </a:solidFill>
              </a:rPr>
              <a:t>contagious skin disease caused by streptococci and staphylococci.</a:t>
            </a:r>
            <a:endParaRPr lang="ru-RU" sz="2800" b="1" dirty="0">
              <a:solidFill>
                <a:srgbClr val="C00000"/>
              </a:solidFill>
              <a:latin typeface="Calibri" panose="020F0502020204030204"/>
            </a:endParaRPr>
          </a:p>
        </p:txBody>
      </p:sp>
      <p:pic>
        <p:nvPicPr>
          <p:cNvPr id="4098" name="Picture 2" descr="Импетиг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4276" y="1044201"/>
            <a:ext cx="5282057" cy="5449824"/>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4100" name="Picture 4" descr="Импетиго"/>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416" y="2987040"/>
            <a:ext cx="5876544" cy="3578352"/>
          </a:xfrm>
          <a:prstGeom prst="rect">
            <a:avLst/>
          </a:prstGeom>
          <a:noFill/>
          <a:ln w="76200">
            <a:solidFill>
              <a:srgbClr val="FF0000"/>
            </a:solidFill>
          </a:ln>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572319" y="156117"/>
            <a:ext cx="8896913" cy="61331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lnSpc>
                <a:spcPct val="107000"/>
              </a:lnSpc>
              <a:spcAft>
                <a:spcPts val="800"/>
              </a:spcAft>
              <a:defRPr/>
            </a:pPr>
            <a:r>
              <a:rPr lang="en-US" sz="48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Superficial </a:t>
            </a:r>
            <a:r>
              <a:rPr lang="en-US" sz="4800" b="1" dirty="0" err="1">
                <a:solidFill>
                  <a:srgbClr val="C00000"/>
                </a:solidFill>
                <a:latin typeface="Calibri" panose="020F0502020204030204" pitchFamily="34" charset="0"/>
                <a:ea typeface="Calibri" panose="020F0502020204030204" pitchFamily="34" charset="0"/>
                <a:cs typeface="Times New Roman" panose="02020603050405020304" pitchFamily="18" charset="0"/>
              </a:rPr>
              <a:t>strepto-staphyloderma</a:t>
            </a:r>
            <a:endParaRPr lang="en-US" sz="4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09835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4229878" y="672450"/>
            <a:ext cx="6096000" cy="1186607"/>
          </a:xfrm>
          <a:prstGeom prst="rect">
            <a:avLst/>
          </a:prstGeom>
        </p:spPr>
        <p:txBody>
          <a:bodyPr>
            <a:spAutoFit/>
          </a:bodyPr>
          <a:lstStyle/>
          <a:p>
            <a:pPr>
              <a:lnSpc>
                <a:spcPct val="107000"/>
              </a:lnSpc>
              <a:spcAft>
                <a:spcPts val="800"/>
              </a:spcAft>
            </a:pP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dirty="0">
                <a:latin typeface="Calibri" panose="020F0502020204030204" pitchFamily="34" charset="0"/>
                <a:ea typeface="Calibri" panose="020F0502020204030204" pitchFamily="34" charset="0"/>
                <a:cs typeface="Times New Roman" panose="02020603050405020304" pitchFamily="18" charset="0"/>
              </a:rPr>
              <a:t> </a:t>
            </a:r>
          </a:p>
        </p:txBody>
      </p:sp>
      <p:sp>
        <p:nvSpPr>
          <p:cNvPr id="3" name="Прямоугольник 2"/>
          <p:cNvSpPr/>
          <p:nvPr/>
        </p:nvSpPr>
        <p:spPr>
          <a:xfrm>
            <a:off x="2386362" y="2657283"/>
            <a:ext cx="7192536" cy="59136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C00000"/>
                </a:solidFill>
              </a:rPr>
              <a:t>Deep </a:t>
            </a:r>
            <a:r>
              <a:rPr lang="en-US" sz="3600" b="1" dirty="0" err="1">
                <a:solidFill>
                  <a:srgbClr val="C00000"/>
                </a:solidFill>
              </a:rPr>
              <a:t>strepto-staphyloderma</a:t>
            </a:r>
            <a:endParaRPr lang="en-US" sz="3600" b="1" dirty="0">
              <a:solidFill>
                <a:srgbClr val="C00000"/>
              </a:solidFill>
            </a:endParaRPr>
          </a:p>
        </p:txBody>
      </p:sp>
      <p:sp>
        <p:nvSpPr>
          <p:cNvPr id="4" name="Прямоугольник 3"/>
          <p:cNvSpPr/>
          <p:nvPr/>
        </p:nvSpPr>
        <p:spPr>
          <a:xfrm>
            <a:off x="230080" y="680139"/>
            <a:ext cx="3346240" cy="115699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rPr>
              <a:t>Chronic </a:t>
            </a:r>
            <a:r>
              <a:rPr lang="en-US" sz="2800" b="1" dirty="0">
                <a:solidFill>
                  <a:srgbClr val="0000CC"/>
                </a:solidFill>
              </a:rPr>
              <a:t>deep ulcerative vegetative pyoderma</a:t>
            </a:r>
          </a:p>
        </p:txBody>
      </p:sp>
      <p:sp>
        <p:nvSpPr>
          <p:cNvPr id="5" name="Прямоугольник 4"/>
          <p:cNvSpPr/>
          <p:nvPr/>
        </p:nvSpPr>
        <p:spPr>
          <a:xfrm>
            <a:off x="85113" y="2718396"/>
            <a:ext cx="2444619" cy="93306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rPr>
              <a:t>Hallopo`s</a:t>
            </a:r>
            <a:r>
              <a:rPr lang="en-US" sz="2800" b="1" dirty="0" smtClean="0">
                <a:solidFill>
                  <a:srgbClr val="0000CC"/>
                </a:solidFill>
              </a:rPr>
              <a:t> </a:t>
            </a:r>
            <a:r>
              <a:rPr lang="en-US" sz="2800" b="1" dirty="0">
                <a:solidFill>
                  <a:srgbClr val="0000CC"/>
                </a:solidFill>
              </a:rPr>
              <a:t>vegetative pyoderma</a:t>
            </a:r>
          </a:p>
        </p:txBody>
      </p:sp>
      <p:sp>
        <p:nvSpPr>
          <p:cNvPr id="6" name="Прямоугольник 5"/>
          <p:cNvSpPr/>
          <p:nvPr/>
        </p:nvSpPr>
        <p:spPr>
          <a:xfrm rot="10800000" flipV="1">
            <a:off x="0" y="4571742"/>
            <a:ext cx="3373120" cy="97038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rPr>
              <a:t>Scarring </a:t>
            </a:r>
            <a:r>
              <a:rPr lang="en-US" sz="2800" b="1" dirty="0">
                <a:solidFill>
                  <a:srgbClr val="0000CC"/>
                </a:solidFill>
              </a:rPr>
              <a:t>folliculitis (folliculitis </a:t>
            </a:r>
            <a:r>
              <a:rPr lang="en-US" sz="2800" b="1" dirty="0" err="1">
                <a:solidFill>
                  <a:srgbClr val="0000CC"/>
                </a:solidFill>
              </a:rPr>
              <a:t>decalvans</a:t>
            </a:r>
            <a:r>
              <a:rPr lang="en-US" sz="2800" b="1" dirty="0">
                <a:solidFill>
                  <a:srgbClr val="0000CC"/>
                </a:solidFill>
              </a:rPr>
              <a:t>) </a:t>
            </a:r>
          </a:p>
        </p:txBody>
      </p:sp>
      <p:sp>
        <p:nvSpPr>
          <p:cNvPr id="7" name="Прямоугольник 6"/>
          <p:cNvSpPr/>
          <p:nvPr/>
        </p:nvSpPr>
        <p:spPr>
          <a:xfrm>
            <a:off x="3558235" y="4258153"/>
            <a:ext cx="5362245" cy="161419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fr-FR" sz="2800" b="1" dirty="0">
                <a:solidFill>
                  <a:srgbClr val="0000CC"/>
                </a:solidFill>
              </a:rPr>
              <a:t>Hoffmann's folliculitis abscendens et suffodiens capitis </a:t>
            </a:r>
          </a:p>
        </p:txBody>
      </p:sp>
      <p:sp>
        <p:nvSpPr>
          <p:cNvPr id="8" name="Прямоугольник 7"/>
          <p:cNvSpPr/>
          <p:nvPr/>
        </p:nvSpPr>
        <p:spPr>
          <a:xfrm>
            <a:off x="9306063" y="4710942"/>
            <a:ext cx="2604152" cy="74644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rPr>
              <a:t>Vegetative </a:t>
            </a:r>
            <a:r>
              <a:rPr lang="en-US" sz="2800" b="1" dirty="0" err="1">
                <a:solidFill>
                  <a:srgbClr val="0000CC"/>
                </a:solidFill>
              </a:rPr>
              <a:t>pyostomatitis</a:t>
            </a:r>
            <a:endParaRPr lang="en-US" sz="2800" b="1" dirty="0">
              <a:solidFill>
                <a:srgbClr val="0000CC"/>
              </a:solidFill>
            </a:endParaRPr>
          </a:p>
        </p:txBody>
      </p:sp>
      <p:sp>
        <p:nvSpPr>
          <p:cNvPr id="9" name="Прямоугольник 8"/>
          <p:cNvSpPr/>
          <p:nvPr/>
        </p:nvSpPr>
        <p:spPr>
          <a:xfrm>
            <a:off x="8839201" y="746893"/>
            <a:ext cx="3174632" cy="132494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ru-RU" sz="2800" b="1" dirty="0" err="1">
                <a:solidFill>
                  <a:srgbClr val="0000CC"/>
                </a:solidFill>
                <a:latin typeface="Calibri" panose="020F0502020204030204" pitchFamily="34" charset="0"/>
                <a:ea typeface="Calibri" panose="020F0502020204030204" pitchFamily="34" charset="0"/>
                <a:cs typeface="Times New Roman" panose="02020603050405020304" pitchFamily="18" charset="0"/>
              </a:rPr>
              <a:t>Acne</a:t>
            </a:r>
            <a:r>
              <a:rPr lang="ru-RU"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ru-RU" sz="2800" b="1" dirty="0" err="1">
                <a:solidFill>
                  <a:srgbClr val="0000CC"/>
                </a:solidFill>
                <a:latin typeface="Calibri" panose="020F0502020204030204" pitchFamily="34" charset="0"/>
                <a:ea typeface="Calibri" panose="020F0502020204030204" pitchFamily="34" charset="0"/>
                <a:cs typeface="Times New Roman" panose="02020603050405020304" pitchFamily="18" charset="0"/>
              </a:rPr>
              <a:t>keloidea</a:t>
            </a:r>
            <a:r>
              <a:rPr lang="ru-RU"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(folliculitis </a:t>
            </a:r>
            <a:r>
              <a:rPr lang="en-US" sz="2800" b="1" dirty="0" err="1">
                <a:solidFill>
                  <a:srgbClr val="0000CC"/>
                </a:solidFill>
                <a:latin typeface="Calibri" panose="020F0502020204030204" pitchFamily="34" charset="0"/>
                <a:ea typeface="Calibri" panose="020F0502020204030204" pitchFamily="34" charset="0"/>
                <a:cs typeface="Times New Roman" panose="02020603050405020304" pitchFamily="18" charset="0"/>
              </a:rPr>
              <a:t>sclerosans</a:t>
            </a:r>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 of the occiput </a:t>
            </a:r>
            <a:r>
              <a:rPr lang="en-US" sz="2800" b="1"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a:t>
            </a:r>
            <a:endParaRPr lang="ru-RU" sz="1600" b="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Прямоугольник 10"/>
          <p:cNvSpPr/>
          <p:nvPr/>
        </p:nvSpPr>
        <p:spPr>
          <a:xfrm rot="10800000" flipV="1">
            <a:off x="3595027" y="651208"/>
            <a:ext cx="2135213" cy="93306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Chancriform</a:t>
            </a:r>
            <a:r>
              <a:rPr lang="en-US" sz="2800" b="1"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pyoderma</a:t>
            </a:r>
          </a:p>
        </p:txBody>
      </p:sp>
      <p:sp>
        <p:nvSpPr>
          <p:cNvPr id="12" name="Прямоугольник 11"/>
          <p:cNvSpPr/>
          <p:nvPr/>
        </p:nvSpPr>
        <p:spPr>
          <a:xfrm>
            <a:off x="6197600" y="710930"/>
            <a:ext cx="2540000" cy="108235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rgbClr val="0000CC"/>
                </a:solidFill>
              </a:rPr>
              <a:t>Gangrene </a:t>
            </a:r>
            <a:r>
              <a:rPr lang="en-US" sz="2800" b="1" dirty="0">
                <a:solidFill>
                  <a:srgbClr val="0000CC"/>
                </a:solidFill>
              </a:rPr>
              <a:t>of the penis and scrotum</a:t>
            </a:r>
          </a:p>
        </p:txBody>
      </p:sp>
      <p:sp>
        <p:nvSpPr>
          <p:cNvPr id="23" name="Прямоугольник 22"/>
          <p:cNvSpPr/>
          <p:nvPr/>
        </p:nvSpPr>
        <p:spPr>
          <a:xfrm>
            <a:off x="9347201" y="2684126"/>
            <a:ext cx="2406184" cy="95108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G</a:t>
            </a:r>
            <a:r>
              <a:rPr lang="en-US" sz="2800" b="1"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angrenous </a:t>
            </a:r>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pyoderma</a:t>
            </a:r>
          </a:p>
          <a:p>
            <a:endParaRPr lang="ru-RU" sz="2800" b="1" dirty="0">
              <a:solidFill>
                <a:srgbClr val="002060"/>
              </a:solidFill>
            </a:endParaRPr>
          </a:p>
        </p:txBody>
      </p:sp>
    </p:spTree>
    <p:extLst>
      <p:ext uri="{BB962C8B-B14F-4D97-AF65-F5344CB8AC3E}">
        <p14:creationId xmlns:p14="http://schemas.microsoft.com/office/powerpoint/2010/main" val="40250165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122664" y="1103970"/>
            <a:ext cx="3735659" cy="533028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lvl="0" indent="-342900">
              <a:lnSpc>
                <a:spcPct val="115000"/>
              </a:lnSpc>
              <a:spcAft>
                <a:spcPts val="0"/>
              </a:spcAft>
              <a:buFont typeface="+mj-lt"/>
              <a:buAutoNum type="romanUcPeriod"/>
            </a:pPr>
            <a:r>
              <a:rPr lang="en-US"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Elimination </a:t>
            </a: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of predisposing </a:t>
            </a:r>
            <a:r>
              <a:rPr lang="en-US"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factors</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nSpc>
                <a:spcPct val="115000"/>
              </a:lnSpc>
              <a:spcAft>
                <a:spcPts val="0"/>
              </a:spcAft>
              <a:buFont typeface="+mj-lt"/>
              <a:buAutoNum type="arabicParenR"/>
            </a:pPr>
            <a:r>
              <a:rPr lang="en-US" sz="2400" b="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Local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circulatory disturbances;</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Endocrine disorders;</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Hypo and </a:t>
            </a:r>
            <a:r>
              <a:rPr lang="en-US" sz="24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avitaminosis</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Immunodeficiency states;</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Focal infection;</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Hyperhidrosis, poor skin  hygiene;</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Mechanical irritation. </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036742" y="2196790"/>
            <a:ext cx="4326673" cy="365759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15000"/>
              </a:lnSpc>
              <a:spcAft>
                <a:spcPts val="10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II. </a:t>
            </a:r>
            <a:r>
              <a:rPr lang="en-US"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Focus </a:t>
            </a: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control:</a:t>
            </a:r>
            <a:endParaRPr lang="ru-RU"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Antimicrobials (it is desirable to take into consideration microorganisms sensitivity);</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Specific </a:t>
            </a:r>
            <a:r>
              <a:rPr lang="en-US" sz="24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immunobiological</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medications (staphylococcal </a:t>
            </a:r>
            <a:r>
              <a:rPr lang="en-US" sz="24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anatoxin</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staphylococcal </a:t>
            </a:r>
            <a:r>
              <a:rPr lang="en-US" sz="24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antifagin</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Local therapy -disinfectants, antibacterial and anti-inflammatory medications. </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8430322" y="1828800"/>
            <a:ext cx="3612997" cy="402559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15000"/>
              </a:lnSpc>
              <a:spcAft>
                <a:spcPts val="10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III. Prevention of dissemination:</a:t>
            </a:r>
            <a:endParaRPr lang="ru-RU"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Treatment of skin with 2 per cent salicylic spirit;</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Prohibition of washing and massage;</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aren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Prohibition of opining and stripping of any elements of eruption on the skin by a patient. </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5" name="Прямоугольник 4"/>
          <p:cNvSpPr/>
          <p:nvPr/>
        </p:nvSpPr>
        <p:spPr>
          <a:xfrm>
            <a:off x="936702" y="613318"/>
            <a:ext cx="10259122" cy="4348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To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treat any kind of pyoderma it is necessary to follow three main principles: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ru-RU" sz="2400" b="1" dirty="0">
              <a:solidFill>
                <a:srgbClr val="002060"/>
              </a:solidFill>
            </a:endParaRPr>
          </a:p>
        </p:txBody>
      </p:sp>
      <p:sp>
        <p:nvSpPr>
          <p:cNvPr id="6" name="Прямоугольник 5"/>
          <p:cNvSpPr/>
          <p:nvPr/>
        </p:nvSpPr>
        <p:spPr>
          <a:xfrm>
            <a:off x="2765502" y="144966"/>
            <a:ext cx="5419493" cy="37914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smtClean="0">
                <a:solidFill>
                  <a:srgbClr val="C00000"/>
                </a:solidFill>
              </a:rPr>
              <a:t>Treatment of </a:t>
            </a:r>
            <a:r>
              <a:rPr lang="en-US" sz="3200" b="1" dirty="0">
                <a:solidFill>
                  <a:srgbClr val="C00000"/>
                </a:solidFill>
              </a:rPr>
              <a:t>pyoderma </a:t>
            </a:r>
            <a:endParaRPr lang="ru-RU" sz="3200" b="1" dirty="0">
              <a:solidFill>
                <a:srgbClr val="C00000"/>
              </a:solidFill>
            </a:endParaRPr>
          </a:p>
        </p:txBody>
      </p:sp>
    </p:spTree>
    <p:extLst>
      <p:ext uri="{BB962C8B-B14F-4D97-AF65-F5344CB8AC3E}">
        <p14:creationId xmlns:p14="http://schemas.microsoft.com/office/powerpoint/2010/main" val="22676635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Нога с растя грибами от пальца Грибковые убытоки ноги, ногтей и кожи Но"/>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771"/>
          <a:stretch/>
        </p:blipFill>
        <p:spPr bwMode="auto">
          <a:xfrm>
            <a:off x="7111178" y="3778200"/>
            <a:ext cx="4504267" cy="2794001"/>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a:stretch>
            <a:fillRect/>
          </a:stretch>
        </p:blipFill>
        <p:spPr>
          <a:xfrm>
            <a:off x="222250" y="169334"/>
            <a:ext cx="3807883" cy="3505199"/>
          </a:xfrm>
          <a:prstGeom prst="ellipse">
            <a:avLst/>
          </a:prstGeom>
          <a:ln w="63500" cap="rnd">
            <a:solidFill>
              <a:srgbClr val="CCFF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Прямоугольник 3"/>
          <p:cNvSpPr/>
          <p:nvPr/>
        </p:nvSpPr>
        <p:spPr>
          <a:xfrm>
            <a:off x="4707471" y="355604"/>
            <a:ext cx="7027333" cy="31326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0" dirty="0" smtClean="0">
                <a:solidFill>
                  <a:srgbClr val="FFFF00"/>
                </a:solidFill>
              </a:rPr>
              <a:t>Mycoses</a:t>
            </a:r>
            <a:endParaRPr lang="en-US" sz="14000" dirty="0">
              <a:solidFill>
                <a:srgbClr val="FFFF00"/>
              </a:solidFill>
            </a:endParaRPr>
          </a:p>
        </p:txBody>
      </p:sp>
      <p:pic>
        <p:nvPicPr>
          <p:cNvPr id="7" name="Picture 2" descr="Грибковая инфекция. Грибковые заболевания кожи на теле человека Чем опасны грибковые  заболевания кож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665" y="3945465"/>
            <a:ext cx="5858934" cy="2794002"/>
          </a:xfrm>
          <a:prstGeom prst="ellipse">
            <a:avLst/>
          </a:prstGeom>
          <a:ln w="63500" cap="rnd">
            <a:solidFill>
              <a:srgbClr val="CCFF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57049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12192000" cy="103911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8000" b="1" dirty="0" smtClean="0">
                <a:solidFill>
                  <a:srgbClr val="FFFF00"/>
                </a:solidFill>
              </a:rPr>
              <a:t>Classification</a:t>
            </a:r>
            <a:r>
              <a:rPr lang="ru-RU" sz="8000" b="1" dirty="0" smtClean="0">
                <a:solidFill>
                  <a:srgbClr val="FFFF00"/>
                </a:solidFill>
              </a:rPr>
              <a:t> </a:t>
            </a:r>
            <a:r>
              <a:rPr lang="en-US" sz="8000" b="1" dirty="0" smtClean="0">
                <a:solidFill>
                  <a:srgbClr val="FFFF00"/>
                </a:solidFill>
              </a:rPr>
              <a:t>of Mycoses</a:t>
            </a:r>
            <a:endParaRPr lang="en-US" sz="8000" b="1" dirty="0">
              <a:solidFill>
                <a:srgbClr val="FFFF00"/>
              </a:solidFill>
            </a:endParaRPr>
          </a:p>
        </p:txBody>
      </p:sp>
      <p:sp>
        <p:nvSpPr>
          <p:cNvPr id="3" name="Прямоугольник 2"/>
          <p:cNvSpPr/>
          <p:nvPr/>
        </p:nvSpPr>
        <p:spPr>
          <a:xfrm>
            <a:off x="0" y="1680648"/>
            <a:ext cx="5519854" cy="5971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smtClean="0">
                <a:solidFill>
                  <a:srgbClr val="00FF00"/>
                </a:solidFill>
              </a:rPr>
              <a:t>Keratomycoses</a:t>
            </a:r>
            <a:endParaRPr lang="en-US" sz="6600" b="1" dirty="0">
              <a:solidFill>
                <a:srgbClr val="00FF00"/>
              </a:solidFill>
            </a:endParaRPr>
          </a:p>
        </p:txBody>
      </p:sp>
      <p:sp>
        <p:nvSpPr>
          <p:cNvPr id="4" name="Прямоугольник 3"/>
          <p:cNvSpPr/>
          <p:nvPr/>
        </p:nvSpPr>
        <p:spPr>
          <a:xfrm>
            <a:off x="0" y="3451806"/>
            <a:ext cx="6233036" cy="69025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Dermatomycoses</a:t>
            </a:r>
            <a:endParaRPr lang="en-US" sz="6600" b="1" dirty="0">
              <a:solidFill>
                <a:srgbClr val="00FF00"/>
              </a:solidFill>
            </a:endParaRPr>
          </a:p>
        </p:txBody>
      </p:sp>
      <p:sp>
        <p:nvSpPr>
          <p:cNvPr id="5" name="Прямоугольник 4"/>
          <p:cNvSpPr/>
          <p:nvPr/>
        </p:nvSpPr>
        <p:spPr>
          <a:xfrm>
            <a:off x="0" y="4390112"/>
            <a:ext cx="4179976"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Candidiasis</a:t>
            </a:r>
            <a:endParaRPr lang="en-US" sz="6600" b="1" dirty="0">
              <a:solidFill>
                <a:srgbClr val="00FF00"/>
              </a:solidFill>
            </a:endParaRPr>
          </a:p>
        </p:txBody>
      </p:sp>
      <p:sp>
        <p:nvSpPr>
          <p:cNvPr id="6" name="Прямоугольник 5"/>
          <p:cNvSpPr/>
          <p:nvPr/>
        </p:nvSpPr>
        <p:spPr>
          <a:xfrm>
            <a:off x="0" y="5163014"/>
            <a:ext cx="5244541" cy="98601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smtClean="0">
                <a:solidFill>
                  <a:srgbClr val="00FF00"/>
                </a:solidFill>
              </a:rPr>
              <a:t>Deep </a:t>
            </a:r>
            <a:r>
              <a:rPr lang="en-US" sz="6600" b="1" dirty="0">
                <a:solidFill>
                  <a:srgbClr val="00FF00"/>
                </a:solidFill>
              </a:rPr>
              <a:t>mycoses</a:t>
            </a:r>
          </a:p>
        </p:txBody>
      </p:sp>
      <p:sp>
        <p:nvSpPr>
          <p:cNvPr id="7" name="Прямоугольник 6"/>
          <p:cNvSpPr/>
          <p:nvPr/>
        </p:nvSpPr>
        <p:spPr>
          <a:xfrm>
            <a:off x="0" y="2623043"/>
            <a:ext cx="5809786" cy="52251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a:solidFill>
                  <a:srgbClr val="00FF00"/>
                </a:solidFill>
              </a:rPr>
              <a:t>P</a:t>
            </a:r>
            <a:r>
              <a:rPr lang="en-US" sz="6600" b="1" dirty="0" err="1" smtClean="0">
                <a:solidFill>
                  <a:srgbClr val="00FF00"/>
                </a:solidFill>
              </a:rPr>
              <a:t>seudomycoses</a:t>
            </a:r>
            <a:endParaRPr lang="en-US" sz="6600" b="1" dirty="0">
              <a:solidFill>
                <a:srgbClr val="00FF00"/>
              </a:solidFill>
            </a:endParaRPr>
          </a:p>
        </p:txBody>
      </p:sp>
      <p:pic>
        <p:nvPicPr>
          <p:cNvPr id="9" name="Рисунок 8"/>
          <p:cNvPicPr>
            <a:picLocks noChangeAspect="1"/>
          </p:cNvPicPr>
          <p:nvPr/>
        </p:nvPicPr>
        <p:blipFill>
          <a:blip r:embed="rId2"/>
          <a:stretch>
            <a:fillRect/>
          </a:stretch>
        </p:blipFill>
        <p:spPr>
          <a:xfrm>
            <a:off x="6222381" y="1460810"/>
            <a:ext cx="5779292" cy="4953765"/>
          </a:xfrm>
          <a:prstGeom prst="rect">
            <a:avLst/>
          </a:prstGeom>
          <a:ln w="76200">
            <a:solidFill>
              <a:srgbClr val="00FF00"/>
            </a:solidFill>
          </a:ln>
        </p:spPr>
      </p:pic>
      <p:sp>
        <p:nvSpPr>
          <p:cNvPr id="13" name="Прямоугольник 12"/>
          <p:cNvSpPr/>
          <p:nvPr/>
        </p:nvSpPr>
        <p:spPr>
          <a:xfrm>
            <a:off x="1" y="0"/>
            <a:ext cx="12192000" cy="6858000"/>
          </a:xfrm>
          <a:prstGeom prst="rect">
            <a:avLst/>
          </a:prstGeom>
          <a:noFill/>
          <a:ln w="762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791532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385" y="659515"/>
            <a:ext cx="11541512" cy="93306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6000" b="1" dirty="0" err="1" smtClean="0">
                <a:solidFill>
                  <a:srgbClr val="FFFF00"/>
                </a:solidFill>
              </a:rPr>
              <a:t>Keratomycoses</a:t>
            </a:r>
            <a:r>
              <a:rPr lang="ru-RU" sz="3600" b="1" dirty="0" smtClean="0">
                <a:solidFill>
                  <a:srgbClr val="FFFF00"/>
                </a:solidFill>
              </a:rPr>
              <a:t> </a:t>
            </a:r>
            <a:r>
              <a:rPr lang="en-US" sz="3600" b="1" dirty="0">
                <a:solidFill>
                  <a:srgbClr val="FFFF00"/>
                </a:solidFill>
              </a:rPr>
              <a:t>affect only the stratum </a:t>
            </a:r>
            <a:r>
              <a:rPr lang="en-US" sz="3600" b="1" dirty="0" err="1">
                <a:solidFill>
                  <a:srgbClr val="FFFF00"/>
                </a:solidFill>
              </a:rPr>
              <a:t>corneum</a:t>
            </a:r>
            <a:r>
              <a:rPr lang="en-US" sz="3600" b="1" dirty="0">
                <a:solidFill>
                  <a:srgbClr val="FFFF00"/>
                </a:solidFill>
              </a:rPr>
              <a:t> of the epidermis, </a:t>
            </a:r>
            <a:r>
              <a:rPr lang="en-US" sz="3600" b="1" dirty="0" smtClean="0">
                <a:solidFill>
                  <a:srgbClr val="FFFF00"/>
                </a:solidFill>
              </a:rPr>
              <a:t>have </a:t>
            </a:r>
            <a:r>
              <a:rPr lang="en-US" sz="3600" b="1" dirty="0">
                <a:solidFill>
                  <a:srgbClr val="FFFF00"/>
                </a:solidFill>
              </a:rPr>
              <a:t>the low contagious and </a:t>
            </a:r>
            <a:r>
              <a:rPr lang="en-US" sz="3600" b="1" dirty="0" smtClean="0">
                <a:solidFill>
                  <a:srgbClr val="FFFF00"/>
                </a:solidFill>
              </a:rPr>
              <a:t>do </a:t>
            </a:r>
            <a:r>
              <a:rPr lang="en-US" sz="3600" b="1" dirty="0">
                <a:solidFill>
                  <a:srgbClr val="FFFF00"/>
                </a:solidFill>
              </a:rPr>
              <a:t>not cause severe </a:t>
            </a:r>
            <a:r>
              <a:rPr lang="en-US" sz="3600" b="1" dirty="0" smtClean="0">
                <a:solidFill>
                  <a:srgbClr val="FFFF00"/>
                </a:solidFill>
              </a:rPr>
              <a:t>inflammation.</a:t>
            </a:r>
            <a:endParaRPr lang="en-US" sz="3600" b="1" dirty="0">
              <a:solidFill>
                <a:srgbClr val="FFFF00"/>
              </a:solidFill>
            </a:endParaRPr>
          </a:p>
        </p:txBody>
      </p:sp>
      <p:sp>
        <p:nvSpPr>
          <p:cNvPr id="3" name="Прямоугольник 2"/>
          <p:cNvSpPr/>
          <p:nvPr/>
        </p:nvSpPr>
        <p:spPr>
          <a:xfrm>
            <a:off x="390292" y="2542478"/>
            <a:ext cx="3927257" cy="6974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C00000"/>
                </a:solidFill>
              </a:rPr>
              <a:t>Pityriasis</a:t>
            </a:r>
            <a:r>
              <a:rPr lang="en-US" sz="3600" b="1" dirty="0" smtClean="0">
                <a:solidFill>
                  <a:srgbClr val="C00000"/>
                </a:solidFill>
              </a:rPr>
              <a:t> </a:t>
            </a:r>
            <a:r>
              <a:rPr lang="en-US" sz="3600" b="1" dirty="0">
                <a:solidFill>
                  <a:srgbClr val="C00000"/>
                </a:solidFill>
              </a:rPr>
              <a:t>versicolor</a:t>
            </a:r>
          </a:p>
        </p:txBody>
      </p:sp>
      <p:sp>
        <p:nvSpPr>
          <p:cNvPr id="4" name="Прямоугольник 3"/>
          <p:cNvSpPr/>
          <p:nvPr/>
        </p:nvSpPr>
        <p:spPr>
          <a:xfrm>
            <a:off x="6255834" y="3081836"/>
            <a:ext cx="5936166" cy="121297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C00000"/>
                </a:solidFill>
              </a:rPr>
              <a:t>Nodular </a:t>
            </a:r>
            <a:r>
              <a:rPr lang="en-US" sz="3600" b="1" dirty="0" err="1">
                <a:solidFill>
                  <a:srgbClr val="C00000"/>
                </a:solidFill>
              </a:rPr>
              <a:t>trichophytosis</a:t>
            </a:r>
            <a:r>
              <a:rPr lang="en-US" sz="3600" b="1" dirty="0">
                <a:solidFill>
                  <a:srgbClr val="C00000"/>
                </a:solidFill>
              </a:rPr>
              <a:t> (</a:t>
            </a:r>
            <a:r>
              <a:rPr lang="en-US" sz="3600" b="1" dirty="0" err="1">
                <a:solidFill>
                  <a:srgbClr val="C00000"/>
                </a:solidFill>
              </a:rPr>
              <a:t>piedra</a:t>
            </a:r>
            <a:r>
              <a:rPr lang="en-US" sz="3600" b="1" dirty="0">
                <a:solidFill>
                  <a:srgbClr val="C00000"/>
                </a:solidFill>
              </a:rPr>
              <a:t>) </a:t>
            </a:r>
            <a:r>
              <a:rPr lang="en-US" sz="3600" b="1" dirty="0">
                <a:solidFill>
                  <a:srgbClr val="0000CC"/>
                </a:solidFill>
              </a:rPr>
              <a:t>is a disease that occurs mainly in the countries of Central and South America.</a:t>
            </a:r>
          </a:p>
        </p:txBody>
      </p:sp>
      <p:sp>
        <p:nvSpPr>
          <p:cNvPr id="5" name="Прямоугольник 4"/>
          <p:cNvSpPr/>
          <p:nvPr/>
        </p:nvSpPr>
        <p:spPr>
          <a:xfrm>
            <a:off x="457200" y="2118732"/>
            <a:ext cx="11363093" cy="8920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345688" y="2141035"/>
            <a:ext cx="379141" cy="579863"/>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a:stretch>
            <a:fillRect/>
          </a:stretch>
        </p:blipFill>
        <p:spPr>
          <a:xfrm>
            <a:off x="11531235" y="2104357"/>
            <a:ext cx="414564" cy="597460"/>
          </a:xfrm>
          <a:prstGeom prst="rect">
            <a:avLst/>
          </a:prstGeom>
        </p:spPr>
      </p:pic>
    </p:spTree>
    <p:extLst>
      <p:ext uri="{BB962C8B-B14F-4D97-AF65-F5344CB8AC3E}">
        <p14:creationId xmlns:p14="http://schemas.microsoft.com/office/powerpoint/2010/main" val="41931606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4898" y="214416"/>
            <a:ext cx="11163057" cy="37322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Pityriasis</a:t>
            </a:r>
            <a:r>
              <a:rPr lang="en-US" sz="3600" b="1" dirty="0" smtClean="0">
                <a:solidFill>
                  <a:srgbClr val="00FF00"/>
                </a:solidFill>
              </a:rPr>
              <a:t> </a:t>
            </a:r>
            <a:r>
              <a:rPr lang="en-US" sz="3600" b="1" dirty="0">
                <a:solidFill>
                  <a:srgbClr val="00FF00"/>
                </a:solidFill>
              </a:rPr>
              <a:t>versicolor (</a:t>
            </a:r>
            <a:r>
              <a:rPr lang="en-US" sz="3600" b="1" dirty="0" err="1">
                <a:solidFill>
                  <a:srgbClr val="00FF00"/>
                </a:solidFill>
              </a:rPr>
              <a:t>keratomycosis</a:t>
            </a:r>
            <a:r>
              <a:rPr lang="en-US" sz="3600" b="1" dirty="0">
                <a:solidFill>
                  <a:srgbClr val="00FF00"/>
                </a:solidFill>
              </a:rPr>
              <a:t>)</a:t>
            </a:r>
          </a:p>
        </p:txBody>
      </p:sp>
      <p:sp>
        <p:nvSpPr>
          <p:cNvPr id="3" name="Прямоугольник 2"/>
          <p:cNvSpPr/>
          <p:nvPr/>
        </p:nvSpPr>
        <p:spPr>
          <a:xfrm>
            <a:off x="100361" y="1159725"/>
            <a:ext cx="11578151" cy="14608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00CC"/>
                </a:solidFill>
              </a:rPr>
              <a:t>The causative agent </a:t>
            </a:r>
            <a:r>
              <a:rPr lang="en-US" sz="3200" b="1" dirty="0">
                <a:solidFill>
                  <a:schemeClr val="bg1"/>
                </a:solidFill>
              </a:rPr>
              <a:t>of the disease is a yeast-like fungus which capable are existing in three forms transforming into each other: </a:t>
            </a:r>
            <a:r>
              <a:rPr lang="en-US" sz="3200" b="1" dirty="0" err="1">
                <a:solidFill>
                  <a:srgbClr val="0000CC"/>
                </a:solidFill>
              </a:rPr>
              <a:t>Pityrosporum</a:t>
            </a:r>
            <a:r>
              <a:rPr lang="en-US" sz="3200" b="1" dirty="0">
                <a:solidFill>
                  <a:srgbClr val="0000CC"/>
                </a:solidFill>
              </a:rPr>
              <a:t> </a:t>
            </a:r>
            <a:r>
              <a:rPr lang="en-US" sz="3200" b="1" dirty="0" err="1">
                <a:solidFill>
                  <a:srgbClr val="0000CC"/>
                </a:solidFill>
              </a:rPr>
              <a:t>ovale</a:t>
            </a:r>
            <a:r>
              <a:rPr lang="en-US" sz="3200" b="1" dirty="0">
                <a:solidFill>
                  <a:srgbClr val="0000CC"/>
                </a:solidFill>
              </a:rPr>
              <a:t>; </a:t>
            </a:r>
            <a:r>
              <a:rPr lang="en-US" sz="3200" b="1" dirty="0" err="1">
                <a:solidFill>
                  <a:srgbClr val="0000CC"/>
                </a:solidFill>
              </a:rPr>
              <a:t>Pityrosporum</a:t>
            </a:r>
            <a:r>
              <a:rPr lang="en-US" sz="3200" b="1" dirty="0">
                <a:solidFill>
                  <a:srgbClr val="0000CC"/>
                </a:solidFill>
              </a:rPr>
              <a:t> </a:t>
            </a:r>
            <a:r>
              <a:rPr lang="en-US" sz="3200" b="1" dirty="0" err="1">
                <a:solidFill>
                  <a:srgbClr val="0000CC"/>
                </a:solidFill>
              </a:rPr>
              <a:t>obriculare</a:t>
            </a:r>
            <a:r>
              <a:rPr lang="en-US" sz="3200" b="1" dirty="0">
                <a:solidFill>
                  <a:srgbClr val="0000CC"/>
                </a:solidFill>
              </a:rPr>
              <a:t>; </a:t>
            </a:r>
            <a:r>
              <a:rPr lang="en-US" sz="3200" b="1" dirty="0" err="1">
                <a:solidFill>
                  <a:srgbClr val="0000CC"/>
                </a:solidFill>
              </a:rPr>
              <a:t>Malassezia</a:t>
            </a:r>
            <a:r>
              <a:rPr lang="en-US" sz="3200" b="1" dirty="0">
                <a:solidFill>
                  <a:srgbClr val="0000CC"/>
                </a:solidFill>
              </a:rPr>
              <a:t> furfur. </a:t>
            </a:r>
            <a:r>
              <a:rPr lang="en-US" sz="3200" b="1" dirty="0">
                <a:solidFill>
                  <a:schemeClr val="bg1"/>
                </a:solidFill>
              </a:rPr>
              <a:t>Fungus located in the stratum </a:t>
            </a:r>
            <a:r>
              <a:rPr lang="en-US" sz="3200" b="1" dirty="0" err="1">
                <a:solidFill>
                  <a:schemeClr val="bg1"/>
                </a:solidFill>
              </a:rPr>
              <a:t>corneum</a:t>
            </a:r>
            <a:r>
              <a:rPr lang="en-US" sz="3200" b="1" dirty="0">
                <a:solidFill>
                  <a:schemeClr val="bg1"/>
                </a:solidFill>
              </a:rPr>
              <a:t> of the epidermis and follicular orifices.</a:t>
            </a:r>
          </a:p>
        </p:txBody>
      </p:sp>
      <p:sp>
        <p:nvSpPr>
          <p:cNvPr id="5" name="Прямоугольник 4"/>
          <p:cNvSpPr/>
          <p:nvPr/>
        </p:nvSpPr>
        <p:spPr>
          <a:xfrm>
            <a:off x="6055113" y="2732049"/>
            <a:ext cx="5992304" cy="381371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en-US" sz="2400" b="1" dirty="0"/>
          </a:p>
          <a:p>
            <a:r>
              <a:rPr lang="en-US" sz="3200" b="1" dirty="0">
                <a:solidFill>
                  <a:srgbClr val="00FF00"/>
                </a:solidFill>
              </a:rPr>
              <a:t>Clinical picture:</a:t>
            </a:r>
          </a:p>
          <a:p>
            <a:r>
              <a:rPr lang="en-US" sz="3200" b="1" dirty="0">
                <a:solidFill>
                  <a:schemeClr val="bg1"/>
                </a:solidFill>
              </a:rPr>
              <a:t>Eruption element is a yellowish-brownish-pink non-inflammatory spot starting from the hair follicle orifices and gradually increasing in size. Sometimes the spots take on the color of "coffee with milk, accompanied by a floury peeling.</a:t>
            </a:r>
          </a:p>
        </p:txBody>
      </p:sp>
      <p:pic>
        <p:nvPicPr>
          <p:cNvPr id="6" name="Рисунок 5"/>
          <p:cNvPicPr>
            <a:picLocks noChangeAspect="1"/>
          </p:cNvPicPr>
          <p:nvPr/>
        </p:nvPicPr>
        <p:blipFill rotWithShape="1">
          <a:blip r:embed="rId2"/>
          <a:srcRect l="63129" t="13176" r="5661" b="46939"/>
          <a:stretch/>
        </p:blipFill>
        <p:spPr>
          <a:xfrm>
            <a:off x="0" y="3206090"/>
            <a:ext cx="5561045" cy="3651910"/>
          </a:xfrm>
          <a:prstGeom prst="rect">
            <a:avLst/>
          </a:prstGeom>
          <a:solidFill>
            <a:srgbClr val="FFFF00"/>
          </a:solidFill>
          <a:ln w="76200">
            <a:noFill/>
          </a:ln>
        </p:spPr>
      </p:pic>
    </p:spTree>
    <p:extLst>
      <p:ext uri="{BB962C8B-B14F-4D97-AF65-F5344CB8AC3E}">
        <p14:creationId xmlns:p14="http://schemas.microsoft.com/office/powerpoint/2010/main" val="15716116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059" y="355927"/>
            <a:ext cx="11816881" cy="61582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00FF00"/>
                </a:solidFill>
              </a:rPr>
              <a:t>Nodular </a:t>
            </a:r>
            <a:r>
              <a:rPr lang="en-US" sz="3200" b="1" dirty="0" err="1">
                <a:solidFill>
                  <a:srgbClr val="00FF00"/>
                </a:solidFill>
              </a:rPr>
              <a:t>trichophytosis</a:t>
            </a:r>
            <a:r>
              <a:rPr lang="en-US" sz="3200" b="1" dirty="0">
                <a:solidFill>
                  <a:srgbClr val="00FF00"/>
                </a:solidFill>
              </a:rPr>
              <a:t> (</a:t>
            </a:r>
            <a:r>
              <a:rPr lang="en-US" sz="3200" b="1" dirty="0" err="1">
                <a:solidFill>
                  <a:srgbClr val="00FF00"/>
                </a:solidFill>
              </a:rPr>
              <a:t>piedra</a:t>
            </a:r>
            <a:r>
              <a:rPr lang="en-US" sz="3200" b="1" dirty="0">
                <a:solidFill>
                  <a:srgbClr val="00FF00"/>
                </a:solidFill>
              </a:rPr>
              <a:t>) </a:t>
            </a:r>
            <a:r>
              <a:rPr lang="en-US" sz="3200" b="1" dirty="0" smtClean="0">
                <a:solidFill>
                  <a:srgbClr val="FFFF00"/>
                </a:solidFill>
              </a:rPr>
              <a:t>is </a:t>
            </a:r>
            <a:r>
              <a:rPr lang="en-US" sz="3200" b="1" dirty="0">
                <a:solidFill>
                  <a:srgbClr val="FFFF00"/>
                </a:solidFill>
              </a:rPr>
              <a:t>a disease of the hair cuticle with the formation of white (</a:t>
            </a:r>
            <a:r>
              <a:rPr lang="en-US" sz="3200" b="1" dirty="0" err="1">
                <a:solidFill>
                  <a:srgbClr val="FFFF00"/>
                </a:solidFill>
              </a:rPr>
              <a:t>piedra</a:t>
            </a:r>
            <a:r>
              <a:rPr lang="en-US" sz="3200" b="1" dirty="0">
                <a:solidFill>
                  <a:srgbClr val="FFFF00"/>
                </a:solidFill>
              </a:rPr>
              <a:t> alba) or black (</a:t>
            </a:r>
            <a:r>
              <a:rPr lang="en-US" sz="3200" b="1" dirty="0" err="1">
                <a:solidFill>
                  <a:srgbClr val="FFFF00"/>
                </a:solidFill>
              </a:rPr>
              <a:t>piedra</a:t>
            </a:r>
            <a:r>
              <a:rPr lang="en-US" sz="3200" b="1" dirty="0">
                <a:solidFill>
                  <a:srgbClr val="FFFF00"/>
                </a:solidFill>
              </a:rPr>
              <a:t> </a:t>
            </a:r>
            <a:r>
              <a:rPr lang="en-US" sz="3200" b="1" dirty="0" err="1">
                <a:solidFill>
                  <a:srgbClr val="FFFF00"/>
                </a:solidFill>
              </a:rPr>
              <a:t>nigra</a:t>
            </a:r>
            <a:r>
              <a:rPr lang="en-US" sz="3200" b="1" dirty="0">
                <a:solidFill>
                  <a:srgbClr val="FFFF00"/>
                </a:solidFill>
              </a:rPr>
              <a:t>) nodules on it (</a:t>
            </a:r>
            <a:r>
              <a:rPr lang="en-US" sz="3200" b="1" dirty="0" err="1">
                <a:solidFill>
                  <a:srgbClr val="FFFF00"/>
                </a:solidFill>
              </a:rPr>
              <a:t>piedra</a:t>
            </a:r>
            <a:r>
              <a:rPr lang="en-US" sz="3200" b="1" dirty="0">
                <a:solidFill>
                  <a:srgbClr val="FFFF00"/>
                </a:solidFill>
              </a:rPr>
              <a:t> from the Spanish – “ stone</a:t>
            </a:r>
            <a:r>
              <a:rPr lang="en-US" sz="3200" b="1" dirty="0" smtClean="0">
                <a:solidFill>
                  <a:srgbClr val="FFFF00"/>
                </a:solidFill>
              </a:rPr>
              <a:t>”). </a:t>
            </a:r>
            <a:endParaRPr lang="en-US" sz="3200" b="1" dirty="0">
              <a:solidFill>
                <a:srgbClr val="FFFF00"/>
              </a:solidFill>
            </a:endParaRPr>
          </a:p>
        </p:txBody>
      </p:sp>
      <p:sp>
        <p:nvSpPr>
          <p:cNvPr id="3" name="Скругленный прямоугольник 2"/>
          <p:cNvSpPr/>
          <p:nvPr/>
        </p:nvSpPr>
        <p:spPr>
          <a:xfrm>
            <a:off x="332509" y="1533416"/>
            <a:ext cx="4675909" cy="523984"/>
          </a:xfrm>
          <a:prstGeom prst="roundRect">
            <a:avLst>
              <a:gd name="adj" fmla="val 0"/>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Piedra</a:t>
            </a:r>
            <a:r>
              <a:rPr lang="en-US" sz="3600" b="1" dirty="0" smtClean="0">
                <a:solidFill>
                  <a:srgbClr val="00FF00"/>
                </a:solidFill>
              </a:rPr>
              <a:t> </a:t>
            </a:r>
            <a:r>
              <a:rPr lang="en-US" sz="3600" b="1" dirty="0">
                <a:solidFill>
                  <a:srgbClr val="00FF00"/>
                </a:solidFill>
              </a:rPr>
              <a:t>alba (</a:t>
            </a:r>
            <a:r>
              <a:rPr lang="en-US" sz="3600" b="1" dirty="0" err="1">
                <a:solidFill>
                  <a:srgbClr val="00FF00"/>
                </a:solidFill>
              </a:rPr>
              <a:t>european</a:t>
            </a:r>
            <a:r>
              <a:rPr lang="en-US" sz="3600" b="1" dirty="0">
                <a:solidFill>
                  <a:srgbClr val="00FF00"/>
                </a:solidFill>
              </a:rPr>
              <a:t>)</a:t>
            </a:r>
          </a:p>
        </p:txBody>
      </p:sp>
      <p:sp>
        <p:nvSpPr>
          <p:cNvPr id="4" name="Прямоугольник 3"/>
          <p:cNvSpPr/>
          <p:nvPr/>
        </p:nvSpPr>
        <p:spPr>
          <a:xfrm>
            <a:off x="6837218" y="1536137"/>
            <a:ext cx="5183119" cy="52251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00FF00"/>
                </a:solidFill>
              </a:rPr>
              <a:t>Piedra</a:t>
            </a:r>
            <a:r>
              <a:rPr lang="en-US" sz="3600" b="1" dirty="0" smtClean="0">
                <a:solidFill>
                  <a:srgbClr val="00FF00"/>
                </a:solidFill>
              </a:rPr>
              <a:t> </a:t>
            </a:r>
            <a:r>
              <a:rPr lang="en-US" sz="3600" b="1" dirty="0" err="1">
                <a:solidFill>
                  <a:srgbClr val="00FF00"/>
                </a:solidFill>
              </a:rPr>
              <a:t>nigra</a:t>
            </a:r>
            <a:r>
              <a:rPr lang="en-US" sz="3600" b="1" dirty="0">
                <a:solidFill>
                  <a:srgbClr val="00FF00"/>
                </a:solidFill>
              </a:rPr>
              <a:t> (true)</a:t>
            </a:r>
          </a:p>
        </p:txBody>
      </p:sp>
      <p:sp>
        <p:nvSpPr>
          <p:cNvPr id="8" name="Прямоугольник 7"/>
          <p:cNvSpPr/>
          <p:nvPr/>
        </p:nvSpPr>
        <p:spPr>
          <a:xfrm>
            <a:off x="3907023" y="2173127"/>
            <a:ext cx="4560808" cy="50772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000" b="1" dirty="0" smtClean="0">
                <a:solidFill>
                  <a:srgbClr val="0000CC"/>
                </a:solidFill>
              </a:rPr>
              <a:t>The causative </a:t>
            </a:r>
            <a:r>
              <a:rPr lang="en-US" sz="4000" b="1" dirty="0">
                <a:solidFill>
                  <a:srgbClr val="0000CC"/>
                </a:solidFill>
              </a:rPr>
              <a:t>agent </a:t>
            </a:r>
          </a:p>
        </p:txBody>
      </p:sp>
      <p:sp>
        <p:nvSpPr>
          <p:cNvPr id="9" name="Прямоугольник 8"/>
          <p:cNvSpPr/>
          <p:nvPr/>
        </p:nvSpPr>
        <p:spPr>
          <a:xfrm>
            <a:off x="234176" y="2958715"/>
            <a:ext cx="4739268" cy="999968"/>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r>
              <a:rPr lang="ru-RU" dirty="0"/>
              <a:t> </a:t>
            </a:r>
            <a:r>
              <a:rPr lang="en-US" sz="2400" b="1" dirty="0" err="1">
                <a:solidFill>
                  <a:srgbClr val="0000CC"/>
                </a:solidFill>
              </a:rPr>
              <a:t>Trichosporon</a:t>
            </a:r>
            <a:r>
              <a:rPr lang="en-US" sz="2400" b="1" dirty="0">
                <a:solidFill>
                  <a:srgbClr val="0000CC"/>
                </a:solidFill>
              </a:rPr>
              <a:t> </a:t>
            </a:r>
            <a:r>
              <a:rPr lang="en-US" sz="2400" b="1" smtClean="0">
                <a:solidFill>
                  <a:srgbClr val="0000CC"/>
                </a:solidFill>
              </a:rPr>
              <a:t>Beigelii</a:t>
            </a:r>
            <a:r>
              <a:rPr lang="ru-RU" sz="2400" b="1" dirty="0" smtClean="0">
                <a:solidFill>
                  <a:srgbClr val="0000CC"/>
                </a:solidFill>
              </a:rPr>
              <a:t> </a:t>
            </a:r>
            <a:r>
              <a:rPr lang="en-US" sz="2400" b="1" dirty="0" smtClean="0">
                <a:solidFill>
                  <a:srgbClr val="0000CC"/>
                </a:solidFill>
              </a:rPr>
              <a:t>(family </a:t>
            </a:r>
            <a:r>
              <a:rPr lang="en-US" sz="2400" b="1" dirty="0">
                <a:solidFill>
                  <a:srgbClr val="0000CC"/>
                </a:solidFill>
              </a:rPr>
              <a:t>of yeast-like fungi)</a:t>
            </a:r>
          </a:p>
        </p:txBody>
      </p:sp>
      <p:sp>
        <p:nvSpPr>
          <p:cNvPr id="10" name="Прямоугольник 9"/>
          <p:cNvSpPr/>
          <p:nvPr/>
        </p:nvSpPr>
        <p:spPr>
          <a:xfrm>
            <a:off x="7092180" y="2920254"/>
            <a:ext cx="4895385" cy="1060732"/>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err="1">
                <a:solidFill>
                  <a:srgbClr val="0000CC"/>
                </a:solidFill>
              </a:rPr>
              <a:t>Trichosporon</a:t>
            </a:r>
            <a:r>
              <a:rPr lang="en-US" sz="2400" b="1" dirty="0">
                <a:solidFill>
                  <a:srgbClr val="0000CC"/>
                </a:solidFill>
              </a:rPr>
              <a:t> </a:t>
            </a:r>
            <a:r>
              <a:rPr lang="en-US" sz="2400" b="1" dirty="0" err="1">
                <a:solidFill>
                  <a:srgbClr val="0000CC"/>
                </a:solidFill>
              </a:rPr>
              <a:t>hortai</a:t>
            </a:r>
            <a:r>
              <a:rPr lang="ru-RU" sz="2400" b="1" dirty="0">
                <a:solidFill>
                  <a:srgbClr val="0000CC"/>
                </a:solidFill>
              </a:rPr>
              <a:t> </a:t>
            </a:r>
            <a:r>
              <a:rPr lang="ru-RU" sz="2400" b="1" dirty="0" smtClean="0">
                <a:solidFill>
                  <a:srgbClr val="0000CC"/>
                </a:solidFill>
              </a:rPr>
              <a:t>(</a:t>
            </a:r>
            <a:r>
              <a:rPr lang="en-US" sz="2400" b="1" dirty="0">
                <a:solidFill>
                  <a:srgbClr val="0000CC"/>
                </a:solidFill>
              </a:rPr>
              <a:t>family of mycelial fungi)</a:t>
            </a:r>
            <a:endParaRPr lang="ru-RU" sz="2400" b="1" dirty="0">
              <a:solidFill>
                <a:srgbClr val="0000CC"/>
              </a:solidFill>
            </a:endParaRPr>
          </a:p>
        </p:txBody>
      </p:sp>
      <p:pic>
        <p:nvPicPr>
          <p:cNvPr id="11" name="Рисунок 10"/>
          <p:cNvPicPr>
            <a:picLocks noChangeAspect="1"/>
          </p:cNvPicPr>
          <p:nvPr/>
        </p:nvPicPr>
        <p:blipFill>
          <a:blip r:embed="rId2"/>
          <a:stretch>
            <a:fillRect/>
          </a:stretch>
        </p:blipFill>
        <p:spPr>
          <a:xfrm>
            <a:off x="298581" y="3960048"/>
            <a:ext cx="4609321" cy="2612570"/>
          </a:xfrm>
          <a:prstGeom prst="rect">
            <a:avLst/>
          </a:prstGeom>
          <a:ln w="76200">
            <a:solidFill>
              <a:srgbClr val="CCFF33"/>
            </a:solidFill>
          </a:ln>
        </p:spPr>
      </p:pic>
      <p:pic>
        <p:nvPicPr>
          <p:cNvPr id="12" name="Рисунок 11"/>
          <p:cNvPicPr>
            <a:picLocks noChangeAspect="1"/>
          </p:cNvPicPr>
          <p:nvPr/>
        </p:nvPicPr>
        <p:blipFill>
          <a:blip r:embed="rId3"/>
          <a:stretch>
            <a:fillRect/>
          </a:stretch>
        </p:blipFill>
        <p:spPr>
          <a:xfrm>
            <a:off x="7157721" y="3982353"/>
            <a:ext cx="4807538" cy="2612570"/>
          </a:xfrm>
          <a:prstGeom prst="rect">
            <a:avLst/>
          </a:prstGeom>
          <a:ln w="76200">
            <a:solidFill>
              <a:srgbClr val="CCFF33"/>
            </a:solidFill>
          </a:ln>
        </p:spPr>
      </p:pic>
      <p:sp>
        <p:nvSpPr>
          <p:cNvPr id="13" name="Стрелка вниз 12"/>
          <p:cNvSpPr/>
          <p:nvPr/>
        </p:nvSpPr>
        <p:spPr>
          <a:xfrm>
            <a:off x="1784196" y="2018374"/>
            <a:ext cx="484632" cy="855745"/>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9162586" y="2014657"/>
            <a:ext cx="484632" cy="855745"/>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080464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84015"/>
            <a:ext cx="12099073" cy="154478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5400" b="1" dirty="0" smtClean="0">
                <a:solidFill>
                  <a:srgbClr val="FFFF00"/>
                </a:solidFill>
              </a:rPr>
              <a:t>Pseudo mycoses </a:t>
            </a:r>
            <a:r>
              <a:rPr lang="en-US" sz="5400" b="1" dirty="0">
                <a:solidFill>
                  <a:srgbClr val="FFFF00"/>
                </a:solidFill>
              </a:rPr>
              <a:t>occupy an intermediate position between fungi and </a:t>
            </a:r>
            <a:r>
              <a:rPr lang="en-US" sz="5400" b="1" dirty="0" smtClean="0">
                <a:solidFill>
                  <a:srgbClr val="FFFF00"/>
                </a:solidFill>
              </a:rPr>
              <a:t>bacteria.</a:t>
            </a:r>
            <a:endParaRPr lang="en-US" sz="5400" b="1" dirty="0">
              <a:solidFill>
                <a:srgbClr val="FFFF00"/>
              </a:solidFill>
            </a:endParaRPr>
          </a:p>
        </p:txBody>
      </p:sp>
      <p:sp>
        <p:nvSpPr>
          <p:cNvPr id="3" name="Прямоугольник 2"/>
          <p:cNvSpPr/>
          <p:nvPr/>
        </p:nvSpPr>
        <p:spPr>
          <a:xfrm>
            <a:off x="423745" y="2297151"/>
            <a:ext cx="5564460" cy="132699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C00000"/>
                </a:solidFill>
              </a:rPr>
              <a:t>Erythrasma</a:t>
            </a:r>
            <a:r>
              <a:rPr lang="ru-RU" sz="3600" b="1" dirty="0" smtClean="0">
                <a:solidFill>
                  <a:srgbClr val="C00000"/>
                </a:solidFill>
              </a:rPr>
              <a:t> </a:t>
            </a:r>
            <a:r>
              <a:rPr lang="en-US" sz="3600" b="1" dirty="0" smtClean="0">
                <a:solidFill>
                  <a:srgbClr val="C00000"/>
                </a:solidFill>
              </a:rPr>
              <a:t>is  </a:t>
            </a:r>
            <a:endParaRPr lang="en-US" sz="3600" b="1" dirty="0">
              <a:solidFill>
                <a:srgbClr val="C00000"/>
              </a:solidFill>
            </a:endParaRPr>
          </a:p>
          <a:p>
            <a:r>
              <a:rPr lang="en-US" sz="3600" b="1" dirty="0" smtClean="0">
                <a:solidFill>
                  <a:srgbClr val="C00000"/>
                </a:solidFill>
              </a:rPr>
              <a:t>superficial pseudo mycoses.</a:t>
            </a:r>
            <a:endParaRPr lang="ru-RU" sz="3600" b="1" dirty="0"/>
          </a:p>
        </p:txBody>
      </p:sp>
      <p:sp>
        <p:nvSpPr>
          <p:cNvPr id="4" name="Прямоугольник 3"/>
          <p:cNvSpPr/>
          <p:nvPr/>
        </p:nvSpPr>
        <p:spPr>
          <a:xfrm>
            <a:off x="6869151" y="2499901"/>
            <a:ext cx="4917687" cy="10350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Actinomycosis</a:t>
            </a:r>
            <a:r>
              <a:rPr lang="ru-RU" sz="3600" b="1" dirty="0" smtClean="0">
                <a:solidFill>
                  <a:srgbClr val="00FF00"/>
                </a:solidFill>
              </a:rPr>
              <a:t> </a:t>
            </a:r>
            <a:r>
              <a:rPr lang="en-US" sz="3600" b="1" dirty="0" smtClean="0">
                <a:solidFill>
                  <a:srgbClr val="00FF00"/>
                </a:solidFill>
              </a:rPr>
              <a:t>is</a:t>
            </a:r>
            <a:endParaRPr lang="ru-RU" sz="3600" b="1" dirty="0">
              <a:solidFill>
                <a:srgbClr val="00FF00"/>
              </a:solidFill>
            </a:endParaRPr>
          </a:p>
          <a:p>
            <a:r>
              <a:rPr lang="en-US" sz="3600" b="1" dirty="0">
                <a:solidFill>
                  <a:srgbClr val="00FF00"/>
                </a:solidFill>
              </a:rPr>
              <a:t>d</a:t>
            </a:r>
            <a:r>
              <a:rPr lang="en-US" sz="3600" b="1" dirty="0" smtClean="0">
                <a:solidFill>
                  <a:srgbClr val="00FF00"/>
                </a:solidFill>
              </a:rPr>
              <a:t>eep pseudo mycoses.</a:t>
            </a:r>
            <a:endParaRPr lang="ru-RU" sz="3600" b="1" dirty="0">
              <a:solidFill>
                <a:srgbClr val="00FF00"/>
              </a:solidFill>
            </a:endParaRPr>
          </a:p>
        </p:txBody>
      </p:sp>
      <p:sp>
        <p:nvSpPr>
          <p:cNvPr id="5" name="Прямоугольник 4"/>
          <p:cNvSpPr/>
          <p:nvPr/>
        </p:nvSpPr>
        <p:spPr>
          <a:xfrm>
            <a:off x="7408126" y="3117272"/>
            <a:ext cx="4783874" cy="6903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6600" b="1" dirty="0">
              <a:solidFill>
                <a:srgbClr val="C00000"/>
              </a:solidFill>
            </a:endParaRPr>
          </a:p>
        </p:txBody>
      </p:sp>
      <p:sp>
        <p:nvSpPr>
          <p:cNvPr id="6" name="Прямоугольник 5"/>
          <p:cNvSpPr/>
          <p:nvPr/>
        </p:nvSpPr>
        <p:spPr>
          <a:xfrm>
            <a:off x="1761893" y="1806498"/>
            <a:ext cx="8240751" cy="78058"/>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1471961" y="1795346"/>
            <a:ext cx="484632" cy="74713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9642087" y="1791629"/>
            <a:ext cx="484632" cy="74713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2"/>
          <a:stretch>
            <a:fillRect/>
          </a:stretch>
        </p:blipFill>
        <p:spPr>
          <a:xfrm>
            <a:off x="7033910" y="3769112"/>
            <a:ext cx="4161914" cy="2899317"/>
          </a:xfrm>
          <a:prstGeom prst="rect">
            <a:avLst/>
          </a:prstGeom>
        </p:spPr>
      </p:pic>
      <p:pic>
        <p:nvPicPr>
          <p:cNvPr id="10" name="Рисунок 9"/>
          <p:cNvPicPr>
            <a:picLocks noChangeAspect="1"/>
          </p:cNvPicPr>
          <p:nvPr/>
        </p:nvPicPr>
        <p:blipFill>
          <a:blip r:embed="rId3"/>
          <a:stretch>
            <a:fillRect/>
          </a:stretch>
        </p:blipFill>
        <p:spPr>
          <a:xfrm>
            <a:off x="535839" y="3765162"/>
            <a:ext cx="4292639" cy="2914417"/>
          </a:xfrm>
          <a:prstGeom prst="rect">
            <a:avLst/>
          </a:prstGeom>
        </p:spPr>
      </p:pic>
    </p:spTree>
    <p:extLst>
      <p:ext uri="{BB962C8B-B14F-4D97-AF65-F5344CB8AC3E}">
        <p14:creationId xmlns:p14="http://schemas.microsoft.com/office/powerpoint/2010/main" val="30161643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89210" y="107555"/>
            <a:ext cx="11563815" cy="8664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Erythrasma</a:t>
            </a:r>
            <a:r>
              <a:rPr lang="en-US" sz="3600" b="1" dirty="0" smtClean="0">
                <a:solidFill>
                  <a:srgbClr val="00FF00"/>
                </a:solidFill>
              </a:rPr>
              <a:t> </a:t>
            </a:r>
            <a:r>
              <a:rPr lang="en-US" sz="3600" b="1" dirty="0">
                <a:solidFill>
                  <a:srgbClr val="00FF00"/>
                </a:solidFill>
              </a:rPr>
              <a:t>is a chronic superficial skin lesion. The causative agent is </a:t>
            </a:r>
            <a:r>
              <a:rPr lang="en-US" sz="3600" b="1" dirty="0" err="1">
                <a:solidFill>
                  <a:srgbClr val="00FF00"/>
                </a:solidFill>
              </a:rPr>
              <a:t>Corinebacteria</a:t>
            </a:r>
            <a:r>
              <a:rPr lang="en-US" sz="3600" b="1" dirty="0">
                <a:solidFill>
                  <a:srgbClr val="00FF00"/>
                </a:solidFill>
              </a:rPr>
              <a:t> </a:t>
            </a:r>
            <a:r>
              <a:rPr lang="en-US" sz="3600" b="1" dirty="0" err="1">
                <a:solidFill>
                  <a:srgbClr val="00FF00"/>
                </a:solidFill>
              </a:rPr>
              <a:t>fluorescens</a:t>
            </a:r>
            <a:r>
              <a:rPr lang="en-US" sz="3600" b="1" dirty="0">
                <a:solidFill>
                  <a:srgbClr val="00FF00"/>
                </a:solidFill>
              </a:rPr>
              <a:t> </a:t>
            </a:r>
            <a:r>
              <a:rPr lang="en-US" sz="3600" b="1" dirty="0" err="1" smtClean="0">
                <a:solidFill>
                  <a:srgbClr val="00FF00"/>
                </a:solidFill>
              </a:rPr>
              <a:t>erythrasmae</a:t>
            </a:r>
            <a:r>
              <a:rPr lang="uk-UA" sz="3600" b="1" dirty="0" smtClean="0">
                <a:solidFill>
                  <a:srgbClr val="00FF00"/>
                </a:solidFill>
              </a:rPr>
              <a:t>.</a:t>
            </a:r>
            <a:endParaRPr lang="en-US" sz="3600" b="1" dirty="0">
              <a:solidFill>
                <a:srgbClr val="00FF00"/>
              </a:solidFill>
            </a:endParaRPr>
          </a:p>
        </p:txBody>
      </p:sp>
      <p:sp>
        <p:nvSpPr>
          <p:cNvPr id="13" name="Прямоугольник 12"/>
          <p:cNvSpPr/>
          <p:nvPr/>
        </p:nvSpPr>
        <p:spPr>
          <a:xfrm>
            <a:off x="238484" y="1037064"/>
            <a:ext cx="6708726" cy="21075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FFFF00"/>
                </a:solidFill>
              </a:rPr>
              <a:t>Clinical </a:t>
            </a:r>
            <a:r>
              <a:rPr lang="en-US" sz="2400" b="1" dirty="0" smtClean="0">
                <a:solidFill>
                  <a:srgbClr val="FFFF00"/>
                </a:solidFill>
              </a:rPr>
              <a:t>Picture</a:t>
            </a:r>
            <a:r>
              <a:rPr lang="uk-UA" sz="2400" b="1" dirty="0" smtClean="0">
                <a:solidFill>
                  <a:srgbClr val="FFFF00"/>
                </a:solidFill>
              </a:rPr>
              <a:t>.</a:t>
            </a:r>
            <a:r>
              <a:rPr lang="en-US" sz="2400" b="1" dirty="0" smtClean="0">
                <a:solidFill>
                  <a:srgbClr val="FFFF00"/>
                </a:solidFill>
              </a:rPr>
              <a:t> </a:t>
            </a:r>
            <a:endParaRPr lang="en-US" sz="2400" b="1" dirty="0">
              <a:solidFill>
                <a:srgbClr val="FFFF00"/>
              </a:solidFill>
            </a:endParaRPr>
          </a:p>
          <a:p>
            <a:r>
              <a:rPr lang="en-US" sz="2400" b="1" dirty="0">
                <a:solidFill>
                  <a:schemeClr val="bg1"/>
                </a:solidFill>
              </a:rPr>
              <a:t>The yellowish-brown, brick-red, red-brown spots localized mainly in the folds of groin, axilla and under the breasts. </a:t>
            </a:r>
          </a:p>
        </p:txBody>
      </p:sp>
      <p:sp>
        <p:nvSpPr>
          <p:cNvPr id="14" name="Прямоугольник 13"/>
          <p:cNvSpPr/>
          <p:nvPr/>
        </p:nvSpPr>
        <p:spPr>
          <a:xfrm>
            <a:off x="5486400" y="4245572"/>
            <a:ext cx="6483927" cy="22941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FFFF00"/>
                </a:solidFill>
                <a:latin typeface="Calibri" panose="020F0502020204030204" pitchFamily="34" charset="0"/>
                <a:cs typeface="Calibri" panose="020F0502020204030204" pitchFamily="34" charset="0"/>
              </a:rPr>
              <a:t>The diagnostic methods</a:t>
            </a:r>
            <a:r>
              <a:rPr lang="ru-RU" sz="2400" b="1" dirty="0" smtClean="0">
                <a:solidFill>
                  <a:srgbClr val="FFFF00"/>
                </a:solidFill>
                <a:latin typeface="Calibri" panose="020F0502020204030204" pitchFamily="34" charset="0"/>
                <a:cs typeface="Calibri" panose="020F0502020204030204" pitchFamily="34" charset="0"/>
              </a:rPr>
              <a:t>:</a:t>
            </a:r>
          </a:p>
          <a:p>
            <a:r>
              <a:rPr lang="en-US" sz="2400" b="1" dirty="0">
                <a:solidFill>
                  <a:schemeClr val="bg1"/>
                </a:solidFill>
                <a:latin typeface="Calibri" panose="020F0502020204030204" pitchFamily="34" charset="0"/>
                <a:cs typeface="Calibri" panose="020F0502020204030204" pitchFamily="34" charset="0"/>
              </a:rPr>
              <a:t>• microscopic (bacteriological) examination. </a:t>
            </a:r>
          </a:p>
          <a:p>
            <a:r>
              <a:rPr lang="en-US" sz="2400" b="1" dirty="0">
                <a:solidFill>
                  <a:schemeClr val="bg1"/>
                </a:solidFill>
                <a:latin typeface="Calibri" panose="020F0502020204030204" pitchFamily="34" charset="0"/>
                <a:cs typeface="Calibri" panose="020F0502020204030204" pitchFamily="34" charset="0"/>
              </a:rPr>
              <a:t>• </a:t>
            </a:r>
            <a:r>
              <a:rPr lang="en-US" sz="2400" b="1" dirty="0" smtClean="0">
                <a:solidFill>
                  <a:schemeClr val="bg1"/>
                </a:solidFill>
                <a:latin typeface="Calibri" panose="020F0502020204030204" pitchFamily="34" charset="0"/>
                <a:cs typeface="Calibri" panose="020F0502020204030204" pitchFamily="34" charset="0"/>
              </a:rPr>
              <a:t>luminescent </a:t>
            </a:r>
            <a:r>
              <a:rPr lang="en-US" sz="2400" b="1" dirty="0">
                <a:solidFill>
                  <a:schemeClr val="bg1"/>
                </a:solidFill>
                <a:latin typeface="Calibri" panose="020F0502020204030204" pitchFamily="34" charset="0"/>
                <a:cs typeface="Calibri" panose="020F0502020204030204" pitchFamily="34" charset="0"/>
              </a:rPr>
              <a:t>study (when exposed to a Wood’s lamp, a coral-red or brick-red fluorescence is observed because the causative agent of </a:t>
            </a:r>
            <a:r>
              <a:rPr lang="en-US" sz="2400" b="1" dirty="0" err="1">
                <a:solidFill>
                  <a:schemeClr val="bg1"/>
                </a:solidFill>
                <a:latin typeface="Calibri" panose="020F0502020204030204" pitchFamily="34" charset="0"/>
                <a:cs typeface="Calibri" panose="020F0502020204030204" pitchFamily="34" charset="0"/>
              </a:rPr>
              <a:t>erythrasma</a:t>
            </a:r>
            <a:r>
              <a:rPr lang="en-US" sz="2400" b="1" dirty="0">
                <a:solidFill>
                  <a:schemeClr val="bg1"/>
                </a:solidFill>
                <a:latin typeface="Calibri" panose="020F0502020204030204" pitchFamily="34" charset="0"/>
                <a:cs typeface="Calibri" panose="020F0502020204030204" pitchFamily="34" charset="0"/>
              </a:rPr>
              <a:t> secretes water-soluble </a:t>
            </a:r>
            <a:r>
              <a:rPr lang="en-US" sz="2400" b="1" dirty="0" smtClean="0">
                <a:solidFill>
                  <a:schemeClr val="bg1"/>
                </a:solidFill>
                <a:latin typeface="Calibri" panose="020F0502020204030204" pitchFamily="34" charset="0"/>
                <a:cs typeface="Calibri" panose="020F0502020204030204" pitchFamily="34" charset="0"/>
              </a:rPr>
              <a:t>porphyrins  </a:t>
            </a:r>
            <a:r>
              <a:rPr lang="en-US" sz="2400" b="1" dirty="0">
                <a:solidFill>
                  <a:schemeClr val="bg1"/>
                </a:solidFill>
                <a:latin typeface="Calibri" panose="020F0502020204030204" pitchFamily="34" charset="0"/>
                <a:cs typeface="Calibri" panose="020F0502020204030204" pitchFamily="34" charset="0"/>
              </a:rPr>
              <a:t>during its life activity. </a:t>
            </a:r>
          </a:p>
        </p:txBody>
      </p:sp>
      <p:pic>
        <p:nvPicPr>
          <p:cNvPr id="15" name="Рисунок 14"/>
          <p:cNvPicPr>
            <a:picLocks noChangeAspect="1"/>
          </p:cNvPicPr>
          <p:nvPr/>
        </p:nvPicPr>
        <p:blipFill>
          <a:blip r:embed="rId2"/>
          <a:stretch>
            <a:fillRect/>
          </a:stretch>
        </p:blipFill>
        <p:spPr>
          <a:xfrm>
            <a:off x="7369947" y="1181522"/>
            <a:ext cx="4550711" cy="2877522"/>
          </a:xfrm>
          <a:prstGeom prst="rect">
            <a:avLst/>
          </a:prstGeom>
          <a:ln w="76200">
            <a:solidFill>
              <a:srgbClr val="CCFF33"/>
            </a:solidFill>
          </a:ln>
        </p:spPr>
      </p:pic>
      <p:pic>
        <p:nvPicPr>
          <p:cNvPr id="2050" name="Picture 2" descr="Эритразма у мужчин: опытный венеролог в Москве."/>
          <p:cNvPicPr>
            <a:picLocks noChangeAspect="1" noChangeArrowheads="1"/>
          </p:cNvPicPr>
          <p:nvPr/>
        </p:nvPicPr>
        <p:blipFill rotWithShape="1">
          <a:blip r:embed="rId3">
            <a:extLst>
              <a:ext uri="{28A0092B-C50C-407E-A947-70E740481C1C}">
                <a14:useLocalDpi xmlns:a14="http://schemas.microsoft.com/office/drawing/2010/main" val="0"/>
              </a:ext>
            </a:extLst>
          </a:blip>
          <a:srcRect r="40236"/>
          <a:stretch/>
        </p:blipFill>
        <p:spPr bwMode="auto">
          <a:xfrm>
            <a:off x="223025" y="3388809"/>
            <a:ext cx="5040350" cy="3279620"/>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19917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420" y="354360"/>
            <a:ext cx="11902068" cy="11003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err="1" smtClean="0">
                <a:solidFill>
                  <a:srgbClr val="FFFF00"/>
                </a:solidFill>
              </a:rPr>
              <a:t>Actinomycosis</a:t>
            </a:r>
            <a:r>
              <a:rPr lang="en-US" sz="3200" b="1" dirty="0" smtClean="0">
                <a:solidFill>
                  <a:srgbClr val="FFFF00"/>
                </a:solidFill>
              </a:rPr>
              <a:t> </a:t>
            </a:r>
            <a:r>
              <a:rPr lang="en-US" sz="3200" b="1" dirty="0">
                <a:solidFill>
                  <a:srgbClr val="FFFF00"/>
                </a:solidFill>
              </a:rPr>
              <a:t>of the </a:t>
            </a:r>
            <a:r>
              <a:rPr lang="en-US" sz="3200" b="1" dirty="0" smtClean="0">
                <a:solidFill>
                  <a:srgbClr val="FFFF00"/>
                </a:solidFill>
              </a:rPr>
              <a:t>skin is </a:t>
            </a:r>
            <a:r>
              <a:rPr lang="en-US" sz="3200" b="1" dirty="0">
                <a:solidFill>
                  <a:srgbClr val="FFFF00"/>
                </a:solidFill>
              </a:rPr>
              <a:t>a chronic infectious non-contagious disease that affects humans and animals, caused by </a:t>
            </a:r>
            <a:r>
              <a:rPr lang="en-US" sz="3200" b="1" dirty="0" err="1">
                <a:solidFill>
                  <a:srgbClr val="FFFF00"/>
                </a:solidFill>
              </a:rPr>
              <a:t>actinomycetes</a:t>
            </a:r>
            <a:r>
              <a:rPr lang="en-US" sz="3200" b="1" dirty="0">
                <a:solidFill>
                  <a:srgbClr val="FFFF00"/>
                </a:solidFill>
              </a:rPr>
              <a:t>, more often </a:t>
            </a:r>
            <a:r>
              <a:rPr lang="en-US" sz="3200" b="1" dirty="0" err="1">
                <a:solidFill>
                  <a:srgbClr val="FFFF00"/>
                </a:solidFill>
              </a:rPr>
              <a:t>Actinomyces</a:t>
            </a:r>
            <a:r>
              <a:rPr lang="en-US" sz="3200" b="1" dirty="0">
                <a:solidFill>
                  <a:srgbClr val="FFFF00"/>
                </a:solidFill>
              </a:rPr>
              <a:t> </a:t>
            </a:r>
            <a:r>
              <a:rPr lang="en-US" sz="3200" b="1" dirty="0" err="1">
                <a:solidFill>
                  <a:srgbClr val="FFFF00"/>
                </a:solidFill>
              </a:rPr>
              <a:t>israeli</a:t>
            </a:r>
            <a:r>
              <a:rPr lang="en-US" sz="3200" b="1" dirty="0">
                <a:solidFill>
                  <a:srgbClr val="FFFF00"/>
                </a:solidFill>
              </a:rPr>
              <a:t>.</a:t>
            </a:r>
          </a:p>
        </p:txBody>
      </p:sp>
      <p:sp>
        <p:nvSpPr>
          <p:cNvPr id="3" name="Прямоугольник 2"/>
          <p:cNvSpPr/>
          <p:nvPr/>
        </p:nvSpPr>
        <p:spPr>
          <a:xfrm>
            <a:off x="4475964" y="1894863"/>
            <a:ext cx="2839236" cy="6650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rgbClr val="0000CC"/>
                </a:solidFill>
              </a:rPr>
              <a:t>Forms</a:t>
            </a:r>
            <a:endParaRPr lang="en-US" sz="4400" b="1" dirty="0">
              <a:solidFill>
                <a:srgbClr val="0000CC"/>
              </a:solidFill>
            </a:endParaRPr>
          </a:p>
        </p:txBody>
      </p:sp>
      <p:sp>
        <p:nvSpPr>
          <p:cNvPr id="4" name="Прямоугольник 3"/>
          <p:cNvSpPr/>
          <p:nvPr/>
        </p:nvSpPr>
        <p:spPr>
          <a:xfrm>
            <a:off x="157637" y="2886644"/>
            <a:ext cx="2709747" cy="62088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Nodular</a:t>
            </a:r>
          </a:p>
        </p:txBody>
      </p:sp>
      <p:sp>
        <p:nvSpPr>
          <p:cNvPr id="5" name="Прямоугольник 4"/>
          <p:cNvSpPr/>
          <p:nvPr/>
        </p:nvSpPr>
        <p:spPr>
          <a:xfrm>
            <a:off x="3082204" y="2865867"/>
            <a:ext cx="2749884" cy="63203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Tubercular</a:t>
            </a:r>
            <a:endParaRPr lang="en-US" sz="2400" b="1" dirty="0">
              <a:solidFill>
                <a:srgbClr val="0000CC"/>
              </a:solidFill>
            </a:endParaRPr>
          </a:p>
        </p:txBody>
      </p:sp>
      <p:sp>
        <p:nvSpPr>
          <p:cNvPr id="6" name="Прямоугольник 5"/>
          <p:cNvSpPr/>
          <p:nvPr/>
        </p:nvSpPr>
        <p:spPr>
          <a:xfrm>
            <a:off x="6055116" y="2854715"/>
            <a:ext cx="2810107" cy="65433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0000CC"/>
                </a:solidFill>
              </a:rPr>
              <a:t>Ulcerative</a:t>
            </a:r>
          </a:p>
        </p:txBody>
      </p:sp>
      <p:pic>
        <p:nvPicPr>
          <p:cNvPr id="10" name="Рисунок 9"/>
          <p:cNvPicPr>
            <a:picLocks noChangeAspect="1"/>
          </p:cNvPicPr>
          <p:nvPr/>
        </p:nvPicPr>
        <p:blipFill>
          <a:blip r:embed="rId2"/>
          <a:stretch>
            <a:fillRect/>
          </a:stretch>
        </p:blipFill>
        <p:spPr>
          <a:xfrm>
            <a:off x="9102437" y="3617338"/>
            <a:ext cx="2792560" cy="3012065"/>
          </a:xfrm>
          <a:prstGeom prst="rect">
            <a:avLst/>
          </a:prstGeom>
          <a:ln w="76200">
            <a:solidFill>
              <a:srgbClr val="CCFF33"/>
            </a:solidFill>
          </a:ln>
        </p:spPr>
      </p:pic>
      <p:pic>
        <p:nvPicPr>
          <p:cNvPr id="11" name="Рисунок 10"/>
          <p:cNvPicPr>
            <a:picLocks noChangeAspect="1"/>
          </p:cNvPicPr>
          <p:nvPr/>
        </p:nvPicPr>
        <p:blipFill>
          <a:blip r:embed="rId3"/>
          <a:stretch>
            <a:fillRect/>
          </a:stretch>
        </p:blipFill>
        <p:spPr>
          <a:xfrm>
            <a:off x="200721" y="3615815"/>
            <a:ext cx="2676293" cy="2991282"/>
          </a:xfrm>
          <a:prstGeom prst="rect">
            <a:avLst/>
          </a:prstGeom>
          <a:ln w="76200">
            <a:solidFill>
              <a:srgbClr val="CCFF33"/>
            </a:solidFill>
          </a:ln>
        </p:spPr>
      </p:pic>
      <p:pic>
        <p:nvPicPr>
          <p:cNvPr id="12" name="Рисунок 11"/>
          <p:cNvPicPr>
            <a:picLocks noChangeAspect="1"/>
          </p:cNvPicPr>
          <p:nvPr/>
        </p:nvPicPr>
        <p:blipFill>
          <a:blip r:embed="rId4"/>
          <a:stretch>
            <a:fillRect/>
          </a:stretch>
        </p:blipFill>
        <p:spPr>
          <a:xfrm>
            <a:off x="6086169" y="3649268"/>
            <a:ext cx="2761816" cy="2991282"/>
          </a:xfrm>
          <a:prstGeom prst="rect">
            <a:avLst/>
          </a:prstGeom>
          <a:ln w="76200">
            <a:solidFill>
              <a:srgbClr val="CCFF33"/>
            </a:solidFill>
          </a:ln>
        </p:spPr>
      </p:pic>
      <p:pic>
        <p:nvPicPr>
          <p:cNvPr id="13" name="Рисунок 12"/>
          <p:cNvPicPr>
            <a:picLocks noChangeAspect="1"/>
          </p:cNvPicPr>
          <p:nvPr/>
        </p:nvPicPr>
        <p:blipFill>
          <a:blip r:embed="rId5"/>
          <a:stretch>
            <a:fillRect/>
          </a:stretch>
        </p:blipFill>
        <p:spPr>
          <a:xfrm>
            <a:off x="3093354" y="3631726"/>
            <a:ext cx="2716432" cy="2986520"/>
          </a:xfrm>
          <a:prstGeom prst="rect">
            <a:avLst/>
          </a:prstGeom>
          <a:ln w="76200">
            <a:solidFill>
              <a:srgbClr val="CCFF33"/>
            </a:solidFill>
          </a:ln>
        </p:spPr>
      </p:pic>
      <p:sp>
        <p:nvSpPr>
          <p:cNvPr id="14" name="Прямоугольник 13"/>
          <p:cNvSpPr/>
          <p:nvPr/>
        </p:nvSpPr>
        <p:spPr>
          <a:xfrm>
            <a:off x="9039925" y="2865866"/>
            <a:ext cx="2903035" cy="62831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0000CC"/>
                </a:solidFill>
              </a:rPr>
              <a:t>Atheromatous</a:t>
            </a:r>
            <a:endParaRPr lang="en-US" sz="2400" b="1" dirty="0">
              <a:solidFill>
                <a:srgbClr val="0000CC"/>
              </a:solidFill>
            </a:endParaRPr>
          </a:p>
        </p:txBody>
      </p:sp>
    </p:spTree>
    <p:extLst>
      <p:ext uri="{BB962C8B-B14F-4D97-AF65-F5344CB8AC3E}">
        <p14:creationId xmlns:p14="http://schemas.microsoft.com/office/powerpoint/2010/main" val="42796994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966" y="264671"/>
            <a:ext cx="11653025" cy="69046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a:solidFill>
                  <a:srgbClr val="FFFF00"/>
                </a:solidFill>
              </a:rPr>
              <a:t>Dermatomycosis - a group of fungal diseases that affect not only the skin, but also its appendages (hair and nails</a:t>
            </a:r>
            <a:r>
              <a:rPr lang="en-US" sz="3600" b="1" dirty="0" smtClean="0">
                <a:solidFill>
                  <a:srgbClr val="FFFF00"/>
                </a:solidFill>
              </a:rPr>
              <a:t>).</a:t>
            </a:r>
            <a:endParaRPr lang="en-US" sz="3600" b="1" dirty="0">
              <a:solidFill>
                <a:srgbClr val="FFFF00"/>
              </a:solidFill>
            </a:endParaRPr>
          </a:p>
        </p:txBody>
      </p:sp>
      <p:sp>
        <p:nvSpPr>
          <p:cNvPr id="4" name="Прямоугольник 3"/>
          <p:cNvSpPr/>
          <p:nvPr/>
        </p:nvSpPr>
        <p:spPr>
          <a:xfrm>
            <a:off x="135180" y="1358630"/>
            <a:ext cx="5540792" cy="113924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Epidermophytosis</a:t>
            </a:r>
            <a:r>
              <a:rPr lang="en-US" sz="2400" b="1" dirty="0" smtClean="0">
                <a:solidFill>
                  <a:srgbClr val="FF00FF"/>
                </a:solidFill>
              </a:rPr>
              <a:t> </a:t>
            </a:r>
            <a:r>
              <a:rPr lang="en-US" sz="2400" b="1" dirty="0">
                <a:solidFill>
                  <a:srgbClr val="FF00FF"/>
                </a:solidFill>
              </a:rPr>
              <a:t>inguinal.</a:t>
            </a:r>
          </a:p>
          <a:p>
            <a:r>
              <a:rPr lang="en-US" sz="2400" b="1" dirty="0">
                <a:solidFill>
                  <a:srgbClr val="0000CC"/>
                </a:solidFill>
              </a:rPr>
              <a:t>The causative agent is    </a:t>
            </a:r>
            <a:r>
              <a:rPr lang="en-US" sz="2400" b="1" dirty="0" err="1">
                <a:solidFill>
                  <a:srgbClr val="0000CC"/>
                </a:solidFill>
              </a:rPr>
              <a:t>Epidermophyton</a:t>
            </a:r>
            <a:r>
              <a:rPr lang="en-US" sz="2400" b="1" dirty="0">
                <a:solidFill>
                  <a:srgbClr val="0000CC"/>
                </a:solidFill>
              </a:rPr>
              <a:t> </a:t>
            </a:r>
            <a:r>
              <a:rPr lang="en-US" sz="2400" b="1" dirty="0" err="1" smtClean="0">
                <a:solidFill>
                  <a:srgbClr val="0000CC"/>
                </a:solidFill>
              </a:rPr>
              <a:t>floccosum</a:t>
            </a:r>
            <a:r>
              <a:rPr lang="en-US" sz="2400" b="1" dirty="0" smtClean="0">
                <a:solidFill>
                  <a:srgbClr val="0000CC"/>
                </a:solidFill>
              </a:rPr>
              <a:t>.</a:t>
            </a:r>
            <a:endParaRPr lang="en-US" sz="2400" b="1" dirty="0">
              <a:solidFill>
                <a:srgbClr val="0000CC"/>
              </a:solidFill>
            </a:endParaRPr>
          </a:p>
        </p:txBody>
      </p:sp>
      <p:sp>
        <p:nvSpPr>
          <p:cNvPr id="5" name="Прямоугольник 4"/>
          <p:cNvSpPr/>
          <p:nvPr/>
        </p:nvSpPr>
        <p:spPr>
          <a:xfrm>
            <a:off x="159075" y="2547723"/>
            <a:ext cx="5528047" cy="2585387"/>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Epidermophytosis</a:t>
            </a:r>
            <a:r>
              <a:rPr lang="en-US" sz="2400" b="1" dirty="0" smtClean="0">
                <a:solidFill>
                  <a:srgbClr val="FF00FF"/>
                </a:solidFill>
              </a:rPr>
              <a:t> </a:t>
            </a:r>
            <a:r>
              <a:rPr lang="en-US" sz="2400" b="1" dirty="0">
                <a:solidFill>
                  <a:srgbClr val="FF00FF"/>
                </a:solidFill>
              </a:rPr>
              <a:t>of the Feet. </a:t>
            </a:r>
            <a:endParaRPr lang="en-US" sz="2400" b="1" dirty="0" smtClean="0">
              <a:solidFill>
                <a:srgbClr val="FF00FF"/>
              </a:solidFill>
            </a:endParaRPr>
          </a:p>
          <a:p>
            <a:r>
              <a:rPr lang="en-US" sz="2400" b="1" dirty="0" smtClean="0">
                <a:solidFill>
                  <a:srgbClr val="0000CC"/>
                </a:solidFill>
              </a:rPr>
              <a:t>The </a:t>
            </a:r>
            <a:r>
              <a:rPr lang="en-US" sz="2400" b="1" dirty="0">
                <a:solidFill>
                  <a:srgbClr val="0000CC"/>
                </a:solidFill>
              </a:rPr>
              <a:t>causative agents of the disease are </a:t>
            </a:r>
            <a:r>
              <a:rPr lang="en-US" sz="2400" b="1" dirty="0" err="1">
                <a:solidFill>
                  <a:srgbClr val="0000CC"/>
                </a:solidFill>
              </a:rPr>
              <a:t>Thrichophyton</a:t>
            </a:r>
            <a:r>
              <a:rPr lang="en-US" sz="2400" b="1" dirty="0">
                <a:solidFill>
                  <a:srgbClr val="0000CC"/>
                </a:solidFill>
              </a:rPr>
              <a:t> </a:t>
            </a:r>
            <a:r>
              <a:rPr lang="en-US" sz="2400" b="1" dirty="0" err="1">
                <a:solidFill>
                  <a:srgbClr val="0000CC"/>
                </a:solidFill>
              </a:rPr>
              <a:t>rubrum</a:t>
            </a:r>
            <a:r>
              <a:rPr lang="en-US" sz="2400" b="1" dirty="0">
                <a:solidFill>
                  <a:srgbClr val="0000CC"/>
                </a:solidFill>
              </a:rPr>
              <a:t> (approximately 90 per cent), and </a:t>
            </a:r>
            <a:r>
              <a:rPr lang="en-US" sz="2400" b="1" dirty="0" err="1">
                <a:solidFill>
                  <a:srgbClr val="0000CC"/>
                </a:solidFill>
              </a:rPr>
              <a:t>Thrichophyton</a:t>
            </a:r>
            <a:r>
              <a:rPr lang="en-US" sz="2400" b="1" dirty="0">
                <a:solidFill>
                  <a:srgbClr val="0000CC"/>
                </a:solidFill>
              </a:rPr>
              <a:t> </a:t>
            </a:r>
            <a:r>
              <a:rPr lang="en-US" sz="2400" b="1" dirty="0" err="1">
                <a:solidFill>
                  <a:srgbClr val="0000CC"/>
                </a:solidFill>
              </a:rPr>
              <a:t>mentagrophytes</a:t>
            </a:r>
            <a:r>
              <a:rPr lang="en-US" sz="2400" b="1" dirty="0">
                <a:solidFill>
                  <a:srgbClr val="0000CC"/>
                </a:solidFill>
              </a:rPr>
              <a:t> or </a:t>
            </a:r>
            <a:r>
              <a:rPr lang="en-US" sz="2400" b="1" dirty="0" err="1">
                <a:solidFill>
                  <a:srgbClr val="0000CC"/>
                </a:solidFill>
              </a:rPr>
              <a:t>Thrichophyton</a:t>
            </a:r>
            <a:r>
              <a:rPr lang="en-US" sz="2400" b="1" dirty="0">
                <a:solidFill>
                  <a:srgbClr val="0000CC"/>
                </a:solidFill>
              </a:rPr>
              <a:t> Interdigital </a:t>
            </a:r>
            <a:r>
              <a:rPr lang="en-US" sz="2400" b="1" dirty="0" smtClean="0">
                <a:solidFill>
                  <a:srgbClr val="0000CC"/>
                </a:solidFill>
              </a:rPr>
              <a:t>(about </a:t>
            </a:r>
            <a:r>
              <a:rPr lang="en-US" sz="2400" b="1" dirty="0">
                <a:solidFill>
                  <a:srgbClr val="0000CC"/>
                </a:solidFill>
              </a:rPr>
              <a:t>10 per cent</a:t>
            </a:r>
            <a:r>
              <a:rPr lang="en-US" sz="2400" b="1" dirty="0" smtClean="0">
                <a:solidFill>
                  <a:srgbClr val="0000CC"/>
                </a:solidFill>
              </a:rPr>
              <a:t>).</a:t>
            </a:r>
            <a:endParaRPr lang="en-US" sz="2400" b="1" dirty="0">
              <a:solidFill>
                <a:srgbClr val="0000CC"/>
              </a:solidFill>
            </a:endParaRPr>
          </a:p>
        </p:txBody>
      </p:sp>
      <p:sp>
        <p:nvSpPr>
          <p:cNvPr id="6" name="Прямоугольник 5"/>
          <p:cNvSpPr/>
          <p:nvPr/>
        </p:nvSpPr>
        <p:spPr>
          <a:xfrm>
            <a:off x="157636" y="5171125"/>
            <a:ext cx="5567645" cy="1146548"/>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Rubromycosis</a:t>
            </a:r>
            <a:r>
              <a:rPr lang="en-US" sz="2400" b="1" dirty="0">
                <a:solidFill>
                  <a:srgbClr val="FF00FF"/>
                </a:solidFill>
              </a:rPr>
              <a:t>. </a:t>
            </a:r>
            <a:endParaRPr lang="en-US" sz="2400" b="1" dirty="0" smtClean="0">
              <a:solidFill>
                <a:srgbClr val="FF00FF"/>
              </a:solidFill>
            </a:endParaRPr>
          </a:p>
          <a:p>
            <a:r>
              <a:rPr lang="en-US" sz="2400" b="1" dirty="0" smtClean="0">
                <a:solidFill>
                  <a:srgbClr val="0000CC"/>
                </a:solidFill>
              </a:rPr>
              <a:t>The </a:t>
            </a:r>
            <a:r>
              <a:rPr lang="en-US" sz="2400" b="1" dirty="0">
                <a:solidFill>
                  <a:srgbClr val="0000CC"/>
                </a:solidFill>
              </a:rPr>
              <a:t>causative agent is T. </a:t>
            </a:r>
            <a:r>
              <a:rPr lang="en-US" sz="2400" b="1" dirty="0" err="1">
                <a:solidFill>
                  <a:srgbClr val="0000CC"/>
                </a:solidFill>
              </a:rPr>
              <a:t>rubrum</a:t>
            </a:r>
            <a:endParaRPr lang="en-US" sz="2400" b="1" dirty="0">
              <a:solidFill>
                <a:srgbClr val="0000CC"/>
              </a:solidFill>
            </a:endParaRPr>
          </a:p>
        </p:txBody>
      </p:sp>
      <p:sp>
        <p:nvSpPr>
          <p:cNvPr id="7" name="Прямоугольник 6"/>
          <p:cNvSpPr/>
          <p:nvPr/>
        </p:nvSpPr>
        <p:spPr>
          <a:xfrm>
            <a:off x="5747607" y="3973381"/>
            <a:ext cx="6278138" cy="118710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Trichophytosis</a:t>
            </a:r>
            <a:r>
              <a:rPr lang="en-US" sz="2400" b="1" dirty="0" smtClean="0">
                <a:solidFill>
                  <a:srgbClr val="FF00FF"/>
                </a:solidFill>
              </a:rPr>
              <a:t>.</a:t>
            </a:r>
            <a:endParaRPr lang="en-US" sz="2400" b="1" dirty="0">
              <a:solidFill>
                <a:srgbClr val="FF00FF"/>
              </a:solidFill>
            </a:endParaRPr>
          </a:p>
          <a:p>
            <a:r>
              <a:rPr lang="en-US" sz="2400" b="1" dirty="0">
                <a:solidFill>
                  <a:srgbClr val="0000CC"/>
                </a:solidFill>
              </a:rPr>
              <a:t>The causative agents are  </a:t>
            </a:r>
            <a:r>
              <a:rPr lang="en-US" sz="2400" b="1" dirty="0" err="1">
                <a:solidFill>
                  <a:srgbClr val="0000CC"/>
                </a:solidFill>
              </a:rPr>
              <a:t>Trichophyton</a:t>
            </a:r>
            <a:r>
              <a:rPr lang="en-US" sz="2400" b="1" dirty="0">
                <a:solidFill>
                  <a:srgbClr val="0000CC"/>
                </a:solidFill>
              </a:rPr>
              <a:t> </a:t>
            </a:r>
            <a:r>
              <a:rPr lang="en-US" sz="2400" b="1" dirty="0" err="1">
                <a:solidFill>
                  <a:srgbClr val="0000CC"/>
                </a:solidFill>
              </a:rPr>
              <a:t>tonsurans</a:t>
            </a:r>
            <a:r>
              <a:rPr lang="en-US" sz="2400" b="1" dirty="0">
                <a:solidFill>
                  <a:srgbClr val="0000CC"/>
                </a:solidFill>
              </a:rPr>
              <a:t>,  </a:t>
            </a:r>
            <a:r>
              <a:rPr lang="en-US" sz="2400" b="1" dirty="0" err="1">
                <a:solidFill>
                  <a:srgbClr val="0000CC"/>
                </a:solidFill>
              </a:rPr>
              <a:t>Trichophyton</a:t>
            </a:r>
            <a:r>
              <a:rPr lang="en-US" sz="2400" b="1" dirty="0">
                <a:solidFill>
                  <a:srgbClr val="0000CC"/>
                </a:solidFill>
              </a:rPr>
              <a:t> </a:t>
            </a:r>
            <a:r>
              <a:rPr lang="en-US" sz="2400" b="1" dirty="0" err="1" smtClean="0">
                <a:solidFill>
                  <a:srgbClr val="0000CC"/>
                </a:solidFill>
              </a:rPr>
              <a:t>mentagrophytes</a:t>
            </a:r>
            <a:r>
              <a:rPr lang="en-US" sz="2400" b="1" dirty="0" smtClean="0">
                <a:solidFill>
                  <a:srgbClr val="0000CC"/>
                </a:solidFill>
              </a:rPr>
              <a:t>.</a:t>
            </a:r>
            <a:endParaRPr lang="en-US" sz="2400" b="1" dirty="0">
              <a:solidFill>
                <a:srgbClr val="0000CC"/>
              </a:solidFill>
            </a:endParaRPr>
          </a:p>
        </p:txBody>
      </p:sp>
      <p:sp>
        <p:nvSpPr>
          <p:cNvPr id="8" name="Прямоугольник 7"/>
          <p:cNvSpPr/>
          <p:nvPr/>
        </p:nvSpPr>
        <p:spPr>
          <a:xfrm>
            <a:off x="5748960" y="1340348"/>
            <a:ext cx="6248400" cy="2566633"/>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Microsporia</a:t>
            </a:r>
            <a:r>
              <a:rPr lang="en-US" sz="2400" b="1" dirty="0" smtClean="0">
                <a:solidFill>
                  <a:srgbClr val="FF00FF"/>
                </a:solidFill>
              </a:rPr>
              <a:t> </a:t>
            </a:r>
            <a:r>
              <a:rPr lang="en-US" sz="2400" b="1" dirty="0">
                <a:solidFill>
                  <a:srgbClr val="FF00FF"/>
                </a:solidFill>
              </a:rPr>
              <a:t>(</a:t>
            </a:r>
            <a:r>
              <a:rPr lang="en-US" sz="2400" b="1" dirty="0" err="1">
                <a:solidFill>
                  <a:srgbClr val="FF00FF"/>
                </a:solidFill>
              </a:rPr>
              <a:t>microsporosis</a:t>
            </a:r>
            <a:r>
              <a:rPr lang="en-US" sz="2400" b="1" dirty="0" smtClean="0">
                <a:solidFill>
                  <a:srgbClr val="FF00FF"/>
                </a:solidFill>
              </a:rPr>
              <a:t>).</a:t>
            </a:r>
            <a:endParaRPr lang="en-US" sz="2400" b="1" dirty="0">
              <a:solidFill>
                <a:srgbClr val="FF00FF"/>
              </a:solidFill>
            </a:endParaRPr>
          </a:p>
          <a:p>
            <a:r>
              <a:rPr lang="en-US" sz="2400" b="1" dirty="0">
                <a:solidFill>
                  <a:srgbClr val="0000CC"/>
                </a:solidFill>
              </a:rPr>
              <a:t>The causative agents are  </a:t>
            </a:r>
            <a:r>
              <a:rPr lang="en-US" sz="2400" b="1" dirty="0" err="1">
                <a:solidFill>
                  <a:srgbClr val="0000CC"/>
                </a:solidFill>
              </a:rPr>
              <a:t>Microsporum</a:t>
            </a:r>
            <a:r>
              <a:rPr lang="en-US" sz="2400" b="1" dirty="0">
                <a:solidFill>
                  <a:srgbClr val="0000CC"/>
                </a:solidFill>
              </a:rPr>
              <a:t> </a:t>
            </a:r>
            <a:r>
              <a:rPr lang="en-US" sz="2400" b="1" dirty="0" err="1" smtClean="0">
                <a:solidFill>
                  <a:srgbClr val="0000CC"/>
                </a:solidFill>
              </a:rPr>
              <a:t>ferrugineum</a:t>
            </a:r>
            <a:r>
              <a:rPr lang="ru-RU" sz="2400" b="1" dirty="0" smtClean="0">
                <a:solidFill>
                  <a:srgbClr val="0000CC"/>
                </a:solidFill>
              </a:rPr>
              <a:t>, </a:t>
            </a:r>
            <a:r>
              <a:rPr lang="en-US" sz="2400" b="1" dirty="0" err="1">
                <a:solidFill>
                  <a:srgbClr val="0000CC"/>
                </a:solidFill>
              </a:rPr>
              <a:t>Microsporum</a:t>
            </a:r>
            <a:r>
              <a:rPr lang="en-US" sz="2400" b="1" dirty="0">
                <a:solidFill>
                  <a:srgbClr val="0000CC"/>
                </a:solidFill>
              </a:rPr>
              <a:t> </a:t>
            </a:r>
            <a:r>
              <a:rPr lang="en-US" sz="2400" b="1" dirty="0" err="1" smtClean="0">
                <a:solidFill>
                  <a:srgbClr val="0000CC"/>
                </a:solidFill>
              </a:rPr>
              <a:t>Audonii</a:t>
            </a:r>
            <a:endParaRPr lang="ru-RU" sz="2400" b="1" dirty="0">
              <a:solidFill>
                <a:srgbClr val="0000CC"/>
              </a:solidFill>
            </a:endParaRPr>
          </a:p>
          <a:p>
            <a:r>
              <a:rPr lang="en-US" sz="2400" b="1" dirty="0">
                <a:solidFill>
                  <a:srgbClr val="0000CC"/>
                </a:solidFill>
              </a:rPr>
              <a:t>M. </a:t>
            </a:r>
            <a:r>
              <a:rPr lang="en-US" sz="2400" b="1" dirty="0" err="1" smtClean="0">
                <a:solidFill>
                  <a:srgbClr val="0000CC"/>
                </a:solidFill>
              </a:rPr>
              <a:t>canis</a:t>
            </a:r>
            <a:r>
              <a:rPr lang="en-US" sz="2400" b="1" dirty="0" smtClean="0">
                <a:solidFill>
                  <a:srgbClr val="0000CC"/>
                </a:solidFill>
              </a:rPr>
              <a:t>, M</a:t>
            </a:r>
            <a:r>
              <a:rPr lang="en-US" sz="2400" b="1" dirty="0">
                <a:solidFill>
                  <a:srgbClr val="0000CC"/>
                </a:solidFill>
              </a:rPr>
              <a:t>. </a:t>
            </a:r>
            <a:r>
              <a:rPr lang="en-US" sz="2400" b="1" dirty="0" err="1" smtClean="0">
                <a:solidFill>
                  <a:srgbClr val="0000CC"/>
                </a:solidFill>
              </a:rPr>
              <a:t>folineum</a:t>
            </a:r>
            <a:r>
              <a:rPr lang="ru-RU" sz="2400" b="1" dirty="0" smtClean="0">
                <a:solidFill>
                  <a:srgbClr val="0000CC"/>
                </a:solidFill>
              </a:rPr>
              <a:t>, </a:t>
            </a:r>
            <a:r>
              <a:rPr lang="en-US" sz="2400" b="1" dirty="0">
                <a:solidFill>
                  <a:srgbClr val="0000CC"/>
                </a:solidFill>
              </a:rPr>
              <a:t>M. </a:t>
            </a:r>
            <a:r>
              <a:rPr lang="en-US" sz="2400" b="1" dirty="0" err="1" smtClean="0">
                <a:solidFill>
                  <a:srgbClr val="0000CC"/>
                </a:solidFill>
              </a:rPr>
              <a:t>gypseum</a:t>
            </a:r>
            <a:r>
              <a:rPr lang="en-US" sz="2400" b="1" dirty="0">
                <a:solidFill>
                  <a:srgbClr val="0000CC"/>
                </a:solidFill>
              </a:rPr>
              <a:t>.</a:t>
            </a:r>
          </a:p>
        </p:txBody>
      </p:sp>
      <p:sp>
        <p:nvSpPr>
          <p:cNvPr id="3" name="Прямоугольник 2"/>
          <p:cNvSpPr/>
          <p:nvPr/>
        </p:nvSpPr>
        <p:spPr>
          <a:xfrm>
            <a:off x="5753522" y="5170188"/>
            <a:ext cx="6278644" cy="1141401"/>
          </a:xfrm>
          <a:prstGeom prst="rect">
            <a:avLst/>
          </a:prstGeom>
          <a:solidFill>
            <a:srgbClr val="CCFF33"/>
          </a:solidFill>
          <a:ln w="76200">
            <a:solidFill>
              <a:srgbClr val="33CC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rgbClr val="FF00FF"/>
                </a:solidFill>
              </a:rPr>
              <a:t>Favus</a:t>
            </a:r>
            <a:r>
              <a:rPr lang="en-US" sz="2400" b="1" dirty="0">
                <a:solidFill>
                  <a:srgbClr val="FF00FF"/>
                </a:solidFill>
              </a:rPr>
              <a:t>.</a:t>
            </a:r>
          </a:p>
          <a:p>
            <a:r>
              <a:rPr lang="en-US" sz="2400" b="1" dirty="0">
                <a:solidFill>
                  <a:srgbClr val="0000CC"/>
                </a:solidFill>
              </a:rPr>
              <a:t>The causative agent is </a:t>
            </a:r>
            <a:r>
              <a:rPr lang="en-US" sz="2400" b="1" dirty="0" err="1" smtClean="0">
                <a:solidFill>
                  <a:srgbClr val="0000CC"/>
                </a:solidFill>
              </a:rPr>
              <a:t>Trichophyton</a:t>
            </a:r>
            <a:r>
              <a:rPr lang="en-US" sz="2400" b="1" dirty="0" smtClean="0">
                <a:solidFill>
                  <a:srgbClr val="0000CC"/>
                </a:solidFill>
              </a:rPr>
              <a:t> </a:t>
            </a:r>
            <a:r>
              <a:rPr lang="en-US" sz="2400" b="1" dirty="0" err="1" smtClean="0">
                <a:solidFill>
                  <a:srgbClr val="0000CC"/>
                </a:solidFill>
              </a:rPr>
              <a:t>Schonleinii</a:t>
            </a:r>
            <a:r>
              <a:rPr lang="en-US" sz="2400" b="1" dirty="0">
                <a:solidFill>
                  <a:srgbClr val="0000CC"/>
                </a:solidFill>
              </a:rPr>
              <a:t>.</a:t>
            </a:r>
          </a:p>
        </p:txBody>
      </p:sp>
    </p:spTree>
    <p:extLst>
      <p:ext uri="{BB962C8B-B14F-4D97-AF65-F5344CB8AC3E}">
        <p14:creationId xmlns:p14="http://schemas.microsoft.com/office/powerpoint/2010/main" val="18299111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7268" y="209143"/>
            <a:ext cx="11782277" cy="746448"/>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800" b="1" dirty="0" err="1">
                <a:solidFill>
                  <a:srgbClr val="00FF00"/>
                </a:solidFill>
              </a:rPr>
              <a:t>Epidermophytosis</a:t>
            </a:r>
            <a:r>
              <a:rPr lang="en-US" sz="2800" b="1" dirty="0">
                <a:solidFill>
                  <a:srgbClr val="00FF00"/>
                </a:solidFill>
              </a:rPr>
              <a:t> is a contagious fungal disease of the surface layers of smooth skin and nail plates caused by fungi of the genus </a:t>
            </a:r>
            <a:r>
              <a:rPr lang="en-US" sz="2800" b="1" dirty="0" err="1">
                <a:solidFill>
                  <a:srgbClr val="00FF00"/>
                </a:solidFill>
              </a:rPr>
              <a:t>epidermophyton</a:t>
            </a:r>
            <a:r>
              <a:rPr lang="en-US" sz="2800" b="1" dirty="0">
                <a:solidFill>
                  <a:srgbClr val="00FF00"/>
                </a:solidFill>
              </a:rPr>
              <a:t>. Hair is not affected.</a:t>
            </a:r>
          </a:p>
        </p:txBody>
      </p:sp>
      <p:sp>
        <p:nvSpPr>
          <p:cNvPr id="4" name="Прямоугольник 3"/>
          <p:cNvSpPr/>
          <p:nvPr/>
        </p:nvSpPr>
        <p:spPr>
          <a:xfrm>
            <a:off x="2477094" y="1311959"/>
            <a:ext cx="3679903" cy="931469"/>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err="1">
                <a:solidFill>
                  <a:srgbClr val="00FF00"/>
                </a:solidFill>
              </a:rPr>
              <a:t>E</a:t>
            </a:r>
            <a:r>
              <a:rPr lang="en-US" sz="2400" b="1" dirty="0" err="1" smtClean="0">
                <a:solidFill>
                  <a:srgbClr val="00FF00"/>
                </a:solidFill>
              </a:rPr>
              <a:t>pidermophytosis</a:t>
            </a:r>
            <a:r>
              <a:rPr lang="en-US" sz="2400" b="1" dirty="0" smtClean="0">
                <a:solidFill>
                  <a:srgbClr val="00FF00"/>
                </a:solidFill>
              </a:rPr>
              <a:t> </a:t>
            </a:r>
            <a:r>
              <a:rPr lang="en-US" sz="2400" b="1" dirty="0">
                <a:solidFill>
                  <a:srgbClr val="00FF00"/>
                </a:solidFill>
              </a:rPr>
              <a:t>of large folds, or </a:t>
            </a:r>
            <a:r>
              <a:rPr lang="en-US" sz="2400" b="1" dirty="0" err="1" smtClean="0">
                <a:solidFill>
                  <a:srgbClr val="00FF00"/>
                </a:solidFill>
              </a:rPr>
              <a:t>inguinale</a:t>
            </a:r>
            <a:r>
              <a:rPr lang="en-US" sz="2400" b="1" dirty="0" smtClean="0">
                <a:solidFill>
                  <a:srgbClr val="00FF00"/>
                </a:solidFill>
              </a:rPr>
              <a:t>.</a:t>
            </a:r>
            <a:endParaRPr lang="en-US" sz="2400" b="1" dirty="0">
              <a:solidFill>
                <a:srgbClr val="00FF00"/>
              </a:solidFill>
            </a:endParaRPr>
          </a:p>
        </p:txBody>
      </p:sp>
      <p:sp>
        <p:nvSpPr>
          <p:cNvPr id="5" name="Прямоугольник 4"/>
          <p:cNvSpPr/>
          <p:nvPr/>
        </p:nvSpPr>
        <p:spPr>
          <a:xfrm>
            <a:off x="8787162" y="2419819"/>
            <a:ext cx="2921620" cy="462433"/>
          </a:xfrm>
          <a:prstGeom prst="rect">
            <a:avLst/>
          </a:prstGeom>
          <a:noFill/>
          <a:ln w="76200">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solidFill>
                  <a:srgbClr val="0000CC"/>
                </a:solidFill>
              </a:rPr>
              <a:t>Mycosis of the feet</a:t>
            </a:r>
          </a:p>
        </p:txBody>
      </p:sp>
      <p:sp>
        <p:nvSpPr>
          <p:cNvPr id="2" name="Блок-схема: процесс 1"/>
          <p:cNvSpPr/>
          <p:nvPr/>
        </p:nvSpPr>
        <p:spPr>
          <a:xfrm>
            <a:off x="182139" y="5436790"/>
            <a:ext cx="12009863" cy="1231640"/>
          </a:xfrm>
          <a:prstGeom prst="flowChartProcess">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800" b="1" dirty="0" err="1" smtClean="0">
                <a:solidFill>
                  <a:srgbClr val="FFFF00"/>
                </a:solidFill>
              </a:rPr>
              <a:t>Rubrophytia</a:t>
            </a:r>
            <a:r>
              <a:rPr lang="en-US" sz="2800" b="1" dirty="0" smtClean="0">
                <a:solidFill>
                  <a:srgbClr val="FFFF00"/>
                </a:solidFill>
              </a:rPr>
              <a:t> </a:t>
            </a:r>
            <a:r>
              <a:rPr lang="en-US" sz="2800" b="1" dirty="0">
                <a:solidFill>
                  <a:srgbClr val="FFFF00"/>
                </a:solidFill>
              </a:rPr>
              <a:t>(Latin </a:t>
            </a:r>
            <a:r>
              <a:rPr lang="en-US" sz="2800" b="1" dirty="0" err="1">
                <a:solidFill>
                  <a:srgbClr val="FFFF00"/>
                </a:solidFill>
              </a:rPr>
              <a:t>ruber</a:t>
            </a:r>
            <a:r>
              <a:rPr lang="en-US" sz="2800" b="1" dirty="0">
                <a:solidFill>
                  <a:srgbClr val="FFFF00"/>
                </a:solidFill>
              </a:rPr>
              <a:t> red + Greek </a:t>
            </a:r>
            <a:r>
              <a:rPr lang="en-US" sz="2800" b="1" dirty="0" err="1">
                <a:solidFill>
                  <a:srgbClr val="FFFF00"/>
                </a:solidFill>
              </a:rPr>
              <a:t>phyton</a:t>
            </a:r>
            <a:r>
              <a:rPr lang="en-US" sz="2800" b="1" dirty="0">
                <a:solidFill>
                  <a:srgbClr val="FFFF00"/>
                </a:solidFill>
              </a:rPr>
              <a:t> plant; synonym: </a:t>
            </a:r>
            <a:r>
              <a:rPr lang="en-US" sz="2800" b="1" dirty="0" err="1">
                <a:solidFill>
                  <a:srgbClr val="FFFF00"/>
                </a:solidFill>
              </a:rPr>
              <a:t>rubromycosis</a:t>
            </a:r>
            <a:r>
              <a:rPr lang="en-US" sz="2800" b="1" dirty="0">
                <a:solidFill>
                  <a:srgbClr val="FFFF00"/>
                </a:solidFill>
              </a:rPr>
              <a:t>, </a:t>
            </a:r>
            <a:r>
              <a:rPr lang="en-US" sz="2800" b="1" dirty="0" err="1">
                <a:solidFill>
                  <a:srgbClr val="FFFF00"/>
                </a:solidFill>
              </a:rPr>
              <a:t>Trichophyton</a:t>
            </a:r>
            <a:r>
              <a:rPr lang="en-US" sz="2800" b="1" dirty="0">
                <a:solidFill>
                  <a:srgbClr val="FFFF00"/>
                </a:solidFill>
              </a:rPr>
              <a:t> </a:t>
            </a:r>
            <a:r>
              <a:rPr lang="en-US" sz="2800" b="1" dirty="0" err="1">
                <a:solidFill>
                  <a:srgbClr val="FFFF00"/>
                </a:solidFill>
              </a:rPr>
              <a:t>rubrum</a:t>
            </a:r>
            <a:r>
              <a:rPr lang="en-US" sz="2800" b="1" dirty="0">
                <a:solidFill>
                  <a:srgbClr val="FFFF00"/>
                </a:solidFill>
              </a:rPr>
              <a:t> </a:t>
            </a:r>
            <a:r>
              <a:rPr lang="en-US" sz="2800" b="1" dirty="0" err="1">
                <a:solidFill>
                  <a:srgbClr val="FFFF00"/>
                </a:solidFill>
              </a:rPr>
              <a:t>infectio</a:t>
            </a:r>
            <a:r>
              <a:rPr lang="en-US" sz="2800" b="1" dirty="0">
                <a:solidFill>
                  <a:srgbClr val="FFFF00"/>
                </a:solidFill>
              </a:rPr>
              <a:t>) </a:t>
            </a:r>
            <a:r>
              <a:rPr lang="en-US" sz="2800" b="1" dirty="0" smtClean="0">
                <a:solidFill>
                  <a:srgbClr val="FFFF00"/>
                </a:solidFill>
              </a:rPr>
              <a:t>is </a:t>
            </a:r>
            <a:r>
              <a:rPr lang="en-US" sz="2800" b="1" dirty="0">
                <a:solidFill>
                  <a:srgbClr val="FFFF00"/>
                </a:solidFill>
              </a:rPr>
              <a:t>a fungal disease in which the skin, nails and downy hair are </a:t>
            </a:r>
            <a:r>
              <a:rPr lang="en-US" sz="2800" b="1" dirty="0" smtClean="0">
                <a:solidFill>
                  <a:srgbClr val="FFFF00"/>
                </a:solidFill>
              </a:rPr>
              <a:t>affected.</a:t>
            </a:r>
            <a:endParaRPr lang="ru-RU" sz="2800" b="1" dirty="0">
              <a:solidFill>
                <a:srgbClr val="FFFF00"/>
              </a:solidFill>
            </a:endParaRPr>
          </a:p>
        </p:txBody>
      </p:sp>
      <p:sp>
        <p:nvSpPr>
          <p:cNvPr id="13" name="Прямоугольник 12"/>
          <p:cNvSpPr/>
          <p:nvPr/>
        </p:nvSpPr>
        <p:spPr>
          <a:xfrm>
            <a:off x="228601" y="3550185"/>
            <a:ext cx="2436540" cy="821089"/>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err="1" smtClean="0">
                <a:solidFill>
                  <a:srgbClr val="FFFF00"/>
                </a:solidFill>
              </a:rPr>
              <a:t>Rubrophytosis</a:t>
            </a:r>
            <a:r>
              <a:rPr lang="en-US" sz="2400" b="1" dirty="0" smtClean="0">
                <a:solidFill>
                  <a:srgbClr val="FFFF00"/>
                </a:solidFill>
              </a:rPr>
              <a:t> </a:t>
            </a:r>
            <a:r>
              <a:rPr lang="en-US" sz="2400" b="1" dirty="0">
                <a:solidFill>
                  <a:srgbClr val="FFFF00"/>
                </a:solidFill>
              </a:rPr>
              <a:t>of smooth skin</a:t>
            </a:r>
          </a:p>
        </p:txBody>
      </p:sp>
      <p:sp>
        <p:nvSpPr>
          <p:cNvPr id="14" name="Прямоугольник 13"/>
          <p:cNvSpPr/>
          <p:nvPr/>
        </p:nvSpPr>
        <p:spPr>
          <a:xfrm>
            <a:off x="3023346" y="3573852"/>
            <a:ext cx="2686078" cy="802433"/>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smtClean="0">
                <a:solidFill>
                  <a:srgbClr val="FFFF00"/>
                </a:solidFill>
              </a:rPr>
              <a:t>Generalized </a:t>
            </a:r>
            <a:r>
              <a:rPr lang="en-US" sz="2400" b="1" dirty="0" err="1">
                <a:solidFill>
                  <a:srgbClr val="FFFF00"/>
                </a:solidFill>
              </a:rPr>
              <a:t>rubromycosis</a:t>
            </a:r>
            <a:endParaRPr lang="en-US" sz="2400" b="1" dirty="0">
              <a:solidFill>
                <a:srgbClr val="FFFF00"/>
              </a:solidFill>
            </a:endParaRPr>
          </a:p>
        </p:txBody>
      </p:sp>
      <p:sp>
        <p:nvSpPr>
          <p:cNvPr id="15" name="Прямоугольник 14"/>
          <p:cNvSpPr/>
          <p:nvPr/>
        </p:nvSpPr>
        <p:spPr>
          <a:xfrm>
            <a:off x="6151149" y="3612995"/>
            <a:ext cx="2769826" cy="752134"/>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err="1">
                <a:solidFill>
                  <a:srgbClr val="FFFF00"/>
                </a:solidFill>
              </a:rPr>
              <a:t>R</a:t>
            </a:r>
            <a:r>
              <a:rPr lang="en-US" sz="2400" b="1" dirty="0" err="1" smtClean="0">
                <a:solidFill>
                  <a:srgbClr val="FFFF00"/>
                </a:solidFill>
              </a:rPr>
              <a:t>ubromycosis</a:t>
            </a:r>
            <a:r>
              <a:rPr lang="en-US" sz="2400" b="1" dirty="0" smtClean="0">
                <a:solidFill>
                  <a:srgbClr val="FFFF00"/>
                </a:solidFill>
              </a:rPr>
              <a:t> </a:t>
            </a:r>
            <a:r>
              <a:rPr lang="en-US" sz="2400" b="1" dirty="0">
                <a:solidFill>
                  <a:srgbClr val="FFFF00"/>
                </a:solidFill>
              </a:rPr>
              <a:t>of the nail plates</a:t>
            </a:r>
          </a:p>
        </p:txBody>
      </p:sp>
      <p:sp>
        <p:nvSpPr>
          <p:cNvPr id="16" name="Прямоугольник 15"/>
          <p:cNvSpPr/>
          <p:nvPr/>
        </p:nvSpPr>
        <p:spPr>
          <a:xfrm>
            <a:off x="9247909" y="3587503"/>
            <a:ext cx="2806559" cy="802436"/>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endParaRPr lang="en-US" sz="2400" b="1" dirty="0" smtClean="0">
              <a:solidFill>
                <a:srgbClr val="FFFF00"/>
              </a:solidFill>
            </a:endParaRPr>
          </a:p>
          <a:p>
            <a:r>
              <a:rPr lang="en-US" sz="2400" b="1" dirty="0" err="1" smtClean="0">
                <a:solidFill>
                  <a:srgbClr val="FFFF00"/>
                </a:solidFill>
              </a:rPr>
              <a:t>Rubromycosis</a:t>
            </a:r>
            <a:r>
              <a:rPr lang="en-US" sz="2400" b="1" dirty="0" smtClean="0">
                <a:solidFill>
                  <a:srgbClr val="FFFF00"/>
                </a:solidFill>
              </a:rPr>
              <a:t> </a:t>
            </a:r>
            <a:r>
              <a:rPr lang="en-US" sz="2400" b="1" dirty="0">
                <a:solidFill>
                  <a:srgbClr val="FFFF00"/>
                </a:solidFill>
              </a:rPr>
              <a:t>of the  feet and hands</a:t>
            </a:r>
          </a:p>
          <a:p>
            <a:endParaRPr lang="en-US" sz="2400" b="1" dirty="0">
              <a:solidFill>
                <a:srgbClr val="FFFF00"/>
              </a:solidFill>
            </a:endParaRPr>
          </a:p>
        </p:txBody>
      </p:sp>
      <p:sp>
        <p:nvSpPr>
          <p:cNvPr id="17" name="Прямоугольник 16"/>
          <p:cNvSpPr/>
          <p:nvPr/>
        </p:nvSpPr>
        <p:spPr>
          <a:xfrm>
            <a:off x="8125912" y="1413163"/>
            <a:ext cx="4066088" cy="411076"/>
          </a:xfrm>
          <a:prstGeom prst="rect">
            <a:avLst/>
          </a:prstGeom>
          <a:noFill/>
          <a:ln w="76200">
            <a:noFill/>
          </a:ln>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err="1" smtClean="0">
                <a:solidFill>
                  <a:srgbClr val="00FF00"/>
                </a:solidFill>
              </a:rPr>
              <a:t>Epidermophytosis</a:t>
            </a:r>
            <a:r>
              <a:rPr lang="en-US" sz="2400" b="1" dirty="0" smtClean="0">
                <a:solidFill>
                  <a:srgbClr val="00FF00"/>
                </a:solidFill>
              </a:rPr>
              <a:t> </a:t>
            </a:r>
            <a:r>
              <a:rPr lang="en-US" sz="2400" b="1" dirty="0">
                <a:solidFill>
                  <a:srgbClr val="00FF00"/>
                </a:solidFill>
              </a:rPr>
              <a:t>of the </a:t>
            </a:r>
            <a:r>
              <a:rPr lang="en-US" sz="2400" b="1" dirty="0" smtClean="0">
                <a:solidFill>
                  <a:srgbClr val="00FF00"/>
                </a:solidFill>
              </a:rPr>
              <a:t>feet</a:t>
            </a:r>
            <a:endParaRPr lang="en-US" sz="2400" b="1" dirty="0">
              <a:solidFill>
                <a:srgbClr val="00FF00"/>
              </a:solidFill>
            </a:endParaRPr>
          </a:p>
        </p:txBody>
      </p:sp>
      <p:sp>
        <p:nvSpPr>
          <p:cNvPr id="40" name="Стрелка вверх 39"/>
          <p:cNvSpPr/>
          <p:nvPr/>
        </p:nvSpPr>
        <p:spPr>
          <a:xfrm>
            <a:off x="10053540" y="2947635"/>
            <a:ext cx="522510" cy="662472"/>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41" name="Стрелка вниз 40"/>
          <p:cNvSpPr/>
          <p:nvPr/>
        </p:nvSpPr>
        <p:spPr>
          <a:xfrm>
            <a:off x="10020084" y="1849582"/>
            <a:ext cx="522510" cy="488856"/>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1" name="Стрелка вверх 20"/>
          <p:cNvSpPr/>
          <p:nvPr/>
        </p:nvSpPr>
        <p:spPr>
          <a:xfrm>
            <a:off x="10095947" y="4460484"/>
            <a:ext cx="522510" cy="1046698"/>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3" name="Стрелка вверх 22"/>
          <p:cNvSpPr/>
          <p:nvPr/>
        </p:nvSpPr>
        <p:spPr>
          <a:xfrm>
            <a:off x="7261341" y="4382429"/>
            <a:ext cx="522510" cy="1048214"/>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4" name="Стрелка вверх 23"/>
          <p:cNvSpPr/>
          <p:nvPr/>
        </p:nvSpPr>
        <p:spPr>
          <a:xfrm>
            <a:off x="4115007" y="4384964"/>
            <a:ext cx="522510" cy="1066465"/>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5" name="Стрелка вверх 24"/>
          <p:cNvSpPr/>
          <p:nvPr/>
        </p:nvSpPr>
        <p:spPr>
          <a:xfrm>
            <a:off x="1059911" y="4385471"/>
            <a:ext cx="522510" cy="1048214"/>
          </a:xfrm>
          <a:prstGeom prst="upArrow">
            <a:avLst/>
          </a:prstGeom>
          <a:ln w="76200">
            <a:solidFill>
              <a:srgbClr val="CCFF33"/>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26" name="Стрелка вниз 25"/>
          <p:cNvSpPr/>
          <p:nvPr/>
        </p:nvSpPr>
        <p:spPr>
          <a:xfrm>
            <a:off x="3921213" y="810490"/>
            <a:ext cx="522510" cy="457201"/>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7" name="Стрелка вниз 26"/>
          <p:cNvSpPr/>
          <p:nvPr/>
        </p:nvSpPr>
        <p:spPr>
          <a:xfrm>
            <a:off x="9919048" y="836341"/>
            <a:ext cx="522510" cy="452132"/>
          </a:xfrm>
          <a:prstGeom prst="downArrow">
            <a:avLst/>
          </a:prstGeom>
          <a:ln w="76200">
            <a:solidFill>
              <a:srgbClr val="CCFF33"/>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8444196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24029"/>
            <a:ext cx="11703205" cy="70724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3200" b="1" dirty="0">
              <a:solidFill>
                <a:srgbClr val="FFFF00"/>
              </a:solidFill>
            </a:endParaRPr>
          </a:p>
          <a:p>
            <a:r>
              <a:rPr lang="en-US" sz="3200" b="1" dirty="0" err="1" smtClean="0">
                <a:solidFill>
                  <a:srgbClr val="FFFF00"/>
                </a:solidFill>
              </a:rPr>
              <a:t>Epidermophytosis</a:t>
            </a:r>
            <a:r>
              <a:rPr lang="en-US" sz="3200" b="1" dirty="0" smtClean="0">
                <a:solidFill>
                  <a:srgbClr val="FFFF00"/>
                </a:solidFill>
              </a:rPr>
              <a:t> </a:t>
            </a:r>
            <a:r>
              <a:rPr lang="en-US" sz="3200" b="1" dirty="0">
                <a:solidFill>
                  <a:srgbClr val="FFFF00"/>
                </a:solidFill>
              </a:rPr>
              <a:t>of the </a:t>
            </a:r>
            <a:r>
              <a:rPr lang="en-US" sz="3200" b="1" dirty="0" smtClean="0">
                <a:solidFill>
                  <a:srgbClr val="FFFF00"/>
                </a:solidFill>
              </a:rPr>
              <a:t>large skin folds</a:t>
            </a:r>
            <a:r>
              <a:rPr lang="en-US" sz="3200" b="1" dirty="0">
                <a:solidFill>
                  <a:srgbClr val="FFFF00"/>
                </a:solidFill>
              </a:rPr>
              <a:t>, or </a:t>
            </a:r>
            <a:r>
              <a:rPr lang="en-US" sz="3200" b="1" dirty="0" err="1">
                <a:solidFill>
                  <a:srgbClr val="FFFF00"/>
                </a:solidFill>
              </a:rPr>
              <a:t>Epidermophytosis</a:t>
            </a:r>
            <a:r>
              <a:rPr lang="en-US" sz="3200" b="1" dirty="0">
                <a:solidFill>
                  <a:srgbClr val="FFFF00"/>
                </a:solidFill>
              </a:rPr>
              <a:t> </a:t>
            </a:r>
            <a:r>
              <a:rPr lang="en-US" sz="3200" b="1" dirty="0" err="1" smtClean="0">
                <a:solidFill>
                  <a:srgbClr val="FFFF00"/>
                </a:solidFill>
              </a:rPr>
              <a:t>inguinalis</a:t>
            </a:r>
            <a:r>
              <a:rPr lang="en-US" sz="3200" b="1" dirty="0" smtClean="0">
                <a:solidFill>
                  <a:srgbClr val="FFFF00"/>
                </a:solidFill>
              </a:rPr>
              <a:t>.</a:t>
            </a:r>
            <a:endParaRPr lang="en-US" sz="3200" b="1" dirty="0">
              <a:solidFill>
                <a:srgbClr val="FFFF00"/>
              </a:solidFill>
            </a:endParaRPr>
          </a:p>
        </p:txBody>
      </p:sp>
      <p:sp>
        <p:nvSpPr>
          <p:cNvPr id="3" name="Прямоугольник 2"/>
          <p:cNvSpPr/>
          <p:nvPr/>
        </p:nvSpPr>
        <p:spPr>
          <a:xfrm>
            <a:off x="182981" y="1379711"/>
            <a:ext cx="5760619" cy="128289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Epidemiology.</a:t>
            </a:r>
            <a:r>
              <a:rPr lang="ru-RU" sz="3200" b="1" dirty="0" smtClean="0"/>
              <a:t> </a:t>
            </a:r>
            <a:r>
              <a:rPr lang="en-US" sz="2800" b="1" dirty="0">
                <a:solidFill>
                  <a:schemeClr val="bg1"/>
                </a:solidFill>
              </a:rPr>
              <a:t>Infection occurs in bathhouses, when using public baths, washcloths, in sports halls.</a:t>
            </a:r>
            <a:endParaRPr lang="ru-RU" sz="2800" b="1" dirty="0">
              <a:solidFill>
                <a:schemeClr val="bg1"/>
              </a:solidFill>
            </a:endParaRPr>
          </a:p>
        </p:txBody>
      </p:sp>
      <p:pic>
        <p:nvPicPr>
          <p:cNvPr id="6" name="Рисунок 5"/>
          <p:cNvPicPr>
            <a:picLocks noChangeAspect="1"/>
          </p:cNvPicPr>
          <p:nvPr/>
        </p:nvPicPr>
        <p:blipFill>
          <a:blip r:embed="rId2"/>
          <a:stretch>
            <a:fillRect/>
          </a:stretch>
        </p:blipFill>
        <p:spPr>
          <a:xfrm>
            <a:off x="6562606" y="836341"/>
            <a:ext cx="5302292" cy="2943922"/>
          </a:xfrm>
          <a:prstGeom prst="rect">
            <a:avLst/>
          </a:prstGeom>
          <a:ln w="76200">
            <a:solidFill>
              <a:srgbClr val="CCFF33"/>
            </a:solidFill>
          </a:ln>
        </p:spPr>
      </p:pic>
      <p:sp>
        <p:nvSpPr>
          <p:cNvPr id="7" name="Прямоугольник 6"/>
          <p:cNvSpPr/>
          <p:nvPr/>
        </p:nvSpPr>
        <p:spPr>
          <a:xfrm>
            <a:off x="189573" y="2999678"/>
            <a:ext cx="6746993" cy="375796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Clinical </a:t>
            </a:r>
            <a:r>
              <a:rPr lang="en-US" sz="3200" b="1" dirty="0" smtClean="0">
                <a:solidFill>
                  <a:srgbClr val="FFFF00"/>
                </a:solidFill>
              </a:rPr>
              <a:t>picture</a:t>
            </a:r>
            <a:r>
              <a:rPr lang="ru-RU" sz="3200" b="1" dirty="0" smtClean="0">
                <a:solidFill>
                  <a:srgbClr val="FFFF00"/>
                </a:solidFill>
              </a:rPr>
              <a:t>. </a:t>
            </a:r>
            <a:endParaRPr lang="en-US" sz="3200" b="1" dirty="0" smtClean="0">
              <a:solidFill>
                <a:srgbClr val="FFFF00"/>
              </a:solidFill>
            </a:endParaRPr>
          </a:p>
          <a:p>
            <a:r>
              <a:rPr lang="en-US" sz="2800" b="1" dirty="0" smtClean="0">
                <a:solidFill>
                  <a:schemeClr val="bg1"/>
                </a:solidFill>
              </a:rPr>
              <a:t>The </a:t>
            </a:r>
            <a:r>
              <a:rPr lang="en-US" sz="2800" b="1" dirty="0">
                <a:solidFill>
                  <a:schemeClr val="bg1"/>
                </a:solidFill>
              </a:rPr>
              <a:t>main morphological </a:t>
            </a:r>
            <a:r>
              <a:rPr lang="en-US" sz="2800" b="1" dirty="0" smtClean="0">
                <a:solidFill>
                  <a:schemeClr val="bg1"/>
                </a:solidFill>
              </a:rPr>
              <a:t>elements are </a:t>
            </a:r>
            <a:r>
              <a:rPr lang="en-US" sz="2800" b="1" dirty="0">
                <a:solidFill>
                  <a:schemeClr val="bg1"/>
                </a:solidFill>
              </a:rPr>
              <a:t>inflammatory rounded pink spots. </a:t>
            </a:r>
          </a:p>
          <a:p>
            <a:r>
              <a:rPr lang="en-US" sz="2800" b="1" dirty="0">
                <a:solidFill>
                  <a:schemeClr val="bg1"/>
                </a:solidFill>
              </a:rPr>
              <a:t>They coalesce and form polycyclic foci with a well-defined edematous peripheral border. </a:t>
            </a:r>
            <a:r>
              <a:rPr lang="en-US" sz="2800" b="1" dirty="0" smtClean="0">
                <a:solidFill>
                  <a:schemeClr val="bg1"/>
                </a:solidFill>
              </a:rPr>
              <a:t>The desquamation </a:t>
            </a:r>
            <a:r>
              <a:rPr lang="en-US" sz="2800" b="1" dirty="0">
                <a:solidFill>
                  <a:schemeClr val="bg1"/>
                </a:solidFill>
              </a:rPr>
              <a:t>is observed </a:t>
            </a:r>
            <a:r>
              <a:rPr lang="en-US" sz="2800" b="1" dirty="0" smtClean="0">
                <a:solidFill>
                  <a:schemeClr val="bg1"/>
                </a:solidFill>
              </a:rPr>
              <a:t>in </a:t>
            </a:r>
            <a:r>
              <a:rPr lang="en-US" sz="2800" b="1" dirty="0">
                <a:solidFill>
                  <a:schemeClr val="bg1"/>
                </a:solidFill>
              </a:rPr>
              <a:t>the center of the lesion, </a:t>
            </a:r>
            <a:r>
              <a:rPr lang="en-US" sz="2800" b="1" dirty="0" smtClean="0">
                <a:solidFill>
                  <a:schemeClr val="bg1"/>
                </a:solidFill>
              </a:rPr>
              <a:t>when </a:t>
            </a:r>
            <a:r>
              <a:rPr lang="en-US" sz="2800" b="1" dirty="0">
                <a:solidFill>
                  <a:schemeClr val="bg1"/>
                </a:solidFill>
              </a:rPr>
              <a:t>the pathological process resolves. Severe itching is a subjective symptom.</a:t>
            </a:r>
          </a:p>
          <a:p>
            <a:endParaRPr lang="en-US" sz="2400" b="1" dirty="0">
              <a:solidFill>
                <a:schemeClr val="bg1"/>
              </a:solidFill>
            </a:endParaRPr>
          </a:p>
        </p:txBody>
      </p:sp>
      <p:pic>
        <p:nvPicPr>
          <p:cNvPr id="8" name="Рисунок 7"/>
          <p:cNvPicPr>
            <a:picLocks noChangeAspect="1"/>
          </p:cNvPicPr>
          <p:nvPr/>
        </p:nvPicPr>
        <p:blipFill>
          <a:blip r:embed="rId3"/>
          <a:stretch>
            <a:fillRect/>
          </a:stretch>
        </p:blipFill>
        <p:spPr>
          <a:xfrm>
            <a:off x="8107537" y="3880624"/>
            <a:ext cx="3824268" cy="2810108"/>
          </a:xfrm>
          <a:prstGeom prst="rect">
            <a:avLst/>
          </a:prstGeom>
          <a:ln w="76200">
            <a:solidFill>
              <a:srgbClr val="CCFF33"/>
            </a:solidFill>
          </a:ln>
        </p:spPr>
      </p:pic>
    </p:spTree>
    <p:extLst>
      <p:ext uri="{BB962C8B-B14F-4D97-AF65-F5344CB8AC3E}">
        <p14:creationId xmlns:p14="http://schemas.microsoft.com/office/powerpoint/2010/main" val="17352368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5727" y="2049516"/>
            <a:ext cx="8619893" cy="23552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FFFF"/>
                </a:solidFill>
                <a:effectLst/>
                <a:uLnTx/>
                <a:uFillTx/>
                <a:latin typeface="Calibri" panose="020F0502020204030204"/>
                <a:ea typeface="+mn-ea"/>
                <a:cs typeface="+mn-cs"/>
              </a:rPr>
              <a:t>Mycosis of the feet.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CFF33"/>
                </a:solidFill>
                <a:effectLst/>
                <a:uLnTx/>
                <a:uFillTx/>
                <a:latin typeface="Calibri" panose="020F0502020204030204"/>
                <a:ea typeface="+mn-ea"/>
                <a:cs typeface="+mn-cs"/>
              </a:rPr>
              <a:t>The disease is common in all countries of the world. Athletes are so often affected by mycosis of the feet that this disease is called "athlete's foot".</a:t>
            </a:r>
            <a:endParaRPr kumimoji="0" lang="ru-RU" sz="3600" b="1" i="0" u="none" strike="noStrike" kern="1200" cap="none" spc="0" normalizeH="0" baseline="0" noProof="0" dirty="0">
              <a:ln>
                <a:noFill/>
              </a:ln>
              <a:solidFill>
                <a:srgbClr val="CCFF33"/>
              </a:solidFill>
              <a:effectLst/>
              <a:uLnTx/>
              <a:uFillTx/>
              <a:latin typeface="Calibri" panose="020F0502020204030204"/>
              <a:ea typeface="+mn-ea"/>
              <a:cs typeface="+mn-cs"/>
            </a:endParaRPr>
          </a:p>
        </p:txBody>
      </p:sp>
      <p:pic>
        <p:nvPicPr>
          <p:cNvPr id="4" name="Рисунок 3"/>
          <p:cNvPicPr>
            <a:picLocks noChangeAspect="1"/>
          </p:cNvPicPr>
          <p:nvPr/>
        </p:nvPicPr>
        <p:blipFill rotWithShape="1">
          <a:blip r:embed="rId2"/>
          <a:srcRect t="2948"/>
          <a:stretch/>
        </p:blipFill>
        <p:spPr>
          <a:xfrm>
            <a:off x="0" y="0"/>
            <a:ext cx="3354711" cy="6858000"/>
          </a:xfrm>
          <a:prstGeom prst="rect">
            <a:avLst/>
          </a:prstGeom>
        </p:spPr>
      </p:pic>
      <p:pic>
        <p:nvPicPr>
          <p:cNvPr id="5" name="Рисунок 4"/>
          <p:cNvPicPr>
            <a:picLocks noChangeAspect="1"/>
          </p:cNvPicPr>
          <p:nvPr/>
        </p:nvPicPr>
        <p:blipFill rotWithShape="1">
          <a:blip r:embed="rId3"/>
          <a:srcRect l="3880" t="2341" r="6272" b="50174"/>
          <a:stretch/>
        </p:blipFill>
        <p:spPr>
          <a:xfrm>
            <a:off x="9155151" y="78060"/>
            <a:ext cx="2955073" cy="1594624"/>
          </a:xfrm>
          <a:prstGeom prst="rect">
            <a:avLst/>
          </a:prstGeom>
          <a:solidFill>
            <a:srgbClr val="00FFFF"/>
          </a:solidFill>
          <a:ln w="76200">
            <a:solidFill>
              <a:srgbClr val="00FFFF"/>
            </a:solidFill>
          </a:ln>
        </p:spPr>
      </p:pic>
      <p:pic>
        <p:nvPicPr>
          <p:cNvPr id="9" name="Рисунок 8"/>
          <p:cNvPicPr>
            <a:picLocks noChangeAspect="1"/>
          </p:cNvPicPr>
          <p:nvPr/>
        </p:nvPicPr>
        <p:blipFill>
          <a:blip r:embed="rId4"/>
          <a:stretch>
            <a:fillRect/>
          </a:stretch>
        </p:blipFill>
        <p:spPr>
          <a:xfrm>
            <a:off x="3462223" y="5145939"/>
            <a:ext cx="3116997" cy="1628775"/>
          </a:xfrm>
          <a:prstGeom prst="rect">
            <a:avLst/>
          </a:prstGeom>
          <a:ln w="76200">
            <a:solidFill>
              <a:srgbClr val="00FFFF"/>
            </a:solidFill>
          </a:ln>
        </p:spPr>
      </p:pic>
    </p:spTree>
    <p:extLst>
      <p:ext uri="{BB962C8B-B14F-4D97-AF65-F5344CB8AC3E}">
        <p14:creationId xmlns:p14="http://schemas.microsoft.com/office/powerpoint/2010/main" val="9138845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9795" y="0"/>
            <a:ext cx="10381785" cy="3559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C00000"/>
                </a:solidFill>
              </a:rPr>
              <a:t>Clinical varieties of the </a:t>
            </a:r>
            <a:r>
              <a:rPr lang="en-US" sz="3200" b="1" dirty="0" err="1">
                <a:solidFill>
                  <a:srgbClr val="C00000"/>
                </a:solidFill>
              </a:rPr>
              <a:t>epidermophytosis</a:t>
            </a:r>
            <a:r>
              <a:rPr lang="en-US" sz="3200" b="1" dirty="0">
                <a:solidFill>
                  <a:srgbClr val="C00000"/>
                </a:solidFill>
              </a:rPr>
              <a:t> of the </a:t>
            </a:r>
            <a:r>
              <a:rPr lang="en-US" sz="3200" b="1" dirty="0" smtClean="0">
                <a:solidFill>
                  <a:srgbClr val="C00000"/>
                </a:solidFill>
              </a:rPr>
              <a:t>feet </a:t>
            </a:r>
            <a:endParaRPr lang="en-US" sz="3200" b="1" dirty="0">
              <a:solidFill>
                <a:srgbClr val="C00000"/>
              </a:solidFill>
            </a:endParaRPr>
          </a:p>
        </p:txBody>
      </p:sp>
      <p:sp>
        <p:nvSpPr>
          <p:cNvPr id="5" name="Прямоугольник 4"/>
          <p:cNvSpPr/>
          <p:nvPr/>
        </p:nvSpPr>
        <p:spPr>
          <a:xfrm>
            <a:off x="345688" y="3021981"/>
            <a:ext cx="2943921" cy="669074"/>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Squamous form</a:t>
            </a:r>
            <a:endParaRPr lang="ru-RU" dirty="0">
              <a:solidFill>
                <a:srgbClr val="0000CC"/>
              </a:solidFill>
            </a:endParaRPr>
          </a:p>
        </p:txBody>
      </p:sp>
      <p:pic>
        <p:nvPicPr>
          <p:cNvPr id="7" name="Рисунок 6"/>
          <p:cNvPicPr>
            <a:picLocks noChangeAspect="1"/>
          </p:cNvPicPr>
          <p:nvPr/>
        </p:nvPicPr>
        <p:blipFill>
          <a:blip r:embed="rId2"/>
          <a:stretch>
            <a:fillRect/>
          </a:stretch>
        </p:blipFill>
        <p:spPr>
          <a:xfrm>
            <a:off x="432394" y="479502"/>
            <a:ext cx="2868368" cy="2520176"/>
          </a:xfrm>
          <a:prstGeom prst="rect">
            <a:avLst/>
          </a:prstGeom>
          <a:ln w="76200">
            <a:solidFill>
              <a:srgbClr val="CCFF33"/>
            </a:solidFill>
          </a:ln>
        </p:spPr>
      </p:pic>
      <p:pic>
        <p:nvPicPr>
          <p:cNvPr id="8" name="Рисунок 7"/>
          <p:cNvPicPr>
            <a:picLocks noChangeAspect="1"/>
          </p:cNvPicPr>
          <p:nvPr/>
        </p:nvPicPr>
        <p:blipFill rotWithShape="1">
          <a:blip r:embed="rId3"/>
          <a:srcRect l="8218" t="17490" r="9281" b="3144"/>
          <a:stretch/>
        </p:blipFill>
        <p:spPr>
          <a:xfrm>
            <a:off x="6186200" y="512959"/>
            <a:ext cx="2857443" cy="2464421"/>
          </a:xfrm>
          <a:prstGeom prst="rect">
            <a:avLst/>
          </a:prstGeom>
          <a:ln w="76200">
            <a:solidFill>
              <a:srgbClr val="CCFF33"/>
            </a:solidFill>
          </a:ln>
        </p:spPr>
      </p:pic>
      <p:pic>
        <p:nvPicPr>
          <p:cNvPr id="3" name="Рисунок 2"/>
          <p:cNvPicPr>
            <a:picLocks noChangeAspect="1"/>
          </p:cNvPicPr>
          <p:nvPr/>
        </p:nvPicPr>
        <p:blipFill rotWithShape="1">
          <a:blip r:embed="rId4"/>
          <a:srcRect l="2315" t="3374" r="1375" b="4887"/>
          <a:stretch/>
        </p:blipFill>
        <p:spPr>
          <a:xfrm>
            <a:off x="9170853" y="545273"/>
            <a:ext cx="2872464" cy="2443254"/>
          </a:xfrm>
          <a:prstGeom prst="rect">
            <a:avLst/>
          </a:prstGeom>
          <a:ln w="76200">
            <a:solidFill>
              <a:srgbClr val="CCFF33"/>
            </a:solidFill>
          </a:ln>
        </p:spPr>
      </p:pic>
      <p:pic>
        <p:nvPicPr>
          <p:cNvPr id="11" name="Рисунок 10"/>
          <p:cNvPicPr>
            <a:picLocks noChangeAspect="1"/>
          </p:cNvPicPr>
          <p:nvPr/>
        </p:nvPicPr>
        <p:blipFill rotWithShape="1">
          <a:blip r:embed="rId5"/>
          <a:srcRect l="2061" t="4253" r="1873" b="14993"/>
          <a:stretch/>
        </p:blipFill>
        <p:spPr>
          <a:xfrm>
            <a:off x="3432983" y="524106"/>
            <a:ext cx="2653992" cy="2453270"/>
          </a:xfrm>
          <a:prstGeom prst="rect">
            <a:avLst/>
          </a:prstGeom>
          <a:ln w="76200">
            <a:solidFill>
              <a:srgbClr val="CCFF33"/>
            </a:solidFill>
          </a:ln>
        </p:spPr>
      </p:pic>
      <p:sp>
        <p:nvSpPr>
          <p:cNvPr id="17" name="Прямоугольник 16"/>
          <p:cNvSpPr/>
          <p:nvPr/>
        </p:nvSpPr>
        <p:spPr>
          <a:xfrm>
            <a:off x="3285896" y="3040569"/>
            <a:ext cx="2914185" cy="63933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Squamous-hyperkeratotic </a:t>
            </a:r>
            <a:r>
              <a:rPr lang="en-US" b="1" dirty="0" smtClean="0">
                <a:solidFill>
                  <a:srgbClr val="0000CC"/>
                </a:solidFill>
              </a:rPr>
              <a:t>form</a:t>
            </a:r>
            <a:endParaRPr lang="ru-RU" dirty="0">
              <a:solidFill>
                <a:srgbClr val="0000CC"/>
              </a:solidFill>
            </a:endParaRPr>
          </a:p>
        </p:txBody>
      </p:sp>
      <p:sp>
        <p:nvSpPr>
          <p:cNvPr id="19" name="Прямоугольник 18"/>
          <p:cNvSpPr/>
          <p:nvPr/>
        </p:nvSpPr>
        <p:spPr>
          <a:xfrm>
            <a:off x="6196361" y="2973661"/>
            <a:ext cx="2936488" cy="706245"/>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Intertriginous </a:t>
            </a:r>
            <a:r>
              <a:rPr lang="en-US" b="1" dirty="0" smtClean="0">
                <a:solidFill>
                  <a:srgbClr val="0000CC"/>
                </a:solidFill>
              </a:rPr>
              <a:t>form </a:t>
            </a:r>
            <a:endParaRPr lang="ru-RU" dirty="0">
              <a:solidFill>
                <a:srgbClr val="0000CC"/>
              </a:solidFill>
            </a:endParaRPr>
          </a:p>
        </p:txBody>
      </p:sp>
      <p:sp>
        <p:nvSpPr>
          <p:cNvPr id="20" name="Прямоугольник 19"/>
          <p:cNvSpPr/>
          <p:nvPr/>
        </p:nvSpPr>
        <p:spPr>
          <a:xfrm>
            <a:off x="9077097" y="3010833"/>
            <a:ext cx="3114907" cy="64305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Dyshidrotic  form</a:t>
            </a:r>
            <a:endParaRPr lang="ru-RU" b="1" dirty="0">
              <a:solidFill>
                <a:srgbClr val="0000CC"/>
              </a:solidFill>
            </a:endParaRPr>
          </a:p>
        </p:txBody>
      </p:sp>
      <p:sp>
        <p:nvSpPr>
          <p:cNvPr id="18" name="Прямоугольник 17"/>
          <p:cNvSpPr/>
          <p:nvPr/>
        </p:nvSpPr>
        <p:spPr>
          <a:xfrm>
            <a:off x="255191" y="3958683"/>
            <a:ext cx="7745809" cy="21075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err="1" smtClean="0">
                <a:solidFill>
                  <a:srgbClr val="FFFF00"/>
                </a:solidFill>
              </a:rPr>
              <a:t>Epidermophytosis</a:t>
            </a:r>
            <a:r>
              <a:rPr lang="en-US" sz="2400" b="1" dirty="0" smtClean="0">
                <a:solidFill>
                  <a:srgbClr val="FFFF00"/>
                </a:solidFill>
              </a:rPr>
              <a:t> </a:t>
            </a:r>
            <a:r>
              <a:rPr lang="en-US" sz="2400" b="1" dirty="0">
                <a:solidFill>
                  <a:srgbClr val="FFFF00"/>
                </a:solidFill>
              </a:rPr>
              <a:t>of nails.</a:t>
            </a:r>
          </a:p>
          <a:p>
            <a:r>
              <a:rPr lang="en-US" sz="2400" b="1" dirty="0">
                <a:solidFill>
                  <a:schemeClr val="bg1"/>
                </a:solidFill>
              </a:rPr>
              <a:t>More often, the nail plates of the I, V toes are affected, in the thickness of which yellowish spots appear. The free edge of the affected nail plates becomes loose, crumbling. The nail plates of the hands are not involved in the pathological </a:t>
            </a:r>
            <a:r>
              <a:rPr lang="en-US" sz="2400" b="1" dirty="0" smtClean="0">
                <a:solidFill>
                  <a:schemeClr val="bg1"/>
                </a:solidFill>
              </a:rPr>
              <a:t>process.</a:t>
            </a:r>
            <a:endParaRPr lang="en-US" sz="2400" b="1" dirty="0">
              <a:solidFill>
                <a:schemeClr val="bg1"/>
              </a:solidFill>
            </a:endParaRPr>
          </a:p>
        </p:txBody>
      </p:sp>
      <p:pic>
        <p:nvPicPr>
          <p:cNvPr id="21" name="Рисунок 20"/>
          <p:cNvPicPr>
            <a:picLocks noChangeAspect="1"/>
          </p:cNvPicPr>
          <p:nvPr/>
        </p:nvPicPr>
        <p:blipFill>
          <a:blip r:embed="rId6"/>
          <a:stretch>
            <a:fillRect/>
          </a:stretch>
        </p:blipFill>
        <p:spPr>
          <a:xfrm>
            <a:off x="8842917" y="3621420"/>
            <a:ext cx="3219293" cy="3102766"/>
          </a:xfrm>
          <a:prstGeom prst="rect">
            <a:avLst/>
          </a:prstGeom>
          <a:ln w="76200">
            <a:solidFill>
              <a:srgbClr val="CCFF33"/>
            </a:solidFill>
          </a:ln>
        </p:spPr>
      </p:pic>
      <p:sp>
        <p:nvSpPr>
          <p:cNvPr id="4" name="Стрелка вправо 3"/>
          <p:cNvSpPr/>
          <p:nvPr/>
        </p:nvSpPr>
        <p:spPr>
          <a:xfrm>
            <a:off x="7761249" y="4549698"/>
            <a:ext cx="978408" cy="551539"/>
          </a:xfrm>
          <a:prstGeom prst="rightArrow">
            <a:avLst/>
          </a:prstGeom>
          <a:solidFill>
            <a:srgbClr val="CCFF33"/>
          </a:solidFill>
          <a:ln>
            <a:solidFill>
              <a:srgbClr val="CC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364453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a:picLocks noChangeAspect="1"/>
          </p:cNvPicPr>
          <p:nvPr/>
        </p:nvPicPr>
        <p:blipFill rotWithShape="1">
          <a:blip r:embed="rId2"/>
          <a:srcRect r="41468"/>
          <a:stretch/>
        </p:blipFill>
        <p:spPr>
          <a:xfrm>
            <a:off x="2631689" y="624403"/>
            <a:ext cx="3021280" cy="2486280"/>
          </a:xfrm>
          <a:prstGeom prst="rect">
            <a:avLst/>
          </a:prstGeom>
          <a:ln w="76200">
            <a:solidFill>
              <a:srgbClr val="CCFF33"/>
            </a:solidFill>
          </a:ln>
        </p:spPr>
      </p:pic>
      <p:pic>
        <p:nvPicPr>
          <p:cNvPr id="14" name="Рисунок 13"/>
          <p:cNvPicPr>
            <a:picLocks noChangeAspect="1"/>
          </p:cNvPicPr>
          <p:nvPr/>
        </p:nvPicPr>
        <p:blipFill>
          <a:blip r:embed="rId3"/>
          <a:stretch>
            <a:fillRect/>
          </a:stretch>
        </p:blipFill>
        <p:spPr>
          <a:xfrm>
            <a:off x="5784503" y="614779"/>
            <a:ext cx="2904324" cy="2556589"/>
          </a:xfrm>
          <a:prstGeom prst="rect">
            <a:avLst/>
          </a:prstGeom>
          <a:ln w="76200">
            <a:solidFill>
              <a:srgbClr val="CCFF33"/>
            </a:solidFill>
          </a:ln>
        </p:spPr>
      </p:pic>
      <p:pic>
        <p:nvPicPr>
          <p:cNvPr id="15" name="Рисунок 14"/>
          <p:cNvPicPr>
            <a:picLocks noChangeAspect="1"/>
          </p:cNvPicPr>
          <p:nvPr/>
        </p:nvPicPr>
        <p:blipFill rotWithShape="1">
          <a:blip r:embed="rId4"/>
          <a:srcRect t="11798" r="45344" b="6346"/>
          <a:stretch/>
        </p:blipFill>
        <p:spPr>
          <a:xfrm rot="5400000">
            <a:off x="8973568" y="466203"/>
            <a:ext cx="2561191" cy="2840301"/>
          </a:xfrm>
          <a:prstGeom prst="rect">
            <a:avLst/>
          </a:prstGeom>
          <a:solidFill>
            <a:srgbClr val="33CC33"/>
          </a:solidFill>
          <a:ln w="76200">
            <a:solidFill>
              <a:srgbClr val="CCFF33"/>
            </a:solidFill>
          </a:ln>
        </p:spPr>
      </p:pic>
      <p:sp>
        <p:nvSpPr>
          <p:cNvPr id="16" name="Прямоугольник 15"/>
          <p:cNvSpPr/>
          <p:nvPr/>
        </p:nvSpPr>
        <p:spPr>
          <a:xfrm>
            <a:off x="0" y="249382"/>
            <a:ext cx="12191999" cy="50385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Clinical varieties of </a:t>
            </a:r>
            <a:r>
              <a:rPr lang="en-US" sz="2800" b="1" dirty="0" err="1">
                <a:solidFill>
                  <a:srgbClr val="C00000"/>
                </a:solidFill>
              </a:rPr>
              <a:t>rubrophytosis</a:t>
            </a:r>
            <a:r>
              <a:rPr lang="en-US" sz="2800" b="1" dirty="0">
                <a:solidFill>
                  <a:srgbClr val="C00000"/>
                </a:solidFill>
              </a:rPr>
              <a:t> of the feet (hands and nails may be affected at the same time)</a:t>
            </a:r>
          </a:p>
        </p:txBody>
      </p:sp>
      <p:sp>
        <p:nvSpPr>
          <p:cNvPr id="17" name="Прямоугольник 16"/>
          <p:cNvSpPr/>
          <p:nvPr/>
        </p:nvSpPr>
        <p:spPr>
          <a:xfrm>
            <a:off x="2598234" y="2913850"/>
            <a:ext cx="3169988" cy="331155"/>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b="1" dirty="0">
                <a:solidFill>
                  <a:srgbClr val="0000CC"/>
                </a:solidFill>
              </a:rPr>
              <a:t>Squamous-hyperkeratotic </a:t>
            </a:r>
            <a:r>
              <a:rPr lang="en-US" b="1" dirty="0" smtClean="0">
                <a:solidFill>
                  <a:srgbClr val="0000CC"/>
                </a:solidFill>
              </a:rPr>
              <a:t>form</a:t>
            </a:r>
            <a:endParaRPr lang="ru-RU" dirty="0">
              <a:solidFill>
                <a:srgbClr val="0000CC"/>
              </a:solidFill>
            </a:endParaRPr>
          </a:p>
        </p:txBody>
      </p:sp>
      <p:sp>
        <p:nvSpPr>
          <p:cNvPr id="19" name="Прямоугольник 18"/>
          <p:cNvSpPr/>
          <p:nvPr/>
        </p:nvSpPr>
        <p:spPr>
          <a:xfrm>
            <a:off x="5737640" y="2885125"/>
            <a:ext cx="3134676" cy="348729"/>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Intertriginous </a:t>
            </a:r>
            <a:r>
              <a:rPr lang="en-US" b="1" dirty="0">
                <a:solidFill>
                  <a:srgbClr val="0000CC"/>
                </a:solidFill>
              </a:rPr>
              <a:t>form </a:t>
            </a:r>
            <a:endParaRPr lang="ru-RU" dirty="0">
              <a:solidFill>
                <a:srgbClr val="0000CC"/>
              </a:solidFill>
            </a:endParaRPr>
          </a:p>
        </p:txBody>
      </p:sp>
      <p:sp>
        <p:nvSpPr>
          <p:cNvPr id="20" name="Прямоугольник 19"/>
          <p:cNvSpPr/>
          <p:nvPr/>
        </p:nvSpPr>
        <p:spPr>
          <a:xfrm>
            <a:off x="8834304" y="2874484"/>
            <a:ext cx="2934795" cy="370521"/>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Dyshidrotic </a:t>
            </a:r>
            <a:r>
              <a:rPr lang="en-US" b="1" dirty="0" smtClean="0">
                <a:solidFill>
                  <a:srgbClr val="0000CC"/>
                </a:solidFill>
              </a:rPr>
              <a:t>form </a:t>
            </a:r>
            <a:endParaRPr lang="ru-RU" b="1" dirty="0">
              <a:solidFill>
                <a:srgbClr val="0000CC"/>
              </a:solidFill>
            </a:endParaRPr>
          </a:p>
        </p:txBody>
      </p:sp>
      <p:sp>
        <p:nvSpPr>
          <p:cNvPr id="18" name="Прямоугольник 17"/>
          <p:cNvSpPr/>
          <p:nvPr/>
        </p:nvSpPr>
        <p:spPr>
          <a:xfrm>
            <a:off x="0" y="3342180"/>
            <a:ext cx="11686478" cy="49383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Types of lesions of the nail plates with </a:t>
            </a:r>
            <a:r>
              <a:rPr lang="en-US" sz="2800" b="1" dirty="0" err="1">
                <a:solidFill>
                  <a:srgbClr val="C00000"/>
                </a:solidFill>
              </a:rPr>
              <a:t>rubrophytosis</a:t>
            </a:r>
            <a:r>
              <a:rPr lang="en-US" sz="2800" b="1" dirty="0">
                <a:solidFill>
                  <a:srgbClr val="C00000"/>
                </a:solidFill>
              </a:rPr>
              <a:t> </a:t>
            </a:r>
            <a:endParaRPr lang="en-US" sz="2800" b="1" dirty="0" smtClean="0">
              <a:solidFill>
                <a:srgbClr val="C00000"/>
              </a:solidFill>
            </a:endParaRPr>
          </a:p>
          <a:p>
            <a:r>
              <a:rPr lang="en-US" sz="2800" b="1" dirty="0" smtClean="0">
                <a:solidFill>
                  <a:srgbClr val="C00000"/>
                </a:solidFill>
              </a:rPr>
              <a:t>of </a:t>
            </a:r>
            <a:r>
              <a:rPr lang="en-US" sz="2800" b="1" dirty="0">
                <a:solidFill>
                  <a:srgbClr val="C00000"/>
                </a:solidFill>
              </a:rPr>
              <a:t>the feet and hands:</a:t>
            </a:r>
          </a:p>
        </p:txBody>
      </p:sp>
      <p:pic>
        <p:nvPicPr>
          <p:cNvPr id="21" name="Рисунок 20"/>
          <p:cNvPicPr>
            <a:picLocks noChangeAspect="1"/>
          </p:cNvPicPr>
          <p:nvPr/>
        </p:nvPicPr>
        <p:blipFill rotWithShape="1">
          <a:blip r:embed="rId5"/>
          <a:srcRect b="53559"/>
          <a:stretch/>
        </p:blipFill>
        <p:spPr>
          <a:xfrm>
            <a:off x="131085" y="4070195"/>
            <a:ext cx="2687215" cy="2626257"/>
          </a:xfrm>
          <a:prstGeom prst="rect">
            <a:avLst/>
          </a:prstGeom>
          <a:ln w="76200">
            <a:solidFill>
              <a:srgbClr val="CCFF33"/>
            </a:solidFill>
          </a:ln>
        </p:spPr>
      </p:pic>
      <p:sp>
        <p:nvSpPr>
          <p:cNvPr id="22" name="Прямоугольник 21"/>
          <p:cNvSpPr/>
          <p:nvPr/>
        </p:nvSpPr>
        <p:spPr>
          <a:xfrm>
            <a:off x="82608" y="6478858"/>
            <a:ext cx="2783255" cy="27878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err="1" smtClean="0">
                <a:solidFill>
                  <a:srgbClr val="0000CC"/>
                </a:solidFill>
              </a:rPr>
              <a:t>Normotrophic</a:t>
            </a:r>
            <a:endParaRPr lang="ru-RU" sz="2000" b="1" dirty="0">
              <a:solidFill>
                <a:srgbClr val="0000CC"/>
              </a:solidFill>
            </a:endParaRPr>
          </a:p>
        </p:txBody>
      </p:sp>
      <p:pic>
        <p:nvPicPr>
          <p:cNvPr id="23" name="Рисунок 22"/>
          <p:cNvPicPr>
            <a:picLocks noChangeAspect="1"/>
          </p:cNvPicPr>
          <p:nvPr/>
        </p:nvPicPr>
        <p:blipFill rotWithShape="1">
          <a:blip r:embed="rId5"/>
          <a:srcRect l="2893" t="49378" r="2680"/>
          <a:stretch/>
        </p:blipFill>
        <p:spPr>
          <a:xfrm>
            <a:off x="2945971" y="4059044"/>
            <a:ext cx="2808058" cy="2408664"/>
          </a:xfrm>
          <a:prstGeom prst="rect">
            <a:avLst/>
          </a:prstGeom>
          <a:ln w="76200">
            <a:solidFill>
              <a:srgbClr val="CCFF33"/>
            </a:solidFill>
          </a:ln>
        </p:spPr>
      </p:pic>
      <p:sp>
        <p:nvSpPr>
          <p:cNvPr id="24" name="Прямоугольник 23"/>
          <p:cNvSpPr/>
          <p:nvPr/>
        </p:nvSpPr>
        <p:spPr>
          <a:xfrm>
            <a:off x="2897725" y="6467706"/>
            <a:ext cx="2945513" cy="301083"/>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00CC"/>
                </a:solidFill>
              </a:rPr>
              <a:t>Hypertrophic</a:t>
            </a:r>
            <a:endParaRPr lang="ru-RU" sz="2000" dirty="0">
              <a:solidFill>
                <a:srgbClr val="0000CC"/>
              </a:solidFill>
            </a:endParaRPr>
          </a:p>
        </p:txBody>
      </p:sp>
      <p:pic>
        <p:nvPicPr>
          <p:cNvPr id="25" name="Рисунок 24"/>
          <p:cNvPicPr>
            <a:picLocks noChangeAspect="1"/>
          </p:cNvPicPr>
          <p:nvPr/>
        </p:nvPicPr>
        <p:blipFill>
          <a:blip r:embed="rId6"/>
          <a:stretch>
            <a:fillRect/>
          </a:stretch>
        </p:blipFill>
        <p:spPr>
          <a:xfrm>
            <a:off x="5883973" y="4047894"/>
            <a:ext cx="2802826" cy="2453268"/>
          </a:xfrm>
          <a:prstGeom prst="rect">
            <a:avLst/>
          </a:prstGeom>
          <a:ln w="76200">
            <a:solidFill>
              <a:srgbClr val="CCFF33"/>
            </a:solidFill>
          </a:ln>
        </p:spPr>
      </p:pic>
      <p:sp>
        <p:nvSpPr>
          <p:cNvPr id="26" name="Прямоугольник 25"/>
          <p:cNvSpPr/>
          <p:nvPr/>
        </p:nvSpPr>
        <p:spPr>
          <a:xfrm>
            <a:off x="5813203" y="6467707"/>
            <a:ext cx="2940504" cy="28993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smtClean="0">
                <a:solidFill>
                  <a:srgbClr val="0000CC"/>
                </a:solidFill>
              </a:rPr>
              <a:t>Atrophic</a:t>
            </a:r>
            <a:endParaRPr lang="ru-RU" sz="2000" b="1" dirty="0">
              <a:solidFill>
                <a:srgbClr val="0000CC"/>
              </a:solidFill>
            </a:endParaRPr>
          </a:p>
        </p:txBody>
      </p:sp>
      <p:pic>
        <p:nvPicPr>
          <p:cNvPr id="27" name="Рисунок 26"/>
          <p:cNvPicPr>
            <a:picLocks noChangeAspect="1"/>
          </p:cNvPicPr>
          <p:nvPr/>
        </p:nvPicPr>
        <p:blipFill>
          <a:blip r:embed="rId7"/>
          <a:stretch>
            <a:fillRect/>
          </a:stretch>
        </p:blipFill>
        <p:spPr>
          <a:xfrm>
            <a:off x="9199757" y="4070192"/>
            <a:ext cx="2753897" cy="2642842"/>
          </a:xfrm>
          <a:prstGeom prst="rect">
            <a:avLst/>
          </a:prstGeom>
          <a:ln w="76200">
            <a:solidFill>
              <a:srgbClr val="CCFF33"/>
            </a:solidFill>
          </a:ln>
        </p:spPr>
      </p:pic>
      <p:sp>
        <p:nvSpPr>
          <p:cNvPr id="4" name="Прямоугольник 3"/>
          <p:cNvSpPr/>
          <p:nvPr/>
        </p:nvSpPr>
        <p:spPr>
          <a:xfrm>
            <a:off x="9099395" y="3436604"/>
            <a:ext cx="2932771" cy="588987"/>
          </a:xfrm>
          <a:prstGeom prst="rect">
            <a:avLst/>
          </a:prstGeom>
          <a:solidFill>
            <a:srgbClr val="CCFF33"/>
          </a:solidFill>
          <a:ln>
            <a:solidFill>
              <a:srgbClr val="CCFF33"/>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err="1" smtClean="0">
                <a:solidFill>
                  <a:srgbClr val="0000CC"/>
                </a:solidFill>
              </a:rPr>
              <a:t>Rubromycosis</a:t>
            </a:r>
            <a:r>
              <a:rPr lang="en-US" b="1" dirty="0" smtClean="0">
                <a:solidFill>
                  <a:srgbClr val="0000CC"/>
                </a:solidFill>
              </a:rPr>
              <a:t> </a:t>
            </a:r>
            <a:r>
              <a:rPr lang="en-US" b="1" dirty="0">
                <a:solidFill>
                  <a:srgbClr val="0000CC"/>
                </a:solidFill>
              </a:rPr>
              <a:t>of the hands</a:t>
            </a:r>
          </a:p>
        </p:txBody>
      </p:sp>
    </p:spTree>
    <p:extLst>
      <p:ext uri="{BB962C8B-B14F-4D97-AF65-F5344CB8AC3E}">
        <p14:creationId xmlns:p14="http://schemas.microsoft.com/office/powerpoint/2010/main" val="6851958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722" y="1309255"/>
            <a:ext cx="11667817" cy="11679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Smooth skin lesions develop as a result of the spread of infection with the bloodstream, through the lymphatic tracts from foci located on the feet, or through transfers by hand or washing.</a:t>
            </a:r>
          </a:p>
        </p:txBody>
      </p:sp>
      <p:pic>
        <p:nvPicPr>
          <p:cNvPr id="3" name="Рисунок 2"/>
          <p:cNvPicPr>
            <a:picLocks noChangeAspect="1"/>
          </p:cNvPicPr>
          <p:nvPr/>
        </p:nvPicPr>
        <p:blipFill>
          <a:blip r:embed="rId2"/>
          <a:stretch>
            <a:fillRect/>
          </a:stretch>
        </p:blipFill>
        <p:spPr>
          <a:xfrm>
            <a:off x="223935" y="2873829"/>
            <a:ext cx="6046236" cy="3470987"/>
          </a:xfrm>
          <a:prstGeom prst="rect">
            <a:avLst/>
          </a:prstGeom>
          <a:ln w="76200">
            <a:solidFill>
              <a:srgbClr val="CCFF33"/>
            </a:solidFill>
          </a:ln>
        </p:spPr>
      </p:pic>
      <p:pic>
        <p:nvPicPr>
          <p:cNvPr id="4" name="Рисунок 3"/>
          <p:cNvPicPr>
            <a:picLocks noChangeAspect="1"/>
          </p:cNvPicPr>
          <p:nvPr/>
        </p:nvPicPr>
        <p:blipFill>
          <a:blip r:embed="rId3"/>
          <a:stretch>
            <a:fillRect/>
          </a:stretch>
        </p:blipFill>
        <p:spPr>
          <a:xfrm>
            <a:off x="6356427" y="2865863"/>
            <a:ext cx="5411755" cy="3479180"/>
          </a:xfrm>
          <a:prstGeom prst="rect">
            <a:avLst/>
          </a:prstGeom>
          <a:ln w="76200">
            <a:solidFill>
              <a:srgbClr val="CCFF33"/>
            </a:solidFill>
          </a:ln>
        </p:spPr>
      </p:pic>
      <p:sp>
        <p:nvSpPr>
          <p:cNvPr id="5" name="Прямоугольник 4"/>
          <p:cNvSpPr/>
          <p:nvPr/>
        </p:nvSpPr>
        <p:spPr>
          <a:xfrm>
            <a:off x="550464" y="289425"/>
            <a:ext cx="11025008" cy="83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err="1" smtClean="0">
                <a:solidFill>
                  <a:srgbClr val="FFFF00"/>
                </a:solidFill>
              </a:rPr>
              <a:t>Rubcomycosis</a:t>
            </a:r>
            <a:r>
              <a:rPr lang="en-US" sz="6000" b="1" dirty="0" smtClean="0">
                <a:solidFill>
                  <a:srgbClr val="FFFF00"/>
                </a:solidFill>
              </a:rPr>
              <a:t> </a:t>
            </a:r>
            <a:r>
              <a:rPr lang="en-US" sz="6000" b="1" dirty="0">
                <a:solidFill>
                  <a:srgbClr val="FFFF00"/>
                </a:solidFill>
              </a:rPr>
              <a:t>of the smooth skin.</a:t>
            </a:r>
          </a:p>
        </p:txBody>
      </p:sp>
    </p:spTree>
    <p:extLst>
      <p:ext uri="{BB962C8B-B14F-4D97-AF65-F5344CB8AC3E}">
        <p14:creationId xmlns:p14="http://schemas.microsoft.com/office/powerpoint/2010/main" val="257640855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6116" y="718007"/>
            <a:ext cx="11946674" cy="94352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Clinical varieties of generalized </a:t>
            </a:r>
            <a:r>
              <a:rPr lang="en-US" sz="2400" b="1" dirty="0" err="1">
                <a:solidFill>
                  <a:schemeClr val="bg1"/>
                </a:solidFill>
              </a:rPr>
              <a:t>rubromycosis</a:t>
            </a:r>
            <a:r>
              <a:rPr lang="en-US" sz="2400" b="1" dirty="0">
                <a:solidFill>
                  <a:schemeClr val="bg1"/>
                </a:solidFill>
              </a:rPr>
              <a:t> can be divided into erythematous-squamous (superficial), </a:t>
            </a:r>
            <a:r>
              <a:rPr lang="en-US" sz="2400" b="1" dirty="0" smtClean="0">
                <a:solidFill>
                  <a:schemeClr val="bg1"/>
                </a:solidFill>
              </a:rPr>
              <a:t>follicular-</a:t>
            </a:r>
            <a:r>
              <a:rPr lang="en-US" sz="2400" b="1" dirty="0" err="1" smtClean="0">
                <a:solidFill>
                  <a:schemeClr val="bg1"/>
                </a:solidFill>
              </a:rPr>
              <a:t>papular</a:t>
            </a:r>
            <a:r>
              <a:rPr lang="en-US" sz="2400" b="1" dirty="0" smtClean="0">
                <a:solidFill>
                  <a:schemeClr val="bg1"/>
                </a:solidFill>
              </a:rPr>
              <a:t> </a:t>
            </a:r>
            <a:r>
              <a:rPr lang="en-US" sz="2400" b="1" dirty="0">
                <a:solidFill>
                  <a:schemeClr val="bg1"/>
                </a:solidFill>
              </a:rPr>
              <a:t>(deep), exudative forms and </a:t>
            </a:r>
            <a:r>
              <a:rPr lang="en-US" sz="2400" b="1" dirty="0" err="1">
                <a:solidFill>
                  <a:schemeClr val="bg1"/>
                </a:solidFill>
              </a:rPr>
              <a:t>erythrodermic</a:t>
            </a:r>
            <a:r>
              <a:rPr lang="en-US" sz="2400" b="1" dirty="0">
                <a:solidFill>
                  <a:schemeClr val="bg1"/>
                </a:solidFill>
              </a:rPr>
              <a:t> type lesions.</a:t>
            </a:r>
            <a:endParaRPr lang="ru-RU" sz="2400" b="1" dirty="0">
              <a:solidFill>
                <a:schemeClr val="bg1"/>
              </a:solidFill>
            </a:endParaRPr>
          </a:p>
        </p:txBody>
      </p:sp>
      <p:sp>
        <p:nvSpPr>
          <p:cNvPr id="4" name="Прямоугольник 3"/>
          <p:cNvSpPr/>
          <p:nvPr/>
        </p:nvSpPr>
        <p:spPr>
          <a:xfrm>
            <a:off x="123802" y="1906857"/>
            <a:ext cx="3143506" cy="814040"/>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Erythematous-squamous </a:t>
            </a:r>
            <a:r>
              <a:rPr lang="ru-RU" b="1" dirty="0" smtClean="0">
                <a:solidFill>
                  <a:srgbClr val="0000CC"/>
                </a:solidFill>
              </a:rPr>
              <a:t> </a:t>
            </a:r>
            <a:r>
              <a:rPr lang="en-US" b="1" dirty="0">
                <a:solidFill>
                  <a:srgbClr val="0000CC"/>
                </a:solidFill>
              </a:rPr>
              <a:t>form </a:t>
            </a:r>
          </a:p>
        </p:txBody>
      </p:sp>
      <p:pic>
        <p:nvPicPr>
          <p:cNvPr id="7" name="Рисунок 6"/>
          <p:cNvPicPr>
            <a:picLocks noChangeAspect="1"/>
          </p:cNvPicPr>
          <p:nvPr/>
        </p:nvPicPr>
        <p:blipFill rotWithShape="1">
          <a:blip r:embed="rId2"/>
          <a:srcRect r="50645"/>
          <a:stretch/>
        </p:blipFill>
        <p:spPr>
          <a:xfrm>
            <a:off x="133815" y="2665141"/>
            <a:ext cx="3100040" cy="3902925"/>
          </a:xfrm>
          <a:prstGeom prst="rect">
            <a:avLst/>
          </a:prstGeom>
          <a:ln w="76200">
            <a:solidFill>
              <a:srgbClr val="CCFF33"/>
            </a:solidFill>
          </a:ln>
        </p:spPr>
      </p:pic>
      <p:sp>
        <p:nvSpPr>
          <p:cNvPr id="8" name="Прямоугольник 7"/>
          <p:cNvSpPr/>
          <p:nvPr/>
        </p:nvSpPr>
        <p:spPr>
          <a:xfrm>
            <a:off x="3222701" y="1906863"/>
            <a:ext cx="3100039" cy="747131"/>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00CC"/>
                </a:solidFill>
              </a:rPr>
              <a:t>F</a:t>
            </a:r>
            <a:r>
              <a:rPr lang="en-US" b="1" dirty="0" smtClean="0">
                <a:solidFill>
                  <a:srgbClr val="0000CC"/>
                </a:solidFill>
              </a:rPr>
              <a:t>ollicular-</a:t>
            </a:r>
            <a:r>
              <a:rPr lang="en-US" b="1" dirty="0" err="1" smtClean="0">
                <a:solidFill>
                  <a:srgbClr val="0000CC"/>
                </a:solidFill>
              </a:rPr>
              <a:t>papular</a:t>
            </a:r>
            <a:r>
              <a:rPr lang="en-US" b="1" dirty="0" smtClean="0">
                <a:solidFill>
                  <a:srgbClr val="0000CC"/>
                </a:solidFill>
              </a:rPr>
              <a:t> </a:t>
            </a:r>
            <a:r>
              <a:rPr lang="en-US" b="1" dirty="0">
                <a:solidFill>
                  <a:srgbClr val="0000CC"/>
                </a:solidFill>
              </a:rPr>
              <a:t>(deep) form </a:t>
            </a:r>
            <a:endParaRPr lang="ru-RU" dirty="0">
              <a:solidFill>
                <a:srgbClr val="0000CC"/>
              </a:solidFill>
            </a:endParaRPr>
          </a:p>
        </p:txBody>
      </p:sp>
      <p:pic>
        <p:nvPicPr>
          <p:cNvPr id="9" name="Рисунок 8"/>
          <p:cNvPicPr>
            <a:picLocks noChangeAspect="1"/>
          </p:cNvPicPr>
          <p:nvPr/>
        </p:nvPicPr>
        <p:blipFill rotWithShape="1">
          <a:blip r:embed="rId3"/>
          <a:srcRect l="52016"/>
          <a:stretch/>
        </p:blipFill>
        <p:spPr>
          <a:xfrm>
            <a:off x="3289614" y="2653990"/>
            <a:ext cx="2877015" cy="3911348"/>
          </a:xfrm>
          <a:prstGeom prst="rect">
            <a:avLst/>
          </a:prstGeom>
          <a:ln w="76200">
            <a:solidFill>
              <a:srgbClr val="CCFF33"/>
            </a:solidFill>
          </a:ln>
        </p:spPr>
      </p:pic>
      <p:sp>
        <p:nvSpPr>
          <p:cNvPr id="10" name="Прямоугольник 9"/>
          <p:cNvSpPr/>
          <p:nvPr/>
        </p:nvSpPr>
        <p:spPr>
          <a:xfrm>
            <a:off x="6278136" y="1906858"/>
            <a:ext cx="2843562" cy="959007"/>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0000CC"/>
                </a:solidFill>
              </a:rPr>
              <a:t>Exudative form </a:t>
            </a:r>
            <a:endParaRPr lang="en-US" b="1" dirty="0">
              <a:solidFill>
                <a:srgbClr val="0000CC"/>
              </a:solidFill>
            </a:endParaRPr>
          </a:p>
          <a:p>
            <a:pPr algn="ctr"/>
            <a:endParaRPr lang="ru-RU" b="1" dirty="0">
              <a:solidFill>
                <a:srgbClr val="0000CC"/>
              </a:solidFill>
            </a:endParaRPr>
          </a:p>
        </p:txBody>
      </p:sp>
      <p:pic>
        <p:nvPicPr>
          <p:cNvPr id="11" name="Рисунок 10"/>
          <p:cNvPicPr>
            <a:picLocks noChangeAspect="1"/>
          </p:cNvPicPr>
          <p:nvPr/>
        </p:nvPicPr>
        <p:blipFill>
          <a:blip r:embed="rId4"/>
          <a:stretch>
            <a:fillRect/>
          </a:stretch>
        </p:blipFill>
        <p:spPr>
          <a:xfrm>
            <a:off x="6289290" y="2653990"/>
            <a:ext cx="2787804" cy="3925230"/>
          </a:xfrm>
          <a:prstGeom prst="rect">
            <a:avLst/>
          </a:prstGeom>
          <a:ln w="76200">
            <a:solidFill>
              <a:srgbClr val="CCFF33"/>
            </a:solidFill>
          </a:ln>
        </p:spPr>
      </p:pic>
      <p:sp>
        <p:nvSpPr>
          <p:cNvPr id="12" name="Прямоугольник 11"/>
          <p:cNvSpPr/>
          <p:nvPr/>
        </p:nvSpPr>
        <p:spPr>
          <a:xfrm>
            <a:off x="9110546" y="1906859"/>
            <a:ext cx="3010829" cy="847492"/>
          </a:xfrm>
          <a:prstGeom prst="rect">
            <a:avLst/>
          </a:prstGeom>
          <a:solidFill>
            <a:srgbClr val="CCFF33"/>
          </a:solid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err="1" smtClean="0">
                <a:solidFill>
                  <a:srgbClr val="0000CC"/>
                </a:solidFill>
              </a:rPr>
              <a:t>Rubromycotic</a:t>
            </a:r>
            <a:r>
              <a:rPr lang="en-US" b="1" dirty="0" smtClean="0">
                <a:solidFill>
                  <a:srgbClr val="0000CC"/>
                </a:solidFill>
              </a:rPr>
              <a:t> erythroderma </a:t>
            </a:r>
            <a:endParaRPr lang="ru-RU" b="1" dirty="0">
              <a:solidFill>
                <a:srgbClr val="0000CC"/>
              </a:solidFill>
            </a:endParaRPr>
          </a:p>
        </p:txBody>
      </p:sp>
      <p:sp>
        <p:nvSpPr>
          <p:cNvPr id="14" name="Прямоугольник 13"/>
          <p:cNvSpPr/>
          <p:nvPr/>
        </p:nvSpPr>
        <p:spPr>
          <a:xfrm>
            <a:off x="914401" y="135637"/>
            <a:ext cx="11062010" cy="52228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5400" b="1" dirty="0">
              <a:solidFill>
                <a:srgbClr val="FFFF00"/>
              </a:solidFill>
            </a:endParaRPr>
          </a:p>
        </p:txBody>
      </p:sp>
      <p:sp>
        <p:nvSpPr>
          <p:cNvPr id="6" name="Прямоугольник 5"/>
          <p:cNvSpPr/>
          <p:nvPr/>
        </p:nvSpPr>
        <p:spPr>
          <a:xfrm>
            <a:off x="925551" y="156121"/>
            <a:ext cx="10571356" cy="468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rPr>
              <a:t>Generalized </a:t>
            </a:r>
            <a:r>
              <a:rPr lang="en-US" sz="4000" b="1" dirty="0" err="1" smtClean="0">
                <a:solidFill>
                  <a:srgbClr val="FFFF00"/>
                </a:solidFill>
              </a:rPr>
              <a:t>rubromycosis</a:t>
            </a:r>
            <a:r>
              <a:rPr lang="ru-RU" sz="4000" b="1" dirty="0" smtClean="0">
                <a:solidFill>
                  <a:srgbClr val="FFFF00"/>
                </a:solidFill>
              </a:rPr>
              <a:t> </a:t>
            </a:r>
            <a:r>
              <a:rPr lang="en-US" sz="4000" b="1" dirty="0" smtClean="0">
                <a:solidFill>
                  <a:srgbClr val="FFFF00"/>
                </a:solidFill>
              </a:rPr>
              <a:t>of </a:t>
            </a:r>
            <a:r>
              <a:rPr lang="en-US" sz="4000" b="1" dirty="0">
                <a:solidFill>
                  <a:srgbClr val="FFFF00"/>
                </a:solidFill>
              </a:rPr>
              <a:t>smooth skin</a:t>
            </a:r>
            <a:endParaRPr lang="ru-RU" sz="4000" b="1" dirty="0">
              <a:solidFill>
                <a:srgbClr val="FFFF00"/>
              </a:solidFill>
            </a:endParaRPr>
          </a:p>
        </p:txBody>
      </p:sp>
      <p:pic>
        <p:nvPicPr>
          <p:cNvPr id="1026" name="Picture 2" descr="генерализованная руброфития гладкой кожи"/>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7458" y="2653994"/>
            <a:ext cx="2877015" cy="3925229"/>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486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15297" y="167272"/>
            <a:ext cx="6039493" cy="60216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7200" b="1" dirty="0" err="1" smtClean="0">
                <a:solidFill>
                  <a:srgbClr val="0000CC"/>
                </a:solidFill>
              </a:rPr>
              <a:t>Trichophytoses</a:t>
            </a:r>
            <a:r>
              <a:rPr lang="en-US" sz="7200" b="1" dirty="0" smtClean="0">
                <a:solidFill>
                  <a:srgbClr val="0000CC"/>
                </a:solidFill>
              </a:rPr>
              <a:t> </a:t>
            </a:r>
            <a:endParaRPr lang="en-US" sz="7200" b="1" dirty="0">
              <a:solidFill>
                <a:srgbClr val="0000CC"/>
              </a:solidFill>
            </a:endParaRPr>
          </a:p>
        </p:txBody>
      </p:sp>
      <p:sp>
        <p:nvSpPr>
          <p:cNvPr id="4" name="Прямоугольник 3"/>
          <p:cNvSpPr/>
          <p:nvPr/>
        </p:nvSpPr>
        <p:spPr>
          <a:xfrm>
            <a:off x="1" y="1231413"/>
            <a:ext cx="5542155" cy="96537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Superficial </a:t>
            </a:r>
            <a:r>
              <a:rPr lang="en-US" sz="3600" b="1" dirty="0" err="1">
                <a:solidFill>
                  <a:srgbClr val="00FF00"/>
                </a:solidFill>
              </a:rPr>
              <a:t>trichophytosis</a:t>
            </a:r>
            <a:r>
              <a:rPr lang="en-US" sz="3600" b="1" dirty="0">
                <a:solidFill>
                  <a:srgbClr val="00FF00"/>
                </a:solidFill>
              </a:rPr>
              <a:t> of smooth skin</a:t>
            </a:r>
          </a:p>
        </p:txBody>
      </p:sp>
      <p:sp>
        <p:nvSpPr>
          <p:cNvPr id="10" name="Прямоугольник 9"/>
          <p:cNvSpPr/>
          <p:nvPr/>
        </p:nvSpPr>
        <p:spPr>
          <a:xfrm>
            <a:off x="6791093" y="1225332"/>
            <a:ext cx="5400907" cy="8153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Superficial </a:t>
            </a:r>
            <a:r>
              <a:rPr lang="en-US" sz="3600" b="1" dirty="0" err="1">
                <a:solidFill>
                  <a:srgbClr val="00FF00"/>
                </a:solidFill>
              </a:rPr>
              <a:t>trichophytosis</a:t>
            </a:r>
            <a:r>
              <a:rPr lang="en-US" sz="3600" b="1" dirty="0">
                <a:solidFill>
                  <a:srgbClr val="00FF00"/>
                </a:solidFill>
              </a:rPr>
              <a:t> of the scalp</a:t>
            </a:r>
          </a:p>
        </p:txBody>
      </p:sp>
      <p:sp>
        <p:nvSpPr>
          <p:cNvPr id="11" name="Прямоугольник 10"/>
          <p:cNvSpPr/>
          <p:nvPr/>
        </p:nvSpPr>
        <p:spPr>
          <a:xfrm>
            <a:off x="0" y="2962169"/>
            <a:ext cx="5363736" cy="111512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smtClean="0">
                <a:solidFill>
                  <a:srgbClr val="00FF00"/>
                </a:solidFill>
              </a:rPr>
              <a:t>Chronic </a:t>
            </a:r>
            <a:r>
              <a:rPr lang="en-US" sz="3600" b="1" dirty="0" err="1">
                <a:solidFill>
                  <a:srgbClr val="00FF00"/>
                </a:solidFill>
              </a:rPr>
              <a:t>trichophytosis</a:t>
            </a:r>
            <a:r>
              <a:rPr lang="en-US" sz="3600" b="1" dirty="0">
                <a:solidFill>
                  <a:srgbClr val="00FF00"/>
                </a:solidFill>
              </a:rPr>
              <a:t>, including nail </a:t>
            </a:r>
            <a:r>
              <a:rPr lang="en-US" sz="3600" b="1" dirty="0" err="1" smtClean="0">
                <a:solidFill>
                  <a:srgbClr val="00FF00"/>
                </a:solidFill>
              </a:rPr>
              <a:t>trichophytosis</a:t>
            </a:r>
            <a:r>
              <a:rPr lang="en-US" sz="3600" b="1" dirty="0" smtClean="0">
                <a:solidFill>
                  <a:srgbClr val="00FF00"/>
                </a:solidFill>
              </a:rPr>
              <a:t> </a:t>
            </a:r>
            <a:endParaRPr lang="ru-RU" sz="3600" b="1" dirty="0">
              <a:solidFill>
                <a:srgbClr val="00FF00"/>
              </a:solidFill>
            </a:endParaRPr>
          </a:p>
        </p:txBody>
      </p:sp>
      <p:sp>
        <p:nvSpPr>
          <p:cNvPr id="12" name="Прямоугольник 11"/>
          <p:cNvSpPr/>
          <p:nvPr/>
        </p:nvSpPr>
        <p:spPr>
          <a:xfrm>
            <a:off x="7105016" y="2564780"/>
            <a:ext cx="5086984" cy="97816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a:solidFill>
                  <a:srgbClr val="00FF00"/>
                </a:solidFill>
              </a:rPr>
              <a:t>I</a:t>
            </a:r>
            <a:r>
              <a:rPr lang="en-US" sz="3600" b="1" dirty="0" smtClean="0">
                <a:solidFill>
                  <a:srgbClr val="00FF00"/>
                </a:solidFill>
              </a:rPr>
              <a:t>nfiltrative-</a:t>
            </a:r>
            <a:r>
              <a:rPr lang="en-US" sz="3600" b="1" dirty="0" err="1" smtClean="0">
                <a:solidFill>
                  <a:srgbClr val="00FF00"/>
                </a:solidFill>
              </a:rPr>
              <a:t>suppurative</a:t>
            </a:r>
            <a:r>
              <a:rPr lang="en-US" sz="3600" b="1" dirty="0" smtClean="0">
                <a:solidFill>
                  <a:srgbClr val="00FF00"/>
                </a:solidFill>
              </a:rPr>
              <a:t> </a:t>
            </a:r>
            <a:r>
              <a:rPr lang="en-US" sz="3600" b="1" dirty="0" err="1">
                <a:solidFill>
                  <a:srgbClr val="00FF00"/>
                </a:solidFill>
              </a:rPr>
              <a:t>trichophytosis</a:t>
            </a:r>
            <a:endParaRPr lang="en-US" sz="3600" b="1" dirty="0">
              <a:solidFill>
                <a:srgbClr val="00FF00"/>
              </a:solidFill>
            </a:endParaRPr>
          </a:p>
        </p:txBody>
      </p:sp>
      <p:sp>
        <p:nvSpPr>
          <p:cNvPr id="13" name="Прямоугольник 12"/>
          <p:cNvSpPr/>
          <p:nvPr/>
        </p:nvSpPr>
        <p:spPr>
          <a:xfrm>
            <a:off x="178331" y="4734722"/>
            <a:ext cx="2463281" cy="5175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600" b="1" dirty="0" err="1" smtClean="0">
                <a:solidFill>
                  <a:srgbClr val="00FF00"/>
                </a:solidFill>
              </a:rPr>
              <a:t>Favus</a:t>
            </a:r>
            <a:endParaRPr lang="en-US" sz="3600" b="1" dirty="0">
              <a:solidFill>
                <a:srgbClr val="00FF00"/>
              </a:solidFill>
            </a:endParaRPr>
          </a:p>
        </p:txBody>
      </p:sp>
      <p:sp>
        <p:nvSpPr>
          <p:cNvPr id="14" name="Прямоугольник 13"/>
          <p:cNvSpPr/>
          <p:nvPr/>
        </p:nvSpPr>
        <p:spPr>
          <a:xfrm>
            <a:off x="7139972" y="4560850"/>
            <a:ext cx="4713775" cy="5936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00FF00"/>
                </a:solidFill>
              </a:rPr>
              <a:t>Tinea</a:t>
            </a:r>
            <a:r>
              <a:rPr lang="en-US" sz="2800" b="1" dirty="0">
                <a:solidFill>
                  <a:srgbClr val="00FF00"/>
                </a:solidFill>
              </a:rPr>
              <a:t> </a:t>
            </a:r>
            <a:r>
              <a:rPr lang="en-US" sz="3600" b="1" dirty="0" err="1">
                <a:solidFill>
                  <a:srgbClr val="00FF00"/>
                </a:solidFill>
              </a:rPr>
              <a:t>imbricata</a:t>
            </a:r>
            <a:r>
              <a:rPr lang="en-US" sz="3600" b="1" dirty="0">
                <a:solidFill>
                  <a:srgbClr val="00FF00"/>
                </a:solidFill>
              </a:rPr>
              <a:t> (</a:t>
            </a:r>
            <a:r>
              <a:rPr lang="en-US" sz="3600" b="1" dirty="0" err="1">
                <a:solidFill>
                  <a:srgbClr val="00FF00"/>
                </a:solidFill>
              </a:rPr>
              <a:t>tokelo</a:t>
            </a:r>
            <a:r>
              <a:rPr lang="en-US" sz="3600" b="1" dirty="0" smtClean="0">
                <a:solidFill>
                  <a:srgbClr val="00FF00"/>
                </a:solidFill>
              </a:rPr>
              <a:t>)</a:t>
            </a:r>
            <a:endParaRPr lang="ru-RU" sz="3600" b="1" dirty="0">
              <a:solidFill>
                <a:srgbClr val="00FF00"/>
              </a:solidFill>
            </a:endParaRPr>
          </a:p>
        </p:txBody>
      </p:sp>
      <p:sp>
        <p:nvSpPr>
          <p:cNvPr id="5" name="Двойная стрелка влево/вправо 4"/>
          <p:cNvSpPr/>
          <p:nvPr/>
        </p:nvSpPr>
        <p:spPr>
          <a:xfrm>
            <a:off x="5363737" y="2765502"/>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Двойная стрелка влево/вправо 14"/>
          <p:cNvSpPr/>
          <p:nvPr/>
        </p:nvSpPr>
        <p:spPr>
          <a:xfrm>
            <a:off x="5371171" y="1323278"/>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Двойная стрелка влево/вправо 15"/>
          <p:cNvSpPr/>
          <p:nvPr/>
        </p:nvSpPr>
        <p:spPr>
          <a:xfrm>
            <a:off x="5367453" y="4664927"/>
            <a:ext cx="1216152" cy="367990"/>
          </a:xfrm>
          <a:prstGeom prst="leftRight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0" y="2341756"/>
            <a:ext cx="12192000" cy="7805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0" y="4434469"/>
            <a:ext cx="12192000" cy="78059"/>
          </a:xfrm>
          <a:prstGeom prst="rect">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a:stretch>
            <a:fillRect/>
          </a:stretch>
        </p:blipFill>
        <p:spPr>
          <a:xfrm>
            <a:off x="0" y="6148778"/>
            <a:ext cx="12205250" cy="91448"/>
          </a:xfrm>
          <a:prstGeom prst="rect">
            <a:avLst/>
          </a:prstGeom>
        </p:spPr>
      </p:pic>
      <p:pic>
        <p:nvPicPr>
          <p:cNvPr id="8" name="Рисунок 7"/>
          <p:cNvPicPr>
            <a:picLocks noChangeAspect="1"/>
          </p:cNvPicPr>
          <p:nvPr/>
        </p:nvPicPr>
        <p:blipFill>
          <a:blip r:embed="rId3"/>
          <a:stretch>
            <a:fillRect/>
          </a:stretch>
        </p:blipFill>
        <p:spPr>
          <a:xfrm>
            <a:off x="5861592" y="935132"/>
            <a:ext cx="201185" cy="5322269"/>
          </a:xfrm>
          <a:prstGeom prst="rect">
            <a:avLst/>
          </a:prstGeom>
        </p:spPr>
      </p:pic>
    </p:spTree>
    <p:extLst>
      <p:ext uri="{BB962C8B-B14F-4D97-AF65-F5344CB8AC3E}">
        <p14:creationId xmlns:p14="http://schemas.microsoft.com/office/powerpoint/2010/main" val="21609225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197" y="253747"/>
            <a:ext cx="11849878" cy="783771"/>
          </a:xfrm>
          <a:prstGeom prst="rect">
            <a:avLst/>
          </a:prstGeom>
          <a:no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200" b="1" u="sng" dirty="0" err="1" smtClean="0">
                <a:solidFill>
                  <a:srgbClr val="FFFF00"/>
                </a:solidFill>
                <a:effectLst>
                  <a:outerShdw blurRad="38100" dist="38100" dir="2700000" algn="tl">
                    <a:srgbClr val="000000">
                      <a:alpha val="43137"/>
                    </a:srgbClr>
                  </a:outerShdw>
                </a:effectLst>
              </a:rPr>
              <a:t>Trichophytosis</a:t>
            </a:r>
            <a:r>
              <a:rPr lang="en-US" sz="3200" b="1" u="sng" dirty="0" smtClean="0">
                <a:solidFill>
                  <a:srgbClr val="FFFF00"/>
                </a:solidFill>
                <a:effectLst>
                  <a:outerShdw blurRad="38100" dist="38100" dir="2700000" algn="tl">
                    <a:srgbClr val="000000">
                      <a:alpha val="43137"/>
                    </a:srgbClr>
                  </a:outerShdw>
                </a:effectLst>
              </a:rPr>
              <a:t> (</a:t>
            </a:r>
            <a:r>
              <a:rPr lang="en-US" sz="3200" b="1" u="sng" dirty="0" err="1" smtClean="0">
                <a:solidFill>
                  <a:srgbClr val="FFFF00"/>
                </a:solidFill>
                <a:effectLst>
                  <a:outerShdw blurRad="38100" dist="38100" dir="2700000" algn="tl">
                    <a:srgbClr val="000000">
                      <a:alpha val="43137"/>
                    </a:srgbClr>
                  </a:outerShdw>
                </a:effectLst>
              </a:rPr>
              <a:t>anthropophilic</a:t>
            </a:r>
            <a:r>
              <a:rPr lang="en-US" sz="3200" b="1" u="sng" dirty="0" smtClean="0">
                <a:solidFill>
                  <a:srgbClr val="FFFF00"/>
                </a:solidFill>
                <a:effectLst>
                  <a:outerShdw blurRad="38100" dist="38100" dir="2700000" algn="tl">
                    <a:srgbClr val="000000">
                      <a:alpha val="43137"/>
                    </a:srgbClr>
                  </a:outerShdw>
                </a:effectLst>
              </a:rPr>
              <a:t>)</a:t>
            </a:r>
          </a:p>
          <a:p>
            <a:pPr algn="ctr"/>
            <a:r>
              <a:rPr lang="en-US" sz="3200" b="1" u="sng" dirty="0" smtClean="0">
                <a:solidFill>
                  <a:srgbClr val="FFFF00"/>
                </a:solidFill>
                <a:effectLst>
                  <a:outerShdw blurRad="38100" dist="38100" dir="2700000" algn="tl">
                    <a:srgbClr val="000000">
                      <a:alpha val="43137"/>
                    </a:srgbClr>
                  </a:outerShdw>
                </a:effectLst>
              </a:rPr>
              <a:t>The causative agent is </a:t>
            </a:r>
            <a:r>
              <a:rPr lang="en-US" sz="3200" b="1" u="sng" dirty="0" err="1" smtClean="0">
                <a:solidFill>
                  <a:srgbClr val="FFFF00"/>
                </a:solidFill>
                <a:effectLst>
                  <a:outerShdw blurRad="38100" dist="38100" dir="2700000" algn="tl">
                    <a:srgbClr val="000000">
                      <a:alpha val="43137"/>
                    </a:srgbClr>
                  </a:outerShdw>
                </a:effectLst>
              </a:rPr>
              <a:t>Trichophyton</a:t>
            </a:r>
            <a:r>
              <a:rPr lang="en-US" sz="3200" b="1" u="sng" dirty="0" smtClean="0">
                <a:solidFill>
                  <a:srgbClr val="FFFF00"/>
                </a:solidFill>
                <a:effectLst>
                  <a:outerShdw blurRad="38100" dist="38100" dir="2700000" algn="tl">
                    <a:srgbClr val="000000">
                      <a:alpha val="43137"/>
                    </a:srgbClr>
                  </a:outerShdw>
                </a:effectLst>
              </a:rPr>
              <a:t> </a:t>
            </a:r>
            <a:r>
              <a:rPr lang="en-US" sz="3200" b="1" u="sng" dirty="0" err="1" smtClean="0">
                <a:solidFill>
                  <a:srgbClr val="FFFF00"/>
                </a:solidFill>
                <a:effectLst>
                  <a:outerShdw blurRad="38100" dist="38100" dir="2700000" algn="tl">
                    <a:srgbClr val="000000">
                      <a:alpha val="43137"/>
                    </a:srgbClr>
                  </a:outerShdw>
                </a:effectLst>
              </a:rPr>
              <a:t>tonsurans</a:t>
            </a:r>
            <a:r>
              <a:rPr lang="en-US" sz="3200" b="1" u="sng" dirty="0" smtClean="0">
                <a:solidFill>
                  <a:srgbClr val="FFFF00"/>
                </a:solidFill>
                <a:effectLst>
                  <a:outerShdw blurRad="38100" dist="38100" dir="2700000" algn="tl">
                    <a:srgbClr val="000000">
                      <a:alpha val="43137"/>
                    </a:srgbClr>
                  </a:outerShdw>
                </a:effectLst>
              </a:rPr>
              <a:t>. Infection occurs from a sick person,  household items.</a:t>
            </a:r>
            <a:endParaRPr lang="en-US" sz="3200" b="1" u="sng" dirty="0">
              <a:solidFill>
                <a:srgbClr val="FFFF00"/>
              </a:solidFill>
              <a:effectLst>
                <a:outerShdw blurRad="38100" dist="38100" dir="2700000" algn="tl">
                  <a:srgbClr val="000000">
                    <a:alpha val="43137"/>
                  </a:srgbClr>
                </a:outerShdw>
              </a:effectLst>
            </a:endParaRPr>
          </a:p>
        </p:txBody>
      </p:sp>
      <p:sp>
        <p:nvSpPr>
          <p:cNvPr id="3" name="Прямоугольник 2"/>
          <p:cNvSpPr/>
          <p:nvPr/>
        </p:nvSpPr>
        <p:spPr>
          <a:xfrm>
            <a:off x="4772722" y="1371600"/>
            <a:ext cx="2575932" cy="379142"/>
          </a:xfrm>
          <a:prstGeom prst="rect">
            <a:avLst/>
          </a:prstGeom>
          <a:noFill/>
          <a:ln w="76200">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C00000"/>
                </a:solidFill>
              </a:rPr>
              <a:t>Clinical forms:</a:t>
            </a:r>
          </a:p>
        </p:txBody>
      </p:sp>
      <p:sp>
        <p:nvSpPr>
          <p:cNvPr id="4" name="Прямоугольник 3"/>
          <p:cNvSpPr/>
          <p:nvPr/>
        </p:nvSpPr>
        <p:spPr>
          <a:xfrm>
            <a:off x="1079849" y="1845643"/>
            <a:ext cx="2276669" cy="653142"/>
          </a:xfrm>
          <a:prstGeom prst="rect">
            <a:avLst/>
          </a:prstGeom>
          <a:solidFill>
            <a:srgbClr val="FFFF00"/>
          </a:solid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a:solidFill>
                  <a:srgbClr val="0000CC"/>
                </a:solidFill>
              </a:rPr>
              <a:t>Superficial</a:t>
            </a:r>
          </a:p>
        </p:txBody>
      </p:sp>
      <p:sp>
        <p:nvSpPr>
          <p:cNvPr id="5" name="Прямоугольник 4"/>
          <p:cNvSpPr/>
          <p:nvPr/>
        </p:nvSpPr>
        <p:spPr>
          <a:xfrm>
            <a:off x="8920746" y="1782607"/>
            <a:ext cx="2152414" cy="634481"/>
          </a:xfrm>
          <a:prstGeom prst="rect">
            <a:avLst/>
          </a:prstGeom>
          <a:solidFill>
            <a:srgbClr val="FFFF00"/>
          </a:solidFill>
          <a:ln w="76200">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a:solidFill>
                  <a:srgbClr val="0000CC"/>
                </a:solidFill>
              </a:rPr>
              <a:t>Chronic</a:t>
            </a:r>
          </a:p>
        </p:txBody>
      </p:sp>
      <p:sp>
        <p:nvSpPr>
          <p:cNvPr id="6" name="Прямоугольник 5"/>
          <p:cNvSpPr/>
          <p:nvPr/>
        </p:nvSpPr>
        <p:spPr>
          <a:xfrm>
            <a:off x="342122" y="3142890"/>
            <a:ext cx="11849878" cy="1082351"/>
          </a:xfrm>
          <a:prstGeom prst="rect">
            <a:avLst/>
          </a:prstGeom>
          <a:no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u="sng" dirty="0" err="1" smtClean="0">
                <a:solidFill>
                  <a:srgbClr val="00FF00"/>
                </a:solidFill>
                <a:effectLst>
                  <a:outerShdw blurRad="38100" dist="38100" dir="2700000" algn="tl">
                    <a:srgbClr val="000000">
                      <a:alpha val="43137"/>
                    </a:srgbClr>
                  </a:outerShdw>
                </a:effectLst>
              </a:rPr>
              <a:t>Trichophytosis</a:t>
            </a:r>
            <a:r>
              <a:rPr lang="en-US" sz="3200" b="1" u="sng" dirty="0" smtClean="0">
                <a:solidFill>
                  <a:srgbClr val="00FF00"/>
                </a:solidFill>
                <a:effectLst>
                  <a:outerShdw blurRad="38100" dist="38100" dir="2700000" algn="tl">
                    <a:srgbClr val="000000">
                      <a:alpha val="43137"/>
                    </a:srgbClr>
                  </a:outerShdw>
                </a:effectLst>
              </a:rPr>
              <a:t> </a:t>
            </a:r>
            <a:r>
              <a:rPr lang="en-US" sz="3200" b="1" u="sng" dirty="0">
                <a:solidFill>
                  <a:srgbClr val="00FF00"/>
                </a:solidFill>
                <a:effectLst>
                  <a:outerShdw blurRad="38100" dist="38100" dir="2700000" algn="tl">
                    <a:srgbClr val="000000">
                      <a:alpha val="43137"/>
                    </a:srgbClr>
                  </a:outerShdw>
                </a:effectLst>
              </a:rPr>
              <a:t>(</a:t>
            </a:r>
            <a:r>
              <a:rPr lang="en-US" sz="3200" b="1" u="sng" dirty="0" err="1">
                <a:solidFill>
                  <a:srgbClr val="00FF00"/>
                </a:solidFill>
                <a:effectLst>
                  <a:outerShdw blurRad="38100" dist="38100" dir="2700000" algn="tl">
                    <a:srgbClr val="000000">
                      <a:alpha val="43137"/>
                    </a:srgbClr>
                  </a:outerShdw>
                </a:effectLst>
              </a:rPr>
              <a:t>zooanthropophilic</a:t>
            </a:r>
            <a:r>
              <a:rPr lang="en-US" sz="3200" b="1" u="sng" dirty="0">
                <a:solidFill>
                  <a:srgbClr val="00FF00"/>
                </a:solidFill>
                <a:effectLst>
                  <a:outerShdw blurRad="38100" dist="38100" dir="2700000" algn="tl">
                    <a:srgbClr val="000000">
                      <a:alpha val="43137"/>
                    </a:srgbClr>
                  </a:outerShdw>
                </a:effectLst>
              </a:rPr>
              <a:t>)</a:t>
            </a:r>
          </a:p>
          <a:p>
            <a:pPr algn="ctr"/>
            <a:r>
              <a:rPr lang="en-US" sz="3200" b="1" u="sng" dirty="0">
                <a:solidFill>
                  <a:srgbClr val="00FF00"/>
                </a:solidFill>
                <a:effectLst>
                  <a:outerShdw blurRad="38100" dist="38100" dir="2700000" algn="tl">
                    <a:srgbClr val="000000">
                      <a:alpha val="43137"/>
                    </a:srgbClr>
                  </a:outerShdw>
                </a:effectLst>
              </a:rPr>
              <a:t>The causative agent is </a:t>
            </a:r>
            <a:r>
              <a:rPr lang="en-US" sz="3200" b="1" u="sng" dirty="0" err="1">
                <a:solidFill>
                  <a:srgbClr val="00FF00"/>
                </a:solidFill>
                <a:effectLst>
                  <a:outerShdw blurRad="38100" dist="38100" dir="2700000" algn="tl">
                    <a:srgbClr val="000000">
                      <a:alpha val="43137"/>
                    </a:srgbClr>
                  </a:outerShdw>
                </a:effectLst>
              </a:rPr>
              <a:t>Trichophyton</a:t>
            </a:r>
            <a:r>
              <a:rPr lang="en-US" sz="3200" b="1" u="sng" dirty="0">
                <a:solidFill>
                  <a:srgbClr val="00FF00"/>
                </a:solidFill>
                <a:effectLst>
                  <a:outerShdw blurRad="38100" dist="38100" dir="2700000" algn="tl">
                    <a:srgbClr val="000000">
                      <a:alpha val="43137"/>
                    </a:srgbClr>
                  </a:outerShdw>
                </a:effectLst>
              </a:rPr>
              <a:t> </a:t>
            </a:r>
            <a:r>
              <a:rPr lang="en-US" sz="3200" b="1" u="sng" dirty="0" err="1">
                <a:solidFill>
                  <a:srgbClr val="00FF00"/>
                </a:solidFill>
                <a:effectLst>
                  <a:outerShdw blurRad="38100" dist="38100" dir="2700000" algn="tl">
                    <a:srgbClr val="000000">
                      <a:alpha val="43137"/>
                    </a:srgbClr>
                  </a:outerShdw>
                </a:effectLst>
              </a:rPr>
              <a:t>mentagrophytes</a:t>
            </a:r>
            <a:r>
              <a:rPr lang="en-US" sz="3200" b="1" u="sng" dirty="0">
                <a:solidFill>
                  <a:srgbClr val="00FF00"/>
                </a:solidFill>
                <a:effectLst>
                  <a:outerShdw blurRad="38100" dist="38100" dir="2700000" algn="tl">
                    <a:srgbClr val="000000">
                      <a:alpha val="43137"/>
                    </a:srgbClr>
                  </a:outerShdw>
                </a:effectLst>
              </a:rPr>
              <a:t>. Infection occurs due to contact with sick animals, infected objects</a:t>
            </a:r>
            <a:r>
              <a:rPr lang="en-US" sz="3200" b="1" u="sng" dirty="0" smtClean="0">
                <a:solidFill>
                  <a:srgbClr val="00FF00"/>
                </a:solidFill>
                <a:effectLst>
                  <a:outerShdw blurRad="38100" dist="38100" dir="2700000" algn="tl">
                    <a:srgbClr val="000000">
                      <a:alpha val="43137"/>
                    </a:srgbClr>
                  </a:outerShdw>
                </a:effectLst>
              </a:rPr>
              <a:t>.</a:t>
            </a:r>
            <a:endParaRPr lang="en-US" sz="3200" b="1" u="sng" dirty="0">
              <a:solidFill>
                <a:srgbClr val="00FF00"/>
              </a:solidFill>
              <a:effectLst>
                <a:outerShdw blurRad="38100" dist="38100" dir="2700000" algn="tl">
                  <a:srgbClr val="000000">
                    <a:alpha val="43137"/>
                  </a:srgbClr>
                </a:outerShdw>
              </a:effectLst>
            </a:endParaRPr>
          </a:p>
        </p:txBody>
      </p:sp>
      <p:sp>
        <p:nvSpPr>
          <p:cNvPr id="7" name="Прямоугольник 6"/>
          <p:cNvSpPr/>
          <p:nvPr/>
        </p:nvSpPr>
        <p:spPr>
          <a:xfrm>
            <a:off x="642676" y="4908308"/>
            <a:ext cx="3844212" cy="823419"/>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Superficial </a:t>
            </a:r>
            <a:r>
              <a:rPr lang="en-US" sz="2400" b="1" dirty="0" err="1">
                <a:solidFill>
                  <a:srgbClr val="0000CC"/>
                </a:solidFill>
              </a:rPr>
              <a:t>trichophytosis</a:t>
            </a:r>
            <a:endParaRPr lang="en-US" sz="2400" b="1" dirty="0">
              <a:solidFill>
                <a:srgbClr val="0000CC"/>
              </a:solidFill>
            </a:endParaRPr>
          </a:p>
        </p:txBody>
      </p:sp>
      <p:sp>
        <p:nvSpPr>
          <p:cNvPr id="8" name="Прямоугольник 7"/>
          <p:cNvSpPr/>
          <p:nvPr/>
        </p:nvSpPr>
        <p:spPr>
          <a:xfrm>
            <a:off x="6550548" y="4862161"/>
            <a:ext cx="5448167" cy="836112"/>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Infiltrative-</a:t>
            </a:r>
            <a:r>
              <a:rPr lang="en-US" sz="2400" b="1" dirty="0" err="1">
                <a:solidFill>
                  <a:srgbClr val="0000CC"/>
                </a:solidFill>
              </a:rPr>
              <a:t>suppurative</a:t>
            </a:r>
            <a:r>
              <a:rPr lang="en-US" sz="2400" b="1" dirty="0">
                <a:solidFill>
                  <a:srgbClr val="0000CC"/>
                </a:solidFill>
              </a:rPr>
              <a:t> </a:t>
            </a:r>
            <a:r>
              <a:rPr lang="en-US" sz="2400" b="1" dirty="0" err="1">
                <a:solidFill>
                  <a:srgbClr val="0000CC"/>
                </a:solidFill>
              </a:rPr>
              <a:t>trichophytosis</a:t>
            </a:r>
            <a:endParaRPr lang="en-US" sz="2400" b="1" dirty="0">
              <a:solidFill>
                <a:srgbClr val="0000CC"/>
              </a:solidFill>
            </a:endParaRPr>
          </a:p>
        </p:txBody>
      </p:sp>
      <p:sp>
        <p:nvSpPr>
          <p:cNvPr id="9" name="Прямоугольник 8"/>
          <p:cNvSpPr/>
          <p:nvPr/>
        </p:nvSpPr>
        <p:spPr>
          <a:xfrm>
            <a:off x="6534618" y="6021889"/>
            <a:ext cx="2196787" cy="579633"/>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Scalp</a:t>
            </a:r>
          </a:p>
        </p:txBody>
      </p:sp>
      <p:sp>
        <p:nvSpPr>
          <p:cNvPr id="10" name="Прямоугольник 9"/>
          <p:cNvSpPr/>
          <p:nvPr/>
        </p:nvSpPr>
        <p:spPr>
          <a:xfrm>
            <a:off x="10125767" y="5988209"/>
            <a:ext cx="1828801" cy="635619"/>
          </a:xfrm>
          <a:prstGeom prst="rect">
            <a:avLst/>
          </a:prstGeom>
          <a:solidFill>
            <a:srgbClr val="00FF00"/>
          </a:solidFill>
          <a:ln w="76200">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rgbClr val="0000CC"/>
                </a:solidFill>
              </a:rPr>
              <a:t>Face</a:t>
            </a:r>
            <a:endParaRPr lang="ru-RU" sz="2400" b="1" dirty="0">
              <a:solidFill>
                <a:srgbClr val="0000CC"/>
              </a:solidFill>
            </a:endParaRPr>
          </a:p>
        </p:txBody>
      </p:sp>
      <p:sp>
        <p:nvSpPr>
          <p:cNvPr id="14" name="Стрелка вверх 13"/>
          <p:cNvSpPr/>
          <p:nvPr/>
        </p:nvSpPr>
        <p:spPr>
          <a:xfrm>
            <a:off x="5896947" y="2202024"/>
            <a:ext cx="298580" cy="541176"/>
          </a:xfrm>
          <a:prstGeom prst="upArrow">
            <a:avLst/>
          </a:prstGeom>
          <a:solidFill>
            <a:srgbClr val="CCFF33"/>
          </a:solidFill>
          <a:ln>
            <a:solidFill>
              <a:srgbClr val="CC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4125953" y="1755519"/>
            <a:ext cx="3992136" cy="1233006"/>
          </a:xfrm>
          <a:prstGeom prst="rect">
            <a:avLst/>
          </a:prstGeom>
          <a:solidFill>
            <a:srgbClr val="FFFF00"/>
          </a:solid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p>
          <a:p>
            <a:pPr marL="285750" indent="-285750">
              <a:buFont typeface="Arial" panose="020B0604020202020204" pitchFamily="34" charset="0"/>
              <a:buChar char="•"/>
            </a:pPr>
            <a:r>
              <a:rPr lang="en-US" sz="2400" b="1" dirty="0">
                <a:solidFill>
                  <a:srgbClr val="0000CC"/>
                </a:solidFill>
              </a:rPr>
              <a:t>smooth skin</a:t>
            </a:r>
          </a:p>
          <a:p>
            <a:pPr marL="285750" indent="-285750">
              <a:buFont typeface="Arial" panose="020B0604020202020204" pitchFamily="34" charset="0"/>
              <a:buChar char="•"/>
            </a:pPr>
            <a:r>
              <a:rPr lang="en-US" sz="2400" b="1" dirty="0">
                <a:solidFill>
                  <a:srgbClr val="0000CC"/>
                </a:solidFill>
              </a:rPr>
              <a:t>scalp</a:t>
            </a:r>
          </a:p>
          <a:p>
            <a:pPr marL="285750" indent="-285750">
              <a:buFont typeface="Arial" panose="020B0604020202020204" pitchFamily="34" charset="0"/>
              <a:buChar char="•"/>
            </a:pPr>
            <a:r>
              <a:rPr lang="en-US" sz="2400" b="1" dirty="0">
                <a:solidFill>
                  <a:srgbClr val="0000CC"/>
                </a:solidFill>
              </a:rPr>
              <a:t>nail plates</a:t>
            </a:r>
          </a:p>
          <a:p>
            <a:pPr algn="ctr"/>
            <a:endParaRPr lang="ru-RU" sz="2400" b="1" dirty="0"/>
          </a:p>
        </p:txBody>
      </p:sp>
      <p:sp>
        <p:nvSpPr>
          <p:cNvPr id="29" name="Прямоугольник 28"/>
          <p:cNvSpPr/>
          <p:nvPr/>
        </p:nvSpPr>
        <p:spPr>
          <a:xfrm>
            <a:off x="4772721" y="4419680"/>
            <a:ext cx="2767024" cy="405758"/>
          </a:xfrm>
          <a:prstGeom prst="rect">
            <a:avLst/>
          </a:prstGeom>
          <a:noFill/>
          <a:ln w="76200">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C00000"/>
                </a:solidFill>
              </a:rPr>
              <a:t>Clinical forms:</a:t>
            </a:r>
          </a:p>
        </p:txBody>
      </p:sp>
      <p:sp>
        <p:nvSpPr>
          <p:cNvPr id="30" name="Стрелка вниз 29"/>
          <p:cNvSpPr/>
          <p:nvPr/>
        </p:nvSpPr>
        <p:spPr>
          <a:xfrm>
            <a:off x="7437864" y="5687122"/>
            <a:ext cx="484632" cy="345688"/>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p:cNvSpPr/>
          <p:nvPr/>
        </p:nvSpPr>
        <p:spPr>
          <a:xfrm>
            <a:off x="10668001" y="5672254"/>
            <a:ext cx="484632" cy="345688"/>
          </a:xfrm>
          <a:prstGeom prst="downArrow">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лево 31"/>
          <p:cNvSpPr/>
          <p:nvPr/>
        </p:nvSpPr>
        <p:spPr>
          <a:xfrm>
            <a:off x="8118091" y="1895706"/>
            <a:ext cx="799989" cy="484632"/>
          </a:xfrm>
          <a:prstGeom prst="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a:off x="3311916" y="1929160"/>
            <a:ext cx="869795" cy="48463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94627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5018" y="185013"/>
            <a:ext cx="10868891" cy="68782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smtClean="0">
                <a:solidFill>
                  <a:srgbClr val="FFFF00"/>
                </a:solidFill>
              </a:rPr>
              <a:t>Trichophytosis</a:t>
            </a:r>
            <a:r>
              <a:rPr lang="en-US" sz="3600" b="1" dirty="0" smtClean="0">
                <a:solidFill>
                  <a:srgbClr val="FFFF00"/>
                </a:solidFill>
              </a:rPr>
              <a:t> </a:t>
            </a:r>
            <a:r>
              <a:rPr lang="en-US" sz="3600" b="1" dirty="0">
                <a:solidFill>
                  <a:srgbClr val="FFFF00"/>
                </a:solidFill>
              </a:rPr>
              <a:t>(</a:t>
            </a:r>
            <a:r>
              <a:rPr lang="en-US" sz="3600" b="1" dirty="0" err="1">
                <a:solidFill>
                  <a:srgbClr val="FFFF00"/>
                </a:solidFill>
              </a:rPr>
              <a:t>anthropophilic</a:t>
            </a:r>
            <a:r>
              <a:rPr lang="en-US" sz="3600" b="1" dirty="0" smtClean="0">
                <a:solidFill>
                  <a:srgbClr val="FFFF00"/>
                </a:solidFill>
              </a:rPr>
              <a:t>) </a:t>
            </a:r>
            <a:r>
              <a:rPr lang="en-US" sz="3600" b="1" dirty="0">
                <a:solidFill>
                  <a:srgbClr val="FFFF00"/>
                </a:solidFill>
              </a:rPr>
              <a:t>of the </a:t>
            </a:r>
            <a:r>
              <a:rPr lang="en-US" sz="3600" b="1" dirty="0" smtClean="0">
                <a:solidFill>
                  <a:srgbClr val="FFFF00"/>
                </a:solidFill>
              </a:rPr>
              <a:t>smooth </a:t>
            </a:r>
            <a:r>
              <a:rPr lang="en-US" sz="3600" b="1" dirty="0">
                <a:solidFill>
                  <a:srgbClr val="FFFF00"/>
                </a:solidFill>
              </a:rPr>
              <a:t>skin </a:t>
            </a:r>
          </a:p>
        </p:txBody>
      </p:sp>
      <p:sp>
        <p:nvSpPr>
          <p:cNvPr id="4" name="Прямоугольник 3"/>
          <p:cNvSpPr/>
          <p:nvPr/>
        </p:nvSpPr>
        <p:spPr>
          <a:xfrm>
            <a:off x="476774" y="1159727"/>
            <a:ext cx="5689852" cy="207057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C00000"/>
                </a:solidFill>
              </a:rPr>
              <a:t>Superficial.</a:t>
            </a:r>
          </a:p>
          <a:p>
            <a:r>
              <a:rPr lang="en-US" sz="2400" b="1" dirty="0" smtClean="0">
                <a:solidFill>
                  <a:schemeClr val="bg1"/>
                </a:solidFill>
              </a:rPr>
              <a:t>The rounded</a:t>
            </a:r>
            <a:r>
              <a:rPr lang="en-US" sz="2400" b="1" dirty="0">
                <a:solidFill>
                  <a:schemeClr val="bg1"/>
                </a:solidFill>
              </a:rPr>
              <a:t>, erythematous squamous lesions with distinct, raised edges appear on exposed skin areas (face, neck). The downy hair is involved in the process. </a:t>
            </a:r>
            <a:endParaRPr lang="ru-RU" sz="2400" b="1" dirty="0">
              <a:solidFill>
                <a:schemeClr val="bg1"/>
              </a:solidFill>
            </a:endParaRPr>
          </a:p>
        </p:txBody>
      </p:sp>
      <p:sp>
        <p:nvSpPr>
          <p:cNvPr id="5" name="Прямоугольник 4"/>
          <p:cNvSpPr/>
          <p:nvPr/>
        </p:nvSpPr>
        <p:spPr>
          <a:xfrm>
            <a:off x="6965461" y="1319903"/>
            <a:ext cx="4683967" cy="1446927"/>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solidFill>
                  <a:srgbClr val="C00000"/>
                </a:solidFill>
              </a:rPr>
              <a:t>Chronic. </a:t>
            </a:r>
          </a:p>
          <a:p>
            <a:r>
              <a:rPr lang="en-US" sz="2400" b="1" dirty="0">
                <a:solidFill>
                  <a:schemeClr val="bg1"/>
                </a:solidFill>
              </a:rPr>
              <a:t>The cyanotic bluish foci do not have distinct boundaries and transition to normal skin. </a:t>
            </a:r>
            <a:endParaRPr lang="ru-RU" sz="2400" b="1" dirty="0">
              <a:solidFill>
                <a:schemeClr val="bg1"/>
              </a:solidFill>
            </a:endParaRPr>
          </a:p>
        </p:txBody>
      </p:sp>
      <p:pic>
        <p:nvPicPr>
          <p:cNvPr id="6" name="Рисунок 5"/>
          <p:cNvPicPr>
            <a:picLocks noChangeAspect="1"/>
          </p:cNvPicPr>
          <p:nvPr/>
        </p:nvPicPr>
        <p:blipFill>
          <a:blip r:embed="rId2"/>
          <a:stretch>
            <a:fillRect/>
          </a:stretch>
        </p:blipFill>
        <p:spPr>
          <a:xfrm>
            <a:off x="512956" y="3392019"/>
            <a:ext cx="5363736" cy="3019932"/>
          </a:xfrm>
          <a:prstGeom prst="rect">
            <a:avLst/>
          </a:prstGeom>
          <a:ln w="76200">
            <a:solidFill>
              <a:srgbClr val="CCFF33"/>
            </a:solidFill>
          </a:ln>
        </p:spPr>
      </p:pic>
      <p:pic>
        <p:nvPicPr>
          <p:cNvPr id="7" name="Рисунок 6"/>
          <p:cNvPicPr>
            <a:picLocks noChangeAspect="1"/>
          </p:cNvPicPr>
          <p:nvPr/>
        </p:nvPicPr>
        <p:blipFill>
          <a:blip r:embed="rId3"/>
          <a:stretch>
            <a:fillRect/>
          </a:stretch>
        </p:blipFill>
        <p:spPr>
          <a:xfrm>
            <a:off x="6869152" y="3389975"/>
            <a:ext cx="5129560" cy="3021976"/>
          </a:xfrm>
          <a:prstGeom prst="rect">
            <a:avLst/>
          </a:prstGeom>
          <a:ln w="76200">
            <a:solidFill>
              <a:srgbClr val="CCFF33"/>
            </a:solidFill>
          </a:ln>
        </p:spPr>
      </p:pic>
    </p:spTree>
    <p:extLst>
      <p:ext uri="{BB962C8B-B14F-4D97-AF65-F5344CB8AC3E}">
        <p14:creationId xmlns:p14="http://schemas.microsoft.com/office/powerpoint/2010/main" val="1483491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4682" y="706581"/>
            <a:ext cx="6290809" cy="221315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                             Superficial</a:t>
            </a:r>
          </a:p>
          <a:p>
            <a:r>
              <a:rPr lang="en-US" sz="2400" b="1" dirty="0">
                <a:solidFill>
                  <a:schemeClr val="bg1"/>
                </a:solidFill>
              </a:rPr>
              <a:t>Hair breaks off 2-3 mm from the skin surface, looks like commas, hooks, question marks, and is called stubs. Healthy hair is left in the foci of lesions.</a:t>
            </a:r>
            <a:endParaRPr lang="ru-RU" sz="2400" b="1" dirty="0">
              <a:solidFill>
                <a:schemeClr val="bg1"/>
              </a:solidFill>
            </a:endParaRPr>
          </a:p>
        </p:txBody>
      </p:sp>
      <p:sp>
        <p:nvSpPr>
          <p:cNvPr id="5" name="Прямоугольник 4"/>
          <p:cNvSpPr/>
          <p:nvPr/>
        </p:nvSpPr>
        <p:spPr>
          <a:xfrm>
            <a:off x="6366835" y="825967"/>
            <a:ext cx="5825165" cy="241549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Chronic</a:t>
            </a:r>
          </a:p>
          <a:p>
            <a:r>
              <a:rPr lang="en-US" sz="2400" b="1" dirty="0">
                <a:solidFill>
                  <a:schemeClr val="bg1"/>
                </a:solidFill>
              </a:rPr>
              <a:t>The hair breaks off at the level of the smooth skin and resembles </a:t>
            </a:r>
            <a:r>
              <a:rPr lang="en-US" sz="2400" b="1" dirty="0" err="1">
                <a:solidFill>
                  <a:schemeClr val="bg1"/>
                </a:solidFill>
              </a:rPr>
              <a:t>comedones</a:t>
            </a:r>
            <a:r>
              <a:rPr lang="en-US" sz="2400" b="1" dirty="0">
                <a:solidFill>
                  <a:schemeClr val="bg1"/>
                </a:solidFill>
              </a:rPr>
              <a:t> (black dots). This disease is often called black dot </a:t>
            </a:r>
            <a:r>
              <a:rPr lang="en-US" sz="2400" b="1" dirty="0" err="1">
                <a:solidFill>
                  <a:schemeClr val="bg1"/>
                </a:solidFill>
              </a:rPr>
              <a:t>trichophytosis</a:t>
            </a:r>
            <a:r>
              <a:rPr lang="en-US" sz="2400" b="1" dirty="0">
                <a:solidFill>
                  <a:schemeClr val="bg1"/>
                </a:solidFill>
              </a:rPr>
              <a:t>. A sick person represents a great epidemiological hazard. </a:t>
            </a:r>
            <a:endParaRPr lang="ru-RU" sz="2400" b="1" dirty="0">
              <a:solidFill>
                <a:schemeClr val="bg1"/>
              </a:solidFill>
            </a:endParaRPr>
          </a:p>
        </p:txBody>
      </p:sp>
      <p:pic>
        <p:nvPicPr>
          <p:cNvPr id="6" name="Рисунок 5"/>
          <p:cNvPicPr>
            <a:picLocks noChangeAspect="1"/>
          </p:cNvPicPr>
          <p:nvPr/>
        </p:nvPicPr>
        <p:blipFill>
          <a:blip r:embed="rId2"/>
          <a:stretch>
            <a:fillRect/>
          </a:stretch>
        </p:blipFill>
        <p:spPr>
          <a:xfrm>
            <a:off x="373223" y="3490332"/>
            <a:ext cx="5358503" cy="3181054"/>
          </a:xfrm>
          <a:prstGeom prst="rect">
            <a:avLst/>
          </a:prstGeom>
          <a:ln w="76200">
            <a:solidFill>
              <a:srgbClr val="CCFF33"/>
            </a:solidFill>
          </a:ln>
        </p:spPr>
      </p:pic>
      <p:pic>
        <p:nvPicPr>
          <p:cNvPr id="7" name="Рисунок 6"/>
          <p:cNvPicPr>
            <a:picLocks noChangeAspect="1"/>
          </p:cNvPicPr>
          <p:nvPr/>
        </p:nvPicPr>
        <p:blipFill>
          <a:blip r:embed="rId3"/>
          <a:stretch>
            <a:fillRect/>
          </a:stretch>
        </p:blipFill>
        <p:spPr>
          <a:xfrm>
            <a:off x="6445409" y="3434580"/>
            <a:ext cx="5497551" cy="3233853"/>
          </a:xfrm>
          <a:prstGeom prst="rect">
            <a:avLst/>
          </a:prstGeom>
          <a:ln w="76200">
            <a:solidFill>
              <a:srgbClr val="CCFF33"/>
            </a:solidFill>
          </a:ln>
        </p:spPr>
      </p:pic>
      <p:sp>
        <p:nvSpPr>
          <p:cNvPr id="8" name="Прямоугольник 7"/>
          <p:cNvSpPr/>
          <p:nvPr/>
        </p:nvSpPr>
        <p:spPr>
          <a:xfrm>
            <a:off x="1122218" y="187036"/>
            <a:ext cx="11069782" cy="4572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a:solidFill>
                  <a:srgbClr val="FFFF00"/>
                </a:solidFill>
              </a:rPr>
              <a:t>anthropophilic</a:t>
            </a:r>
            <a:r>
              <a:rPr lang="en-US" sz="3600" b="1" dirty="0">
                <a:solidFill>
                  <a:srgbClr val="FFFF00"/>
                </a:solidFill>
              </a:rPr>
              <a:t>) of the </a:t>
            </a:r>
            <a:r>
              <a:rPr lang="en-US" sz="3600" b="1" dirty="0" smtClean="0">
                <a:solidFill>
                  <a:srgbClr val="FFFF00"/>
                </a:solidFill>
              </a:rPr>
              <a:t>scalp (</a:t>
            </a:r>
            <a:r>
              <a:rPr lang="en-US" sz="3600" b="1" dirty="0" err="1" smtClean="0">
                <a:solidFill>
                  <a:srgbClr val="FFFF00"/>
                </a:solidFill>
              </a:rPr>
              <a:t>capitis</a:t>
            </a:r>
            <a:r>
              <a:rPr lang="en-US" sz="3600" b="1" dirty="0" smtClean="0">
                <a:solidFill>
                  <a:srgbClr val="FFFF00"/>
                </a:solidFill>
              </a:rPr>
              <a:t>).</a:t>
            </a:r>
            <a:endParaRPr lang="ru-RU" sz="3600" b="1" dirty="0">
              <a:solidFill>
                <a:srgbClr val="FFFF00"/>
              </a:solidFill>
            </a:endParaRPr>
          </a:p>
        </p:txBody>
      </p:sp>
    </p:spTree>
    <p:extLst>
      <p:ext uri="{BB962C8B-B14F-4D97-AF65-F5344CB8AC3E}">
        <p14:creationId xmlns:p14="http://schemas.microsoft.com/office/powerpoint/2010/main" val="40417505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4166" y="935181"/>
            <a:ext cx="5474743" cy="20250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Superficial</a:t>
            </a:r>
          </a:p>
          <a:p>
            <a:r>
              <a:rPr lang="en-US" sz="2400" b="1" dirty="0">
                <a:solidFill>
                  <a:schemeClr val="bg1"/>
                </a:solidFill>
              </a:rPr>
              <a:t>The nail plate thickens, becomes loose and crumbly, and acquires a dirty grayish color. </a:t>
            </a:r>
            <a:r>
              <a:rPr lang="en-US" sz="2400" b="1" dirty="0" smtClean="0">
                <a:solidFill>
                  <a:schemeClr val="bg1"/>
                </a:solidFill>
              </a:rPr>
              <a:t>The hyperkeratosis develops under nail.</a:t>
            </a:r>
            <a:endParaRPr lang="en-US" sz="2400" b="1" dirty="0">
              <a:solidFill>
                <a:schemeClr val="bg1"/>
              </a:solidFill>
            </a:endParaRPr>
          </a:p>
        </p:txBody>
      </p:sp>
      <p:sp>
        <p:nvSpPr>
          <p:cNvPr id="4" name="Прямоугольник 3"/>
          <p:cNvSpPr/>
          <p:nvPr/>
        </p:nvSpPr>
        <p:spPr>
          <a:xfrm>
            <a:off x="6300970" y="827186"/>
            <a:ext cx="5891030" cy="20900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Chronic</a:t>
            </a:r>
          </a:p>
          <a:p>
            <a:r>
              <a:rPr lang="en-US" sz="2400" b="1" dirty="0">
                <a:solidFill>
                  <a:schemeClr val="bg1"/>
                </a:solidFill>
              </a:rPr>
              <a:t>The nail becomes dirty-grayish and uneven, crumbling and breaking easily. The free edge of the nail separates from the nail bed.</a:t>
            </a:r>
          </a:p>
        </p:txBody>
      </p:sp>
      <p:pic>
        <p:nvPicPr>
          <p:cNvPr id="7" name="Рисунок 6"/>
          <p:cNvPicPr>
            <a:picLocks noChangeAspect="1"/>
          </p:cNvPicPr>
          <p:nvPr/>
        </p:nvPicPr>
        <p:blipFill>
          <a:blip r:embed="rId2"/>
          <a:stretch>
            <a:fillRect/>
          </a:stretch>
        </p:blipFill>
        <p:spPr>
          <a:xfrm>
            <a:off x="410546" y="3079102"/>
            <a:ext cx="5131837" cy="3564293"/>
          </a:xfrm>
          <a:prstGeom prst="rect">
            <a:avLst/>
          </a:prstGeom>
          <a:ln w="76200">
            <a:solidFill>
              <a:srgbClr val="CCFF33"/>
            </a:solidFill>
          </a:ln>
        </p:spPr>
      </p:pic>
      <p:pic>
        <p:nvPicPr>
          <p:cNvPr id="8" name="Рисунок 7"/>
          <p:cNvPicPr>
            <a:picLocks noChangeAspect="1"/>
          </p:cNvPicPr>
          <p:nvPr/>
        </p:nvPicPr>
        <p:blipFill>
          <a:blip r:embed="rId3"/>
          <a:stretch>
            <a:fillRect/>
          </a:stretch>
        </p:blipFill>
        <p:spPr>
          <a:xfrm>
            <a:off x="6739509" y="3071140"/>
            <a:ext cx="5162259" cy="3601617"/>
          </a:xfrm>
          <a:prstGeom prst="rect">
            <a:avLst/>
          </a:prstGeom>
          <a:ln w="76200">
            <a:solidFill>
              <a:srgbClr val="CCFF33"/>
            </a:solidFill>
          </a:ln>
        </p:spPr>
      </p:pic>
      <p:sp>
        <p:nvSpPr>
          <p:cNvPr id="9" name="Прямоугольник 8"/>
          <p:cNvSpPr/>
          <p:nvPr/>
        </p:nvSpPr>
        <p:spPr>
          <a:xfrm>
            <a:off x="2338720" y="255464"/>
            <a:ext cx="8530171" cy="43033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a:solidFill>
                  <a:srgbClr val="FFFF00"/>
                </a:solidFill>
              </a:rPr>
              <a:t>anthropophilic</a:t>
            </a:r>
            <a:r>
              <a:rPr lang="en-US" sz="3600" b="1" dirty="0">
                <a:solidFill>
                  <a:srgbClr val="FFFF00"/>
                </a:solidFill>
              </a:rPr>
              <a:t>) </a:t>
            </a:r>
            <a:r>
              <a:rPr lang="en-US" sz="3600" b="1" dirty="0" smtClean="0">
                <a:solidFill>
                  <a:srgbClr val="FFFF00"/>
                </a:solidFill>
              </a:rPr>
              <a:t>of the nail</a:t>
            </a:r>
            <a:endParaRPr lang="en-US" sz="3600" b="1" dirty="0">
              <a:solidFill>
                <a:srgbClr val="FFFF00"/>
              </a:solidFill>
            </a:endParaRPr>
          </a:p>
        </p:txBody>
      </p:sp>
    </p:spTree>
    <p:extLst>
      <p:ext uri="{BB962C8B-B14F-4D97-AF65-F5344CB8AC3E}">
        <p14:creationId xmlns:p14="http://schemas.microsoft.com/office/powerpoint/2010/main" val="18608130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3690" y="161590"/>
            <a:ext cx="10277100" cy="48519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Trichophytia</a:t>
            </a:r>
            <a:r>
              <a:rPr lang="en-US" sz="3600" b="1" dirty="0">
                <a:solidFill>
                  <a:srgbClr val="FFFF00"/>
                </a:solidFill>
              </a:rPr>
              <a:t> </a:t>
            </a:r>
            <a:r>
              <a:rPr lang="en-US" sz="3600" b="1" dirty="0" err="1" smtClean="0">
                <a:solidFill>
                  <a:srgbClr val="FFFF00"/>
                </a:solidFill>
              </a:rPr>
              <a:t>zooanthropophilic</a:t>
            </a:r>
            <a:endParaRPr lang="ru-RU" sz="3600" b="1" dirty="0">
              <a:solidFill>
                <a:srgbClr val="FFFF00"/>
              </a:solidFill>
            </a:endParaRPr>
          </a:p>
        </p:txBody>
      </p:sp>
      <p:sp>
        <p:nvSpPr>
          <p:cNvPr id="3" name="Прямоугольник 2"/>
          <p:cNvSpPr/>
          <p:nvPr/>
        </p:nvSpPr>
        <p:spPr>
          <a:xfrm>
            <a:off x="260721" y="946333"/>
            <a:ext cx="4977312" cy="136841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a:t>
            </a:r>
            <a:r>
              <a:rPr lang="en-US" sz="2400" b="1" dirty="0" smtClean="0">
                <a:solidFill>
                  <a:srgbClr val="C00000"/>
                </a:solidFill>
              </a:rPr>
              <a:t>uperficial </a:t>
            </a:r>
            <a:r>
              <a:rPr lang="en-US" sz="2400" b="1" dirty="0" err="1">
                <a:solidFill>
                  <a:srgbClr val="C00000"/>
                </a:solidFill>
              </a:rPr>
              <a:t>zooanthropophilic</a:t>
            </a:r>
            <a:r>
              <a:rPr lang="en-US" sz="2400" b="1" dirty="0">
                <a:solidFill>
                  <a:srgbClr val="C00000"/>
                </a:solidFill>
              </a:rPr>
              <a:t> </a:t>
            </a:r>
            <a:r>
              <a:rPr lang="en-US" sz="2400" b="1" dirty="0" err="1" smtClean="0">
                <a:solidFill>
                  <a:srgbClr val="C00000"/>
                </a:solidFill>
              </a:rPr>
              <a:t>trichophytosis</a:t>
            </a:r>
            <a:r>
              <a:rPr lang="en-US" sz="2400" b="1" dirty="0">
                <a:solidFill>
                  <a:srgbClr val="C00000"/>
                </a:solidFill>
              </a:rPr>
              <a:t>. </a:t>
            </a:r>
            <a:r>
              <a:rPr lang="en-US" sz="2400" b="1" dirty="0">
                <a:solidFill>
                  <a:schemeClr val="bg1"/>
                </a:solidFill>
              </a:rPr>
              <a:t>Clinical picture  does not differ from superficial </a:t>
            </a:r>
            <a:r>
              <a:rPr lang="en-US" sz="2400" b="1" dirty="0" err="1">
                <a:solidFill>
                  <a:schemeClr val="bg1"/>
                </a:solidFill>
              </a:rPr>
              <a:t>anthropophilic</a:t>
            </a:r>
            <a:r>
              <a:rPr lang="en-US" sz="2400" b="1" dirty="0">
                <a:solidFill>
                  <a:schemeClr val="bg1"/>
                </a:solidFill>
              </a:rPr>
              <a:t> </a:t>
            </a:r>
            <a:r>
              <a:rPr lang="en-US" sz="2400" b="1" dirty="0" err="1" smtClean="0">
                <a:solidFill>
                  <a:schemeClr val="bg1"/>
                </a:solidFill>
              </a:rPr>
              <a:t>trichophytosis</a:t>
            </a:r>
            <a:r>
              <a:rPr lang="en-US" sz="2400" b="1" dirty="0" smtClean="0">
                <a:solidFill>
                  <a:schemeClr val="bg1"/>
                </a:solidFill>
              </a:rPr>
              <a:t>.</a:t>
            </a:r>
            <a:endParaRPr lang="en-US" sz="2400" b="1" dirty="0">
              <a:solidFill>
                <a:schemeClr val="bg1"/>
              </a:solidFill>
            </a:endParaRPr>
          </a:p>
          <a:p>
            <a:endParaRPr lang="ru-RU" sz="2400" b="1" dirty="0"/>
          </a:p>
        </p:txBody>
      </p:sp>
      <p:sp>
        <p:nvSpPr>
          <p:cNvPr id="4" name="Прямоугольник 3"/>
          <p:cNvSpPr/>
          <p:nvPr/>
        </p:nvSpPr>
        <p:spPr>
          <a:xfrm>
            <a:off x="6552355" y="540326"/>
            <a:ext cx="5210154" cy="141113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In infiltrative-purulent </a:t>
            </a:r>
            <a:r>
              <a:rPr lang="en-US" sz="2400" b="1" dirty="0" err="1">
                <a:solidFill>
                  <a:srgbClr val="C00000"/>
                </a:solidFill>
              </a:rPr>
              <a:t>trichophytosis</a:t>
            </a:r>
            <a:r>
              <a:rPr lang="en-US" sz="2400" b="1" dirty="0">
                <a:solidFill>
                  <a:srgbClr val="C00000"/>
                </a:solidFill>
              </a:rPr>
              <a:t> of smooth skin, </a:t>
            </a:r>
            <a:r>
              <a:rPr lang="en-US" sz="2400" b="1" dirty="0">
                <a:solidFill>
                  <a:schemeClr val="bg1"/>
                </a:solidFill>
              </a:rPr>
              <a:t>hyperemia and infiltration are characteristic lesions.</a:t>
            </a:r>
            <a:endParaRPr lang="ru-RU" sz="2400" b="1" dirty="0">
              <a:solidFill>
                <a:schemeClr val="bg1"/>
              </a:solidFill>
            </a:endParaRPr>
          </a:p>
        </p:txBody>
      </p:sp>
      <p:pic>
        <p:nvPicPr>
          <p:cNvPr id="14" name="Рисунок 13"/>
          <p:cNvPicPr>
            <a:picLocks noChangeAspect="1"/>
          </p:cNvPicPr>
          <p:nvPr/>
        </p:nvPicPr>
        <p:blipFill>
          <a:blip r:embed="rId2"/>
          <a:stretch>
            <a:fillRect/>
          </a:stretch>
        </p:blipFill>
        <p:spPr>
          <a:xfrm>
            <a:off x="263988" y="2522679"/>
            <a:ext cx="4833257" cy="4105470"/>
          </a:xfrm>
          <a:prstGeom prst="rect">
            <a:avLst/>
          </a:prstGeom>
          <a:ln w="76200">
            <a:solidFill>
              <a:srgbClr val="CCFF33"/>
            </a:solidFill>
          </a:ln>
        </p:spPr>
      </p:pic>
      <p:pic>
        <p:nvPicPr>
          <p:cNvPr id="8" name="Рисунок 7"/>
          <p:cNvPicPr>
            <a:picLocks noChangeAspect="1"/>
          </p:cNvPicPr>
          <p:nvPr/>
        </p:nvPicPr>
        <p:blipFill rotWithShape="1">
          <a:blip r:embed="rId3"/>
          <a:srcRect l="6516" t="3575" r="50903"/>
          <a:stretch/>
        </p:blipFill>
        <p:spPr>
          <a:xfrm>
            <a:off x="6612673" y="2531329"/>
            <a:ext cx="4939990" cy="4070197"/>
          </a:xfrm>
          <a:prstGeom prst="rect">
            <a:avLst/>
          </a:prstGeom>
          <a:ln w="76200">
            <a:solidFill>
              <a:srgbClr val="CCFF33"/>
            </a:solidFill>
          </a:ln>
        </p:spPr>
      </p:pic>
    </p:spTree>
    <p:extLst>
      <p:ext uri="{BB962C8B-B14F-4D97-AF65-F5344CB8AC3E}">
        <p14:creationId xmlns:p14="http://schemas.microsoft.com/office/powerpoint/2010/main" val="298313953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12" y="524108"/>
            <a:ext cx="5954751" cy="328960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Infiltrated </a:t>
            </a:r>
            <a:r>
              <a:rPr lang="en-US" sz="2400" b="1" dirty="0" err="1">
                <a:solidFill>
                  <a:srgbClr val="C00000"/>
                </a:solidFill>
              </a:rPr>
              <a:t>suppurative</a:t>
            </a:r>
            <a:r>
              <a:rPr lang="en-US" sz="2400" b="1" dirty="0">
                <a:solidFill>
                  <a:srgbClr val="C00000"/>
                </a:solidFill>
              </a:rPr>
              <a:t> </a:t>
            </a:r>
            <a:r>
              <a:rPr lang="en-US" sz="2400" b="1" dirty="0" err="1">
                <a:solidFill>
                  <a:srgbClr val="C00000"/>
                </a:solidFill>
              </a:rPr>
              <a:t>trichophytosis</a:t>
            </a:r>
            <a:r>
              <a:rPr lang="en-US" sz="2400" b="1" dirty="0">
                <a:solidFill>
                  <a:srgbClr val="C00000"/>
                </a:solidFill>
              </a:rPr>
              <a:t> of the scalp.</a:t>
            </a:r>
          </a:p>
          <a:p>
            <a:r>
              <a:rPr lang="en-US" sz="2400" b="1" dirty="0">
                <a:solidFill>
                  <a:schemeClr val="bg1"/>
                </a:solidFill>
              </a:rPr>
              <a:t>Another name for the disease is </a:t>
            </a:r>
            <a:r>
              <a:rPr lang="ru-RU" sz="2400" b="1" dirty="0" smtClean="0">
                <a:solidFill>
                  <a:schemeClr val="bg1"/>
                </a:solidFill>
              </a:rPr>
              <a:t>«</a:t>
            </a:r>
            <a:r>
              <a:rPr lang="en-US" sz="2400" b="1" dirty="0" smtClean="0">
                <a:solidFill>
                  <a:schemeClr val="bg1"/>
                </a:solidFill>
              </a:rPr>
              <a:t>follicular abscess</a:t>
            </a:r>
            <a:r>
              <a:rPr lang="ru-RU" sz="2400" b="1" dirty="0" smtClean="0">
                <a:solidFill>
                  <a:schemeClr val="bg1"/>
                </a:solidFill>
              </a:rPr>
              <a:t>»</a:t>
            </a:r>
            <a:r>
              <a:rPr lang="en-US" sz="2400" b="1" dirty="0" smtClean="0">
                <a:solidFill>
                  <a:schemeClr val="bg1"/>
                </a:solidFill>
              </a:rPr>
              <a:t>. </a:t>
            </a:r>
            <a:r>
              <a:rPr lang="en-US" sz="2400" b="1" dirty="0">
                <a:solidFill>
                  <a:schemeClr val="bg1"/>
                </a:solidFill>
              </a:rPr>
              <a:t>The release of pus from each follicle individually resembles honey extracted from a honeycomb. From this, the third common name of the disease is </a:t>
            </a:r>
            <a:r>
              <a:rPr lang="en-US" sz="2400" b="1" dirty="0" err="1">
                <a:solidFill>
                  <a:schemeClr val="bg1"/>
                </a:solidFill>
              </a:rPr>
              <a:t>Celci</a:t>
            </a:r>
            <a:r>
              <a:rPr lang="en-US" sz="2400" b="1" dirty="0">
                <a:solidFill>
                  <a:schemeClr val="bg1"/>
                </a:solidFill>
              </a:rPr>
              <a:t> </a:t>
            </a:r>
            <a:r>
              <a:rPr lang="en-US" sz="2400" b="1" dirty="0" err="1">
                <a:solidFill>
                  <a:schemeClr val="bg1"/>
                </a:solidFill>
              </a:rPr>
              <a:t>kerion</a:t>
            </a:r>
            <a:r>
              <a:rPr lang="en-US" sz="2400" b="1" dirty="0">
                <a:solidFill>
                  <a:schemeClr val="bg1"/>
                </a:solidFill>
              </a:rPr>
              <a:t> (</a:t>
            </a:r>
            <a:r>
              <a:rPr lang="en-US" sz="2400" b="1" dirty="0" err="1">
                <a:solidFill>
                  <a:schemeClr val="bg1"/>
                </a:solidFill>
              </a:rPr>
              <a:t>Celsus'honeycomb</a:t>
            </a:r>
            <a:r>
              <a:rPr lang="en-US" sz="2400" b="1" dirty="0">
                <a:solidFill>
                  <a:schemeClr val="bg1"/>
                </a:solidFill>
              </a:rPr>
              <a:t>). </a:t>
            </a:r>
            <a:endParaRPr lang="ru-RU" sz="2400" b="1" dirty="0">
              <a:solidFill>
                <a:schemeClr val="bg1"/>
              </a:solidFill>
            </a:endParaRPr>
          </a:p>
        </p:txBody>
      </p:sp>
      <p:pic>
        <p:nvPicPr>
          <p:cNvPr id="4" name="Рисунок 3"/>
          <p:cNvPicPr>
            <a:picLocks noChangeAspect="1"/>
          </p:cNvPicPr>
          <p:nvPr/>
        </p:nvPicPr>
        <p:blipFill>
          <a:blip r:embed="rId2"/>
          <a:stretch>
            <a:fillRect/>
          </a:stretch>
        </p:blipFill>
        <p:spPr>
          <a:xfrm>
            <a:off x="289932" y="3980984"/>
            <a:ext cx="2698595" cy="2575933"/>
          </a:xfrm>
          <a:prstGeom prst="rect">
            <a:avLst/>
          </a:prstGeom>
          <a:ln w="76200">
            <a:solidFill>
              <a:srgbClr val="CCFF33"/>
            </a:solidFill>
          </a:ln>
        </p:spPr>
      </p:pic>
      <p:pic>
        <p:nvPicPr>
          <p:cNvPr id="5" name="Рисунок 4"/>
          <p:cNvPicPr>
            <a:picLocks noChangeAspect="1"/>
          </p:cNvPicPr>
          <p:nvPr/>
        </p:nvPicPr>
        <p:blipFill>
          <a:blip r:embed="rId3"/>
          <a:stretch>
            <a:fillRect/>
          </a:stretch>
        </p:blipFill>
        <p:spPr>
          <a:xfrm>
            <a:off x="3222703" y="3927764"/>
            <a:ext cx="2832410" cy="2718364"/>
          </a:xfrm>
          <a:prstGeom prst="rect">
            <a:avLst/>
          </a:prstGeom>
        </p:spPr>
      </p:pic>
      <p:pic>
        <p:nvPicPr>
          <p:cNvPr id="6" name="Рисунок 5"/>
          <p:cNvPicPr>
            <a:picLocks noChangeAspect="1"/>
          </p:cNvPicPr>
          <p:nvPr/>
        </p:nvPicPr>
        <p:blipFill>
          <a:blip r:embed="rId4"/>
          <a:stretch>
            <a:fillRect/>
          </a:stretch>
        </p:blipFill>
        <p:spPr>
          <a:xfrm>
            <a:off x="6356198" y="3869474"/>
            <a:ext cx="2798957" cy="2801490"/>
          </a:xfrm>
          <a:prstGeom prst="rect">
            <a:avLst/>
          </a:prstGeom>
        </p:spPr>
      </p:pic>
      <p:sp>
        <p:nvSpPr>
          <p:cNvPr id="7" name="Прямоугольник 6"/>
          <p:cNvSpPr/>
          <p:nvPr/>
        </p:nvSpPr>
        <p:spPr>
          <a:xfrm>
            <a:off x="5824654" y="457201"/>
            <a:ext cx="6367346" cy="26600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p>
          <a:p>
            <a:r>
              <a:rPr lang="en-US" sz="2400" b="1" dirty="0">
                <a:solidFill>
                  <a:srgbClr val="C00000"/>
                </a:solidFill>
              </a:rPr>
              <a:t>Infiltrative-</a:t>
            </a:r>
            <a:r>
              <a:rPr lang="en-US" sz="2400" b="1" dirty="0" err="1">
                <a:solidFill>
                  <a:srgbClr val="C00000"/>
                </a:solidFill>
              </a:rPr>
              <a:t>suppurative</a:t>
            </a:r>
            <a:r>
              <a:rPr lang="en-US" sz="2400" b="1" dirty="0">
                <a:solidFill>
                  <a:srgbClr val="C00000"/>
                </a:solidFill>
              </a:rPr>
              <a:t> </a:t>
            </a:r>
            <a:r>
              <a:rPr lang="en-US" sz="2400" b="1" dirty="0" err="1">
                <a:solidFill>
                  <a:srgbClr val="C00000"/>
                </a:solidFill>
              </a:rPr>
              <a:t>trichophytosis</a:t>
            </a:r>
            <a:r>
              <a:rPr lang="en-US" sz="2400" b="1" dirty="0">
                <a:solidFill>
                  <a:srgbClr val="C00000"/>
                </a:solidFill>
              </a:rPr>
              <a:t> of the beard and moustache areas  (parasitic sycosis). </a:t>
            </a:r>
            <a:endParaRPr lang="en-US" sz="2400" b="1" dirty="0" smtClean="0">
              <a:solidFill>
                <a:srgbClr val="C00000"/>
              </a:solidFill>
            </a:endParaRPr>
          </a:p>
          <a:p>
            <a:r>
              <a:rPr lang="en-US" sz="2400" b="1" dirty="0" smtClean="0">
                <a:solidFill>
                  <a:schemeClr val="bg1"/>
                </a:solidFill>
              </a:rPr>
              <a:t>It is </a:t>
            </a:r>
            <a:r>
              <a:rPr lang="en-US" sz="2400" b="1" dirty="0">
                <a:solidFill>
                  <a:schemeClr val="bg1"/>
                </a:solidFill>
              </a:rPr>
              <a:t>accompanied by intoxication, </a:t>
            </a:r>
            <a:r>
              <a:rPr lang="en-US" sz="2400" b="1" dirty="0" err="1">
                <a:solidFill>
                  <a:schemeClr val="bg1"/>
                </a:solidFill>
              </a:rPr>
              <a:t>subfebrile</a:t>
            </a:r>
            <a:r>
              <a:rPr lang="en-US" sz="2400" b="1" dirty="0">
                <a:solidFill>
                  <a:schemeClr val="bg1"/>
                </a:solidFill>
              </a:rPr>
              <a:t> body temperature, </a:t>
            </a:r>
            <a:r>
              <a:rPr lang="en-US" sz="2400" b="1" dirty="0" err="1">
                <a:solidFill>
                  <a:schemeClr val="bg1"/>
                </a:solidFill>
              </a:rPr>
              <a:t>lymphangitis</a:t>
            </a:r>
            <a:r>
              <a:rPr lang="en-US" sz="2400" b="1" dirty="0">
                <a:solidFill>
                  <a:schemeClr val="bg1"/>
                </a:solidFill>
              </a:rPr>
              <a:t>, lymphadenitis, allergic rashes (</a:t>
            </a:r>
            <a:r>
              <a:rPr lang="en-US" sz="2400" b="1" dirty="0" err="1">
                <a:solidFill>
                  <a:schemeClr val="bg1"/>
                </a:solidFill>
              </a:rPr>
              <a:t>trichophytosis</a:t>
            </a:r>
            <a:r>
              <a:rPr lang="en-US" sz="2400" b="1" dirty="0">
                <a:solidFill>
                  <a:schemeClr val="bg1"/>
                </a:solidFill>
              </a:rPr>
              <a:t>), which can be vesicular, lichenoid, urticarial, nodular, </a:t>
            </a:r>
            <a:r>
              <a:rPr lang="en-US" sz="2400" b="1" dirty="0" smtClean="0">
                <a:solidFill>
                  <a:schemeClr val="bg1"/>
                </a:solidFill>
              </a:rPr>
              <a:t>erythematous-squamous.</a:t>
            </a:r>
            <a:endParaRPr lang="ru-RU" sz="2400" b="1" dirty="0">
              <a:solidFill>
                <a:schemeClr val="bg1"/>
              </a:solidFill>
            </a:endParaRPr>
          </a:p>
        </p:txBody>
      </p:sp>
      <p:pic>
        <p:nvPicPr>
          <p:cNvPr id="8" name="Рисунок 7"/>
          <p:cNvPicPr>
            <a:picLocks noChangeAspect="1"/>
          </p:cNvPicPr>
          <p:nvPr/>
        </p:nvPicPr>
        <p:blipFill rotWithShape="1">
          <a:blip r:embed="rId5"/>
          <a:srcRect r="41721"/>
          <a:stretch/>
        </p:blipFill>
        <p:spPr>
          <a:xfrm>
            <a:off x="9311268" y="3914078"/>
            <a:ext cx="2631688" cy="2687444"/>
          </a:xfrm>
          <a:prstGeom prst="rect">
            <a:avLst/>
          </a:prstGeom>
          <a:ln w="76200">
            <a:solidFill>
              <a:srgbClr val="CCFF33"/>
            </a:solidFill>
          </a:ln>
        </p:spPr>
      </p:pic>
      <p:sp>
        <p:nvSpPr>
          <p:cNvPr id="9" name="Прямоугольник 8"/>
          <p:cNvSpPr/>
          <p:nvPr/>
        </p:nvSpPr>
        <p:spPr>
          <a:xfrm>
            <a:off x="1148576" y="4"/>
            <a:ext cx="10281424" cy="49065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err="1">
                <a:solidFill>
                  <a:srgbClr val="FFFF00"/>
                </a:solidFill>
              </a:rPr>
              <a:t>Trichophytosis</a:t>
            </a:r>
            <a:r>
              <a:rPr lang="en-US" sz="3600" b="1" dirty="0">
                <a:solidFill>
                  <a:srgbClr val="FFFF00"/>
                </a:solidFill>
              </a:rPr>
              <a:t> </a:t>
            </a:r>
            <a:r>
              <a:rPr lang="en-US" sz="3600" b="1" dirty="0" err="1" smtClean="0">
                <a:solidFill>
                  <a:srgbClr val="FFFF00"/>
                </a:solidFill>
              </a:rPr>
              <a:t>zooanthropophilic</a:t>
            </a:r>
            <a:endParaRPr lang="ru-RU" sz="3600" b="1" dirty="0">
              <a:solidFill>
                <a:srgbClr val="FFFF00"/>
              </a:solidFill>
            </a:endParaRPr>
          </a:p>
        </p:txBody>
      </p:sp>
    </p:spTree>
    <p:extLst>
      <p:ext uri="{BB962C8B-B14F-4D97-AF65-F5344CB8AC3E}">
        <p14:creationId xmlns:p14="http://schemas.microsoft.com/office/powerpoint/2010/main" val="85242482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68790" y="1660552"/>
            <a:ext cx="5192600" cy="5019028"/>
          </a:xfrm>
          <a:prstGeom prst="rect">
            <a:avLst/>
          </a:prstGeom>
          <a:ln w="76200">
            <a:solidFill>
              <a:srgbClr val="CCFF33"/>
            </a:solidFill>
          </a:ln>
        </p:spPr>
      </p:pic>
      <p:sp>
        <p:nvSpPr>
          <p:cNvPr id="3" name="Прямоугольник 2"/>
          <p:cNvSpPr/>
          <p:nvPr/>
        </p:nvSpPr>
        <p:spPr>
          <a:xfrm>
            <a:off x="146330" y="521149"/>
            <a:ext cx="11720088" cy="80243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rgbClr val="FFFF00"/>
                </a:solidFill>
              </a:rPr>
              <a:t>Tinea imbricate (tropical mycosis, scaly lichen, </a:t>
            </a:r>
            <a:r>
              <a:rPr lang="en-US" sz="3200" b="1" dirty="0" err="1">
                <a:solidFill>
                  <a:srgbClr val="FFFF00"/>
                </a:solidFill>
              </a:rPr>
              <a:t>tokelo</a:t>
            </a:r>
            <a:r>
              <a:rPr lang="en-US" sz="3200" b="1" dirty="0">
                <a:solidFill>
                  <a:srgbClr val="FFFF00"/>
                </a:solidFill>
              </a:rPr>
              <a:t>) </a:t>
            </a:r>
            <a:r>
              <a:rPr lang="en-US" sz="3200" b="1" dirty="0" smtClean="0">
                <a:solidFill>
                  <a:srgbClr val="FFFF00"/>
                </a:solidFill>
              </a:rPr>
              <a:t>is contagious </a:t>
            </a:r>
            <a:r>
              <a:rPr lang="en-US" sz="3200" b="1" dirty="0">
                <a:solidFill>
                  <a:srgbClr val="FFFF00"/>
                </a:solidFill>
              </a:rPr>
              <a:t>mycosis, endemic to the tropics, caused by the fungus </a:t>
            </a:r>
            <a:r>
              <a:rPr lang="en-US" sz="3200" b="1" dirty="0" err="1">
                <a:solidFill>
                  <a:srgbClr val="FFFF00"/>
                </a:solidFill>
              </a:rPr>
              <a:t>Trichophyton</a:t>
            </a:r>
            <a:r>
              <a:rPr lang="en-US" sz="3200" b="1" dirty="0">
                <a:solidFill>
                  <a:srgbClr val="FFFF00"/>
                </a:solidFill>
              </a:rPr>
              <a:t> </a:t>
            </a:r>
            <a:r>
              <a:rPr lang="en-US" sz="3200" b="1" dirty="0" err="1">
                <a:solidFill>
                  <a:srgbClr val="FFFF00"/>
                </a:solidFill>
              </a:rPr>
              <a:t>concentricum</a:t>
            </a:r>
            <a:r>
              <a:rPr lang="en-US" sz="3200" b="1" dirty="0">
                <a:solidFill>
                  <a:srgbClr val="FFFF00"/>
                </a:solidFill>
              </a:rPr>
              <a:t>.</a:t>
            </a:r>
          </a:p>
        </p:txBody>
      </p:sp>
      <p:sp>
        <p:nvSpPr>
          <p:cNvPr id="4" name="Прямоугольник 3"/>
          <p:cNvSpPr/>
          <p:nvPr/>
        </p:nvSpPr>
        <p:spPr>
          <a:xfrm>
            <a:off x="131309" y="1926201"/>
            <a:ext cx="6927412" cy="98426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The causative agent </a:t>
            </a:r>
            <a:r>
              <a:rPr lang="en-US" sz="2400" b="1" dirty="0">
                <a:solidFill>
                  <a:schemeClr val="bg1"/>
                </a:solidFill>
              </a:rPr>
              <a:t>of the </a:t>
            </a:r>
            <a:r>
              <a:rPr lang="en-US" sz="2400" b="1" dirty="0" err="1">
                <a:solidFill>
                  <a:schemeClr val="bg1"/>
                </a:solidFill>
              </a:rPr>
              <a:t>tokelo</a:t>
            </a:r>
            <a:r>
              <a:rPr lang="en-US" sz="2400" b="1" dirty="0">
                <a:solidFill>
                  <a:schemeClr val="bg1"/>
                </a:solidFill>
              </a:rPr>
              <a:t> is an </a:t>
            </a:r>
            <a:r>
              <a:rPr lang="en-US" sz="2400" b="1" dirty="0" err="1">
                <a:solidFill>
                  <a:schemeClr val="bg1"/>
                </a:solidFill>
              </a:rPr>
              <a:t>anthropophilic</a:t>
            </a:r>
            <a:r>
              <a:rPr lang="en-US" sz="2400" b="1" dirty="0">
                <a:solidFill>
                  <a:schemeClr val="bg1"/>
                </a:solidFill>
              </a:rPr>
              <a:t> dermatophyte that does not affect hair and nails.</a:t>
            </a:r>
          </a:p>
        </p:txBody>
      </p:sp>
      <p:sp>
        <p:nvSpPr>
          <p:cNvPr id="5" name="Прямоугольник 4"/>
          <p:cNvSpPr/>
          <p:nvPr/>
        </p:nvSpPr>
        <p:spPr>
          <a:xfrm>
            <a:off x="189787" y="3392816"/>
            <a:ext cx="6685954" cy="91440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The process is localized </a:t>
            </a:r>
            <a:r>
              <a:rPr lang="en-US" sz="2400" b="1" dirty="0">
                <a:solidFill>
                  <a:schemeClr val="bg1"/>
                </a:solidFill>
              </a:rPr>
              <a:t>mainly on the trunk, extensor surfaces of the limbs, buttocks, and less often on other parts of the body.</a:t>
            </a:r>
          </a:p>
          <a:p>
            <a:endParaRPr lang="ru-RU" sz="2400" b="1" dirty="0">
              <a:solidFill>
                <a:schemeClr val="bg1"/>
              </a:solidFill>
            </a:endParaRPr>
          </a:p>
        </p:txBody>
      </p:sp>
      <p:sp>
        <p:nvSpPr>
          <p:cNvPr id="8" name="Прямоугольник 7"/>
          <p:cNvSpPr/>
          <p:nvPr/>
        </p:nvSpPr>
        <p:spPr>
          <a:xfrm>
            <a:off x="162033" y="4449337"/>
            <a:ext cx="6405022" cy="1868336"/>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endParaRPr lang="ru-RU" sz="2400" b="1" dirty="0">
              <a:solidFill>
                <a:srgbClr val="C00000"/>
              </a:solidFill>
            </a:endParaRPr>
          </a:p>
          <a:p>
            <a:r>
              <a:rPr lang="en-US" sz="2400" b="1" dirty="0">
                <a:solidFill>
                  <a:srgbClr val="C00000"/>
                </a:solidFill>
              </a:rPr>
              <a:t>Patients look </a:t>
            </a:r>
            <a:r>
              <a:rPr lang="en-US" sz="2400" b="1" dirty="0">
                <a:solidFill>
                  <a:schemeClr val="bg1"/>
                </a:solidFill>
              </a:rPr>
              <a:t>as if covered with scales with a complex pattern ("people-fish").The rash is accompanied by itching, often leading to </a:t>
            </a:r>
            <a:r>
              <a:rPr lang="en-US" sz="2400" b="1" dirty="0" err="1">
                <a:solidFill>
                  <a:schemeClr val="bg1"/>
                </a:solidFill>
              </a:rPr>
              <a:t>lichenification</a:t>
            </a:r>
            <a:r>
              <a:rPr lang="en-US" sz="2400" b="1" dirty="0">
                <a:solidFill>
                  <a:schemeClr val="bg1"/>
                </a:solidFill>
              </a:rPr>
              <a:t>. Also, depigmentation of lesions is noted.</a:t>
            </a:r>
          </a:p>
          <a:p>
            <a:pPr algn="ctr"/>
            <a:endParaRPr lang="ru-RU" sz="2400" b="1" dirty="0">
              <a:solidFill>
                <a:schemeClr val="bg1"/>
              </a:solidFill>
            </a:endParaRPr>
          </a:p>
        </p:txBody>
      </p:sp>
    </p:spTree>
    <p:extLst>
      <p:ext uri="{BB962C8B-B14F-4D97-AF65-F5344CB8AC3E}">
        <p14:creationId xmlns:p14="http://schemas.microsoft.com/office/powerpoint/2010/main" val="130583263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715" y="364804"/>
            <a:ext cx="11636183" cy="93305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err="1">
                <a:solidFill>
                  <a:srgbClr val="00FF00"/>
                </a:solidFill>
              </a:rPr>
              <a:t>Microsporia</a:t>
            </a:r>
            <a:r>
              <a:rPr lang="en-US" sz="2800" b="1" dirty="0">
                <a:solidFill>
                  <a:srgbClr val="00FF00"/>
                </a:solidFill>
              </a:rPr>
              <a:t> "ringworm" (from Greek </a:t>
            </a:r>
            <a:r>
              <a:rPr lang="en-US" sz="2800" b="1" dirty="0" err="1">
                <a:solidFill>
                  <a:srgbClr val="00FF00"/>
                </a:solidFill>
              </a:rPr>
              <a:t>μικρός</a:t>
            </a:r>
            <a:r>
              <a:rPr lang="en-US" sz="2800" b="1" dirty="0">
                <a:solidFill>
                  <a:srgbClr val="00FF00"/>
                </a:solidFill>
              </a:rPr>
              <a:t> - small and σπ</a:t>
            </a:r>
            <a:r>
              <a:rPr lang="en-US" sz="2800" b="1" dirty="0" err="1">
                <a:solidFill>
                  <a:srgbClr val="00FF00"/>
                </a:solidFill>
              </a:rPr>
              <a:t>όρος</a:t>
            </a:r>
            <a:r>
              <a:rPr lang="en-US" sz="2800" b="1" dirty="0">
                <a:solidFill>
                  <a:srgbClr val="00FF00"/>
                </a:solidFill>
              </a:rPr>
              <a:t> - seed, sowing), is a contagious disease (mycosis) of animals caused by fungi of the </a:t>
            </a:r>
            <a:r>
              <a:rPr lang="en-US" sz="2800" b="1" dirty="0" err="1">
                <a:solidFill>
                  <a:srgbClr val="00FF00"/>
                </a:solidFill>
              </a:rPr>
              <a:t>Microsporum</a:t>
            </a:r>
            <a:r>
              <a:rPr lang="en-US" sz="2800" b="1" dirty="0">
                <a:solidFill>
                  <a:srgbClr val="00FF00"/>
                </a:solidFill>
              </a:rPr>
              <a:t> genus, characterized by lesions of the skin and its appendages. </a:t>
            </a:r>
            <a:r>
              <a:rPr lang="en-US" sz="2800" b="1" dirty="0" err="1">
                <a:solidFill>
                  <a:srgbClr val="00FF00"/>
                </a:solidFill>
              </a:rPr>
              <a:t>Microsporium</a:t>
            </a:r>
            <a:r>
              <a:rPr lang="en-US" sz="2800" b="1" dirty="0">
                <a:solidFill>
                  <a:srgbClr val="00FF00"/>
                </a:solidFill>
              </a:rPr>
              <a:t> also affects humans.</a:t>
            </a:r>
            <a:endParaRPr lang="ru-RU" sz="2400" b="1" dirty="0">
              <a:solidFill>
                <a:srgbClr val="00FF00"/>
              </a:solidFill>
            </a:endParaRPr>
          </a:p>
        </p:txBody>
      </p:sp>
      <p:sp>
        <p:nvSpPr>
          <p:cNvPr id="3" name="Прямоугольник 2"/>
          <p:cNvSpPr/>
          <p:nvPr/>
        </p:nvSpPr>
        <p:spPr>
          <a:xfrm>
            <a:off x="362528" y="1665517"/>
            <a:ext cx="3116424" cy="37110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FFFF00"/>
                </a:solidFill>
              </a:rPr>
              <a:t>A</a:t>
            </a:r>
            <a:r>
              <a:rPr lang="en-US" sz="2400" b="1" dirty="0" err="1" smtClean="0">
                <a:solidFill>
                  <a:srgbClr val="FFFF00"/>
                </a:solidFill>
              </a:rPr>
              <a:t>nthropophilic</a:t>
            </a:r>
            <a:endParaRPr lang="en-US" sz="2400" b="1" dirty="0">
              <a:solidFill>
                <a:srgbClr val="FFFF00"/>
              </a:solidFill>
            </a:endParaRPr>
          </a:p>
        </p:txBody>
      </p:sp>
      <p:sp>
        <p:nvSpPr>
          <p:cNvPr id="4" name="Прямоугольник 3"/>
          <p:cNvSpPr/>
          <p:nvPr/>
        </p:nvSpPr>
        <p:spPr>
          <a:xfrm>
            <a:off x="8486082" y="1583795"/>
            <a:ext cx="3269609" cy="34523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a:solidFill>
                  <a:srgbClr val="FFFF00"/>
                </a:solidFill>
              </a:rPr>
              <a:t> </a:t>
            </a:r>
            <a:r>
              <a:rPr lang="en-US" sz="2400" b="1" dirty="0" err="1">
                <a:solidFill>
                  <a:srgbClr val="FFFF00"/>
                </a:solidFill>
              </a:rPr>
              <a:t>Z</a:t>
            </a:r>
            <a:r>
              <a:rPr lang="en-US" sz="2400" b="1" dirty="0" err="1" smtClean="0">
                <a:solidFill>
                  <a:srgbClr val="FFFF00"/>
                </a:solidFill>
              </a:rPr>
              <a:t>ooanthropophilic</a:t>
            </a:r>
            <a:endParaRPr lang="en-US" sz="2400" b="1" dirty="0">
              <a:solidFill>
                <a:srgbClr val="FFFF00"/>
              </a:solidFill>
            </a:endParaRPr>
          </a:p>
        </p:txBody>
      </p:sp>
      <p:sp>
        <p:nvSpPr>
          <p:cNvPr id="5" name="Прямоугольник 4"/>
          <p:cNvSpPr/>
          <p:nvPr/>
        </p:nvSpPr>
        <p:spPr>
          <a:xfrm>
            <a:off x="4382434" y="4059044"/>
            <a:ext cx="3731789" cy="39825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C00000"/>
                </a:solidFill>
              </a:rPr>
              <a:t>The causative </a:t>
            </a:r>
            <a:r>
              <a:rPr lang="en-US" sz="2400" b="1" dirty="0">
                <a:solidFill>
                  <a:srgbClr val="C00000"/>
                </a:solidFill>
              </a:rPr>
              <a:t>agents    </a:t>
            </a:r>
          </a:p>
        </p:txBody>
      </p:sp>
      <p:sp>
        <p:nvSpPr>
          <p:cNvPr id="6" name="Прямоугольник 5"/>
          <p:cNvSpPr/>
          <p:nvPr/>
        </p:nvSpPr>
        <p:spPr>
          <a:xfrm>
            <a:off x="139506" y="4498038"/>
            <a:ext cx="3993502" cy="100770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a:solidFill>
                  <a:schemeClr val="bg1"/>
                </a:solidFill>
              </a:rPr>
              <a:t>Microsporum</a:t>
            </a:r>
            <a:r>
              <a:rPr lang="en-US" sz="2400" b="1" dirty="0">
                <a:solidFill>
                  <a:schemeClr val="bg1"/>
                </a:solidFill>
              </a:rPr>
              <a:t> </a:t>
            </a:r>
            <a:r>
              <a:rPr lang="en-US" sz="2400" b="1" dirty="0" err="1">
                <a:solidFill>
                  <a:schemeClr val="bg1"/>
                </a:solidFill>
              </a:rPr>
              <a:t>ferrugineum</a:t>
            </a:r>
            <a:r>
              <a:rPr lang="en-US" sz="2400" b="1" dirty="0">
                <a:solidFill>
                  <a:schemeClr val="bg1"/>
                </a:solidFill>
              </a:rPr>
              <a:t> </a:t>
            </a:r>
            <a:endParaRPr lang="ru-RU" sz="2400" b="1" dirty="0">
              <a:solidFill>
                <a:schemeClr val="bg1"/>
              </a:solidFill>
            </a:endParaRPr>
          </a:p>
          <a:p>
            <a:pPr marL="342900" indent="-342900">
              <a:buFont typeface="Wingdings" panose="05000000000000000000" pitchFamily="2" charset="2"/>
              <a:buChar char="Ø"/>
            </a:pPr>
            <a:r>
              <a:rPr lang="en-US" sz="2400" b="1" dirty="0" err="1">
                <a:solidFill>
                  <a:schemeClr val="bg1"/>
                </a:solidFill>
              </a:rPr>
              <a:t>Microsporum</a:t>
            </a:r>
            <a:r>
              <a:rPr lang="en-US" sz="2400" b="1" dirty="0">
                <a:solidFill>
                  <a:schemeClr val="bg1"/>
                </a:solidFill>
              </a:rPr>
              <a:t> </a:t>
            </a:r>
            <a:r>
              <a:rPr lang="en-US" sz="2400" b="1" dirty="0" err="1" smtClean="0">
                <a:solidFill>
                  <a:schemeClr val="bg1"/>
                </a:solidFill>
              </a:rPr>
              <a:t>Audonii</a:t>
            </a:r>
            <a:endParaRPr lang="ru-RU" sz="1600" b="1" dirty="0">
              <a:solidFill>
                <a:schemeClr val="bg1"/>
              </a:solidFill>
            </a:endParaRPr>
          </a:p>
        </p:txBody>
      </p:sp>
      <p:sp>
        <p:nvSpPr>
          <p:cNvPr id="7" name="Прямоугольник 6"/>
          <p:cNvSpPr/>
          <p:nvPr/>
        </p:nvSpPr>
        <p:spPr>
          <a:xfrm>
            <a:off x="8422888" y="4484354"/>
            <a:ext cx="3769112" cy="1269675"/>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a:solidFill>
                  <a:schemeClr val="bg1"/>
                </a:solidFill>
              </a:rPr>
              <a:t>M. </a:t>
            </a:r>
            <a:r>
              <a:rPr lang="en-US" sz="2400" b="1" dirty="0" err="1">
                <a:solidFill>
                  <a:schemeClr val="bg1"/>
                </a:solidFill>
              </a:rPr>
              <a:t>canis</a:t>
            </a:r>
            <a:r>
              <a:rPr lang="en-US" sz="2400" b="1" dirty="0">
                <a:solidFill>
                  <a:schemeClr val="bg1"/>
                </a:solidFill>
              </a:rPr>
              <a:t> </a:t>
            </a:r>
            <a:endParaRPr lang="ru-RU" sz="2400" b="1" dirty="0">
              <a:solidFill>
                <a:schemeClr val="bg1"/>
              </a:solidFill>
            </a:endParaRPr>
          </a:p>
          <a:p>
            <a:pPr marL="342900" indent="-342900">
              <a:buFont typeface="Wingdings" panose="05000000000000000000" pitchFamily="2" charset="2"/>
              <a:buChar char="Ø"/>
            </a:pPr>
            <a:r>
              <a:rPr lang="ru-RU" sz="2400" b="1" dirty="0">
                <a:solidFill>
                  <a:schemeClr val="bg1"/>
                </a:solidFill>
              </a:rPr>
              <a:t> </a:t>
            </a:r>
            <a:r>
              <a:rPr lang="en-US" sz="2400" b="1" dirty="0">
                <a:solidFill>
                  <a:schemeClr val="bg1"/>
                </a:solidFill>
              </a:rPr>
              <a:t>M. </a:t>
            </a:r>
            <a:r>
              <a:rPr lang="en-US" sz="2400" b="1" dirty="0" err="1" smtClean="0">
                <a:solidFill>
                  <a:schemeClr val="bg1"/>
                </a:solidFill>
              </a:rPr>
              <a:t>folineum</a:t>
            </a:r>
            <a:r>
              <a:rPr lang="ru-RU" sz="2400" b="1" dirty="0" smtClean="0">
                <a:solidFill>
                  <a:schemeClr val="bg1"/>
                </a:solidFill>
              </a:rPr>
              <a:t> </a:t>
            </a:r>
            <a:endParaRPr lang="en-US" sz="2400" b="1" dirty="0">
              <a:solidFill>
                <a:schemeClr val="bg1"/>
              </a:solidFill>
            </a:endParaRPr>
          </a:p>
        </p:txBody>
      </p:sp>
      <p:sp>
        <p:nvSpPr>
          <p:cNvPr id="9" name="Прямоугольник 8"/>
          <p:cNvSpPr/>
          <p:nvPr/>
        </p:nvSpPr>
        <p:spPr>
          <a:xfrm>
            <a:off x="4186030" y="1932709"/>
            <a:ext cx="4177384" cy="409051"/>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C00000"/>
                </a:solidFill>
              </a:rPr>
              <a:t>Infection occurs</a:t>
            </a:r>
            <a:endParaRPr lang="ru-RU" sz="2400" b="1" dirty="0">
              <a:solidFill>
                <a:srgbClr val="C00000"/>
              </a:solidFill>
            </a:endParaRPr>
          </a:p>
        </p:txBody>
      </p:sp>
      <p:sp>
        <p:nvSpPr>
          <p:cNvPr id="10" name="Прямоугольник 9"/>
          <p:cNvSpPr/>
          <p:nvPr/>
        </p:nvSpPr>
        <p:spPr>
          <a:xfrm>
            <a:off x="292972" y="2306782"/>
            <a:ext cx="3738700" cy="108064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due to contact with the patient </a:t>
            </a:r>
            <a:r>
              <a:rPr lang="en-US" sz="2400" b="1" dirty="0" smtClean="0">
                <a:solidFill>
                  <a:schemeClr val="bg1"/>
                </a:solidFill>
              </a:rPr>
              <a:t>or </a:t>
            </a:r>
            <a:r>
              <a:rPr lang="en-US" sz="2400" b="1" dirty="0">
                <a:solidFill>
                  <a:schemeClr val="bg1"/>
                </a:solidFill>
              </a:rPr>
              <a:t>household items.</a:t>
            </a:r>
          </a:p>
        </p:txBody>
      </p:sp>
      <p:sp>
        <p:nvSpPr>
          <p:cNvPr id="11" name="Прямоугольник 10"/>
          <p:cNvSpPr/>
          <p:nvPr/>
        </p:nvSpPr>
        <p:spPr>
          <a:xfrm>
            <a:off x="8508380" y="2165263"/>
            <a:ext cx="3683620" cy="188478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due to contact with sick kittens, less often adult cats, dogs, infected objects, with a sick person.</a:t>
            </a:r>
          </a:p>
        </p:txBody>
      </p:sp>
      <p:sp>
        <p:nvSpPr>
          <p:cNvPr id="8" name="Прямоугольник 7"/>
          <p:cNvSpPr/>
          <p:nvPr/>
        </p:nvSpPr>
        <p:spPr>
          <a:xfrm>
            <a:off x="5129564" y="1541406"/>
            <a:ext cx="2032481" cy="45398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a:solidFill>
                  <a:srgbClr val="FFFF00"/>
                </a:solidFill>
              </a:rPr>
              <a:t>G</a:t>
            </a:r>
            <a:r>
              <a:rPr lang="en-US" sz="2400" b="1" dirty="0" err="1" smtClean="0">
                <a:solidFill>
                  <a:srgbClr val="FFFF00"/>
                </a:solidFill>
              </a:rPr>
              <a:t>eophilic</a:t>
            </a:r>
            <a:endParaRPr lang="en-US" sz="2400" b="1" dirty="0">
              <a:solidFill>
                <a:srgbClr val="FFFF00"/>
              </a:solidFill>
            </a:endParaRPr>
          </a:p>
        </p:txBody>
      </p:sp>
      <p:sp>
        <p:nvSpPr>
          <p:cNvPr id="20" name="Скругленный прямоугольник 19"/>
          <p:cNvSpPr/>
          <p:nvPr/>
        </p:nvSpPr>
        <p:spPr>
          <a:xfrm>
            <a:off x="4939994" y="4585886"/>
            <a:ext cx="2425959" cy="860027"/>
          </a:xfrm>
          <a:prstGeom prst="round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ru-RU" sz="2400" b="1" dirty="0">
                <a:solidFill>
                  <a:schemeClr val="bg1"/>
                </a:solidFill>
              </a:rPr>
              <a:t>M. </a:t>
            </a:r>
            <a:r>
              <a:rPr lang="ru-RU" sz="2400" b="1" dirty="0" err="1">
                <a:solidFill>
                  <a:schemeClr val="bg1"/>
                </a:solidFill>
              </a:rPr>
              <a:t>gypseum</a:t>
            </a:r>
            <a:r>
              <a:rPr lang="ru-RU" sz="2400" b="1" dirty="0">
                <a:solidFill>
                  <a:schemeClr val="tx1"/>
                </a:solidFill>
              </a:rPr>
              <a:t/>
            </a:r>
            <a:br>
              <a:rPr lang="ru-RU" sz="2400" b="1" dirty="0">
                <a:solidFill>
                  <a:schemeClr val="tx1"/>
                </a:solidFill>
              </a:rPr>
            </a:br>
            <a:endParaRPr lang="ru-RU" sz="2400" b="1" dirty="0">
              <a:solidFill>
                <a:schemeClr val="tx1"/>
              </a:solidFill>
            </a:endParaRPr>
          </a:p>
        </p:txBody>
      </p:sp>
      <p:sp>
        <p:nvSpPr>
          <p:cNvPr id="30" name="Прямоугольник 29"/>
          <p:cNvSpPr/>
          <p:nvPr/>
        </p:nvSpPr>
        <p:spPr>
          <a:xfrm>
            <a:off x="4447312" y="2421578"/>
            <a:ext cx="3757961" cy="110432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bg1"/>
                </a:solidFill>
              </a:rPr>
              <a:t>They live in soil and very rarely cause disease in humans and animals</a:t>
            </a:r>
          </a:p>
        </p:txBody>
      </p:sp>
      <p:sp>
        <p:nvSpPr>
          <p:cNvPr id="12" name="Прямоугольник 11"/>
          <p:cNvSpPr/>
          <p:nvPr/>
        </p:nvSpPr>
        <p:spPr>
          <a:xfrm>
            <a:off x="4114800" y="1694989"/>
            <a:ext cx="167268" cy="516301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8214731" y="1694989"/>
            <a:ext cx="167268" cy="5163015"/>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5812676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1564" y="1094340"/>
            <a:ext cx="3501482" cy="193280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Superficial </a:t>
            </a:r>
            <a:r>
              <a:rPr lang="en-US" sz="2400" b="1" dirty="0" err="1">
                <a:solidFill>
                  <a:srgbClr val="C00000"/>
                </a:solidFill>
              </a:rPr>
              <a:t>microsporia</a:t>
            </a:r>
            <a:r>
              <a:rPr lang="en-US" sz="2400" b="1" dirty="0">
                <a:solidFill>
                  <a:srgbClr val="C00000"/>
                </a:solidFill>
              </a:rPr>
              <a:t> of smooth skin.</a:t>
            </a:r>
          </a:p>
          <a:p>
            <a:r>
              <a:rPr lang="ru-RU" sz="2400" b="1" dirty="0" smtClean="0"/>
              <a:t> </a:t>
            </a:r>
            <a:r>
              <a:rPr lang="en-US" sz="2400" b="1" dirty="0">
                <a:solidFill>
                  <a:schemeClr val="bg1"/>
                </a:solidFill>
              </a:rPr>
              <a:t>The downy hairs are affected. The lesions are edematous, hyperemic, annular. </a:t>
            </a:r>
            <a:endParaRPr lang="ru-RU" sz="2400" b="1" dirty="0">
              <a:solidFill>
                <a:schemeClr val="bg1"/>
              </a:solidFill>
            </a:endParaRPr>
          </a:p>
        </p:txBody>
      </p:sp>
      <p:pic>
        <p:nvPicPr>
          <p:cNvPr id="4" name="Рисунок 3"/>
          <p:cNvPicPr>
            <a:picLocks noChangeAspect="1"/>
          </p:cNvPicPr>
          <p:nvPr/>
        </p:nvPicPr>
        <p:blipFill>
          <a:blip r:embed="rId2"/>
          <a:stretch>
            <a:fillRect/>
          </a:stretch>
        </p:blipFill>
        <p:spPr>
          <a:xfrm>
            <a:off x="226437" y="3891776"/>
            <a:ext cx="3631884" cy="2758903"/>
          </a:xfrm>
          <a:prstGeom prst="rect">
            <a:avLst/>
          </a:prstGeom>
          <a:ln w="76200">
            <a:solidFill>
              <a:srgbClr val="CCFF33"/>
            </a:solidFill>
          </a:ln>
        </p:spPr>
      </p:pic>
      <p:sp>
        <p:nvSpPr>
          <p:cNvPr id="6" name="Прямоугольник 5"/>
          <p:cNvSpPr/>
          <p:nvPr/>
        </p:nvSpPr>
        <p:spPr>
          <a:xfrm>
            <a:off x="3473099" y="1140463"/>
            <a:ext cx="5005883" cy="26002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rgbClr val="C00000"/>
                </a:solidFill>
              </a:rPr>
              <a:t>Superficial </a:t>
            </a:r>
            <a:r>
              <a:rPr lang="en-US" sz="2400" b="1" dirty="0" err="1">
                <a:solidFill>
                  <a:srgbClr val="C00000"/>
                </a:solidFill>
              </a:rPr>
              <a:t>microsporia</a:t>
            </a:r>
            <a:r>
              <a:rPr lang="en-US" sz="2400" b="1" dirty="0">
                <a:solidFill>
                  <a:srgbClr val="C00000"/>
                </a:solidFill>
              </a:rPr>
              <a:t> of the scalp. </a:t>
            </a:r>
          </a:p>
          <a:p>
            <a:r>
              <a:rPr lang="en-US" sz="2400" b="1" dirty="0">
                <a:solidFill>
                  <a:schemeClr val="bg1"/>
                </a:solidFill>
              </a:rPr>
              <a:t>There are the erythematous- desquamation  lesions with irregular edges, in which the hair (not all) is broken off at a distance of 5-8 mm above the level the skin and is covered|ˈ</a:t>
            </a:r>
            <a:r>
              <a:rPr lang="en-US" sz="2400" b="1" dirty="0" err="1">
                <a:solidFill>
                  <a:schemeClr val="bg1"/>
                </a:solidFill>
              </a:rPr>
              <a:t>kʌvəd</a:t>
            </a:r>
            <a:r>
              <a:rPr lang="en-US" sz="2400" b="1" dirty="0">
                <a:solidFill>
                  <a:schemeClr val="bg1"/>
                </a:solidFill>
              </a:rPr>
              <a:t>| by a gray fungal spores. </a:t>
            </a:r>
            <a:endParaRPr lang="ru-RU" sz="2400" b="1" dirty="0">
              <a:solidFill>
                <a:schemeClr val="bg1"/>
              </a:solidFill>
            </a:endParaRPr>
          </a:p>
        </p:txBody>
      </p:sp>
      <p:sp>
        <p:nvSpPr>
          <p:cNvPr id="8" name="Прямоугольник 7"/>
          <p:cNvSpPr/>
          <p:nvPr/>
        </p:nvSpPr>
        <p:spPr>
          <a:xfrm>
            <a:off x="8251907" y="677980"/>
            <a:ext cx="3940093" cy="281488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rgbClr val="C00000"/>
                </a:solidFill>
              </a:rPr>
              <a:t>Infiltrative-</a:t>
            </a:r>
            <a:r>
              <a:rPr lang="en-US" sz="2400" b="1" dirty="0" err="1" smtClean="0">
                <a:solidFill>
                  <a:srgbClr val="C00000"/>
                </a:solidFill>
              </a:rPr>
              <a:t>suppurative</a:t>
            </a:r>
            <a:r>
              <a:rPr lang="en-US" sz="2400" b="1" dirty="0" smtClean="0">
                <a:solidFill>
                  <a:srgbClr val="C00000"/>
                </a:solidFill>
              </a:rPr>
              <a:t> </a:t>
            </a:r>
            <a:r>
              <a:rPr lang="en-US" sz="2400" b="1" dirty="0">
                <a:solidFill>
                  <a:srgbClr val="C00000"/>
                </a:solidFill>
              </a:rPr>
              <a:t>form.</a:t>
            </a:r>
          </a:p>
          <a:p>
            <a:r>
              <a:rPr lang="en-US" sz="2400" b="1" dirty="0">
                <a:solidFill>
                  <a:schemeClr val="bg1"/>
                </a:solidFill>
              </a:rPr>
              <a:t>There are single, large, infiltrative, hyperemic </a:t>
            </a:r>
            <a:r>
              <a:rPr lang="en-US" sz="2400" b="1" dirty="0" smtClean="0">
                <a:solidFill>
                  <a:schemeClr val="bg1"/>
                </a:solidFill>
              </a:rPr>
              <a:t>lesions. </a:t>
            </a:r>
            <a:r>
              <a:rPr lang="en-US" sz="2400" b="1" dirty="0">
                <a:solidFill>
                  <a:schemeClr val="bg1"/>
                </a:solidFill>
              </a:rPr>
              <a:t>All hair is broken off at a distance of 6-8 mm from the skin. </a:t>
            </a:r>
            <a:endParaRPr lang="ru-RU" sz="2400" b="1" dirty="0">
              <a:solidFill>
                <a:schemeClr val="bg1"/>
              </a:solidFill>
            </a:endParaRPr>
          </a:p>
        </p:txBody>
      </p:sp>
      <p:pic>
        <p:nvPicPr>
          <p:cNvPr id="10" name="Рисунок 9"/>
          <p:cNvPicPr>
            <a:picLocks noChangeAspect="1"/>
          </p:cNvPicPr>
          <p:nvPr/>
        </p:nvPicPr>
        <p:blipFill>
          <a:blip r:embed="rId3"/>
          <a:stretch>
            <a:fillRect/>
          </a:stretch>
        </p:blipFill>
        <p:spPr>
          <a:xfrm>
            <a:off x="8084634" y="3864345"/>
            <a:ext cx="3836020" cy="2781785"/>
          </a:xfrm>
          <a:prstGeom prst="rect">
            <a:avLst/>
          </a:prstGeom>
          <a:ln w="76200">
            <a:solidFill>
              <a:srgbClr val="CCFF33"/>
            </a:solidFill>
          </a:ln>
        </p:spPr>
      </p:pic>
      <p:pic>
        <p:nvPicPr>
          <p:cNvPr id="11" name="Рисунок 10"/>
          <p:cNvPicPr>
            <a:picLocks noChangeAspect="1"/>
          </p:cNvPicPr>
          <p:nvPr/>
        </p:nvPicPr>
        <p:blipFill>
          <a:blip r:embed="rId4"/>
          <a:stretch>
            <a:fillRect/>
          </a:stretch>
        </p:blipFill>
        <p:spPr>
          <a:xfrm>
            <a:off x="4087948" y="3881538"/>
            <a:ext cx="3750906" cy="2799183"/>
          </a:xfrm>
          <a:prstGeom prst="rect">
            <a:avLst/>
          </a:prstGeom>
          <a:ln w="76200">
            <a:solidFill>
              <a:srgbClr val="CCFF33"/>
            </a:solidFill>
          </a:ln>
        </p:spPr>
      </p:pic>
      <p:sp>
        <p:nvSpPr>
          <p:cNvPr id="9" name="Прямоугольник 8"/>
          <p:cNvSpPr/>
          <p:nvPr/>
        </p:nvSpPr>
        <p:spPr>
          <a:xfrm>
            <a:off x="802888" y="89210"/>
            <a:ext cx="11006254" cy="74713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FFFF00"/>
                </a:solidFill>
              </a:rPr>
              <a:t>Forms of </a:t>
            </a:r>
            <a:r>
              <a:rPr lang="en-US" sz="4400" b="1" dirty="0" err="1" smtClean="0">
                <a:solidFill>
                  <a:srgbClr val="FFFF00"/>
                </a:solidFill>
              </a:rPr>
              <a:t>microsporia</a:t>
            </a:r>
            <a:endParaRPr lang="en-US" sz="4400" b="1" dirty="0">
              <a:solidFill>
                <a:srgbClr val="FFFF00"/>
              </a:solidFill>
            </a:endParaRPr>
          </a:p>
          <a:p>
            <a:pPr algn="ctr"/>
            <a:r>
              <a:rPr lang="en-US" sz="3200" b="1" dirty="0">
                <a:solidFill>
                  <a:srgbClr val="FFFF00"/>
                </a:solidFill>
              </a:rPr>
              <a:t>( skin, downy hair, less often nails are affected)</a:t>
            </a:r>
          </a:p>
        </p:txBody>
      </p:sp>
    </p:spTree>
    <p:extLst>
      <p:ext uri="{BB962C8B-B14F-4D97-AF65-F5344CB8AC3E}">
        <p14:creationId xmlns:p14="http://schemas.microsoft.com/office/powerpoint/2010/main" val="21186871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461" y="0"/>
            <a:ext cx="11868539" cy="2674463"/>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b="1" dirty="0" err="1" smtClean="0">
                <a:solidFill>
                  <a:srgbClr val="FFFF00"/>
                </a:solidFill>
              </a:rPr>
              <a:t>Favus</a:t>
            </a:r>
            <a:endParaRPr lang="en-US" sz="6600" b="1" dirty="0">
              <a:solidFill>
                <a:srgbClr val="FFFF00"/>
              </a:solidFill>
            </a:endParaRPr>
          </a:p>
          <a:p>
            <a:r>
              <a:rPr lang="en-US" sz="2800" b="1" dirty="0">
                <a:solidFill>
                  <a:schemeClr val="bg1"/>
                </a:solidFill>
              </a:rPr>
              <a:t>The disease is caused by the </a:t>
            </a:r>
            <a:r>
              <a:rPr lang="en-US" sz="2800" b="1" dirty="0" err="1">
                <a:solidFill>
                  <a:schemeClr val="bg1"/>
                </a:solidFill>
              </a:rPr>
              <a:t>anthropophilic</a:t>
            </a:r>
            <a:r>
              <a:rPr lang="en-US" sz="2800" b="1" dirty="0">
                <a:solidFill>
                  <a:schemeClr val="bg1"/>
                </a:solidFill>
              </a:rPr>
              <a:t> fungus </a:t>
            </a:r>
            <a:r>
              <a:rPr lang="en-US" sz="2800" b="1" dirty="0" err="1">
                <a:solidFill>
                  <a:schemeClr val="bg1"/>
                </a:solidFill>
              </a:rPr>
              <a:t>Trichophyton</a:t>
            </a:r>
            <a:r>
              <a:rPr lang="en-US" sz="2800" b="1" dirty="0">
                <a:solidFill>
                  <a:schemeClr val="bg1"/>
                </a:solidFill>
              </a:rPr>
              <a:t> </a:t>
            </a:r>
            <a:r>
              <a:rPr lang="en-US" sz="2800" b="1" dirty="0" err="1">
                <a:solidFill>
                  <a:schemeClr val="bg1"/>
                </a:solidFill>
              </a:rPr>
              <a:t>Schonleinii</a:t>
            </a:r>
            <a:r>
              <a:rPr lang="en-US" sz="2800" b="1" dirty="0">
                <a:solidFill>
                  <a:schemeClr val="bg1"/>
                </a:solidFill>
              </a:rPr>
              <a:t>, which is found inside the hair in the form of pinprick-like spores located in a straight line. </a:t>
            </a:r>
          </a:p>
          <a:p>
            <a:r>
              <a:rPr lang="en-US" sz="3200" b="1" dirty="0" smtClean="0">
                <a:solidFill>
                  <a:srgbClr val="00FF00"/>
                </a:solidFill>
              </a:rPr>
              <a:t>The </a:t>
            </a:r>
            <a:r>
              <a:rPr lang="en-US" sz="3200" b="1" dirty="0">
                <a:solidFill>
                  <a:srgbClr val="00FF00"/>
                </a:solidFill>
              </a:rPr>
              <a:t>incubation period varies from 2-3 weeks to 6-12 months.</a:t>
            </a:r>
          </a:p>
        </p:txBody>
      </p:sp>
      <p:sp>
        <p:nvSpPr>
          <p:cNvPr id="3" name="Прямоугольник 2"/>
          <p:cNvSpPr/>
          <p:nvPr/>
        </p:nvSpPr>
        <p:spPr>
          <a:xfrm>
            <a:off x="290946" y="3054927"/>
            <a:ext cx="11657080" cy="317961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latin typeface="Calibri" panose="020F0502020204030204" pitchFamily="34" charset="0"/>
                <a:cs typeface="Calibri" panose="020F0502020204030204" pitchFamily="34" charset="0"/>
              </a:rPr>
              <a:t>Infection occurs through direct contact with sick people or through infected objects. </a:t>
            </a:r>
            <a:r>
              <a:rPr lang="en-US" sz="2800" b="1" dirty="0">
                <a:solidFill>
                  <a:schemeClr val="bg1"/>
                </a:solidFill>
                <a:latin typeface="Calibri" panose="020F0502020204030204" pitchFamily="34" charset="0"/>
                <a:cs typeface="Calibri" panose="020F0502020204030204" pitchFamily="34" charset="0"/>
              </a:rPr>
              <a:t>Long-term contact is usually necessary to get infected with </a:t>
            </a:r>
            <a:r>
              <a:rPr lang="en-US" sz="2800" b="1" dirty="0" err="1" smtClean="0">
                <a:solidFill>
                  <a:schemeClr val="bg1"/>
                </a:solidFill>
                <a:latin typeface="Calibri" panose="020F0502020204030204" pitchFamily="34" charset="0"/>
                <a:cs typeface="Calibri" panose="020F0502020204030204" pitchFamily="34" charset="0"/>
              </a:rPr>
              <a:t>favus</a:t>
            </a:r>
            <a:r>
              <a:rPr lang="en-US" sz="2800" b="1" dirty="0">
                <a:solidFill>
                  <a:schemeClr val="bg1"/>
                </a:solidFill>
                <a:latin typeface="Calibri" panose="020F0502020204030204" pitchFamily="34" charset="0"/>
                <a:cs typeface="Calibri" panose="020F0502020204030204" pitchFamily="34" charset="0"/>
              </a:rPr>
              <a:t>. </a:t>
            </a:r>
          </a:p>
          <a:p>
            <a:r>
              <a:rPr lang="en-US" sz="2800" b="1" dirty="0">
                <a:solidFill>
                  <a:srgbClr val="FFFF00"/>
                </a:solidFill>
                <a:latin typeface="Calibri" panose="020F0502020204030204" pitchFamily="34" charset="0"/>
                <a:cs typeface="Calibri" panose="020F0502020204030204" pitchFamily="34" charset="0"/>
              </a:rPr>
              <a:t>The pathogen affects </a:t>
            </a:r>
            <a:endParaRPr lang="en-US" sz="2800" b="1" dirty="0" smtClean="0">
              <a:solidFill>
                <a:srgbClr val="FFFF00"/>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Ø"/>
            </a:pPr>
            <a:r>
              <a:rPr lang="en-US" sz="2800" b="1" dirty="0">
                <a:solidFill>
                  <a:srgbClr val="FFFF00"/>
                </a:solidFill>
                <a:latin typeface="Calibri" panose="020F0502020204030204" pitchFamily="34" charset="0"/>
                <a:cs typeface="Calibri" panose="020F0502020204030204" pitchFamily="34" charset="0"/>
              </a:rPr>
              <a:t>smooth skin, </a:t>
            </a:r>
            <a:endParaRPr lang="en-US" sz="2800" b="1" dirty="0" smtClean="0">
              <a:solidFill>
                <a:srgbClr val="FFFF00"/>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scalp,</a:t>
            </a: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Nails,</a:t>
            </a:r>
          </a:p>
          <a:p>
            <a:pPr marL="457200" indent="-457200">
              <a:buFont typeface="Wingdings" panose="05000000000000000000" pitchFamily="2" charset="2"/>
              <a:buChar char="Ø"/>
            </a:pPr>
            <a:r>
              <a:rPr lang="en-US" sz="2800" b="1" dirty="0" smtClean="0">
                <a:solidFill>
                  <a:srgbClr val="FFFF00"/>
                </a:solidFill>
                <a:latin typeface="Calibri" panose="020F0502020204030204" pitchFamily="34" charset="0"/>
                <a:cs typeface="Calibri" panose="020F0502020204030204" pitchFamily="34" charset="0"/>
              </a:rPr>
              <a:t>internal </a:t>
            </a:r>
            <a:r>
              <a:rPr lang="en-US" sz="2800" b="1" dirty="0">
                <a:solidFill>
                  <a:srgbClr val="FFFF00"/>
                </a:solidFill>
                <a:latin typeface="Calibri" panose="020F0502020204030204" pitchFamily="34" charset="0"/>
                <a:cs typeface="Calibri" panose="020F0502020204030204" pitchFamily="34" charset="0"/>
              </a:rPr>
              <a:t>organs.</a:t>
            </a:r>
            <a:endParaRPr lang="ru-RU" sz="2800" b="1" dirty="0">
              <a:solidFill>
                <a:srgbClr val="FFFF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31553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508770" y="89214"/>
            <a:ext cx="5969771" cy="4478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800" b="1" dirty="0">
                <a:solidFill>
                  <a:srgbClr val="FFFF00"/>
                </a:solidFill>
              </a:rPr>
              <a:t>Forms of </a:t>
            </a:r>
            <a:r>
              <a:rPr lang="en-US" sz="4800" b="1" dirty="0" smtClean="0">
                <a:solidFill>
                  <a:srgbClr val="FFFF00"/>
                </a:solidFill>
              </a:rPr>
              <a:t>the </a:t>
            </a:r>
            <a:r>
              <a:rPr lang="en-US" sz="4800" b="1" dirty="0" err="1" smtClean="0">
                <a:solidFill>
                  <a:srgbClr val="FFFF00"/>
                </a:solidFill>
              </a:rPr>
              <a:t>favus</a:t>
            </a:r>
            <a:endParaRPr lang="ru-RU" sz="4800" b="1" dirty="0">
              <a:solidFill>
                <a:srgbClr val="FFFF00"/>
              </a:solidFill>
            </a:endParaRPr>
          </a:p>
        </p:txBody>
      </p:sp>
      <p:sp>
        <p:nvSpPr>
          <p:cNvPr id="9" name="Прямоугольник 8"/>
          <p:cNvSpPr/>
          <p:nvPr/>
        </p:nvSpPr>
        <p:spPr>
          <a:xfrm>
            <a:off x="312234" y="550277"/>
            <a:ext cx="3902927" cy="410548"/>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Typical (</a:t>
            </a:r>
            <a:r>
              <a:rPr lang="en-US" sz="2800" b="1" dirty="0" err="1">
                <a:solidFill>
                  <a:srgbClr val="C00000"/>
                </a:solidFill>
              </a:rPr>
              <a:t>scutular</a:t>
            </a:r>
            <a:r>
              <a:rPr lang="en-US" sz="2800" b="1" dirty="0">
                <a:solidFill>
                  <a:srgbClr val="C00000"/>
                </a:solidFill>
              </a:rPr>
              <a:t>) </a:t>
            </a:r>
          </a:p>
        </p:txBody>
      </p:sp>
      <p:sp>
        <p:nvSpPr>
          <p:cNvPr id="10" name="Прямоугольник 9"/>
          <p:cNvSpPr/>
          <p:nvPr/>
        </p:nvSpPr>
        <p:spPr>
          <a:xfrm>
            <a:off x="4705815" y="539130"/>
            <a:ext cx="3965056" cy="447869"/>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Atypical (squamous) </a:t>
            </a:r>
            <a:endParaRPr lang="ru-RU" sz="2800" b="1" dirty="0">
              <a:solidFill>
                <a:srgbClr val="C00000"/>
              </a:solidFill>
            </a:endParaRPr>
          </a:p>
        </p:txBody>
      </p:sp>
      <p:sp>
        <p:nvSpPr>
          <p:cNvPr id="11" name="Прямоугольник 10"/>
          <p:cNvSpPr/>
          <p:nvPr/>
        </p:nvSpPr>
        <p:spPr>
          <a:xfrm>
            <a:off x="8854069" y="550279"/>
            <a:ext cx="2786668" cy="447870"/>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smtClean="0">
                <a:solidFill>
                  <a:srgbClr val="C00000"/>
                </a:solidFill>
              </a:rPr>
              <a:t>Impetiginous</a:t>
            </a:r>
            <a:r>
              <a:rPr lang="en-US" sz="2800" b="1" dirty="0" smtClean="0">
                <a:solidFill>
                  <a:srgbClr val="C00000"/>
                </a:solidFill>
              </a:rPr>
              <a:t> </a:t>
            </a:r>
            <a:endParaRPr lang="ru-RU" sz="2800" b="1" dirty="0">
              <a:solidFill>
                <a:srgbClr val="C00000"/>
              </a:solidFill>
            </a:endParaRPr>
          </a:p>
        </p:txBody>
      </p:sp>
      <p:sp>
        <p:nvSpPr>
          <p:cNvPr id="12" name="Прямоугольник 11"/>
          <p:cNvSpPr/>
          <p:nvPr/>
        </p:nvSpPr>
        <p:spPr>
          <a:xfrm>
            <a:off x="231133" y="1090282"/>
            <a:ext cx="5018050" cy="2504971"/>
          </a:xfrm>
          <a:prstGeom prst="rect">
            <a:avLst/>
          </a:prstGeom>
          <a:noFill/>
          <a:ln w="57150">
            <a:noFill/>
          </a:ln>
        </p:spPr>
        <p:style>
          <a:lnRef idx="2">
            <a:schemeClr val="dk1"/>
          </a:lnRef>
          <a:fillRef idx="1">
            <a:schemeClr val="lt1"/>
          </a:fillRef>
          <a:effectRef idx="0">
            <a:schemeClr val="dk1"/>
          </a:effectRef>
          <a:fontRef idx="minor">
            <a:schemeClr val="dk1"/>
          </a:fontRef>
        </p:style>
        <p:txBody>
          <a:bodyPr rtlCol="0" anchor="ctr"/>
          <a:lstStyle/>
          <a:p>
            <a:pPr lvl="0"/>
            <a:r>
              <a:rPr lang="en-US" sz="2400" b="1" dirty="0">
                <a:solidFill>
                  <a:schemeClr val="bg1"/>
                </a:solidFill>
                <a:latin typeface="Calibri" panose="020F0502020204030204" pitchFamily="34" charset="0"/>
                <a:cs typeface="Calibri" panose="020F0502020204030204" pitchFamily="34" charset="0"/>
              </a:rPr>
              <a:t>The main element is the </a:t>
            </a:r>
            <a:r>
              <a:rPr lang="en-US" sz="2400" b="1" dirty="0" err="1">
                <a:solidFill>
                  <a:schemeClr val="bg1"/>
                </a:solidFill>
                <a:latin typeface="Calibri" panose="020F0502020204030204" pitchFamily="34" charset="0"/>
                <a:cs typeface="Calibri" panose="020F0502020204030204" pitchFamily="34" charset="0"/>
              </a:rPr>
              <a:t>scutula</a:t>
            </a:r>
            <a:r>
              <a:rPr lang="en-US" sz="2400" b="1" dirty="0">
                <a:solidFill>
                  <a:schemeClr val="bg1"/>
                </a:solidFill>
                <a:latin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cs typeface="Calibri" panose="020F0502020204030204" pitchFamily="34" charset="0"/>
              </a:rPr>
              <a:t>favose</a:t>
            </a:r>
            <a:r>
              <a:rPr lang="en-US" sz="2400" b="1" dirty="0">
                <a:solidFill>
                  <a:schemeClr val="bg1"/>
                </a:solidFill>
                <a:latin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cs typeface="Calibri" panose="020F0502020204030204" pitchFamily="34" charset="0"/>
              </a:rPr>
              <a:t>scute</a:t>
            </a:r>
            <a:r>
              <a:rPr lang="en-US" sz="2400" b="1" dirty="0">
                <a:solidFill>
                  <a:schemeClr val="bg1"/>
                </a:solidFill>
                <a:latin typeface="Calibri" panose="020F0502020204030204" pitchFamily="34" charset="0"/>
                <a:cs typeface="Calibri" panose="020F0502020204030204" pitchFamily="34" charset="0"/>
              </a:rPr>
              <a:t>), which is a pure culture of the fungus in the epidermis.</a:t>
            </a:r>
          </a:p>
          <a:p>
            <a:pPr lvl="0"/>
            <a:r>
              <a:rPr lang="en-US" sz="2400" b="1" dirty="0">
                <a:solidFill>
                  <a:schemeClr val="bg1"/>
                </a:solidFill>
                <a:latin typeface="Calibri" panose="020F0502020204030204" pitchFamily="34" charset="0"/>
                <a:cs typeface="Calibri" panose="020F0502020204030204" pitchFamily="34" charset="0"/>
              </a:rPr>
              <a:t>The hair has the appearance of old wigs[</a:t>
            </a:r>
            <a:r>
              <a:rPr lang="en-US" sz="2400" b="1" dirty="0" err="1">
                <a:solidFill>
                  <a:schemeClr val="bg1"/>
                </a:solidFill>
                <a:latin typeface="Calibri" panose="020F0502020204030204" pitchFamily="34" charset="0"/>
                <a:cs typeface="Calibri" panose="020F0502020204030204" pitchFamily="34" charset="0"/>
              </a:rPr>
              <a:t>wɪɡ</a:t>
            </a:r>
            <a:r>
              <a:rPr lang="en-US" sz="2400" b="1" dirty="0">
                <a:solidFill>
                  <a:schemeClr val="bg1"/>
                </a:solidFill>
                <a:latin typeface="Calibri" panose="020F0502020204030204" pitchFamily="34" charset="0"/>
                <a:cs typeface="Calibri" panose="020F0502020204030204" pitchFamily="34" charset="0"/>
              </a:rPr>
              <a:t>]. There is a specific "barn" or "mouse" smell coming from the patient.</a:t>
            </a:r>
            <a:endParaRPr lang="ru-RU" sz="2400" b="1" dirty="0">
              <a:solidFill>
                <a:schemeClr val="bg1"/>
              </a:solidFill>
              <a:latin typeface="Calibri" panose="020F0502020204030204" pitchFamily="34" charset="0"/>
              <a:cs typeface="Calibri" panose="020F0502020204030204" pitchFamily="34" charset="0"/>
            </a:endParaRPr>
          </a:p>
        </p:txBody>
      </p:sp>
      <p:pic>
        <p:nvPicPr>
          <p:cNvPr id="16" name="Рисунок 15"/>
          <p:cNvPicPr>
            <a:picLocks noChangeAspect="1"/>
          </p:cNvPicPr>
          <p:nvPr/>
        </p:nvPicPr>
        <p:blipFill>
          <a:blip r:embed="rId2"/>
          <a:stretch>
            <a:fillRect/>
          </a:stretch>
        </p:blipFill>
        <p:spPr>
          <a:xfrm rot="10800000">
            <a:off x="3133493" y="3691054"/>
            <a:ext cx="2564780" cy="2108308"/>
          </a:xfrm>
          <a:prstGeom prst="rect">
            <a:avLst/>
          </a:prstGeom>
          <a:ln w="76200">
            <a:solidFill>
              <a:srgbClr val="CCFF33"/>
            </a:solidFill>
          </a:ln>
        </p:spPr>
        <p:style>
          <a:lnRef idx="2">
            <a:schemeClr val="dk1"/>
          </a:lnRef>
          <a:fillRef idx="1">
            <a:schemeClr val="lt1"/>
          </a:fillRef>
          <a:effectRef idx="0">
            <a:schemeClr val="dk1"/>
          </a:effectRef>
          <a:fontRef idx="minor">
            <a:schemeClr val="dk1"/>
          </a:fontRef>
        </p:style>
      </p:pic>
      <p:pic>
        <p:nvPicPr>
          <p:cNvPr id="18" name="Рисунок 17"/>
          <p:cNvPicPr>
            <a:picLocks noChangeAspect="1"/>
          </p:cNvPicPr>
          <p:nvPr/>
        </p:nvPicPr>
        <p:blipFill rotWithShape="1">
          <a:blip r:embed="rId3"/>
          <a:srcRect r="45834"/>
          <a:stretch/>
        </p:blipFill>
        <p:spPr>
          <a:xfrm>
            <a:off x="286214" y="4021874"/>
            <a:ext cx="3523786" cy="2689264"/>
          </a:xfrm>
          <a:prstGeom prst="rect">
            <a:avLst/>
          </a:prstGeom>
          <a:ln w="76200">
            <a:solidFill>
              <a:srgbClr val="CCFF33"/>
            </a:solidFill>
          </a:ln>
        </p:spPr>
      </p:pic>
      <p:pic>
        <p:nvPicPr>
          <p:cNvPr id="19" name="Picture 6" descr="Фавус волосистой части головы, гладкой кожи и ногтей. Диагностика. Лечение.  Фото"/>
          <p:cNvPicPr>
            <a:picLocks noChangeAspect="1" noChangeArrowheads="1"/>
          </p:cNvPicPr>
          <p:nvPr/>
        </p:nvPicPr>
        <p:blipFill rotWithShape="1">
          <a:blip r:embed="rId4">
            <a:extLst>
              <a:ext uri="{28A0092B-C50C-407E-A947-70E740481C1C}">
                <a14:useLocalDpi xmlns:a14="http://schemas.microsoft.com/office/drawing/2010/main" val="0"/>
              </a:ext>
            </a:extLst>
          </a:blip>
          <a:srcRect l="31583"/>
          <a:stretch/>
        </p:blipFill>
        <p:spPr bwMode="auto">
          <a:xfrm rot="16200000">
            <a:off x="4937035" y="3353103"/>
            <a:ext cx="4415883" cy="2593910"/>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
        <p:nvSpPr>
          <p:cNvPr id="20" name="Прямоугольник 19"/>
          <p:cNvSpPr/>
          <p:nvPr/>
        </p:nvSpPr>
        <p:spPr>
          <a:xfrm>
            <a:off x="5253745" y="893618"/>
            <a:ext cx="3453837" cy="132649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chemeClr val="bg1"/>
                </a:solidFill>
              </a:rPr>
              <a:t>It accompanied </a:t>
            </a:r>
            <a:r>
              <a:rPr lang="en-US" sz="2400" b="1" dirty="0">
                <a:solidFill>
                  <a:schemeClr val="bg1"/>
                </a:solidFill>
              </a:rPr>
              <a:t>by spotty eruptions resembling seborrheic eczema. </a:t>
            </a:r>
            <a:endParaRPr lang="ru-RU" sz="2400" b="1" dirty="0">
              <a:solidFill>
                <a:schemeClr val="bg1"/>
              </a:solidFill>
            </a:endParaRPr>
          </a:p>
        </p:txBody>
      </p:sp>
      <p:pic>
        <p:nvPicPr>
          <p:cNvPr id="21" name="Рисунок 20"/>
          <p:cNvPicPr>
            <a:picLocks noChangeAspect="1"/>
          </p:cNvPicPr>
          <p:nvPr/>
        </p:nvPicPr>
        <p:blipFill>
          <a:blip r:embed="rId5"/>
          <a:stretch>
            <a:fillRect/>
          </a:stretch>
        </p:blipFill>
        <p:spPr>
          <a:xfrm>
            <a:off x="8586438" y="3902926"/>
            <a:ext cx="3384964" cy="2877014"/>
          </a:xfrm>
          <a:prstGeom prst="rect">
            <a:avLst/>
          </a:prstGeom>
          <a:ln w="76200">
            <a:solidFill>
              <a:srgbClr val="CCFF33"/>
            </a:solidFill>
          </a:ln>
        </p:spPr>
      </p:pic>
      <p:sp>
        <p:nvSpPr>
          <p:cNvPr id="22" name="Прямоугольник 21"/>
          <p:cNvSpPr/>
          <p:nvPr/>
        </p:nvSpPr>
        <p:spPr>
          <a:xfrm>
            <a:off x="8802945" y="1016125"/>
            <a:ext cx="3389059" cy="1359084"/>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solidFill>
                  <a:schemeClr val="bg1"/>
                </a:solidFill>
              </a:rPr>
              <a:t>It differs </a:t>
            </a:r>
            <a:r>
              <a:rPr lang="en-US" sz="2400" b="1" dirty="0">
                <a:solidFill>
                  <a:schemeClr val="bg1"/>
                </a:solidFill>
              </a:rPr>
              <a:t>in the formation of pustules, which similar to vulgar </a:t>
            </a:r>
            <a:r>
              <a:rPr lang="en-US" sz="2400" b="1" dirty="0" smtClean="0">
                <a:solidFill>
                  <a:schemeClr val="bg1"/>
                </a:solidFill>
              </a:rPr>
              <a:t>impetigo.</a:t>
            </a:r>
            <a:endParaRPr lang="ru-RU" sz="2400" b="1" dirty="0">
              <a:solidFill>
                <a:schemeClr val="bg1"/>
              </a:solidFill>
            </a:endParaRPr>
          </a:p>
        </p:txBody>
      </p:sp>
      <p:pic>
        <p:nvPicPr>
          <p:cNvPr id="23" name="Picture 2" descr="парша на голове"/>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6440" y="2456002"/>
            <a:ext cx="2653990" cy="2283269"/>
          </a:xfrm>
          <a:prstGeom prst="rect">
            <a:avLst/>
          </a:prstGeom>
          <a:noFill/>
          <a:ln w="76200">
            <a:solidFill>
              <a:srgbClr val="CCFF3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91594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172" y="258765"/>
            <a:ext cx="8416212" cy="614072"/>
          </a:xfrm>
          <a:prstGeom prst="rect">
            <a:avLst/>
          </a:prstGeom>
          <a:noFill/>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5400" b="1" dirty="0">
                <a:solidFill>
                  <a:srgbClr val="FFFF00"/>
                </a:solidFill>
              </a:rPr>
              <a:t>Treatment of  the mycoses</a:t>
            </a:r>
          </a:p>
        </p:txBody>
      </p:sp>
      <p:sp>
        <p:nvSpPr>
          <p:cNvPr id="3" name="Прямоугольник 2"/>
          <p:cNvSpPr/>
          <p:nvPr/>
        </p:nvSpPr>
        <p:spPr>
          <a:xfrm>
            <a:off x="221557" y="567832"/>
            <a:ext cx="11867148" cy="14197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00FF00"/>
                </a:solidFill>
              </a:rPr>
              <a:t>When treating fungal diseases, medicines </a:t>
            </a:r>
            <a:r>
              <a:rPr lang="en-US" sz="2800" b="1" dirty="0" smtClean="0">
                <a:solidFill>
                  <a:srgbClr val="00FF00"/>
                </a:solidFill>
              </a:rPr>
              <a:t>are used in </a:t>
            </a:r>
            <a:r>
              <a:rPr lang="en-US" sz="2800" b="1" dirty="0">
                <a:solidFill>
                  <a:srgbClr val="00FF00"/>
                </a:solidFill>
              </a:rPr>
              <a:t>different </a:t>
            </a:r>
            <a:r>
              <a:rPr lang="en-US" sz="2800" b="1" dirty="0" smtClean="0">
                <a:solidFill>
                  <a:srgbClr val="00FF00"/>
                </a:solidFill>
              </a:rPr>
              <a:t>forms</a:t>
            </a:r>
            <a:r>
              <a:rPr lang="en-US" sz="2800" b="1" dirty="0">
                <a:solidFill>
                  <a:srgbClr val="00FF00"/>
                </a:solidFill>
              </a:rPr>
              <a:t>:</a:t>
            </a:r>
            <a:r>
              <a:rPr lang="en-US" sz="2800" b="1" dirty="0" smtClean="0">
                <a:solidFill>
                  <a:srgbClr val="00FF00"/>
                </a:solidFill>
              </a:rPr>
              <a:t>  </a:t>
            </a:r>
            <a:r>
              <a:rPr lang="en-US" sz="2800" b="1" dirty="0">
                <a:solidFill>
                  <a:srgbClr val="00FF00"/>
                </a:solidFill>
              </a:rPr>
              <a:t>ointments, creams, sprays, solutions, nail </a:t>
            </a:r>
            <a:r>
              <a:rPr lang="en-US" sz="2800" b="1" dirty="0" smtClean="0">
                <a:solidFill>
                  <a:srgbClr val="00FF00"/>
                </a:solidFill>
              </a:rPr>
              <a:t>lacquer</a:t>
            </a:r>
            <a:r>
              <a:rPr lang="en-US" sz="2800" b="1" dirty="0">
                <a:solidFill>
                  <a:srgbClr val="00FF00"/>
                </a:solidFill>
              </a:rPr>
              <a:t>s</a:t>
            </a:r>
            <a:r>
              <a:rPr lang="en-US" sz="2800" b="1" dirty="0" smtClean="0">
                <a:solidFill>
                  <a:srgbClr val="00FF00"/>
                </a:solidFill>
              </a:rPr>
              <a:t> </a:t>
            </a:r>
            <a:r>
              <a:rPr lang="en-US" sz="2800" b="1" dirty="0">
                <a:solidFill>
                  <a:srgbClr val="00FF00"/>
                </a:solidFill>
              </a:rPr>
              <a:t>and tablets.</a:t>
            </a:r>
            <a:endParaRPr lang="ru-RU" sz="2800" b="1" dirty="0">
              <a:solidFill>
                <a:srgbClr val="00FF00"/>
              </a:solidFill>
            </a:endParaRPr>
          </a:p>
        </p:txBody>
      </p:sp>
      <p:sp>
        <p:nvSpPr>
          <p:cNvPr id="12" name="Прямоугольник 11"/>
          <p:cNvSpPr/>
          <p:nvPr/>
        </p:nvSpPr>
        <p:spPr>
          <a:xfrm>
            <a:off x="164921" y="4514482"/>
            <a:ext cx="6930189" cy="20453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chemeClr val="bg1"/>
                </a:solidFill>
              </a:rPr>
              <a:t>is </a:t>
            </a:r>
            <a:r>
              <a:rPr lang="en-US" sz="2800" b="1" dirty="0">
                <a:solidFill>
                  <a:schemeClr val="bg1"/>
                </a:solidFill>
              </a:rPr>
              <a:t>used for extensive infections or infections that are resistant to topical therapy.</a:t>
            </a:r>
            <a:endParaRPr lang="ru-RU" sz="2800" b="1" dirty="0">
              <a:solidFill>
                <a:schemeClr val="bg1"/>
              </a:solidFill>
            </a:endParaRPr>
          </a:p>
        </p:txBody>
      </p:sp>
      <p:sp>
        <p:nvSpPr>
          <p:cNvPr id="13" name="Прямоугольник 12"/>
          <p:cNvSpPr/>
          <p:nvPr/>
        </p:nvSpPr>
        <p:spPr>
          <a:xfrm>
            <a:off x="7045223" y="3934618"/>
            <a:ext cx="4391525" cy="52938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solidFill>
                  <a:srgbClr val="C00000"/>
                </a:solidFill>
              </a:rPr>
              <a:t>Topical antifungal therapy </a:t>
            </a:r>
            <a:endParaRPr lang="ru-RU" sz="2800" b="1" dirty="0">
              <a:solidFill>
                <a:srgbClr val="C00000"/>
              </a:solidFill>
            </a:endParaRPr>
          </a:p>
        </p:txBody>
      </p:sp>
      <p:sp>
        <p:nvSpPr>
          <p:cNvPr id="14" name="Прямоугольник 13"/>
          <p:cNvSpPr/>
          <p:nvPr/>
        </p:nvSpPr>
        <p:spPr>
          <a:xfrm>
            <a:off x="267630" y="3924349"/>
            <a:ext cx="5591456" cy="55345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solidFill>
                  <a:srgbClr val="C00000"/>
                </a:solidFill>
              </a:rPr>
              <a:t>Oral </a:t>
            </a:r>
            <a:r>
              <a:rPr lang="en-US" sz="2800" b="1" dirty="0" smtClean="0">
                <a:solidFill>
                  <a:srgbClr val="C00000"/>
                </a:solidFill>
              </a:rPr>
              <a:t>(systemic) antifungal </a:t>
            </a:r>
            <a:r>
              <a:rPr lang="en-US" sz="2800" b="1" dirty="0">
                <a:solidFill>
                  <a:srgbClr val="C00000"/>
                </a:solidFill>
              </a:rPr>
              <a:t>therapy </a:t>
            </a:r>
            <a:endParaRPr lang="ru-RU" sz="2800" b="1" dirty="0">
              <a:solidFill>
                <a:srgbClr val="C00000"/>
              </a:solidFill>
            </a:endParaRPr>
          </a:p>
        </p:txBody>
      </p:sp>
      <p:sp>
        <p:nvSpPr>
          <p:cNvPr id="15" name="Прямоугольник 14"/>
          <p:cNvSpPr/>
          <p:nvPr/>
        </p:nvSpPr>
        <p:spPr>
          <a:xfrm>
            <a:off x="7565514" y="4923557"/>
            <a:ext cx="4138864" cy="122722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smtClean="0">
                <a:solidFill>
                  <a:schemeClr val="bg1"/>
                </a:solidFill>
              </a:rPr>
              <a:t>is </a:t>
            </a:r>
            <a:r>
              <a:rPr lang="en-US" sz="2800" b="1" dirty="0">
                <a:solidFill>
                  <a:schemeClr val="bg1"/>
                </a:solidFill>
              </a:rPr>
              <a:t>the method of choice for most patients. </a:t>
            </a:r>
            <a:endParaRPr lang="ru-RU" sz="2800" b="1" dirty="0">
              <a:solidFill>
                <a:schemeClr val="bg1"/>
              </a:solidFill>
            </a:endParaRPr>
          </a:p>
        </p:txBody>
      </p:sp>
      <p:sp>
        <p:nvSpPr>
          <p:cNvPr id="16" name="Стрелка вниз 15"/>
          <p:cNvSpPr/>
          <p:nvPr/>
        </p:nvSpPr>
        <p:spPr>
          <a:xfrm>
            <a:off x="2416879" y="4460487"/>
            <a:ext cx="484632" cy="64240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17" name="Стрелка вниз 16"/>
          <p:cNvSpPr/>
          <p:nvPr/>
        </p:nvSpPr>
        <p:spPr>
          <a:xfrm>
            <a:off x="8709493" y="4438186"/>
            <a:ext cx="484632" cy="70177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4" name="Прямоугольник 3"/>
          <p:cNvSpPr/>
          <p:nvPr/>
        </p:nvSpPr>
        <p:spPr>
          <a:xfrm>
            <a:off x="89210" y="1817649"/>
            <a:ext cx="12021013" cy="17730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Treatment is prescribed according to the location of the lesion, the stage of the disease and the severity of the process. The best results are seen with a combination of topical preparations (creams, ointments, sprays, lotions) and oral preparations. Superficial mycosis of the skin can be treated with external agents, while internal preparations are prescribed for lesions of the skin appendages and the scalp. </a:t>
            </a:r>
            <a:endParaRPr lang="ru-RU" sz="2400" b="1" dirty="0"/>
          </a:p>
        </p:txBody>
      </p:sp>
    </p:spTree>
    <p:extLst>
      <p:ext uri="{BB962C8B-B14F-4D97-AF65-F5344CB8AC3E}">
        <p14:creationId xmlns:p14="http://schemas.microsoft.com/office/powerpoint/2010/main" val="418596236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47937" y="1010652"/>
            <a:ext cx="7327231" cy="133550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Wingdings" panose="05000000000000000000" pitchFamily="2" charset="2"/>
              <a:buChar char="Ø"/>
            </a:pPr>
            <a:r>
              <a:rPr lang="en-US" sz="2400" b="1" dirty="0">
                <a:solidFill>
                  <a:schemeClr val="bg1"/>
                </a:solidFill>
              </a:rPr>
              <a:t>	Nystatin (cream, ointment and oral suspension)</a:t>
            </a:r>
          </a:p>
          <a:p>
            <a:pPr marL="285750" indent="-285750">
              <a:buFont typeface="Wingdings" panose="05000000000000000000" pitchFamily="2" charset="2"/>
              <a:buChar char="Ø"/>
            </a:pPr>
            <a:r>
              <a:rPr lang="en-US" sz="2400" b="1" dirty="0">
                <a:solidFill>
                  <a:schemeClr val="bg1"/>
                </a:solidFill>
              </a:rPr>
              <a:t> 	Amphotericin </a:t>
            </a:r>
            <a:r>
              <a:rPr lang="en-US" sz="2400" b="1" dirty="0" smtClean="0">
                <a:solidFill>
                  <a:schemeClr val="bg1"/>
                </a:solidFill>
              </a:rPr>
              <a:t>B*(indicated </a:t>
            </a:r>
            <a:r>
              <a:rPr lang="en-US" sz="2400" b="1" dirty="0">
                <a:solidFill>
                  <a:schemeClr val="bg1"/>
                </a:solidFill>
              </a:rPr>
              <a:t>for the treatment of systemic </a:t>
            </a:r>
            <a:r>
              <a:rPr lang="en-US" sz="2400" b="1" dirty="0" smtClean="0">
                <a:solidFill>
                  <a:schemeClr val="bg1"/>
                </a:solidFill>
              </a:rPr>
              <a:t>mycoses)</a:t>
            </a:r>
            <a:endParaRPr lang="en-US" sz="2400" b="1" dirty="0">
              <a:solidFill>
                <a:schemeClr val="bg1"/>
              </a:solidFill>
            </a:endParaRPr>
          </a:p>
          <a:p>
            <a:pPr marL="285750" indent="-285750">
              <a:buFont typeface="Wingdings" panose="05000000000000000000" pitchFamily="2" charset="2"/>
              <a:buChar char="Ø"/>
            </a:pPr>
            <a:endParaRPr lang="ru-RU" sz="2400" b="1" dirty="0">
              <a:solidFill>
                <a:schemeClr val="bg1"/>
              </a:solidFill>
            </a:endParaRPr>
          </a:p>
        </p:txBody>
      </p:sp>
      <p:sp>
        <p:nvSpPr>
          <p:cNvPr id="4" name="Прямоугольник 3"/>
          <p:cNvSpPr/>
          <p:nvPr/>
        </p:nvSpPr>
        <p:spPr>
          <a:xfrm>
            <a:off x="4522112" y="3117647"/>
            <a:ext cx="7860632" cy="347712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smtClean="0">
                <a:solidFill>
                  <a:srgbClr val="0000CC"/>
                </a:solidFill>
              </a:rPr>
              <a:t>        </a:t>
            </a:r>
            <a:r>
              <a:rPr lang="en-US" sz="2400" b="1" dirty="0" err="1" smtClean="0">
                <a:solidFill>
                  <a:srgbClr val="0000CC"/>
                </a:solidFill>
              </a:rPr>
              <a:t>Bifonazole</a:t>
            </a:r>
            <a:r>
              <a:rPr lang="en-US" sz="2400" b="1" dirty="0" smtClean="0">
                <a:solidFill>
                  <a:srgbClr val="0000CC"/>
                </a:solidFill>
              </a:rPr>
              <a:t> </a:t>
            </a:r>
            <a:r>
              <a:rPr lang="en-US" sz="2400" b="1" dirty="0">
                <a:solidFill>
                  <a:srgbClr val="0000CC"/>
                </a:solidFill>
              </a:rPr>
              <a:t>(cream and spray)</a:t>
            </a:r>
          </a:p>
          <a:p>
            <a:pPr marL="342900" indent="-342900">
              <a:buFont typeface="Wingdings" panose="05000000000000000000" pitchFamily="2" charset="2"/>
              <a:buChar char="Ø"/>
            </a:pPr>
            <a:r>
              <a:rPr lang="en-US" sz="2400" b="1" dirty="0">
                <a:solidFill>
                  <a:srgbClr val="0000CC"/>
                </a:solidFill>
              </a:rPr>
              <a:t> 	Ketoconazole (cream, shampoo, 200 mg Tablets)</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Clotrimazole</a:t>
            </a:r>
            <a:r>
              <a:rPr lang="en-US" sz="2400" b="1" dirty="0">
                <a:solidFill>
                  <a:srgbClr val="0000CC"/>
                </a:solidFill>
              </a:rPr>
              <a:t> (cream and spray)</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Econazole</a:t>
            </a:r>
            <a:r>
              <a:rPr lang="en-US" sz="2400" b="1" dirty="0">
                <a:solidFill>
                  <a:srgbClr val="0000CC"/>
                </a:solidFill>
              </a:rPr>
              <a:t> (cream and lotion)</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Isoconazole</a:t>
            </a:r>
            <a:r>
              <a:rPr lang="en-US" sz="2400" b="1" dirty="0">
                <a:solidFill>
                  <a:srgbClr val="0000CC"/>
                </a:solidFill>
              </a:rPr>
              <a:t> (cream, lotion, powder, spray)</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Miconazole</a:t>
            </a:r>
            <a:r>
              <a:rPr lang="en-US" sz="2400" b="1" dirty="0">
                <a:solidFill>
                  <a:srgbClr val="0000CC"/>
                </a:solidFill>
              </a:rPr>
              <a:t> (lotion and powder)</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Oxiconazole</a:t>
            </a:r>
            <a:r>
              <a:rPr lang="en-US" sz="2400" b="1" dirty="0">
                <a:solidFill>
                  <a:srgbClr val="0000CC"/>
                </a:solidFill>
              </a:rPr>
              <a:t> (cream and solution)</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Sertaconazole</a:t>
            </a:r>
            <a:r>
              <a:rPr lang="en-US" sz="2400" b="1" dirty="0">
                <a:solidFill>
                  <a:srgbClr val="0000CC"/>
                </a:solidFill>
              </a:rPr>
              <a:t> (cream, solution and powder)</a:t>
            </a:r>
          </a:p>
          <a:p>
            <a:pPr marL="342900" indent="-342900">
              <a:buFont typeface="Wingdings" panose="05000000000000000000" pitchFamily="2" charset="2"/>
              <a:buChar char="Ø"/>
            </a:pPr>
            <a:r>
              <a:rPr lang="en-US" sz="2400" b="1" dirty="0">
                <a:solidFill>
                  <a:srgbClr val="0000CC"/>
                </a:solidFill>
              </a:rPr>
              <a:t> 	</a:t>
            </a:r>
            <a:r>
              <a:rPr lang="en-US" sz="2400" b="1" dirty="0" err="1">
                <a:solidFill>
                  <a:srgbClr val="0000CC"/>
                </a:solidFill>
              </a:rPr>
              <a:t>Tioconazole</a:t>
            </a:r>
            <a:r>
              <a:rPr lang="en-US" sz="2400" b="1" dirty="0">
                <a:solidFill>
                  <a:srgbClr val="0000CC"/>
                </a:solidFill>
              </a:rPr>
              <a:t> (cream, lotion, powder, spray and nail lacquer)</a:t>
            </a:r>
          </a:p>
          <a:p>
            <a:r>
              <a:rPr lang="en-US" sz="2400" dirty="0">
                <a:solidFill>
                  <a:schemeClr val="bg1"/>
                </a:solidFill>
              </a:rPr>
              <a:t> 	</a:t>
            </a:r>
            <a:endParaRPr lang="ru-RU" sz="2400" dirty="0">
              <a:solidFill>
                <a:schemeClr val="bg1"/>
              </a:solidFill>
            </a:endParaRPr>
          </a:p>
        </p:txBody>
      </p:sp>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CLASS</a:t>
            </a:r>
            <a:endParaRPr lang="ru-RU" sz="3200" b="1" dirty="0">
              <a:solidFill>
                <a:srgbClr val="00FF00"/>
              </a:solidFill>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DRUGS</a:t>
            </a:r>
            <a:endParaRPr lang="ru-RU" sz="3200" b="1" dirty="0">
              <a:solidFill>
                <a:srgbClr val="00FF00"/>
              </a:solidFill>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a:solidFill>
                  <a:srgbClr val="FFFF00"/>
                </a:solidFill>
              </a:rPr>
              <a:t>Antifungal drugs classification</a:t>
            </a:r>
            <a:endParaRPr lang="ru-RU" sz="2800" b="1">
              <a:solidFill>
                <a:srgbClr val="FFFF00"/>
              </a:solidFill>
            </a:endParaRPr>
          </a:p>
        </p:txBody>
      </p:sp>
      <p:sp>
        <p:nvSpPr>
          <p:cNvPr id="12" name="Прямоугольник 11"/>
          <p:cNvSpPr/>
          <p:nvPr/>
        </p:nvSpPr>
        <p:spPr>
          <a:xfrm>
            <a:off x="421104" y="1479884"/>
            <a:ext cx="2803357" cy="4451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Polienes</a:t>
            </a:r>
            <a:endParaRPr lang="ru-RU" sz="4400" b="1" dirty="0"/>
          </a:p>
        </p:txBody>
      </p:sp>
      <p:sp>
        <p:nvSpPr>
          <p:cNvPr id="13" name="Прямоугольник 12"/>
          <p:cNvSpPr/>
          <p:nvPr/>
        </p:nvSpPr>
        <p:spPr>
          <a:xfrm>
            <a:off x="650584" y="2368753"/>
            <a:ext cx="1828800" cy="3970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C00000"/>
                </a:solidFill>
              </a:rPr>
              <a:t>Azoles</a:t>
            </a:r>
            <a:endParaRPr lang="ru-RU" sz="4400" b="1" dirty="0"/>
          </a:p>
        </p:txBody>
      </p:sp>
      <p:sp>
        <p:nvSpPr>
          <p:cNvPr id="14" name="Прямоугольник 13"/>
          <p:cNvSpPr/>
          <p:nvPr/>
        </p:nvSpPr>
        <p:spPr>
          <a:xfrm>
            <a:off x="4249555" y="613611"/>
            <a:ext cx="105877" cy="611204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0" y="2129589"/>
            <a:ext cx="11887200" cy="96253"/>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935324" y="2693606"/>
            <a:ext cx="2298031" cy="4572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200" b="1" dirty="0" smtClean="0">
              <a:solidFill>
                <a:srgbClr val="0000CC"/>
              </a:solidFill>
            </a:endParaRPr>
          </a:p>
          <a:p>
            <a:pPr algn="ctr"/>
            <a:r>
              <a:rPr lang="en-US" sz="3200" b="1" dirty="0" err="1" smtClean="0">
                <a:solidFill>
                  <a:srgbClr val="0000CC"/>
                </a:solidFill>
              </a:rPr>
              <a:t>Imidazoles</a:t>
            </a:r>
            <a:endParaRPr lang="en-US" sz="3200" b="1" dirty="0">
              <a:solidFill>
                <a:srgbClr val="0000CC"/>
              </a:solidFill>
            </a:endParaRPr>
          </a:p>
          <a:p>
            <a:pPr algn="ctr"/>
            <a:endParaRPr lang="ru-RU" dirty="0"/>
          </a:p>
        </p:txBody>
      </p:sp>
    </p:spTree>
    <p:extLst>
      <p:ext uri="{BB962C8B-B14F-4D97-AF65-F5344CB8AC3E}">
        <p14:creationId xmlns:p14="http://schemas.microsoft.com/office/powerpoint/2010/main" val="294781640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CLASS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DRUGS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Calibri" panose="020F0502020204030204"/>
                <a:ea typeface="+mn-ea"/>
                <a:cs typeface="+mn-cs"/>
              </a:rPr>
              <a:t>Antifungal drugs classification</a:t>
            </a:r>
            <a:endParaRPr kumimoji="0" lang="ru-RU" sz="28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4" name="Прямоугольник 13"/>
          <p:cNvSpPr/>
          <p:nvPr/>
        </p:nvSpPr>
        <p:spPr>
          <a:xfrm>
            <a:off x="3972828" y="601578"/>
            <a:ext cx="69783" cy="6256421"/>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Прямоугольник 7"/>
          <p:cNvSpPr/>
          <p:nvPr/>
        </p:nvSpPr>
        <p:spPr>
          <a:xfrm>
            <a:off x="4162925" y="1990785"/>
            <a:ext cx="7940843" cy="370572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Lanoconazole</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 use in </a:t>
            </a: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dermatophytoses</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 and candidiasis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Eberconazole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indicated in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dermatophytoses</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and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triazole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resistant mycoses (Candida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kruzei</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and C. </a:t>
            </a:r>
            <a:r>
              <a:rPr kumimoji="0" lang="en-US" sz="2400" b="1" i="0" u="none" strike="noStrike" kern="1200" cap="none" spc="0" normalizeH="0" baseline="0" noProof="0" dirty="0" err="1">
                <a:ln>
                  <a:noFill/>
                </a:ln>
                <a:solidFill>
                  <a:srgbClr val="00FFFF"/>
                </a:solidFill>
                <a:effectLst/>
                <a:uLnTx/>
                <a:uFillTx/>
                <a:latin typeface="Calibri" panose="020F0502020204030204"/>
                <a:ea typeface="+mn-ea"/>
                <a:cs typeface="+mn-cs"/>
              </a:rPr>
              <a:t>glabrata</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Voriconazole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fluconazole derivative.*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Terconazole</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Posaconazole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err="1" smtClean="0">
                <a:ln>
                  <a:noFill/>
                </a:ln>
                <a:solidFill>
                  <a:srgbClr val="00FFFF"/>
                </a:solidFill>
                <a:effectLst/>
                <a:uLnTx/>
                <a:uFillTx/>
                <a:latin typeface="Calibri" panose="020F0502020204030204"/>
                <a:ea typeface="+mn-ea"/>
                <a:cs typeface="+mn-cs"/>
              </a:rPr>
              <a:t>Ravuconazole</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(indicated </a:t>
            </a:r>
            <a:r>
              <a:rPr kumimoji="0" lang="en-US" sz="2400" b="1" i="0" u="none" strike="noStrike" kern="1200" cap="none" spc="0" normalizeH="0" baseline="0" noProof="0" dirty="0">
                <a:ln>
                  <a:noFill/>
                </a:ln>
                <a:solidFill>
                  <a:srgbClr val="00FFFF"/>
                </a:solidFill>
                <a:effectLst/>
                <a:uLnTx/>
                <a:uFillTx/>
                <a:latin typeface="Calibri" panose="020F0502020204030204"/>
                <a:ea typeface="+mn-ea"/>
                <a:cs typeface="+mn-cs"/>
              </a:rPr>
              <a:t>for the treatment of systemic </a:t>
            </a:r>
            <a:r>
              <a:rPr kumimoji="0" lang="en-US" sz="2400" b="1" i="0" u="none" strike="noStrike" kern="1200" cap="none" spc="0" normalizeH="0" baseline="0" noProof="0" dirty="0" smtClean="0">
                <a:ln>
                  <a:noFill/>
                </a:ln>
                <a:solidFill>
                  <a:srgbClr val="00FFFF"/>
                </a:solidFill>
                <a:effectLst/>
                <a:uLnTx/>
                <a:uFillTx/>
                <a:latin typeface="Calibri" panose="020F0502020204030204"/>
                <a:ea typeface="+mn-ea"/>
                <a:cs typeface="+mn-cs"/>
              </a:rPr>
              <a:t>mycoses)</a:t>
            </a:r>
            <a:endParaRPr kumimoji="0" lang="ru-RU" sz="2400" b="1" i="0" u="none" strike="noStrike" kern="1200" cap="none" spc="0" normalizeH="0" baseline="0" noProof="0" dirty="0">
              <a:ln>
                <a:noFill/>
              </a:ln>
              <a:solidFill>
                <a:srgbClr val="00FFFF"/>
              </a:solidFill>
              <a:effectLst/>
              <a:uLnTx/>
              <a:uFillTx/>
              <a:latin typeface="Calibri" panose="020F0502020204030204"/>
              <a:ea typeface="+mn-ea"/>
              <a:cs typeface="+mn-cs"/>
            </a:endParaRPr>
          </a:p>
        </p:txBody>
      </p:sp>
      <p:sp>
        <p:nvSpPr>
          <p:cNvPr id="12" name="Прямоугольник 11"/>
          <p:cNvSpPr/>
          <p:nvPr/>
        </p:nvSpPr>
        <p:spPr>
          <a:xfrm>
            <a:off x="171082" y="1220177"/>
            <a:ext cx="1828800" cy="3970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solidFill>
                  <a:srgbClr val="C00000"/>
                </a:solidFill>
              </a:rPr>
              <a:t>Azoles</a:t>
            </a:r>
            <a:endParaRPr lang="ru-RU" sz="4400" b="1" dirty="0"/>
          </a:p>
        </p:txBody>
      </p:sp>
      <p:sp>
        <p:nvSpPr>
          <p:cNvPr id="13" name="Прямоугольник 12"/>
          <p:cNvSpPr/>
          <p:nvPr/>
        </p:nvSpPr>
        <p:spPr>
          <a:xfrm>
            <a:off x="1737536" y="1751623"/>
            <a:ext cx="1985211" cy="59013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err="1">
                <a:solidFill>
                  <a:srgbClr val="00FFFF"/>
                </a:solidFill>
              </a:rPr>
              <a:t>Triazoles</a:t>
            </a:r>
            <a:endParaRPr lang="en-US" sz="3200" b="1" dirty="0">
              <a:solidFill>
                <a:srgbClr val="00FFFF"/>
              </a:solidFill>
            </a:endParaRPr>
          </a:p>
          <a:p>
            <a:pPr algn="ctr"/>
            <a:r>
              <a:rPr lang="en-US" dirty="0">
                <a:solidFill>
                  <a:srgbClr val="00FFFF"/>
                </a:solidFill>
              </a:rPr>
              <a:t> 	</a:t>
            </a:r>
            <a:endParaRPr lang="ru-RU" dirty="0">
              <a:solidFill>
                <a:srgbClr val="00FFFF"/>
              </a:solidFill>
            </a:endParaRPr>
          </a:p>
        </p:txBody>
      </p:sp>
      <p:sp>
        <p:nvSpPr>
          <p:cNvPr id="16" name="Прямоугольник 15"/>
          <p:cNvSpPr/>
          <p:nvPr/>
        </p:nvSpPr>
        <p:spPr>
          <a:xfrm>
            <a:off x="4199611" y="1471373"/>
            <a:ext cx="4487778" cy="6136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a:solidFill>
                  <a:srgbClr val="00FFFF"/>
                </a:solidFill>
              </a:rPr>
              <a:t>Fluconazole (150 mg </a:t>
            </a:r>
            <a:r>
              <a:rPr lang="en-US" sz="2400" b="1" dirty="0" smtClean="0">
                <a:solidFill>
                  <a:srgbClr val="00FFFF"/>
                </a:solidFill>
              </a:rPr>
              <a:t>tablets)</a:t>
            </a:r>
          </a:p>
          <a:p>
            <a:pPr marL="342900" indent="-342900">
              <a:buFont typeface="Wingdings" panose="05000000000000000000" pitchFamily="2" charset="2"/>
              <a:buChar char="Ø"/>
            </a:pPr>
            <a:r>
              <a:rPr lang="en-US" sz="2400" b="1" dirty="0" smtClean="0">
                <a:solidFill>
                  <a:srgbClr val="00FFFF"/>
                </a:solidFill>
              </a:rPr>
              <a:t> </a:t>
            </a:r>
            <a:r>
              <a:rPr lang="en-US" sz="2400" b="1" dirty="0" err="1" smtClean="0">
                <a:solidFill>
                  <a:srgbClr val="00FFFF"/>
                </a:solidFill>
              </a:rPr>
              <a:t>Itraconazole</a:t>
            </a:r>
            <a:r>
              <a:rPr lang="en-US" sz="2400" b="1" dirty="0" smtClean="0">
                <a:solidFill>
                  <a:srgbClr val="00FFFF"/>
                </a:solidFill>
              </a:rPr>
              <a:t> (100 mg tablets)</a:t>
            </a:r>
            <a:endParaRPr lang="ru-RU" sz="2400" b="1" dirty="0" smtClean="0">
              <a:solidFill>
                <a:srgbClr val="00FFFF"/>
              </a:solidFill>
            </a:endParaRPr>
          </a:p>
          <a:p>
            <a:pPr marL="342900" indent="-342900">
              <a:buFont typeface="Wingdings" panose="05000000000000000000" pitchFamily="2" charset="2"/>
              <a:buChar char="Ø"/>
            </a:pPr>
            <a:endParaRPr lang="ru-RU" sz="2400" b="1" dirty="0">
              <a:solidFill>
                <a:srgbClr val="00FFFF"/>
              </a:solidFill>
            </a:endParaRPr>
          </a:p>
        </p:txBody>
      </p:sp>
    </p:spTree>
    <p:extLst>
      <p:ext uri="{BB962C8B-B14F-4D97-AF65-F5344CB8AC3E}">
        <p14:creationId xmlns:p14="http://schemas.microsoft.com/office/powerpoint/2010/main" val="129888385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CLASS</a:t>
            </a:r>
            <a:endParaRPr lang="ru-RU" sz="3200" b="1" dirty="0">
              <a:solidFill>
                <a:srgbClr val="00FF00"/>
              </a:solidFill>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FF00"/>
                </a:solidFill>
              </a:rPr>
              <a:t>DRUGS</a:t>
            </a:r>
            <a:endParaRPr lang="ru-RU" sz="3200" b="1" dirty="0">
              <a:solidFill>
                <a:srgbClr val="00FF00"/>
              </a:solidFill>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a:solidFill>
                  <a:srgbClr val="FFFF00"/>
                </a:solidFill>
              </a:rPr>
              <a:t>Antifungal drugs classification</a:t>
            </a:r>
            <a:endParaRPr lang="ru-RU" sz="2800" b="1">
              <a:solidFill>
                <a:srgbClr val="FFFF00"/>
              </a:solidFill>
            </a:endParaRPr>
          </a:p>
        </p:txBody>
      </p:sp>
      <p:sp>
        <p:nvSpPr>
          <p:cNvPr id="14" name="Прямоугольник 13"/>
          <p:cNvSpPr/>
          <p:nvPr/>
        </p:nvSpPr>
        <p:spPr>
          <a:xfrm>
            <a:off x="4249555" y="613611"/>
            <a:ext cx="105877" cy="611204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0" y="2129589"/>
            <a:ext cx="12192000" cy="4571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4812630" y="830179"/>
            <a:ext cx="6845970" cy="11670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Naftifine</a:t>
            </a:r>
            <a:endParaRPr lang="en-US" sz="2400" b="1" dirty="0" smtClean="0">
              <a:solidFill>
                <a:schemeClr val="bg1"/>
              </a:solidFill>
            </a:endParaRPr>
          </a:p>
          <a:p>
            <a:pPr marL="342900" indent="-342900">
              <a:buFont typeface="Wingdings" panose="05000000000000000000" pitchFamily="2" charset="2"/>
              <a:buChar char="Ø"/>
            </a:pPr>
            <a:r>
              <a:rPr lang="en-US" sz="2400" b="1" dirty="0" err="1" smtClean="0">
                <a:solidFill>
                  <a:schemeClr val="bg1"/>
                </a:solidFill>
              </a:rPr>
              <a:t>Terbinafine</a:t>
            </a:r>
            <a:r>
              <a:rPr lang="en-US" sz="2400" b="1" dirty="0" smtClean="0">
                <a:solidFill>
                  <a:schemeClr val="bg1"/>
                </a:solidFill>
              </a:rPr>
              <a:t> </a:t>
            </a:r>
            <a:r>
              <a:rPr lang="en-US" sz="2400" b="1" dirty="0">
                <a:solidFill>
                  <a:schemeClr val="bg1"/>
                </a:solidFill>
              </a:rPr>
              <a:t>(cream, spray, 125 or 250 mg tablets)</a:t>
            </a:r>
          </a:p>
          <a:p>
            <a:pPr marL="342900" indent="-342900">
              <a:buFont typeface="Wingdings" panose="05000000000000000000" pitchFamily="2" charset="2"/>
              <a:buChar char="Ø"/>
            </a:pPr>
            <a:r>
              <a:rPr lang="en-US" sz="2400" b="1" dirty="0" err="1" smtClean="0">
                <a:solidFill>
                  <a:schemeClr val="bg1"/>
                </a:solidFill>
              </a:rPr>
              <a:t>Butenafine</a:t>
            </a:r>
            <a:endParaRPr lang="ru-RU" sz="2400" b="1" dirty="0">
              <a:solidFill>
                <a:schemeClr val="bg1"/>
              </a:solidFill>
            </a:endParaRPr>
          </a:p>
        </p:txBody>
      </p:sp>
      <p:sp>
        <p:nvSpPr>
          <p:cNvPr id="22" name="Прямоугольник 21"/>
          <p:cNvSpPr/>
          <p:nvPr/>
        </p:nvSpPr>
        <p:spPr>
          <a:xfrm>
            <a:off x="4812632" y="2418347"/>
            <a:ext cx="7146756" cy="97455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Caspofungin</a:t>
            </a:r>
            <a:r>
              <a:rPr lang="en-US" sz="2400" b="1" dirty="0">
                <a:solidFill>
                  <a:schemeClr val="bg1"/>
                </a:solidFill>
              </a:rPr>
              <a:t>* </a:t>
            </a:r>
            <a:r>
              <a:rPr lang="en-US" sz="2400" b="1" dirty="0" smtClean="0">
                <a:solidFill>
                  <a:schemeClr val="bg1"/>
                </a:solidFill>
              </a:rPr>
              <a:t>(indicated </a:t>
            </a:r>
            <a:r>
              <a:rPr lang="en-US" sz="2400" b="1" dirty="0">
                <a:solidFill>
                  <a:schemeClr val="bg1"/>
                </a:solidFill>
              </a:rPr>
              <a:t>for the treatment of systemic </a:t>
            </a:r>
            <a:r>
              <a:rPr lang="en-US" sz="2400" b="1" dirty="0" smtClean="0">
                <a:solidFill>
                  <a:schemeClr val="bg1"/>
                </a:solidFill>
              </a:rPr>
              <a:t>mycoses)</a:t>
            </a:r>
            <a:endParaRPr lang="en-US" sz="2400" b="1" dirty="0">
              <a:solidFill>
                <a:schemeClr val="bg1"/>
              </a:solidFill>
            </a:endParaRPr>
          </a:p>
          <a:p>
            <a:pPr marL="342900" indent="-342900">
              <a:buFont typeface="Wingdings" panose="05000000000000000000" pitchFamily="2" charset="2"/>
              <a:buChar char="Ø"/>
            </a:pPr>
            <a:r>
              <a:rPr lang="en-US" sz="2400" b="1" dirty="0" err="1" smtClean="0">
                <a:solidFill>
                  <a:schemeClr val="bg1"/>
                </a:solidFill>
              </a:rPr>
              <a:t>Micafungin</a:t>
            </a:r>
            <a:r>
              <a:rPr lang="en-US" sz="2400" b="1" dirty="0">
                <a:solidFill>
                  <a:schemeClr val="bg1"/>
                </a:solidFill>
              </a:rPr>
              <a:t>* </a:t>
            </a:r>
            <a:r>
              <a:rPr lang="en-US" sz="2400" b="1" dirty="0" smtClean="0">
                <a:solidFill>
                  <a:schemeClr val="bg1"/>
                </a:solidFill>
              </a:rPr>
              <a:t>(indicated </a:t>
            </a:r>
            <a:r>
              <a:rPr lang="en-US" sz="2400" b="1" dirty="0">
                <a:solidFill>
                  <a:schemeClr val="bg1"/>
                </a:solidFill>
              </a:rPr>
              <a:t>for the treatment of systemic </a:t>
            </a:r>
            <a:r>
              <a:rPr lang="en-US" sz="2400" b="1" dirty="0" smtClean="0">
                <a:solidFill>
                  <a:schemeClr val="bg1"/>
                </a:solidFill>
              </a:rPr>
              <a:t>mycoses)</a:t>
            </a:r>
            <a:endParaRPr lang="ru-RU" sz="2400" b="1" dirty="0">
              <a:solidFill>
                <a:schemeClr val="bg1"/>
              </a:solidFill>
            </a:endParaRPr>
          </a:p>
        </p:txBody>
      </p:sp>
      <p:sp>
        <p:nvSpPr>
          <p:cNvPr id="23" name="Прямоугольник 22"/>
          <p:cNvSpPr/>
          <p:nvPr/>
        </p:nvSpPr>
        <p:spPr>
          <a:xfrm>
            <a:off x="4824662" y="3970422"/>
            <a:ext cx="6894095" cy="104674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Ciclopirox</a:t>
            </a:r>
            <a:r>
              <a:rPr lang="en-US" sz="2400" b="1" dirty="0" smtClean="0">
                <a:solidFill>
                  <a:schemeClr val="bg1"/>
                </a:solidFill>
              </a:rPr>
              <a:t> </a:t>
            </a:r>
            <a:r>
              <a:rPr lang="en-US" sz="2400" b="1" dirty="0" err="1">
                <a:solidFill>
                  <a:schemeClr val="bg1"/>
                </a:solidFill>
              </a:rPr>
              <a:t>olamine</a:t>
            </a:r>
            <a:r>
              <a:rPr lang="en-US" sz="2400" b="1" dirty="0">
                <a:solidFill>
                  <a:schemeClr val="bg1"/>
                </a:solidFill>
              </a:rPr>
              <a:t> (cream, solution, nail lacquer</a:t>
            </a:r>
            <a:r>
              <a:rPr lang="en-US" sz="2400" b="1" dirty="0" smtClean="0">
                <a:solidFill>
                  <a:schemeClr val="bg1"/>
                </a:solidFill>
              </a:rPr>
              <a:t>)</a:t>
            </a:r>
            <a:endParaRPr lang="ru-RU" sz="2400" b="1" dirty="0" smtClean="0">
              <a:solidFill>
                <a:schemeClr val="bg1"/>
              </a:solidFill>
            </a:endParaRPr>
          </a:p>
          <a:p>
            <a:pPr marL="342900" indent="-342900">
              <a:buFont typeface="Wingdings" panose="05000000000000000000" pitchFamily="2" charset="2"/>
              <a:buChar char="Ø"/>
            </a:pPr>
            <a:r>
              <a:rPr lang="en-US" sz="2400" b="1" dirty="0" smtClean="0">
                <a:solidFill>
                  <a:schemeClr val="bg1"/>
                </a:solidFill>
              </a:rPr>
              <a:t> </a:t>
            </a:r>
            <a:r>
              <a:rPr lang="en-US" sz="2400" b="1" dirty="0" err="1" smtClean="0">
                <a:solidFill>
                  <a:schemeClr val="bg1"/>
                </a:solidFill>
              </a:rPr>
              <a:t>Rilopirox</a:t>
            </a:r>
            <a:r>
              <a:rPr lang="en-US" sz="2400" b="1" dirty="0">
                <a:solidFill>
                  <a:schemeClr val="bg1"/>
                </a:solidFill>
              </a:rPr>
              <a:t>: </a:t>
            </a:r>
            <a:r>
              <a:rPr lang="en-US" sz="2400" b="1" dirty="0" err="1">
                <a:solidFill>
                  <a:schemeClr val="bg1"/>
                </a:solidFill>
              </a:rPr>
              <a:t>ciclopirox</a:t>
            </a:r>
            <a:r>
              <a:rPr lang="en-US" sz="2400" b="1" dirty="0">
                <a:solidFill>
                  <a:schemeClr val="bg1"/>
                </a:solidFill>
              </a:rPr>
              <a:t> </a:t>
            </a:r>
            <a:r>
              <a:rPr lang="en-US" sz="2400" b="1" dirty="0" err="1">
                <a:solidFill>
                  <a:schemeClr val="bg1"/>
                </a:solidFill>
              </a:rPr>
              <a:t>olamine</a:t>
            </a:r>
            <a:r>
              <a:rPr lang="en-US" sz="2400" b="1" dirty="0">
                <a:solidFill>
                  <a:schemeClr val="bg1"/>
                </a:solidFill>
              </a:rPr>
              <a:t> derivative. Indications: candidiasis, </a:t>
            </a:r>
            <a:r>
              <a:rPr lang="en-US" sz="2400" b="1" dirty="0" err="1">
                <a:solidFill>
                  <a:schemeClr val="bg1"/>
                </a:solidFill>
              </a:rPr>
              <a:t>pityriasis</a:t>
            </a:r>
            <a:r>
              <a:rPr lang="en-US" sz="2400" b="1" dirty="0">
                <a:solidFill>
                  <a:schemeClr val="bg1"/>
                </a:solidFill>
              </a:rPr>
              <a:t> versicolor and seborrheic dermatitis</a:t>
            </a:r>
            <a:endParaRPr lang="ru-RU" sz="2400" b="1" dirty="0">
              <a:solidFill>
                <a:schemeClr val="bg1"/>
              </a:solidFill>
            </a:endParaRPr>
          </a:p>
        </p:txBody>
      </p:sp>
      <p:sp>
        <p:nvSpPr>
          <p:cNvPr id="24" name="Прямоугольник 23"/>
          <p:cNvSpPr/>
          <p:nvPr/>
        </p:nvSpPr>
        <p:spPr>
          <a:xfrm>
            <a:off x="4836694" y="5366085"/>
            <a:ext cx="5354054" cy="6256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Amorolfine</a:t>
            </a:r>
            <a:r>
              <a:rPr lang="en-US" sz="2400" b="1" dirty="0" smtClean="0">
                <a:solidFill>
                  <a:schemeClr val="bg1"/>
                </a:solidFill>
              </a:rPr>
              <a:t> </a:t>
            </a:r>
            <a:r>
              <a:rPr lang="en-US" sz="2400" b="1" dirty="0">
                <a:solidFill>
                  <a:schemeClr val="bg1"/>
                </a:solidFill>
              </a:rPr>
              <a:t>(cream and nail lacquer)</a:t>
            </a:r>
            <a:endParaRPr lang="ru-RU" sz="2400" b="1" dirty="0">
              <a:solidFill>
                <a:schemeClr val="bg1"/>
              </a:solidFill>
            </a:endParaRPr>
          </a:p>
        </p:txBody>
      </p:sp>
      <p:sp>
        <p:nvSpPr>
          <p:cNvPr id="3" name="Прямоугольник 2"/>
          <p:cNvSpPr/>
          <p:nvPr/>
        </p:nvSpPr>
        <p:spPr>
          <a:xfrm>
            <a:off x="348916" y="1227221"/>
            <a:ext cx="3212432" cy="469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C00000"/>
                </a:solidFill>
              </a:rPr>
              <a:t>Allylamines</a:t>
            </a:r>
            <a:endParaRPr lang="ru-RU" sz="4400" b="1" dirty="0"/>
          </a:p>
        </p:txBody>
      </p:sp>
      <p:sp>
        <p:nvSpPr>
          <p:cNvPr id="5" name="Прямоугольник 4"/>
          <p:cNvSpPr/>
          <p:nvPr/>
        </p:nvSpPr>
        <p:spPr>
          <a:xfrm>
            <a:off x="180474" y="2550695"/>
            <a:ext cx="3958389" cy="63767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Equinocandines</a:t>
            </a:r>
            <a:endParaRPr lang="ru-RU" sz="4400" b="1" dirty="0"/>
          </a:p>
        </p:txBody>
      </p:sp>
      <p:sp>
        <p:nvSpPr>
          <p:cNvPr id="6" name="Прямоугольник 5"/>
          <p:cNvSpPr/>
          <p:nvPr/>
        </p:nvSpPr>
        <p:spPr>
          <a:xfrm>
            <a:off x="0" y="4150895"/>
            <a:ext cx="4391526" cy="63767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err="1">
                <a:solidFill>
                  <a:srgbClr val="C00000"/>
                </a:solidFill>
              </a:rPr>
              <a:t>Hydroxypyridone</a:t>
            </a:r>
            <a:endParaRPr lang="ru-RU" sz="4400" b="1" dirty="0"/>
          </a:p>
        </p:txBody>
      </p:sp>
      <p:sp>
        <p:nvSpPr>
          <p:cNvPr id="7" name="Прямоугольник 6"/>
          <p:cNvSpPr/>
          <p:nvPr/>
        </p:nvSpPr>
        <p:spPr>
          <a:xfrm>
            <a:off x="228601" y="5558589"/>
            <a:ext cx="360947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C00000"/>
                </a:solidFill>
              </a:rPr>
              <a:t>Morpholine</a:t>
            </a:r>
            <a:r>
              <a:rPr lang="en-US" sz="4400" b="1" dirty="0">
                <a:solidFill>
                  <a:srgbClr val="C00000"/>
                </a:solidFill>
              </a:rPr>
              <a:t> Derivatives</a:t>
            </a:r>
            <a:endParaRPr lang="ru-RU" sz="4400" b="1" dirty="0"/>
          </a:p>
        </p:txBody>
      </p:sp>
      <p:sp>
        <p:nvSpPr>
          <p:cNvPr id="26" name="Прямоугольник 25"/>
          <p:cNvSpPr/>
          <p:nvPr/>
        </p:nvSpPr>
        <p:spPr>
          <a:xfrm>
            <a:off x="92242" y="3684989"/>
            <a:ext cx="12099758" cy="64169"/>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112294" y="5197642"/>
            <a:ext cx="12079706" cy="60158"/>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104908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33136" y="673769"/>
            <a:ext cx="2286001" cy="34891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CLASS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0" name="Прямоугольник 9"/>
          <p:cNvSpPr/>
          <p:nvPr/>
        </p:nvSpPr>
        <p:spPr>
          <a:xfrm>
            <a:off x="7170821" y="577516"/>
            <a:ext cx="2225842" cy="16844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FF00"/>
                </a:solidFill>
                <a:effectLst/>
                <a:uLnTx/>
                <a:uFillTx/>
                <a:latin typeface="Calibri" panose="020F0502020204030204"/>
                <a:ea typeface="+mn-ea"/>
                <a:cs typeface="+mn-cs"/>
              </a:rPr>
              <a:t>DRUGS</a:t>
            </a:r>
            <a:endParaRPr kumimoji="0" lang="ru-RU" sz="3200" b="1"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sp>
        <p:nvSpPr>
          <p:cNvPr id="11" name="Прямоугольник 10"/>
          <p:cNvSpPr/>
          <p:nvPr/>
        </p:nvSpPr>
        <p:spPr>
          <a:xfrm>
            <a:off x="1443788" y="144379"/>
            <a:ext cx="9131969" cy="32485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Calibri" panose="020F0502020204030204"/>
                <a:ea typeface="+mn-ea"/>
                <a:cs typeface="+mn-cs"/>
              </a:rPr>
              <a:t>Antifungal drugs classification</a:t>
            </a:r>
            <a:endParaRPr kumimoji="0" lang="ru-RU" sz="28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4" name="Прямоугольник 13"/>
          <p:cNvSpPr/>
          <p:nvPr/>
        </p:nvSpPr>
        <p:spPr>
          <a:xfrm>
            <a:off x="3972828" y="601579"/>
            <a:ext cx="108518" cy="157291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Прямоугольник 14"/>
          <p:cNvSpPr/>
          <p:nvPr/>
        </p:nvSpPr>
        <p:spPr>
          <a:xfrm>
            <a:off x="0" y="2029522"/>
            <a:ext cx="12192000" cy="289932"/>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Прямоугольник 6"/>
          <p:cNvSpPr/>
          <p:nvPr/>
        </p:nvSpPr>
        <p:spPr>
          <a:xfrm>
            <a:off x="4211051" y="1082843"/>
            <a:ext cx="4319338" cy="7098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400" b="1" dirty="0" err="1" smtClean="0">
                <a:solidFill>
                  <a:schemeClr val="bg1"/>
                </a:solidFill>
              </a:rPr>
              <a:t>Griseofulvin</a:t>
            </a:r>
            <a:r>
              <a:rPr lang="en-US" sz="2400" b="1" dirty="0" smtClean="0">
                <a:solidFill>
                  <a:schemeClr val="bg1"/>
                </a:solidFill>
              </a:rPr>
              <a:t> </a:t>
            </a:r>
            <a:r>
              <a:rPr lang="en-US" sz="2400" b="1" dirty="0">
                <a:solidFill>
                  <a:schemeClr val="bg1"/>
                </a:solidFill>
              </a:rPr>
              <a:t>(500 mg tablets)</a:t>
            </a:r>
            <a:endParaRPr lang="ru-RU" sz="2400" b="1" dirty="0">
              <a:solidFill>
                <a:schemeClr val="bg1"/>
              </a:solidFill>
            </a:endParaRPr>
          </a:p>
        </p:txBody>
      </p:sp>
      <p:sp>
        <p:nvSpPr>
          <p:cNvPr id="2" name="Прямоугольник 1"/>
          <p:cNvSpPr/>
          <p:nvPr/>
        </p:nvSpPr>
        <p:spPr>
          <a:xfrm>
            <a:off x="721894" y="1251284"/>
            <a:ext cx="1985211" cy="348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Other</a:t>
            </a:r>
            <a:endParaRPr lang="ru-RU" sz="4400" b="1" dirty="0"/>
          </a:p>
        </p:txBody>
      </p:sp>
      <p:pic>
        <p:nvPicPr>
          <p:cNvPr id="1026" name="Picture 2" descr="Manufacturer of Antifungal Drugs from Hyderabad, Telangana by Express  Service Import Ex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8684"/>
            <a:ext cx="2955072" cy="308044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rotWithShape="1">
          <a:blip r:embed="rId3"/>
          <a:srcRect l="16001" t="4219" r="14997" b="10943"/>
          <a:stretch/>
        </p:blipFill>
        <p:spPr>
          <a:xfrm>
            <a:off x="2943920" y="2252546"/>
            <a:ext cx="3200403" cy="3055434"/>
          </a:xfrm>
          <a:prstGeom prst="rect">
            <a:avLst/>
          </a:prstGeom>
        </p:spPr>
      </p:pic>
      <p:pic>
        <p:nvPicPr>
          <p:cNvPr id="16" name="Picture 4" descr="Нельзя принимать противогрибковые препараты в целях профилактики –  специалист | NEWS.am Medicine - Все о здоровье и медицин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482" y="2241395"/>
            <a:ext cx="4118517" cy="305543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rotWithShape="1">
          <a:blip r:embed="rId5"/>
          <a:srcRect l="3970"/>
          <a:stretch/>
        </p:blipFill>
        <p:spPr>
          <a:xfrm>
            <a:off x="6144322" y="2241395"/>
            <a:ext cx="2365207" cy="3088888"/>
          </a:xfrm>
          <a:prstGeom prst="rect">
            <a:avLst/>
          </a:prstGeom>
        </p:spPr>
      </p:pic>
      <p:sp>
        <p:nvSpPr>
          <p:cNvPr id="12" name="Прямоугольник 11"/>
          <p:cNvSpPr/>
          <p:nvPr/>
        </p:nvSpPr>
        <p:spPr>
          <a:xfrm>
            <a:off x="0" y="5241074"/>
            <a:ext cx="12192000" cy="179534"/>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8061178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317" y="2453267"/>
            <a:ext cx="11017405" cy="199606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9600">
                <a:solidFill>
                  <a:srgbClr val="FFFF00"/>
                </a:solidFill>
              </a:rPr>
              <a:t>kdvrem@gmail.com</a:t>
            </a:r>
            <a:endParaRPr lang="ru-RU" sz="9600">
              <a:solidFill>
                <a:srgbClr val="FFFF00"/>
              </a:solidFill>
            </a:endParaRPr>
          </a:p>
        </p:txBody>
      </p:sp>
      <p:sp>
        <p:nvSpPr>
          <p:cNvPr id="3" name="Прямоугольник 2"/>
          <p:cNvSpPr/>
          <p:nvPr/>
        </p:nvSpPr>
        <p:spPr>
          <a:xfrm>
            <a:off x="0" y="1"/>
            <a:ext cx="12191999" cy="6858000"/>
          </a:xfrm>
          <a:prstGeom prst="rect">
            <a:avLst/>
          </a:prstGeom>
          <a:noFill/>
          <a:ln w="762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02211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11712</TotalTime>
  <Words>5188</Words>
  <Application>Microsoft Office PowerPoint</Application>
  <PresentationFormat>Широкоэкранный</PresentationFormat>
  <Paragraphs>574</Paragraphs>
  <Slides>92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10</vt:i4>
      </vt:variant>
      <vt:variant>
        <vt:lpstr>Заголовки слайдов</vt:lpstr>
      </vt:variant>
      <vt:variant>
        <vt:i4>92</vt:i4>
      </vt:variant>
    </vt:vector>
  </HeadingPairs>
  <TitlesOfParts>
    <vt:vector size="107" baseType="lpstr">
      <vt:lpstr>Arial</vt:lpstr>
      <vt:lpstr>Calibri</vt:lpstr>
      <vt:lpstr>Calibri Light</vt:lpstr>
      <vt:lpstr>Times New Roman</vt:lpstr>
      <vt:lpstr>Wingdings</vt:lpstr>
      <vt:lpstr>Тема Office</vt:lpstr>
      <vt:lpstr>1_Тема Office</vt:lpstr>
      <vt:lpstr>2_Тема Office</vt:lpstr>
      <vt:lpstr>3_Тема Office</vt:lpstr>
      <vt:lpstr>6_Тема Office</vt:lpstr>
      <vt:lpstr>7_Тема Office</vt:lpstr>
      <vt:lpstr>11_Тема Office</vt:lpstr>
      <vt:lpstr>12_Тема Office</vt:lpstr>
      <vt:lpstr>14_Тема Office</vt:lpstr>
      <vt:lpstr>23_Тема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Treatment of pediculosis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Тимофєєва Людмила Миколаївна</cp:lastModifiedBy>
  <cp:revision>864</cp:revision>
  <dcterms:created xsi:type="dcterms:W3CDTF">2020-10-29T06:27:34Z</dcterms:created>
  <dcterms:modified xsi:type="dcterms:W3CDTF">2024-02-21T16:45:22Z</dcterms:modified>
</cp:coreProperties>
</file>