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55848"/>
            <a:ext cx="8583488" cy="1673352"/>
          </a:xfrm>
        </p:spPr>
        <p:txBody>
          <a:bodyPr/>
          <a:lstStyle/>
          <a:p>
            <a:r>
              <a:rPr lang="uk-UA" dirty="0" smtClean="0"/>
              <a:t>Алгоритм діагности </a:t>
            </a:r>
            <a:r>
              <a:rPr lang="en-US" dirty="0" smtClean="0"/>
              <a:t>COVID-19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98884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endParaRPr lang="uk-UA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Кафедра професійної патології і функціональної діагностики</a:t>
            </a:r>
            <a:endParaRPr lang="uk-UA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883328"/>
          </a:xfrm>
        </p:spPr>
        <p:txBody>
          <a:bodyPr>
            <a:normAutofit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наявності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 про </a:t>
            </a:r>
            <a:r>
              <a:rPr lang="ru-RU" dirty="0" err="1" smtClean="0"/>
              <a:t>випадок</a:t>
            </a:r>
            <a:r>
              <a:rPr lang="ru-RU" dirty="0" smtClean="0"/>
              <a:t>, </a:t>
            </a:r>
            <a:r>
              <a:rPr lang="ru-RU" dirty="0" err="1" smtClean="0"/>
              <a:t>підозрілий</a:t>
            </a:r>
            <a:r>
              <a:rPr lang="ru-RU" dirty="0" smtClean="0"/>
              <a:t> на </a:t>
            </a:r>
            <a:r>
              <a:rPr lang="ru-RU" dirty="0" err="1" smtClean="0"/>
              <a:t>коронавірусну</a:t>
            </a:r>
            <a:r>
              <a:rPr lang="ru-RU" dirty="0" smtClean="0"/>
              <a:t> </a:t>
            </a:r>
            <a:r>
              <a:rPr lang="ru-RU" dirty="0" err="1" smtClean="0"/>
              <a:t>інфекцію</a:t>
            </a:r>
            <a:r>
              <a:rPr lang="ru-RU" dirty="0" smtClean="0"/>
              <a:t>, </a:t>
            </a:r>
            <a:r>
              <a:rPr lang="ru-RU" dirty="0" err="1" smtClean="0"/>
              <a:t>викликану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пацієнтам</a:t>
            </a:r>
            <a:r>
              <a:rPr lang="ru-RU" dirty="0" smtClean="0"/>
              <a:t> проводиться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виду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медичної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комплекс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обстеження</a:t>
            </a:r>
            <a:r>
              <a:rPr lang="ru-RU" dirty="0" smtClean="0"/>
              <a:t> для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тяжкості</a:t>
            </a:r>
            <a:r>
              <a:rPr lang="ru-RU" dirty="0" smtClean="0"/>
              <a:t> стану. </a:t>
            </a:r>
            <a:r>
              <a:rPr lang="ru-RU" dirty="0" err="1" smtClean="0"/>
              <a:t>Діагноз</a:t>
            </a:r>
            <a:r>
              <a:rPr lang="ru-RU" dirty="0" smtClean="0"/>
              <a:t> </a:t>
            </a:r>
            <a:r>
              <a:rPr lang="ru-RU" dirty="0" err="1" smtClean="0"/>
              <a:t>встановлюється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обстеження</a:t>
            </a:r>
            <a:r>
              <a:rPr lang="ru-RU" dirty="0" smtClean="0"/>
              <a:t>, </a:t>
            </a:r>
            <a:r>
              <a:rPr lang="ru-RU" dirty="0" err="1" smtClean="0"/>
              <a:t>даних</a:t>
            </a:r>
            <a:r>
              <a:rPr lang="ru-RU" dirty="0" smtClean="0"/>
              <a:t>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анамнезу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результатів</a:t>
            </a:r>
            <a:r>
              <a:rPr lang="ru-RU" dirty="0" smtClean="0"/>
              <a:t> </a:t>
            </a:r>
            <a:r>
              <a:rPr lang="ru-RU" dirty="0" err="1" smtClean="0"/>
              <a:t>лабораторних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скарг</a:t>
            </a:r>
            <a:r>
              <a:rPr lang="ru-RU" dirty="0" smtClean="0"/>
              <a:t>, анамнезу </a:t>
            </a:r>
            <a:r>
              <a:rPr lang="ru-RU" dirty="0" err="1" smtClean="0"/>
              <a:t>захворювання</a:t>
            </a:r>
            <a:r>
              <a:rPr lang="ru-RU" dirty="0" smtClean="0"/>
              <a:t>,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</a:t>
            </a:r>
            <a:r>
              <a:rPr lang="ru-RU" dirty="0" err="1" smtClean="0"/>
              <a:t>анамнезу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</a:t>
            </a:r>
            <a:r>
              <a:rPr lang="ru-RU" dirty="0" err="1" smtClean="0"/>
              <a:t>зборі</a:t>
            </a:r>
            <a:r>
              <a:rPr lang="ru-RU" dirty="0" smtClean="0"/>
              <a:t>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анамнезу </a:t>
            </a:r>
            <a:r>
              <a:rPr lang="ru-RU" dirty="0" err="1" smtClean="0"/>
              <a:t>встановлюється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: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зарубіжних</a:t>
            </a:r>
            <a:r>
              <a:rPr lang="ru-RU" dirty="0" smtClean="0"/>
              <a:t> </a:t>
            </a:r>
            <a:r>
              <a:rPr lang="ru-RU" dirty="0" err="1" smtClean="0"/>
              <a:t>поїздок</a:t>
            </a:r>
            <a:r>
              <a:rPr lang="ru-RU" dirty="0" smtClean="0"/>
              <a:t> за 14 </a:t>
            </a:r>
            <a:r>
              <a:rPr lang="ru-RU" dirty="0" err="1" smtClean="0"/>
              <a:t>днів</a:t>
            </a:r>
            <a:r>
              <a:rPr lang="ru-RU" dirty="0" smtClean="0"/>
              <a:t> до перших </a:t>
            </a:r>
            <a:r>
              <a:rPr lang="ru-RU" dirty="0" err="1" smtClean="0"/>
              <a:t>симптомів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тіснихконтактів</a:t>
            </a:r>
            <a:r>
              <a:rPr lang="ru-RU" dirty="0" smtClean="0"/>
              <a:t> за </a:t>
            </a:r>
            <a:r>
              <a:rPr lang="ru-RU" dirty="0" err="1" smtClean="0"/>
              <a:t>останні</a:t>
            </a:r>
            <a:r>
              <a:rPr lang="ru-RU" dirty="0" smtClean="0"/>
              <a:t> 14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особами </a:t>
            </a:r>
            <a:r>
              <a:rPr lang="ru-RU" dirty="0" err="1" smtClean="0"/>
              <a:t>підозрілими</a:t>
            </a:r>
            <a:r>
              <a:rPr lang="ru-RU" dirty="0" smtClean="0"/>
              <a:t> на </a:t>
            </a:r>
            <a:r>
              <a:rPr lang="ru-RU" dirty="0" err="1" smtClean="0"/>
              <a:t>інфікування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або</a:t>
            </a:r>
            <a:r>
              <a:rPr lang="ru-RU" dirty="0" smtClean="0"/>
              <a:t> особами у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діагноз</a:t>
            </a:r>
            <a:r>
              <a:rPr lang="ru-RU" dirty="0" smtClean="0"/>
              <a:t> </a:t>
            </a:r>
            <a:r>
              <a:rPr lang="ru-RU" dirty="0" err="1" smtClean="0"/>
              <a:t>підтверджений</a:t>
            </a:r>
            <a:r>
              <a:rPr lang="ru-RU" dirty="0" smtClean="0"/>
              <a:t> лабораторно.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2. </a:t>
            </a:r>
            <a:r>
              <a:rPr lang="ru-RU" sz="2800" dirty="0" err="1" smtClean="0"/>
              <a:t>Фізикальне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обстеження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встановленням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ступеня</a:t>
            </a:r>
            <a:r>
              <a:rPr lang="ru-RU" sz="2800" dirty="0" smtClean="0"/>
              <a:t> </a:t>
            </a:r>
            <a:r>
              <a:rPr lang="ru-RU" sz="2800" dirty="0" err="1" smtClean="0"/>
              <a:t>тяжкостістану</a:t>
            </a:r>
            <a:r>
              <a:rPr lang="ru-RU" sz="2800" dirty="0" smtClean="0"/>
              <a:t> </a:t>
            </a:r>
            <a:r>
              <a:rPr lang="ru-RU" sz="2800" dirty="0" err="1" smtClean="0"/>
              <a:t>пацієнта</a:t>
            </a:r>
            <a:r>
              <a:rPr lang="ru-RU" sz="2800" dirty="0" smtClean="0"/>
              <a:t>, </a:t>
            </a:r>
            <a:r>
              <a:rPr lang="ru-RU" sz="2800" dirty="0" err="1" smtClean="0"/>
              <a:t>обов'язково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оцінку</a:t>
            </a:r>
            <a:r>
              <a:rPr lang="ru-RU" dirty="0" smtClean="0"/>
              <a:t> </a:t>
            </a:r>
            <a:r>
              <a:rPr lang="ru-RU" dirty="0" err="1" smtClean="0"/>
              <a:t>видимих</a:t>
            </a:r>
            <a:r>
              <a:rPr lang="ru-RU" dirty="0" smtClean="0"/>
              <a:t>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верхніх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аускультацію</a:t>
            </a:r>
            <a:r>
              <a:rPr lang="ru-RU" dirty="0" smtClean="0"/>
              <a:t> та </a:t>
            </a:r>
            <a:r>
              <a:rPr lang="ru-RU" dirty="0" err="1" smtClean="0"/>
              <a:t>перкусію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пальпацію</a:t>
            </a:r>
            <a:r>
              <a:rPr lang="ru-RU" dirty="0" smtClean="0"/>
              <a:t> </a:t>
            </a:r>
            <a:r>
              <a:rPr lang="ru-RU" dirty="0" err="1" smtClean="0"/>
              <a:t>лімфатичних</a:t>
            </a:r>
            <a:r>
              <a:rPr lang="ru-RU" dirty="0" smtClean="0"/>
              <a:t> </a:t>
            </a:r>
            <a:r>
              <a:rPr lang="ru-RU" dirty="0" err="1" smtClean="0"/>
              <a:t>вузлів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 -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черевної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визначенням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 </a:t>
            </a:r>
            <a:r>
              <a:rPr lang="ru-RU" dirty="0" err="1" smtClean="0"/>
              <a:t>печінки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селезінки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термометрію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оцінку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вимір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серцевих</a:t>
            </a:r>
            <a:r>
              <a:rPr lang="ru-RU" dirty="0" smtClean="0"/>
              <a:t> </a:t>
            </a:r>
            <a:r>
              <a:rPr lang="ru-RU" dirty="0" err="1" smtClean="0"/>
              <a:t>скорочень</a:t>
            </a:r>
            <a:r>
              <a:rPr lang="ru-RU" dirty="0" smtClean="0"/>
              <a:t>,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рухів</a:t>
            </a:r>
            <a:r>
              <a:rPr lang="ru-RU" dirty="0" smtClean="0"/>
              <a:t> -</a:t>
            </a:r>
            <a:r>
              <a:rPr lang="ru-RU" dirty="0" err="1" smtClean="0"/>
              <a:t>пульсоксиметрія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236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 </a:t>
            </a:r>
            <a:r>
              <a:rPr lang="ru-RU" dirty="0" err="1" smtClean="0"/>
              <a:t>Загальна</a:t>
            </a:r>
            <a:r>
              <a:rPr lang="ru-RU" dirty="0" smtClean="0"/>
              <a:t> </a:t>
            </a:r>
            <a:r>
              <a:rPr lang="ru-RU" dirty="0" err="1" smtClean="0"/>
              <a:t>лабораторна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>
            <a:noAutofit/>
          </a:bodyPr>
          <a:lstStyle/>
          <a:p>
            <a:r>
              <a:rPr lang="ru-RU" sz="1450" dirty="0" smtClean="0"/>
              <a:t>- </a:t>
            </a:r>
            <a:r>
              <a:rPr lang="ru-RU" sz="1450" dirty="0" err="1" smtClean="0"/>
              <a:t>загальний</a:t>
            </a:r>
            <a:r>
              <a:rPr lang="ru-RU" sz="1450" dirty="0" smtClean="0"/>
              <a:t> (</a:t>
            </a:r>
            <a:r>
              <a:rPr lang="ru-RU" sz="1450" dirty="0" err="1" smtClean="0"/>
              <a:t>клінічний</a:t>
            </a:r>
            <a:r>
              <a:rPr lang="ru-RU" sz="1450" dirty="0" smtClean="0"/>
              <a:t>)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ru-RU" sz="1450" dirty="0" err="1" smtClean="0"/>
              <a:t>рівня</a:t>
            </a:r>
            <a:r>
              <a:rPr lang="ru-RU" sz="1450" dirty="0" smtClean="0"/>
              <a:t> </a:t>
            </a:r>
            <a:r>
              <a:rPr lang="ru-RU" sz="1450" dirty="0" err="1" smtClean="0"/>
              <a:t>еритроцитів</a:t>
            </a:r>
            <a:r>
              <a:rPr lang="ru-RU" sz="1450" dirty="0" smtClean="0"/>
              <a:t>, гематокриту, </a:t>
            </a:r>
            <a:r>
              <a:rPr lang="ru-RU" sz="1450" dirty="0" err="1" smtClean="0"/>
              <a:t>лейкоцитів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тромбоцитів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лейкоцитарної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формули;співвідношення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нейтрофіли</a:t>
            </a:r>
            <a:r>
              <a:rPr lang="ru-RU" sz="1450" dirty="0" smtClean="0"/>
              <a:t>/</a:t>
            </a:r>
            <a:r>
              <a:rPr lang="ru-RU" sz="1450" dirty="0" err="1" smtClean="0"/>
              <a:t>лімфоцити</a:t>
            </a:r>
            <a:r>
              <a:rPr lang="ru-RU" sz="1450" dirty="0" smtClean="0"/>
              <a:t> – один </a:t>
            </a:r>
            <a:r>
              <a:rPr lang="ru-RU" sz="1450" dirty="0" err="1" smtClean="0"/>
              <a:t>із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провідних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прогностичних</a:t>
            </a:r>
            <a:r>
              <a:rPr lang="ru-RU" sz="1450" dirty="0" smtClean="0"/>
              <a:t> </a:t>
            </a:r>
            <a:r>
              <a:rPr lang="ru-RU" sz="1450" dirty="0" err="1" smtClean="0"/>
              <a:t>факторів</a:t>
            </a:r>
            <a:r>
              <a:rPr lang="ru-RU" sz="1450" dirty="0" smtClean="0"/>
              <a:t>. У </a:t>
            </a:r>
            <a:r>
              <a:rPr lang="ru-RU" sz="1450" dirty="0" err="1" smtClean="0"/>
              <a:t>пацієнтів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en-US" sz="1450" dirty="0" smtClean="0"/>
              <a:t>COVID 19 </a:t>
            </a:r>
            <a:r>
              <a:rPr lang="ru-RU" sz="1450" dirty="0" err="1" smtClean="0"/>
              <a:t>спостерігається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лімфопенія</a:t>
            </a:r>
            <a:r>
              <a:rPr lang="ru-RU" sz="1450" dirty="0" smtClean="0"/>
              <a:t>/ -</a:t>
            </a:r>
            <a:r>
              <a:rPr lang="ru-RU" sz="1450" dirty="0" err="1" smtClean="0"/>
              <a:t>біохімічні</a:t>
            </a:r>
            <a:r>
              <a:rPr lang="ru-RU" sz="1450" dirty="0" smtClean="0"/>
              <a:t>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(</a:t>
            </a:r>
            <a:r>
              <a:rPr lang="ru-RU" sz="1450" dirty="0" err="1" smtClean="0"/>
              <a:t>сечовина</a:t>
            </a:r>
            <a:r>
              <a:rPr lang="ru-RU" sz="1450" dirty="0" smtClean="0"/>
              <a:t>, </a:t>
            </a:r>
            <a:r>
              <a:rPr lang="ru-RU" sz="1450" dirty="0" err="1" smtClean="0"/>
              <a:t>креатинін</a:t>
            </a:r>
            <a:r>
              <a:rPr lang="ru-RU" sz="1450" dirty="0" smtClean="0"/>
              <a:t>, </a:t>
            </a:r>
            <a:r>
              <a:rPr lang="ru-RU" sz="1450" dirty="0" err="1" smtClean="0"/>
              <a:t>електроліти</a:t>
            </a:r>
            <a:r>
              <a:rPr lang="ru-RU" sz="1450" dirty="0" smtClean="0"/>
              <a:t>, </a:t>
            </a:r>
            <a:r>
              <a:rPr lang="ru-RU" sz="1450" dirty="0" err="1" smtClean="0"/>
              <a:t>печінковіферменти</a:t>
            </a:r>
            <a:r>
              <a:rPr lang="ru-RU" sz="1450" dirty="0" smtClean="0"/>
              <a:t>, </a:t>
            </a:r>
            <a:r>
              <a:rPr lang="ru-RU" sz="1450" dirty="0" err="1" smtClean="0"/>
              <a:t>білірубін</a:t>
            </a:r>
            <a:r>
              <a:rPr lang="ru-RU" sz="1450" dirty="0" smtClean="0"/>
              <a:t>, глюкоза, </a:t>
            </a:r>
            <a:r>
              <a:rPr lang="ru-RU" sz="1450" dirty="0" err="1" smtClean="0"/>
              <a:t>альбумін</a:t>
            </a:r>
            <a:r>
              <a:rPr lang="ru-RU" sz="1450" dirty="0" smtClean="0"/>
              <a:t>).</a:t>
            </a:r>
          </a:p>
          <a:p>
            <a:r>
              <a:rPr lang="ru-RU" sz="1450" dirty="0" smtClean="0"/>
              <a:t> ***</a:t>
            </a:r>
            <a:r>
              <a:rPr lang="ru-RU" sz="1450" dirty="0" err="1" smtClean="0"/>
              <a:t>Біохімічний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не </a:t>
            </a:r>
            <a:r>
              <a:rPr lang="ru-RU" sz="1450" dirty="0" err="1" smtClean="0"/>
              <a:t>дає</a:t>
            </a:r>
            <a:r>
              <a:rPr lang="ru-RU" sz="1450" dirty="0" smtClean="0"/>
              <a:t> </a:t>
            </a:r>
            <a:r>
              <a:rPr lang="ru-RU" sz="1450" dirty="0" err="1" smtClean="0"/>
              <a:t>будь-якої</a:t>
            </a:r>
            <a:r>
              <a:rPr lang="ru-RU" sz="1450" dirty="0" smtClean="0"/>
              <a:t> </a:t>
            </a:r>
            <a:r>
              <a:rPr lang="ru-RU" sz="1450" dirty="0" err="1" smtClean="0"/>
              <a:t>специфічної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інформації</a:t>
            </a:r>
            <a:r>
              <a:rPr lang="ru-RU" sz="1450" dirty="0" smtClean="0"/>
              <a:t>, </a:t>
            </a:r>
            <a:r>
              <a:rPr lang="ru-RU" sz="1450" dirty="0" err="1" smtClean="0"/>
              <a:t>але</a:t>
            </a:r>
            <a:r>
              <a:rPr lang="ru-RU" sz="1450" dirty="0" smtClean="0"/>
              <a:t> </a:t>
            </a:r>
            <a:r>
              <a:rPr lang="ru-RU" sz="1450" dirty="0" err="1" smtClean="0"/>
              <a:t>дозволяє</a:t>
            </a:r>
            <a:r>
              <a:rPr lang="ru-RU" sz="1450" dirty="0" smtClean="0"/>
              <a:t> </a:t>
            </a:r>
            <a:r>
              <a:rPr lang="ru-RU" sz="1450" dirty="0" err="1" smtClean="0"/>
              <a:t>виявити</a:t>
            </a:r>
            <a:r>
              <a:rPr lang="ru-RU" sz="1450" dirty="0" smtClean="0"/>
              <a:t> </a:t>
            </a:r>
            <a:r>
              <a:rPr lang="ru-RU" sz="1450" dirty="0" err="1" smtClean="0"/>
              <a:t>відхилення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можуть</a:t>
            </a:r>
            <a:r>
              <a:rPr lang="ru-RU" sz="1450" dirty="0" smtClean="0"/>
              <a:t> </a:t>
            </a:r>
            <a:r>
              <a:rPr lang="ru-RU" sz="1450" dirty="0" err="1" smtClean="0"/>
              <a:t>вказувати</a:t>
            </a:r>
            <a:r>
              <a:rPr lang="ru-RU" sz="1450" dirty="0" smtClean="0"/>
              <a:t> на </a:t>
            </a:r>
            <a:r>
              <a:rPr lang="ru-RU" sz="1450" dirty="0" err="1" smtClean="0"/>
              <a:t>наявність</a:t>
            </a:r>
            <a:r>
              <a:rPr lang="ru-RU" sz="1450" dirty="0" smtClean="0"/>
              <a:t> </a:t>
            </a:r>
            <a:r>
              <a:rPr lang="ru-RU" sz="1450" dirty="0" err="1" smtClean="0"/>
              <a:t>органної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дисфункції</a:t>
            </a:r>
            <a:r>
              <a:rPr lang="ru-RU" sz="1450" dirty="0" smtClean="0"/>
              <a:t>, </a:t>
            </a:r>
            <a:r>
              <a:rPr lang="ru-RU" sz="1450" dirty="0" err="1" smtClean="0"/>
              <a:t>декомпенсацію</a:t>
            </a:r>
            <a:r>
              <a:rPr lang="ru-RU" sz="1450" dirty="0" smtClean="0"/>
              <a:t> </a:t>
            </a:r>
            <a:r>
              <a:rPr lang="ru-RU" sz="1450" dirty="0" err="1" smtClean="0"/>
              <a:t>супутніх</a:t>
            </a:r>
            <a:r>
              <a:rPr lang="ru-RU" sz="1450" dirty="0" smtClean="0"/>
              <a:t> </a:t>
            </a:r>
            <a:r>
              <a:rPr lang="ru-RU" sz="1450" dirty="0" err="1" smtClean="0"/>
              <a:t>захворювань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розвиток</a:t>
            </a:r>
            <a:r>
              <a:rPr lang="ru-RU" sz="1450" dirty="0" smtClean="0"/>
              <a:t> </a:t>
            </a:r>
            <a:r>
              <a:rPr lang="ru-RU" sz="1450" dirty="0" err="1" smtClean="0"/>
              <a:t>ускладнень</a:t>
            </a:r>
            <a:r>
              <a:rPr lang="ru-RU" sz="1450" dirty="0" smtClean="0"/>
              <a:t>,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певне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прогностичне</a:t>
            </a:r>
            <a:r>
              <a:rPr lang="ru-RU" sz="1450" dirty="0" smtClean="0"/>
              <a:t> </a:t>
            </a:r>
            <a:r>
              <a:rPr lang="ru-RU" sz="1450" dirty="0" err="1" smtClean="0"/>
              <a:t>значення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впливають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на</a:t>
            </a:r>
            <a:r>
              <a:rPr lang="ru-RU" sz="1450" dirty="0" smtClean="0"/>
              <a:t> </a:t>
            </a:r>
            <a:r>
              <a:rPr lang="ru-RU" sz="1450" dirty="0" err="1" smtClean="0"/>
              <a:t>вибір</a:t>
            </a:r>
            <a:r>
              <a:rPr lang="ru-RU" sz="1450" dirty="0" smtClean="0"/>
              <a:t> </a:t>
            </a:r>
            <a:r>
              <a:rPr lang="ru-RU" sz="1450" dirty="0" err="1" smtClean="0"/>
              <a:t>лікарських</a:t>
            </a:r>
            <a:r>
              <a:rPr lang="ru-RU" sz="1450" dirty="0" smtClean="0"/>
              <a:t> </a:t>
            </a:r>
            <a:r>
              <a:rPr lang="ru-RU" sz="1450" dirty="0" err="1" smtClean="0"/>
              <a:t>засобів</a:t>
            </a:r>
            <a:r>
              <a:rPr lang="ru-RU" sz="1450" dirty="0" smtClean="0"/>
              <a:t> та / </a:t>
            </a:r>
            <a:r>
              <a:rPr lang="ru-RU" sz="1450" dirty="0" err="1" smtClean="0"/>
              <a:t>або</a:t>
            </a:r>
            <a:r>
              <a:rPr lang="ru-RU" sz="1450" dirty="0" smtClean="0"/>
              <a:t> режим </a:t>
            </a:r>
            <a:r>
              <a:rPr lang="ru-RU" sz="1450" dirty="0" err="1" smtClean="0"/>
              <a:t>їх</a:t>
            </a:r>
            <a:r>
              <a:rPr lang="ru-RU" sz="1450" dirty="0" smtClean="0"/>
              <a:t> </a:t>
            </a:r>
            <a:r>
              <a:rPr lang="ru-RU" sz="1450" dirty="0" err="1" smtClean="0"/>
              <a:t>дозування</a:t>
            </a:r>
            <a:r>
              <a:rPr lang="ru-RU" sz="1450" dirty="0" smtClean="0"/>
              <a:t>; - </a:t>
            </a:r>
            <a:r>
              <a:rPr lang="ru-RU" sz="1450" dirty="0" err="1" smtClean="0"/>
              <a:t>дослідження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рівня</a:t>
            </a:r>
            <a:r>
              <a:rPr lang="ru-RU" sz="1450" dirty="0" smtClean="0"/>
              <a:t> </a:t>
            </a:r>
            <a:r>
              <a:rPr lang="ru-RU" sz="1450" dirty="0" err="1" smtClean="0"/>
              <a:t>С-реактивного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білка</a:t>
            </a:r>
            <a:r>
              <a:rPr lang="ru-RU" sz="1450" dirty="0" smtClean="0"/>
              <a:t> (СРБ) в </a:t>
            </a:r>
            <a:r>
              <a:rPr lang="ru-RU" sz="1450" dirty="0" err="1" smtClean="0"/>
              <a:t>сироватці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. **</a:t>
            </a:r>
            <a:r>
              <a:rPr lang="ru-RU" sz="1450" dirty="0" err="1" smtClean="0"/>
              <a:t>Рівень</a:t>
            </a:r>
            <a:r>
              <a:rPr lang="ru-RU" sz="1450" dirty="0" smtClean="0"/>
              <a:t> СРБ </a:t>
            </a:r>
            <a:r>
              <a:rPr lang="ru-RU" sz="1450" dirty="0" err="1" smtClean="0"/>
              <a:t>корелює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тяжкістю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перебігу</a:t>
            </a:r>
            <a:r>
              <a:rPr lang="ru-RU" sz="1450" dirty="0" smtClean="0"/>
              <a:t>, </a:t>
            </a:r>
            <a:r>
              <a:rPr lang="ru-RU" sz="1450" dirty="0" err="1" smtClean="0"/>
              <a:t>поширеністю</a:t>
            </a:r>
            <a:r>
              <a:rPr lang="ru-RU" sz="1450" dirty="0" smtClean="0"/>
              <a:t> </a:t>
            </a:r>
            <a:r>
              <a:rPr lang="ru-RU" sz="1450" dirty="0" err="1" smtClean="0"/>
              <a:t>запальної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інфільтрації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прогнозом при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;</a:t>
            </a:r>
          </a:p>
          <a:p>
            <a:r>
              <a:rPr lang="ru-RU" sz="1450" dirty="0" smtClean="0"/>
              <a:t> - </a:t>
            </a:r>
            <a:r>
              <a:rPr lang="ru-RU" sz="1450" dirty="0" err="1" smtClean="0"/>
              <a:t>пульсоксиметрія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вимірюванням</a:t>
            </a:r>
            <a:r>
              <a:rPr lang="ru-RU" sz="1450" dirty="0" smtClean="0"/>
              <a:t> </a:t>
            </a:r>
            <a:r>
              <a:rPr lang="en-US" sz="1450" dirty="0" smtClean="0"/>
              <a:t>SpO2 </a:t>
            </a:r>
            <a:r>
              <a:rPr lang="ru-RU" sz="1450" dirty="0" smtClean="0"/>
              <a:t>для </a:t>
            </a:r>
            <a:r>
              <a:rPr lang="ru-RU" sz="1450" dirty="0" err="1" smtClean="0"/>
              <a:t>виявлення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дихальної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недостатності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оцінки</a:t>
            </a:r>
            <a:r>
              <a:rPr lang="ru-RU" sz="1450" dirty="0" smtClean="0"/>
              <a:t> </a:t>
            </a:r>
            <a:r>
              <a:rPr lang="ru-RU" sz="1450" dirty="0" err="1" smtClean="0"/>
              <a:t>виразності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гіпоксемії</a:t>
            </a:r>
            <a:r>
              <a:rPr lang="ru-RU" sz="1450" dirty="0" smtClean="0"/>
              <a:t>. </a:t>
            </a:r>
          </a:p>
          <a:p>
            <a:r>
              <a:rPr lang="ru-RU" sz="1450" dirty="0" smtClean="0"/>
              <a:t>**</a:t>
            </a:r>
            <a:r>
              <a:rPr lang="ru-RU" sz="1450" dirty="0" err="1" smtClean="0"/>
              <a:t>Пульсоксиметрія</a:t>
            </a:r>
            <a:r>
              <a:rPr lang="ru-RU" sz="1450" dirty="0" smtClean="0"/>
              <a:t> </a:t>
            </a:r>
            <a:r>
              <a:rPr lang="ru-RU" sz="1450" dirty="0" err="1" smtClean="0"/>
              <a:t>є</a:t>
            </a:r>
            <a:r>
              <a:rPr lang="ru-RU" sz="1450" dirty="0" smtClean="0"/>
              <a:t> простим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надійним</a:t>
            </a:r>
            <a:r>
              <a:rPr lang="ru-RU" sz="1450" dirty="0" smtClean="0"/>
              <a:t> </a:t>
            </a:r>
            <a:r>
              <a:rPr lang="ru-RU" sz="1450" dirty="0" err="1" smtClean="0"/>
              <a:t>скринінговим</a:t>
            </a:r>
            <a:r>
              <a:rPr lang="ru-RU" sz="1450" dirty="0" smtClean="0"/>
              <a:t> методом, </a:t>
            </a:r>
            <a:r>
              <a:rPr lang="ru-RU" sz="1450" dirty="0" err="1" smtClean="0"/>
              <a:t>що</a:t>
            </a:r>
            <a:r>
              <a:rPr lang="ru-RU" sz="1450" dirty="0" smtClean="0"/>
              <a:t> </a:t>
            </a:r>
            <a:r>
              <a:rPr lang="ru-RU" sz="1450" dirty="0" err="1" smtClean="0"/>
              <a:t>дозволяє</a:t>
            </a:r>
            <a:r>
              <a:rPr lang="ru-RU" sz="1450" dirty="0" smtClean="0"/>
              <a:t> </a:t>
            </a:r>
            <a:r>
              <a:rPr lang="ru-RU" sz="1450" dirty="0" err="1" smtClean="0"/>
              <a:t>виявляти</a:t>
            </a:r>
            <a:r>
              <a:rPr lang="ru-RU" sz="1450" dirty="0" smtClean="0"/>
              <a:t> </a:t>
            </a:r>
            <a:r>
              <a:rPr lang="ru-RU" sz="1450" dirty="0" err="1" smtClean="0"/>
              <a:t>пацієнтів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гіпоксемією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потребують</a:t>
            </a:r>
            <a:r>
              <a:rPr lang="ru-RU" sz="1450" dirty="0" smtClean="0"/>
              <a:t> </a:t>
            </a:r>
            <a:r>
              <a:rPr lang="ru-RU" sz="1450" dirty="0" err="1" smtClean="0"/>
              <a:t>респіраторної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підтримки,а</a:t>
            </a:r>
            <a:r>
              <a:rPr lang="ru-RU" sz="1450" dirty="0" smtClean="0"/>
              <a:t> </a:t>
            </a:r>
            <a:r>
              <a:rPr lang="ru-RU" sz="1450" dirty="0" err="1" smtClean="0"/>
              <a:t>також</a:t>
            </a:r>
            <a:r>
              <a:rPr lang="ru-RU" sz="1450" dirty="0" smtClean="0"/>
              <a:t> </a:t>
            </a:r>
            <a:r>
              <a:rPr lang="ru-RU" sz="1450" dirty="0" err="1" smtClean="0"/>
              <a:t>оцінювати</a:t>
            </a:r>
            <a:r>
              <a:rPr lang="ru-RU" sz="1450" dirty="0" smtClean="0"/>
              <a:t> </a:t>
            </a:r>
            <a:r>
              <a:rPr lang="ru-RU" sz="1450" dirty="0" err="1" smtClean="0"/>
              <a:t>її</a:t>
            </a:r>
            <a:r>
              <a:rPr lang="ru-RU" sz="1450" dirty="0" smtClean="0"/>
              <a:t> </a:t>
            </a:r>
            <a:r>
              <a:rPr lang="ru-RU" sz="1450" dirty="0" err="1" smtClean="0"/>
              <a:t>ефективність</a:t>
            </a:r>
            <a:r>
              <a:rPr lang="ru-RU" sz="1450" dirty="0" smtClean="0"/>
              <a:t>; </a:t>
            </a:r>
            <a:r>
              <a:rPr lang="ru-RU" sz="1450" dirty="0" err="1" smtClean="0"/>
              <a:t>Пацієнтам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гострої</a:t>
            </a:r>
            <a:r>
              <a:rPr lang="ru-RU" sz="1450" dirty="0" smtClean="0"/>
              <a:t> </a:t>
            </a:r>
            <a:r>
              <a:rPr lang="ru-RU" sz="1450" dirty="0" err="1" smtClean="0"/>
              <a:t>дихальної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недостатності</a:t>
            </a:r>
            <a:r>
              <a:rPr lang="ru-RU" sz="1450" dirty="0" smtClean="0"/>
              <a:t> (ГДН) (</a:t>
            </a:r>
            <a:r>
              <a:rPr lang="en-US" sz="1450" dirty="0" smtClean="0"/>
              <a:t>S</a:t>
            </a:r>
            <a:r>
              <a:rPr lang="ru-RU" sz="1450" dirty="0" err="1" smtClean="0"/>
              <a:t>р</a:t>
            </a:r>
            <a:r>
              <a:rPr lang="en-US" sz="1450" dirty="0" smtClean="0"/>
              <a:t>O2 </a:t>
            </a:r>
            <a:r>
              <a:rPr lang="ru-RU" sz="1450" dirty="0" err="1" smtClean="0"/>
              <a:t>менше</a:t>
            </a:r>
            <a:r>
              <a:rPr lang="ru-RU" sz="1450" dirty="0" smtClean="0"/>
              <a:t> 90% за </a:t>
            </a:r>
            <a:r>
              <a:rPr lang="ru-RU" sz="1450" dirty="0" err="1" smtClean="0"/>
              <a:t>даними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пульсоксиметрії</a:t>
            </a:r>
            <a:r>
              <a:rPr lang="ru-RU" sz="1450" dirty="0" smtClean="0"/>
              <a:t>) </a:t>
            </a:r>
            <a:r>
              <a:rPr lang="ru-RU" sz="1450" dirty="0" err="1" smtClean="0"/>
              <a:t>рекомендується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дослідження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газів</a:t>
            </a:r>
            <a:r>
              <a:rPr lang="ru-RU" sz="1450" dirty="0" smtClean="0"/>
              <a:t> </a:t>
            </a:r>
            <a:r>
              <a:rPr lang="ru-RU" sz="1450" dirty="0" err="1" smtClean="0"/>
              <a:t>артеріальної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en-US" sz="1450" dirty="0" smtClean="0"/>
              <a:t>PaO2, PaCO2, pH,</a:t>
            </a:r>
            <a:r>
              <a:rPr lang="ru-RU" sz="1450" dirty="0" err="1" smtClean="0"/>
              <a:t>бікарбонатів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лактату</a:t>
            </a:r>
            <a:r>
              <a:rPr lang="ru-RU" sz="1450" dirty="0" smtClean="0"/>
              <a:t>; </a:t>
            </a:r>
            <a:r>
              <a:rPr lang="ru-RU" sz="1450" dirty="0" err="1" smtClean="0"/>
              <a:t>Пацієнтам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ознакиГДН</a:t>
            </a:r>
            <a:r>
              <a:rPr lang="ru-RU" sz="1450" dirty="0" smtClean="0"/>
              <a:t> </a:t>
            </a:r>
            <a:r>
              <a:rPr lang="ru-RU" sz="1450" dirty="0" err="1" smtClean="0"/>
              <a:t>рекомендується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виконання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коагулограми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протромбінового</a:t>
            </a:r>
            <a:r>
              <a:rPr lang="ru-RU" sz="1450" dirty="0" smtClean="0"/>
              <a:t> часу, </a:t>
            </a:r>
            <a:r>
              <a:rPr lang="ru-RU" sz="1450" dirty="0" err="1" smtClean="0"/>
              <a:t>міжнародного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нормалізованого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відношення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активованого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часткового</a:t>
            </a:r>
            <a:r>
              <a:rPr lang="ru-RU" sz="1450" dirty="0" smtClean="0"/>
              <a:t> </a:t>
            </a:r>
            <a:r>
              <a:rPr lang="ru-RU" sz="1450" dirty="0" err="1" smtClean="0"/>
              <a:t>тромбопластинового</a:t>
            </a:r>
            <a:r>
              <a:rPr lang="ru-RU" sz="1450" dirty="0" smtClean="0"/>
              <a:t> часу.</a:t>
            </a:r>
            <a:endParaRPr lang="ru-RU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</a:t>
            </a:r>
            <a:r>
              <a:rPr lang="ru-RU" dirty="0" err="1" smtClean="0"/>
              <a:t>Специфічна</a:t>
            </a:r>
            <a:r>
              <a:rPr lang="ru-RU" dirty="0" smtClean="0"/>
              <a:t> </a:t>
            </a:r>
            <a:r>
              <a:rPr lang="ru-RU" dirty="0" err="1" smtClean="0"/>
              <a:t>лабораторна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 err="1" smtClean="0"/>
              <a:t>лабораторної</a:t>
            </a:r>
            <a:r>
              <a:rPr lang="ru-RU" dirty="0" smtClean="0"/>
              <a:t> </a:t>
            </a:r>
            <a:r>
              <a:rPr lang="ru-RU" dirty="0" err="1" smtClean="0"/>
              <a:t>діагностики</a:t>
            </a:r>
            <a:r>
              <a:rPr lang="ru-RU" dirty="0" smtClean="0"/>
              <a:t> </a:t>
            </a:r>
            <a:r>
              <a:rPr lang="en-US" dirty="0" smtClean="0"/>
              <a:t>COVID-19 </a:t>
            </a:r>
            <a:r>
              <a:rPr lang="ru-RU" dirty="0" err="1" smtClean="0"/>
              <a:t>застосовується</a:t>
            </a:r>
            <a:r>
              <a:rPr lang="ru-RU" dirty="0" smtClean="0"/>
              <a:t> метод ПЛР. </a:t>
            </a:r>
            <a:r>
              <a:rPr lang="ru-RU" dirty="0" err="1" smtClean="0"/>
              <a:t>Основним</a:t>
            </a:r>
            <a:r>
              <a:rPr lang="ru-RU" dirty="0" smtClean="0"/>
              <a:t> видом </a:t>
            </a:r>
            <a:r>
              <a:rPr lang="ru-RU" dirty="0" err="1" smtClean="0"/>
              <a:t>біоматеріалу</a:t>
            </a:r>
            <a:r>
              <a:rPr lang="ru-RU" dirty="0" smtClean="0"/>
              <a:t> для лабораторного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, </a:t>
            </a:r>
            <a:r>
              <a:rPr lang="ru-RU" dirty="0" err="1" smtClean="0"/>
              <a:t>отриманий</a:t>
            </a:r>
            <a:r>
              <a:rPr lang="ru-RU" dirty="0" smtClean="0"/>
              <a:t> при </a:t>
            </a:r>
            <a:r>
              <a:rPr lang="ru-RU" dirty="0" err="1" smtClean="0"/>
              <a:t>заборі</a:t>
            </a:r>
            <a:r>
              <a:rPr lang="ru-RU" dirty="0" smtClean="0"/>
              <a:t> мазка </a:t>
            </a:r>
            <a:r>
              <a:rPr lang="ru-RU" dirty="0" err="1" smtClean="0"/>
              <a:t>з</a:t>
            </a:r>
            <a:r>
              <a:rPr lang="ru-RU" dirty="0" smtClean="0"/>
              <a:t> носоглотки </a:t>
            </a:r>
            <a:r>
              <a:rPr lang="ru-RU" dirty="0" err="1" smtClean="0"/>
              <a:t>і</a:t>
            </a:r>
            <a:r>
              <a:rPr lang="ru-RU" dirty="0" smtClean="0"/>
              <a:t> / </a:t>
            </a:r>
            <a:r>
              <a:rPr lang="ru-RU" dirty="0" err="1" smtClean="0"/>
              <a:t>або</a:t>
            </a:r>
            <a:r>
              <a:rPr lang="ru-RU" dirty="0" smtClean="0"/>
              <a:t> ротоглотки. Як </a:t>
            </a:r>
            <a:r>
              <a:rPr lang="ru-RU" dirty="0" err="1" smtClean="0"/>
              <a:t>додатковий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для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використовуватисяпромивні</a:t>
            </a:r>
            <a:r>
              <a:rPr lang="ru-RU" dirty="0" smtClean="0"/>
              <a:t> води </a:t>
            </a:r>
            <a:r>
              <a:rPr lang="ru-RU" dirty="0" err="1" smtClean="0"/>
              <a:t>бронхів</a:t>
            </a:r>
            <a:r>
              <a:rPr lang="ru-RU" dirty="0" smtClean="0"/>
              <a:t>, </a:t>
            </a:r>
            <a:r>
              <a:rPr lang="ru-RU" dirty="0" err="1" smtClean="0"/>
              <a:t>отримані</a:t>
            </a:r>
            <a:r>
              <a:rPr lang="ru-RU" dirty="0" smtClean="0"/>
              <a:t> при </a:t>
            </a:r>
            <a:r>
              <a:rPr lang="ru-RU" dirty="0" err="1" smtClean="0"/>
              <a:t>фібробронхоскопії</a:t>
            </a:r>
            <a:r>
              <a:rPr lang="ru-RU" dirty="0" smtClean="0"/>
              <a:t> (</a:t>
            </a:r>
            <a:r>
              <a:rPr lang="ru-RU" dirty="0" err="1" smtClean="0"/>
              <a:t>бронхоальвеолярний</a:t>
            </a:r>
            <a:r>
              <a:rPr lang="ru-RU" dirty="0" smtClean="0"/>
              <a:t> </a:t>
            </a:r>
            <a:r>
              <a:rPr lang="ru-RU" dirty="0" err="1" smtClean="0"/>
              <a:t>лаваж</a:t>
            </a:r>
            <a:r>
              <a:rPr lang="ru-RU" dirty="0" smtClean="0"/>
              <a:t>), (</a:t>
            </a:r>
            <a:r>
              <a:rPr lang="ru-RU" dirty="0" err="1" smtClean="0"/>
              <a:t>ендо</a:t>
            </a:r>
            <a:r>
              <a:rPr lang="ru-RU" dirty="0" smtClean="0"/>
              <a:t>-) </a:t>
            </a:r>
            <a:r>
              <a:rPr lang="ru-RU" dirty="0" err="1" smtClean="0"/>
              <a:t>трахеальний</a:t>
            </a:r>
            <a:r>
              <a:rPr lang="ru-RU" dirty="0" smtClean="0"/>
              <a:t>, </a:t>
            </a:r>
            <a:r>
              <a:rPr lang="ru-RU" dirty="0" err="1" smtClean="0"/>
              <a:t>назофарингеальнийаспірат</a:t>
            </a:r>
            <a:r>
              <a:rPr lang="ru-RU" dirty="0" smtClean="0"/>
              <a:t>, мокрота, </a:t>
            </a:r>
            <a:r>
              <a:rPr lang="ru-RU" dirty="0" err="1" smtClean="0"/>
              <a:t>біопсійний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аутопсійний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, </a:t>
            </a:r>
            <a:r>
              <a:rPr lang="ru-RU" dirty="0" err="1" smtClean="0"/>
              <a:t>цільнакров</a:t>
            </a:r>
            <a:r>
              <a:rPr lang="ru-RU" dirty="0" smtClean="0"/>
              <a:t>, </a:t>
            </a:r>
            <a:r>
              <a:rPr lang="ru-RU" dirty="0" err="1" smtClean="0"/>
              <a:t>сироватка</a:t>
            </a:r>
            <a:r>
              <a:rPr lang="ru-RU" dirty="0" smtClean="0"/>
              <a:t>, сеча, </a:t>
            </a:r>
            <a:r>
              <a:rPr lang="ru-RU" dirty="0" err="1" smtClean="0"/>
              <a:t>фекалії</a:t>
            </a:r>
            <a:r>
              <a:rPr lang="ru-RU" dirty="0" smtClean="0"/>
              <a:t>. </a:t>
            </a:r>
            <a:r>
              <a:rPr lang="ru-RU" dirty="0" err="1" smtClean="0"/>
              <a:t>Забір</a:t>
            </a:r>
            <a:r>
              <a:rPr lang="ru-RU" dirty="0" smtClean="0"/>
              <a:t> </a:t>
            </a:r>
            <a:r>
              <a:rPr lang="ru-RU" dirty="0" err="1" smtClean="0"/>
              <a:t>біологічного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проводиться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вимог</a:t>
            </a:r>
            <a:r>
              <a:rPr lang="ru-RU" dirty="0" smtClean="0"/>
              <a:t> наказу МОЗ </a:t>
            </a:r>
            <a:r>
              <a:rPr lang="ru-RU" dirty="0" err="1" smtClean="0"/>
              <a:t>України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28.03.2020 р. № 722«</a:t>
            </a:r>
            <a:r>
              <a:rPr lang="ru-RU" dirty="0" err="1" smtClean="0"/>
              <a:t>Організація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медичної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 smtClean="0"/>
              <a:t>хворим</a:t>
            </a:r>
            <a:r>
              <a:rPr lang="ru-RU" dirty="0" smtClean="0"/>
              <a:t> на </a:t>
            </a:r>
            <a:r>
              <a:rPr lang="ru-RU" dirty="0" err="1" smtClean="0"/>
              <a:t>коронавірусну</a:t>
            </a:r>
            <a:r>
              <a:rPr lang="ru-RU" dirty="0" smtClean="0"/>
              <a:t> хворобу (</a:t>
            </a:r>
            <a:r>
              <a:rPr lang="en-US" dirty="0" smtClean="0"/>
              <a:t>COVID-19)».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 </a:t>
            </a:r>
            <a:r>
              <a:rPr lang="ru-RU" dirty="0" err="1" smtClean="0"/>
              <a:t>Інструментальна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Комп’ютерна</a:t>
            </a:r>
            <a:r>
              <a:rPr lang="ru-RU" dirty="0" smtClean="0"/>
              <a:t> </a:t>
            </a:r>
            <a:r>
              <a:rPr lang="ru-RU" dirty="0" err="1" smtClean="0"/>
              <a:t>томографія</a:t>
            </a:r>
            <a:r>
              <a:rPr lang="ru-RU" dirty="0" smtClean="0"/>
              <a:t> (КТ) </a:t>
            </a:r>
            <a:r>
              <a:rPr lang="ru-RU" dirty="0" err="1" smtClean="0"/>
              <a:t>легень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пацієнтам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підозрою</a:t>
            </a:r>
            <a:r>
              <a:rPr lang="ru-RU" dirty="0" smtClean="0"/>
              <a:t> на </a:t>
            </a:r>
            <a:r>
              <a:rPr lang="ru-RU" dirty="0" err="1" smtClean="0"/>
              <a:t>пневмонію.Класифікація</a:t>
            </a:r>
            <a:r>
              <a:rPr lang="ru-RU" dirty="0" smtClean="0"/>
              <a:t> </a:t>
            </a:r>
            <a:r>
              <a:rPr lang="ru-RU" dirty="0" err="1" smtClean="0"/>
              <a:t>специфічних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 КТ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враховуватися</a:t>
            </a:r>
            <a:r>
              <a:rPr lang="ru-RU" dirty="0" smtClean="0"/>
              <a:t> при </a:t>
            </a:r>
            <a:r>
              <a:rPr lang="ru-RU" dirty="0" err="1" smtClean="0"/>
              <a:t>маршрутизації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en-US" dirty="0" smtClean="0"/>
              <a:t>COVID-19. </a:t>
            </a:r>
            <a:endParaRPr lang="uk-UA" dirty="0" smtClean="0"/>
          </a:p>
          <a:p>
            <a:r>
              <a:rPr lang="en-US" dirty="0" smtClean="0"/>
              <a:t>- </a:t>
            </a:r>
            <a:r>
              <a:rPr lang="ru-RU" dirty="0" err="1" smtClean="0"/>
              <a:t>Оглядова</a:t>
            </a:r>
            <a:r>
              <a:rPr lang="ru-RU" dirty="0" smtClean="0"/>
              <a:t> </a:t>
            </a:r>
            <a:r>
              <a:rPr lang="ru-RU" dirty="0" err="1" smtClean="0"/>
              <a:t>рентгенографія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грудної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в </a:t>
            </a:r>
            <a:r>
              <a:rPr lang="ru-RU" dirty="0" err="1" smtClean="0"/>
              <a:t>передній</a:t>
            </a:r>
            <a:r>
              <a:rPr lang="ru-RU" dirty="0" smtClean="0"/>
              <a:t> </a:t>
            </a:r>
            <a:r>
              <a:rPr lang="ru-RU" dirty="0" err="1" smtClean="0"/>
              <a:t>прямій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бічній</a:t>
            </a:r>
            <a:r>
              <a:rPr lang="ru-RU" dirty="0" smtClean="0"/>
              <a:t> </a:t>
            </a:r>
            <a:r>
              <a:rPr lang="ru-RU" dirty="0" err="1" smtClean="0"/>
              <a:t>проекціях</a:t>
            </a:r>
            <a:r>
              <a:rPr lang="ru-RU" dirty="0" smtClean="0"/>
              <a:t> при </a:t>
            </a:r>
            <a:r>
              <a:rPr lang="ru-RU" dirty="0" err="1" smtClean="0"/>
              <a:t>невідомій</a:t>
            </a:r>
            <a:r>
              <a:rPr lang="ru-RU" dirty="0" smtClean="0"/>
              <a:t> </a:t>
            </a:r>
            <a:r>
              <a:rPr lang="ru-RU" dirty="0" err="1" smtClean="0"/>
              <a:t>локалізації</a:t>
            </a:r>
            <a:r>
              <a:rPr lang="ru-RU" dirty="0" smtClean="0"/>
              <a:t> запального </a:t>
            </a:r>
            <a:r>
              <a:rPr lang="ru-RU" dirty="0" err="1" smtClean="0"/>
              <a:t>процесу</a:t>
            </a:r>
            <a:r>
              <a:rPr lang="ru-RU" dirty="0" smtClean="0"/>
              <a:t> (</a:t>
            </a:r>
            <a:r>
              <a:rPr lang="ru-RU" dirty="0" err="1" smtClean="0"/>
              <a:t>доцільно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знімок</a:t>
            </a:r>
            <a:r>
              <a:rPr lang="ru-RU" dirty="0" smtClean="0"/>
              <a:t>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бічній</a:t>
            </a:r>
            <a:r>
              <a:rPr lang="ru-RU" dirty="0" smtClean="0"/>
              <a:t> </a:t>
            </a:r>
            <a:r>
              <a:rPr lang="ru-RU" dirty="0" err="1" smtClean="0"/>
              <a:t>проекції</a:t>
            </a:r>
            <a:r>
              <a:rPr lang="ru-RU" dirty="0" smtClean="0"/>
              <a:t>)</a:t>
            </a:r>
          </a:p>
          <a:p>
            <a:r>
              <a:rPr lang="ru-RU" dirty="0" smtClean="0"/>
              <a:t> - при </a:t>
            </a:r>
            <a:r>
              <a:rPr lang="ru-RU" dirty="0" err="1" smtClean="0"/>
              <a:t>відсутності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комп'ютерної</a:t>
            </a:r>
            <a:r>
              <a:rPr lang="ru-RU" dirty="0" smtClean="0"/>
              <a:t> </a:t>
            </a:r>
            <a:r>
              <a:rPr lang="ru-RU" dirty="0" err="1" smtClean="0"/>
              <a:t>томографії</a:t>
            </a:r>
            <a:r>
              <a:rPr lang="ru-RU" dirty="0" smtClean="0"/>
              <a:t>. </a:t>
            </a:r>
            <a:r>
              <a:rPr lang="ru-RU" dirty="0" err="1" smtClean="0"/>
              <a:t>Комп'ютерна</a:t>
            </a:r>
            <a:r>
              <a:rPr lang="ru-RU" dirty="0" smtClean="0"/>
              <a:t> </a:t>
            </a:r>
            <a:r>
              <a:rPr lang="ru-RU" dirty="0" err="1" smtClean="0"/>
              <a:t>томографія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чутливим</a:t>
            </a:r>
            <a:r>
              <a:rPr lang="ru-RU" dirty="0" smtClean="0"/>
              <a:t> методом для </a:t>
            </a:r>
            <a:r>
              <a:rPr lang="ru-RU" dirty="0" err="1" smtClean="0"/>
              <a:t>діагностики</a:t>
            </a:r>
            <a:r>
              <a:rPr lang="ru-RU" dirty="0" smtClean="0"/>
              <a:t> </a:t>
            </a:r>
            <a:r>
              <a:rPr lang="ru-RU" dirty="0" err="1" smtClean="0"/>
              <a:t>вірусної</a:t>
            </a:r>
            <a:r>
              <a:rPr lang="ru-RU" dirty="0" smtClean="0"/>
              <a:t> </a:t>
            </a:r>
            <a:r>
              <a:rPr lang="ru-RU" dirty="0" err="1" smtClean="0"/>
              <a:t>пневмонії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54766"/>
          </a:xfrm>
        </p:spPr>
        <p:txBody>
          <a:bodyPr>
            <a:noAutofit/>
          </a:bodyPr>
          <a:lstStyle/>
          <a:p>
            <a:r>
              <a:rPr lang="ru-RU" sz="1450" dirty="0" smtClean="0"/>
              <a:t>**При </a:t>
            </a:r>
            <a:r>
              <a:rPr lang="ru-RU" sz="1450" dirty="0" err="1" smtClean="0"/>
              <a:t>рентгенографії</a:t>
            </a:r>
            <a:r>
              <a:rPr lang="ru-RU" sz="1450" dirty="0" smtClean="0"/>
              <a:t> </a:t>
            </a:r>
            <a:r>
              <a:rPr lang="ru-RU" sz="1450" dirty="0" err="1" smtClean="0"/>
              <a:t>грудної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клітини</a:t>
            </a:r>
            <a:r>
              <a:rPr lang="ru-RU" sz="1450" dirty="0" smtClean="0"/>
              <a:t> </a:t>
            </a:r>
            <a:r>
              <a:rPr lang="ru-RU" sz="1450" dirty="0" err="1" smtClean="0"/>
              <a:t>основними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проявами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 </a:t>
            </a:r>
            <a:r>
              <a:rPr lang="ru-RU" sz="1450" dirty="0" err="1" smtClean="0"/>
              <a:t>є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двосторонні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інфільтрати</a:t>
            </a:r>
            <a:r>
              <a:rPr lang="ru-RU" sz="1450" dirty="0" smtClean="0"/>
              <a:t> у </a:t>
            </a:r>
            <a:r>
              <a:rPr lang="ru-RU" sz="1450" dirty="0" err="1" smtClean="0"/>
              <a:t>вигляді</a:t>
            </a:r>
            <a:r>
              <a:rPr lang="ru-RU" sz="1450" dirty="0" smtClean="0"/>
              <a:t>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або</a:t>
            </a:r>
            <a:r>
              <a:rPr lang="ru-RU" sz="1450" dirty="0" smtClean="0"/>
              <a:t> </a:t>
            </a:r>
            <a:r>
              <a:rPr lang="ru-RU" sz="1450" dirty="0" err="1" smtClean="0"/>
              <a:t>консолідація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двосторонні</a:t>
            </a:r>
            <a:r>
              <a:rPr lang="ru-RU" sz="1450" dirty="0" smtClean="0"/>
              <a:t> </a:t>
            </a:r>
            <a:r>
              <a:rPr lang="ru-RU" sz="1450" dirty="0" err="1" smtClean="0"/>
              <a:t>зливні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інфільтративні</a:t>
            </a:r>
            <a:r>
              <a:rPr lang="ru-RU" sz="1450" dirty="0" smtClean="0"/>
              <a:t> </a:t>
            </a:r>
            <a:r>
              <a:rPr lang="ru-RU" sz="1450" dirty="0" err="1" smtClean="0"/>
              <a:t>затемнення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які</a:t>
            </a:r>
            <a:r>
              <a:rPr lang="ru-RU" sz="1450" dirty="0" smtClean="0"/>
              <a:t>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переважне</a:t>
            </a:r>
            <a:r>
              <a:rPr lang="ru-RU" sz="1450" dirty="0" smtClean="0"/>
              <a:t> </a:t>
            </a:r>
            <a:r>
              <a:rPr lang="ru-RU" sz="1450" dirty="0" err="1" smtClean="0"/>
              <a:t>поширення</a:t>
            </a:r>
            <a:r>
              <a:rPr lang="ru-RU" sz="1450" dirty="0" smtClean="0"/>
              <a:t> в </a:t>
            </a:r>
            <a:r>
              <a:rPr lang="ru-RU" sz="1450" dirty="0" err="1" smtClean="0"/>
              <a:t>нижніх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середніх</a:t>
            </a:r>
            <a:r>
              <a:rPr lang="ru-RU" sz="1450" dirty="0" smtClean="0"/>
              <a:t> зонах </a:t>
            </a:r>
            <a:r>
              <a:rPr lang="ru-RU" sz="1450" dirty="0" err="1" smtClean="0"/>
              <a:t>легень</a:t>
            </a:r>
            <a:r>
              <a:rPr lang="ru-RU" sz="1450" dirty="0" smtClean="0"/>
              <a:t>. </a:t>
            </a:r>
            <a:r>
              <a:rPr lang="ru-RU" sz="1450" dirty="0" err="1" smtClean="0"/>
              <a:t>Також</a:t>
            </a:r>
            <a:r>
              <a:rPr lang="ru-RU" sz="1450" dirty="0" smtClean="0"/>
              <a:t> </a:t>
            </a:r>
            <a:r>
              <a:rPr lang="ru-RU" sz="1450" dirty="0" err="1" smtClean="0"/>
              <a:t>може</a:t>
            </a:r>
            <a:r>
              <a:rPr lang="ru-RU" sz="1450" dirty="0" smtClean="0"/>
              <a:t> бути </a:t>
            </a:r>
            <a:r>
              <a:rPr lang="ru-RU" sz="1450" dirty="0" err="1" smtClean="0"/>
              <a:t>присутнім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невеликий </a:t>
            </a:r>
            <a:r>
              <a:rPr lang="ru-RU" sz="1450" dirty="0" err="1" smtClean="0"/>
              <a:t>плевральний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випіт</a:t>
            </a:r>
            <a:r>
              <a:rPr lang="ru-RU" sz="1450" dirty="0" smtClean="0"/>
              <a:t>; При </a:t>
            </a:r>
            <a:r>
              <a:rPr lang="ru-RU" sz="1450" dirty="0" err="1" smtClean="0"/>
              <a:t>комп’ютерної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томографії</a:t>
            </a:r>
            <a:r>
              <a:rPr lang="ru-RU" sz="1450" dirty="0" smtClean="0"/>
              <a:t> </a:t>
            </a:r>
            <a:r>
              <a:rPr lang="ru-RU" sz="1450" dirty="0" err="1" smtClean="0"/>
              <a:t>органів</a:t>
            </a:r>
            <a:r>
              <a:rPr lang="ru-RU" sz="1450" dirty="0" smtClean="0"/>
              <a:t> </a:t>
            </a:r>
            <a:r>
              <a:rPr lang="ru-RU" sz="1450" dirty="0" err="1" smtClean="0"/>
              <a:t>грудної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клітки</a:t>
            </a:r>
            <a:r>
              <a:rPr lang="ru-RU" sz="1450" dirty="0" smtClean="0"/>
              <a:t> </a:t>
            </a:r>
            <a:r>
              <a:rPr lang="ru-RU" sz="1450" dirty="0" err="1" smtClean="0"/>
              <a:t>основними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типовими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проявами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вірусної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 (в тому </a:t>
            </a:r>
            <a:r>
              <a:rPr lang="ru-RU" sz="1450" dirty="0" err="1" smtClean="0"/>
              <a:t>числі</a:t>
            </a:r>
            <a:r>
              <a:rPr lang="ru-RU" sz="1450" dirty="0" smtClean="0"/>
              <a:t> </a:t>
            </a:r>
            <a:r>
              <a:rPr lang="en-US" sz="1450" dirty="0" smtClean="0"/>
              <a:t>COVID-19) </a:t>
            </a:r>
            <a:r>
              <a:rPr lang="ru-RU" sz="1450" dirty="0" smtClean="0"/>
              <a:t>є: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численні</a:t>
            </a:r>
            <a:r>
              <a:rPr lang="ru-RU" sz="1450" dirty="0" smtClean="0"/>
              <a:t>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»,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округлої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форми</a:t>
            </a:r>
            <a:r>
              <a:rPr lang="ru-RU" sz="1450" dirty="0" smtClean="0"/>
              <a:t>, </a:t>
            </a:r>
            <a:r>
              <a:rPr lang="ru-RU" sz="1450" dirty="0" err="1" smtClean="0"/>
              <a:t>різної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протяжності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(</a:t>
            </a:r>
            <a:r>
              <a:rPr lang="ru-RU" sz="1450" dirty="0" err="1" smtClean="0"/>
              <a:t>або</a:t>
            </a:r>
            <a:r>
              <a:rPr lang="ru-RU" sz="1450" dirty="0" smtClean="0"/>
              <a:t> без)</a:t>
            </a:r>
            <a:r>
              <a:rPr lang="ru-RU" sz="1450" dirty="0" err="1" smtClean="0"/>
              <a:t>консолідації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периферична</a:t>
            </a:r>
            <a:r>
              <a:rPr lang="ru-RU" sz="1450" dirty="0" smtClean="0"/>
              <a:t>, </a:t>
            </a:r>
            <a:r>
              <a:rPr lang="ru-RU" sz="1450" dirty="0" err="1" smtClean="0"/>
              <a:t>мультилобарна</a:t>
            </a:r>
            <a:r>
              <a:rPr lang="ru-RU" sz="1450" dirty="0" smtClean="0"/>
              <a:t> </a:t>
            </a:r>
            <a:r>
              <a:rPr lang="ru-RU" sz="1450" dirty="0" err="1" smtClean="0"/>
              <a:t>локалізація</a:t>
            </a:r>
            <a:r>
              <a:rPr lang="ru-RU" sz="1450" dirty="0" smtClean="0"/>
              <a:t>; </a:t>
            </a:r>
            <a:r>
              <a:rPr lang="ru-RU" sz="1450" dirty="0" err="1" smtClean="0"/>
              <a:t>Нехарактерні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ознаки</a:t>
            </a:r>
            <a:r>
              <a:rPr lang="ru-RU" sz="1450" dirty="0" smtClean="0"/>
              <a:t>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центральної</a:t>
            </a:r>
            <a:r>
              <a:rPr lang="ru-RU" sz="1450" dirty="0" smtClean="0"/>
              <a:t> та </a:t>
            </a:r>
            <a:r>
              <a:rPr lang="ru-RU" sz="1450" dirty="0" err="1" smtClean="0"/>
              <a:t>прикореневої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локалізації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одиничні</a:t>
            </a:r>
            <a:r>
              <a:rPr lang="ru-RU" sz="1450" dirty="0" smtClean="0"/>
              <a:t> </a:t>
            </a:r>
            <a:r>
              <a:rPr lang="ru-RU" sz="1450" dirty="0" err="1" smtClean="0"/>
              <a:t>солідні</a:t>
            </a:r>
            <a:r>
              <a:rPr lang="ru-RU" sz="1450" dirty="0" smtClean="0"/>
              <a:t> </a:t>
            </a:r>
            <a:r>
              <a:rPr lang="ru-RU" sz="1450" dirty="0" err="1" smtClean="0"/>
              <a:t>вузлики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наявність</a:t>
            </a:r>
            <a:r>
              <a:rPr lang="ru-RU" sz="1450" dirty="0" smtClean="0"/>
              <a:t> </a:t>
            </a:r>
            <a:r>
              <a:rPr lang="ru-RU" sz="1450" dirty="0" err="1" smtClean="0"/>
              <a:t>кавітації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плевральний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випіт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лімфаденопатія</a:t>
            </a:r>
            <a:r>
              <a:rPr lang="ru-RU" sz="1450" dirty="0" smtClean="0"/>
              <a:t> При </a:t>
            </a:r>
            <a:r>
              <a:rPr lang="ru-RU" sz="1450" dirty="0" err="1" smtClean="0"/>
              <a:t>оцінці</a:t>
            </a:r>
            <a:r>
              <a:rPr lang="ru-RU" sz="1450" dirty="0" smtClean="0"/>
              <a:t> </a:t>
            </a:r>
            <a:r>
              <a:rPr lang="ru-RU" sz="1450" dirty="0" err="1" smtClean="0"/>
              <a:t>комп’ютерних</a:t>
            </a:r>
            <a:r>
              <a:rPr lang="ru-RU" sz="1450" dirty="0" smtClean="0"/>
              <a:t> </a:t>
            </a:r>
            <a:r>
              <a:rPr lang="ru-RU" sz="1450" dirty="0" err="1" smtClean="0"/>
              <a:t>томограм</a:t>
            </a:r>
            <a:r>
              <a:rPr lang="ru-RU" sz="1450" dirty="0" smtClean="0"/>
              <a:t> </a:t>
            </a:r>
            <a:r>
              <a:rPr lang="ru-RU" sz="1450" dirty="0" err="1" smtClean="0"/>
              <a:t>виділяють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наступні</a:t>
            </a:r>
            <a:r>
              <a:rPr lang="ru-RU" sz="1450" dirty="0" smtClean="0"/>
              <a:t> </a:t>
            </a:r>
            <a:r>
              <a:rPr lang="ru-RU" sz="1450" dirty="0" err="1" smtClean="0"/>
              <a:t>ступеніймовірності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наявності</a:t>
            </a:r>
            <a:r>
              <a:rPr lang="ru-RU" sz="1450" dirty="0" smtClean="0"/>
              <a:t> КТ - </a:t>
            </a:r>
            <a:r>
              <a:rPr lang="ru-RU" sz="1450" dirty="0" err="1" smtClean="0"/>
              <a:t>ознак</a:t>
            </a:r>
            <a:r>
              <a:rPr lang="ru-RU" sz="1450" dirty="0" smtClean="0"/>
              <a:t> </a:t>
            </a:r>
            <a:r>
              <a:rPr lang="ru-RU" sz="1450" dirty="0" err="1" smtClean="0"/>
              <a:t>вірусної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, </a:t>
            </a:r>
            <a:r>
              <a:rPr lang="ru-RU" sz="1450" dirty="0" err="1" smtClean="0"/>
              <a:t>які</a:t>
            </a:r>
            <a:r>
              <a:rPr lang="ru-RU" sz="1450" dirty="0" smtClean="0"/>
              <a:t> </a:t>
            </a:r>
            <a:r>
              <a:rPr lang="ru-RU" sz="1450" dirty="0" err="1" smtClean="0"/>
              <a:t>можутьвідповідати</a:t>
            </a:r>
            <a:r>
              <a:rPr lang="ru-RU" sz="1450" dirty="0" smtClean="0"/>
              <a:t> в тому </a:t>
            </a:r>
            <a:r>
              <a:rPr lang="ru-RU" sz="1450" dirty="0" err="1" smtClean="0"/>
              <a:t>числі</a:t>
            </a:r>
            <a:r>
              <a:rPr lang="ru-RU" sz="1450" dirty="0" smtClean="0"/>
              <a:t> </a:t>
            </a:r>
            <a:r>
              <a:rPr lang="en-US" sz="1450" dirty="0" smtClean="0"/>
              <a:t>COVID-19. </a:t>
            </a:r>
            <a:r>
              <a:rPr lang="ru-RU" sz="1450" dirty="0" err="1" smtClean="0"/>
              <a:t>Висока</a:t>
            </a:r>
            <a:r>
              <a:rPr lang="ru-RU" sz="1450" dirty="0" smtClean="0"/>
              <a:t> </a:t>
            </a:r>
            <a:r>
              <a:rPr lang="ru-RU" sz="1450" dirty="0" err="1" smtClean="0"/>
              <a:t>ймовірність</a:t>
            </a:r>
            <a:r>
              <a:rPr lang="ru-RU" sz="1450" dirty="0" smtClean="0"/>
              <a:t> </a:t>
            </a:r>
            <a:r>
              <a:rPr lang="en-US" sz="1450" dirty="0" smtClean="0"/>
              <a:t>COVID-19: </a:t>
            </a:r>
            <a:endParaRPr lang="uk-UA" sz="1450" dirty="0" smtClean="0"/>
          </a:p>
          <a:p>
            <a:r>
              <a:rPr lang="en-US" sz="1450" dirty="0" smtClean="0"/>
              <a:t>• </a:t>
            </a:r>
            <a:r>
              <a:rPr lang="ru-RU" sz="1450" dirty="0" err="1" smtClean="0"/>
              <a:t>численні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периферичні</a:t>
            </a:r>
            <a:r>
              <a:rPr lang="ru-RU" sz="1450" dirty="0" smtClean="0"/>
              <a:t>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округлої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форми</a:t>
            </a:r>
            <a:r>
              <a:rPr lang="ru-RU" sz="1450" dirty="0" smtClean="0"/>
              <a:t>, </a:t>
            </a:r>
            <a:r>
              <a:rPr lang="ru-RU" sz="1450" dirty="0" err="1" smtClean="0"/>
              <a:t>різноїпротяжності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(</a:t>
            </a:r>
            <a:r>
              <a:rPr lang="ru-RU" sz="1450" dirty="0" err="1" smtClean="0"/>
              <a:t>або</a:t>
            </a:r>
            <a:r>
              <a:rPr lang="ru-RU" sz="1450" dirty="0" smtClean="0"/>
              <a:t> без) </a:t>
            </a:r>
            <a:r>
              <a:rPr lang="ru-RU" sz="1450" dirty="0" err="1" smtClean="0"/>
              <a:t>консолідації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потовщення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міждольковогоінтерстиціюза</a:t>
            </a:r>
            <a:r>
              <a:rPr lang="ru-RU" sz="1450" dirty="0" smtClean="0"/>
              <a:t> типом «</a:t>
            </a:r>
            <a:r>
              <a:rPr lang="ru-RU" sz="1450" dirty="0" err="1" smtClean="0"/>
              <a:t>бруківки</a:t>
            </a:r>
            <a:r>
              <a:rPr lang="ru-RU" sz="1450" dirty="0" smtClean="0"/>
              <a:t>»( "</a:t>
            </a:r>
            <a:r>
              <a:rPr lang="en-US" sz="1450" dirty="0" smtClean="0"/>
              <a:t>Crazy-paving" sign); </a:t>
            </a:r>
            <a:endParaRPr lang="uk-UA" sz="1450" dirty="0" smtClean="0"/>
          </a:p>
          <a:p>
            <a:r>
              <a:rPr lang="en-US" sz="1450" dirty="0" smtClean="0"/>
              <a:t>• </a:t>
            </a:r>
            <a:r>
              <a:rPr lang="ru-RU" sz="1450" dirty="0" smtClean="0"/>
              <a:t>симптом «</a:t>
            </a:r>
            <a:r>
              <a:rPr lang="ru-RU" sz="1450" dirty="0" err="1" smtClean="0"/>
              <a:t>повітряної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бронхограми</a:t>
            </a:r>
            <a:r>
              <a:rPr lang="ru-RU" sz="1450" dirty="0" smtClean="0"/>
              <a:t>»; </a:t>
            </a:r>
            <a:r>
              <a:rPr lang="ru-RU" sz="1450" dirty="0" err="1" smtClean="0"/>
              <a:t>Локалізація</a:t>
            </a:r>
            <a:r>
              <a:rPr lang="ru-RU" sz="1450" dirty="0" smtClean="0"/>
              <a:t> </a:t>
            </a:r>
            <a:r>
              <a:rPr lang="ru-RU" sz="1450" dirty="0" err="1" smtClean="0"/>
              <a:t>змін</a:t>
            </a:r>
            <a:r>
              <a:rPr lang="ru-RU" sz="1450" dirty="0" smtClean="0"/>
              <a:t>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розташування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двостороннє</a:t>
            </a:r>
            <a:r>
              <a:rPr lang="ru-RU" sz="1450" dirty="0" smtClean="0"/>
              <a:t>, у </a:t>
            </a:r>
            <a:r>
              <a:rPr lang="ru-RU" sz="1450" dirty="0" err="1" smtClean="0"/>
              <a:t>нижніх</a:t>
            </a:r>
            <a:r>
              <a:rPr lang="ru-RU" sz="1450" dirty="0" smtClean="0"/>
              <a:t> </a:t>
            </a:r>
            <a:r>
              <a:rPr lang="ru-RU" sz="1450" dirty="0" err="1" smtClean="0"/>
              <a:t>долях,периферичне</a:t>
            </a:r>
            <a:r>
              <a:rPr lang="ru-RU" sz="1450" dirty="0" smtClean="0"/>
              <a:t>, </a:t>
            </a:r>
            <a:r>
              <a:rPr lang="ru-RU" sz="1450" dirty="0" err="1" smtClean="0"/>
              <a:t>периваскулярне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мультилобулярний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двосторонній</a:t>
            </a:r>
            <a:r>
              <a:rPr lang="ru-RU" sz="1450" dirty="0" smtClean="0"/>
              <a:t> характер </a:t>
            </a:r>
            <a:r>
              <a:rPr lang="ru-RU" sz="1450" dirty="0" err="1" smtClean="0"/>
              <a:t>ураження</a:t>
            </a:r>
            <a:r>
              <a:rPr lang="ru-RU" sz="1450" dirty="0" smtClean="0"/>
              <a:t>.</a:t>
            </a:r>
            <a:endParaRPr lang="ru-RU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Бронхоскопія</a:t>
            </a:r>
            <a:r>
              <a:rPr lang="ru-RU" dirty="0" smtClean="0"/>
              <a:t>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гнучка</a:t>
            </a:r>
            <a:r>
              <a:rPr lang="ru-RU" dirty="0" smtClean="0"/>
              <a:t> </a:t>
            </a:r>
            <a:r>
              <a:rPr lang="ru-RU" dirty="0" err="1" smtClean="0"/>
              <a:t>бронхоскопія</a:t>
            </a:r>
            <a:r>
              <a:rPr lang="ru-RU" dirty="0" smtClean="0"/>
              <a:t> </a:t>
            </a:r>
            <a:r>
              <a:rPr lang="ru-RU" dirty="0" err="1" smtClean="0"/>
              <a:t>універсальна</a:t>
            </a:r>
            <a:r>
              <a:rPr lang="ru-RU" dirty="0" smtClean="0"/>
              <a:t>, проста у </a:t>
            </a:r>
            <a:r>
              <a:rPr lang="ru-RU" dirty="0" err="1" smtClean="0"/>
              <a:t>використанні</a:t>
            </a:r>
            <a:r>
              <a:rPr lang="ru-RU" dirty="0" smtClean="0"/>
              <a:t> та добре переноситься </a:t>
            </a:r>
            <a:r>
              <a:rPr lang="ru-RU" dirty="0" err="1" smtClean="0"/>
              <a:t>пацієнтами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en-US" dirty="0" smtClean="0"/>
              <a:t>COVID-19, </a:t>
            </a:r>
            <a:r>
              <a:rPr lang="ru-RU" dirty="0" err="1" smtClean="0"/>
              <a:t>яким</a:t>
            </a:r>
            <a:r>
              <a:rPr lang="ru-RU" dirty="0" smtClean="0"/>
              <a:t> проводиться </a:t>
            </a:r>
            <a:r>
              <a:rPr lang="ru-RU" dirty="0" err="1" smtClean="0"/>
              <a:t>штучна</a:t>
            </a:r>
            <a:r>
              <a:rPr lang="ru-RU" dirty="0" smtClean="0"/>
              <a:t> </a:t>
            </a:r>
            <a:r>
              <a:rPr lang="ru-RU" dirty="0" err="1" smtClean="0"/>
              <a:t>вентиляція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.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бронхоскопії</a:t>
            </a:r>
            <a:r>
              <a:rPr lang="ru-RU" dirty="0" smtClean="0"/>
              <a:t> </a:t>
            </a:r>
            <a:r>
              <a:rPr lang="ru-RU" dirty="0" err="1" smtClean="0"/>
              <a:t>дозволяє</a:t>
            </a:r>
            <a:r>
              <a:rPr lang="ru-RU" dirty="0" smtClean="0"/>
              <a:t>: Провести </a:t>
            </a:r>
            <a:r>
              <a:rPr lang="ru-RU" dirty="0" err="1" smtClean="0"/>
              <a:t>забір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нижніх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(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мокротиння</a:t>
            </a:r>
            <a:r>
              <a:rPr lang="ru-RU" dirty="0" smtClean="0"/>
              <a:t>, </a:t>
            </a:r>
            <a:r>
              <a:rPr lang="ru-RU" dirty="0" err="1" smtClean="0"/>
              <a:t>ендотрахеальний</a:t>
            </a:r>
            <a:r>
              <a:rPr lang="ru-RU" dirty="0" smtClean="0"/>
              <a:t> </a:t>
            </a:r>
            <a:r>
              <a:rPr lang="ru-RU" dirty="0" err="1" smtClean="0"/>
              <a:t>аспірат</a:t>
            </a:r>
            <a:r>
              <a:rPr lang="ru-RU" dirty="0" smtClean="0"/>
              <a:t>, </a:t>
            </a:r>
            <a:r>
              <a:rPr lang="ru-RU" dirty="0" err="1" smtClean="0"/>
              <a:t>бронхоальвеолярні</a:t>
            </a:r>
            <a:r>
              <a:rPr lang="ru-RU" dirty="0" smtClean="0"/>
              <a:t> </a:t>
            </a:r>
            <a:r>
              <a:rPr lang="ru-RU" dirty="0" err="1" smtClean="0"/>
              <a:t>промивні</a:t>
            </a:r>
            <a:r>
              <a:rPr lang="ru-RU" dirty="0" smtClean="0"/>
              <a:t> води) для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en-US" dirty="0" smtClean="0"/>
              <a:t>SARS-CoV-2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 </a:t>
            </a:r>
            <a:r>
              <a:rPr lang="ru-RU" dirty="0" err="1" smtClean="0"/>
              <a:t>подальшому</a:t>
            </a:r>
            <a:r>
              <a:rPr lang="ru-RU" dirty="0" smtClean="0"/>
              <a:t> </a:t>
            </a:r>
            <a:r>
              <a:rPr lang="ru-RU" dirty="0" err="1" smtClean="0"/>
              <a:t>обумовлює</a:t>
            </a:r>
            <a:r>
              <a:rPr lang="ru-RU" dirty="0" smtClean="0"/>
              <a:t> </a:t>
            </a:r>
            <a:r>
              <a:rPr lang="ru-RU" dirty="0" err="1" smtClean="0"/>
              <a:t>вибір</a:t>
            </a:r>
            <a:r>
              <a:rPr lang="ru-RU" dirty="0" smtClean="0"/>
              <a:t> </a:t>
            </a:r>
            <a:r>
              <a:rPr lang="ru-RU" dirty="0" err="1" smtClean="0"/>
              <a:t>відповідних</a:t>
            </a:r>
            <a:r>
              <a:rPr lang="ru-RU" dirty="0" smtClean="0"/>
              <a:t> </a:t>
            </a:r>
            <a:r>
              <a:rPr lang="ru-RU" dirty="0" err="1" smtClean="0"/>
              <a:t>антимікробних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та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клінічної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 </a:t>
            </a:r>
            <a:r>
              <a:rPr lang="ru-RU" dirty="0" err="1" smtClean="0"/>
              <a:t>Допомагати</a:t>
            </a:r>
            <a:r>
              <a:rPr lang="ru-RU" dirty="0" smtClean="0"/>
              <a:t> при </a:t>
            </a:r>
            <a:r>
              <a:rPr lang="ru-RU" dirty="0" err="1" smtClean="0"/>
              <a:t>інтубації</a:t>
            </a:r>
            <a:r>
              <a:rPr lang="ru-RU" dirty="0" smtClean="0"/>
              <a:t> </a:t>
            </a:r>
            <a:r>
              <a:rPr lang="ru-RU" dirty="0" err="1" smtClean="0"/>
              <a:t>трахеї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трахеостомії</a:t>
            </a:r>
            <a:r>
              <a:rPr lang="ru-RU" dirty="0" smtClean="0"/>
              <a:t>. </a:t>
            </a:r>
            <a:r>
              <a:rPr lang="ru-RU" dirty="0" err="1" smtClean="0"/>
              <a:t>Дозволяє</a:t>
            </a:r>
            <a:r>
              <a:rPr lang="ru-RU" dirty="0" smtClean="0"/>
              <a:t> </a:t>
            </a:r>
            <a:r>
              <a:rPr lang="ru-RU" dirty="0" err="1" smtClean="0"/>
              <a:t>місцево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, </a:t>
            </a:r>
            <a:r>
              <a:rPr lang="ru-RU" dirty="0" err="1" smtClean="0"/>
              <a:t>такі</a:t>
            </a:r>
            <a:r>
              <a:rPr lang="ru-RU" dirty="0" smtClean="0"/>
              <a:t> як </a:t>
            </a:r>
            <a:r>
              <a:rPr lang="ru-RU" dirty="0" err="1" smtClean="0"/>
              <a:t>інфузія</a:t>
            </a:r>
            <a:r>
              <a:rPr lang="ru-RU" dirty="0" smtClean="0"/>
              <a:t> </a:t>
            </a:r>
            <a:r>
              <a:rPr lang="el-GR" dirty="0" smtClean="0"/>
              <a:t>α-</a:t>
            </a:r>
            <a:r>
              <a:rPr lang="ru-RU" dirty="0" err="1" smtClean="0"/>
              <a:t>інтерферону</a:t>
            </a:r>
            <a:r>
              <a:rPr lang="ru-RU" dirty="0" smtClean="0"/>
              <a:t> та </a:t>
            </a:r>
            <a:r>
              <a:rPr lang="en-US" dirty="0" smtClean="0"/>
              <a:t>N</a:t>
            </a:r>
            <a:r>
              <a:rPr lang="ru-RU" dirty="0" err="1" smtClean="0"/>
              <a:t>цетилцистеїну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вводити</a:t>
            </a:r>
            <a:r>
              <a:rPr lang="ru-RU" dirty="0" smtClean="0"/>
              <a:t> через </a:t>
            </a:r>
            <a:r>
              <a:rPr lang="ru-RU" dirty="0" err="1" smtClean="0"/>
              <a:t>бронхоскоп</a:t>
            </a:r>
            <a:r>
              <a:rPr lang="ru-RU" dirty="0" smtClean="0"/>
              <a:t>. **</a:t>
            </a:r>
            <a:r>
              <a:rPr lang="ru-RU" dirty="0" err="1" smtClean="0"/>
              <a:t>Досвід</a:t>
            </a:r>
            <a:r>
              <a:rPr lang="ru-RU" dirty="0" smtClean="0"/>
              <a:t> </a:t>
            </a:r>
            <a:r>
              <a:rPr lang="ru-RU" dirty="0" err="1" smtClean="0"/>
              <a:t>лікарні</a:t>
            </a:r>
            <a:r>
              <a:rPr lang="ru-RU" dirty="0" smtClean="0"/>
              <a:t> </a:t>
            </a:r>
            <a:r>
              <a:rPr lang="en-US" dirty="0" smtClean="0"/>
              <a:t>FAHZU </a:t>
            </a:r>
            <a:r>
              <a:rPr lang="ru-RU" dirty="0" err="1" smtClean="0"/>
              <a:t>показує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біоматеріал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нижніх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ймовірність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верхніх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Електрокардіографія</a:t>
            </a:r>
            <a:r>
              <a:rPr lang="ru-RU" dirty="0" smtClean="0"/>
              <a:t> (ЕКГ)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Електрокардіографія</a:t>
            </a:r>
            <a:r>
              <a:rPr lang="ru-RU" dirty="0" smtClean="0"/>
              <a:t> (ЕКГ)у </a:t>
            </a:r>
            <a:r>
              <a:rPr lang="ru-RU" dirty="0" err="1" smtClean="0"/>
              <a:t>стандартних</a:t>
            </a:r>
            <a:r>
              <a:rPr lang="ru-RU" dirty="0" smtClean="0"/>
              <a:t> </a:t>
            </a:r>
            <a:r>
              <a:rPr lang="ru-RU" dirty="0" err="1" smtClean="0"/>
              <a:t>відведеннях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пацієнтам</a:t>
            </a:r>
            <a:r>
              <a:rPr lang="ru-RU" dirty="0" smtClean="0"/>
              <a:t>. Дане </a:t>
            </a:r>
            <a:r>
              <a:rPr lang="ru-RU" dirty="0" err="1" smtClean="0"/>
              <a:t>дослідження</a:t>
            </a:r>
            <a:r>
              <a:rPr lang="ru-RU" dirty="0" smtClean="0"/>
              <a:t> не </a:t>
            </a:r>
            <a:r>
              <a:rPr lang="ru-RU" dirty="0" err="1" smtClean="0"/>
              <a:t>несе</a:t>
            </a:r>
            <a:r>
              <a:rPr lang="ru-RU" dirty="0" smtClean="0"/>
              <a:t> в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будь-якої</a:t>
            </a:r>
            <a:r>
              <a:rPr lang="ru-RU" dirty="0" smtClean="0"/>
              <a:t> </a:t>
            </a:r>
            <a:r>
              <a:rPr lang="ru-RU" dirty="0" err="1" smtClean="0"/>
              <a:t>специфічної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даний</a:t>
            </a:r>
            <a:r>
              <a:rPr lang="ru-RU" dirty="0" smtClean="0"/>
              <a:t> час </a:t>
            </a:r>
            <a:r>
              <a:rPr lang="ru-RU" dirty="0" err="1" smtClean="0"/>
              <a:t>відомо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вірусна</a:t>
            </a:r>
            <a:r>
              <a:rPr lang="ru-RU" dirty="0" smtClean="0"/>
              <a:t> </a:t>
            </a:r>
            <a:r>
              <a:rPr lang="ru-RU" dirty="0" err="1" smtClean="0"/>
              <a:t>інфекція</a:t>
            </a:r>
            <a:r>
              <a:rPr lang="ru-RU" dirty="0" smtClean="0"/>
              <a:t> та </a:t>
            </a:r>
            <a:r>
              <a:rPr lang="ru-RU" dirty="0" err="1" smtClean="0"/>
              <a:t>пневмонія</a:t>
            </a:r>
            <a:r>
              <a:rPr lang="ru-RU" dirty="0" smtClean="0"/>
              <a:t>, </a:t>
            </a: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декомпенсації</a:t>
            </a:r>
            <a:r>
              <a:rPr lang="ru-RU" dirty="0" smtClean="0"/>
              <a:t> </a:t>
            </a:r>
            <a:r>
              <a:rPr lang="ru-RU" dirty="0" err="1" smtClean="0"/>
              <a:t>хронічних</a:t>
            </a:r>
            <a:r>
              <a:rPr lang="ru-RU" dirty="0" smtClean="0"/>
              <a:t> </a:t>
            </a:r>
            <a:r>
              <a:rPr lang="ru-RU" dirty="0" err="1" smtClean="0"/>
              <a:t>супутніх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збільшують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порушень</a:t>
            </a:r>
            <a:r>
              <a:rPr lang="ru-RU" dirty="0" smtClean="0"/>
              <a:t> ритму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коронарного синдрому, </a:t>
            </a:r>
            <a:r>
              <a:rPr lang="ru-RU" dirty="0" err="1" smtClean="0"/>
              <a:t>своєчасне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значним</a:t>
            </a:r>
            <a:r>
              <a:rPr lang="ru-RU" dirty="0" smtClean="0"/>
              <a:t> чином </a:t>
            </a:r>
            <a:r>
              <a:rPr lang="ru-RU" dirty="0" err="1" smtClean="0"/>
              <a:t>впливає</a:t>
            </a:r>
            <a:r>
              <a:rPr lang="ru-RU" dirty="0" smtClean="0"/>
              <a:t> на прогноз. </a:t>
            </a:r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певні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на ЕКГ (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подовження</a:t>
            </a:r>
            <a:r>
              <a:rPr lang="ru-RU" dirty="0" smtClean="0"/>
              <a:t> </a:t>
            </a:r>
            <a:r>
              <a:rPr lang="ru-RU" dirty="0" err="1" smtClean="0"/>
              <a:t>інтервалу</a:t>
            </a:r>
            <a:r>
              <a:rPr lang="ru-RU" dirty="0" smtClean="0"/>
              <a:t> </a:t>
            </a:r>
            <a:r>
              <a:rPr lang="en-US" dirty="0" smtClean="0"/>
              <a:t>QT) </a:t>
            </a:r>
            <a:r>
              <a:rPr lang="ru-RU" dirty="0" err="1" smtClean="0"/>
              <a:t>вимагають</a:t>
            </a:r>
            <a:r>
              <a:rPr lang="ru-RU" dirty="0" smtClean="0"/>
              <a:t> </a:t>
            </a:r>
            <a:r>
              <a:rPr lang="ru-RU" dirty="0" err="1" smtClean="0"/>
              <a:t>уваги</a:t>
            </a:r>
            <a:r>
              <a:rPr lang="ru-RU" dirty="0" smtClean="0"/>
              <a:t> при </a:t>
            </a:r>
            <a:r>
              <a:rPr lang="ru-RU" dirty="0" err="1" smtClean="0"/>
              <a:t>оцінці</a:t>
            </a:r>
            <a:r>
              <a:rPr lang="ru-RU" dirty="0" smtClean="0"/>
              <a:t> </a:t>
            </a:r>
            <a:r>
              <a:rPr lang="ru-RU" dirty="0" err="1" smtClean="0"/>
              <a:t>кардіотоксичності</a:t>
            </a:r>
            <a:r>
              <a:rPr lang="ru-RU" dirty="0" smtClean="0"/>
              <a:t> ряду </a:t>
            </a:r>
            <a:r>
              <a:rPr lang="ru-RU" dirty="0" err="1" smtClean="0"/>
              <a:t>антибактеріальних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597e5-a3b4-4232-9238-2948cc205bd3" xsi:nil="true"/>
    <lcf76f155ced4ddcb4097134ff3c332f xmlns="94220162-0922-4359-856c-3817722832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11" ma:contentTypeDescription="Создание документа." ma:contentTypeScope="" ma:versionID="61f9164324c92bad69455f9b6f65d80f">
  <xsd:schema xmlns:xsd="http://www.w3.org/2001/XMLSchema" xmlns:xs="http://www.w3.org/2001/XMLSchema" xmlns:p="http://schemas.microsoft.com/office/2006/metadata/properties" xmlns:ns2="94220162-0922-4359-856c-38177228325c" xmlns:ns3="d64597e5-a3b4-4232-9238-2948cc205bd3" targetNamespace="http://schemas.microsoft.com/office/2006/metadata/properties" ma:root="true" ma:fieldsID="16f3b3c3c210bcb646ef6b2600f5c245" ns2:_="" ns3:_="">
    <xsd:import namespace="94220162-0922-4359-856c-38177228325c"/>
    <xsd:import namespace="d64597e5-a3b4-4232-9238-2948cc205b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597e5-a3b4-4232-9238-2948cc205b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0590dad-ea55-45b2-98ed-5717c88ebbdf}" ma:internalName="TaxCatchAll" ma:showField="CatchAllData" ma:web="d64597e5-a3b4-4232-9238-2948cc205b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77037B-6308-4D94-8A9C-5C850B3AB5A7}">
  <ds:schemaRefs>
    <ds:schemaRef ds:uri="http://schemas.microsoft.com/office/2006/metadata/properties"/>
    <ds:schemaRef ds:uri="http://schemas.microsoft.com/office/infopath/2007/PartnerControls"/>
    <ds:schemaRef ds:uri="d64597e5-a3b4-4232-9238-2948cc205bd3"/>
    <ds:schemaRef ds:uri="94220162-0922-4359-856c-38177228325c"/>
  </ds:schemaRefs>
</ds:datastoreItem>
</file>

<file path=customXml/itemProps2.xml><?xml version="1.0" encoding="utf-8"?>
<ds:datastoreItem xmlns:ds="http://schemas.openxmlformats.org/officeDocument/2006/customXml" ds:itemID="{59C8EF14-DEDE-4C9E-94DF-5EDA48BFB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D308FF-5C12-4933-A182-A336E07AE6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d64597e5-a3b4-4232-9238-2948cc205b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140</TotalTime>
  <Words>1008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Модульная</vt:lpstr>
      <vt:lpstr>Алгоритм діагности COVID-19 </vt:lpstr>
      <vt:lpstr>Слайд 2</vt:lpstr>
      <vt:lpstr>1. Оцінка всіх скарг, анамнезу захворювання, епідеміологічного анамнезу</vt:lpstr>
      <vt:lpstr>2. Фізикальне обстеження з встановленням ступеня тяжкостістану пацієнта, обов'язково включає:</vt:lpstr>
      <vt:lpstr>3. Загальна лабораторна діагностика:</vt:lpstr>
      <vt:lpstr>4. Специфічна лабораторна діагностика:</vt:lpstr>
      <vt:lpstr>5. Інструментальна діагностика:</vt:lpstr>
      <vt:lpstr>Слайд 8</vt:lpstr>
      <vt:lpstr>Бронхоскопія :</vt:lpstr>
      <vt:lpstr>Електрокардіографія (ЕКГ)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діагности COVID-19 </dc:title>
  <dc:creator>Alex Evsenin</dc:creator>
  <cp:lastModifiedBy>e190178poi</cp:lastModifiedBy>
  <cp:revision>20</cp:revision>
  <dcterms:created xsi:type="dcterms:W3CDTF">2023-02-02T13:45:26Z</dcterms:created>
  <dcterms:modified xsi:type="dcterms:W3CDTF">2024-02-21T21:37:44Z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MediaServiceImageTags">
    <vt:lpwstr/>
  </property>
</Properties>
</file>